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605" r:id="rId2"/>
    <p:sldId id="613" r:id="rId3"/>
    <p:sldId id="594" r:id="rId4"/>
    <p:sldId id="611" r:id="rId5"/>
    <p:sldId id="597" r:id="rId6"/>
    <p:sldId id="595" r:id="rId7"/>
    <p:sldId id="601" r:id="rId8"/>
    <p:sldId id="606" r:id="rId9"/>
    <p:sldId id="596" r:id="rId10"/>
    <p:sldId id="580" r:id="rId11"/>
  </p:sldIdLst>
  <p:sldSz cx="9144000" cy="6858000" type="screen4x3"/>
  <p:notesSz cx="6858000" cy="9144000"/>
  <p:embeddedFontLst>
    <p:embeddedFont>
      <p:font typeface="Sylfaen" panose="010A0502050306030303" pitchFamily="18" charset="0"/>
      <p:regular r:id="rId13"/>
    </p:embeddedFont>
    <p:embeddedFont>
      <p:font typeface="Wingdings 3" panose="05040102010807070707" pitchFamily="18" charset="2"/>
      <p:regular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Lato Light" panose="020F0302020204030203" charset="0"/>
      <p:regular r:id="rId27"/>
      <p:italic r:id="rId28"/>
    </p:embeddedFont>
    <p:embeddedFont>
      <p:font typeface="Baskerville Old Face" panose="02020602080505020303" pitchFamily="18" charset="0"/>
      <p:regular r:id="rId29"/>
    </p:embeddedFont>
    <p:embeddedFont>
      <p:font typeface="Lato Black" panose="020B0604020202020204" charset="0"/>
      <p:bold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i Chastonay" initials="KC" lastIdx="5" clrIdx="0">
    <p:extLst>
      <p:ext uri="{19B8F6BF-5375-455C-9EA6-DF929625EA0E}">
        <p15:presenceInfo xmlns:p15="http://schemas.microsoft.com/office/powerpoint/2012/main" userId="S-1-5-21-2101959033-505524647-1808589170-25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080808"/>
    <a:srgbClr val="FF9900"/>
    <a:srgbClr val="FF7C80"/>
    <a:srgbClr val="A50021"/>
    <a:srgbClr val="CC0066"/>
    <a:srgbClr val="FF5050"/>
    <a:srgbClr val="F8EE20"/>
    <a:srgbClr val="EEF8F9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2" autoAdjust="0"/>
    <p:restoredTop sz="91023" autoAdjust="0"/>
  </p:normalViewPr>
  <p:slideViewPr>
    <p:cSldViewPr snapToGrid="0">
      <p:cViewPr varScale="1">
        <p:scale>
          <a:sx n="80" d="100"/>
          <a:sy n="80" d="100"/>
        </p:scale>
        <p:origin x="162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A8DB1-7876-4343-99D8-B86A319B5019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537F2-6708-4A67-BCF2-0AE224C93FA3}">
      <dgm:prSet phldrT="[Text]"/>
      <dgm:spPr/>
      <dgm:t>
        <a:bodyPr/>
        <a:lstStyle/>
        <a:p>
          <a:r>
            <a:rPr lang="en-US" dirty="0" smtClean="0"/>
            <a:t>Manage</a:t>
          </a:r>
          <a:endParaRPr lang="en-US" dirty="0"/>
        </a:p>
      </dgm:t>
    </dgm:pt>
    <dgm:pt modelId="{668B4C45-CB8E-460F-BAEC-4CF7930F9BFD}" type="parTrans" cxnId="{51DA17FC-8C1C-4FBD-82CF-7269FB2933D0}">
      <dgm:prSet/>
      <dgm:spPr/>
      <dgm:t>
        <a:bodyPr/>
        <a:lstStyle/>
        <a:p>
          <a:endParaRPr lang="en-US"/>
        </a:p>
      </dgm:t>
    </dgm:pt>
    <dgm:pt modelId="{1517DF01-DD83-4C42-BA5B-B496AE7B4CE9}" type="sibTrans" cxnId="{51DA17FC-8C1C-4FBD-82CF-7269FB2933D0}">
      <dgm:prSet/>
      <dgm:spPr/>
      <dgm:t>
        <a:bodyPr/>
        <a:lstStyle/>
        <a:p>
          <a:endParaRPr lang="en-US"/>
        </a:p>
      </dgm:t>
    </dgm:pt>
    <dgm:pt modelId="{914F847E-E551-47BB-A11A-4D9C4EE648F9}">
      <dgm:prSet phldrT="[Text]"/>
      <dgm:spPr/>
      <dgm:t>
        <a:bodyPr/>
        <a:lstStyle/>
        <a:p>
          <a:r>
            <a:rPr lang="en-US" dirty="0" smtClean="0"/>
            <a:t>Customer Lifecycle</a:t>
          </a:r>
          <a:endParaRPr lang="en-US" dirty="0"/>
        </a:p>
      </dgm:t>
    </dgm:pt>
    <dgm:pt modelId="{7033C073-03B5-4500-A664-D0AA41E93D16}" type="parTrans" cxnId="{B7D69405-0722-46F8-B6F3-51EA5A600A93}">
      <dgm:prSet/>
      <dgm:spPr/>
      <dgm:t>
        <a:bodyPr/>
        <a:lstStyle/>
        <a:p>
          <a:endParaRPr lang="en-US"/>
        </a:p>
      </dgm:t>
    </dgm:pt>
    <dgm:pt modelId="{EB77A24A-890C-4732-986A-C19CAF2F5A68}" type="sibTrans" cxnId="{B7D69405-0722-46F8-B6F3-51EA5A600A93}">
      <dgm:prSet/>
      <dgm:spPr/>
      <dgm:t>
        <a:bodyPr/>
        <a:lstStyle/>
        <a:p>
          <a:endParaRPr lang="en-US"/>
        </a:p>
      </dgm:t>
    </dgm:pt>
    <dgm:pt modelId="{954282E2-4929-4FE9-BB2E-9E600C834EAE}">
      <dgm:prSet phldrT="[Text]"/>
      <dgm:spPr/>
      <dgm:t>
        <a:bodyPr/>
        <a:lstStyle/>
        <a:p>
          <a:r>
            <a:rPr lang="en-US" dirty="0" smtClean="0"/>
            <a:t>Assess</a:t>
          </a:r>
          <a:endParaRPr lang="en-US" dirty="0"/>
        </a:p>
      </dgm:t>
    </dgm:pt>
    <dgm:pt modelId="{3A993784-85EB-440F-823B-9B40106618C6}" type="parTrans" cxnId="{D3A2EF72-2AD1-42F8-B53F-FCAF8D103CB7}">
      <dgm:prSet/>
      <dgm:spPr/>
      <dgm:t>
        <a:bodyPr/>
        <a:lstStyle/>
        <a:p>
          <a:endParaRPr lang="en-US"/>
        </a:p>
      </dgm:t>
    </dgm:pt>
    <dgm:pt modelId="{E75CCE62-580C-40E1-9BAE-7549C4AEB354}" type="sibTrans" cxnId="{D3A2EF72-2AD1-42F8-B53F-FCAF8D103CB7}">
      <dgm:prSet/>
      <dgm:spPr/>
      <dgm:t>
        <a:bodyPr/>
        <a:lstStyle/>
        <a:p>
          <a:endParaRPr lang="en-US"/>
        </a:p>
      </dgm:t>
    </dgm:pt>
    <dgm:pt modelId="{A5456A6C-E39C-42DB-AB29-AE10D29FBAF2}">
      <dgm:prSet phldrT="[Text]"/>
      <dgm:spPr/>
      <dgm:t>
        <a:bodyPr/>
        <a:lstStyle/>
        <a:p>
          <a:r>
            <a:rPr lang="en-US" dirty="0" smtClean="0"/>
            <a:t>Dimensions</a:t>
          </a:r>
          <a:endParaRPr lang="en-US" dirty="0"/>
        </a:p>
      </dgm:t>
    </dgm:pt>
    <dgm:pt modelId="{7A50AFD3-A65F-4F30-94CB-2EA5BACCB701}" type="parTrans" cxnId="{E34F8888-E820-4AFF-AB32-4201BCC25B5D}">
      <dgm:prSet/>
      <dgm:spPr/>
      <dgm:t>
        <a:bodyPr/>
        <a:lstStyle/>
        <a:p>
          <a:endParaRPr lang="en-US"/>
        </a:p>
      </dgm:t>
    </dgm:pt>
    <dgm:pt modelId="{0D4FC9EC-8686-4DBC-93C4-84BBBF4472F6}" type="sibTrans" cxnId="{E34F8888-E820-4AFF-AB32-4201BCC25B5D}">
      <dgm:prSet/>
      <dgm:spPr/>
      <dgm:t>
        <a:bodyPr/>
        <a:lstStyle/>
        <a:p>
          <a:endParaRPr lang="en-US"/>
        </a:p>
      </dgm:t>
    </dgm:pt>
    <dgm:pt modelId="{6D166DCF-B196-4DDC-BD5D-85FFF43F4140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2CF8B05C-DF68-4AF4-B945-3301C6BA3DFF}" type="parTrans" cxnId="{D7060068-9995-4CF5-BF4B-DA074A24D5BC}">
      <dgm:prSet/>
      <dgm:spPr/>
      <dgm:t>
        <a:bodyPr/>
        <a:lstStyle/>
        <a:p>
          <a:endParaRPr lang="en-US"/>
        </a:p>
      </dgm:t>
    </dgm:pt>
    <dgm:pt modelId="{9CE8F491-5D25-4364-B6B0-43F7788B19D4}" type="sibTrans" cxnId="{D7060068-9995-4CF5-BF4B-DA074A24D5BC}">
      <dgm:prSet/>
      <dgm:spPr/>
      <dgm:t>
        <a:bodyPr/>
        <a:lstStyle/>
        <a:p>
          <a:endParaRPr lang="en-US"/>
        </a:p>
      </dgm:t>
    </dgm:pt>
    <dgm:pt modelId="{5639A907-F6AC-4914-A2FB-26E0CC945884}">
      <dgm:prSet phldrT="[Text]"/>
      <dgm:spPr/>
      <dgm:t>
        <a:bodyPr/>
        <a:lstStyle/>
        <a:p>
          <a:r>
            <a:rPr lang="en-US" dirty="0" smtClean="0"/>
            <a:t>Credit Risk</a:t>
          </a:r>
          <a:endParaRPr lang="en-US" dirty="0"/>
        </a:p>
      </dgm:t>
    </dgm:pt>
    <dgm:pt modelId="{910833BD-4E2C-4C62-BADB-C20DD12FEB2D}" type="parTrans" cxnId="{B4B35371-CED0-4FFD-9FD6-B710F576935B}">
      <dgm:prSet/>
      <dgm:spPr/>
      <dgm:t>
        <a:bodyPr/>
        <a:lstStyle/>
        <a:p>
          <a:endParaRPr lang="en-US"/>
        </a:p>
      </dgm:t>
    </dgm:pt>
    <dgm:pt modelId="{FAF9FC69-FBCC-446B-93DD-C9E9E980E342}" type="sibTrans" cxnId="{B4B35371-CED0-4FFD-9FD6-B710F576935B}">
      <dgm:prSet/>
      <dgm:spPr/>
      <dgm:t>
        <a:bodyPr/>
        <a:lstStyle/>
        <a:p>
          <a:endParaRPr lang="en-US"/>
        </a:p>
      </dgm:t>
    </dgm:pt>
    <dgm:pt modelId="{2C367175-D2BF-4498-B110-8AFEDD25DB59}">
      <dgm:prSet phldrT="[Text]"/>
      <dgm:spPr/>
      <dgm:t>
        <a:bodyPr/>
        <a:lstStyle/>
        <a:p>
          <a:r>
            <a:rPr lang="en-US" dirty="0" smtClean="0"/>
            <a:t>Measure</a:t>
          </a:r>
          <a:endParaRPr lang="en-US" dirty="0"/>
        </a:p>
      </dgm:t>
    </dgm:pt>
    <dgm:pt modelId="{5584D97C-5F5A-44A8-84B3-55F5F2D7E052}" type="parTrans" cxnId="{011D8027-2F56-42ED-93A9-5B8B2AE17289}">
      <dgm:prSet/>
      <dgm:spPr/>
      <dgm:t>
        <a:bodyPr/>
        <a:lstStyle/>
        <a:p>
          <a:endParaRPr lang="en-US"/>
        </a:p>
      </dgm:t>
    </dgm:pt>
    <dgm:pt modelId="{47A8A311-BAD0-49E8-BA3E-8C25AF5A8D48}" type="sibTrans" cxnId="{011D8027-2F56-42ED-93A9-5B8B2AE17289}">
      <dgm:prSet/>
      <dgm:spPr/>
      <dgm:t>
        <a:bodyPr/>
        <a:lstStyle/>
        <a:p>
          <a:endParaRPr lang="en-US"/>
        </a:p>
      </dgm:t>
    </dgm:pt>
    <dgm:pt modelId="{AFE64F6C-42A1-4E11-951C-8B4EB6108E96}">
      <dgm:prSet phldrT="[Text]"/>
      <dgm:spPr/>
      <dgm:t>
        <a:bodyPr/>
        <a:lstStyle/>
        <a:p>
          <a:r>
            <a:rPr lang="en-US" dirty="0" smtClean="0"/>
            <a:t>Expected Loss</a:t>
          </a:r>
          <a:endParaRPr lang="en-US" dirty="0"/>
        </a:p>
      </dgm:t>
    </dgm:pt>
    <dgm:pt modelId="{ED9CE905-9A89-4F20-97A2-624DF536F89F}" type="parTrans" cxnId="{CD39BA79-DE79-48A1-BEEE-01A54E38842D}">
      <dgm:prSet/>
      <dgm:spPr/>
      <dgm:t>
        <a:bodyPr/>
        <a:lstStyle/>
        <a:p>
          <a:endParaRPr lang="en-US"/>
        </a:p>
      </dgm:t>
    </dgm:pt>
    <dgm:pt modelId="{D116F0E3-C3D0-4803-80C9-AFAD30F79C24}" type="sibTrans" cxnId="{CD39BA79-DE79-48A1-BEEE-01A54E38842D}">
      <dgm:prSet/>
      <dgm:spPr/>
      <dgm:t>
        <a:bodyPr/>
        <a:lstStyle/>
        <a:p>
          <a:endParaRPr lang="en-US"/>
        </a:p>
      </dgm:t>
    </dgm:pt>
    <dgm:pt modelId="{A089E242-39D1-4DA2-9D57-CDFA39E493A2}" type="pres">
      <dgm:prSet presAssocID="{6E6A8DB1-7876-4343-99D8-B86A319B501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50C7773-CCEF-4859-9F1F-FC97F49CFC64}" type="pres">
      <dgm:prSet presAssocID="{6E6A8DB1-7876-4343-99D8-B86A319B5019}" presName="children" presStyleCnt="0"/>
      <dgm:spPr/>
    </dgm:pt>
    <dgm:pt modelId="{E41DCCF2-D5DF-493C-A963-D6875A533A12}" type="pres">
      <dgm:prSet presAssocID="{6E6A8DB1-7876-4343-99D8-B86A319B5019}" presName="child1group" presStyleCnt="0"/>
      <dgm:spPr/>
    </dgm:pt>
    <dgm:pt modelId="{135FC69C-F227-4782-AB7A-B3DF25D4EE72}" type="pres">
      <dgm:prSet presAssocID="{6E6A8DB1-7876-4343-99D8-B86A319B5019}" presName="child1" presStyleLbl="bgAcc1" presStyleIdx="0" presStyleCnt="4"/>
      <dgm:spPr/>
      <dgm:t>
        <a:bodyPr/>
        <a:lstStyle/>
        <a:p>
          <a:endParaRPr lang="en-US"/>
        </a:p>
      </dgm:t>
    </dgm:pt>
    <dgm:pt modelId="{DAF03099-BEFC-4D25-9BF9-9818C9F3922F}" type="pres">
      <dgm:prSet presAssocID="{6E6A8DB1-7876-4343-99D8-B86A319B501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3CD91-23CA-4906-9494-502B346D4DF0}" type="pres">
      <dgm:prSet presAssocID="{6E6A8DB1-7876-4343-99D8-B86A319B5019}" presName="child2group" presStyleCnt="0"/>
      <dgm:spPr/>
    </dgm:pt>
    <dgm:pt modelId="{E210744F-D8EA-43E6-9A87-B6923462BCCE}" type="pres">
      <dgm:prSet presAssocID="{6E6A8DB1-7876-4343-99D8-B86A319B5019}" presName="child2" presStyleLbl="bgAcc1" presStyleIdx="1" presStyleCnt="4" custScaleX="126497"/>
      <dgm:spPr/>
      <dgm:t>
        <a:bodyPr/>
        <a:lstStyle/>
        <a:p>
          <a:endParaRPr lang="en-US"/>
        </a:p>
      </dgm:t>
    </dgm:pt>
    <dgm:pt modelId="{F35B1591-47D6-4680-871A-37398549B51D}" type="pres">
      <dgm:prSet presAssocID="{6E6A8DB1-7876-4343-99D8-B86A319B501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50B0D-0791-40A5-B539-E6D5DCEAFDE3}" type="pres">
      <dgm:prSet presAssocID="{6E6A8DB1-7876-4343-99D8-B86A319B5019}" presName="child3group" presStyleCnt="0"/>
      <dgm:spPr/>
    </dgm:pt>
    <dgm:pt modelId="{CA6792AC-012D-40F3-8D01-827C761D3AD7}" type="pres">
      <dgm:prSet presAssocID="{6E6A8DB1-7876-4343-99D8-B86A319B5019}" presName="child3" presStyleLbl="bgAcc1" presStyleIdx="2" presStyleCnt="4"/>
      <dgm:spPr/>
    </dgm:pt>
    <dgm:pt modelId="{3087246C-7774-4E1B-BB50-7701626D68EB}" type="pres">
      <dgm:prSet presAssocID="{6E6A8DB1-7876-4343-99D8-B86A319B5019}" presName="child3Text" presStyleLbl="bgAcc1" presStyleIdx="2" presStyleCnt="4">
        <dgm:presLayoutVars>
          <dgm:bulletEnabled val="1"/>
        </dgm:presLayoutVars>
      </dgm:prSet>
      <dgm:spPr/>
    </dgm:pt>
    <dgm:pt modelId="{E8DFC007-179A-474F-8180-54B5F8C4C8DA}" type="pres">
      <dgm:prSet presAssocID="{6E6A8DB1-7876-4343-99D8-B86A319B5019}" presName="child4group" presStyleCnt="0"/>
      <dgm:spPr/>
    </dgm:pt>
    <dgm:pt modelId="{245E1034-386D-42EE-BB6D-F8193960D32D}" type="pres">
      <dgm:prSet presAssocID="{6E6A8DB1-7876-4343-99D8-B86A319B5019}" presName="child4" presStyleLbl="bgAcc1" presStyleIdx="3" presStyleCnt="4"/>
      <dgm:spPr/>
      <dgm:t>
        <a:bodyPr/>
        <a:lstStyle/>
        <a:p>
          <a:endParaRPr lang="en-US"/>
        </a:p>
      </dgm:t>
    </dgm:pt>
    <dgm:pt modelId="{D8217F98-838A-4EAC-B1B5-F37F3A9C4900}" type="pres">
      <dgm:prSet presAssocID="{6E6A8DB1-7876-4343-99D8-B86A319B501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BE958-3671-4B1E-8383-CE8A02A077F4}" type="pres">
      <dgm:prSet presAssocID="{6E6A8DB1-7876-4343-99D8-B86A319B5019}" presName="childPlaceholder" presStyleCnt="0"/>
      <dgm:spPr/>
    </dgm:pt>
    <dgm:pt modelId="{42D074A9-F97B-477D-BC86-D795025E29A3}" type="pres">
      <dgm:prSet presAssocID="{6E6A8DB1-7876-4343-99D8-B86A319B5019}" presName="circle" presStyleCnt="0"/>
      <dgm:spPr/>
    </dgm:pt>
    <dgm:pt modelId="{83F42F2B-6B78-4686-955A-FD0E7F94E1E7}" type="pres">
      <dgm:prSet presAssocID="{6E6A8DB1-7876-4343-99D8-B86A319B501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C86D43C-F50B-4913-AE94-0D487A409710}" type="pres">
      <dgm:prSet presAssocID="{6E6A8DB1-7876-4343-99D8-B86A319B501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C8F05D9-BE44-40DF-86BF-B79800976206}" type="pres">
      <dgm:prSet presAssocID="{6E6A8DB1-7876-4343-99D8-B86A319B501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173EE9F-BEC5-4946-AA4E-C88C16D6C4C8}" type="pres">
      <dgm:prSet presAssocID="{6E6A8DB1-7876-4343-99D8-B86A319B501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B90EA97-BF9D-443F-AE24-C4DD7725D1E5}" type="pres">
      <dgm:prSet presAssocID="{6E6A8DB1-7876-4343-99D8-B86A319B5019}" presName="quadrantPlaceholder" presStyleCnt="0"/>
      <dgm:spPr/>
    </dgm:pt>
    <dgm:pt modelId="{202965BD-272C-4785-8052-C65F644A598E}" type="pres">
      <dgm:prSet presAssocID="{6E6A8DB1-7876-4343-99D8-B86A319B5019}" presName="center1" presStyleLbl="fgShp" presStyleIdx="0" presStyleCnt="2" custAng="5239924" custScaleX="96415" custLinFactNeighborX="49541" custLinFactNeighborY="23111"/>
      <dgm:spPr/>
    </dgm:pt>
    <dgm:pt modelId="{9AF2BB3D-35CC-4A28-84DA-88185632BDE2}" type="pres">
      <dgm:prSet presAssocID="{6E6A8DB1-7876-4343-99D8-B86A319B5019}" presName="center2" presStyleLbl="fgShp" presStyleIdx="1" presStyleCnt="2" custAng="5655300" custLinFactNeighborX="-50186" custLinFactNeighborY="-9760"/>
      <dgm:spPr/>
    </dgm:pt>
  </dgm:ptLst>
  <dgm:cxnLst>
    <dgm:cxn modelId="{4D14BA78-8622-4DD7-A3C3-AAD53B51017F}" type="presOf" srcId="{A5456A6C-E39C-42DB-AB29-AE10D29FBAF2}" destId="{F35B1591-47D6-4680-871A-37398549B51D}" srcOrd="1" destOrd="0" presId="urn:microsoft.com/office/officeart/2005/8/layout/cycle4"/>
    <dgm:cxn modelId="{0EEF4DDF-5BD3-4B11-8620-73233939EBDC}" type="presOf" srcId="{7E0537F2-6708-4A67-BCF2-0AE224C93FA3}" destId="{83F42F2B-6B78-4686-955A-FD0E7F94E1E7}" srcOrd="0" destOrd="0" presId="urn:microsoft.com/office/officeart/2005/8/layout/cycle4"/>
    <dgm:cxn modelId="{A7F5EE45-314B-4CE6-A657-F4AF6F4A6F89}" type="presOf" srcId="{A5456A6C-E39C-42DB-AB29-AE10D29FBAF2}" destId="{E210744F-D8EA-43E6-9A87-B6923462BCCE}" srcOrd="0" destOrd="0" presId="urn:microsoft.com/office/officeart/2005/8/layout/cycle4"/>
    <dgm:cxn modelId="{1E7EDC3B-F274-419A-8E97-D4EE7B538958}" type="presOf" srcId="{954282E2-4929-4FE9-BB2E-9E600C834EAE}" destId="{AC86D43C-F50B-4913-AE94-0D487A409710}" srcOrd="0" destOrd="0" presId="urn:microsoft.com/office/officeart/2005/8/layout/cycle4"/>
    <dgm:cxn modelId="{9BEF6B39-151B-418C-A566-EFE91B360CE0}" type="presOf" srcId="{5639A907-F6AC-4914-A2FB-26E0CC945884}" destId="{CA6792AC-012D-40F3-8D01-827C761D3AD7}" srcOrd="0" destOrd="0" presId="urn:microsoft.com/office/officeart/2005/8/layout/cycle4"/>
    <dgm:cxn modelId="{B7D69405-0722-46F8-B6F3-51EA5A600A93}" srcId="{7E0537F2-6708-4A67-BCF2-0AE224C93FA3}" destId="{914F847E-E551-47BB-A11A-4D9C4EE648F9}" srcOrd="0" destOrd="0" parTransId="{7033C073-03B5-4500-A664-D0AA41E93D16}" sibTransId="{EB77A24A-890C-4732-986A-C19CAF2F5A68}"/>
    <dgm:cxn modelId="{AD4C6388-621D-4BFB-AA5F-861ACD35A006}" type="presOf" srcId="{6E6A8DB1-7876-4343-99D8-B86A319B5019}" destId="{A089E242-39D1-4DA2-9D57-CDFA39E493A2}" srcOrd="0" destOrd="0" presId="urn:microsoft.com/office/officeart/2005/8/layout/cycle4"/>
    <dgm:cxn modelId="{E34F8888-E820-4AFF-AB32-4201BCC25B5D}" srcId="{954282E2-4929-4FE9-BB2E-9E600C834EAE}" destId="{A5456A6C-E39C-42DB-AB29-AE10D29FBAF2}" srcOrd="0" destOrd="0" parTransId="{7A50AFD3-A65F-4F30-94CB-2EA5BACCB701}" sibTransId="{0D4FC9EC-8686-4DBC-93C4-84BBBF4472F6}"/>
    <dgm:cxn modelId="{CD08D58D-5AF0-4E2C-BDA6-C03886614AEA}" type="presOf" srcId="{914F847E-E551-47BB-A11A-4D9C4EE648F9}" destId="{DAF03099-BEFC-4D25-9BF9-9818C9F3922F}" srcOrd="1" destOrd="0" presId="urn:microsoft.com/office/officeart/2005/8/layout/cycle4"/>
    <dgm:cxn modelId="{E1A4D575-3454-47A4-804A-6719C3CE03FC}" type="presOf" srcId="{2C367175-D2BF-4498-B110-8AFEDD25DB59}" destId="{7173EE9F-BEC5-4946-AA4E-C88C16D6C4C8}" srcOrd="0" destOrd="0" presId="urn:microsoft.com/office/officeart/2005/8/layout/cycle4"/>
    <dgm:cxn modelId="{CD39BA79-DE79-48A1-BEEE-01A54E38842D}" srcId="{2C367175-D2BF-4498-B110-8AFEDD25DB59}" destId="{AFE64F6C-42A1-4E11-951C-8B4EB6108E96}" srcOrd="0" destOrd="0" parTransId="{ED9CE905-9A89-4F20-97A2-624DF536F89F}" sibTransId="{D116F0E3-C3D0-4803-80C9-AFAD30F79C24}"/>
    <dgm:cxn modelId="{B4B35371-CED0-4FFD-9FD6-B710F576935B}" srcId="{6D166DCF-B196-4DDC-BD5D-85FFF43F4140}" destId="{5639A907-F6AC-4914-A2FB-26E0CC945884}" srcOrd="0" destOrd="0" parTransId="{910833BD-4E2C-4C62-BADB-C20DD12FEB2D}" sibTransId="{FAF9FC69-FBCC-446B-93DD-C9E9E980E342}"/>
    <dgm:cxn modelId="{E172A3AE-FDFA-402C-A4C3-B08253CA5AE3}" type="presOf" srcId="{6D166DCF-B196-4DDC-BD5D-85FFF43F4140}" destId="{CC8F05D9-BE44-40DF-86BF-B79800976206}" srcOrd="0" destOrd="0" presId="urn:microsoft.com/office/officeart/2005/8/layout/cycle4"/>
    <dgm:cxn modelId="{A05D7850-FA52-4429-9EE9-FBC7A5B75BF2}" type="presOf" srcId="{AFE64F6C-42A1-4E11-951C-8B4EB6108E96}" destId="{245E1034-386D-42EE-BB6D-F8193960D32D}" srcOrd="0" destOrd="0" presId="urn:microsoft.com/office/officeart/2005/8/layout/cycle4"/>
    <dgm:cxn modelId="{51DA17FC-8C1C-4FBD-82CF-7269FB2933D0}" srcId="{6E6A8DB1-7876-4343-99D8-B86A319B5019}" destId="{7E0537F2-6708-4A67-BCF2-0AE224C93FA3}" srcOrd="0" destOrd="0" parTransId="{668B4C45-CB8E-460F-BAEC-4CF7930F9BFD}" sibTransId="{1517DF01-DD83-4C42-BA5B-B496AE7B4CE9}"/>
    <dgm:cxn modelId="{011D8027-2F56-42ED-93A9-5B8B2AE17289}" srcId="{6E6A8DB1-7876-4343-99D8-B86A319B5019}" destId="{2C367175-D2BF-4498-B110-8AFEDD25DB59}" srcOrd="3" destOrd="0" parTransId="{5584D97C-5F5A-44A8-84B3-55F5F2D7E052}" sibTransId="{47A8A311-BAD0-49E8-BA3E-8C25AF5A8D48}"/>
    <dgm:cxn modelId="{D7060068-9995-4CF5-BF4B-DA074A24D5BC}" srcId="{6E6A8DB1-7876-4343-99D8-B86A319B5019}" destId="{6D166DCF-B196-4DDC-BD5D-85FFF43F4140}" srcOrd="2" destOrd="0" parTransId="{2CF8B05C-DF68-4AF4-B945-3301C6BA3DFF}" sibTransId="{9CE8F491-5D25-4364-B6B0-43F7788B19D4}"/>
    <dgm:cxn modelId="{0677A7DC-6CA8-47DF-B04D-D96ADC3F692D}" type="presOf" srcId="{AFE64F6C-42A1-4E11-951C-8B4EB6108E96}" destId="{D8217F98-838A-4EAC-B1B5-F37F3A9C4900}" srcOrd="1" destOrd="0" presId="urn:microsoft.com/office/officeart/2005/8/layout/cycle4"/>
    <dgm:cxn modelId="{AE9A33C9-9278-48F7-9535-ADE806DEE006}" type="presOf" srcId="{914F847E-E551-47BB-A11A-4D9C4EE648F9}" destId="{135FC69C-F227-4782-AB7A-B3DF25D4EE72}" srcOrd="0" destOrd="0" presId="urn:microsoft.com/office/officeart/2005/8/layout/cycle4"/>
    <dgm:cxn modelId="{14BD6B4C-E9EF-45A2-8B63-3F3C9F16E62E}" type="presOf" srcId="{5639A907-F6AC-4914-A2FB-26E0CC945884}" destId="{3087246C-7774-4E1B-BB50-7701626D68EB}" srcOrd="1" destOrd="0" presId="urn:microsoft.com/office/officeart/2005/8/layout/cycle4"/>
    <dgm:cxn modelId="{D3A2EF72-2AD1-42F8-B53F-FCAF8D103CB7}" srcId="{6E6A8DB1-7876-4343-99D8-B86A319B5019}" destId="{954282E2-4929-4FE9-BB2E-9E600C834EAE}" srcOrd="1" destOrd="0" parTransId="{3A993784-85EB-440F-823B-9B40106618C6}" sibTransId="{E75CCE62-580C-40E1-9BAE-7549C4AEB354}"/>
    <dgm:cxn modelId="{EDE6FE88-5DC9-4AA3-B6B8-52C4F586890C}" type="presParOf" srcId="{A089E242-39D1-4DA2-9D57-CDFA39E493A2}" destId="{D50C7773-CCEF-4859-9F1F-FC97F49CFC64}" srcOrd="0" destOrd="0" presId="urn:microsoft.com/office/officeart/2005/8/layout/cycle4"/>
    <dgm:cxn modelId="{91792459-8B2B-4612-AE48-382AD406A95A}" type="presParOf" srcId="{D50C7773-CCEF-4859-9F1F-FC97F49CFC64}" destId="{E41DCCF2-D5DF-493C-A963-D6875A533A12}" srcOrd="0" destOrd="0" presId="urn:microsoft.com/office/officeart/2005/8/layout/cycle4"/>
    <dgm:cxn modelId="{50D9AEF3-A63B-4FD5-B8F9-FEAD8C4D2316}" type="presParOf" srcId="{E41DCCF2-D5DF-493C-A963-D6875A533A12}" destId="{135FC69C-F227-4782-AB7A-B3DF25D4EE72}" srcOrd="0" destOrd="0" presId="urn:microsoft.com/office/officeart/2005/8/layout/cycle4"/>
    <dgm:cxn modelId="{E4F7FD18-ECCC-46EC-B606-CDFDE2FEB70C}" type="presParOf" srcId="{E41DCCF2-D5DF-493C-A963-D6875A533A12}" destId="{DAF03099-BEFC-4D25-9BF9-9818C9F3922F}" srcOrd="1" destOrd="0" presId="urn:microsoft.com/office/officeart/2005/8/layout/cycle4"/>
    <dgm:cxn modelId="{F492D97C-53CF-4315-8216-4704DC3B8471}" type="presParOf" srcId="{D50C7773-CCEF-4859-9F1F-FC97F49CFC64}" destId="{E6D3CD91-23CA-4906-9494-502B346D4DF0}" srcOrd="1" destOrd="0" presId="urn:microsoft.com/office/officeart/2005/8/layout/cycle4"/>
    <dgm:cxn modelId="{B16F8425-8C6F-43BB-AE32-2AB4A775DC70}" type="presParOf" srcId="{E6D3CD91-23CA-4906-9494-502B346D4DF0}" destId="{E210744F-D8EA-43E6-9A87-B6923462BCCE}" srcOrd="0" destOrd="0" presId="urn:microsoft.com/office/officeart/2005/8/layout/cycle4"/>
    <dgm:cxn modelId="{AE455796-DFB7-4823-B2EC-82C270B98F0F}" type="presParOf" srcId="{E6D3CD91-23CA-4906-9494-502B346D4DF0}" destId="{F35B1591-47D6-4680-871A-37398549B51D}" srcOrd="1" destOrd="0" presId="urn:microsoft.com/office/officeart/2005/8/layout/cycle4"/>
    <dgm:cxn modelId="{F7651651-D761-445C-B015-55A4C418A28C}" type="presParOf" srcId="{D50C7773-CCEF-4859-9F1F-FC97F49CFC64}" destId="{50D50B0D-0791-40A5-B539-E6D5DCEAFDE3}" srcOrd="2" destOrd="0" presId="urn:microsoft.com/office/officeart/2005/8/layout/cycle4"/>
    <dgm:cxn modelId="{A47D2993-353E-4DDB-B618-E6A59A880EC2}" type="presParOf" srcId="{50D50B0D-0791-40A5-B539-E6D5DCEAFDE3}" destId="{CA6792AC-012D-40F3-8D01-827C761D3AD7}" srcOrd="0" destOrd="0" presId="urn:microsoft.com/office/officeart/2005/8/layout/cycle4"/>
    <dgm:cxn modelId="{24373A2A-EC4E-47A8-BE14-15B54B99492D}" type="presParOf" srcId="{50D50B0D-0791-40A5-B539-E6D5DCEAFDE3}" destId="{3087246C-7774-4E1B-BB50-7701626D68EB}" srcOrd="1" destOrd="0" presId="urn:microsoft.com/office/officeart/2005/8/layout/cycle4"/>
    <dgm:cxn modelId="{06A3351A-DA88-4344-B679-B1861663CC90}" type="presParOf" srcId="{D50C7773-CCEF-4859-9F1F-FC97F49CFC64}" destId="{E8DFC007-179A-474F-8180-54B5F8C4C8DA}" srcOrd="3" destOrd="0" presId="urn:microsoft.com/office/officeart/2005/8/layout/cycle4"/>
    <dgm:cxn modelId="{ABE2413D-5121-4573-81CA-F7A7EF6C7608}" type="presParOf" srcId="{E8DFC007-179A-474F-8180-54B5F8C4C8DA}" destId="{245E1034-386D-42EE-BB6D-F8193960D32D}" srcOrd="0" destOrd="0" presId="urn:microsoft.com/office/officeart/2005/8/layout/cycle4"/>
    <dgm:cxn modelId="{8C88866E-5303-4A12-904E-B6C6691787FB}" type="presParOf" srcId="{E8DFC007-179A-474F-8180-54B5F8C4C8DA}" destId="{D8217F98-838A-4EAC-B1B5-F37F3A9C4900}" srcOrd="1" destOrd="0" presId="urn:microsoft.com/office/officeart/2005/8/layout/cycle4"/>
    <dgm:cxn modelId="{EF671FF0-D7BA-4A7D-AACA-7E8AF0E90E5E}" type="presParOf" srcId="{D50C7773-CCEF-4859-9F1F-FC97F49CFC64}" destId="{43CBE958-3671-4B1E-8383-CE8A02A077F4}" srcOrd="4" destOrd="0" presId="urn:microsoft.com/office/officeart/2005/8/layout/cycle4"/>
    <dgm:cxn modelId="{75F78038-996B-4A01-A585-EB8993BD87A5}" type="presParOf" srcId="{A089E242-39D1-4DA2-9D57-CDFA39E493A2}" destId="{42D074A9-F97B-477D-BC86-D795025E29A3}" srcOrd="1" destOrd="0" presId="urn:microsoft.com/office/officeart/2005/8/layout/cycle4"/>
    <dgm:cxn modelId="{020EB6E3-C363-420F-B8ED-7DACF358DAEA}" type="presParOf" srcId="{42D074A9-F97B-477D-BC86-D795025E29A3}" destId="{83F42F2B-6B78-4686-955A-FD0E7F94E1E7}" srcOrd="0" destOrd="0" presId="urn:microsoft.com/office/officeart/2005/8/layout/cycle4"/>
    <dgm:cxn modelId="{E0136709-A439-498E-BED1-CF9BCEA575D6}" type="presParOf" srcId="{42D074A9-F97B-477D-BC86-D795025E29A3}" destId="{AC86D43C-F50B-4913-AE94-0D487A409710}" srcOrd="1" destOrd="0" presId="urn:microsoft.com/office/officeart/2005/8/layout/cycle4"/>
    <dgm:cxn modelId="{12046D77-ABA5-4E92-960A-6F34E1773F77}" type="presParOf" srcId="{42D074A9-F97B-477D-BC86-D795025E29A3}" destId="{CC8F05D9-BE44-40DF-86BF-B79800976206}" srcOrd="2" destOrd="0" presId="urn:microsoft.com/office/officeart/2005/8/layout/cycle4"/>
    <dgm:cxn modelId="{31CC1A78-0562-47E6-91E8-B12FA6FE9806}" type="presParOf" srcId="{42D074A9-F97B-477D-BC86-D795025E29A3}" destId="{7173EE9F-BEC5-4946-AA4E-C88C16D6C4C8}" srcOrd="3" destOrd="0" presId="urn:microsoft.com/office/officeart/2005/8/layout/cycle4"/>
    <dgm:cxn modelId="{A7525C71-78F3-4B60-BFAA-8A6D3D0F7CC7}" type="presParOf" srcId="{42D074A9-F97B-477D-BC86-D795025E29A3}" destId="{1B90EA97-BF9D-443F-AE24-C4DD7725D1E5}" srcOrd="4" destOrd="0" presId="urn:microsoft.com/office/officeart/2005/8/layout/cycle4"/>
    <dgm:cxn modelId="{3248D84B-79D8-43C7-86CC-25A645AA6A66}" type="presParOf" srcId="{A089E242-39D1-4DA2-9D57-CDFA39E493A2}" destId="{202965BD-272C-4785-8052-C65F644A598E}" srcOrd="2" destOrd="0" presId="urn:microsoft.com/office/officeart/2005/8/layout/cycle4"/>
    <dgm:cxn modelId="{969E736F-6F35-4B91-9566-C52904F764D4}" type="presParOf" srcId="{A089E242-39D1-4DA2-9D57-CDFA39E493A2}" destId="{9AF2BB3D-35CC-4A28-84DA-88185632BDE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15139-FE58-441C-B2B9-48584920DCB8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</dgm:pt>
    <dgm:pt modelId="{03D86591-C4CB-4FB0-AE04-22AC7F8BC291}">
      <dgm:prSet phldrT="[Text]" custT="1"/>
      <dgm:spPr>
        <a:solidFill>
          <a:srgbClr val="A50021"/>
        </a:solidFill>
      </dgm:spPr>
      <dgm:t>
        <a:bodyPr/>
        <a:lstStyle/>
        <a:p>
          <a:pPr algn="ctr"/>
          <a:r>
            <a:rPr lang="en-IN" sz="1600" dirty="0">
              <a:latin typeface="Verdana" pitchFamily="34" charset="0"/>
              <a:ea typeface="Verdana" pitchFamily="34" charset="0"/>
            </a:rPr>
            <a:t>Likelihood that a borrower will not be able to make repayments</a:t>
          </a:r>
        </a:p>
      </dgm:t>
    </dgm:pt>
    <dgm:pt modelId="{3ECD46DD-699D-4790-AE15-702A39C1853D}" type="parTrans" cxnId="{61731032-3C9F-4DBB-A306-D54B065CC402}">
      <dgm:prSet/>
      <dgm:spPr/>
      <dgm:t>
        <a:bodyPr/>
        <a:lstStyle/>
        <a:p>
          <a:endParaRPr lang="en-IN"/>
        </a:p>
      </dgm:t>
    </dgm:pt>
    <dgm:pt modelId="{9F96E436-A635-43DA-8B7F-2EDE8465575B}" type="sibTrans" cxnId="{61731032-3C9F-4DBB-A306-D54B065CC402}">
      <dgm:prSet/>
      <dgm:spPr/>
      <dgm:t>
        <a:bodyPr/>
        <a:lstStyle/>
        <a:p>
          <a:endParaRPr lang="en-IN"/>
        </a:p>
      </dgm:t>
    </dgm:pt>
    <dgm:pt modelId="{DCEBEF71-E4C6-4D38-8BDD-69F59D0CA2B2}">
      <dgm:prSet phldrT="[Text]" custT="1"/>
      <dgm:spPr>
        <a:solidFill>
          <a:srgbClr val="006666"/>
        </a:solidFill>
      </dgm:spPr>
      <dgm:t>
        <a:bodyPr/>
        <a:lstStyle/>
        <a:p>
          <a:pPr algn="ctr"/>
          <a:r>
            <a:rPr lang="en-IN" sz="1600" dirty="0">
              <a:latin typeface="Verdana" pitchFamily="34" charset="0"/>
              <a:ea typeface="Verdana" pitchFamily="34" charset="0"/>
            </a:rPr>
            <a:t>Share of an asset that is lost when borrower defaults </a:t>
          </a:r>
        </a:p>
      </dgm:t>
    </dgm:pt>
    <dgm:pt modelId="{1829FA09-895A-4C6C-9118-A59606DA0929}" type="parTrans" cxnId="{42E431F1-C79C-4FF2-B8E6-B7AADF74D08F}">
      <dgm:prSet/>
      <dgm:spPr/>
      <dgm:t>
        <a:bodyPr/>
        <a:lstStyle/>
        <a:p>
          <a:endParaRPr lang="en-IN"/>
        </a:p>
      </dgm:t>
    </dgm:pt>
    <dgm:pt modelId="{FA099742-A72A-4361-BB3F-D472F78D3A6C}" type="sibTrans" cxnId="{42E431F1-C79C-4FF2-B8E6-B7AADF74D08F}">
      <dgm:prSet/>
      <dgm:spPr/>
      <dgm:t>
        <a:bodyPr/>
        <a:lstStyle/>
        <a:p>
          <a:endParaRPr lang="en-IN"/>
        </a:p>
      </dgm:t>
    </dgm:pt>
    <dgm:pt modelId="{F15498C7-E0CB-4E1C-BC4B-50008BF371FB}">
      <dgm:prSet phldrT="[Text]" custT="1"/>
      <dgm:spPr>
        <a:solidFill>
          <a:srgbClr val="FF9900"/>
        </a:solidFill>
      </dgm:spPr>
      <dgm:t>
        <a:bodyPr/>
        <a:lstStyle/>
        <a:p>
          <a:pPr algn="ctr"/>
          <a:r>
            <a:rPr lang="en-IN" sz="1600" dirty="0">
              <a:latin typeface="Verdana" pitchFamily="34" charset="0"/>
              <a:ea typeface="Verdana" pitchFamily="34" charset="0"/>
            </a:rPr>
            <a:t>Maximum amount that a bank may lose</a:t>
          </a:r>
        </a:p>
      </dgm:t>
    </dgm:pt>
    <dgm:pt modelId="{FB35621B-4CC9-4FD1-B5BA-3F6DC54088DA}" type="parTrans" cxnId="{6538B00E-99C9-4C61-A39B-5427FD85B056}">
      <dgm:prSet/>
      <dgm:spPr/>
      <dgm:t>
        <a:bodyPr/>
        <a:lstStyle/>
        <a:p>
          <a:endParaRPr lang="en-IN"/>
        </a:p>
      </dgm:t>
    </dgm:pt>
    <dgm:pt modelId="{CF4F43A2-D5FA-4E2B-82D4-BA7071245CE8}" type="sibTrans" cxnId="{6538B00E-99C9-4C61-A39B-5427FD85B056}">
      <dgm:prSet/>
      <dgm:spPr/>
      <dgm:t>
        <a:bodyPr/>
        <a:lstStyle/>
        <a:p>
          <a:endParaRPr lang="en-IN"/>
        </a:p>
      </dgm:t>
    </dgm:pt>
    <dgm:pt modelId="{9040F374-34A9-4695-A1C1-CBB5B3D7972E}">
      <dgm:prSet phldrT="[Text]" custT="1"/>
      <dgm:spPr>
        <a:solidFill>
          <a:srgbClr val="003366"/>
        </a:solidFill>
      </dgm:spPr>
      <dgm:t>
        <a:bodyPr/>
        <a:lstStyle/>
        <a:p>
          <a:pPr algn="ctr"/>
          <a:r>
            <a:rPr lang="en-IN" sz="1600" dirty="0">
              <a:latin typeface="Verdana" pitchFamily="34" charset="0"/>
              <a:ea typeface="Verdana" pitchFamily="34" charset="0"/>
            </a:rPr>
            <a:t>Amount</a:t>
          </a:r>
          <a:r>
            <a:rPr lang="en-IN" sz="1600" baseline="0" dirty="0">
              <a:latin typeface="Verdana" pitchFamily="34" charset="0"/>
              <a:ea typeface="Verdana" pitchFamily="34" charset="0"/>
            </a:rPr>
            <a:t> a bank expects to lose when extending credits to customers</a:t>
          </a:r>
          <a:endParaRPr lang="en-IN" sz="1600" dirty="0">
            <a:latin typeface="Verdana" pitchFamily="34" charset="0"/>
            <a:ea typeface="Verdana" pitchFamily="34" charset="0"/>
          </a:endParaRPr>
        </a:p>
      </dgm:t>
    </dgm:pt>
    <dgm:pt modelId="{55500117-1851-4519-AF8D-C0AE6F92E522}" type="parTrans" cxnId="{A66BE4B7-BD93-4993-B412-DAC7AE1C6630}">
      <dgm:prSet/>
      <dgm:spPr/>
      <dgm:t>
        <a:bodyPr/>
        <a:lstStyle/>
        <a:p>
          <a:endParaRPr lang="en-US"/>
        </a:p>
      </dgm:t>
    </dgm:pt>
    <dgm:pt modelId="{4F24F48D-AC17-4093-B53C-C6ECC31B8F35}" type="sibTrans" cxnId="{A66BE4B7-BD93-4993-B412-DAC7AE1C6630}">
      <dgm:prSet/>
      <dgm:spPr/>
      <dgm:t>
        <a:bodyPr/>
        <a:lstStyle/>
        <a:p>
          <a:endParaRPr lang="en-US"/>
        </a:p>
      </dgm:t>
    </dgm:pt>
    <dgm:pt modelId="{32143772-7654-47BE-87B5-D5A8055EBF5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IN" sz="1600" dirty="0">
              <a:latin typeface="Verdana" pitchFamily="34" charset="0"/>
              <a:ea typeface="Verdana" pitchFamily="34" charset="0"/>
            </a:rPr>
            <a:t>Amount held by bank to absorb the loss</a:t>
          </a:r>
        </a:p>
      </dgm:t>
    </dgm:pt>
    <dgm:pt modelId="{9AD29FC4-587C-4566-8A4C-4703CD05A00D}" type="parTrans" cxnId="{FA6BAB7A-4628-4C23-BE62-CF5D552735B0}">
      <dgm:prSet/>
      <dgm:spPr/>
      <dgm:t>
        <a:bodyPr/>
        <a:lstStyle/>
        <a:p>
          <a:endParaRPr lang="en-US"/>
        </a:p>
      </dgm:t>
    </dgm:pt>
    <dgm:pt modelId="{5F395540-FE10-4F7F-83CD-0BF4B55D988F}" type="sibTrans" cxnId="{FA6BAB7A-4628-4C23-BE62-CF5D552735B0}">
      <dgm:prSet/>
      <dgm:spPr/>
      <dgm:t>
        <a:bodyPr/>
        <a:lstStyle/>
        <a:p>
          <a:endParaRPr lang="en-US"/>
        </a:p>
      </dgm:t>
    </dgm:pt>
    <dgm:pt modelId="{B4E4917A-D130-4541-B5EC-ABBEFA8CEB76}" type="pres">
      <dgm:prSet presAssocID="{8F115139-FE58-441C-B2B9-48584920DCB8}" presName="Name0" presStyleCnt="0">
        <dgm:presLayoutVars>
          <dgm:chMax val="7"/>
          <dgm:chPref val="7"/>
          <dgm:dir/>
        </dgm:presLayoutVars>
      </dgm:prSet>
      <dgm:spPr/>
    </dgm:pt>
    <dgm:pt modelId="{E24A8F53-D2C1-4975-9E69-174FE8B52317}" type="pres">
      <dgm:prSet presAssocID="{8F115139-FE58-441C-B2B9-48584920DCB8}" presName="Name1" presStyleCnt="0"/>
      <dgm:spPr/>
    </dgm:pt>
    <dgm:pt modelId="{9A5C840A-7201-4AFC-B612-1C16721AD551}" type="pres">
      <dgm:prSet presAssocID="{8F115139-FE58-441C-B2B9-48584920DCB8}" presName="cycle" presStyleCnt="0"/>
      <dgm:spPr/>
    </dgm:pt>
    <dgm:pt modelId="{9727C56F-F178-4FA3-9FA1-2FECA879F3D4}" type="pres">
      <dgm:prSet presAssocID="{8F115139-FE58-441C-B2B9-48584920DCB8}" presName="srcNode" presStyleLbl="node1" presStyleIdx="0" presStyleCnt="5"/>
      <dgm:spPr/>
    </dgm:pt>
    <dgm:pt modelId="{24A4500E-AC73-4185-ACC9-587C9BF644EA}" type="pres">
      <dgm:prSet presAssocID="{8F115139-FE58-441C-B2B9-48584920DCB8}" presName="conn" presStyleLbl="parChTrans1D2" presStyleIdx="0" presStyleCnt="1"/>
      <dgm:spPr/>
      <dgm:t>
        <a:bodyPr/>
        <a:lstStyle/>
        <a:p>
          <a:endParaRPr lang="en-US"/>
        </a:p>
      </dgm:t>
    </dgm:pt>
    <dgm:pt modelId="{10469CC3-792B-4E0F-8FF1-E2E1F38F04D4}" type="pres">
      <dgm:prSet presAssocID="{8F115139-FE58-441C-B2B9-48584920DCB8}" presName="extraNode" presStyleLbl="node1" presStyleIdx="0" presStyleCnt="5"/>
      <dgm:spPr/>
    </dgm:pt>
    <dgm:pt modelId="{01BBAE90-25C9-4B5F-92DE-195CA9A0FF7F}" type="pres">
      <dgm:prSet presAssocID="{8F115139-FE58-441C-B2B9-48584920DCB8}" presName="dstNode" presStyleLbl="node1" presStyleIdx="0" presStyleCnt="5"/>
      <dgm:spPr/>
    </dgm:pt>
    <dgm:pt modelId="{624D6AB4-2CE8-4C0C-B636-ACCA7E403DD1}" type="pres">
      <dgm:prSet presAssocID="{03D86591-C4CB-4FB0-AE04-22AC7F8BC29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3D01E-DEEE-4AE8-91E8-4F8F357A6D26}" type="pres">
      <dgm:prSet presAssocID="{03D86591-C4CB-4FB0-AE04-22AC7F8BC291}" presName="accent_1" presStyleCnt="0"/>
      <dgm:spPr/>
    </dgm:pt>
    <dgm:pt modelId="{AEFE69A8-27EC-40B6-8829-210559042788}" type="pres">
      <dgm:prSet presAssocID="{03D86591-C4CB-4FB0-AE04-22AC7F8BC291}" presName="accentRepeatNode" presStyleLbl="solidFgAcc1" presStyleIdx="0" presStyleCnt="5"/>
      <dgm:spPr/>
    </dgm:pt>
    <dgm:pt modelId="{51B3AE17-AED6-4150-A8E4-F43B6842A948}" type="pres">
      <dgm:prSet presAssocID="{DCEBEF71-E4C6-4D38-8BDD-69F59D0CA2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6F847-FB74-4C98-9526-FB99F2203D02}" type="pres">
      <dgm:prSet presAssocID="{DCEBEF71-E4C6-4D38-8BDD-69F59D0CA2B2}" presName="accent_2" presStyleCnt="0"/>
      <dgm:spPr/>
    </dgm:pt>
    <dgm:pt modelId="{3BE2D641-E142-4700-B992-8C59130E5834}" type="pres">
      <dgm:prSet presAssocID="{DCEBEF71-E4C6-4D38-8BDD-69F59D0CA2B2}" presName="accentRepeatNode" presStyleLbl="solidFgAcc1" presStyleIdx="1" presStyleCnt="5"/>
      <dgm:spPr/>
    </dgm:pt>
    <dgm:pt modelId="{2399F271-DF50-4FDF-B122-A84A02B01231}" type="pres">
      <dgm:prSet presAssocID="{F15498C7-E0CB-4E1C-BC4B-50008BF371F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FA351-1620-4C2A-A0DC-C88EF85BEB25}" type="pres">
      <dgm:prSet presAssocID="{F15498C7-E0CB-4E1C-BC4B-50008BF371FB}" presName="accent_3" presStyleCnt="0"/>
      <dgm:spPr/>
    </dgm:pt>
    <dgm:pt modelId="{CF8D0FF7-EBDA-4474-A583-EBDECB195C87}" type="pres">
      <dgm:prSet presAssocID="{F15498C7-E0CB-4E1C-BC4B-50008BF371FB}" presName="accentRepeatNode" presStyleLbl="solidFgAcc1" presStyleIdx="2" presStyleCnt="5"/>
      <dgm:spPr/>
    </dgm:pt>
    <dgm:pt modelId="{EC1C03DB-9CFF-4578-90C1-C65A7488FA99}" type="pres">
      <dgm:prSet presAssocID="{9040F374-34A9-4695-A1C1-CBB5B3D7972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9A1F-E51E-4EB5-8848-F4EB78DE825E}" type="pres">
      <dgm:prSet presAssocID="{9040F374-34A9-4695-A1C1-CBB5B3D7972E}" presName="accent_4" presStyleCnt="0"/>
      <dgm:spPr/>
    </dgm:pt>
    <dgm:pt modelId="{56F1FD4D-BF74-439D-AA6F-FB6DDDF4E63E}" type="pres">
      <dgm:prSet presAssocID="{9040F374-34A9-4695-A1C1-CBB5B3D7972E}" presName="accentRepeatNode" presStyleLbl="solidFgAcc1" presStyleIdx="3" presStyleCnt="5"/>
      <dgm:spPr/>
    </dgm:pt>
    <dgm:pt modelId="{B6452DF6-E31C-4B0D-9F5D-3D2AF66692D8}" type="pres">
      <dgm:prSet presAssocID="{32143772-7654-47BE-87B5-D5A8055EBF5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7C14A-3AB5-4E99-840D-2A2597106150}" type="pres">
      <dgm:prSet presAssocID="{32143772-7654-47BE-87B5-D5A8055EBF55}" presName="accent_5" presStyleCnt="0"/>
      <dgm:spPr/>
    </dgm:pt>
    <dgm:pt modelId="{66D48D39-BD01-4529-9CD3-68FA5C5E07AA}" type="pres">
      <dgm:prSet presAssocID="{32143772-7654-47BE-87B5-D5A8055EBF55}" presName="accentRepeatNode" presStyleLbl="solidFgAcc1" presStyleIdx="4" presStyleCnt="5"/>
      <dgm:spPr/>
    </dgm:pt>
  </dgm:ptLst>
  <dgm:cxnLst>
    <dgm:cxn modelId="{CAB83CE2-EBF2-42E7-866B-8239C84426C8}" type="presOf" srcId="{F15498C7-E0CB-4E1C-BC4B-50008BF371FB}" destId="{2399F271-DF50-4FDF-B122-A84A02B01231}" srcOrd="0" destOrd="0" presId="urn:microsoft.com/office/officeart/2008/layout/VerticalCurvedList"/>
    <dgm:cxn modelId="{61731032-3C9F-4DBB-A306-D54B065CC402}" srcId="{8F115139-FE58-441C-B2B9-48584920DCB8}" destId="{03D86591-C4CB-4FB0-AE04-22AC7F8BC291}" srcOrd="0" destOrd="0" parTransId="{3ECD46DD-699D-4790-AE15-702A39C1853D}" sibTransId="{9F96E436-A635-43DA-8B7F-2EDE8465575B}"/>
    <dgm:cxn modelId="{1ACAB873-A9F2-4C92-8309-4EC3D33EC44B}" type="presOf" srcId="{8F115139-FE58-441C-B2B9-48584920DCB8}" destId="{B4E4917A-D130-4541-B5EC-ABBEFA8CEB76}" srcOrd="0" destOrd="0" presId="urn:microsoft.com/office/officeart/2008/layout/VerticalCurvedList"/>
    <dgm:cxn modelId="{8FEC9BD6-DB45-4857-A880-92C7B181A267}" type="presOf" srcId="{03D86591-C4CB-4FB0-AE04-22AC7F8BC291}" destId="{624D6AB4-2CE8-4C0C-B636-ACCA7E403DD1}" srcOrd="0" destOrd="0" presId="urn:microsoft.com/office/officeart/2008/layout/VerticalCurvedList"/>
    <dgm:cxn modelId="{42E431F1-C79C-4FF2-B8E6-B7AADF74D08F}" srcId="{8F115139-FE58-441C-B2B9-48584920DCB8}" destId="{DCEBEF71-E4C6-4D38-8BDD-69F59D0CA2B2}" srcOrd="1" destOrd="0" parTransId="{1829FA09-895A-4C6C-9118-A59606DA0929}" sibTransId="{FA099742-A72A-4361-BB3F-D472F78D3A6C}"/>
    <dgm:cxn modelId="{FA6BAB7A-4628-4C23-BE62-CF5D552735B0}" srcId="{8F115139-FE58-441C-B2B9-48584920DCB8}" destId="{32143772-7654-47BE-87B5-D5A8055EBF55}" srcOrd="4" destOrd="0" parTransId="{9AD29FC4-587C-4566-8A4C-4703CD05A00D}" sibTransId="{5F395540-FE10-4F7F-83CD-0BF4B55D988F}"/>
    <dgm:cxn modelId="{6538B00E-99C9-4C61-A39B-5427FD85B056}" srcId="{8F115139-FE58-441C-B2B9-48584920DCB8}" destId="{F15498C7-E0CB-4E1C-BC4B-50008BF371FB}" srcOrd="2" destOrd="0" parTransId="{FB35621B-4CC9-4FD1-B5BA-3F6DC54088DA}" sibTransId="{CF4F43A2-D5FA-4E2B-82D4-BA7071245CE8}"/>
    <dgm:cxn modelId="{94B1291E-C870-4815-8499-F1F55247AF8A}" type="presOf" srcId="{9F96E436-A635-43DA-8B7F-2EDE8465575B}" destId="{24A4500E-AC73-4185-ACC9-587C9BF644EA}" srcOrd="0" destOrd="0" presId="urn:microsoft.com/office/officeart/2008/layout/VerticalCurvedList"/>
    <dgm:cxn modelId="{A66BE4B7-BD93-4993-B412-DAC7AE1C6630}" srcId="{8F115139-FE58-441C-B2B9-48584920DCB8}" destId="{9040F374-34A9-4695-A1C1-CBB5B3D7972E}" srcOrd="3" destOrd="0" parTransId="{55500117-1851-4519-AF8D-C0AE6F92E522}" sibTransId="{4F24F48D-AC17-4093-B53C-C6ECC31B8F35}"/>
    <dgm:cxn modelId="{3577FFE8-17BD-49AE-B745-59AE9A4612E8}" type="presOf" srcId="{DCEBEF71-E4C6-4D38-8BDD-69F59D0CA2B2}" destId="{51B3AE17-AED6-4150-A8E4-F43B6842A948}" srcOrd="0" destOrd="0" presId="urn:microsoft.com/office/officeart/2008/layout/VerticalCurvedList"/>
    <dgm:cxn modelId="{16EABA22-86F2-452D-9FD5-51533D54A5EE}" type="presOf" srcId="{9040F374-34A9-4695-A1C1-CBB5B3D7972E}" destId="{EC1C03DB-9CFF-4578-90C1-C65A7488FA99}" srcOrd="0" destOrd="0" presId="urn:microsoft.com/office/officeart/2008/layout/VerticalCurvedList"/>
    <dgm:cxn modelId="{C86DD4F7-1733-4F7C-B1BE-06C93E77199F}" type="presOf" srcId="{32143772-7654-47BE-87B5-D5A8055EBF55}" destId="{B6452DF6-E31C-4B0D-9F5D-3D2AF66692D8}" srcOrd="0" destOrd="0" presId="urn:microsoft.com/office/officeart/2008/layout/VerticalCurvedList"/>
    <dgm:cxn modelId="{9D4866E0-F6D6-4623-9F6D-3B113C245F11}" type="presParOf" srcId="{B4E4917A-D130-4541-B5EC-ABBEFA8CEB76}" destId="{E24A8F53-D2C1-4975-9E69-174FE8B52317}" srcOrd="0" destOrd="0" presId="urn:microsoft.com/office/officeart/2008/layout/VerticalCurvedList"/>
    <dgm:cxn modelId="{CF0553C2-29F2-451C-A001-F62C8C4E485C}" type="presParOf" srcId="{E24A8F53-D2C1-4975-9E69-174FE8B52317}" destId="{9A5C840A-7201-4AFC-B612-1C16721AD551}" srcOrd="0" destOrd="0" presId="urn:microsoft.com/office/officeart/2008/layout/VerticalCurvedList"/>
    <dgm:cxn modelId="{0216CDDA-CA70-4DE8-A403-0D87FEE6F100}" type="presParOf" srcId="{9A5C840A-7201-4AFC-B612-1C16721AD551}" destId="{9727C56F-F178-4FA3-9FA1-2FECA879F3D4}" srcOrd="0" destOrd="0" presId="urn:microsoft.com/office/officeart/2008/layout/VerticalCurvedList"/>
    <dgm:cxn modelId="{0E76275E-A61B-46E1-B19C-6EE18C64E154}" type="presParOf" srcId="{9A5C840A-7201-4AFC-B612-1C16721AD551}" destId="{24A4500E-AC73-4185-ACC9-587C9BF644EA}" srcOrd="1" destOrd="0" presId="urn:microsoft.com/office/officeart/2008/layout/VerticalCurvedList"/>
    <dgm:cxn modelId="{0CE96364-9CB5-4CFE-84A9-AF6F9D6091E2}" type="presParOf" srcId="{9A5C840A-7201-4AFC-B612-1C16721AD551}" destId="{10469CC3-792B-4E0F-8FF1-E2E1F38F04D4}" srcOrd="2" destOrd="0" presId="urn:microsoft.com/office/officeart/2008/layout/VerticalCurvedList"/>
    <dgm:cxn modelId="{C2144041-142D-42D5-9B05-449D95A459EC}" type="presParOf" srcId="{9A5C840A-7201-4AFC-B612-1C16721AD551}" destId="{01BBAE90-25C9-4B5F-92DE-195CA9A0FF7F}" srcOrd="3" destOrd="0" presId="urn:microsoft.com/office/officeart/2008/layout/VerticalCurvedList"/>
    <dgm:cxn modelId="{A62301AC-5268-4A94-9B13-EE37F63E590B}" type="presParOf" srcId="{E24A8F53-D2C1-4975-9E69-174FE8B52317}" destId="{624D6AB4-2CE8-4C0C-B636-ACCA7E403DD1}" srcOrd="1" destOrd="0" presId="urn:microsoft.com/office/officeart/2008/layout/VerticalCurvedList"/>
    <dgm:cxn modelId="{4A70AE6C-ADDE-402E-8349-723558DC5314}" type="presParOf" srcId="{E24A8F53-D2C1-4975-9E69-174FE8B52317}" destId="{AB33D01E-DEEE-4AE8-91E8-4F8F357A6D26}" srcOrd="2" destOrd="0" presId="urn:microsoft.com/office/officeart/2008/layout/VerticalCurvedList"/>
    <dgm:cxn modelId="{58584C71-8CD9-481E-B1B9-2B95CA23B8F5}" type="presParOf" srcId="{AB33D01E-DEEE-4AE8-91E8-4F8F357A6D26}" destId="{AEFE69A8-27EC-40B6-8829-210559042788}" srcOrd="0" destOrd="0" presId="urn:microsoft.com/office/officeart/2008/layout/VerticalCurvedList"/>
    <dgm:cxn modelId="{7AA1FAA1-8CC5-4E3D-B265-DD53EBE97738}" type="presParOf" srcId="{E24A8F53-D2C1-4975-9E69-174FE8B52317}" destId="{51B3AE17-AED6-4150-A8E4-F43B6842A948}" srcOrd="3" destOrd="0" presId="urn:microsoft.com/office/officeart/2008/layout/VerticalCurvedList"/>
    <dgm:cxn modelId="{4070AB01-0857-4093-8701-045C90B72184}" type="presParOf" srcId="{E24A8F53-D2C1-4975-9E69-174FE8B52317}" destId="{3096F847-FB74-4C98-9526-FB99F2203D02}" srcOrd="4" destOrd="0" presId="urn:microsoft.com/office/officeart/2008/layout/VerticalCurvedList"/>
    <dgm:cxn modelId="{6C66E1C9-E108-4787-BEC8-7C305BF7D488}" type="presParOf" srcId="{3096F847-FB74-4C98-9526-FB99F2203D02}" destId="{3BE2D641-E142-4700-B992-8C59130E5834}" srcOrd="0" destOrd="0" presId="urn:microsoft.com/office/officeart/2008/layout/VerticalCurvedList"/>
    <dgm:cxn modelId="{429FBDDA-32B7-45BA-A832-E849AC128308}" type="presParOf" srcId="{E24A8F53-D2C1-4975-9E69-174FE8B52317}" destId="{2399F271-DF50-4FDF-B122-A84A02B01231}" srcOrd="5" destOrd="0" presId="urn:microsoft.com/office/officeart/2008/layout/VerticalCurvedList"/>
    <dgm:cxn modelId="{6F421D1B-2DE5-4EAB-95B0-6E8DE798F2B8}" type="presParOf" srcId="{E24A8F53-D2C1-4975-9E69-174FE8B52317}" destId="{8DCFA351-1620-4C2A-A0DC-C88EF85BEB25}" srcOrd="6" destOrd="0" presId="urn:microsoft.com/office/officeart/2008/layout/VerticalCurvedList"/>
    <dgm:cxn modelId="{C78567C5-D081-4585-B70A-93AF1D1A3A85}" type="presParOf" srcId="{8DCFA351-1620-4C2A-A0DC-C88EF85BEB25}" destId="{CF8D0FF7-EBDA-4474-A583-EBDECB195C87}" srcOrd="0" destOrd="0" presId="urn:microsoft.com/office/officeart/2008/layout/VerticalCurvedList"/>
    <dgm:cxn modelId="{D75611AF-1A54-47A6-B19F-62724B27D5D3}" type="presParOf" srcId="{E24A8F53-D2C1-4975-9E69-174FE8B52317}" destId="{EC1C03DB-9CFF-4578-90C1-C65A7488FA99}" srcOrd="7" destOrd="0" presId="urn:microsoft.com/office/officeart/2008/layout/VerticalCurvedList"/>
    <dgm:cxn modelId="{8AD10523-1989-4A42-AA4E-EE6C0EA10E2D}" type="presParOf" srcId="{E24A8F53-D2C1-4975-9E69-174FE8B52317}" destId="{1B7D9A1F-E51E-4EB5-8848-F4EB78DE825E}" srcOrd="8" destOrd="0" presId="urn:microsoft.com/office/officeart/2008/layout/VerticalCurvedList"/>
    <dgm:cxn modelId="{0AB9F88B-B543-4FAB-BA00-11C0642497B0}" type="presParOf" srcId="{1B7D9A1F-E51E-4EB5-8848-F4EB78DE825E}" destId="{56F1FD4D-BF74-439D-AA6F-FB6DDDF4E63E}" srcOrd="0" destOrd="0" presId="urn:microsoft.com/office/officeart/2008/layout/VerticalCurvedList"/>
    <dgm:cxn modelId="{ADE8D0EB-5F93-4174-A76B-4B318F88B976}" type="presParOf" srcId="{E24A8F53-D2C1-4975-9E69-174FE8B52317}" destId="{B6452DF6-E31C-4B0D-9F5D-3D2AF66692D8}" srcOrd="9" destOrd="0" presId="urn:microsoft.com/office/officeart/2008/layout/VerticalCurvedList"/>
    <dgm:cxn modelId="{6F9701E5-B258-48DC-907F-397078A120DB}" type="presParOf" srcId="{E24A8F53-D2C1-4975-9E69-174FE8B52317}" destId="{E387C14A-3AB5-4E99-840D-2A2597106150}" srcOrd="10" destOrd="0" presId="urn:microsoft.com/office/officeart/2008/layout/VerticalCurvedList"/>
    <dgm:cxn modelId="{A43C7388-4CCA-491C-B308-D51920674AB7}" type="presParOf" srcId="{E387C14A-3AB5-4E99-840D-2A2597106150}" destId="{66D48D39-BD01-4529-9CD3-68FA5C5E07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792AC-012D-40F3-8D01-827C761D3AD7}">
      <dsp:nvSpPr>
        <dsp:cNvPr id="0" name=""/>
        <dsp:cNvSpPr/>
      </dsp:nvSpPr>
      <dsp:spPr>
        <a:xfrm>
          <a:off x="2848537" y="1937711"/>
          <a:ext cx="1407690" cy="9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Credit Risk</a:t>
          </a:r>
          <a:endParaRPr lang="en-US" sz="1200" kern="1200" dirty="0"/>
        </a:p>
      </dsp:txBody>
      <dsp:txXfrm>
        <a:off x="3290876" y="2185708"/>
        <a:ext cx="945321" cy="643836"/>
      </dsp:txXfrm>
    </dsp:sp>
    <dsp:sp modelId="{245E1034-386D-42EE-BB6D-F8193960D32D}">
      <dsp:nvSpPr>
        <dsp:cNvPr id="0" name=""/>
        <dsp:cNvSpPr/>
      </dsp:nvSpPr>
      <dsp:spPr>
        <a:xfrm>
          <a:off x="551779" y="1937711"/>
          <a:ext cx="1407690" cy="9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Expected Loss</a:t>
          </a:r>
          <a:endParaRPr lang="en-US" sz="1200" kern="1200" dirty="0"/>
        </a:p>
      </dsp:txBody>
      <dsp:txXfrm>
        <a:off x="571810" y="2185708"/>
        <a:ext cx="945321" cy="643836"/>
      </dsp:txXfrm>
    </dsp:sp>
    <dsp:sp modelId="{E210744F-D8EA-43E6-9A87-B6923462BCCE}">
      <dsp:nvSpPr>
        <dsp:cNvPr id="0" name=""/>
        <dsp:cNvSpPr/>
      </dsp:nvSpPr>
      <dsp:spPr>
        <a:xfrm>
          <a:off x="2662040" y="0"/>
          <a:ext cx="1780686" cy="9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Dimensions</a:t>
          </a:r>
          <a:endParaRPr lang="en-US" sz="1200" kern="1200" dirty="0"/>
        </a:p>
      </dsp:txBody>
      <dsp:txXfrm>
        <a:off x="3216276" y="20031"/>
        <a:ext cx="1206418" cy="643836"/>
      </dsp:txXfrm>
    </dsp:sp>
    <dsp:sp modelId="{135FC69C-F227-4782-AB7A-B3DF25D4EE72}">
      <dsp:nvSpPr>
        <dsp:cNvPr id="0" name=""/>
        <dsp:cNvSpPr/>
      </dsp:nvSpPr>
      <dsp:spPr>
        <a:xfrm>
          <a:off x="551779" y="0"/>
          <a:ext cx="1407690" cy="91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Customer Lifecycle</a:t>
          </a:r>
          <a:endParaRPr lang="en-US" sz="1200" kern="1200" dirty="0"/>
        </a:p>
      </dsp:txBody>
      <dsp:txXfrm>
        <a:off x="571810" y="20031"/>
        <a:ext cx="945321" cy="643836"/>
      </dsp:txXfrm>
    </dsp:sp>
    <dsp:sp modelId="{83F42F2B-6B78-4686-955A-FD0E7F94E1E7}">
      <dsp:nvSpPr>
        <dsp:cNvPr id="0" name=""/>
        <dsp:cNvSpPr/>
      </dsp:nvSpPr>
      <dsp:spPr>
        <a:xfrm>
          <a:off x="1234890" y="162425"/>
          <a:ext cx="1233866" cy="1233866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Manage</a:t>
          </a:r>
          <a:endParaRPr lang="en-US" sz="1300" kern="1200" dirty="0"/>
        </a:p>
      </dsp:txBody>
      <dsp:txXfrm>
        <a:off x="1596281" y="523816"/>
        <a:ext cx="872475" cy="872475"/>
      </dsp:txXfrm>
    </dsp:sp>
    <dsp:sp modelId="{AC86D43C-F50B-4913-AE94-0D487A409710}">
      <dsp:nvSpPr>
        <dsp:cNvPr id="0" name=""/>
        <dsp:cNvSpPr/>
      </dsp:nvSpPr>
      <dsp:spPr>
        <a:xfrm rot="5400000">
          <a:off x="2525748" y="162425"/>
          <a:ext cx="1233866" cy="1233866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Assess</a:t>
          </a:r>
          <a:endParaRPr lang="en-US" sz="1300" kern="1200" dirty="0"/>
        </a:p>
      </dsp:txBody>
      <dsp:txXfrm rot="-5400000">
        <a:off x="2525748" y="523816"/>
        <a:ext cx="872475" cy="872475"/>
      </dsp:txXfrm>
    </dsp:sp>
    <dsp:sp modelId="{CC8F05D9-BE44-40DF-86BF-B79800976206}">
      <dsp:nvSpPr>
        <dsp:cNvPr id="0" name=""/>
        <dsp:cNvSpPr/>
      </dsp:nvSpPr>
      <dsp:spPr>
        <a:xfrm rot="10800000">
          <a:off x="2525748" y="1453283"/>
          <a:ext cx="1233866" cy="1233866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Evaluate</a:t>
          </a:r>
          <a:endParaRPr lang="en-US" sz="1300" kern="1200" dirty="0"/>
        </a:p>
      </dsp:txBody>
      <dsp:txXfrm rot="10800000">
        <a:off x="2525748" y="1453283"/>
        <a:ext cx="872475" cy="872475"/>
      </dsp:txXfrm>
    </dsp:sp>
    <dsp:sp modelId="{7173EE9F-BEC5-4946-AA4E-C88C16D6C4C8}">
      <dsp:nvSpPr>
        <dsp:cNvPr id="0" name=""/>
        <dsp:cNvSpPr/>
      </dsp:nvSpPr>
      <dsp:spPr>
        <a:xfrm rot="16200000">
          <a:off x="1234890" y="1453283"/>
          <a:ext cx="1233866" cy="1233866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Measure</a:t>
          </a:r>
          <a:endParaRPr lang="en-US" sz="1300" kern="1200" dirty="0"/>
        </a:p>
      </dsp:txBody>
      <dsp:txXfrm rot="5400000">
        <a:off x="1596281" y="1453283"/>
        <a:ext cx="872475" cy="872475"/>
      </dsp:txXfrm>
    </dsp:sp>
    <dsp:sp modelId="{202965BD-272C-4785-8052-C65F644A598E}">
      <dsp:nvSpPr>
        <dsp:cNvPr id="0" name=""/>
        <dsp:cNvSpPr/>
      </dsp:nvSpPr>
      <dsp:spPr>
        <a:xfrm rot="5239924">
          <a:off x="2502933" y="1253939"/>
          <a:ext cx="410739" cy="37044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2BB3D-35CC-4A28-84DA-88185632BDE2}">
      <dsp:nvSpPr>
        <dsp:cNvPr id="0" name=""/>
        <dsp:cNvSpPr/>
      </dsp:nvSpPr>
      <dsp:spPr>
        <a:xfrm rot="16455300">
          <a:off x="2070449" y="1274649"/>
          <a:ext cx="426011" cy="37044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4500E-AC73-4185-ACC9-587C9BF644E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D6AB4-2CE8-4C0C-B636-ACCA7E403DD1}">
      <dsp:nvSpPr>
        <dsp:cNvPr id="0" name=""/>
        <dsp:cNvSpPr/>
      </dsp:nvSpPr>
      <dsp:spPr>
        <a:xfrm>
          <a:off x="384538" y="253918"/>
          <a:ext cx="8112782" cy="508162"/>
        </a:xfrm>
        <a:prstGeom prst="rect">
          <a:avLst/>
        </a:prstGeom>
        <a:solidFill>
          <a:srgbClr val="A5002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Verdana" pitchFamily="34" charset="0"/>
              <a:ea typeface="Verdana" pitchFamily="34" charset="0"/>
            </a:rPr>
            <a:t>Likelihood that a borrower will not be able to make repayments</a:t>
          </a:r>
        </a:p>
      </dsp:txBody>
      <dsp:txXfrm>
        <a:off x="384538" y="253918"/>
        <a:ext cx="8112782" cy="508162"/>
      </dsp:txXfrm>
    </dsp:sp>
    <dsp:sp modelId="{AEFE69A8-27EC-40B6-8829-210559042788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3AE17-AED6-4150-A8E4-F43B6842A948}">
      <dsp:nvSpPr>
        <dsp:cNvPr id="0" name=""/>
        <dsp:cNvSpPr/>
      </dsp:nvSpPr>
      <dsp:spPr>
        <a:xfrm>
          <a:off x="748672" y="1015918"/>
          <a:ext cx="7748647" cy="508162"/>
        </a:xfrm>
        <a:prstGeom prst="rect">
          <a:avLst/>
        </a:prstGeom>
        <a:solidFill>
          <a:srgbClr val="00666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Verdana" pitchFamily="34" charset="0"/>
              <a:ea typeface="Verdana" pitchFamily="34" charset="0"/>
            </a:rPr>
            <a:t>Share of an asset that is lost when borrower defaults </a:t>
          </a:r>
        </a:p>
      </dsp:txBody>
      <dsp:txXfrm>
        <a:off x="748672" y="1015918"/>
        <a:ext cx="7748647" cy="508162"/>
      </dsp:txXfrm>
    </dsp:sp>
    <dsp:sp modelId="{3BE2D641-E142-4700-B992-8C59130E5834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9F271-DF50-4FDF-B122-A84A02B01231}">
      <dsp:nvSpPr>
        <dsp:cNvPr id="0" name=""/>
        <dsp:cNvSpPr/>
      </dsp:nvSpPr>
      <dsp:spPr>
        <a:xfrm>
          <a:off x="860432" y="1777918"/>
          <a:ext cx="7636887" cy="508162"/>
        </a:xfrm>
        <a:prstGeom prst="rect">
          <a:avLst/>
        </a:prstGeom>
        <a:solidFill>
          <a:srgbClr val="FF99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Verdana" pitchFamily="34" charset="0"/>
              <a:ea typeface="Verdana" pitchFamily="34" charset="0"/>
            </a:rPr>
            <a:t>Maximum amount that a bank may lose</a:t>
          </a:r>
        </a:p>
      </dsp:txBody>
      <dsp:txXfrm>
        <a:off x="860432" y="1777918"/>
        <a:ext cx="7636887" cy="508162"/>
      </dsp:txXfrm>
    </dsp:sp>
    <dsp:sp modelId="{CF8D0FF7-EBDA-4474-A583-EBDECB195C87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C03DB-9CFF-4578-90C1-C65A7488FA99}">
      <dsp:nvSpPr>
        <dsp:cNvPr id="0" name=""/>
        <dsp:cNvSpPr/>
      </dsp:nvSpPr>
      <dsp:spPr>
        <a:xfrm>
          <a:off x="748672" y="2539918"/>
          <a:ext cx="7748647" cy="508162"/>
        </a:xfrm>
        <a:prstGeom prst="rect">
          <a:avLst/>
        </a:prstGeom>
        <a:solidFill>
          <a:srgbClr val="00336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Verdana" pitchFamily="34" charset="0"/>
              <a:ea typeface="Verdana" pitchFamily="34" charset="0"/>
            </a:rPr>
            <a:t>Amount</a:t>
          </a:r>
          <a:r>
            <a:rPr lang="en-IN" sz="1600" kern="1200" baseline="0" dirty="0">
              <a:latin typeface="Verdana" pitchFamily="34" charset="0"/>
              <a:ea typeface="Verdana" pitchFamily="34" charset="0"/>
            </a:rPr>
            <a:t> a bank expects to lose when extending credits to customers</a:t>
          </a:r>
          <a:endParaRPr lang="en-IN" sz="1600" kern="1200" dirty="0">
            <a:latin typeface="Verdana" pitchFamily="34" charset="0"/>
            <a:ea typeface="Verdana" pitchFamily="34" charset="0"/>
          </a:endParaRPr>
        </a:p>
      </dsp:txBody>
      <dsp:txXfrm>
        <a:off x="748672" y="2539918"/>
        <a:ext cx="7748647" cy="508162"/>
      </dsp:txXfrm>
    </dsp:sp>
    <dsp:sp modelId="{56F1FD4D-BF74-439D-AA6F-FB6DDDF4E63E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52DF6-E31C-4B0D-9F5D-3D2AF66692D8}">
      <dsp:nvSpPr>
        <dsp:cNvPr id="0" name=""/>
        <dsp:cNvSpPr/>
      </dsp:nvSpPr>
      <dsp:spPr>
        <a:xfrm>
          <a:off x="384538" y="3301918"/>
          <a:ext cx="8112782" cy="508162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Verdana" pitchFamily="34" charset="0"/>
              <a:ea typeface="Verdana" pitchFamily="34" charset="0"/>
            </a:rPr>
            <a:t>Amount held by bank to absorb the loss</a:t>
          </a:r>
        </a:p>
      </dsp:txBody>
      <dsp:txXfrm>
        <a:off x="384538" y="3301918"/>
        <a:ext cx="8112782" cy="508162"/>
      </dsp:txXfrm>
    </dsp:sp>
    <dsp:sp modelId="{66D48D39-BD01-4529-9CD3-68FA5C5E07AA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770B4-19B2-4C78-87B9-4707DD6E33E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FEDD-57D2-4FE9-B3E7-AD44C729BF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1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want the title</a:t>
            </a:r>
            <a:r>
              <a:rPr lang="en-US" baseline="0" dirty="0"/>
              <a:t> for the deck to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7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5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AFEDD-57D2-4FE9-B3E7-AD44C729BF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AFEDD-57D2-4FE9-B3E7-AD44C729BF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80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bg>
      <p:bgPr>
        <a:solidFill>
          <a:srgbClr val="1D4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6350" y="593725"/>
            <a:ext cx="9137650" cy="5226050"/>
          </a:xfrm>
          <a:custGeom>
            <a:avLst/>
            <a:gdLst>
              <a:gd name="T0" fmla="*/ 0 w 5756"/>
              <a:gd name="T1" fmla="*/ 530 h 3292"/>
              <a:gd name="T2" fmla="*/ 0 w 5756"/>
              <a:gd name="T3" fmla="*/ 2716 h 3292"/>
              <a:gd name="T4" fmla="*/ 5756 w 5756"/>
              <a:gd name="T5" fmla="*/ 3292 h 3292"/>
              <a:gd name="T6" fmla="*/ 5756 w 5756"/>
              <a:gd name="T7" fmla="*/ 0 h 3292"/>
              <a:gd name="T8" fmla="*/ 0 w 5756"/>
              <a:gd name="T9" fmla="*/ 53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6" h="3292">
                <a:moveTo>
                  <a:pt x="0" y="530"/>
                </a:moveTo>
                <a:lnTo>
                  <a:pt x="0" y="2716"/>
                </a:lnTo>
                <a:lnTo>
                  <a:pt x="5756" y="3292"/>
                </a:lnTo>
                <a:lnTo>
                  <a:pt x="5756" y="0"/>
                </a:lnTo>
                <a:lnTo>
                  <a:pt x="0" y="5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5867400" y="4965700"/>
            <a:ext cx="3276600" cy="1117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149"/>
            <a:ext cx="7772400" cy="15473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049" y="5166859"/>
            <a:ext cx="2767693" cy="357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6115049" y="5524500"/>
            <a:ext cx="2767693" cy="357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rgbClr val="1D4C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115050" y="5524500"/>
            <a:ext cx="2767013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" y="154747"/>
            <a:ext cx="2807997" cy="42822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0" y="64846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IT: Customized to Your Advantage</a:t>
            </a:r>
          </a:p>
        </p:txBody>
      </p:sp>
    </p:spTree>
    <p:extLst>
      <p:ext uri="{BB962C8B-B14F-4D97-AF65-F5344CB8AC3E}">
        <p14:creationId xmlns:p14="http://schemas.microsoft.com/office/powerpoint/2010/main" val="23510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A6379A8F-8F44-441B-A0E7-5856EEA11D7E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/>
          </p:nvPr>
        </p:nvSpPr>
        <p:spPr>
          <a:xfrm>
            <a:off x="750889" y="1289277"/>
            <a:ext cx="7886794" cy="2589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4"/>
          </p:nvPr>
        </p:nvSpPr>
        <p:spPr>
          <a:xfrm>
            <a:off x="750889" y="3880276"/>
            <a:ext cx="7886794" cy="1753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8694964" y="6397596"/>
            <a:ext cx="3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1EEF-60B5-4853-8574-C51A48F36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495"/>
            <a:ext cx="2949178" cy="92783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5496"/>
            <a:ext cx="4629150" cy="553555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53332"/>
            <a:ext cx="2949178" cy="46156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8AD9690A-5BD8-447D-AECA-B2F2D2795357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8716959" y="6394645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DC1EEF-60B5-4853-8574-C51A48F36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1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79764D98-A1BD-45E0-9BCE-785AE4E53B5F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8716959" y="6394645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DC1EEF-60B5-4853-8574-C51A48F36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7"/>
            <a:ext cx="8077200" cy="483076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8716959" y="6394645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DC1EEF-60B5-4853-8574-C51A48F36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3685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7"/>
            <a:ext cx="8077200" cy="483076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Ø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8716959" y="6394645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Lato Black" panose="020F0A02020204030203" pitchFamily="34" charset="-9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DC1EEF-60B5-4853-8574-C51A48F36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937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bg>
      <p:bgPr>
        <a:solidFill>
          <a:srgbClr val="1D4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0" y="478971"/>
            <a:ext cx="9144000" cy="5883728"/>
          </a:xfrm>
          <a:custGeom>
            <a:avLst/>
            <a:gdLst>
              <a:gd name="T0" fmla="*/ 0 w 5756"/>
              <a:gd name="T1" fmla="*/ 530 h 3292"/>
              <a:gd name="T2" fmla="*/ 0 w 5756"/>
              <a:gd name="T3" fmla="*/ 2716 h 3292"/>
              <a:gd name="T4" fmla="*/ 5756 w 5756"/>
              <a:gd name="T5" fmla="*/ 3292 h 3292"/>
              <a:gd name="T6" fmla="*/ 5756 w 5756"/>
              <a:gd name="T7" fmla="*/ 0 h 3292"/>
              <a:gd name="T8" fmla="*/ 0 w 5756"/>
              <a:gd name="T9" fmla="*/ 53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6" h="3292">
                <a:moveTo>
                  <a:pt x="0" y="530"/>
                </a:moveTo>
                <a:lnTo>
                  <a:pt x="0" y="2716"/>
                </a:lnTo>
                <a:lnTo>
                  <a:pt x="5756" y="3292"/>
                </a:lnTo>
                <a:lnTo>
                  <a:pt x="5756" y="0"/>
                </a:lnTo>
                <a:lnTo>
                  <a:pt x="0" y="530"/>
                </a:lnTo>
                <a:close/>
              </a:path>
            </a:pathLst>
          </a:custGeom>
          <a:solidFill>
            <a:schemeClr val="bg1"/>
          </a:solidFill>
          <a:ln w="31750" cap="sq">
            <a:noFill/>
            <a:rou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149"/>
            <a:ext cx="7772400" cy="15473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049" y="5201698"/>
            <a:ext cx="2767693" cy="357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6115049" y="5559339"/>
            <a:ext cx="2767693" cy="357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rgbClr val="1D4C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088923" y="5559339"/>
            <a:ext cx="2767013" cy="384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</a:lstStyle>
          <a:p>
            <a:pPr lvl="0"/>
            <a:endParaRPr lang="en-US" dirty="0"/>
          </a:p>
        </p:txBody>
      </p:sp>
      <p:cxnSp>
        <p:nvCxnSpPr>
          <p:cNvPr id="7" name="Straight Connector 6"/>
          <p:cNvCxnSpPr>
            <a:endCxn id="12" idx="3"/>
          </p:cNvCxnSpPr>
          <p:nvPr userDrawn="1"/>
        </p:nvCxnSpPr>
        <p:spPr>
          <a:xfrm flipV="1">
            <a:off x="-17418" y="478971"/>
            <a:ext cx="9161418" cy="94923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2"/>
          </p:cNvCxnSpPr>
          <p:nvPr userDrawn="1"/>
        </p:nvCxnSpPr>
        <p:spPr>
          <a:xfrm>
            <a:off x="-17418" y="5320937"/>
            <a:ext cx="9161418" cy="104176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648468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IT: Customized to Your Advantage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" y="154747"/>
            <a:ext cx="2807997" cy="4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5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9D330C15-5B10-4204-9244-E79DDD68D792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225941A5-A4C5-4912-A801-03C6071F713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838200" cy="16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Layers of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82" y="1475695"/>
            <a:ext cx="4763993" cy="2135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150">
                <a:solidFill>
                  <a:schemeClr val="accent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  <a:endParaRPr lang="tr-TR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B4B9A123-1C3D-40D2-8382-57D28B625AEF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750982" y="3611109"/>
            <a:ext cx="4763993" cy="2135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150">
                <a:solidFill>
                  <a:schemeClr val="accent2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12000"/>
              <a:buFont typeface="Wingdings 3" panose="05040102010807070707" pitchFamily="18" charset="2"/>
              <a:buChar char=""/>
              <a:tabLst/>
              <a:defRPr sz="13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  <a:endParaRPr lang="tr-TR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r>
              <a:rPr lang="en-US" dirty="0"/>
              <a:t>Second level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99E4"/>
              </a:buClr>
              <a:buSzPct val="112000"/>
              <a:buFont typeface="Wingdings 3" panose="05040102010807070707" pitchFamily="18" charset="2"/>
              <a:buChar char=""/>
              <a:tabLst/>
              <a:defRPr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14975" y="1476375"/>
            <a:ext cx="3187700" cy="4270375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982" y="1475694"/>
            <a:ext cx="4763993" cy="42710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68000" indent="-468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200000"/>
              <a:buFontTx/>
              <a:buBlip>
                <a:blip r:embed="rId2"/>
              </a:buBlip>
              <a:defRPr sz="1900">
                <a:solidFill>
                  <a:srgbClr val="646464"/>
                </a:solidFill>
                <a:latin typeface="+mj-lt"/>
              </a:defRPr>
            </a:lvl1pPr>
            <a:lvl2pPr marL="0" marR="0" indent="-4680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75000"/>
              <a:buFontTx/>
              <a:buBlip>
                <a:blip r:embed="rId3"/>
              </a:buBlip>
              <a:tabLst/>
              <a:defRPr sz="1900">
                <a:solidFill>
                  <a:srgbClr val="646464"/>
                </a:solidFill>
                <a:latin typeface="+mj-lt"/>
              </a:defRPr>
            </a:lvl2pPr>
          </a:lstStyle>
          <a:p>
            <a:pPr lvl="0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B4B9A123-1C3D-40D2-8382-57D28B625AEF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Confidential  |   Copyright © 2017 Prolifics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ctr">
              <a:defRPr/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14975" y="1476375"/>
            <a:ext cx="3187700" cy="4270375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7E6B54F2-E591-41E7-9162-0968C626C5E6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4964" y="6397596"/>
            <a:ext cx="3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1EEF-60B5-4853-8574-C51A48F36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982" y="1016766"/>
            <a:ext cx="3868340" cy="82391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982" y="1840678"/>
            <a:ext cx="3868340" cy="36845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0290" y="1016766"/>
            <a:ext cx="3887391" cy="82391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0290" y="1840678"/>
            <a:ext cx="3887391" cy="36845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92CBF237-F862-45A4-A167-B379FA2A3973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r>
              <a:rPr lang="en-US" dirty="0"/>
              <a:t>Public  |   Copyright © 2014 Prolifics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50982" y="365126"/>
            <a:ext cx="7886700" cy="4594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4964" y="6397596"/>
            <a:ext cx="3769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C1EEF-60B5-4853-8574-C51A48F36A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facebook.com/prolificstech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linkedin.com/company/prolifics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youtube.com/prolificstv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twitter.com/prolifics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 userDrawn="1"/>
        </p:nvSpPr>
        <p:spPr bwMode="auto">
          <a:xfrm>
            <a:off x="0" y="304800"/>
            <a:ext cx="358775" cy="361950"/>
          </a:xfrm>
          <a:custGeom>
            <a:avLst/>
            <a:gdLst>
              <a:gd name="T0" fmla="*/ 0 w 226"/>
              <a:gd name="T1" fmla="*/ 228 h 228"/>
              <a:gd name="T2" fmla="*/ 120 w 226"/>
              <a:gd name="T3" fmla="*/ 228 h 228"/>
              <a:gd name="T4" fmla="*/ 226 w 226"/>
              <a:gd name="T5" fmla="*/ 0 h 228"/>
              <a:gd name="T6" fmla="*/ 0 w 226"/>
              <a:gd name="T7" fmla="*/ 0 h 228"/>
              <a:gd name="T8" fmla="*/ 0 w 226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28">
                <a:moveTo>
                  <a:pt x="0" y="228"/>
                </a:moveTo>
                <a:lnTo>
                  <a:pt x="120" y="228"/>
                </a:lnTo>
                <a:lnTo>
                  <a:pt x="226" y="0"/>
                </a:lnTo>
                <a:lnTo>
                  <a:pt x="0" y="0"/>
                </a:lnTo>
                <a:lnTo>
                  <a:pt x="0" y="228"/>
                </a:lnTo>
                <a:close/>
              </a:path>
            </a:pathLst>
          </a:custGeom>
          <a:solidFill>
            <a:srgbClr val="1945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0" y="425450"/>
            <a:ext cx="495300" cy="301625"/>
          </a:xfrm>
          <a:custGeom>
            <a:avLst/>
            <a:gdLst>
              <a:gd name="T0" fmla="*/ 0 w 312"/>
              <a:gd name="T1" fmla="*/ 190 h 190"/>
              <a:gd name="T2" fmla="*/ 238 w 312"/>
              <a:gd name="T3" fmla="*/ 190 h 190"/>
              <a:gd name="T4" fmla="*/ 312 w 312"/>
              <a:gd name="T5" fmla="*/ 0 h 190"/>
              <a:gd name="T6" fmla="*/ 0 w 312"/>
              <a:gd name="T7" fmla="*/ 0 h 190"/>
              <a:gd name="T8" fmla="*/ 0 w 312"/>
              <a:gd name="T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190">
                <a:moveTo>
                  <a:pt x="0" y="190"/>
                </a:moveTo>
                <a:lnTo>
                  <a:pt x="238" y="190"/>
                </a:lnTo>
                <a:lnTo>
                  <a:pt x="312" y="0"/>
                </a:lnTo>
                <a:lnTo>
                  <a:pt x="0" y="0"/>
                </a:lnTo>
                <a:lnTo>
                  <a:pt x="0" y="190"/>
                </a:lnTo>
                <a:close/>
              </a:path>
            </a:pathLst>
          </a:custGeom>
          <a:solidFill>
            <a:srgbClr val="61A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>
            <a:off x="0" y="425450"/>
            <a:ext cx="301625" cy="241300"/>
          </a:xfrm>
          <a:custGeom>
            <a:avLst/>
            <a:gdLst>
              <a:gd name="T0" fmla="*/ 190 w 190"/>
              <a:gd name="T1" fmla="*/ 0 h 152"/>
              <a:gd name="T2" fmla="*/ 0 w 190"/>
              <a:gd name="T3" fmla="*/ 0 h 152"/>
              <a:gd name="T4" fmla="*/ 0 w 190"/>
              <a:gd name="T5" fmla="*/ 152 h 152"/>
              <a:gd name="T6" fmla="*/ 120 w 190"/>
              <a:gd name="T7" fmla="*/ 152 h 152"/>
              <a:gd name="T8" fmla="*/ 190 w 190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52">
                <a:moveTo>
                  <a:pt x="190" y="0"/>
                </a:moveTo>
                <a:lnTo>
                  <a:pt x="0" y="0"/>
                </a:lnTo>
                <a:lnTo>
                  <a:pt x="0" y="152"/>
                </a:lnTo>
                <a:lnTo>
                  <a:pt x="120" y="152"/>
                </a:lnTo>
                <a:lnTo>
                  <a:pt x="190" y="0"/>
                </a:lnTo>
                <a:close/>
              </a:path>
            </a:pathLst>
          </a:custGeom>
          <a:solidFill>
            <a:srgbClr val="2F88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auto">
          <a:xfrm>
            <a:off x="0" y="6299200"/>
            <a:ext cx="9144000" cy="558800"/>
          </a:xfrm>
          <a:custGeom>
            <a:avLst/>
            <a:gdLst>
              <a:gd name="T0" fmla="*/ 5760 w 5760"/>
              <a:gd name="T1" fmla="*/ 352 h 352"/>
              <a:gd name="T2" fmla="*/ 2 w 5760"/>
              <a:gd name="T3" fmla="*/ 352 h 352"/>
              <a:gd name="T4" fmla="*/ 0 w 5760"/>
              <a:gd name="T5" fmla="*/ 0 h 352"/>
              <a:gd name="T6" fmla="*/ 5760 w 5760"/>
              <a:gd name="T7" fmla="*/ 0 h 352"/>
              <a:gd name="T8" fmla="*/ 5760 w 5760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352">
                <a:moveTo>
                  <a:pt x="5760" y="352"/>
                </a:moveTo>
                <a:lnTo>
                  <a:pt x="2" y="352"/>
                </a:lnTo>
                <a:lnTo>
                  <a:pt x="0" y="0"/>
                </a:lnTo>
                <a:lnTo>
                  <a:pt x="5760" y="0"/>
                </a:lnTo>
                <a:lnTo>
                  <a:pt x="5760" y="3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0" y="6251575"/>
            <a:ext cx="9144000" cy="47625"/>
          </a:xfrm>
          <a:custGeom>
            <a:avLst/>
            <a:gdLst>
              <a:gd name="T0" fmla="*/ 5760 w 5760"/>
              <a:gd name="T1" fmla="*/ 30 h 30"/>
              <a:gd name="T2" fmla="*/ 2 w 5760"/>
              <a:gd name="T3" fmla="*/ 30 h 30"/>
              <a:gd name="T4" fmla="*/ 0 w 5760"/>
              <a:gd name="T5" fmla="*/ 0 h 30"/>
              <a:gd name="T6" fmla="*/ 5760 w 5760"/>
              <a:gd name="T7" fmla="*/ 0 h 30"/>
              <a:gd name="T8" fmla="*/ 5760 w 576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30">
                <a:moveTo>
                  <a:pt x="5760" y="30"/>
                </a:moveTo>
                <a:lnTo>
                  <a:pt x="2" y="30"/>
                </a:lnTo>
                <a:lnTo>
                  <a:pt x="0" y="0"/>
                </a:lnTo>
                <a:lnTo>
                  <a:pt x="5760" y="0"/>
                </a:lnTo>
                <a:lnTo>
                  <a:pt x="5760" y="3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0" y="6264275"/>
            <a:ext cx="9144000" cy="34925"/>
          </a:xfrm>
          <a:custGeom>
            <a:avLst/>
            <a:gdLst>
              <a:gd name="T0" fmla="*/ 5760 w 5760"/>
              <a:gd name="T1" fmla="*/ 22 h 22"/>
              <a:gd name="T2" fmla="*/ 2 w 5760"/>
              <a:gd name="T3" fmla="*/ 22 h 22"/>
              <a:gd name="T4" fmla="*/ 0 w 5760"/>
              <a:gd name="T5" fmla="*/ 0 h 22"/>
              <a:gd name="T6" fmla="*/ 5760 w 5760"/>
              <a:gd name="T7" fmla="*/ 0 h 22"/>
              <a:gd name="T8" fmla="*/ 5760 w 5760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22">
                <a:moveTo>
                  <a:pt x="5760" y="22"/>
                </a:moveTo>
                <a:lnTo>
                  <a:pt x="2" y="22"/>
                </a:lnTo>
                <a:lnTo>
                  <a:pt x="0" y="0"/>
                </a:lnTo>
                <a:lnTo>
                  <a:pt x="5760" y="0"/>
                </a:lnTo>
                <a:lnTo>
                  <a:pt x="5760" y="22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12"/>
          <p:cNvSpPr>
            <a:spLocks/>
          </p:cNvSpPr>
          <p:nvPr userDrawn="1"/>
        </p:nvSpPr>
        <p:spPr bwMode="auto">
          <a:xfrm>
            <a:off x="0" y="6280150"/>
            <a:ext cx="9144000" cy="19050"/>
          </a:xfrm>
          <a:custGeom>
            <a:avLst/>
            <a:gdLst>
              <a:gd name="T0" fmla="*/ 5760 w 5760"/>
              <a:gd name="T1" fmla="*/ 12 h 12"/>
              <a:gd name="T2" fmla="*/ 2 w 5760"/>
              <a:gd name="T3" fmla="*/ 12 h 12"/>
              <a:gd name="T4" fmla="*/ 0 w 5760"/>
              <a:gd name="T5" fmla="*/ 0 h 12"/>
              <a:gd name="T6" fmla="*/ 5760 w 5760"/>
              <a:gd name="T7" fmla="*/ 0 h 12"/>
              <a:gd name="T8" fmla="*/ 5760 w 5760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0" h="12">
                <a:moveTo>
                  <a:pt x="5760" y="12"/>
                </a:moveTo>
                <a:lnTo>
                  <a:pt x="2" y="12"/>
                </a:lnTo>
                <a:lnTo>
                  <a:pt x="0" y="0"/>
                </a:lnTo>
                <a:lnTo>
                  <a:pt x="5760" y="0"/>
                </a:lnTo>
                <a:lnTo>
                  <a:pt x="5760" y="12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0" y="6819900"/>
            <a:ext cx="9144000" cy="38100"/>
          </a:xfrm>
          <a:prstGeom prst="rect">
            <a:avLst/>
          </a:prstGeom>
          <a:solidFill>
            <a:srgbClr val="2E8D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14"/>
          <p:cNvSpPr>
            <a:spLocks/>
          </p:cNvSpPr>
          <p:nvPr userDrawn="1"/>
        </p:nvSpPr>
        <p:spPr bwMode="auto">
          <a:xfrm>
            <a:off x="0" y="6299200"/>
            <a:ext cx="2527300" cy="558800"/>
          </a:xfrm>
          <a:custGeom>
            <a:avLst/>
            <a:gdLst>
              <a:gd name="T0" fmla="*/ 0 w 1592"/>
              <a:gd name="T1" fmla="*/ 352 h 352"/>
              <a:gd name="T2" fmla="*/ 1400 w 1592"/>
              <a:gd name="T3" fmla="*/ 352 h 352"/>
              <a:gd name="T4" fmla="*/ 1592 w 1592"/>
              <a:gd name="T5" fmla="*/ 0 h 352"/>
              <a:gd name="T6" fmla="*/ 0 w 1592"/>
              <a:gd name="T7" fmla="*/ 0 h 352"/>
              <a:gd name="T8" fmla="*/ 0 w 1592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2" h="352">
                <a:moveTo>
                  <a:pt x="0" y="352"/>
                </a:moveTo>
                <a:lnTo>
                  <a:pt x="1400" y="352"/>
                </a:lnTo>
                <a:lnTo>
                  <a:pt x="1592" y="0"/>
                </a:lnTo>
                <a:lnTo>
                  <a:pt x="0" y="0"/>
                </a:lnTo>
                <a:lnTo>
                  <a:pt x="0" y="3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0" y="6819900"/>
            <a:ext cx="2244725" cy="38100"/>
          </a:xfrm>
          <a:custGeom>
            <a:avLst/>
            <a:gdLst>
              <a:gd name="T0" fmla="*/ 0 w 1414"/>
              <a:gd name="T1" fmla="*/ 0 h 24"/>
              <a:gd name="T2" fmla="*/ 0 w 1414"/>
              <a:gd name="T3" fmla="*/ 24 h 24"/>
              <a:gd name="T4" fmla="*/ 1400 w 1414"/>
              <a:gd name="T5" fmla="*/ 24 h 24"/>
              <a:gd name="T6" fmla="*/ 1414 w 1414"/>
              <a:gd name="T7" fmla="*/ 0 h 24"/>
              <a:gd name="T8" fmla="*/ 0 w 141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4" h="24">
                <a:moveTo>
                  <a:pt x="0" y="0"/>
                </a:moveTo>
                <a:lnTo>
                  <a:pt x="0" y="24"/>
                </a:lnTo>
                <a:lnTo>
                  <a:pt x="1400" y="24"/>
                </a:lnTo>
                <a:lnTo>
                  <a:pt x="1414" y="0"/>
                </a:lnTo>
                <a:lnTo>
                  <a:pt x="0" y="0"/>
                </a:lnTo>
                <a:close/>
              </a:path>
            </a:pathLst>
          </a:custGeom>
          <a:solidFill>
            <a:srgbClr val="41A9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16"/>
          <p:cNvSpPr>
            <a:spLocks/>
          </p:cNvSpPr>
          <p:nvPr userDrawn="1"/>
        </p:nvSpPr>
        <p:spPr bwMode="auto">
          <a:xfrm>
            <a:off x="8496300" y="6388100"/>
            <a:ext cx="647700" cy="384175"/>
          </a:xfrm>
          <a:custGeom>
            <a:avLst/>
            <a:gdLst>
              <a:gd name="T0" fmla="*/ 408 w 408"/>
              <a:gd name="T1" fmla="*/ 0 h 242"/>
              <a:gd name="T2" fmla="*/ 132 w 408"/>
              <a:gd name="T3" fmla="*/ 0 h 242"/>
              <a:gd name="T4" fmla="*/ 0 w 408"/>
              <a:gd name="T5" fmla="*/ 242 h 242"/>
              <a:gd name="T6" fmla="*/ 408 w 408"/>
              <a:gd name="T7" fmla="*/ 242 h 242"/>
              <a:gd name="T8" fmla="*/ 408 w 408"/>
              <a:gd name="T9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42">
                <a:moveTo>
                  <a:pt x="408" y="0"/>
                </a:moveTo>
                <a:lnTo>
                  <a:pt x="132" y="0"/>
                </a:lnTo>
                <a:lnTo>
                  <a:pt x="0" y="242"/>
                </a:lnTo>
                <a:lnTo>
                  <a:pt x="408" y="242"/>
                </a:lnTo>
                <a:lnTo>
                  <a:pt x="408" y="0"/>
                </a:lnTo>
                <a:close/>
              </a:path>
            </a:pathLst>
          </a:custGeom>
          <a:solidFill>
            <a:srgbClr val="297F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17"/>
          <p:cNvSpPr>
            <a:spLocks/>
          </p:cNvSpPr>
          <p:nvPr userDrawn="1"/>
        </p:nvSpPr>
        <p:spPr bwMode="auto">
          <a:xfrm>
            <a:off x="0" y="6299200"/>
            <a:ext cx="2428875" cy="558800"/>
          </a:xfrm>
          <a:custGeom>
            <a:avLst/>
            <a:gdLst>
              <a:gd name="T0" fmla="*/ 0 w 1530"/>
              <a:gd name="T1" fmla="*/ 352 h 352"/>
              <a:gd name="T2" fmla="*/ 1336 w 1530"/>
              <a:gd name="T3" fmla="*/ 352 h 352"/>
              <a:gd name="T4" fmla="*/ 1530 w 1530"/>
              <a:gd name="T5" fmla="*/ 0 h 352"/>
              <a:gd name="T6" fmla="*/ 0 w 1530"/>
              <a:gd name="T7" fmla="*/ 0 h 352"/>
              <a:gd name="T8" fmla="*/ 0 w 1530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0" h="352">
                <a:moveTo>
                  <a:pt x="0" y="352"/>
                </a:moveTo>
                <a:lnTo>
                  <a:pt x="1336" y="352"/>
                </a:lnTo>
                <a:lnTo>
                  <a:pt x="1530" y="0"/>
                </a:lnTo>
                <a:lnTo>
                  <a:pt x="0" y="0"/>
                </a:lnTo>
                <a:lnTo>
                  <a:pt x="0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18"/>
          <p:cNvSpPr>
            <a:spLocks/>
          </p:cNvSpPr>
          <p:nvPr userDrawn="1"/>
        </p:nvSpPr>
        <p:spPr bwMode="auto">
          <a:xfrm>
            <a:off x="0" y="6819900"/>
            <a:ext cx="2143125" cy="38100"/>
          </a:xfrm>
          <a:custGeom>
            <a:avLst/>
            <a:gdLst>
              <a:gd name="T0" fmla="*/ 0 w 1350"/>
              <a:gd name="T1" fmla="*/ 0 h 24"/>
              <a:gd name="T2" fmla="*/ 0 w 1350"/>
              <a:gd name="T3" fmla="*/ 24 h 24"/>
              <a:gd name="T4" fmla="*/ 1336 w 1350"/>
              <a:gd name="T5" fmla="*/ 24 h 24"/>
              <a:gd name="T6" fmla="*/ 1350 w 1350"/>
              <a:gd name="T7" fmla="*/ 0 h 24"/>
              <a:gd name="T8" fmla="*/ 0 w 1350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24">
                <a:moveTo>
                  <a:pt x="0" y="0"/>
                </a:moveTo>
                <a:lnTo>
                  <a:pt x="0" y="24"/>
                </a:lnTo>
                <a:lnTo>
                  <a:pt x="1336" y="2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123E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2636932" y="6397625"/>
            <a:ext cx="2057400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C37CABCE-60AE-4E09-B4E4-971A8FD32255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635703" y="6541351"/>
            <a:ext cx="3086100" cy="2531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Public  |   Copyright © 2014 Prolifics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94964" y="6397596"/>
            <a:ext cx="37693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Lato Black" panose="020F0A02020204030203" pitchFamily="34" charset="-94"/>
              </a:defRPr>
            </a:lvl1pPr>
          </a:lstStyle>
          <a:p>
            <a:fld id="{225941A5-A4C5-4912-A801-03C6071F71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4" name="Group 10"/>
          <p:cNvGrpSpPr>
            <a:grpSpLocks noChangeAspect="1"/>
          </p:cNvGrpSpPr>
          <p:nvPr userDrawn="1"/>
        </p:nvGrpSpPr>
        <p:grpSpPr bwMode="auto">
          <a:xfrm>
            <a:off x="301625" y="6462713"/>
            <a:ext cx="1494518" cy="222986"/>
            <a:chOff x="2002" y="2029"/>
            <a:chExt cx="1756" cy="262"/>
          </a:xfrm>
        </p:grpSpPr>
        <p:sp>
          <p:nvSpPr>
            <p:cNvPr id="25" name="AutoShape 9"/>
            <p:cNvSpPr>
              <a:spLocks noChangeAspect="1" noChangeArrowheads="1" noTextEdit="1"/>
            </p:cNvSpPr>
            <p:nvPr userDrawn="1"/>
          </p:nvSpPr>
          <p:spPr bwMode="auto">
            <a:xfrm>
              <a:off x="2002" y="2029"/>
              <a:ext cx="175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2374" y="2031"/>
              <a:ext cx="410" cy="52"/>
            </a:xfrm>
            <a:custGeom>
              <a:avLst/>
              <a:gdLst>
                <a:gd name="T0" fmla="*/ 20 w 410"/>
                <a:gd name="T1" fmla="*/ 0 h 52"/>
                <a:gd name="T2" fmla="*/ 20 w 410"/>
                <a:gd name="T3" fmla="*/ 0 h 52"/>
                <a:gd name="T4" fmla="*/ 410 w 410"/>
                <a:gd name="T5" fmla="*/ 0 h 52"/>
                <a:gd name="T6" fmla="*/ 410 w 410"/>
                <a:gd name="T7" fmla="*/ 0 h 52"/>
                <a:gd name="T8" fmla="*/ 400 w 410"/>
                <a:gd name="T9" fmla="*/ 26 h 52"/>
                <a:gd name="T10" fmla="*/ 390 w 410"/>
                <a:gd name="T11" fmla="*/ 52 h 52"/>
                <a:gd name="T12" fmla="*/ 390 w 410"/>
                <a:gd name="T13" fmla="*/ 52 h 52"/>
                <a:gd name="T14" fmla="*/ 194 w 410"/>
                <a:gd name="T15" fmla="*/ 50 h 52"/>
                <a:gd name="T16" fmla="*/ 0 w 410"/>
                <a:gd name="T17" fmla="*/ 52 h 52"/>
                <a:gd name="T18" fmla="*/ 0 w 410"/>
                <a:gd name="T19" fmla="*/ 52 h 52"/>
                <a:gd name="T20" fmla="*/ 4 w 410"/>
                <a:gd name="T21" fmla="*/ 38 h 52"/>
                <a:gd name="T22" fmla="*/ 8 w 410"/>
                <a:gd name="T23" fmla="*/ 26 h 52"/>
                <a:gd name="T24" fmla="*/ 20 w 410"/>
                <a:gd name="T25" fmla="*/ 0 h 52"/>
                <a:gd name="T26" fmla="*/ 20 w 410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0" h="52">
                  <a:moveTo>
                    <a:pt x="20" y="0"/>
                  </a:moveTo>
                  <a:lnTo>
                    <a:pt x="2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00" y="26"/>
                  </a:lnTo>
                  <a:lnTo>
                    <a:pt x="390" y="52"/>
                  </a:lnTo>
                  <a:lnTo>
                    <a:pt x="390" y="52"/>
                  </a:lnTo>
                  <a:lnTo>
                    <a:pt x="194" y="5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2938" y="2031"/>
              <a:ext cx="106" cy="52"/>
            </a:xfrm>
            <a:custGeom>
              <a:avLst/>
              <a:gdLst>
                <a:gd name="T0" fmla="*/ 22 w 106"/>
                <a:gd name="T1" fmla="*/ 0 h 52"/>
                <a:gd name="T2" fmla="*/ 22 w 106"/>
                <a:gd name="T3" fmla="*/ 0 h 52"/>
                <a:gd name="T4" fmla="*/ 106 w 106"/>
                <a:gd name="T5" fmla="*/ 0 h 52"/>
                <a:gd name="T6" fmla="*/ 106 w 106"/>
                <a:gd name="T7" fmla="*/ 0 h 52"/>
                <a:gd name="T8" fmla="*/ 86 w 106"/>
                <a:gd name="T9" fmla="*/ 52 h 52"/>
                <a:gd name="T10" fmla="*/ 86 w 106"/>
                <a:gd name="T11" fmla="*/ 52 h 52"/>
                <a:gd name="T12" fmla="*/ 0 w 106"/>
                <a:gd name="T13" fmla="*/ 52 h 52"/>
                <a:gd name="T14" fmla="*/ 0 w 106"/>
                <a:gd name="T15" fmla="*/ 52 h 52"/>
                <a:gd name="T16" fmla="*/ 10 w 106"/>
                <a:gd name="T17" fmla="*/ 26 h 52"/>
                <a:gd name="T18" fmla="*/ 22 w 106"/>
                <a:gd name="T19" fmla="*/ 0 h 52"/>
                <a:gd name="T20" fmla="*/ 22 w 106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52">
                  <a:moveTo>
                    <a:pt x="22" y="0"/>
                  </a:moveTo>
                  <a:lnTo>
                    <a:pt x="2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0" y="26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3248" y="2031"/>
              <a:ext cx="106" cy="52"/>
            </a:xfrm>
            <a:custGeom>
              <a:avLst/>
              <a:gdLst>
                <a:gd name="T0" fmla="*/ 22 w 106"/>
                <a:gd name="T1" fmla="*/ 0 h 52"/>
                <a:gd name="T2" fmla="*/ 22 w 106"/>
                <a:gd name="T3" fmla="*/ 0 h 52"/>
                <a:gd name="T4" fmla="*/ 106 w 106"/>
                <a:gd name="T5" fmla="*/ 0 h 52"/>
                <a:gd name="T6" fmla="*/ 106 w 106"/>
                <a:gd name="T7" fmla="*/ 0 h 52"/>
                <a:gd name="T8" fmla="*/ 96 w 106"/>
                <a:gd name="T9" fmla="*/ 26 h 52"/>
                <a:gd name="T10" fmla="*/ 86 w 106"/>
                <a:gd name="T11" fmla="*/ 52 h 52"/>
                <a:gd name="T12" fmla="*/ 86 w 106"/>
                <a:gd name="T13" fmla="*/ 52 h 52"/>
                <a:gd name="T14" fmla="*/ 0 w 106"/>
                <a:gd name="T15" fmla="*/ 52 h 52"/>
                <a:gd name="T16" fmla="*/ 0 w 106"/>
                <a:gd name="T17" fmla="*/ 52 h 52"/>
                <a:gd name="T18" fmla="*/ 10 w 106"/>
                <a:gd name="T19" fmla="*/ 26 h 52"/>
                <a:gd name="T20" fmla="*/ 22 w 106"/>
                <a:gd name="T21" fmla="*/ 0 h 52"/>
                <a:gd name="T22" fmla="*/ 22 w 106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" h="52">
                  <a:moveTo>
                    <a:pt x="22" y="0"/>
                  </a:moveTo>
                  <a:lnTo>
                    <a:pt x="2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2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0" y="26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2002" y="2031"/>
              <a:ext cx="322" cy="256"/>
            </a:xfrm>
            <a:custGeom>
              <a:avLst/>
              <a:gdLst>
                <a:gd name="T0" fmla="*/ 106 w 322"/>
                <a:gd name="T1" fmla="*/ 0 h 256"/>
                <a:gd name="T2" fmla="*/ 106 w 322"/>
                <a:gd name="T3" fmla="*/ 0 h 256"/>
                <a:gd name="T4" fmla="*/ 144 w 322"/>
                <a:gd name="T5" fmla="*/ 2 h 256"/>
                <a:gd name="T6" fmla="*/ 186 w 322"/>
                <a:gd name="T7" fmla="*/ 0 h 256"/>
                <a:gd name="T8" fmla="*/ 228 w 322"/>
                <a:gd name="T9" fmla="*/ 0 h 256"/>
                <a:gd name="T10" fmla="*/ 268 w 322"/>
                <a:gd name="T11" fmla="*/ 0 h 256"/>
                <a:gd name="T12" fmla="*/ 268 w 322"/>
                <a:gd name="T13" fmla="*/ 0 h 256"/>
                <a:gd name="T14" fmla="*/ 282 w 322"/>
                <a:gd name="T15" fmla="*/ 2 h 256"/>
                <a:gd name="T16" fmla="*/ 294 w 322"/>
                <a:gd name="T17" fmla="*/ 6 h 256"/>
                <a:gd name="T18" fmla="*/ 306 w 322"/>
                <a:gd name="T19" fmla="*/ 12 h 256"/>
                <a:gd name="T20" fmla="*/ 314 w 322"/>
                <a:gd name="T21" fmla="*/ 20 h 256"/>
                <a:gd name="T22" fmla="*/ 320 w 322"/>
                <a:gd name="T23" fmla="*/ 30 h 256"/>
                <a:gd name="T24" fmla="*/ 322 w 322"/>
                <a:gd name="T25" fmla="*/ 42 h 256"/>
                <a:gd name="T26" fmla="*/ 322 w 322"/>
                <a:gd name="T27" fmla="*/ 54 h 256"/>
                <a:gd name="T28" fmla="*/ 320 w 322"/>
                <a:gd name="T29" fmla="*/ 70 h 256"/>
                <a:gd name="T30" fmla="*/ 320 w 322"/>
                <a:gd name="T31" fmla="*/ 70 h 256"/>
                <a:gd name="T32" fmla="*/ 314 w 322"/>
                <a:gd name="T33" fmla="*/ 82 h 256"/>
                <a:gd name="T34" fmla="*/ 310 w 322"/>
                <a:gd name="T35" fmla="*/ 94 h 256"/>
                <a:gd name="T36" fmla="*/ 302 w 322"/>
                <a:gd name="T37" fmla="*/ 106 h 256"/>
                <a:gd name="T38" fmla="*/ 296 w 322"/>
                <a:gd name="T39" fmla="*/ 118 h 256"/>
                <a:gd name="T40" fmla="*/ 286 w 322"/>
                <a:gd name="T41" fmla="*/ 128 h 256"/>
                <a:gd name="T42" fmla="*/ 278 w 322"/>
                <a:gd name="T43" fmla="*/ 136 h 256"/>
                <a:gd name="T44" fmla="*/ 266 w 322"/>
                <a:gd name="T45" fmla="*/ 146 h 256"/>
                <a:gd name="T46" fmla="*/ 256 w 322"/>
                <a:gd name="T47" fmla="*/ 152 h 256"/>
                <a:gd name="T48" fmla="*/ 256 w 322"/>
                <a:gd name="T49" fmla="*/ 152 h 256"/>
                <a:gd name="T50" fmla="*/ 244 w 322"/>
                <a:gd name="T51" fmla="*/ 158 h 256"/>
                <a:gd name="T52" fmla="*/ 230 w 322"/>
                <a:gd name="T53" fmla="*/ 164 h 256"/>
                <a:gd name="T54" fmla="*/ 214 w 322"/>
                <a:gd name="T55" fmla="*/ 166 h 256"/>
                <a:gd name="T56" fmla="*/ 198 w 322"/>
                <a:gd name="T57" fmla="*/ 168 h 256"/>
                <a:gd name="T58" fmla="*/ 164 w 322"/>
                <a:gd name="T59" fmla="*/ 170 h 256"/>
                <a:gd name="T60" fmla="*/ 126 w 322"/>
                <a:gd name="T61" fmla="*/ 170 h 256"/>
                <a:gd name="T62" fmla="*/ 126 w 322"/>
                <a:gd name="T63" fmla="*/ 170 h 256"/>
                <a:gd name="T64" fmla="*/ 90 w 322"/>
                <a:gd name="T65" fmla="*/ 256 h 256"/>
                <a:gd name="T66" fmla="*/ 90 w 322"/>
                <a:gd name="T67" fmla="*/ 256 h 256"/>
                <a:gd name="T68" fmla="*/ 0 w 322"/>
                <a:gd name="T69" fmla="*/ 256 h 256"/>
                <a:gd name="T70" fmla="*/ 0 w 322"/>
                <a:gd name="T71" fmla="*/ 256 h 256"/>
                <a:gd name="T72" fmla="*/ 106 w 322"/>
                <a:gd name="T73" fmla="*/ 0 h 256"/>
                <a:gd name="T74" fmla="*/ 106 w 322"/>
                <a:gd name="T75" fmla="*/ 0 h 256"/>
                <a:gd name="T76" fmla="*/ 148 w 322"/>
                <a:gd name="T77" fmla="*/ 114 h 256"/>
                <a:gd name="T78" fmla="*/ 148 w 322"/>
                <a:gd name="T79" fmla="*/ 114 h 256"/>
                <a:gd name="T80" fmla="*/ 166 w 322"/>
                <a:gd name="T81" fmla="*/ 114 h 256"/>
                <a:gd name="T82" fmla="*/ 184 w 322"/>
                <a:gd name="T83" fmla="*/ 112 h 256"/>
                <a:gd name="T84" fmla="*/ 200 w 322"/>
                <a:gd name="T85" fmla="*/ 108 h 256"/>
                <a:gd name="T86" fmla="*/ 206 w 322"/>
                <a:gd name="T87" fmla="*/ 104 h 256"/>
                <a:gd name="T88" fmla="*/ 212 w 322"/>
                <a:gd name="T89" fmla="*/ 100 h 256"/>
                <a:gd name="T90" fmla="*/ 212 w 322"/>
                <a:gd name="T91" fmla="*/ 100 h 256"/>
                <a:gd name="T92" fmla="*/ 218 w 322"/>
                <a:gd name="T93" fmla="*/ 94 h 256"/>
                <a:gd name="T94" fmla="*/ 222 w 322"/>
                <a:gd name="T95" fmla="*/ 86 h 256"/>
                <a:gd name="T96" fmla="*/ 226 w 322"/>
                <a:gd name="T97" fmla="*/ 78 h 256"/>
                <a:gd name="T98" fmla="*/ 226 w 322"/>
                <a:gd name="T99" fmla="*/ 70 h 256"/>
                <a:gd name="T100" fmla="*/ 226 w 322"/>
                <a:gd name="T101" fmla="*/ 70 h 256"/>
                <a:gd name="T102" fmla="*/ 224 w 322"/>
                <a:gd name="T103" fmla="*/ 64 h 256"/>
                <a:gd name="T104" fmla="*/ 220 w 322"/>
                <a:gd name="T105" fmla="*/ 60 h 256"/>
                <a:gd name="T106" fmla="*/ 214 w 322"/>
                <a:gd name="T107" fmla="*/ 58 h 256"/>
                <a:gd name="T108" fmla="*/ 206 w 322"/>
                <a:gd name="T109" fmla="*/ 56 h 256"/>
                <a:gd name="T110" fmla="*/ 190 w 322"/>
                <a:gd name="T111" fmla="*/ 56 h 256"/>
                <a:gd name="T112" fmla="*/ 172 w 322"/>
                <a:gd name="T113" fmla="*/ 56 h 256"/>
                <a:gd name="T114" fmla="*/ 172 w 322"/>
                <a:gd name="T115" fmla="*/ 56 h 256"/>
                <a:gd name="T116" fmla="*/ 160 w 322"/>
                <a:gd name="T117" fmla="*/ 84 h 256"/>
                <a:gd name="T118" fmla="*/ 148 w 322"/>
                <a:gd name="T119" fmla="*/ 114 h 256"/>
                <a:gd name="T120" fmla="*/ 148 w 322"/>
                <a:gd name="T121" fmla="*/ 11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2" h="256">
                  <a:moveTo>
                    <a:pt x="106" y="0"/>
                  </a:moveTo>
                  <a:lnTo>
                    <a:pt x="106" y="0"/>
                  </a:lnTo>
                  <a:lnTo>
                    <a:pt x="144" y="2"/>
                  </a:lnTo>
                  <a:lnTo>
                    <a:pt x="186" y="0"/>
                  </a:lnTo>
                  <a:lnTo>
                    <a:pt x="22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2" y="2"/>
                  </a:lnTo>
                  <a:lnTo>
                    <a:pt x="294" y="6"/>
                  </a:lnTo>
                  <a:lnTo>
                    <a:pt x="306" y="12"/>
                  </a:lnTo>
                  <a:lnTo>
                    <a:pt x="314" y="20"/>
                  </a:lnTo>
                  <a:lnTo>
                    <a:pt x="320" y="30"/>
                  </a:lnTo>
                  <a:lnTo>
                    <a:pt x="322" y="42"/>
                  </a:lnTo>
                  <a:lnTo>
                    <a:pt x="322" y="54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14" y="82"/>
                  </a:lnTo>
                  <a:lnTo>
                    <a:pt x="310" y="94"/>
                  </a:lnTo>
                  <a:lnTo>
                    <a:pt x="302" y="106"/>
                  </a:lnTo>
                  <a:lnTo>
                    <a:pt x="296" y="118"/>
                  </a:lnTo>
                  <a:lnTo>
                    <a:pt x="286" y="128"/>
                  </a:lnTo>
                  <a:lnTo>
                    <a:pt x="278" y="136"/>
                  </a:lnTo>
                  <a:lnTo>
                    <a:pt x="266" y="146"/>
                  </a:lnTo>
                  <a:lnTo>
                    <a:pt x="256" y="152"/>
                  </a:lnTo>
                  <a:lnTo>
                    <a:pt x="256" y="152"/>
                  </a:lnTo>
                  <a:lnTo>
                    <a:pt x="244" y="158"/>
                  </a:lnTo>
                  <a:lnTo>
                    <a:pt x="230" y="164"/>
                  </a:lnTo>
                  <a:lnTo>
                    <a:pt x="214" y="166"/>
                  </a:lnTo>
                  <a:lnTo>
                    <a:pt x="198" y="168"/>
                  </a:lnTo>
                  <a:lnTo>
                    <a:pt x="164" y="170"/>
                  </a:lnTo>
                  <a:lnTo>
                    <a:pt x="126" y="170"/>
                  </a:lnTo>
                  <a:lnTo>
                    <a:pt x="126" y="170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48" y="114"/>
                  </a:moveTo>
                  <a:lnTo>
                    <a:pt x="148" y="114"/>
                  </a:lnTo>
                  <a:lnTo>
                    <a:pt x="166" y="114"/>
                  </a:lnTo>
                  <a:lnTo>
                    <a:pt x="184" y="112"/>
                  </a:lnTo>
                  <a:lnTo>
                    <a:pt x="200" y="108"/>
                  </a:lnTo>
                  <a:lnTo>
                    <a:pt x="206" y="104"/>
                  </a:lnTo>
                  <a:lnTo>
                    <a:pt x="212" y="100"/>
                  </a:lnTo>
                  <a:lnTo>
                    <a:pt x="212" y="100"/>
                  </a:lnTo>
                  <a:lnTo>
                    <a:pt x="218" y="94"/>
                  </a:lnTo>
                  <a:lnTo>
                    <a:pt x="222" y="86"/>
                  </a:lnTo>
                  <a:lnTo>
                    <a:pt x="226" y="78"/>
                  </a:lnTo>
                  <a:lnTo>
                    <a:pt x="226" y="70"/>
                  </a:lnTo>
                  <a:lnTo>
                    <a:pt x="226" y="70"/>
                  </a:lnTo>
                  <a:lnTo>
                    <a:pt x="224" y="64"/>
                  </a:lnTo>
                  <a:lnTo>
                    <a:pt x="220" y="60"/>
                  </a:lnTo>
                  <a:lnTo>
                    <a:pt x="214" y="58"/>
                  </a:lnTo>
                  <a:lnTo>
                    <a:pt x="206" y="56"/>
                  </a:lnTo>
                  <a:lnTo>
                    <a:pt x="190" y="56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60" y="84"/>
                  </a:lnTo>
                  <a:lnTo>
                    <a:pt x="148" y="114"/>
                  </a:lnTo>
                  <a:lnTo>
                    <a:pt x="148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2718" y="2033"/>
              <a:ext cx="190" cy="254"/>
            </a:xfrm>
            <a:custGeom>
              <a:avLst/>
              <a:gdLst>
                <a:gd name="T0" fmla="*/ 104 w 190"/>
                <a:gd name="T1" fmla="*/ 0 h 254"/>
                <a:gd name="T2" fmla="*/ 104 w 190"/>
                <a:gd name="T3" fmla="*/ 0 h 254"/>
                <a:gd name="T4" fmla="*/ 190 w 190"/>
                <a:gd name="T5" fmla="*/ 0 h 254"/>
                <a:gd name="T6" fmla="*/ 190 w 190"/>
                <a:gd name="T7" fmla="*/ 0 h 254"/>
                <a:gd name="T8" fmla="*/ 138 w 190"/>
                <a:gd name="T9" fmla="*/ 128 h 254"/>
                <a:gd name="T10" fmla="*/ 84 w 190"/>
                <a:gd name="T11" fmla="*/ 254 h 254"/>
                <a:gd name="T12" fmla="*/ 84 w 190"/>
                <a:gd name="T13" fmla="*/ 254 h 254"/>
                <a:gd name="T14" fmla="*/ 0 w 190"/>
                <a:gd name="T15" fmla="*/ 254 h 254"/>
                <a:gd name="T16" fmla="*/ 0 w 190"/>
                <a:gd name="T17" fmla="*/ 254 h 254"/>
                <a:gd name="T18" fmla="*/ 0 w 190"/>
                <a:gd name="T19" fmla="*/ 250 h 254"/>
                <a:gd name="T20" fmla="*/ 2 w 190"/>
                <a:gd name="T21" fmla="*/ 246 h 254"/>
                <a:gd name="T22" fmla="*/ 6 w 190"/>
                <a:gd name="T23" fmla="*/ 240 h 254"/>
                <a:gd name="T24" fmla="*/ 6 w 190"/>
                <a:gd name="T25" fmla="*/ 240 h 254"/>
                <a:gd name="T26" fmla="*/ 104 w 190"/>
                <a:gd name="T27" fmla="*/ 2 h 254"/>
                <a:gd name="T28" fmla="*/ 104 w 190"/>
                <a:gd name="T29" fmla="*/ 2 h 254"/>
                <a:gd name="T30" fmla="*/ 104 w 190"/>
                <a:gd name="T31" fmla="*/ 0 h 254"/>
                <a:gd name="T32" fmla="*/ 104 w 190"/>
                <a:gd name="T3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254">
                  <a:moveTo>
                    <a:pt x="104" y="0"/>
                  </a:moveTo>
                  <a:lnTo>
                    <a:pt x="10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38" y="128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2" y="246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2290" y="2107"/>
              <a:ext cx="220" cy="180"/>
            </a:xfrm>
            <a:custGeom>
              <a:avLst/>
              <a:gdLst>
                <a:gd name="T0" fmla="*/ 220 w 220"/>
                <a:gd name="T1" fmla="*/ 2 h 180"/>
                <a:gd name="T2" fmla="*/ 220 w 220"/>
                <a:gd name="T3" fmla="*/ 2 h 180"/>
                <a:gd name="T4" fmla="*/ 192 w 220"/>
                <a:gd name="T5" fmla="*/ 72 h 180"/>
                <a:gd name="T6" fmla="*/ 192 w 220"/>
                <a:gd name="T7" fmla="*/ 72 h 180"/>
                <a:gd name="T8" fmla="*/ 178 w 220"/>
                <a:gd name="T9" fmla="*/ 70 h 180"/>
                <a:gd name="T10" fmla="*/ 168 w 220"/>
                <a:gd name="T11" fmla="*/ 70 h 180"/>
                <a:gd name="T12" fmla="*/ 156 w 220"/>
                <a:gd name="T13" fmla="*/ 72 h 180"/>
                <a:gd name="T14" fmla="*/ 148 w 220"/>
                <a:gd name="T15" fmla="*/ 76 h 180"/>
                <a:gd name="T16" fmla="*/ 140 w 220"/>
                <a:gd name="T17" fmla="*/ 80 h 180"/>
                <a:gd name="T18" fmla="*/ 132 w 220"/>
                <a:gd name="T19" fmla="*/ 88 h 180"/>
                <a:gd name="T20" fmla="*/ 118 w 220"/>
                <a:gd name="T21" fmla="*/ 102 h 180"/>
                <a:gd name="T22" fmla="*/ 108 w 220"/>
                <a:gd name="T23" fmla="*/ 122 h 180"/>
                <a:gd name="T24" fmla="*/ 98 w 220"/>
                <a:gd name="T25" fmla="*/ 142 h 180"/>
                <a:gd name="T26" fmla="*/ 84 w 220"/>
                <a:gd name="T27" fmla="*/ 180 h 180"/>
                <a:gd name="T28" fmla="*/ 84 w 220"/>
                <a:gd name="T29" fmla="*/ 180 h 180"/>
                <a:gd name="T30" fmla="*/ 42 w 220"/>
                <a:gd name="T31" fmla="*/ 180 h 180"/>
                <a:gd name="T32" fmla="*/ 0 w 220"/>
                <a:gd name="T33" fmla="*/ 180 h 180"/>
                <a:gd name="T34" fmla="*/ 0 w 220"/>
                <a:gd name="T35" fmla="*/ 180 h 180"/>
                <a:gd name="T36" fmla="*/ 6 w 220"/>
                <a:gd name="T37" fmla="*/ 158 h 180"/>
                <a:gd name="T38" fmla="*/ 16 w 220"/>
                <a:gd name="T39" fmla="*/ 136 h 180"/>
                <a:gd name="T40" fmla="*/ 16 w 220"/>
                <a:gd name="T41" fmla="*/ 136 h 180"/>
                <a:gd name="T42" fmla="*/ 70 w 220"/>
                <a:gd name="T43" fmla="*/ 4 h 180"/>
                <a:gd name="T44" fmla="*/ 70 w 220"/>
                <a:gd name="T45" fmla="*/ 4 h 180"/>
                <a:gd name="T46" fmla="*/ 150 w 220"/>
                <a:gd name="T47" fmla="*/ 4 h 180"/>
                <a:gd name="T48" fmla="*/ 150 w 220"/>
                <a:gd name="T49" fmla="*/ 4 h 180"/>
                <a:gd name="T50" fmla="*/ 134 w 220"/>
                <a:gd name="T51" fmla="*/ 42 h 180"/>
                <a:gd name="T52" fmla="*/ 134 w 220"/>
                <a:gd name="T53" fmla="*/ 42 h 180"/>
                <a:gd name="T54" fmla="*/ 150 w 220"/>
                <a:gd name="T55" fmla="*/ 26 h 180"/>
                <a:gd name="T56" fmla="*/ 160 w 220"/>
                <a:gd name="T57" fmla="*/ 18 h 180"/>
                <a:gd name="T58" fmla="*/ 170 w 220"/>
                <a:gd name="T59" fmla="*/ 12 h 180"/>
                <a:gd name="T60" fmla="*/ 180 w 220"/>
                <a:gd name="T61" fmla="*/ 6 h 180"/>
                <a:gd name="T62" fmla="*/ 192 w 220"/>
                <a:gd name="T63" fmla="*/ 2 h 180"/>
                <a:gd name="T64" fmla="*/ 206 w 220"/>
                <a:gd name="T65" fmla="*/ 0 h 180"/>
                <a:gd name="T66" fmla="*/ 220 w 220"/>
                <a:gd name="T67" fmla="*/ 2 h 180"/>
                <a:gd name="T68" fmla="*/ 220 w 220"/>
                <a:gd name="T69" fmla="*/ 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" h="180">
                  <a:moveTo>
                    <a:pt x="220" y="2"/>
                  </a:moveTo>
                  <a:lnTo>
                    <a:pt x="220" y="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78" y="70"/>
                  </a:lnTo>
                  <a:lnTo>
                    <a:pt x="168" y="70"/>
                  </a:lnTo>
                  <a:lnTo>
                    <a:pt x="156" y="72"/>
                  </a:lnTo>
                  <a:lnTo>
                    <a:pt x="148" y="76"/>
                  </a:lnTo>
                  <a:lnTo>
                    <a:pt x="140" y="80"/>
                  </a:lnTo>
                  <a:lnTo>
                    <a:pt x="132" y="88"/>
                  </a:lnTo>
                  <a:lnTo>
                    <a:pt x="118" y="102"/>
                  </a:lnTo>
                  <a:lnTo>
                    <a:pt x="108" y="122"/>
                  </a:lnTo>
                  <a:lnTo>
                    <a:pt x="98" y="142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42" y="18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6" y="158"/>
                  </a:lnTo>
                  <a:lnTo>
                    <a:pt x="16" y="136"/>
                  </a:lnTo>
                  <a:lnTo>
                    <a:pt x="16" y="136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34" y="42"/>
                  </a:lnTo>
                  <a:lnTo>
                    <a:pt x="134" y="42"/>
                  </a:lnTo>
                  <a:lnTo>
                    <a:pt x="150" y="26"/>
                  </a:lnTo>
                  <a:lnTo>
                    <a:pt x="160" y="18"/>
                  </a:lnTo>
                  <a:lnTo>
                    <a:pt x="170" y="12"/>
                  </a:lnTo>
                  <a:lnTo>
                    <a:pt x="180" y="6"/>
                  </a:lnTo>
                  <a:lnTo>
                    <a:pt x="192" y="2"/>
                  </a:lnTo>
                  <a:lnTo>
                    <a:pt x="206" y="0"/>
                  </a:lnTo>
                  <a:lnTo>
                    <a:pt x="220" y="2"/>
                  </a:lnTo>
                  <a:lnTo>
                    <a:pt x="2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2486" y="2107"/>
              <a:ext cx="238" cy="184"/>
            </a:xfrm>
            <a:custGeom>
              <a:avLst/>
              <a:gdLst>
                <a:gd name="T0" fmla="*/ 154 w 238"/>
                <a:gd name="T1" fmla="*/ 0 h 184"/>
                <a:gd name="T2" fmla="*/ 198 w 238"/>
                <a:gd name="T3" fmla="*/ 4 h 184"/>
                <a:gd name="T4" fmla="*/ 220 w 238"/>
                <a:gd name="T5" fmla="*/ 14 h 184"/>
                <a:gd name="T6" fmla="*/ 236 w 238"/>
                <a:gd name="T7" fmla="*/ 36 h 184"/>
                <a:gd name="T8" fmla="*/ 238 w 238"/>
                <a:gd name="T9" fmla="*/ 50 h 184"/>
                <a:gd name="T10" fmla="*/ 236 w 238"/>
                <a:gd name="T11" fmla="*/ 70 h 184"/>
                <a:gd name="T12" fmla="*/ 222 w 238"/>
                <a:gd name="T13" fmla="*/ 104 h 184"/>
                <a:gd name="T14" fmla="*/ 214 w 238"/>
                <a:gd name="T15" fmla="*/ 118 h 184"/>
                <a:gd name="T16" fmla="*/ 192 w 238"/>
                <a:gd name="T17" fmla="*/ 142 h 184"/>
                <a:gd name="T18" fmla="*/ 166 w 238"/>
                <a:gd name="T19" fmla="*/ 162 h 184"/>
                <a:gd name="T20" fmla="*/ 134 w 238"/>
                <a:gd name="T21" fmla="*/ 176 h 184"/>
                <a:gd name="T22" fmla="*/ 96 w 238"/>
                <a:gd name="T23" fmla="*/ 184 h 184"/>
                <a:gd name="T24" fmla="*/ 78 w 238"/>
                <a:gd name="T25" fmla="*/ 184 h 184"/>
                <a:gd name="T26" fmla="*/ 46 w 238"/>
                <a:gd name="T27" fmla="*/ 182 h 184"/>
                <a:gd name="T28" fmla="*/ 20 w 238"/>
                <a:gd name="T29" fmla="*/ 170 h 184"/>
                <a:gd name="T30" fmla="*/ 2 w 238"/>
                <a:gd name="T31" fmla="*/ 150 h 184"/>
                <a:gd name="T32" fmla="*/ 0 w 238"/>
                <a:gd name="T33" fmla="*/ 134 h 184"/>
                <a:gd name="T34" fmla="*/ 2 w 238"/>
                <a:gd name="T35" fmla="*/ 106 h 184"/>
                <a:gd name="T36" fmla="*/ 14 w 238"/>
                <a:gd name="T37" fmla="*/ 78 h 184"/>
                <a:gd name="T38" fmla="*/ 30 w 238"/>
                <a:gd name="T39" fmla="*/ 54 h 184"/>
                <a:gd name="T40" fmla="*/ 46 w 238"/>
                <a:gd name="T41" fmla="*/ 36 h 184"/>
                <a:gd name="T42" fmla="*/ 66 w 238"/>
                <a:gd name="T43" fmla="*/ 20 h 184"/>
                <a:gd name="T44" fmla="*/ 92 w 238"/>
                <a:gd name="T45" fmla="*/ 10 h 184"/>
                <a:gd name="T46" fmla="*/ 120 w 238"/>
                <a:gd name="T47" fmla="*/ 2 h 184"/>
                <a:gd name="T48" fmla="*/ 154 w 238"/>
                <a:gd name="T49" fmla="*/ 0 h 184"/>
                <a:gd name="T50" fmla="*/ 132 w 238"/>
                <a:gd name="T51" fmla="*/ 50 h 184"/>
                <a:gd name="T52" fmla="*/ 126 w 238"/>
                <a:gd name="T53" fmla="*/ 52 h 184"/>
                <a:gd name="T54" fmla="*/ 116 w 238"/>
                <a:gd name="T55" fmla="*/ 60 h 184"/>
                <a:gd name="T56" fmla="*/ 104 w 238"/>
                <a:gd name="T57" fmla="*/ 80 h 184"/>
                <a:gd name="T58" fmla="*/ 98 w 238"/>
                <a:gd name="T59" fmla="*/ 94 h 184"/>
                <a:gd name="T60" fmla="*/ 90 w 238"/>
                <a:gd name="T61" fmla="*/ 122 h 184"/>
                <a:gd name="T62" fmla="*/ 94 w 238"/>
                <a:gd name="T63" fmla="*/ 132 h 184"/>
                <a:gd name="T64" fmla="*/ 108 w 238"/>
                <a:gd name="T65" fmla="*/ 132 h 184"/>
                <a:gd name="T66" fmla="*/ 116 w 238"/>
                <a:gd name="T67" fmla="*/ 126 h 184"/>
                <a:gd name="T68" fmla="*/ 132 w 238"/>
                <a:gd name="T69" fmla="*/ 100 h 184"/>
                <a:gd name="T70" fmla="*/ 142 w 238"/>
                <a:gd name="T71" fmla="*/ 78 h 184"/>
                <a:gd name="T72" fmla="*/ 144 w 238"/>
                <a:gd name="T73" fmla="*/ 54 h 184"/>
                <a:gd name="T74" fmla="*/ 140 w 238"/>
                <a:gd name="T75" fmla="*/ 52 h 184"/>
                <a:gd name="T76" fmla="*/ 132 w 238"/>
                <a:gd name="T77" fmla="*/ 5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184">
                  <a:moveTo>
                    <a:pt x="154" y="0"/>
                  </a:moveTo>
                  <a:lnTo>
                    <a:pt x="154" y="0"/>
                  </a:lnTo>
                  <a:lnTo>
                    <a:pt x="184" y="2"/>
                  </a:lnTo>
                  <a:lnTo>
                    <a:pt x="198" y="4"/>
                  </a:lnTo>
                  <a:lnTo>
                    <a:pt x="210" y="8"/>
                  </a:lnTo>
                  <a:lnTo>
                    <a:pt x="220" y="14"/>
                  </a:lnTo>
                  <a:lnTo>
                    <a:pt x="230" y="24"/>
                  </a:lnTo>
                  <a:lnTo>
                    <a:pt x="236" y="36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8" y="60"/>
                  </a:lnTo>
                  <a:lnTo>
                    <a:pt x="236" y="70"/>
                  </a:lnTo>
                  <a:lnTo>
                    <a:pt x="230" y="88"/>
                  </a:lnTo>
                  <a:lnTo>
                    <a:pt x="222" y="104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04" y="130"/>
                  </a:lnTo>
                  <a:lnTo>
                    <a:pt x="192" y="142"/>
                  </a:lnTo>
                  <a:lnTo>
                    <a:pt x="180" y="152"/>
                  </a:lnTo>
                  <a:lnTo>
                    <a:pt x="166" y="162"/>
                  </a:lnTo>
                  <a:lnTo>
                    <a:pt x="150" y="170"/>
                  </a:lnTo>
                  <a:lnTo>
                    <a:pt x="134" y="176"/>
                  </a:lnTo>
                  <a:lnTo>
                    <a:pt x="116" y="180"/>
                  </a:lnTo>
                  <a:lnTo>
                    <a:pt x="96" y="184"/>
                  </a:lnTo>
                  <a:lnTo>
                    <a:pt x="96" y="184"/>
                  </a:lnTo>
                  <a:lnTo>
                    <a:pt x="78" y="184"/>
                  </a:lnTo>
                  <a:lnTo>
                    <a:pt x="62" y="184"/>
                  </a:lnTo>
                  <a:lnTo>
                    <a:pt x="46" y="182"/>
                  </a:lnTo>
                  <a:lnTo>
                    <a:pt x="32" y="176"/>
                  </a:lnTo>
                  <a:lnTo>
                    <a:pt x="20" y="170"/>
                  </a:lnTo>
                  <a:lnTo>
                    <a:pt x="10" y="162"/>
                  </a:lnTo>
                  <a:lnTo>
                    <a:pt x="2" y="15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8" y="90"/>
                  </a:lnTo>
                  <a:lnTo>
                    <a:pt x="14" y="78"/>
                  </a:lnTo>
                  <a:lnTo>
                    <a:pt x="22" y="64"/>
                  </a:lnTo>
                  <a:lnTo>
                    <a:pt x="30" y="54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56" y="28"/>
                  </a:lnTo>
                  <a:lnTo>
                    <a:pt x="66" y="20"/>
                  </a:lnTo>
                  <a:lnTo>
                    <a:pt x="78" y="14"/>
                  </a:lnTo>
                  <a:lnTo>
                    <a:pt x="92" y="10"/>
                  </a:lnTo>
                  <a:lnTo>
                    <a:pt x="106" y="6"/>
                  </a:lnTo>
                  <a:lnTo>
                    <a:pt x="120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close/>
                  <a:moveTo>
                    <a:pt x="132" y="50"/>
                  </a:moveTo>
                  <a:lnTo>
                    <a:pt x="132" y="50"/>
                  </a:lnTo>
                  <a:lnTo>
                    <a:pt x="126" y="52"/>
                  </a:lnTo>
                  <a:lnTo>
                    <a:pt x="120" y="54"/>
                  </a:lnTo>
                  <a:lnTo>
                    <a:pt x="116" y="60"/>
                  </a:lnTo>
                  <a:lnTo>
                    <a:pt x="112" y="66"/>
                  </a:lnTo>
                  <a:lnTo>
                    <a:pt x="104" y="80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94" y="106"/>
                  </a:lnTo>
                  <a:lnTo>
                    <a:pt x="90" y="122"/>
                  </a:lnTo>
                  <a:lnTo>
                    <a:pt x="92" y="128"/>
                  </a:lnTo>
                  <a:lnTo>
                    <a:pt x="94" y="132"/>
                  </a:lnTo>
                  <a:lnTo>
                    <a:pt x="100" y="134"/>
                  </a:lnTo>
                  <a:lnTo>
                    <a:pt x="108" y="132"/>
                  </a:lnTo>
                  <a:lnTo>
                    <a:pt x="108" y="132"/>
                  </a:lnTo>
                  <a:lnTo>
                    <a:pt x="116" y="126"/>
                  </a:lnTo>
                  <a:lnTo>
                    <a:pt x="124" y="118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42" y="78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40" y="52"/>
                  </a:lnTo>
                  <a:lnTo>
                    <a:pt x="132" y="50"/>
                  </a:lnTo>
                  <a:lnTo>
                    <a:pt x="132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3316" y="2107"/>
              <a:ext cx="216" cy="184"/>
            </a:xfrm>
            <a:custGeom>
              <a:avLst/>
              <a:gdLst>
                <a:gd name="T0" fmla="*/ 216 w 216"/>
                <a:gd name="T1" fmla="*/ 6 h 184"/>
                <a:gd name="T2" fmla="*/ 216 w 216"/>
                <a:gd name="T3" fmla="*/ 6 h 184"/>
                <a:gd name="T4" fmla="*/ 194 w 216"/>
                <a:gd name="T5" fmla="*/ 58 h 184"/>
                <a:gd name="T6" fmla="*/ 194 w 216"/>
                <a:gd name="T7" fmla="*/ 58 h 184"/>
                <a:gd name="T8" fmla="*/ 184 w 216"/>
                <a:gd name="T9" fmla="*/ 54 h 184"/>
                <a:gd name="T10" fmla="*/ 174 w 216"/>
                <a:gd name="T11" fmla="*/ 52 h 184"/>
                <a:gd name="T12" fmla="*/ 164 w 216"/>
                <a:gd name="T13" fmla="*/ 50 h 184"/>
                <a:gd name="T14" fmla="*/ 154 w 216"/>
                <a:gd name="T15" fmla="*/ 50 h 184"/>
                <a:gd name="T16" fmla="*/ 144 w 216"/>
                <a:gd name="T17" fmla="*/ 52 h 184"/>
                <a:gd name="T18" fmla="*/ 134 w 216"/>
                <a:gd name="T19" fmla="*/ 54 h 184"/>
                <a:gd name="T20" fmla="*/ 126 w 216"/>
                <a:gd name="T21" fmla="*/ 60 h 184"/>
                <a:gd name="T22" fmla="*/ 118 w 216"/>
                <a:gd name="T23" fmla="*/ 66 h 184"/>
                <a:gd name="T24" fmla="*/ 118 w 216"/>
                <a:gd name="T25" fmla="*/ 66 h 184"/>
                <a:gd name="T26" fmla="*/ 106 w 216"/>
                <a:gd name="T27" fmla="*/ 78 h 184"/>
                <a:gd name="T28" fmla="*/ 98 w 216"/>
                <a:gd name="T29" fmla="*/ 92 h 184"/>
                <a:gd name="T30" fmla="*/ 96 w 216"/>
                <a:gd name="T31" fmla="*/ 102 h 184"/>
                <a:gd name="T32" fmla="*/ 96 w 216"/>
                <a:gd name="T33" fmla="*/ 110 h 184"/>
                <a:gd name="T34" fmla="*/ 96 w 216"/>
                <a:gd name="T35" fmla="*/ 118 h 184"/>
                <a:gd name="T36" fmla="*/ 100 w 216"/>
                <a:gd name="T37" fmla="*/ 124 h 184"/>
                <a:gd name="T38" fmla="*/ 100 w 216"/>
                <a:gd name="T39" fmla="*/ 124 h 184"/>
                <a:gd name="T40" fmla="*/ 106 w 216"/>
                <a:gd name="T41" fmla="*/ 130 h 184"/>
                <a:gd name="T42" fmla="*/ 114 w 216"/>
                <a:gd name="T43" fmla="*/ 132 h 184"/>
                <a:gd name="T44" fmla="*/ 124 w 216"/>
                <a:gd name="T45" fmla="*/ 134 h 184"/>
                <a:gd name="T46" fmla="*/ 134 w 216"/>
                <a:gd name="T47" fmla="*/ 134 h 184"/>
                <a:gd name="T48" fmla="*/ 152 w 216"/>
                <a:gd name="T49" fmla="*/ 130 h 184"/>
                <a:gd name="T50" fmla="*/ 168 w 216"/>
                <a:gd name="T51" fmla="*/ 124 h 184"/>
                <a:gd name="T52" fmla="*/ 168 w 216"/>
                <a:gd name="T53" fmla="*/ 124 h 184"/>
                <a:gd name="T54" fmla="*/ 146 w 216"/>
                <a:gd name="T55" fmla="*/ 176 h 184"/>
                <a:gd name="T56" fmla="*/ 146 w 216"/>
                <a:gd name="T57" fmla="*/ 176 h 184"/>
                <a:gd name="T58" fmla="*/ 126 w 216"/>
                <a:gd name="T59" fmla="*/ 180 h 184"/>
                <a:gd name="T60" fmla="*/ 102 w 216"/>
                <a:gd name="T61" fmla="*/ 184 h 184"/>
                <a:gd name="T62" fmla="*/ 78 w 216"/>
                <a:gd name="T63" fmla="*/ 184 h 184"/>
                <a:gd name="T64" fmla="*/ 54 w 216"/>
                <a:gd name="T65" fmla="*/ 182 h 184"/>
                <a:gd name="T66" fmla="*/ 34 w 216"/>
                <a:gd name="T67" fmla="*/ 178 h 184"/>
                <a:gd name="T68" fmla="*/ 24 w 216"/>
                <a:gd name="T69" fmla="*/ 174 h 184"/>
                <a:gd name="T70" fmla="*/ 18 w 216"/>
                <a:gd name="T71" fmla="*/ 168 h 184"/>
                <a:gd name="T72" fmla="*/ 10 w 216"/>
                <a:gd name="T73" fmla="*/ 162 h 184"/>
                <a:gd name="T74" fmla="*/ 6 w 216"/>
                <a:gd name="T75" fmla="*/ 154 h 184"/>
                <a:gd name="T76" fmla="*/ 2 w 216"/>
                <a:gd name="T77" fmla="*/ 144 h 184"/>
                <a:gd name="T78" fmla="*/ 0 w 216"/>
                <a:gd name="T79" fmla="*/ 134 h 184"/>
                <a:gd name="T80" fmla="*/ 0 w 216"/>
                <a:gd name="T81" fmla="*/ 134 h 184"/>
                <a:gd name="T82" fmla="*/ 0 w 216"/>
                <a:gd name="T83" fmla="*/ 120 h 184"/>
                <a:gd name="T84" fmla="*/ 4 w 216"/>
                <a:gd name="T85" fmla="*/ 104 h 184"/>
                <a:gd name="T86" fmla="*/ 8 w 216"/>
                <a:gd name="T87" fmla="*/ 90 h 184"/>
                <a:gd name="T88" fmla="*/ 14 w 216"/>
                <a:gd name="T89" fmla="*/ 78 h 184"/>
                <a:gd name="T90" fmla="*/ 22 w 216"/>
                <a:gd name="T91" fmla="*/ 66 h 184"/>
                <a:gd name="T92" fmla="*/ 30 w 216"/>
                <a:gd name="T93" fmla="*/ 54 h 184"/>
                <a:gd name="T94" fmla="*/ 46 w 216"/>
                <a:gd name="T95" fmla="*/ 38 h 184"/>
                <a:gd name="T96" fmla="*/ 46 w 216"/>
                <a:gd name="T97" fmla="*/ 38 h 184"/>
                <a:gd name="T98" fmla="*/ 60 w 216"/>
                <a:gd name="T99" fmla="*/ 26 h 184"/>
                <a:gd name="T100" fmla="*/ 78 w 216"/>
                <a:gd name="T101" fmla="*/ 16 h 184"/>
                <a:gd name="T102" fmla="*/ 100 w 216"/>
                <a:gd name="T103" fmla="*/ 8 h 184"/>
                <a:gd name="T104" fmla="*/ 122 w 216"/>
                <a:gd name="T105" fmla="*/ 2 h 184"/>
                <a:gd name="T106" fmla="*/ 144 w 216"/>
                <a:gd name="T107" fmla="*/ 0 h 184"/>
                <a:gd name="T108" fmla="*/ 168 w 216"/>
                <a:gd name="T109" fmla="*/ 0 h 184"/>
                <a:gd name="T110" fmla="*/ 192 w 216"/>
                <a:gd name="T111" fmla="*/ 2 h 184"/>
                <a:gd name="T112" fmla="*/ 216 w 216"/>
                <a:gd name="T113" fmla="*/ 6 h 184"/>
                <a:gd name="T114" fmla="*/ 216 w 216"/>
                <a:gd name="T115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184">
                  <a:moveTo>
                    <a:pt x="216" y="6"/>
                  </a:moveTo>
                  <a:lnTo>
                    <a:pt x="216" y="6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184" y="54"/>
                  </a:lnTo>
                  <a:lnTo>
                    <a:pt x="174" y="52"/>
                  </a:lnTo>
                  <a:lnTo>
                    <a:pt x="164" y="50"/>
                  </a:lnTo>
                  <a:lnTo>
                    <a:pt x="154" y="50"/>
                  </a:lnTo>
                  <a:lnTo>
                    <a:pt x="144" y="52"/>
                  </a:lnTo>
                  <a:lnTo>
                    <a:pt x="134" y="54"/>
                  </a:lnTo>
                  <a:lnTo>
                    <a:pt x="126" y="60"/>
                  </a:lnTo>
                  <a:lnTo>
                    <a:pt x="118" y="66"/>
                  </a:lnTo>
                  <a:lnTo>
                    <a:pt x="118" y="66"/>
                  </a:lnTo>
                  <a:lnTo>
                    <a:pt x="106" y="78"/>
                  </a:lnTo>
                  <a:lnTo>
                    <a:pt x="98" y="92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8"/>
                  </a:lnTo>
                  <a:lnTo>
                    <a:pt x="100" y="124"/>
                  </a:lnTo>
                  <a:lnTo>
                    <a:pt x="100" y="124"/>
                  </a:lnTo>
                  <a:lnTo>
                    <a:pt x="106" y="130"/>
                  </a:lnTo>
                  <a:lnTo>
                    <a:pt x="114" y="132"/>
                  </a:lnTo>
                  <a:lnTo>
                    <a:pt x="124" y="134"/>
                  </a:lnTo>
                  <a:lnTo>
                    <a:pt x="134" y="134"/>
                  </a:lnTo>
                  <a:lnTo>
                    <a:pt x="152" y="130"/>
                  </a:lnTo>
                  <a:lnTo>
                    <a:pt x="168" y="124"/>
                  </a:lnTo>
                  <a:lnTo>
                    <a:pt x="168" y="124"/>
                  </a:lnTo>
                  <a:lnTo>
                    <a:pt x="146" y="176"/>
                  </a:lnTo>
                  <a:lnTo>
                    <a:pt x="146" y="176"/>
                  </a:lnTo>
                  <a:lnTo>
                    <a:pt x="126" y="180"/>
                  </a:lnTo>
                  <a:lnTo>
                    <a:pt x="102" y="184"/>
                  </a:lnTo>
                  <a:lnTo>
                    <a:pt x="78" y="184"/>
                  </a:lnTo>
                  <a:lnTo>
                    <a:pt x="54" y="182"/>
                  </a:lnTo>
                  <a:lnTo>
                    <a:pt x="34" y="178"/>
                  </a:lnTo>
                  <a:lnTo>
                    <a:pt x="24" y="174"/>
                  </a:lnTo>
                  <a:lnTo>
                    <a:pt x="18" y="168"/>
                  </a:lnTo>
                  <a:lnTo>
                    <a:pt x="10" y="162"/>
                  </a:lnTo>
                  <a:lnTo>
                    <a:pt x="6" y="154"/>
                  </a:lnTo>
                  <a:lnTo>
                    <a:pt x="2" y="14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20"/>
                  </a:lnTo>
                  <a:lnTo>
                    <a:pt x="4" y="104"/>
                  </a:lnTo>
                  <a:lnTo>
                    <a:pt x="8" y="90"/>
                  </a:lnTo>
                  <a:lnTo>
                    <a:pt x="14" y="78"/>
                  </a:lnTo>
                  <a:lnTo>
                    <a:pt x="22" y="66"/>
                  </a:lnTo>
                  <a:lnTo>
                    <a:pt x="30" y="54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60" y="26"/>
                  </a:lnTo>
                  <a:lnTo>
                    <a:pt x="78" y="16"/>
                  </a:lnTo>
                  <a:lnTo>
                    <a:pt x="100" y="8"/>
                  </a:lnTo>
                  <a:lnTo>
                    <a:pt x="122" y="2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92" y="2"/>
                  </a:lnTo>
                  <a:lnTo>
                    <a:pt x="216" y="6"/>
                  </a:lnTo>
                  <a:lnTo>
                    <a:pt x="2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3500" y="2107"/>
              <a:ext cx="226" cy="184"/>
            </a:xfrm>
            <a:custGeom>
              <a:avLst/>
              <a:gdLst>
                <a:gd name="T0" fmla="*/ 226 w 226"/>
                <a:gd name="T1" fmla="*/ 6 h 184"/>
                <a:gd name="T2" fmla="*/ 208 w 226"/>
                <a:gd name="T3" fmla="*/ 54 h 184"/>
                <a:gd name="T4" fmla="*/ 196 w 226"/>
                <a:gd name="T5" fmla="*/ 50 h 184"/>
                <a:gd name="T6" fmla="*/ 164 w 226"/>
                <a:gd name="T7" fmla="*/ 44 h 184"/>
                <a:gd name="T8" fmla="*/ 146 w 226"/>
                <a:gd name="T9" fmla="*/ 44 h 184"/>
                <a:gd name="T10" fmla="*/ 130 w 226"/>
                <a:gd name="T11" fmla="*/ 48 h 184"/>
                <a:gd name="T12" fmla="*/ 122 w 226"/>
                <a:gd name="T13" fmla="*/ 56 h 184"/>
                <a:gd name="T14" fmla="*/ 122 w 226"/>
                <a:gd name="T15" fmla="*/ 58 h 184"/>
                <a:gd name="T16" fmla="*/ 128 w 226"/>
                <a:gd name="T17" fmla="*/ 64 h 184"/>
                <a:gd name="T18" fmla="*/ 160 w 226"/>
                <a:gd name="T19" fmla="*/ 70 h 184"/>
                <a:gd name="T20" fmla="*/ 174 w 226"/>
                <a:gd name="T21" fmla="*/ 72 h 184"/>
                <a:gd name="T22" fmla="*/ 190 w 226"/>
                <a:gd name="T23" fmla="*/ 82 h 184"/>
                <a:gd name="T24" fmla="*/ 198 w 226"/>
                <a:gd name="T25" fmla="*/ 92 h 184"/>
                <a:gd name="T26" fmla="*/ 200 w 226"/>
                <a:gd name="T27" fmla="*/ 98 h 184"/>
                <a:gd name="T28" fmla="*/ 198 w 226"/>
                <a:gd name="T29" fmla="*/ 112 h 184"/>
                <a:gd name="T30" fmla="*/ 184 w 226"/>
                <a:gd name="T31" fmla="*/ 138 h 184"/>
                <a:gd name="T32" fmla="*/ 176 w 226"/>
                <a:gd name="T33" fmla="*/ 148 h 184"/>
                <a:gd name="T34" fmla="*/ 142 w 226"/>
                <a:gd name="T35" fmla="*/ 170 h 184"/>
                <a:gd name="T36" fmla="*/ 96 w 226"/>
                <a:gd name="T37" fmla="*/ 182 h 184"/>
                <a:gd name="T38" fmla="*/ 48 w 226"/>
                <a:gd name="T39" fmla="*/ 184 h 184"/>
                <a:gd name="T40" fmla="*/ 0 w 226"/>
                <a:gd name="T41" fmla="*/ 174 h 184"/>
                <a:gd name="T42" fmla="*/ 10 w 226"/>
                <a:gd name="T43" fmla="*/ 150 h 184"/>
                <a:gd name="T44" fmla="*/ 20 w 226"/>
                <a:gd name="T45" fmla="*/ 124 h 184"/>
                <a:gd name="T46" fmla="*/ 48 w 226"/>
                <a:gd name="T47" fmla="*/ 136 h 184"/>
                <a:gd name="T48" fmla="*/ 86 w 226"/>
                <a:gd name="T49" fmla="*/ 140 h 184"/>
                <a:gd name="T50" fmla="*/ 96 w 226"/>
                <a:gd name="T51" fmla="*/ 138 h 184"/>
                <a:gd name="T52" fmla="*/ 112 w 226"/>
                <a:gd name="T53" fmla="*/ 132 h 184"/>
                <a:gd name="T54" fmla="*/ 114 w 226"/>
                <a:gd name="T55" fmla="*/ 126 h 184"/>
                <a:gd name="T56" fmla="*/ 114 w 226"/>
                <a:gd name="T57" fmla="*/ 124 h 184"/>
                <a:gd name="T58" fmla="*/ 104 w 226"/>
                <a:gd name="T59" fmla="*/ 118 h 184"/>
                <a:gd name="T60" fmla="*/ 86 w 226"/>
                <a:gd name="T61" fmla="*/ 114 h 184"/>
                <a:gd name="T62" fmla="*/ 54 w 226"/>
                <a:gd name="T63" fmla="*/ 106 h 184"/>
                <a:gd name="T64" fmla="*/ 44 w 226"/>
                <a:gd name="T65" fmla="*/ 96 h 184"/>
                <a:gd name="T66" fmla="*/ 38 w 226"/>
                <a:gd name="T67" fmla="*/ 84 h 184"/>
                <a:gd name="T68" fmla="*/ 38 w 226"/>
                <a:gd name="T69" fmla="*/ 70 h 184"/>
                <a:gd name="T70" fmla="*/ 50 w 226"/>
                <a:gd name="T71" fmla="*/ 44 h 184"/>
                <a:gd name="T72" fmla="*/ 58 w 226"/>
                <a:gd name="T73" fmla="*/ 34 h 184"/>
                <a:gd name="T74" fmla="*/ 90 w 226"/>
                <a:gd name="T75" fmla="*/ 14 h 184"/>
                <a:gd name="T76" fmla="*/ 132 w 226"/>
                <a:gd name="T77" fmla="*/ 2 h 184"/>
                <a:gd name="T78" fmla="*/ 180 w 226"/>
                <a:gd name="T79" fmla="*/ 0 h 184"/>
                <a:gd name="T80" fmla="*/ 226 w 226"/>
                <a:gd name="T81" fmla="*/ 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84">
                  <a:moveTo>
                    <a:pt x="226" y="6"/>
                  </a:moveTo>
                  <a:lnTo>
                    <a:pt x="226" y="6"/>
                  </a:lnTo>
                  <a:lnTo>
                    <a:pt x="218" y="30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196" y="50"/>
                  </a:lnTo>
                  <a:lnTo>
                    <a:pt x="182" y="46"/>
                  </a:lnTo>
                  <a:lnTo>
                    <a:pt x="164" y="44"/>
                  </a:lnTo>
                  <a:lnTo>
                    <a:pt x="146" y="44"/>
                  </a:lnTo>
                  <a:lnTo>
                    <a:pt x="146" y="44"/>
                  </a:lnTo>
                  <a:lnTo>
                    <a:pt x="138" y="46"/>
                  </a:lnTo>
                  <a:lnTo>
                    <a:pt x="130" y="48"/>
                  </a:lnTo>
                  <a:lnTo>
                    <a:pt x="124" y="52"/>
                  </a:lnTo>
                  <a:lnTo>
                    <a:pt x="122" y="56"/>
                  </a:lnTo>
                  <a:lnTo>
                    <a:pt x="122" y="58"/>
                  </a:lnTo>
                  <a:lnTo>
                    <a:pt x="122" y="58"/>
                  </a:lnTo>
                  <a:lnTo>
                    <a:pt x="124" y="62"/>
                  </a:lnTo>
                  <a:lnTo>
                    <a:pt x="128" y="64"/>
                  </a:lnTo>
                  <a:lnTo>
                    <a:pt x="138" y="66"/>
                  </a:lnTo>
                  <a:lnTo>
                    <a:pt x="160" y="70"/>
                  </a:lnTo>
                  <a:lnTo>
                    <a:pt x="160" y="70"/>
                  </a:lnTo>
                  <a:lnTo>
                    <a:pt x="174" y="72"/>
                  </a:lnTo>
                  <a:lnTo>
                    <a:pt x="186" y="78"/>
                  </a:lnTo>
                  <a:lnTo>
                    <a:pt x="190" y="82"/>
                  </a:lnTo>
                  <a:lnTo>
                    <a:pt x="194" y="86"/>
                  </a:lnTo>
                  <a:lnTo>
                    <a:pt x="198" y="92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200" y="106"/>
                  </a:lnTo>
                  <a:lnTo>
                    <a:pt x="198" y="112"/>
                  </a:lnTo>
                  <a:lnTo>
                    <a:pt x="192" y="126"/>
                  </a:lnTo>
                  <a:lnTo>
                    <a:pt x="184" y="138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60" y="160"/>
                  </a:lnTo>
                  <a:lnTo>
                    <a:pt x="142" y="170"/>
                  </a:lnTo>
                  <a:lnTo>
                    <a:pt x="120" y="178"/>
                  </a:lnTo>
                  <a:lnTo>
                    <a:pt x="96" y="182"/>
                  </a:lnTo>
                  <a:lnTo>
                    <a:pt x="72" y="184"/>
                  </a:lnTo>
                  <a:lnTo>
                    <a:pt x="48" y="184"/>
                  </a:lnTo>
                  <a:lnTo>
                    <a:pt x="24" y="180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10" y="150"/>
                  </a:lnTo>
                  <a:lnTo>
                    <a:pt x="20" y="124"/>
                  </a:lnTo>
                  <a:lnTo>
                    <a:pt x="20" y="124"/>
                  </a:lnTo>
                  <a:lnTo>
                    <a:pt x="34" y="130"/>
                  </a:lnTo>
                  <a:lnTo>
                    <a:pt x="48" y="136"/>
                  </a:lnTo>
                  <a:lnTo>
                    <a:pt x="66" y="140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6" y="138"/>
                  </a:lnTo>
                  <a:lnTo>
                    <a:pt x="104" y="136"/>
                  </a:lnTo>
                  <a:lnTo>
                    <a:pt x="112" y="132"/>
                  </a:lnTo>
                  <a:lnTo>
                    <a:pt x="114" y="128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4" y="124"/>
                  </a:lnTo>
                  <a:lnTo>
                    <a:pt x="110" y="122"/>
                  </a:lnTo>
                  <a:lnTo>
                    <a:pt x="104" y="118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70" y="110"/>
                  </a:lnTo>
                  <a:lnTo>
                    <a:pt x="54" y="106"/>
                  </a:lnTo>
                  <a:lnTo>
                    <a:pt x="48" y="102"/>
                  </a:lnTo>
                  <a:lnTo>
                    <a:pt x="44" y="96"/>
                  </a:lnTo>
                  <a:lnTo>
                    <a:pt x="40" y="9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8" y="70"/>
                  </a:lnTo>
                  <a:lnTo>
                    <a:pt x="44" y="56"/>
                  </a:lnTo>
                  <a:lnTo>
                    <a:pt x="50" y="44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72" y="22"/>
                  </a:lnTo>
                  <a:lnTo>
                    <a:pt x="90" y="14"/>
                  </a:lnTo>
                  <a:lnTo>
                    <a:pt x="110" y="6"/>
                  </a:lnTo>
                  <a:lnTo>
                    <a:pt x="132" y="2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2"/>
                  </a:lnTo>
                  <a:lnTo>
                    <a:pt x="226" y="6"/>
                  </a:lnTo>
                  <a:lnTo>
                    <a:pt x="22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auto">
            <a:xfrm>
              <a:off x="2854" y="2111"/>
              <a:ext cx="158" cy="176"/>
            </a:xfrm>
            <a:custGeom>
              <a:avLst/>
              <a:gdLst>
                <a:gd name="T0" fmla="*/ 72 w 158"/>
                <a:gd name="T1" fmla="*/ 0 h 176"/>
                <a:gd name="T2" fmla="*/ 72 w 158"/>
                <a:gd name="T3" fmla="*/ 0 h 176"/>
                <a:gd name="T4" fmla="*/ 158 w 158"/>
                <a:gd name="T5" fmla="*/ 0 h 176"/>
                <a:gd name="T6" fmla="*/ 158 w 158"/>
                <a:gd name="T7" fmla="*/ 0 h 176"/>
                <a:gd name="T8" fmla="*/ 84 w 158"/>
                <a:gd name="T9" fmla="*/ 176 h 176"/>
                <a:gd name="T10" fmla="*/ 84 w 158"/>
                <a:gd name="T11" fmla="*/ 176 h 176"/>
                <a:gd name="T12" fmla="*/ 0 w 158"/>
                <a:gd name="T13" fmla="*/ 176 h 176"/>
                <a:gd name="T14" fmla="*/ 0 w 158"/>
                <a:gd name="T15" fmla="*/ 176 h 176"/>
                <a:gd name="T16" fmla="*/ 36 w 158"/>
                <a:gd name="T17" fmla="*/ 88 h 176"/>
                <a:gd name="T18" fmla="*/ 72 w 158"/>
                <a:gd name="T19" fmla="*/ 0 h 176"/>
                <a:gd name="T20" fmla="*/ 72 w 158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176">
                  <a:moveTo>
                    <a:pt x="72" y="0"/>
                  </a:moveTo>
                  <a:lnTo>
                    <a:pt x="72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6" y="8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3164" y="2111"/>
              <a:ext cx="158" cy="176"/>
            </a:xfrm>
            <a:custGeom>
              <a:avLst/>
              <a:gdLst>
                <a:gd name="T0" fmla="*/ 72 w 158"/>
                <a:gd name="T1" fmla="*/ 0 h 176"/>
                <a:gd name="T2" fmla="*/ 72 w 158"/>
                <a:gd name="T3" fmla="*/ 0 h 176"/>
                <a:gd name="T4" fmla="*/ 158 w 158"/>
                <a:gd name="T5" fmla="*/ 0 h 176"/>
                <a:gd name="T6" fmla="*/ 158 w 158"/>
                <a:gd name="T7" fmla="*/ 0 h 176"/>
                <a:gd name="T8" fmla="*/ 84 w 158"/>
                <a:gd name="T9" fmla="*/ 176 h 176"/>
                <a:gd name="T10" fmla="*/ 84 w 158"/>
                <a:gd name="T11" fmla="*/ 176 h 176"/>
                <a:gd name="T12" fmla="*/ 0 w 158"/>
                <a:gd name="T13" fmla="*/ 176 h 176"/>
                <a:gd name="T14" fmla="*/ 0 w 158"/>
                <a:gd name="T15" fmla="*/ 176 h 176"/>
                <a:gd name="T16" fmla="*/ 72 w 158"/>
                <a:gd name="T17" fmla="*/ 0 h 176"/>
                <a:gd name="T18" fmla="*/ 72 w 158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76">
                  <a:moveTo>
                    <a:pt x="72" y="0"/>
                  </a:moveTo>
                  <a:lnTo>
                    <a:pt x="72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2"/>
            <p:cNvSpPr>
              <a:spLocks/>
            </p:cNvSpPr>
            <p:nvPr userDrawn="1"/>
          </p:nvSpPr>
          <p:spPr bwMode="auto">
            <a:xfrm>
              <a:off x="3004" y="2029"/>
              <a:ext cx="232" cy="258"/>
            </a:xfrm>
            <a:custGeom>
              <a:avLst/>
              <a:gdLst>
                <a:gd name="T0" fmla="*/ 170 w 232"/>
                <a:gd name="T1" fmla="*/ 0 h 258"/>
                <a:gd name="T2" fmla="*/ 170 w 232"/>
                <a:gd name="T3" fmla="*/ 0 h 258"/>
                <a:gd name="T4" fmla="*/ 196 w 232"/>
                <a:gd name="T5" fmla="*/ 0 h 258"/>
                <a:gd name="T6" fmla="*/ 196 w 232"/>
                <a:gd name="T7" fmla="*/ 0 h 258"/>
                <a:gd name="T8" fmla="*/ 216 w 232"/>
                <a:gd name="T9" fmla="*/ 2 h 258"/>
                <a:gd name="T10" fmla="*/ 224 w 232"/>
                <a:gd name="T11" fmla="*/ 4 h 258"/>
                <a:gd name="T12" fmla="*/ 232 w 232"/>
                <a:gd name="T13" fmla="*/ 6 h 258"/>
                <a:gd name="T14" fmla="*/ 232 w 232"/>
                <a:gd name="T15" fmla="*/ 6 h 258"/>
                <a:gd name="T16" fmla="*/ 214 w 232"/>
                <a:gd name="T17" fmla="*/ 54 h 258"/>
                <a:gd name="T18" fmla="*/ 214 w 232"/>
                <a:gd name="T19" fmla="*/ 54 h 258"/>
                <a:gd name="T20" fmla="*/ 204 w 232"/>
                <a:gd name="T21" fmla="*/ 50 h 258"/>
                <a:gd name="T22" fmla="*/ 194 w 232"/>
                <a:gd name="T23" fmla="*/ 50 h 258"/>
                <a:gd name="T24" fmla="*/ 186 w 232"/>
                <a:gd name="T25" fmla="*/ 52 h 258"/>
                <a:gd name="T26" fmla="*/ 178 w 232"/>
                <a:gd name="T27" fmla="*/ 56 h 258"/>
                <a:gd name="T28" fmla="*/ 172 w 232"/>
                <a:gd name="T29" fmla="*/ 62 h 258"/>
                <a:gd name="T30" fmla="*/ 168 w 232"/>
                <a:gd name="T31" fmla="*/ 68 h 258"/>
                <a:gd name="T32" fmla="*/ 164 w 232"/>
                <a:gd name="T33" fmla="*/ 74 h 258"/>
                <a:gd name="T34" fmla="*/ 162 w 232"/>
                <a:gd name="T35" fmla="*/ 82 h 258"/>
                <a:gd name="T36" fmla="*/ 162 w 232"/>
                <a:gd name="T37" fmla="*/ 82 h 258"/>
                <a:gd name="T38" fmla="*/ 198 w 232"/>
                <a:gd name="T39" fmla="*/ 82 h 258"/>
                <a:gd name="T40" fmla="*/ 198 w 232"/>
                <a:gd name="T41" fmla="*/ 82 h 258"/>
                <a:gd name="T42" fmla="*/ 188 w 232"/>
                <a:gd name="T43" fmla="*/ 108 h 258"/>
                <a:gd name="T44" fmla="*/ 176 w 232"/>
                <a:gd name="T45" fmla="*/ 132 h 258"/>
                <a:gd name="T46" fmla="*/ 176 w 232"/>
                <a:gd name="T47" fmla="*/ 132 h 258"/>
                <a:gd name="T48" fmla="*/ 140 w 232"/>
                <a:gd name="T49" fmla="*/ 132 h 258"/>
                <a:gd name="T50" fmla="*/ 140 w 232"/>
                <a:gd name="T51" fmla="*/ 132 h 258"/>
                <a:gd name="T52" fmla="*/ 114 w 232"/>
                <a:gd name="T53" fmla="*/ 196 h 258"/>
                <a:gd name="T54" fmla="*/ 88 w 232"/>
                <a:gd name="T55" fmla="*/ 258 h 258"/>
                <a:gd name="T56" fmla="*/ 88 w 232"/>
                <a:gd name="T57" fmla="*/ 258 h 258"/>
                <a:gd name="T58" fmla="*/ 0 w 232"/>
                <a:gd name="T59" fmla="*/ 258 h 258"/>
                <a:gd name="T60" fmla="*/ 0 w 232"/>
                <a:gd name="T61" fmla="*/ 258 h 258"/>
                <a:gd name="T62" fmla="*/ 52 w 232"/>
                <a:gd name="T63" fmla="*/ 132 h 258"/>
                <a:gd name="T64" fmla="*/ 52 w 232"/>
                <a:gd name="T65" fmla="*/ 132 h 258"/>
                <a:gd name="T66" fmla="*/ 20 w 232"/>
                <a:gd name="T67" fmla="*/ 132 h 258"/>
                <a:gd name="T68" fmla="*/ 20 w 232"/>
                <a:gd name="T69" fmla="*/ 132 h 258"/>
                <a:gd name="T70" fmla="*/ 42 w 232"/>
                <a:gd name="T71" fmla="*/ 82 h 258"/>
                <a:gd name="T72" fmla="*/ 42 w 232"/>
                <a:gd name="T73" fmla="*/ 82 h 258"/>
                <a:gd name="T74" fmla="*/ 72 w 232"/>
                <a:gd name="T75" fmla="*/ 82 h 258"/>
                <a:gd name="T76" fmla="*/ 72 w 232"/>
                <a:gd name="T77" fmla="*/ 82 h 258"/>
                <a:gd name="T78" fmla="*/ 78 w 232"/>
                <a:gd name="T79" fmla="*/ 66 h 258"/>
                <a:gd name="T80" fmla="*/ 86 w 232"/>
                <a:gd name="T81" fmla="*/ 50 h 258"/>
                <a:gd name="T82" fmla="*/ 96 w 232"/>
                <a:gd name="T83" fmla="*/ 38 h 258"/>
                <a:gd name="T84" fmla="*/ 106 w 232"/>
                <a:gd name="T85" fmla="*/ 26 h 258"/>
                <a:gd name="T86" fmla="*/ 120 w 232"/>
                <a:gd name="T87" fmla="*/ 16 h 258"/>
                <a:gd name="T88" fmla="*/ 134 w 232"/>
                <a:gd name="T89" fmla="*/ 8 h 258"/>
                <a:gd name="T90" fmla="*/ 152 w 232"/>
                <a:gd name="T91" fmla="*/ 4 h 258"/>
                <a:gd name="T92" fmla="*/ 170 w 232"/>
                <a:gd name="T93" fmla="*/ 0 h 258"/>
                <a:gd name="T94" fmla="*/ 170 w 232"/>
                <a:gd name="T9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58">
                  <a:moveTo>
                    <a:pt x="170" y="0"/>
                  </a:moveTo>
                  <a:lnTo>
                    <a:pt x="170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14" y="54"/>
                  </a:lnTo>
                  <a:lnTo>
                    <a:pt x="214" y="54"/>
                  </a:lnTo>
                  <a:lnTo>
                    <a:pt x="204" y="50"/>
                  </a:lnTo>
                  <a:lnTo>
                    <a:pt x="194" y="50"/>
                  </a:lnTo>
                  <a:lnTo>
                    <a:pt x="186" y="52"/>
                  </a:lnTo>
                  <a:lnTo>
                    <a:pt x="178" y="56"/>
                  </a:lnTo>
                  <a:lnTo>
                    <a:pt x="172" y="62"/>
                  </a:lnTo>
                  <a:lnTo>
                    <a:pt x="168" y="68"/>
                  </a:lnTo>
                  <a:lnTo>
                    <a:pt x="164" y="74"/>
                  </a:lnTo>
                  <a:lnTo>
                    <a:pt x="162" y="82"/>
                  </a:lnTo>
                  <a:lnTo>
                    <a:pt x="162" y="8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88" y="10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14" y="196"/>
                  </a:lnTo>
                  <a:lnTo>
                    <a:pt x="88" y="258"/>
                  </a:lnTo>
                  <a:lnTo>
                    <a:pt x="88" y="258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52" y="132"/>
                  </a:lnTo>
                  <a:lnTo>
                    <a:pt x="52" y="132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8" y="66"/>
                  </a:lnTo>
                  <a:lnTo>
                    <a:pt x="86" y="50"/>
                  </a:lnTo>
                  <a:lnTo>
                    <a:pt x="96" y="38"/>
                  </a:lnTo>
                  <a:lnTo>
                    <a:pt x="106" y="26"/>
                  </a:lnTo>
                  <a:lnTo>
                    <a:pt x="120" y="16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3"/>
            <p:cNvSpPr>
              <a:spLocks noEditPoints="1"/>
            </p:cNvSpPr>
            <p:nvPr userDrawn="1"/>
          </p:nvSpPr>
          <p:spPr bwMode="auto">
            <a:xfrm>
              <a:off x="3712" y="2247"/>
              <a:ext cx="46" cy="44"/>
            </a:xfrm>
            <a:custGeom>
              <a:avLst/>
              <a:gdLst>
                <a:gd name="T0" fmla="*/ 24 w 46"/>
                <a:gd name="T1" fmla="*/ 0 h 44"/>
                <a:gd name="T2" fmla="*/ 40 w 46"/>
                <a:gd name="T3" fmla="*/ 6 h 44"/>
                <a:gd name="T4" fmla="*/ 46 w 46"/>
                <a:gd name="T5" fmla="*/ 22 h 44"/>
                <a:gd name="T6" fmla="*/ 44 w 46"/>
                <a:gd name="T7" fmla="*/ 30 h 44"/>
                <a:gd name="T8" fmla="*/ 32 w 46"/>
                <a:gd name="T9" fmla="*/ 42 h 44"/>
                <a:gd name="T10" fmla="*/ 24 w 46"/>
                <a:gd name="T11" fmla="*/ 44 h 44"/>
                <a:gd name="T12" fmla="*/ 8 w 46"/>
                <a:gd name="T13" fmla="*/ 38 h 44"/>
                <a:gd name="T14" fmla="*/ 0 w 46"/>
                <a:gd name="T15" fmla="*/ 22 h 44"/>
                <a:gd name="T16" fmla="*/ 2 w 46"/>
                <a:gd name="T17" fmla="*/ 12 h 44"/>
                <a:gd name="T18" fmla="*/ 14 w 46"/>
                <a:gd name="T19" fmla="*/ 0 h 44"/>
                <a:gd name="T20" fmla="*/ 24 w 46"/>
                <a:gd name="T21" fmla="*/ 0 h 44"/>
                <a:gd name="T22" fmla="*/ 24 w 46"/>
                <a:gd name="T23" fmla="*/ 4 h 44"/>
                <a:gd name="T24" fmla="*/ 10 w 46"/>
                <a:gd name="T25" fmla="*/ 8 h 44"/>
                <a:gd name="T26" fmla="*/ 6 w 46"/>
                <a:gd name="T27" fmla="*/ 22 h 44"/>
                <a:gd name="T28" fmla="*/ 8 w 46"/>
                <a:gd name="T29" fmla="*/ 28 h 44"/>
                <a:gd name="T30" fmla="*/ 16 w 46"/>
                <a:gd name="T31" fmla="*/ 38 h 44"/>
                <a:gd name="T32" fmla="*/ 24 w 46"/>
                <a:gd name="T33" fmla="*/ 40 h 44"/>
                <a:gd name="T34" fmla="*/ 36 w 46"/>
                <a:gd name="T35" fmla="*/ 34 h 44"/>
                <a:gd name="T36" fmla="*/ 42 w 46"/>
                <a:gd name="T37" fmla="*/ 22 h 44"/>
                <a:gd name="T38" fmla="*/ 40 w 46"/>
                <a:gd name="T39" fmla="*/ 14 h 44"/>
                <a:gd name="T40" fmla="*/ 30 w 46"/>
                <a:gd name="T41" fmla="*/ 4 h 44"/>
                <a:gd name="T42" fmla="*/ 24 w 46"/>
                <a:gd name="T43" fmla="*/ 4 h 44"/>
                <a:gd name="T44" fmla="*/ 16 w 46"/>
                <a:gd name="T45" fmla="*/ 34 h 44"/>
                <a:gd name="T46" fmla="*/ 16 w 46"/>
                <a:gd name="T47" fmla="*/ 10 h 44"/>
                <a:gd name="T48" fmla="*/ 24 w 46"/>
                <a:gd name="T49" fmla="*/ 10 h 44"/>
                <a:gd name="T50" fmla="*/ 30 w 46"/>
                <a:gd name="T51" fmla="*/ 12 h 44"/>
                <a:gd name="T52" fmla="*/ 32 w 46"/>
                <a:gd name="T53" fmla="*/ 14 h 44"/>
                <a:gd name="T54" fmla="*/ 34 w 46"/>
                <a:gd name="T55" fmla="*/ 16 h 44"/>
                <a:gd name="T56" fmla="*/ 28 w 46"/>
                <a:gd name="T57" fmla="*/ 22 h 44"/>
                <a:gd name="T58" fmla="*/ 28 w 46"/>
                <a:gd name="T59" fmla="*/ 22 h 44"/>
                <a:gd name="T60" fmla="*/ 32 w 46"/>
                <a:gd name="T61" fmla="*/ 28 h 44"/>
                <a:gd name="T62" fmla="*/ 34 w 46"/>
                <a:gd name="T63" fmla="*/ 34 h 44"/>
                <a:gd name="T64" fmla="*/ 30 w 46"/>
                <a:gd name="T65" fmla="*/ 34 h 44"/>
                <a:gd name="T66" fmla="*/ 28 w 46"/>
                <a:gd name="T67" fmla="*/ 28 h 44"/>
                <a:gd name="T68" fmla="*/ 22 w 46"/>
                <a:gd name="T69" fmla="*/ 24 h 44"/>
                <a:gd name="T70" fmla="*/ 20 w 46"/>
                <a:gd name="T71" fmla="*/ 34 h 44"/>
                <a:gd name="T72" fmla="*/ 22 w 46"/>
                <a:gd name="T73" fmla="*/ 20 h 44"/>
                <a:gd name="T74" fmla="*/ 26 w 46"/>
                <a:gd name="T75" fmla="*/ 20 h 44"/>
                <a:gd name="T76" fmla="*/ 28 w 46"/>
                <a:gd name="T77" fmla="*/ 18 h 44"/>
                <a:gd name="T78" fmla="*/ 22 w 46"/>
                <a:gd name="T79" fmla="*/ 14 h 44"/>
                <a:gd name="T80" fmla="*/ 20 w 46"/>
                <a:gd name="T81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44">
                  <a:moveTo>
                    <a:pt x="24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2" y="42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14" y="42"/>
                  </a:lnTo>
                  <a:lnTo>
                    <a:pt x="8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4"/>
                  </a:moveTo>
                  <a:lnTo>
                    <a:pt x="24" y="4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8" y="14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8"/>
                  </a:lnTo>
                  <a:lnTo>
                    <a:pt x="10" y="34"/>
                  </a:lnTo>
                  <a:lnTo>
                    <a:pt x="16" y="38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30" y="38"/>
                  </a:lnTo>
                  <a:lnTo>
                    <a:pt x="36" y="34"/>
                  </a:lnTo>
                  <a:lnTo>
                    <a:pt x="40" y="3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30" y="4"/>
                  </a:lnTo>
                  <a:lnTo>
                    <a:pt x="24" y="4"/>
                  </a:lnTo>
                  <a:lnTo>
                    <a:pt x="24" y="4"/>
                  </a:lnTo>
                  <a:close/>
                  <a:moveTo>
                    <a:pt x="20" y="34"/>
                  </a:moveTo>
                  <a:lnTo>
                    <a:pt x="16" y="3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2" y="1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20" y="34"/>
                  </a:lnTo>
                  <a:close/>
                  <a:moveTo>
                    <a:pt x="20" y="20"/>
                  </a:moveTo>
                  <a:lnTo>
                    <a:pt x="22" y="20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AutoShape 20"/>
          <p:cNvSpPr>
            <a:spLocks noChangeAspect="1" noChangeArrowheads="1" noTextEdit="1"/>
          </p:cNvSpPr>
          <p:nvPr userDrawn="1"/>
        </p:nvSpPr>
        <p:spPr bwMode="auto">
          <a:xfrm>
            <a:off x="7232650" y="6445250"/>
            <a:ext cx="1200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22"/>
          <p:cNvSpPr>
            <a:spLocks/>
          </p:cNvSpPr>
          <p:nvPr userDrawn="1"/>
        </p:nvSpPr>
        <p:spPr bwMode="auto">
          <a:xfrm>
            <a:off x="71687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26">
            <a:hlinkClick r:id="rId16"/>
          </p:cNvPr>
          <p:cNvSpPr>
            <a:spLocks noEditPoints="1"/>
          </p:cNvSpPr>
          <p:nvPr userDrawn="1"/>
        </p:nvSpPr>
        <p:spPr bwMode="auto">
          <a:xfrm>
            <a:off x="7205228" y="6518275"/>
            <a:ext cx="180975" cy="120650"/>
          </a:xfrm>
          <a:custGeom>
            <a:avLst/>
            <a:gdLst>
              <a:gd name="T0" fmla="*/ 22 w 114"/>
              <a:gd name="T1" fmla="*/ 0 h 76"/>
              <a:gd name="T2" fmla="*/ 2 w 114"/>
              <a:gd name="T3" fmla="*/ 14 h 76"/>
              <a:gd name="T4" fmla="*/ 0 w 114"/>
              <a:gd name="T5" fmla="*/ 52 h 76"/>
              <a:gd name="T6" fmla="*/ 8 w 114"/>
              <a:gd name="T7" fmla="*/ 70 h 76"/>
              <a:gd name="T8" fmla="*/ 90 w 114"/>
              <a:gd name="T9" fmla="*/ 76 h 76"/>
              <a:gd name="T10" fmla="*/ 106 w 114"/>
              <a:gd name="T11" fmla="*/ 70 h 76"/>
              <a:gd name="T12" fmla="*/ 114 w 114"/>
              <a:gd name="T13" fmla="*/ 24 h 76"/>
              <a:gd name="T14" fmla="*/ 106 w 114"/>
              <a:gd name="T15" fmla="*/ 8 h 76"/>
              <a:gd name="T16" fmla="*/ 92 w 114"/>
              <a:gd name="T17" fmla="*/ 0 h 76"/>
              <a:gd name="T18" fmla="*/ 24 w 114"/>
              <a:gd name="T19" fmla="*/ 64 h 76"/>
              <a:gd name="T20" fmla="*/ 8 w 114"/>
              <a:gd name="T21" fmla="*/ 22 h 76"/>
              <a:gd name="T22" fmla="*/ 32 w 114"/>
              <a:gd name="T23" fmla="*/ 22 h 76"/>
              <a:gd name="T24" fmla="*/ 50 w 114"/>
              <a:gd name="T25" fmla="*/ 60 h 76"/>
              <a:gd name="T26" fmla="*/ 46 w 114"/>
              <a:gd name="T27" fmla="*/ 64 h 76"/>
              <a:gd name="T28" fmla="*/ 38 w 114"/>
              <a:gd name="T29" fmla="*/ 62 h 76"/>
              <a:gd name="T30" fmla="*/ 36 w 114"/>
              <a:gd name="T31" fmla="*/ 28 h 76"/>
              <a:gd name="T32" fmla="*/ 42 w 114"/>
              <a:gd name="T33" fmla="*/ 56 h 76"/>
              <a:gd name="T34" fmla="*/ 44 w 114"/>
              <a:gd name="T35" fmla="*/ 58 h 76"/>
              <a:gd name="T36" fmla="*/ 46 w 114"/>
              <a:gd name="T37" fmla="*/ 58 h 76"/>
              <a:gd name="T38" fmla="*/ 56 w 114"/>
              <a:gd name="T39" fmla="*/ 28 h 76"/>
              <a:gd name="T40" fmla="*/ 82 w 114"/>
              <a:gd name="T41" fmla="*/ 56 h 76"/>
              <a:gd name="T42" fmla="*/ 78 w 114"/>
              <a:gd name="T43" fmla="*/ 64 h 76"/>
              <a:gd name="T44" fmla="*/ 72 w 114"/>
              <a:gd name="T45" fmla="*/ 64 h 76"/>
              <a:gd name="T46" fmla="*/ 70 w 114"/>
              <a:gd name="T47" fmla="*/ 64 h 76"/>
              <a:gd name="T48" fmla="*/ 70 w 114"/>
              <a:gd name="T49" fmla="*/ 14 h 76"/>
              <a:gd name="T50" fmla="*/ 72 w 114"/>
              <a:gd name="T51" fmla="*/ 28 h 76"/>
              <a:gd name="T52" fmla="*/ 76 w 114"/>
              <a:gd name="T53" fmla="*/ 28 h 76"/>
              <a:gd name="T54" fmla="*/ 80 w 114"/>
              <a:gd name="T55" fmla="*/ 30 h 76"/>
              <a:gd name="T56" fmla="*/ 108 w 114"/>
              <a:gd name="T57" fmla="*/ 46 h 76"/>
              <a:gd name="T58" fmla="*/ 94 w 114"/>
              <a:gd name="T59" fmla="*/ 54 h 76"/>
              <a:gd name="T60" fmla="*/ 96 w 114"/>
              <a:gd name="T61" fmla="*/ 58 h 76"/>
              <a:gd name="T62" fmla="*/ 100 w 114"/>
              <a:gd name="T63" fmla="*/ 58 h 76"/>
              <a:gd name="T64" fmla="*/ 108 w 114"/>
              <a:gd name="T65" fmla="*/ 52 h 76"/>
              <a:gd name="T66" fmla="*/ 106 w 114"/>
              <a:gd name="T67" fmla="*/ 58 h 76"/>
              <a:gd name="T68" fmla="*/ 102 w 114"/>
              <a:gd name="T69" fmla="*/ 64 h 76"/>
              <a:gd name="T70" fmla="*/ 92 w 114"/>
              <a:gd name="T71" fmla="*/ 64 h 76"/>
              <a:gd name="T72" fmla="*/ 88 w 114"/>
              <a:gd name="T73" fmla="*/ 58 h 76"/>
              <a:gd name="T74" fmla="*/ 86 w 114"/>
              <a:gd name="T75" fmla="*/ 38 h 76"/>
              <a:gd name="T76" fmla="*/ 90 w 114"/>
              <a:gd name="T77" fmla="*/ 30 h 76"/>
              <a:gd name="T78" fmla="*/ 98 w 114"/>
              <a:gd name="T79" fmla="*/ 26 h 76"/>
              <a:gd name="T80" fmla="*/ 106 w 114"/>
              <a:gd name="T81" fmla="*/ 30 h 76"/>
              <a:gd name="T82" fmla="*/ 108 w 114"/>
              <a:gd name="T83" fmla="*/ 46 h 76"/>
              <a:gd name="T84" fmla="*/ 70 w 114"/>
              <a:gd name="T85" fmla="*/ 34 h 76"/>
              <a:gd name="T86" fmla="*/ 70 w 114"/>
              <a:gd name="T87" fmla="*/ 58 h 76"/>
              <a:gd name="T88" fmla="*/ 70 w 114"/>
              <a:gd name="T89" fmla="*/ 58 h 76"/>
              <a:gd name="T90" fmla="*/ 74 w 114"/>
              <a:gd name="T91" fmla="*/ 58 h 76"/>
              <a:gd name="T92" fmla="*/ 76 w 114"/>
              <a:gd name="T93" fmla="*/ 36 h 76"/>
              <a:gd name="T94" fmla="*/ 74 w 114"/>
              <a:gd name="T95" fmla="*/ 34 h 76"/>
              <a:gd name="T96" fmla="*/ 100 w 114"/>
              <a:gd name="T97" fmla="*/ 34 h 76"/>
              <a:gd name="T98" fmla="*/ 98 w 114"/>
              <a:gd name="T99" fmla="*/ 34 h 76"/>
              <a:gd name="T100" fmla="*/ 94 w 114"/>
              <a:gd name="T101" fmla="*/ 38 h 76"/>
              <a:gd name="T102" fmla="*/ 100 w 114"/>
              <a:gd name="T103" fmla="*/ 38 h 76"/>
              <a:gd name="T104" fmla="*/ 100 w 114"/>
              <a:gd name="T105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" h="76">
                <a:moveTo>
                  <a:pt x="92" y="0"/>
                </a:moveTo>
                <a:lnTo>
                  <a:pt x="22" y="0"/>
                </a:lnTo>
                <a:lnTo>
                  <a:pt x="22" y="0"/>
                </a:lnTo>
                <a:lnTo>
                  <a:pt x="16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52"/>
                </a:lnTo>
                <a:lnTo>
                  <a:pt x="0" y="52"/>
                </a:lnTo>
                <a:lnTo>
                  <a:pt x="0" y="58"/>
                </a:lnTo>
                <a:lnTo>
                  <a:pt x="2" y="62"/>
                </a:lnTo>
                <a:lnTo>
                  <a:pt x="8" y="70"/>
                </a:lnTo>
                <a:lnTo>
                  <a:pt x="16" y="74"/>
                </a:lnTo>
                <a:lnTo>
                  <a:pt x="24" y="76"/>
                </a:lnTo>
                <a:lnTo>
                  <a:pt x="90" y="76"/>
                </a:lnTo>
                <a:lnTo>
                  <a:pt x="90" y="76"/>
                </a:lnTo>
                <a:lnTo>
                  <a:pt x="98" y="74"/>
                </a:lnTo>
                <a:lnTo>
                  <a:pt x="106" y="70"/>
                </a:lnTo>
                <a:lnTo>
                  <a:pt x="112" y="62"/>
                </a:lnTo>
                <a:lnTo>
                  <a:pt x="114" y="52"/>
                </a:lnTo>
                <a:lnTo>
                  <a:pt x="114" y="24"/>
                </a:lnTo>
                <a:lnTo>
                  <a:pt x="114" y="24"/>
                </a:lnTo>
                <a:lnTo>
                  <a:pt x="112" y="14"/>
                </a:lnTo>
                <a:lnTo>
                  <a:pt x="106" y="8"/>
                </a:lnTo>
                <a:lnTo>
                  <a:pt x="100" y="2"/>
                </a:lnTo>
                <a:lnTo>
                  <a:pt x="92" y="0"/>
                </a:lnTo>
                <a:lnTo>
                  <a:pt x="92" y="0"/>
                </a:lnTo>
                <a:close/>
                <a:moveTo>
                  <a:pt x="32" y="22"/>
                </a:moveTo>
                <a:lnTo>
                  <a:pt x="24" y="22"/>
                </a:lnTo>
                <a:lnTo>
                  <a:pt x="24" y="64"/>
                </a:lnTo>
                <a:lnTo>
                  <a:pt x="16" y="64"/>
                </a:lnTo>
                <a:lnTo>
                  <a:pt x="16" y="22"/>
                </a:lnTo>
                <a:lnTo>
                  <a:pt x="8" y="22"/>
                </a:lnTo>
                <a:lnTo>
                  <a:pt x="8" y="14"/>
                </a:lnTo>
                <a:lnTo>
                  <a:pt x="32" y="14"/>
                </a:lnTo>
                <a:lnTo>
                  <a:pt x="32" y="22"/>
                </a:lnTo>
                <a:close/>
                <a:moveTo>
                  <a:pt x="56" y="64"/>
                </a:moveTo>
                <a:lnTo>
                  <a:pt x="50" y="64"/>
                </a:lnTo>
                <a:lnTo>
                  <a:pt x="50" y="60"/>
                </a:lnTo>
                <a:lnTo>
                  <a:pt x="50" y="60"/>
                </a:lnTo>
                <a:lnTo>
                  <a:pt x="46" y="64"/>
                </a:lnTo>
                <a:lnTo>
                  <a:pt x="46" y="64"/>
                </a:lnTo>
                <a:lnTo>
                  <a:pt x="40" y="64"/>
                </a:lnTo>
                <a:lnTo>
                  <a:pt x="40" y="64"/>
                </a:lnTo>
                <a:lnTo>
                  <a:pt x="38" y="62"/>
                </a:lnTo>
                <a:lnTo>
                  <a:pt x="38" y="62"/>
                </a:lnTo>
                <a:lnTo>
                  <a:pt x="36" y="58"/>
                </a:lnTo>
                <a:lnTo>
                  <a:pt x="36" y="28"/>
                </a:lnTo>
                <a:lnTo>
                  <a:pt x="42" y="28"/>
                </a:lnTo>
                <a:lnTo>
                  <a:pt x="42" y="56"/>
                </a:lnTo>
                <a:lnTo>
                  <a:pt x="42" y="56"/>
                </a:lnTo>
                <a:lnTo>
                  <a:pt x="44" y="58"/>
                </a:lnTo>
                <a:lnTo>
                  <a:pt x="44" y="58"/>
                </a:lnTo>
                <a:lnTo>
                  <a:pt x="44" y="58"/>
                </a:lnTo>
                <a:lnTo>
                  <a:pt x="44" y="58"/>
                </a:lnTo>
                <a:lnTo>
                  <a:pt x="46" y="58"/>
                </a:lnTo>
                <a:lnTo>
                  <a:pt x="46" y="58"/>
                </a:lnTo>
                <a:lnTo>
                  <a:pt x="50" y="56"/>
                </a:lnTo>
                <a:lnTo>
                  <a:pt x="50" y="28"/>
                </a:lnTo>
                <a:lnTo>
                  <a:pt x="56" y="28"/>
                </a:lnTo>
                <a:lnTo>
                  <a:pt x="56" y="64"/>
                </a:lnTo>
                <a:close/>
                <a:moveTo>
                  <a:pt x="82" y="56"/>
                </a:moveTo>
                <a:lnTo>
                  <a:pt x="82" y="56"/>
                </a:lnTo>
                <a:lnTo>
                  <a:pt x="80" y="62"/>
                </a:lnTo>
                <a:lnTo>
                  <a:pt x="80" y="62"/>
                </a:lnTo>
                <a:lnTo>
                  <a:pt x="78" y="64"/>
                </a:lnTo>
                <a:lnTo>
                  <a:pt x="76" y="64"/>
                </a:lnTo>
                <a:lnTo>
                  <a:pt x="76" y="64"/>
                </a:lnTo>
                <a:lnTo>
                  <a:pt x="72" y="64"/>
                </a:lnTo>
                <a:lnTo>
                  <a:pt x="72" y="64"/>
                </a:lnTo>
                <a:lnTo>
                  <a:pt x="70" y="62"/>
                </a:lnTo>
                <a:lnTo>
                  <a:pt x="70" y="64"/>
                </a:lnTo>
                <a:lnTo>
                  <a:pt x="62" y="64"/>
                </a:lnTo>
                <a:lnTo>
                  <a:pt x="62" y="14"/>
                </a:lnTo>
                <a:lnTo>
                  <a:pt x="70" y="14"/>
                </a:lnTo>
                <a:lnTo>
                  <a:pt x="70" y="30"/>
                </a:lnTo>
                <a:lnTo>
                  <a:pt x="70" y="30"/>
                </a:lnTo>
                <a:lnTo>
                  <a:pt x="72" y="28"/>
                </a:lnTo>
                <a:lnTo>
                  <a:pt x="72" y="28"/>
                </a:lnTo>
                <a:lnTo>
                  <a:pt x="76" y="28"/>
                </a:lnTo>
                <a:lnTo>
                  <a:pt x="76" y="28"/>
                </a:lnTo>
                <a:lnTo>
                  <a:pt x="78" y="28"/>
                </a:lnTo>
                <a:lnTo>
                  <a:pt x="80" y="30"/>
                </a:lnTo>
                <a:lnTo>
                  <a:pt x="80" y="30"/>
                </a:lnTo>
                <a:lnTo>
                  <a:pt x="82" y="36"/>
                </a:lnTo>
                <a:lnTo>
                  <a:pt x="82" y="56"/>
                </a:lnTo>
                <a:close/>
                <a:moveTo>
                  <a:pt x="108" y="46"/>
                </a:moveTo>
                <a:lnTo>
                  <a:pt x="94" y="46"/>
                </a:lnTo>
                <a:lnTo>
                  <a:pt x="94" y="54"/>
                </a:lnTo>
                <a:lnTo>
                  <a:pt x="94" y="54"/>
                </a:lnTo>
                <a:lnTo>
                  <a:pt x="94" y="58"/>
                </a:lnTo>
                <a:lnTo>
                  <a:pt x="94" y="58"/>
                </a:lnTo>
                <a:lnTo>
                  <a:pt x="96" y="58"/>
                </a:lnTo>
                <a:lnTo>
                  <a:pt x="96" y="58"/>
                </a:lnTo>
                <a:lnTo>
                  <a:pt x="100" y="58"/>
                </a:lnTo>
                <a:lnTo>
                  <a:pt x="100" y="58"/>
                </a:lnTo>
                <a:lnTo>
                  <a:pt x="100" y="54"/>
                </a:lnTo>
                <a:lnTo>
                  <a:pt x="100" y="52"/>
                </a:lnTo>
                <a:lnTo>
                  <a:pt x="108" y="52"/>
                </a:lnTo>
                <a:lnTo>
                  <a:pt x="108" y="54"/>
                </a:lnTo>
                <a:lnTo>
                  <a:pt x="108" y="54"/>
                </a:lnTo>
                <a:lnTo>
                  <a:pt x="106" y="58"/>
                </a:lnTo>
                <a:lnTo>
                  <a:pt x="104" y="62"/>
                </a:lnTo>
                <a:lnTo>
                  <a:pt x="104" y="62"/>
                </a:lnTo>
                <a:lnTo>
                  <a:pt x="102" y="64"/>
                </a:lnTo>
                <a:lnTo>
                  <a:pt x="96" y="66"/>
                </a:lnTo>
                <a:lnTo>
                  <a:pt x="96" y="66"/>
                </a:lnTo>
                <a:lnTo>
                  <a:pt x="92" y="64"/>
                </a:lnTo>
                <a:lnTo>
                  <a:pt x="90" y="62"/>
                </a:lnTo>
                <a:lnTo>
                  <a:pt x="90" y="62"/>
                </a:lnTo>
                <a:lnTo>
                  <a:pt x="88" y="58"/>
                </a:lnTo>
                <a:lnTo>
                  <a:pt x="86" y="54"/>
                </a:lnTo>
                <a:lnTo>
                  <a:pt x="86" y="38"/>
                </a:lnTo>
                <a:lnTo>
                  <a:pt x="86" y="38"/>
                </a:lnTo>
                <a:lnTo>
                  <a:pt x="88" y="34"/>
                </a:lnTo>
                <a:lnTo>
                  <a:pt x="90" y="30"/>
                </a:lnTo>
                <a:lnTo>
                  <a:pt x="90" y="30"/>
                </a:lnTo>
                <a:lnTo>
                  <a:pt x="92" y="28"/>
                </a:lnTo>
                <a:lnTo>
                  <a:pt x="98" y="26"/>
                </a:lnTo>
                <a:lnTo>
                  <a:pt x="98" y="26"/>
                </a:lnTo>
                <a:lnTo>
                  <a:pt x="102" y="28"/>
                </a:lnTo>
                <a:lnTo>
                  <a:pt x="106" y="30"/>
                </a:lnTo>
                <a:lnTo>
                  <a:pt x="106" y="30"/>
                </a:lnTo>
                <a:lnTo>
                  <a:pt x="106" y="32"/>
                </a:lnTo>
                <a:lnTo>
                  <a:pt x="108" y="38"/>
                </a:lnTo>
                <a:lnTo>
                  <a:pt x="108" y="46"/>
                </a:lnTo>
                <a:close/>
                <a:moveTo>
                  <a:pt x="72" y="32"/>
                </a:moveTo>
                <a:lnTo>
                  <a:pt x="72" y="32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58"/>
                </a:lnTo>
                <a:lnTo>
                  <a:pt x="70" y="58"/>
                </a:lnTo>
                <a:lnTo>
                  <a:pt x="70" y="58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4" y="58"/>
                </a:lnTo>
                <a:lnTo>
                  <a:pt x="74" y="58"/>
                </a:lnTo>
                <a:lnTo>
                  <a:pt x="76" y="56"/>
                </a:lnTo>
                <a:lnTo>
                  <a:pt x="76" y="36"/>
                </a:lnTo>
                <a:lnTo>
                  <a:pt x="76" y="36"/>
                </a:lnTo>
                <a:lnTo>
                  <a:pt x="74" y="34"/>
                </a:lnTo>
                <a:lnTo>
                  <a:pt x="74" y="34"/>
                </a:lnTo>
                <a:lnTo>
                  <a:pt x="72" y="32"/>
                </a:lnTo>
                <a:lnTo>
                  <a:pt x="72" y="32"/>
                </a:lnTo>
                <a:close/>
                <a:moveTo>
                  <a:pt x="100" y="34"/>
                </a:moveTo>
                <a:lnTo>
                  <a:pt x="100" y="34"/>
                </a:lnTo>
                <a:lnTo>
                  <a:pt x="98" y="34"/>
                </a:lnTo>
                <a:lnTo>
                  <a:pt x="98" y="34"/>
                </a:lnTo>
                <a:lnTo>
                  <a:pt x="94" y="34"/>
                </a:lnTo>
                <a:lnTo>
                  <a:pt x="94" y="34"/>
                </a:lnTo>
                <a:lnTo>
                  <a:pt x="94" y="38"/>
                </a:lnTo>
                <a:lnTo>
                  <a:pt x="94" y="40"/>
                </a:lnTo>
                <a:lnTo>
                  <a:pt x="100" y="40"/>
                </a:lnTo>
                <a:lnTo>
                  <a:pt x="100" y="38"/>
                </a:lnTo>
                <a:lnTo>
                  <a:pt x="100" y="38"/>
                </a:lnTo>
                <a:lnTo>
                  <a:pt x="100" y="34"/>
                </a:lnTo>
                <a:lnTo>
                  <a:pt x="100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23"/>
          <p:cNvSpPr>
            <a:spLocks/>
          </p:cNvSpPr>
          <p:nvPr userDrawn="1"/>
        </p:nvSpPr>
        <p:spPr bwMode="auto">
          <a:xfrm>
            <a:off x="74735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27">
            <a:hlinkClick r:id="rId17"/>
          </p:cNvPr>
          <p:cNvSpPr>
            <a:spLocks noEditPoints="1"/>
          </p:cNvSpPr>
          <p:nvPr userDrawn="1"/>
        </p:nvSpPr>
        <p:spPr bwMode="auto">
          <a:xfrm>
            <a:off x="7527490" y="6508750"/>
            <a:ext cx="142875" cy="133350"/>
          </a:xfrm>
          <a:custGeom>
            <a:avLst/>
            <a:gdLst>
              <a:gd name="T0" fmla="*/ 2 w 90"/>
              <a:gd name="T1" fmla="*/ 28 h 84"/>
              <a:gd name="T2" fmla="*/ 2 w 90"/>
              <a:gd name="T3" fmla="*/ 84 h 84"/>
              <a:gd name="T4" fmla="*/ 20 w 90"/>
              <a:gd name="T5" fmla="*/ 84 h 84"/>
              <a:gd name="T6" fmla="*/ 20 w 90"/>
              <a:gd name="T7" fmla="*/ 28 h 84"/>
              <a:gd name="T8" fmla="*/ 2 w 90"/>
              <a:gd name="T9" fmla="*/ 28 h 84"/>
              <a:gd name="T10" fmla="*/ 90 w 90"/>
              <a:gd name="T11" fmla="*/ 52 h 84"/>
              <a:gd name="T12" fmla="*/ 90 w 90"/>
              <a:gd name="T13" fmla="*/ 52 h 84"/>
              <a:gd name="T14" fmla="*/ 88 w 90"/>
              <a:gd name="T15" fmla="*/ 40 h 84"/>
              <a:gd name="T16" fmla="*/ 82 w 90"/>
              <a:gd name="T17" fmla="*/ 32 h 84"/>
              <a:gd name="T18" fmla="*/ 76 w 90"/>
              <a:gd name="T19" fmla="*/ 28 h 84"/>
              <a:gd name="T20" fmla="*/ 68 w 90"/>
              <a:gd name="T21" fmla="*/ 26 h 84"/>
              <a:gd name="T22" fmla="*/ 68 w 90"/>
              <a:gd name="T23" fmla="*/ 26 h 84"/>
              <a:gd name="T24" fmla="*/ 60 w 90"/>
              <a:gd name="T25" fmla="*/ 26 h 84"/>
              <a:gd name="T26" fmla="*/ 56 w 90"/>
              <a:gd name="T27" fmla="*/ 30 h 84"/>
              <a:gd name="T28" fmla="*/ 50 w 90"/>
              <a:gd name="T29" fmla="*/ 36 h 84"/>
              <a:gd name="T30" fmla="*/ 50 w 90"/>
              <a:gd name="T31" fmla="*/ 36 h 84"/>
              <a:gd name="T32" fmla="*/ 50 w 90"/>
              <a:gd name="T33" fmla="*/ 36 h 84"/>
              <a:gd name="T34" fmla="*/ 50 w 90"/>
              <a:gd name="T35" fmla="*/ 36 h 84"/>
              <a:gd name="T36" fmla="*/ 50 w 90"/>
              <a:gd name="T37" fmla="*/ 36 h 84"/>
              <a:gd name="T38" fmla="*/ 50 w 90"/>
              <a:gd name="T39" fmla="*/ 28 h 84"/>
              <a:gd name="T40" fmla="*/ 30 w 90"/>
              <a:gd name="T41" fmla="*/ 28 h 84"/>
              <a:gd name="T42" fmla="*/ 30 w 90"/>
              <a:gd name="T43" fmla="*/ 28 h 84"/>
              <a:gd name="T44" fmla="*/ 32 w 90"/>
              <a:gd name="T45" fmla="*/ 84 h 84"/>
              <a:gd name="T46" fmla="*/ 50 w 90"/>
              <a:gd name="T47" fmla="*/ 84 h 84"/>
              <a:gd name="T48" fmla="*/ 50 w 90"/>
              <a:gd name="T49" fmla="*/ 52 h 84"/>
              <a:gd name="T50" fmla="*/ 50 w 90"/>
              <a:gd name="T51" fmla="*/ 52 h 84"/>
              <a:gd name="T52" fmla="*/ 50 w 90"/>
              <a:gd name="T53" fmla="*/ 48 h 84"/>
              <a:gd name="T54" fmla="*/ 50 w 90"/>
              <a:gd name="T55" fmla="*/ 48 h 84"/>
              <a:gd name="T56" fmla="*/ 54 w 90"/>
              <a:gd name="T57" fmla="*/ 44 h 84"/>
              <a:gd name="T58" fmla="*/ 58 w 90"/>
              <a:gd name="T59" fmla="*/ 42 h 84"/>
              <a:gd name="T60" fmla="*/ 60 w 90"/>
              <a:gd name="T61" fmla="*/ 40 h 84"/>
              <a:gd name="T62" fmla="*/ 60 w 90"/>
              <a:gd name="T63" fmla="*/ 40 h 84"/>
              <a:gd name="T64" fmla="*/ 66 w 90"/>
              <a:gd name="T65" fmla="*/ 42 h 84"/>
              <a:gd name="T66" fmla="*/ 68 w 90"/>
              <a:gd name="T67" fmla="*/ 44 h 84"/>
              <a:gd name="T68" fmla="*/ 70 w 90"/>
              <a:gd name="T69" fmla="*/ 48 h 84"/>
              <a:gd name="T70" fmla="*/ 70 w 90"/>
              <a:gd name="T71" fmla="*/ 54 h 84"/>
              <a:gd name="T72" fmla="*/ 70 w 90"/>
              <a:gd name="T73" fmla="*/ 84 h 84"/>
              <a:gd name="T74" fmla="*/ 90 w 90"/>
              <a:gd name="T75" fmla="*/ 84 h 84"/>
              <a:gd name="T76" fmla="*/ 90 w 90"/>
              <a:gd name="T77" fmla="*/ 52 h 84"/>
              <a:gd name="T78" fmla="*/ 10 w 90"/>
              <a:gd name="T79" fmla="*/ 0 h 84"/>
              <a:gd name="T80" fmla="*/ 10 w 90"/>
              <a:gd name="T81" fmla="*/ 0 h 84"/>
              <a:gd name="T82" fmla="*/ 6 w 90"/>
              <a:gd name="T83" fmla="*/ 0 h 84"/>
              <a:gd name="T84" fmla="*/ 2 w 90"/>
              <a:gd name="T85" fmla="*/ 2 h 84"/>
              <a:gd name="T86" fmla="*/ 0 w 90"/>
              <a:gd name="T87" fmla="*/ 6 h 84"/>
              <a:gd name="T88" fmla="*/ 0 w 90"/>
              <a:gd name="T89" fmla="*/ 10 h 84"/>
              <a:gd name="T90" fmla="*/ 0 w 90"/>
              <a:gd name="T91" fmla="*/ 10 h 84"/>
              <a:gd name="T92" fmla="*/ 0 w 90"/>
              <a:gd name="T93" fmla="*/ 14 h 84"/>
              <a:gd name="T94" fmla="*/ 2 w 90"/>
              <a:gd name="T95" fmla="*/ 16 h 84"/>
              <a:gd name="T96" fmla="*/ 6 w 90"/>
              <a:gd name="T97" fmla="*/ 18 h 84"/>
              <a:gd name="T98" fmla="*/ 10 w 90"/>
              <a:gd name="T99" fmla="*/ 20 h 84"/>
              <a:gd name="T100" fmla="*/ 10 w 90"/>
              <a:gd name="T101" fmla="*/ 20 h 84"/>
              <a:gd name="T102" fmla="*/ 10 w 90"/>
              <a:gd name="T103" fmla="*/ 20 h 84"/>
              <a:gd name="T104" fmla="*/ 16 w 90"/>
              <a:gd name="T105" fmla="*/ 18 h 84"/>
              <a:gd name="T106" fmla="*/ 18 w 90"/>
              <a:gd name="T107" fmla="*/ 16 h 84"/>
              <a:gd name="T108" fmla="*/ 20 w 90"/>
              <a:gd name="T109" fmla="*/ 14 h 84"/>
              <a:gd name="T110" fmla="*/ 22 w 90"/>
              <a:gd name="T111" fmla="*/ 10 h 84"/>
              <a:gd name="T112" fmla="*/ 22 w 90"/>
              <a:gd name="T113" fmla="*/ 10 h 84"/>
              <a:gd name="T114" fmla="*/ 20 w 90"/>
              <a:gd name="T115" fmla="*/ 6 h 84"/>
              <a:gd name="T116" fmla="*/ 18 w 90"/>
              <a:gd name="T117" fmla="*/ 2 h 84"/>
              <a:gd name="T118" fmla="*/ 16 w 90"/>
              <a:gd name="T119" fmla="*/ 0 h 84"/>
              <a:gd name="T120" fmla="*/ 10 w 90"/>
              <a:gd name="T121" fmla="*/ 0 h 84"/>
              <a:gd name="T122" fmla="*/ 10 w 90"/>
              <a:gd name="T1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0" h="84">
                <a:moveTo>
                  <a:pt x="2" y="28"/>
                </a:moveTo>
                <a:lnTo>
                  <a:pt x="2" y="84"/>
                </a:lnTo>
                <a:lnTo>
                  <a:pt x="20" y="84"/>
                </a:lnTo>
                <a:lnTo>
                  <a:pt x="20" y="28"/>
                </a:lnTo>
                <a:lnTo>
                  <a:pt x="2" y="28"/>
                </a:lnTo>
                <a:close/>
                <a:moveTo>
                  <a:pt x="90" y="52"/>
                </a:moveTo>
                <a:lnTo>
                  <a:pt x="90" y="52"/>
                </a:lnTo>
                <a:lnTo>
                  <a:pt x="88" y="40"/>
                </a:lnTo>
                <a:lnTo>
                  <a:pt x="82" y="32"/>
                </a:lnTo>
                <a:lnTo>
                  <a:pt x="76" y="28"/>
                </a:lnTo>
                <a:lnTo>
                  <a:pt x="68" y="26"/>
                </a:lnTo>
                <a:lnTo>
                  <a:pt x="68" y="26"/>
                </a:lnTo>
                <a:lnTo>
                  <a:pt x="60" y="26"/>
                </a:lnTo>
                <a:lnTo>
                  <a:pt x="56" y="30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36"/>
                </a:lnTo>
                <a:lnTo>
                  <a:pt x="50" y="28"/>
                </a:lnTo>
                <a:lnTo>
                  <a:pt x="30" y="28"/>
                </a:lnTo>
                <a:lnTo>
                  <a:pt x="30" y="28"/>
                </a:lnTo>
                <a:lnTo>
                  <a:pt x="32" y="84"/>
                </a:lnTo>
                <a:lnTo>
                  <a:pt x="50" y="84"/>
                </a:lnTo>
                <a:lnTo>
                  <a:pt x="50" y="52"/>
                </a:lnTo>
                <a:lnTo>
                  <a:pt x="50" y="52"/>
                </a:lnTo>
                <a:lnTo>
                  <a:pt x="50" y="48"/>
                </a:lnTo>
                <a:lnTo>
                  <a:pt x="50" y="48"/>
                </a:lnTo>
                <a:lnTo>
                  <a:pt x="54" y="44"/>
                </a:lnTo>
                <a:lnTo>
                  <a:pt x="58" y="42"/>
                </a:lnTo>
                <a:lnTo>
                  <a:pt x="60" y="40"/>
                </a:lnTo>
                <a:lnTo>
                  <a:pt x="60" y="40"/>
                </a:lnTo>
                <a:lnTo>
                  <a:pt x="66" y="42"/>
                </a:lnTo>
                <a:lnTo>
                  <a:pt x="68" y="44"/>
                </a:lnTo>
                <a:lnTo>
                  <a:pt x="70" y="48"/>
                </a:lnTo>
                <a:lnTo>
                  <a:pt x="70" y="54"/>
                </a:lnTo>
                <a:lnTo>
                  <a:pt x="70" y="84"/>
                </a:lnTo>
                <a:lnTo>
                  <a:pt x="90" y="84"/>
                </a:lnTo>
                <a:lnTo>
                  <a:pt x="90" y="52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lnTo>
                  <a:pt x="0" y="14"/>
                </a:lnTo>
                <a:lnTo>
                  <a:pt x="2" y="16"/>
                </a:lnTo>
                <a:lnTo>
                  <a:pt x="6" y="18"/>
                </a:lnTo>
                <a:lnTo>
                  <a:pt x="10" y="20"/>
                </a:lnTo>
                <a:lnTo>
                  <a:pt x="10" y="20"/>
                </a:lnTo>
                <a:lnTo>
                  <a:pt x="10" y="20"/>
                </a:lnTo>
                <a:lnTo>
                  <a:pt x="16" y="18"/>
                </a:lnTo>
                <a:lnTo>
                  <a:pt x="18" y="16"/>
                </a:lnTo>
                <a:lnTo>
                  <a:pt x="20" y="14"/>
                </a:lnTo>
                <a:lnTo>
                  <a:pt x="22" y="10"/>
                </a:lnTo>
                <a:lnTo>
                  <a:pt x="22" y="10"/>
                </a:lnTo>
                <a:lnTo>
                  <a:pt x="20" y="6"/>
                </a:lnTo>
                <a:lnTo>
                  <a:pt x="18" y="2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24"/>
          <p:cNvSpPr>
            <a:spLocks/>
          </p:cNvSpPr>
          <p:nvPr userDrawn="1"/>
        </p:nvSpPr>
        <p:spPr bwMode="auto">
          <a:xfrm>
            <a:off x="779101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28">
            <a:hlinkClick r:id="rId18"/>
          </p:cNvPr>
          <p:cNvSpPr>
            <a:spLocks/>
          </p:cNvSpPr>
          <p:nvPr userDrawn="1"/>
        </p:nvSpPr>
        <p:spPr bwMode="auto">
          <a:xfrm>
            <a:off x="7873565" y="6483350"/>
            <a:ext cx="88900" cy="190500"/>
          </a:xfrm>
          <a:custGeom>
            <a:avLst/>
            <a:gdLst>
              <a:gd name="T0" fmla="*/ 12 w 56"/>
              <a:gd name="T1" fmla="*/ 26 h 120"/>
              <a:gd name="T2" fmla="*/ 12 w 56"/>
              <a:gd name="T3" fmla="*/ 40 h 120"/>
              <a:gd name="T4" fmla="*/ 0 w 56"/>
              <a:gd name="T5" fmla="*/ 40 h 120"/>
              <a:gd name="T6" fmla="*/ 0 w 56"/>
              <a:gd name="T7" fmla="*/ 60 h 120"/>
              <a:gd name="T8" fmla="*/ 12 w 56"/>
              <a:gd name="T9" fmla="*/ 60 h 120"/>
              <a:gd name="T10" fmla="*/ 12 w 56"/>
              <a:gd name="T11" fmla="*/ 120 h 120"/>
              <a:gd name="T12" fmla="*/ 38 w 56"/>
              <a:gd name="T13" fmla="*/ 120 h 120"/>
              <a:gd name="T14" fmla="*/ 38 w 56"/>
              <a:gd name="T15" fmla="*/ 60 h 120"/>
              <a:gd name="T16" fmla="*/ 54 w 56"/>
              <a:gd name="T17" fmla="*/ 60 h 120"/>
              <a:gd name="T18" fmla="*/ 56 w 56"/>
              <a:gd name="T19" fmla="*/ 40 h 120"/>
              <a:gd name="T20" fmla="*/ 38 w 56"/>
              <a:gd name="T21" fmla="*/ 40 h 120"/>
              <a:gd name="T22" fmla="*/ 38 w 56"/>
              <a:gd name="T23" fmla="*/ 28 h 120"/>
              <a:gd name="T24" fmla="*/ 38 w 56"/>
              <a:gd name="T25" fmla="*/ 28 h 120"/>
              <a:gd name="T26" fmla="*/ 40 w 56"/>
              <a:gd name="T27" fmla="*/ 24 h 120"/>
              <a:gd name="T28" fmla="*/ 44 w 56"/>
              <a:gd name="T29" fmla="*/ 22 h 120"/>
              <a:gd name="T30" fmla="*/ 56 w 56"/>
              <a:gd name="T31" fmla="*/ 22 h 120"/>
              <a:gd name="T32" fmla="*/ 56 w 56"/>
              <a:gd name="T33" fmla="*/ 0 h 120"/>
              <a:gd name="T34" fmla="*/ 40 w 56"/>
              <a:gd name="T35" fmla="*/ 0 h 120"/>
              <a:gd name="T36" fmla="*/ 40 w 56"/>
              <a:gd name="T37" fmla="*/ 0 h 120"/>
              <a:gd name="T38" fmla="*/ 28 w 56"/>
              <a:gd name="T39" fmla="*/ 2 h 120"/>
              <a:gd name="T40" fmla="*/ 20 w 56"/>
              <a:gd name="T41" fmla="*/ 6 h 120"/>
              <a:gd name="T42" fmla="*/ 14 w 56"/>
              <a:gd name="T43" fmla="*/ 14 h 120"/>
              <a:gd name="T44" fmla="*/ 12 w 56"/>
              <a:gd name="T45" fmla="*/ 2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" h="120">
                <a:moveTo>
                  <a:pt x="12" y="26"/>
                </a:moveTo>
                <a:lnTo>
                  <a:pt x="12" y="40"/>
                </a:lnTo>
                <a:lnTo>
                  <a:pt x="0" y="40"/>
                </a:lnTo>
                <a:lnTo>
                  <a:pt x="0" y="60"/>
                </a:lnTo>
                <a:lnTo>
                  <a:pt x="12" y="60"/>
                </a:lnTo>
                <a:lnTo>
                  <a:pt x="12" y="120"/>
                </a:lnTo>
                <a:lnTo>
                  <a:pt x="38" y="120"/>
                </a:lnTo>
                <a:lnTo>
                  <a:pt x="38" y="60"/>
                </a:lnTo>
                <a:lnTo>
                  <a:pt x="54" y="60"/>
                </a:lnTo>
                <a:lnTo>
                  <a:pt x="56" y="40"/>
                </a:lnTo>
                <a:lnTo>
                  <a:pt x="38" y="40"/>
                </a:lnTo>
                <a:lnTo>
                  <a:pt x="38" y="28"/>
                </a:lnTo>
                <a:lnTo>
                  <a:pt x="38" y="28"/>
                </a:lnTo>
                <a:lnTo>
                  <a:pt x="40" y="24"/>
                </a:lnTo>
                <a:lnTo>
                  <a:pt x="44" y="22"/>
                </a:lnTo>
                <a:lnTo>
                  <a:pt x="56" y="22"/>
                </a:lnTo>
                <a:lnTo>
                  <a:pt x="56" y="0"/>
                </a:lnTo>
                <a:lnTo>
                  <a:pt x="40" y="0"/>
                </a:lnTo>
                <a:lnTo>
                  <a:pt x="40" y="0"/>
                </a:lnTo>
                <a:lnTo>
                  <a:pt x="28" y="2"/>
                </a:lnTo>
                <a:lnTo>
                  <a:pt x="20" y="6"/>
                </a:lnTo>
                <a:lnTo>
                  <a:pt x="14" y="14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29"/>
          <p:cNvSpPr>
            <a:spLocks/>
          </p:cNvSpPr>
          <p:nvPr userDrawn="1"/>
        </p:nvSpPr>
        <p:spPr bwMode="auto">
          <a:xfrm>
            <a:off x="7943850" y="6483350"/>
            <a:ext cx="88900" cy="190500"/>
          </a:xfrm>
          <a:custGeom>
            <a:avLst/>
            <a:gdLst>
              <a:gd name="T0" fmla="*/ 12 w 56"/>
              <a:gd name="T1" fmla="*/ 26 h 120"/>
              <a:gd name="T2" fmla="*/ 12 w 56"/>
              <a:gd name="T3" fmla="*/ 40 h 120"/>
              <a:gd name="T4" fmla="*/ 0 w 56"/>
              <a:gd name="T5" fmla="*/ 40 h 120"/>
              <a:gd name="T6" fmla="*/ 0 w 56"/>
              <a:gd name="T7" fmla="*/ 60 h 120"/>
              <a:gd name="T8" fmla="*/ 12 w 56"/>
              <a:gd name="T9" fmla="*/ 60 h 120"/>
              <a:gd name="T10" fmla="*/ 12 w 56"/>
              <a:gd name="T11" fmla="*/ 120 h 120"/>
              <a:gd name="T12" fmla="*/ 38 w 56"/>
              <a:gd name="T13" fmla="*/ 120 h 120"/>
              <a:gd name="T14" fmla="*/ 38 w 56"/>
              <a:gd name="T15" fmla="*/ 60 h 120"/>
              <a:gd name="T16" fmla="*/ 54 w 56"/>
              <a:gd name="T17" fmla="*/ 60 h 120"/>
              <a:gd name="T18" fmla="*/ 56 w 56"/>
              <a:gd name="T19" fmla="*/ 40 h 120"/>
              <a:gd name="T20" fmla="*/ 38 w 56"/>
              <a:gd name="T21" fmla="*/ 40 h 120"/>
              <a:gd name="T22" fmla="*/ 38 w 56"/>
              <a:gd name="T23" fmla="*/ 28 h 120"/>
              <a:gd name="T24" fmla="*/ 38 w 56"/>
              <a:gd name="T25" fmla="*/ 28 h 120"/>
              <a:gd name="T26" fmla="*/ 40 w 56"/>
              <a:gd name="T27" fmla="*/ 24 h 120"/>
              <a:gd name="T28" fmla="*/ 44 w 56"/>
              <a:gd name="T29" fmla="*/ 22 h 120"/>
              <a:gd name="T30" fmla="*/ 56 w 56"/>
              <a:gd name="T31" fmla="*/ 22 h 120"/>
              <a:gd name="T32" fmla="*/ 56 w 56"/>
              <a:gd name="T33" fmla="*/ 0 h 120"/>
              <a:gd name="T34" fmla="*/ 40 w 56"/>
              <a:gd name="T35" fmla="*/ 0 h 120"/>
              <a:gd name="T36" fmla="*/ 40 w 56"/>
              <a:gd name="T37" fmla="*/ 0 h 120"/>
              <a:gd name="T38" fmla="*/ 28 w 56"/>
              <a:gd name="T39" fmla="*/ 2 h 120"/>
              <a:gd name="T40" fmla="*/ 20 w 56"/>
              <a:gd name="T41" fmla="*/ 6 h 120"/>
              <a:gd name="T42" fmla="*/ 14 w 56"/>
              <a:gd name="T43" fmla="*/ 14 h 120"/>
              <a:gd name="T44" fmla="*/ 12 w 56"/>
              <a:gd name="T45" fmla="*/ 2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" h="120">
                <a:moveTo>
                  <a:pt x="12" y="26"/>
                </a:moveTo>
                <a:lnTo>
                  <a:pt x="12" y="40"/>
                </a:lnTo>
                <a:lnTo>
                  <a:pt x="0" y="40"/>
                </a:lnTo>
                <a:lnTo>
                  <a:pt x="0" y="60"/>
                </a:lnTo>
                <a:lnTo>
                  <a:pt x="12" y="60"/>
                </a:lnTo>
                <a:lnTo>
                  <a:pt x="12" y="120"/>
                </a:lnTo>
                <a:lnTo>
                  <a:pt x="38" y="120"/>
                </a:lnTo>
                <a:lnTo>
                  <a:pt x="38" y="60"/>
                </a:lnTo>
                <a:lnTo>
                  <a:pt x="54" y="60"/>
                </a:lnTo>
                <a:lnTo>
                  <a:pt x="56" y="40"/>
                </a:lnTo>
                <a:lnTo>
                  <a:pt x="38" y="40"/>
                </a:lnTo>
                <a:lnTo>
                  <a:pt x="38" y="28"/>
                </a:lnTo>
                <a:lnTo>
                  <a:pt x="38" y="28"/>
                </a:lnTo>
                <a:lnTo>
                  <a:pt x="40" y="24"/>
                </a:lnTo>
                <a:lnTo>
                  <a:pt x="44" y="22"/>
                </a:lnTo>
                <a:lnTo>
                  <a:pt x="56" y="22"/>
                </a:lnTo>
                <a:lnTo>
                  <a:pt x="56" y="0"/>
                </a:lnTo>
                <a:lnTo>
                  <a:pt x="40" y="0"/>
                </a:lnTo>
                <a:lnTo>
                  <a:pt x="40" y="0"/>
                </a:lnTo>
                <a:lnTo>
                  <a:pt x="28" y="2"/>
                </a:lnTo>
                <a:lnTo>
                  <a:pt x="20" y="6"/>
                </a:lnTo>
                <a:lnTo>
                  <a:pt x="14" y="14"/>
                </a:lnTo>
                <a:lnTo>
                  <a:pt x="12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25"/>
          <p:cNvSpPr>
            <a:spLocks/>
          </p:cNvSpPr>
          <p:nvPr userDrawn="1"/>
        </p:nvSpPr>
        <p:spPr bwMode="auto">
          <a:xfrm>
            <a:off x="8102165" y="6451600"/>
            <a:ext cx="254000" cy="254000"/>
          </a:xfrm>
          <a:custGeom>
            <a:avLst/>
            <a:gdLst>
              <a:gd name="T0" fmla="*/ 30 w 160"/>
              <a:gd name="T1" fmla="*/ 0 h 160"/>
              <a:gd name="T2" fmla="*/ 130 w 160"/>
              <a:gd name="T3" fmla="*/ 0 h 160"/>
              <a:gd name="T4" fmla="*/ 130 w 160"/>
              <a:gd name="T5" fmla="*/ 0 h 160"/>
              <a:gd name="T6" fmla="*/ 136 w 160"/>
              <a:gd name="T7" fmla="*/ 0 h 160"/>
              <a:gd name="T8" fmla="*/ 142 w 160"/>
              <a:gd name="T9" fmla="*/ 2 h 160"/>
              <a:gd name="T10" fmla="*/ 152 w 160"/>
              <a:gd name="T11" fmla="*/ 8 h 160"/>
              <a:gd name="T12" fmla="*/ 158 w 160"/>
              <a:gd name="T13" fmla="*/ 18 h 160"/>
              <a:gd name="T14" fmla="*/ 160 w 160"/>
              <a:gd name="T15" fmla="*/ 24 h 160"/>
              <a:gd name="T16" fmla="*/ 160 w 160"/>
              <a:gd name="T17" fmla="*/ 30 h 160"/>
              <a:gd name="T18" fmla="*/ 160 w 160"/>
              <a:gd name="T19" fmla="*/ 130 h 160"/>
              <a:gd name="T20" fmla="*/ 160 w 160"/>
              <a:gd name="T21" fmla="*/ 130 h 160"/>
              <a:gd name="T22" fmla="*/ 160 w 160"/>
              <a:gd name="T23" fmla="*/ 136 h 160"/>
              <a:gd name="T24" fmla="*/ 158 w 160"/>
              <a:gd name="T25" fmla="*/ 142 h 160"/>
              <a:gd name="T26" fmla="*/ 152 w 160"/>
              <a:gd name="T27" fmla="*/ 152 h 160"/>
              <a:gd name="T28" fmla="*/ 142 w 160"/>
              <a:gd name="T29" fmla="*/ 158 h 160"/>
              <a:gd name="T30" fmla="*/ 136 w 160"/>
              <a:gd name="T31" fmla="*/ 160 h 160"/>
              <a:gd name="T32" fmla="*/ 130 w 160"/>
              <a:gd name="T33" fmla="*/ 160 h 160"/>
              <a:gd name="T34" fmla="*/ 30 w 160"/>
              <a:gd name="T35" fmla="*/ 160 h 160"/>
              <a:gd name="T36" fmla="*/ 30 w 160"/>
              <a:gd name="T37" fmla="*/ 160 h 160"/>
              <a:gd name="T38" fmla="*/ 24 w 160"/>
              <a:gd name="T39" fmla="*/ 160 h 160"/>
              <a:gd name="T40" fmla="*/ 18 w 160"/>
              <a:gd name="T41" fmla="*/ 158 h 160"/>
              <a:gd name="T42" fmla="*/ 8 w 160"/>
              <a:gd name="T43" fmla="*/ 152 h 160"/>
              <a:gd name="T44" fmla="*/ 2 w 160"/>
              <a:gd name="T45" fmla="*/ 142 h 160"/>
              <a:gd name="T46" fmla="*/ 0 w 160"/>
              <a:gd name="T47" fmla="*/ 136 h 160"/>
              <a:gd name="T48" fmla="*/ 0 w 160"/>
              <a:gd name="T49" fmla="*/ 130 h 160"/>
              <a:gd name="T50" fmla="*/ 0 w 160"/>
              <a:gd name="T51" fmla="*/ 30 h 160"/>
              <a:gd name="T52" fmla="*/ 0 w 160"/>
              <a:gd name="T53" fmla="*/ 30 h 160"/>
              <a:gd name="T54" fmla="*/ 0 w 160"/>
              <a:gd name="T55" fmla="*/ 24 h 160"/>
              <a:gd name="T56" fmla="*/ 2 w 160"/>
              <a:gd name="T57" fmla="*/ 18 h 160"/>
              <a:gd name="T58" fmla="*/ 8 w 160"/>
              <a:gd name="T59" fmla="*/ 8 h 160"/>
              <a:gd name="T60" fmla="*/ 18 w 160"/>
              <a:gd name="T61" fmla="*/ 2 h 160"/>
              <a:gd name="T62" fmla="*/ 24 w 160"/>
              <a:gd name="T63" fmla="*/ 0 h 160"/>
              <a:gd name="T64" fmla="*/ 30 w 160"/>
              <a:gd name="T65" fmla="*/ 0 h 160"/>
              <a:gd name="T66" fmla="*/ 30 w 160"/>
              <a:gd name="T6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0">
                <a:moveTo>
                  <a:pt x="30" y="0"/>
                </a:moveTo>
                <a:lnTo>
                  <a:pt x="130" y="0"/>
                </a:lnTo>
                <a:lnTo>
                  <a:pt x="130" y="0"/>
                </a:lnTo>
                <a:lnTo>
                  <a:pt x="136" y="0"/>
                </a:lnTo>
                <a:lnTo>
                  <a:pt x="142" y="2"/>
                </a:lnTo>
                <a:lnTo>
                  <a:pt x="152" y="8"/>
                </a:lnTo>
                <a:lnTo>
                  <a:pt x="158" y="18"/>
                </a:lnTo>
                <a:lnTo>
                  <a:pt x="160" y="24"/>
                </a:lnTo>
                <a:lnTo>
                  <a:pt x="160" y="30"/>
                </a:lnTo>
                <a:lnTo>
                  <a:pt x="160" y="130"/>
                </a:lnTo>
                <a:lnTo>
                  <a:pt x="160" y="130"/>
                </a:lnTo>
                <a:lnTo>
                  <a:pt x="160" y="136"/>
                </a:lnTo>
                <a:lnTo>
                  <a:pt x="158" y="142"/>
                </a:lnTo>
                <a:lnTo>
                  <a:pt x="152" y="152"/>
                </a:lnTo>
                <a:lnTo>
                  <a:pt x="142" y="158"/>
                </a:lnTo>
                <a:lnTo>
                  <a:pt x="136" y="160"/>
                </a:lnTo>
                <a:lnTo>
                  <a:pt x="130" y="160"/>
                </a:lnTo>
                <a:lnTo>
                  <a:pt x="30" y="160"/>
                </a:lnTo>
                <a:lnTo>
                  <a:pt x="30" y="160"/>
                </a:lnTo>
                <a:lnTo>
                  <a:pt x="24" y="160"/>
                </a:lnTo>
                <a:lnTo>
                  <a:pt x="18" y="158"/>
                </a:lnTo>
                <a:lnTo>
                  <a:pt x="8" y="152"/>
                </a:lnTo>
                <a:lnTo>
                  <a:pt x="2" y="142"/>
                </a:lnTo>
                <a:lnTo>
                  <a:pt x="0" y="136"/>
                </a:lnTo>
                <a:lnTo>
                  <a:pt x="0" y="130"/>
                </a:lnTo>
                <a:lnTo>
                  <a:pt x="0" y="30"/>
                </a:lnTo>
                <a:lnTo>
                  <a:pt x="0" y="30"/>
                </a:lnTo>
                <a:lnTo>
                  <a:pt x="0" y="24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4" y="0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399E4"/>
          </a:solidFill>
          <a:ln w="635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30">
            <a:hlinkClick r:id="rId19"/>
          </p:cNvPr>
          <p:cNvSpPr>
            <a:spLocks/>
          </p:cNvSpPr>
          <p:nvPr userDrawn="1"/>
        </p:nvSpPr>
        <p:spPr bwMode="auto">
          <a:xfrm>
            <a:off x="8146615" y="6502400"/>
            <a:ext cx="168275" cy="152400"/>
          </a:xfrm>
          <a:custGeom>
            <a:avLst/>
            <a:gdLst>
              <a:gd name="T0" fmla="*/ 46 w 106"/>
              <a:gd name="T1" fmla="*/ 38 h 96"/>
              <a:gd name="T2" fmla="*/ 48 w 106"/>
              <a:gd name="T3" fmla="*/ 14 h 96"/>
              <a:gd name="T4" fmla="*/ 52 w 106"/>
              <a:gd name="T5" fmla="*/ 6 h 96"/>
              <a:gd name="T6" fmla="*/ 54 w 106"/>
              <a:gd name="T7" fmla="*/ 4 h 96"/>
              <a:gd name="T8" fmla="*/ 60 w 106"/>
              <a:gd name="T9" fmla="*/ 0 h 96"/>
              <a:gd name="T10" fmla="*/ 58 w 106"/>
              <a:gd name="T11" fmla="*/ 4 h 96"/>
              <a:gd name="T12" fmla="*/ 66 w 106"/>
              <a:gd name="T13" fmla="*/ 0 h 96"/>
              <a:gd name="T14" fmla="*/ 64 w 106"/>
              <a:gd name="T15" fmla="*/ 4 h 96"/>
              <a:gd name="T16" fmla="*/ 58 w 106"/>
              <a:gd name="T17" fmla="*/ 8 h 96"/>
              <a:gd name="T18" fmla="*/ 62 w 106"/>
              <a:gd name="T19" fmla="*/ 8 h 96"/>
              <a:gd name="T20" fmla="*/ 74 w 106"/>
              <a:gd name="T21" fmla="*/ 10 h 96"/>
              <a:gd name="T22" fmla="*/ 84 w 106"/>
              <a:gd name="T23" fmla="*/ 16 h 96"/>
              <a:gd name="T24" fmla="*/ 90 w 106"/>
              <a:gd name="T25" fmla="*/ 22 h 96"/>
              <a:gd name="T26" fmla="*/ 100 w 106"/>
              <a:gd name="T27" fmla="*/ 18 h 96"/>
              <a:gd name="T28" fmla="*/ 102 w 106"/>
              <a:gd name="T29" fmla="*/ 16 h 96"/>
              <a:gd name="T30" fmla="*/ 100 w 106"/>
              <a:gd name="T31" fmla="*/ 22 h 96"/>
              <a:gd name="T32" fmla="*/ 94 w 106"/>
              <a:gd name="T33" fmla="*/ 26 h 96"/>
              <a:gd name="T34" fmla="*/ 102 w 106"/>
              <a:gd name="T35" fmla="*/ 26 h 96"/>
              <a:gd name="T36" fmla="*/ 106 w 106"/>
              <a:gd name="T37" fmla="*/ 24 h 96"/>
              <a:gd name="T38" fmla="*/ 100 w 106"/>
              <a:gd name="T39" fmla="*/ 32 h 96"/>
              <a:gd name="T40" fmla="*/ 94 w 106"/>
              <a:gd name="T41" fmla="*/ 34 h 96"/>
              <a:gd name="T42" fmla="*/ 94 w 106"/>
              <a:gd name="T43" fmla="*/ 48 h 96"/>
              <a:gd name="T44" fmla="*/ 88 w 106"/>
              <a:gd name="T45" fmla="*/ 66 h 96"/>
              <a:gd name="T46" fmla="*/ 66 w 106"/>
              <a:gd name="T47" fmla="*/ 86 h 96"/>
              <a:gd name="T48" fmla="*/ 48 w 106"/>
              <a:gd name="T49" fmla="*/ 94 h 96"/>
              <a:gd name="T50" fmla="*/ 32 w 106"/>
              <a:gd name="T51" fmla="*/ 96 h 96"/>
              <a:gd name="T52" fmla="*/ 8 w 106"/>
              <a:gd name="T53" fmla="*/ 92 h 96"/>
              <a:gd name="T54" fmla="*/ 2 w 106"/>
              <a:gd name="T55" fmla="*/ 86 h 96"/>
              <a:gd name="T56" fmla="*/ 16 w 106"/>
              <a:gd name="T57" fmla="*/ 88 h 96"/>
              <a:gd name="T58" fmla="*/ 30 w 106"/>
              <a:gd name="T59" fmla="*/ 84 h 96"/>
              <a:gd name="T60" fmla="*/ 42 w 106"/>
              <a:gd name="T61" fmla="*/ 70 h 96"/>
              <a:gd name="T62" fmla="*/ 42 w 106"/>
              <a:gd name="T63" fmla="*/ 70 h 96"/>
              <a:gd name="T64" fmla="*/ 42 w 106"/>
              <a:gd name="T65" fmla="*/ 68 h 96"/>
              <a:gd name="T66" fmla="*/ 36 w 106"/>
              <a:gd name="T67" fmla="*/ 70 h 96"/>
              <a:gd name="T68" fmla="*/ 32 w 106"/>
              <a:gd name="T69" fmla="*/ 68 h 96"/>
              <a:gd name="T70" fmla="*/ 34 w 106"/>
              <a:gd name="T71" fmla="*/ 64 h 96"/>
              <a:gd name="T72" fmla="*/ 36 w 106"/>
              <a:gd name="T73" fmla="*/ 62 h 96"/>
              <a:gd name="T74" fmla="*/ 26 w 106"/>
              <a:gd name="T75" fmla="*/ 62 h 96"/>
              <a:gd name="T76" fmla="*/ 20 w 106"/>
              <a:gd name="T77" fmla="*/ 60 h 96"/>
              <a:gd name="T78" fmla="*/ 22 w 106"/>
              <a:gd name="T79" fmla="*/ 56 h 96"/>
              <a:gd name="T80" fmla="*/ 26 w 106"/>
              <a:gd name="T81" fmla="*/ 54 h 96"/>
              <a:gd name="T82" fmla="*/ 12 w 106"/>
              <a:gd name="T83" fmla="*/ 52 h 96"/>
              <a:gd name="T84" fmla="*/ 8 w 106"/>
              <a:gd name="T85" fmla="*/ 46 h 96"/>
              <a:gd name="T86" fmla="*/ 14 w 106"/>
              <a:gd name="T87" fmla="*/ 44 h 96"/>
              <a:gd name="T88" fmla="*/ 4 w 106"/>
              <a:gd name="T89" fmla="*/ 38 h 96"/>
              <a:gd name="T90" fmla="*/ 0 w 106"/>
              <a:gd name="T91" fmla="*/ 32 h 96"/>
              <a:gd name="T92" fmla="*/ 32 w 106"/>
              <a:gd name="T93" fmla="*/ 3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96">
                <a:moveTo>
                  <a:pt x="46" y="38"/>
                </a:moveTo>
                <a:lnTo>
                  <a:pt x="46" y="38"/>
                </a:lnTo>
                <a:lnTo>
                  <a:pt x="46" y="26"/>
                </a:lnTo>
                <a:lnTo>
                  <a:pt x="48" y="14"/>
                </a:lnTo>
                <a:lnTo>
                  <a:pt x="52" y="4"/>
                </a:lnTo>
                <a:lnTo>
                  <a:pt x="52" y="6"/>
                </a:lnTo>
                <a:lnTo>
                  <a:pt x="52" y="6"/>
                </a:lnTo>
                <a:lnTo>
                  <a:pt x="54" y="4"/>
                </a:lnTo>
                <a:lnTo>
                  <a:pt x="60" y="0"/>
                </a:lnTo>
                <a:lnTo>
                  <a:pt x="60" y="0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lnTo>
                  <a:pt x="64" y="4"/>
                </a:lnTo>
                <a:lnTo>
                  <a:pt x="62" y="6"/>
                </a:lnTo>
                <a:lnTo>
                  <a:pt x="58" y="8"/>
                </a:lnTo>
                <a:lnTo>
                  <a:pt x="58" y="8"/>
                </a:lnTo>
                <a:lnTo>
                  <a:pt x="62" y="8"/>
                </a:lnTo>
                <a:lnTo>
                  <a:pt x="68" y="8"/>
                </a:lnTo>
                <a:lnTo>
                  <a:pt x="74" y="10"/>
                </a:lnTo>
                <a:lnTo>
                  <a:pt x="80" y="12"/>
                </a:lnTo>
                <a:lnTo>
                  <a:pt x="84" y="16"/>
                </a:lnTo>
                <a:lnTo>
                  <a:pt x="90" y="22"/>
                </a:lnTo>
                <a:lnTo>
                  <a:pt x="90" y="22"/>
                </a:lnTo>
                <a:lnTo>
                  <a:pt x="96" y="20"/>
                </a:lnTo>
                <a:lnTo>
                  <a:pt x="100" y="18"/>
                </a:lnTo>
                <a:lnTo>
                  <a:pt x="102" y="16"/>
                </a:lnTo>
                <a:lnTo>
                  <a:pt x="102" y="16"/>
                </a:lnTo>
                <a:lnTo>
                  <a:pt x="102" y="20"/>
                </a:lnTo>
                <a:lnTo>
                  <a:pt x="100" y="22"/>
                </a:lnTo>
                <a:lnTo>
                  <a:pt x="94" y="26"/>
                </a:lnTo>
                <a:lnTo>
                  <a:pt x="94" y="26"/>
                </a:lnTo>
                <a:lnTo>
                  <a:pt x="98" y="26"/>
                </a:lnTo>
                <a:lnTo>
                  <a:pt x="102" y="26"/>
                </a:lnTo>
                <a:lnTo>
                  <a:pt x="106" y="24"/>
                </a:lnTo>
                <a:lnTo>
                  <a:pt x="106" y="24"/>
                </a:lnTo>
                <a:lnTo>
                  <a:pt x="104" y="28"/>
                </a:lnTo>
                <a:lnTo>
                  <a:pt x="100" y="32"/>
                </a:lnTo>
                <a:lnTo>
                  <a:pt x="94" y="34"/>
                </a:lnTo>
                <a:lnTo>
                  <a:pt x="94" y="34"/>
                </a:lnTo>
                <a:lnTo>
                  <a:pt x="96" y="40"/>
                </a:lnTo>
                <a:lnTo>
                  <a:pt x="94" y="48"/>
                </a:lnTo>
                <a:lnTo>
                  <a:pt x="92" y="56"/>
                </a:lnTo>
                <a:lnTo>
                  <a:pt x="88" y="66"/>
                </a:lnTo>
                <a:lnTo>
                  <a:pt x="78" y="76"/>
                </a:lnTo>
                <a:lnTo>
                  <a:pt x="66" y="86"/>
                </a:lnTo>
                <a:lnTo>
                  <a:pt x="48" y="94"/>
                </a:lnTo>
                <a:lnTo>
                  <a:pt x="48" y="94"/>
                </a:lnTo>
                <a:lnTo>
                  <a:pt x="44" y="94"/>
                </a:lnTo>
                <a:lnTo>
                  <a:pt x="32" y="96"/>
                </a:lnTo>
                <a:lnTo>
                  <a:pt x="16" y="94"/>
                </a:lnTo>
                <a:lnTo>
                  <a:pt x="8" y="92"/>
                </a:lnTo>
                <a:lnTo>
                  <a:pt x="2" y="86"/>
                </a:lnTo>
                <a:lnTo>
                  <a:pt x="2" y="86"/>
                </a:lnTo>
                <a:lnTo>
                  <a:pt x="6" y="88"/>
                </a:lnTo>
                <a:lnTo>
                  <a:pt x="16" y="88"/>
                </a:lnTo>
                <a:lnTo>
                  <a:pt x="22" y="88"/>
                </a:lnTo>
                <a:lnTo>
                  <a:pt x="30" y="84"/>
                </a:lnTo>
                <a:lnTo>
                  <a:pt x="36" y="78"/>
                </a:lnTo>
                <a:lnTo>
                  <a:pt x="42" y="70"/>
                </a:lnTo>
                <a:lnTo>
                  <a:pt x="42" y="70"/>
                </a:lnTo>
                <a:lnTo>
                  <a:pt x="42" y="70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36" y="70"/>
                </a:lnTo>
                <a:lnTo>
                  <a:pt x="34" y="70"/>
                </a:lnTo>
                <a:lnTo>
                  <a:pt x="32" y="68"/>
                </a:lnTo>
                <a:lnTo>
                  <a:pt x="32" y="68"/>
                </a:lnTo>
                <a:lnTo>
                  <a:pt x="34" y="64"/>
                </a:lnTo>
                <a:lnTo>
                  <a:pt x="36" y="62"/>
                </a:lnTo>
                <a:lnTo>
                  <a:pt x="36" y="62"/>
                </a:lnTo>
                <a:lnTo>
                  <a:pt x="30" y="64"/>
                </a:lnTo>
                <a:lnTo>
                  <a:pt x="26" y="62"/>
                </a:lnTo>
                <a:lnTo>
                  <a:pt x="20" y="60"/>
                </a:lnTo>
                <a:lnTo>
                  <a:pt x="20" y="60"/>
                </a:lnTo>
                <a:lnTo>
                  <a:pt x="20" y="56"/>
                </a:lnTo>
                <a:lnTo>
                  <a:pt x="22" y="56"/>
                </a:lnTo>
                <a:lnTo>
                  <a:pt x="26" y="54"/>
                </a:lnTo>
                <a:lnTo>
                  <a:pt x="26" y="54"/>
                </a:lnTo>
                <a:lnTo>
                  <a:pt x="18" y="54"/>
                </a:lnTo>
                <a:lnTo>
                  <a:pt x="12" y="52"/>
                </a:lnTo>
                <a:lnTo>
                  <a:pt x="10" y="50"/>
                </a:lnTo>
                <a:lnTo>
                  <a:pt x="8" y="46"/>
                </a:lnTo>
                <a:lnTo>
                  <a:pt x="14" y="44"/>
                </a:lnTo>
                <a:lnTo>
                  <a:pt x="14" y="44"/>
                </a:lnTo>
                <a:lnTo>
                  <a:pt x="8" y="42"/>
                </a:lnTo>
                <a:lnTo>
                  <a:pt x="4" y="38"/>
                </a:lnTo>
                <a:lnTo>
                  <a:pt x="0" y="32"/>
                </a:lnTo>
                <a:lnTo>
                  <a:pt x="0" y="32"/>
                </a:lnTo>
                <a:lnTo>
                  <a:pt x="18" y="34"/>
                </a:lnTo>
                <a:lnTo>
                  <a:pt x="32" y="34"/>
                </a:ln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31"/>
          <p:cNvSpPr>
            <a:spLocks/>
          </p:cNvSpPr>
          <p:nvPr userDrawn="1"/>
        </p:nvSpPr>
        <p:spPr bwMode="auto">
          <a:xfrm>
            <a:off x="8216900" y="6502400"/>
            <a:ext cx="168275" cy="152400"/>
          </a:xfrm>
          <a:custGeom>
            <a:avLst/>
            <a:gdLst>
              <a:gd name="T0" fmla="*/ 46 w 106"/>
              <a:gd name="T1" fmla="*/ 38 h 96"/>
              <a:gd name="T2" fmla="*/ 48 w 106"/>
              <a:gd name="T3" fmla="*/ 14 h 96"/>
              <a:gd name="T4" fmla="*/ 52 w 106"/>
              <a:gd name="T5" fmla="*/ 6 h 96"/>
              <a:gd name="T6" fmla="*/ 54 w 106"/>
              <a:gd name="T7" fmla="*/ 4 h 96"/>
              <a:gd name="T8" fmla="*/ 60 w 106"/>
              <a:gd name="T9" fmla="*/ 0 h 96"/>
              <a:gd name="T10" fmla="*/ 58 w 106"/>
              <a:gd name="T11" fmla="*/ 4 h 96"/>
              <a:gd name="T12" fmla="*/ 66 w 106"/>
              <a:gd name="T13" fmla="*/ 0 h 96"/>
              <a:gd name="T14" fmla="*/ 64 w 106"/>
              <a:gd name="T15" fmla="*/ 4 h 96"/>
              <a:gd name="T16" fmla="*/ 58 w 106"/>
              <a:gd name="T17" fmla="*/ 8 h 96"/>
              <a:gd name="T18" fmla="*/ 62 w 106"/>
              <a:gd name="T19" fmla="*/ 8 h 96"/>
              <a:gd name="T20" fmla="*/ 74 w 106"/>
              <a:gd name="T21" fmla="*/ 10 h 96"/>
              <a:gd name="T22" fmla="*/ 84 w 106"/>
              <a:gd name="T23" fmla="*/ 16 h 96"/>
              <a:gd name="T24" fmla="*/ 90 w 106"/>
              <a:gd name="T25" fmla="*/ 22 h 96"/>
              <a:gd name="T26" fmla="*/ 100 w 106"/>
              <a:gd name="T27" fmla="*/ 18 h 96"/>
              <a:gd name="T28" fmla="*/ 102 w 106"/>
              <a:gd name="T29" fmla="*/ 16 h 96"/>
              <a:gd name="T30" fmla="*/ 100 w 106"/>
              <a:gd name="T31" fmla="*/ 22 h 96"/>
              <a:gd name="T32" fmla="*/ 94 w 106"/>
              <a:gd name="T33" fmla="*/ 26 h 96"/>
              <a:gd name="T34" fmla="*/ 102 w 106"/>
              <a:gd name="T35" fmla="*/ 26 h 96"/>
              <a:gd name="T36" fmla="*/ 106 w 106"/>
              <a:gd name="T37" fmla="*/ 24 h 96"/>
              <a:gd name="T38" fmla="*/ 100 w 106"/>
              <a:gd name="T39" fmla="*/ 32 h 96"/>
              <a:gd name="T40" fmla="*/ 94 w 106"/>
              <a:gd name="T41" fmla="*/ 34 h 96"/>
              <a:gd name="T42" fmla="*/ 94 w 106"/>
              <a:gd name="T43" fmla="*/ 48 h 96"/>
              <a:gd name="T44" fmla="*/ 88 w 106"/>
              <a:gd name="T45" fmla="*/ 66 h 96"/>
              <a:gd name="T46" fmla="*/ 66 w 106"/>
              <a:gd name="T47" fmla="*/ 86 h 96"/>
              <a:gd name="T48" fmla="*/ 48 w 106"/>
              <a:gd name="T49" fmla="*/ 94 h 96"/>
              <a:gd name="T50" fmla="*/ 32 w 106"/>
              <a:gd name="T51" fmla="*/ 96 h 96"/>
              <a:gd name="T52" fmla="*/ 8 w 106"/>
              <a:gd name="T53" fmla="*/ 92 h 96"/>
              <a:gd name="T54" fmla="*/ 2 w 106"/>
              <a:gd name="T55" fmla="*/ 86 h 96"/>
              <a:gd name="T56" fmla="*/ 16 w 106"/>
              <a:gd name="T57" fmla="*/ 88 h 96"/>
              <a:gd name="T58" fmla="*/ 30 w 106"/>
              <a:gd name="T59" fmla="*/ 84 h 96"/>
              <a:gd name="T60" fmla="*/ 42 w 106"/>
              <a:gd name="T61" fmla="*/ 70 h 96"/>
              <a:gd name="T62" fmla="*/ 42 w 106"/>
              <a:gd name="T63" fmla="*/ 70 h 96"/>
              <a:gd name="T64" fmla="*/ 42 w 106"/>
              <a:gd name="T65" fmla="*/ 68 h 96"/>
              <a:gd name="T66" fmla="*/ 36 w 106"/>
              <a:gd name="T67" fmla="*/ 70 h 96"/>
              <a:gd name="T68" fmla="*/ 32 w 106"/>
              <a:gd name="T69" fmla="*/ 68 h 96"/>
              <a:gd name="T70" fmla="*/ 34 w 106"/>
              <a:gd name="T71" fmla="*/ 64 h 96"/>
              <a:gd name="T72" fmla="*/ 36 w 106"/>
              <a:gd name="T73" fmla="*/ 62 h 96"/>
              <a:gd name="T74" fmla="*/ 26 w 106"/>
              <a:gd name="T75" fmla="*/ 62 h 96"/>
              <a:gd name="T76" fmla="*/ 20 w 106"/>
              <a:gd name="T77" fmla="*/ 60 h 96"/>
              <a:gd name="T78" fmla="*/ 22 w 106"/>
              <a:gd name="T79" fmla="*/ 56 h 96"/>
              <a:gd name="T80" fmla="*/ 26 w 106"/>
              <a:gd name="T81" fmla="*/ 54 h 96"/>
              <a:gd name="T82" fmla="*/ 12 w 106"/>
              <a:gd name="T83" fmla="*/ 52 h 96"/>
              <a:gd name="T84" fmla="*/ 8 w 106"/>
              <a:gd name="T85" fmla="*/ 46 h 96"/>
              <a:gd name="T86" fmla="*/ 14 w 106"/>
              <a:gd name="T87" fmla="*/ 44 h 96"/>
              <a:gd name="T88" fmla="*/ 4 w 106"/>
              <a:gd name="T89" fmla="*/ 38 h 96"/>
              <a:gd name="T90" fmla="*/ 0 w 106"/>
              <a:gd name="T91" fmla="*/ 32 h 96"/>
              <a:gd name="T92" fmla="*/ 32 w 106"/>
              <a:gd name="T93" fmla="*/ 3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96">
                <a:moveTo>
                  <a:pt x="46" y="38"/>
                </a:moveTo>
                <a:lnTo>
                  <a:pt x="46" y="38"/>
                </a:lnTo>
                <a:lnTo>
                  <a:pt x="46" y="26"/>
                </a:lnTo>
                <a:lnTo>
                  <a:pt x="48" y="14"/>
                </a:lnTo>
                <a:lnTo>
                  <a:pt x="52" y="4"/>
                </a:lnTo>
                <a:lnTo>
                  <a:pt x="52" y="6"/>
                </a:lnTo>
                <a:lnTo>
                  <a:pt x="52" y="6"/>
                </a:lnTo>
                <a:lnTo>
                  <a:pt x="54" y="4"/>
                </a:lnTo>
                <a:lnTo>
                  <a:pt x="60" y="0"/>
                </a:lnTo>
                <a:lnTo>
                  <a:pt x="60" y="0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lnTo>
                  <a:pt x="64" y="4"/>
                </a:lnTo>
                <a:lnTo>
                  <a:pt x="62" y="6"/>
                </a:lnTo>
                <a:lnTo>
                  <a:pt x="58" y="8"/>
                </a:lnTo>
                <a:lnTo>
                  <a:pt x="58" y="8"/>
                </a:lnTo>
                <a:lnTo>
                  <a:pt x="62" y="8"/>
                </a:lnTo>
                <a:lnTo>
                  <a:pt x="68" y="8"/>
                </a:lnTo>
                <a:lnTo>
                  <a:pt x="74" y="10"/>
                </a:lnTo>
                <a:lnTo>
                  <a:pt x="80" y="12"/>
                </a:lnTo>
                <a:lnTo>
                  <a:pt x="84" y="16"/>
                </a:lnTo>
                <a:lnTo>
                  <a:pt x="90" y="22"/>
                </a:lnTo>
                <a:lnTo>
                  <a:pt x="90" y="22"/>
                </a:lnTo>
                <a:lnTo>
                  <a:pt x="96" y="20"/>
                </a:lnTo>
                <a:lnTo>
                  <a:pt x="100" y="18"/>
                </a:lnTo>
                <a:lnTo>
                  <a:pt x="102" y="16"/>
                </a:lnTo>
                <a:lnTo>
                  <a:pt x="102" y="16"/>
                </a:lnTo>
                <a:lnTo>
                  <a:pt x="102" y="20"/>
                </a:lnTo>
                <a:lnTo>
                  <a:pt x="100" y="22"/>
                </a:lnTo>
                <a:lnTo>
                  <a:pt x="94" y="26"/>
                </a:lnTo>
                <a:lnTo>
                  <a:pt x="94" y="26"/>
                </a:lnTo>
                <a:lnTo>
                  <a:pt x="98" y="26"/>
                </a:lnTo>
                <a:lnTo>
                  <a:pt x="102" y="26"/>
                </a:lnTo>
                <a:lnTo>
                  <a:pt x="106" y="24"/>
                </a:lnTo>
                <a:lnTo>
                  <a:pt x="106" y="24"/>
                </a:lnTo>
                <a:lnTo>
                  <a:pt x="104" y="28"/>
                </a:lnTo>
                <a:lnTo>
                  <a:pt x="100" y="32"/>
                </a:lnTo>
                <a:lnTo>
                  <a:pt x="94" y="34"/>
                </a:lnTo>
                <a:lnTo>
                  <a:pt x="94" y="34"/>
                </a:lnTo>
                <a:lnTo>
                  <a:pt x="96" y="40"/>
                </a:lnTo>
                <a:lnTo>
                  <a:pt x="94" y="48"/>
                </a:lnTo>
                <a:lnTo>
                  <a:pt x="92" y="56"/>
                </a:lnTo>
                <a:lnTo>
                  <a:pt x="88" y="66"/>
                </a:lnTo>
                <a:lnTo>
                  <a:pt x="78" y="76"/>
                </a:lnTo>
                <a:lnTo>
                  <a:pt x="66" y="86"/>
                </a:lnTo>
                <a:lnTo>
                  <a:pt x="48" y="94"/>
                </a:lnTo>
                <a:lnTo>
                  <a:pt x="48" y="94"/>
                </a:lnTo>
                <a:lnTo>
                  <a:pt x="44" y="94"/>
                </a:lnTo>
                <a:lnTo>
                  <a:pt x="32" y="96"/>
                </a:lnTo>
                <a:lnTo>
                  <a:pt x="16" y="94"/>
                </a:lnTo>
                <a:lnTo>
                  <a:pt x="8" y="92"/>
                </a:lnTo>
                <a:lnTo>
                  <a:pt x="2" y="86"/>
                </a:lnTo>
                <a:lnTo>
                  <a:pt x="2" y="86"/>
                </a:lnTo>
                <a:lnTo>
                  <a:pt x="6" y="88"/>
                </a:lnTo>
                <a:lnTo>
                  <a:pt x="16" y="88"/>
                </a:lnTo>
                <a:lnTo>
                  <a:pt x="22" y="88"/>
                </a:lnTo>
                <a:lnTo>
                  <a:pt x="30" y="84"/>
                </a:lnTo>
                <a:lnTo>
                  <a:pt x="36" y="78"/>
                </a:lnTo>
                <a:lnTo>
                  <a:pt x="42" y="70"/>
                </a:lnTo>
                <a:lnTo>
                  <a:pt x="42" y="70"/>
                </a:lnTo>
                <a:lnTo>
                  <a:pt x="42" y="70"/>
                </a:lnTo>
                <a:lnTo>
                  <a:pt x="42" y="68"/>
                </a:lnTo>
                <a:lnTo>
                  <a:pt x="42" y="68"/>
                </a:lnTo>
                <a:lnTo>
                  <a:pt x="42" y="68"/>
                </a:lnTo>
                <a:lnTo>
                  <a:pt x="36" y="70"/>
                </a:lnTo>
                <a:lnTo>
                  <a:pt x="34" y="70"/>
                </a:lnTo>
                <a:lnTo>
                  <a:pt x="32" y="68"/>
                </a:lnTo>
                <a:lnTo>
                  <a:pt x="32" y="68"/>
                </a:lnTo>
                <a:lnTo>
                  <a:pt x="34" y="64"/>
                </a:lnTo>
                <a:lnTo>
                  <a:pt x="36" y="62"/>
                </a:lnTo>
                <a:lnTo>
                  <a:pt x="36" y="62"/>
                </a:lnTo>
                <a:lnTo>
                  <a:pt x="30" y="64"/>
                </a:lnTo>
                <a:lnTo>
                  <a:pt x="26" y="62"/>
                </a:lnTo>
                <a:lnTo>
                  <a:pt x="20" y="60"/>
                </a:lnTo>
                <a:lnTo>
                  <a:pt x="20" y="60"/>
                </a:lnTo>
                <a:lnTo>
                  <a:pt x="20" y="56"/>
                </a:lnTo>
                <a:lnTo>
                  <a:pt x="22" y="56"/>
                </a:lnTo>
                <a:lnTo>
                  <a:pt x="26" y="54"/>
                </a:lnTo>
                <a:lnTo>
                  <a:pt x="26" y="54"/>
                </a:lnTo>
                <a:lnTo>
                  <a:pt x="18" y="54"/>
                </a:lnTo>
                <a:lnTo>
                  <a:pt x="12" y="52"/>
                </a:lnTo>
                <a:lnTo>
                  <a:pt x="10" y="50"/>
                </a:lnTo>
                <a:lnTo>
                  <a:pt x="8" y="46"/>
                </a:lnTo>
                <a:lnTo>
                  <a:pt x="14" y="44"/>
                </a:lnTo>
                <a:lnTo>
                  <a:pt x="14" y="44"/>
                </a:lnTo>
                <a:lnTo>
                  <a:pt x="8" y="42"/>
                </a:lnTo>
                <a:lnTo>
                  <a:pt x="4" y="38"/>
                </a:lnTo>
                <a:lnTo>
                  <a:pt x="0" y="32"/>
                </a:lnTo>
                <a:lnTo>
                  <a:pt x="0" y="32"/>
                </a:lnTo>
                <a:lnTo>
                  <a:pt x="18" y="34"/>
                </a:lnTo>
                <a:lnTo>
                  <a:pt x="32" y="34"/>
                </a:lnTo>
                <a:lnTo>
                  <a:pt x="46" y="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6073636" y="6483350"/>
            <a:ext cx="108555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+mj-lt"/>
              </a:rPr>
              <a:t>CONNECT WITH US:</a:t>
            </a:r>
          </a:p>
        </p:txBody>
      </p:sp>
    </p:spTree>
    <p:extLst>
      <p:ext uri="{BB962C8B-B14F-4D97-AF65-F5344CB8AC3E}">
        <p14:creationId xmlns:p14="http://schemas.microsoft.com/office/powerpoint/2010/main" val="32391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7" r:id="rId5"/>
    <p:sldLayoutId id="2147483662" r:id="rId6"/>
    <p:sldLayoutId id="2147483670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4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08000"/>
        <a:buFont typeface="Wingdings 3" panose="05040102010807070707" pitchFamily="18" charset="2"/>
        <a:buChar char="´"/>
        <a:defRPr sz="23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29000"/>
        <a:buFont typeface="Wingdings" panose="05000000000000000000" pitchFamily="2" charset="2"/>
        <a:buChar char="§"/>
        <a:defRPr sz="1900" kern="1200">
          <a:solidFill>
            <a:srgbClr val="11111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q"/>
        <a:defRPr sz="17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96969"/>
        </a:buClr>
        <a:buSzPct val="100000"/>
        <a:buFont typeface="Wingdings" panose="05000000000000000000" pitchFamily="2" charset="2"/>
        <a:buChar char=""/>
        <a:defRPr sz="1300" kern="1200">
          <a:solidFill>
            <a:srgbClr val="5F5F5F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F5F5F"/>
        </a:buClr>
        <a:buFont typeface="Wingdings" panose="05000000000000000000" pitchFamily="2" charset="2"/>
        <a:buChar char="§"/>
        <a:defRPr sz="1200" kern="1200">
          <a:solidFill>
            <a:srgbClr val="5F5F5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 txBox="1">
            <a:spLocks/>
          </p:cNvSpPr>
          <p:nvPr/>
        </p:nvSpPr>
        <p:spPr>
          <a:xfrm>
            <a:off x="7495903" y="6492875"/>
            <a:ext cx="164809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accent1"/>
                </a:solidFill>
              </a:rPr>
              <a:t>Client Confidential |   Copyright © 2017 Prolifics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070" y="2840274"/>
            <a:ext cx="7011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 Risk Assessment</a:t>
            </a:r>
          </a:p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Machine Learning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6987" y="5117289"/>
            <a:ext cx="3467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Practice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Prolifics</a:t>
            </a:r>
          </a:p>
        </p:txBody>
      </p:sp>
    </p:spTree>
    <p:extLst>
      <p:ext uri="{BB962C8B-B14F-4D97-AF65-F5344CB8AC3E}">
        <p14:creationId xmlns:p14="http://schemas.microsoft.com/office/powerpoint/2010/main" val="24001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332367" y="4086956"/>
            <a:ext cx="2672659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Custom reports and Dashboards 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Enhanced exception handling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Customized security configurations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MLOPS</a:t>
            </a:r>
          </a:p>
          <a:p>
            <a:pPr>
              <a:buFont typeface="Wingdings" pitchFamily="2" charset="2"/>
              <a:buChar char="ü"/>
            </a:pP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9916" y="4088593"/>
            <a:ext cx="2431535" cy="9387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Use advance modelling techniques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Evaluate multiple platforms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Advance Feature Engineering Techniques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8807" y="4133122"/>
            <a:ext cx="2122684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Domain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Understanding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Data Understanding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Modelling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Feature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Engineering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Performance Evaluation</a:t>
            </a:r>
          </a:p>
          <a:p>
            <a:pPr>
              <a:buFont typeface="Wingdings" pitchFamily="2" charset="2"/>
              <a:buChar char="ü"/>
            </a:pP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97995" y="1502400"/>
            <a:ext cx="457200" cy="16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95600" y="609600"/>
            <a:ext cx="27432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2705291" y="1781598"/>
            <a:ext cx="76200" cy="14478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4093379" y="2738816"/>
            <a:ext cx="1447800" cy="6858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484897" y="1929335"/>
            <a:ext cx="2209800" cy="54292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0000">
                <a:schemeClr val="dk2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2700000" scaled="1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Phase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2367" y="1929335"/>
            <a:ext cx="2209800" cy="54292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0000">
                <a:schemeClr val="dk2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2700000" scaled="1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Phase 3 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-1226006" y="257835"/>
            <a:ext cx="8505201" cy="533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Predictive Modelling Roadmap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3469" y="1924573"/>
            <a:ext cx="2209800" cy="54292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0000">
                <a:schemeClr val="dk2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2700000" scaled="1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Phase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3468" y="2615467"/>
            <a:ext cx="22098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09916" y="2615467"/>
            <a:ext cx="22098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39639" y="2615467"/>
            <a:ext cx="22098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Scope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890" y="3812832"/>
            <a:ext cx="22098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84897" y="2875989"/>
            <a:ext cx="2204214" cy="6001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Create the required model 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Feature Enhancement</a:t>
            </a: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69160" y="666350"/>
            <a:ext cx="7889511" cy="1180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4394" y="686257"/>
            <a:ext cx="7901550" cy="345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Modelling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78993" y="1069367"/>
            <a:ext cx="2431535" cy="2616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Gain Processing Efficiency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78992" y="1398338"/>
            <a:ext cx="2431535" cy="2616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Operational Cost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50178" y="1069367"/>
            <a:ext cx="2431535" cy="2616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Smarter Workforce Utilization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50177" y="1398338"/>
            <a:ext cx="2431535" cy="2616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Meet consumer expectations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64359" y="1069367"/>
            <a:ext cx="2431535" cy="2616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 risk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64358" y="1398338"/>
            <a:ext cx="2431535" cy="2616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 marketing campaigns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1552" y="1062062"/>
            <a:ext cx="228600" cy="594824"/>
            <a:chOff x="751552" y="1062062"/>
            <a:chExt cx="228600" cy="594824"/>
          </a:xfrm>
        </p:grpSpPr>
        <p:pic>
          <p:nvPicPr>
            <p:cNvPr id="3074" name="Picture 2" descr="Image result for check mar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52" y="106206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Image result for check mar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52" y="142828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3461468" y="1065546"/>
            <a:ext cx="228600" cy="594824"/>
            <a:chOff x="751552" y="1062062"/>
            <a:chExt cx="228600" cy="594824"/>
          </a:xfrm>
        </p:grpSpPr>
        <p:pic>
          <p:nvPicPr>
            <p:cNvPr id="60" name="Picture 2" descr="Image result for check mar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52" y="106206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Image result for check mar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52" y="142828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5884501" y="1073255"/>
            <a:ext cx="228600" cy="594824"/>
            <a:chOff x="751552" y="1062062"/>
            <a:chExt cx="228600" cy="594824"/>
          </a:xfrm>
        </p:grpSpPr>
        <p:pic>
          <p:nvPicPr>
            <p:cNvPr id="63" name="Picture 2" descr="Image result for check mar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52" y="106206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Image result for check mar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552" y="142828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Rectangle 64"/>
          <p:cNvSpPr/>
          <p:nvPr/>
        </p:nvSpPr>
        <p:spPr>
          <a:xfrm>
            <a:off x="631471" y="2875989"/>
            <a:ext cx="2204214" cy="6001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Create a basic predictive model  for the use case (Happy Path)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361730" y="2875989"/>
            <a:ext cx="2333234" cy="6001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Model Deployment </a:t>
            </a: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BI Integration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Enhance the scope of the model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89530" y="3812832"/>
            <a:ext cx="22098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39639" y="3812832"/>
            <a:ext cx="220980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</a:p>
        </p:txBody>
      </p:sp>
      <p:sp>
        <p:nvSpPr>
          <p:cNvPr id="71" name="Footer Placeholder 4"/>
          <p:cNvSpPr txBox="1">
            <a:spLocks/>
          </p:cNvSpPr>
          <p:nvPr/>
        </p:nvSpPr>
        <p:spPr>
          <a:xfrm>
            <a:off x="2580463" y="6559894"/>
            <a:ext cx="3086100" cy="2531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50">
                <a:solidFill>
                  <a:srgbClr val="FFFFFF"/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/>
              <a:t>Confidential  |   Copyright © 2017 </a:t>
            </a:r>
            <a:r>
              <a:rPr lang="en-US" dirty="0" err="1"/>
              <a:t>Prolifics</a:t>
            </a:r>
            <a:endParaRPr lang="en-US" dirty="0"/>
          </a:p>
        </p:txBody>
      </p:sp>
      <p:sp>
        <p:nvSpPr>
          <p:cNvPr id="72" name="Date Placeholder 1"/>
          <p:cNvSpPr txBox="1">
            <a:spLocks/>
          </p:cNvSpPr>
          <p:nvPr/>
        </p:nvSpPr>
        <p:spPr>
          <a:xfrm>
            <a:off x="2580463" y="6389320"/>
            <a:ext cx="2057400" cy="200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7CABCE-60AE-4E09-B4E4-971A8FD32255}" type="datetime4">
              <a:rPr lang="en-US" sz="1050" smtClean="0">
                <a:solidFill>
                  <a:srgbClr val="FFFFFF"/>
                </a:solidFill>
                <a:latin typeface="Sylfaen" panose="010A0502050306030303" pitchFamily="18" charset="0"/>
              </a:rPr>
              <a:pPr/>
              <a:t>February 24, 2020</a:t>
            </a:fld>
            <a:endParaRPr lang="en-US" sz="1050" dirty="0">
              <a:solidFill>
                <a:srgbClr val="FFFFFF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9465" y="351153"/>
            <a:ext cx="1875068" cy="370208"/>
          </a:xfrm>
        </p:spPr>
        <p:txBody>
          <a:bodyPr/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0463" y="6559894"/>
            <a:ext cx="3086100" cy="253149"/>
          </a:xfrm>
        </p:spPr>
        <p:txBody>
          <a:bodyPr/>
          <a:lstStyle/>
          <a:p>
            <a:r>
              <a:rPr lang="en-US" dirty="0"/>
              <a:t>Confidential  |   Copyright © 2017 Prolifics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51867" y="721361"/>
            <a:ext cx="2126751" cy="2272444"/>
            <a:chOff x="5514975" y="1765300"/>
            <a:chExt cx="3327400" cy="3327400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514975" y="1765300"/>
              <a:ext cx="3327400" cy="332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5514975" y="1765300"/>
              <a:ext cx="3327400" cy="3327400"/>
            </a:xfrm>
            <a:custGeom>
              <a:avLst/>
              <a:gdLst>
                <a:gd name="T0" fmla="*/ 2094 w 2096"/>
                <a:gd name="T1" fmla="*/ 994 h 2096"/>
                <a:gd name="T2" fmla="*/ 2074 w 2096"/>
                <a:gd name="T3" fmla="*/ 838 h 2096"/>
                <a:gd name="T4" fmla="*/ 2032 w 2096"/>
                <a:gd name="T5" fmla="*/ 688 h 2096"/>
                <a:gd name="T6" fmla="*/ 1968 w 2096"/>
                <a:gd name="T7" fmla="*/ 548 h 2096"/>
                <a:gd name="T8" fmla="*/ 1888 w 2096"/>
                <a:gd name="T9" fmla="*/ 422 h 2096"/>
                <a:gd name="T10" fmla="*/ 1788 w 2096"/>
                <a:gd name="T11" fmla="*/ 308 h 2096"/>
                <a:gd name="T12" fmla="*/ 1674 w 2096"/>
                <a:gd name="T13" fmla="*/ 208 h 2096"/>
                <a:gd name="T14" fmla="*/ 1546 w 2096"/>
                <a:gd name="T15" fmla="*/ 126 h 2096"/>
                <a:gd name="T16" fmla="*/ 1408 w 2096"/>
                <a:gd name="T17" fmla="*/ 64 h 2096"/>
                <a:gd name="T18" fmla="*/ 1258 w 2096"/>
                <a:gd name="T19" fmla="*/ 22 h 2096"/>
                <a:gd name="T20" fmla="*/ 1102 w 2096"/>
                <a:gd name="T21" fmla="*/ 2 h 2096"/>
                <a:gd name="T22" fmla="*/ 994 w 2096"/>
                <a:gd name="T23" fmla="*/ 2 h 2096"/>
                <a:gd name="T24" fmla="*/ 836 w 2096"/>
                <a:gd name="T25" fmla="*/ 22 h 2096"/>
                <a:gd name="T26" fmla="*/ 686 w 2096"/>
                <a:gd name="T27" fmla="*/ 64 h 2096"/>
                <a:gd name="T28" fmla="*/ 548 w 2096"/>
                <a:gd name="T29" fmla="*/ 126 h 2096"/>
                <a:gd name="T30" fmla="*/ 420 w 2096"/>
                <a:gd name="T31" fmla="*/ 208 h 2096"/>
                <a:gd name="T32" fmla="*/ 306 w 2096"/>
                <a:gd name="T33" fmla="*/ 308 h 2096"/>
                <a:gd name="T34" fmla="*/ 208 w 2096"/>
                <a:gd name="T35" fmla="*/ 422 h 2096"/>
                <a:gd name="T36" fmla="*/ 126 w 2096"/>
                <a:gd name="T37" fmla="*/ 548 h 2096"/>
                <a:gd name="T38" fmla="*/ 62 w 2096"/>
                <a:gd name="T39" fmla="*/ 688 h 2096"/>
                <a:gd name="T40" fmla="*/ 20 w 2096"/>
                <a:gd name="T41" fmla="*/ 838 h 2096"/>
                <a:gd name="T42" fmla="*/ 0 w 2096"/>
                <a:gd name="T43" fmla="*/ 994 h 2096"/>
                <a:gd name="T44" fmla="*/ 0 w 2096"/>
                <a:gd name="T45" fmla="*/ 1102 h 2096"/>
                <a:gd name="T46" fmla="*/ 20 w 2096"/>
                <a:gd name="T47" fmla="*/ 1260 h 2096"/>
                <a:gd name="T48" fmla="*/ 62 w 2096"/>
                <a:gd name="T49" fmla="*/ 1408 h 2096"/>
                <a:gd name="T50" fmla="*/ 126 w 2096"/>
                <a:gd name="T51" fmla="*/ 1548 h 2096"/>
                <a:gd name="T52" fmla="*/ 208 w 2096"/>
                <a:gd name="T53" fmla="*/ 1676 h 2096"/>
                <a:gd name="T54" fmla="*/ 306 w 2096"/>
                <a:gd name="T55" fmla="*/ 1790 h 2096"/>
                <a:gd name="T56" fmla="*/ 420 w 2096"/>
                <a:gd name="T57" fmla="*/ 1888 h 2096"/>
                <a:gd name="T58" fmla="*/ 548 w 2096"/>
                <a:gd name="T59" fmla="*/ 1970 h 2096"/>
                <a:gd name="T60" fmla="*/ 686 w 2096"/>
                <a:gd name="T61" fmla="*/ 2032 h 2096"/>
                <a:gd name="T62" fmla="*/ 836 w 2096"/>
                <a:gd name="T63" fmla="*/ 2074 h 2096"/>
                <a:gd name="T64" fmla="*/ 994 w 2096"/>
                <a:gd name="T65" fmla="*/ 2094 h 2096"/>
                <a:gd name="T66" fmla="*/ 1102 w 2096"/>
                <a:gd name="T67" fmla="*/ 2094 h 2096"/>
                <a:gd name="T68" fmla="*/ 1258 w 2096"/>
                <a:gd name="T69" fmla="*/ 2074 h 2096"/>
                <a:gd name="T70" fmla="*/ 1408 w 2096"/>
                <a:gd name="T71" fmla="*/ 2032 h 2096"/>
                <a:gd name="T72" fmla="*/ 1546 w 2096"/>
                <a:gd name="T73" fmla="*/ 1970 h 2096"/>
                <a:gd name="T74" fmla="*/ 1674 w 2096"/>
                <a:gd name="T75" fmla="*/ 1888 h 2096"/>
                <a:gd name="T76" fmla="*/ 1788 w 2096"/>
                <a:gd name="T77" fmla="*/ 1790 h 2096"/>
                <a:gd name="T78" fmla="*/ 1888 w 2096"/>
                <a:gd name="T79" fmla="*/ 1676 h 2096"/>
                <a:gd name="T80" fmla="*/ 1968 w 2096"/>
                <a:gd name="T81" fmla="*/ 1548 h 2096"/>
                <a:gd name="T82" fmla="*/ 2032 w 2096"/>
                <a:gd name="T83" fmla="*/ 1408 h 2096"/>
                <a:gd name="T84" fmla="*/ 2074 w 2096"/>
                <a:gd name="T85" fmla="*/ 1260 h 2096"/>
                <a:gd name="T86" fmla="*/ 2094 w 2096"/>
                <a:gd name="T87" fmla="*/ 1102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6" h="2096">
                  <a:moveTo>
                    <a:pt x="2096" y="1048"/>
                  </a:moveTo>
                  <a:lnTo>
                    <a:pt x="2096" y="1048"/>
                  </a:lnTo>
                  <a:lnTo>
                    <a:pt x="2094" y="994"/>
                  </a:lnTo>
                  <a:lnTo>
                    <a:pt x="2090" y="942"/>
                  </a:lnTo>
                  <a:lnTo>
                    <a:pt x="2084" y="888"/>
                  </a:lnTo>
                  <a:lnTo>
                    <a:pt x="2074" y="838"/>
                  </a:lnTo>
                  <a:lnTo>
                    <a:pt x="2062" y="786"/>
                  </a:lnTo>
                  <a:lnTo>
                    <a:pt x="2048" y="736"/>
                  </a:lnTo>
                  <a:lnTo>
                    <a:pt x="2032" y="688"/>
                  </a:lnTo>
                  <a:lnTo>
                    <a:pt x="2012" y="640"/>
                  </a:lnTo>
                  <a:lnTo>
                    <a:pt x="1992" y="594"/>
                  </a:lnTo>
                  <a:lnTo>
                    <a:pt x="1968" y="548"/>
                  </a:lnTo>
                  <a:lnTo>
                    <a:pt x="1944" y="504"/>
                  </a:lnTo>
                  <a:lnTo>
                    <a:pt x="1916" y="462"/>
                  </a:lnTo>
                  <a:lnTo>
                    <a:pt x="1888" y="422"/>
                  </a:lnTo>
                  <a:lnTo>
                    <a:pt x="1856" y="382"/>
                  </a:lnTo>
                  <a:lnTo>
                    <a:pt x="1824" y="344"/>
                  </a:lnTo>
                  <a:lnTo>
                    <a:pt x="1788" y="308"/>
                  </a:lnTo>
                  <a:lnTo>
                    <a:pt x="1752" y="272"/>
                  </a:lnTo>
                  <a:lnTo>
                    <a:pt x="1714" y="240"/>
                  </a:lnTo>
                  <a:lnTo>
                    <a:pt x="1674" y="208"/>
                  </a:lnTo>
                  <a:lnTo>
                    <a:pt x="1634" y="180"/>
                  </a:lnTo>
                  <a:lnTo>
                    <a:pt x="1590" y="152"/>
                  </a:lnTo>
                  <a:lnTo>
                    <a:pt x="1546" y="126"/>
                  </a:lnTo>
                  <a:lnTo>
                    <a:pt x="1502" y="104"/>
                  </a:lnTo>
                  <a:lnTo>
                    <a:pt x="1456" y="82"/>
                  </a:lnTo>
                  <a:lnTo>
                    <a:pt x="1408" y="64"/>
                  </a:lnTo>
                  <a:lnTo>
                    <a:pt x="1358" y="48"/>
                  </a:lnTo>
                  <a:lnTo>
                    <a:pt x="1310" y="34"/>
                  </a:lnTo>
                  <a:lnTo>
                    <a:pt x="1258" y="22"/>
                  </a:lnTo>
                  <a:lnTo>
                    <a:pt x="1206" y="12"/>
                  </a:lnTo>
                  <a:lnTo>
                    <a:pt x="1154" y="6"/>
                  </a:lnTo>
                  <a:lnTo>
                    <a:pt x="1102" y="2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994" y="2"/>
                  </a:lnTo>
                  <a:lnTo>
                    <a:pt x="940" y="6"/>
                  </a:lnTo>
                  <a:lnTo>
                    <a:pt x="888" y="12"/>
                  </a:lnTo>
                  <a:lnTo>
                    <a:pt x="836" y="22"/>
                  </a:lnTo>
                  <a:lnTo>
                    <a:pt x="786" y="34"/>
                  </a:lnTo>
                  <a:lnTo>
                    <a:pt x="736" y="48"/>
                  </a:lnTo>
                  <a:lnTo>
                    <a:pt x="686" y="64"/>
                  </a:lnTo>
                  <a:lnTo>
                    <a:pt x="640" y="82"/>
                  </a:lnTo>
                  <a:lnTo>
                    <a:pt x="592" y="104"/>
                  </a:lnTo>
                  <a:lnTo>
                    <a:pt x="548" y="126"/>
                  </a:lnTo>
                  <a:lnTo>
                    <a:pt x="504" y="152"/>
                  </a:lnTo>
                  <a:lnTo>
                    <a:pt x="462" y="180"/>
                  </a:lnTo>
                  <a:lnTo>
                    <a:pt x="420" y="208"/>
                  </a:lnTo>
                  <a:lnTo>
                    <a:pt x="380" y="240"/>
                  </a:lnTo>
                  <a:lnTo>
                    <a:pt x="342" y="272"/>
                  </a:lnTo>
                  <a:lnTo>
                    <a:pt x="306" y="308"/>
                  </a:lnTo>
                  <a:lnTo>
                    <a:pt x="272" y="344"/>
                  </a:lnTo>
                  <a:lnTo>
                    <a:pt x="238" y="382"/>
                  </a:lnTo>
                  <a:lnTo>
                    <a:pt x="208" y="422"/>
                  </a:lnTo>
                  <a:lnTo>
                    <a:pt x="178" y="462"/>
                  </a:lnTo>
                  <a:lnTo>
                    <a:pt x="152" y="504"/>
                  </a:lnTo>
                  <a:lnTo>
                    <a:pt x="126" y="548"/>
                  </a:lnTo>
                  <a:lnTo>
                    <a:pt x="102" y="594"/>
                  </a:lnTo>
                  <a:lnTo>
                    <a:pt x="82" y="640"/>
                  </a:lnTo>
                  <a:lnTo>
                    <a:pt x="62" y="688"/>
                  </a:lnTo>
                  <a:lnTo>
                    <a:pt x="46" y="736"/>
                  </a:lnTo>
                  <a:lnTo>
                    <a:pt x="32" y="786"/>
                  </a:lnTo>
                  <a:lnTo>
                    <a:pt x="20" y="838"/>
                  </a:lnTo>
                  <a:lnTo>
                    <a:pt x="12" y="888"/>
                  </a:lnTo>
                  <a:lnTo>
                    <a:pt x="4" y="942"/>
                  </a:lnTo>
                  <a:lnTo>
                    <a:pt x="0" y="994"/>
                  </a:lnTo>
                  <a:lnTo>
                    <a:pt x="0" y="1048"/>
                  </a:lnTo>
                  <a:lnTo>
                    <a:pt x="0" y="1048"/>
                  </a:lnTo>
                  <a:lnTo>
                    <a:pt x="0" y="1102"/>
                  </a:lnTo>
                  <a:lnTo>
                    <a:pt x="4" y="1156"/>
                  </a:lnTo>
                  <a:lnTo>
                    <a:pt x="12" y="1208"/>
                  </a:lnTo>
                  <a:lnTo>
                    <a:pt x="20" y="1260"/>
                  </a:lnTo>
                  <a:lnTo>
                    <a:pt x="32" y="1310"/>
                  </a:lnTo>
                  <a:lnTo>
                    <a:pt x="46" y="1360"/>
                  </a:lnTo>
                  <a:lnTo>
                    <a:pt x="62" y="1408"/>
                  </a:lnTo>
                  <a:lnTo>
                    <a:pt x="82" y="1456"/>
                  </a:lnTo>
                  <a:lnTo>
                    <a:pt x="102" y="1502"/>
                  </a:lnTo>
                  <a:lnTo>
                    <a:pt x="126" y="1548"/>
                  </a:lnTo>
                  <a:lnTo>
                    <a:pt x="152" y="1592"/>
                  </a:lnTo>
                  <a:lnTo>
                    <a:pt x="178" y="1634"/>
                  </a:lnTo>
                  <a:lnTo>
                    <a:pt x="208" y="1676"/>
                  </a:lnTo>
                  <a:lnTo>
                    <a:pt x="238" y="1714"/>
                  </a:lnTo>
                  <a:lnTo>
                    <a:pt x="272" y="1752"/>
                  </a:lnTo>
                  <a:lnTo>
                    <a:pt x="306" y="1790"/>
                  </a:lnTo>
                  <a:lnTo>
                    <a:pt x="342" y="1824"/>
                  </a:lnTo>
                  <a:lnTo>
                    <a:pt x="380" y="1856"/>
                  </a:lnTo>
                  <a:lnTo>
                    <a:pt x="420" y="1888"/>
                  </a:lnTo>
                  <a:lnTo>
                    <a:pt x="462" y="1918"/>
                  </a:lnTo>
                  <a:lnTo>
                    <a:pt x="504" y="1944"/>
                  </a:lnTo>
                  <a:lnTo>
                    <a:pt x="548" y="1970"/>
                  </a:lnTo>
                  <a:lnTo>
                    <a:pt x="592" y="1992"/>
                  </a:lnTo>
                  <a:lnTo>
                    <a:pt x="640" y="2014"/>
                  </a:lnTo>
                  <a:lnTo>
                    <a:pt x="686" y="2032"/>
                  </a:lnTo>
                  <a:lnTo>
                    <a:pt x="736" y="2050"/>
                  </a:lnTo>
                  <a:lnTo>
                    <a:pt x="786" y="2064"/>
                  </a:lnTo>
                  <a:lnTo>
                    <a:pt x="836" y="2074"/>
                  </a:lnTo>
                  <a:lnTo>
                    <a:pt x="888" y="2084"/>
                  </a:lnTo>
                  <a:lnTo>
                    <a:pt x="940" y="2090"/>
                  </a:lnTo>
                  <a:lnTo>
                    <a:pt x="994" y="2094"/>
                  </a:lnTo>
                  <a:lnTo>
                    <a:pt x="1048" y="2096"/>
                  </a:lnTo>
                  <a:lnTo>
                    <a:pt x="1048" y="2096"/>
                  </a:lnTo>
                  <a:lnTo>
                    <a:pt x="1102" y="2094"/>
                  </a:lnTo>
                  <a:lnTo>
                    <a:pt x="1154" y="2090"/>
                  </a:lnTo>
                  <a:lnTo>
                    <a:pt x="1206" y="2084"/>
                  </a:lnTo>
                  <a:lnTo>
                    <a:pt x="1258" y="2074"/>
                  </a:lnTo>
                  <a:lnTo>
                    <a:pt x="1310" y="2064"/>
                  </a:lnTo>
                  <a:lnTo>
                    <a:pt x="1358" y="2050"/>
                  </a:lnTo>
                  <a:lnTo>
                    <a:pt x="1408" y="2032"/>
                  </a:lnTo>
                  <a:lnTo>
                    <a:pt x="1456" y="2014"/>
                  </a:lnTo>
                  <a:lnTo>
                    <a:pt x="1502" y="1992"/>
                  </a:lnTo>
                  <a:lnTo>
                    <a:pt x="1546" y="1970"/>
                  </a:lnTo>
                  <a:lnTo>
                    <a:pt x="1590" y="1944"/>
                  </a:lnTo>
                  <a:lnTo>
                    <a:pt x="1634" y="1918"/>
                  </a:lnTo>
                  <a:lnTo>
                    <a:pt x="1674" y="1888"/>
                  </a:lnTo>
                  <a:lnTo>
                    <a:pt x="1714" y="1856"/>
                  </a:lnTo>
                  <a:lnTo>
                    <a:pt x="1752" y="1824"/>
                  </a:lnTo>
                  <a:lnTo>
                    <a:pt x="1788" y="1790"/>
                  </a:lnTo>
                  <a:lnTo>
                    <a:pt x="1824" y="1752"/>
                  </a:lnTo>
                  <a:lnTo>
                    <a:pt x="1856" y="1714"/>
                  </a:lnTo>
                  <a:lnTo>
                    <a:pt x="1888" y="1676"/>
                  </a:lnTo>
                  <a:lnTo>
                    <a:pt x="1916" y="1634"/>
                  </a:lnTo>
                  <a:lnTo>
                    <a:pt x="1944" y="1592"/>
                  </a:lnTo>
                  <a:lnTo>
                    <a:pt x="1968" y="1548"/>
                  </a:lnTo>
                  <a:lnTo>
                    <a:pt x="1992" y="1502"/>
                  </a:lnTo>
                  <a:lnTo>
                    <a:pt x="2012" y="1456"/>
                  </a:lnTo>
                  <a:lnTo>
                    <a:pt x="2032" y="1408"/>
                  </a:lnTo>
                  <a:lnTo>
                    <a:pt x="2048" y="1360"/>
                  </a:lnTo>
                  <a:lnTo>
                    <a:pt x="2062" y="1310"/>
                  </a:lnTo>
                  <a:lnTo>
                    <a:pt x="2074" y="1260"/>
                  </a:lnTo>
                  <a:lnTo>
                    <a:pt x="2084" y="1208"/>
                  </a:lnTo>
                  <a:lnTo>
                    <a:pt x="2090" y="1156"/>
                  </a:lnTo>
                  <a:lnTo>
                    <a:pt x="2094" y="1102"/>
                  </a:lnTo>
                  <a:lnTo>
                    <a:pt x="2096" y="1048"/>
                  </a:lnTo>
                  <a:lnTo>
                    <a:pt x="2096" y="10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038850" y="2901950"/>
              <a:ext cx="2803525" cy="2190750"/>
            </a:xfrm>
            <a:custGeom>
              <a:avLst/>
              <a:gdLst>
                <a:gd name="T0" fmla="*/ 1766 w 1766"/>
                <a:gd name="T1" fmla="*/ 346 h 1380"/>
                <a:gd name="T2" fmla="*/ 1244 w 1766"/>
                <a:gd name="T3" fmla="*/ 0 h 1380"/>
                <a:gd name="T4" fmla="*/ 1264 w 1766"/>
                <a:gd name="T5" fmla="*/ 1014 h 1380"/>
                <a:gd name="T6" fmla="*/ 0 w 1766"/>
                <a:gd name="T7" fmla="*/ 1014 h 1380"/>
                <a:gd name="T8" fmla="*/ 326 w 1766"/>
                <a:gd name="T9" fmla="*/ 1304 h 1380"/>
                <a:gd name="T10" fmla="*/ 326 w 1766"/>
                <a:gd name="T11" fmla="*/ 1304 h 1380"/>
                <a:gd name="T12" fmla="*/ 372 w 1766"/>
                <a:gd name="T13" fmla="*/ 1322 h 1380"/>
                <a:gd name="T14" fmla="*/ 420 w 1766"/>
                <a:gd name="T15" fmla="*/ 1338 h 1380"/>
                <a:gd name="T16" fmla="*/ 466 w 1766"/>
                <a:gd name="T17" fmla="*/ 1350 h 1380"/>
                <a:gd name="T18" fmla="*/ 516 w 1766"/>
                <a:gd name="T19" fmla="*/ 1360 h 1380"/>
                <a:gd name="T20" fmla="*/ 564 w 1766"/>
                <a:gd name="T21" fmla="*/ 1370 h 1380"/>
                <a:gd name="T22" fmla="*/ 614 w 1766"/>
                <a:gd name="T23" fmla="*/ 1376 h 1380"/>
                <a:gd name="T24" fmla="*/ 666 w 1766"/>
                <a:gd name="T25" fmla="*/ 1380 h 1380"/>
                <a:gd name="T26" fmla="*/ 718 w 1766"/>
                <a:gd name="T27" fmla="*/ 1380 h 1380"/>
                <a:gd name="T28" fmla="*/ 718 w 1766"/>
                <a:gd name="T29" fmla="*/ 1380 h 1380"/>
                <a:gd name="T30" fmla="*/ 770 w 1766"/>
                <a:gd name="T31" fmla="*/ 1378 h 1380"/>
                <a:gd name="T32" fmla="*/ 824 w 1766"/>
                <a:gd name="T33" fmla="*/ 1374 h 1380"/>
                <a:gd name="T34" fmla="*/ 876 w 1766"/>
                <a:gd name="T35" fmla="*/ 1368 h 1380"/>
                <a:gd name="T36" fmla="*/ 926 w 1766"/>
                <a:gd name="T37" fmla="*/ 1360 h 1380"/>
                <a:gd name="T38" fmla="*/ 978 w 1766"/>
                <a:gd name="T39" fmla="*/ 1348 h 1380"/>
                <a:gd name="T40" fmla="*/ 1026 w 1766"/>
                <a:gd name="T41" fmla="*/ 1334 h 1380"/>
                <a:gd name="T42" fmla="*/ 1074 w 1766"/>
                <a:gd name="T43" fmla="*/ 1318 h 1380"/>
                <a:gd name="T44" fmla="*/ 1122 w 1766"/>
                <a:gd name="T45" fmla="*/ 1300 h 1380"/>
                <a:gd name="T46" fmla="*/ 1168 w 1766"/>
                <a:gd name="T47" fmla="*/ 1278 h 1380"/>
                <a:gd name="T48" fmla="*/ 1214 w 1766"/>
                <a:gd name="T49" fmla="*/ 1256 h 1380"/>
                <a:gd name="T50" fmla="*/ 1256 w 1766"/>
                <a:gd name="T51" fmla="*/ 1230 h 1380"/>
                <a:gd name="T52" fmla="*/ 1300 w 1766"/>
                <a:gd name="T53" fmla="*/ 1204 h 1380"/>
                <a:gd name="T54" fmla="*/ 1340 w 1766"/>
                <a:gd name="T55" fmla="*/ 1176 h 1380"/>
                <a:gd name="T56" fmla="*/ 1380 w 1766"/>
                <a:gd name="T57" fmla="*/ 1144 h 1380"/>
                <a:gd name="T58" fmla="*/ 1418 w 1766"/>
                <a:gd name="T59" fmla="*/ 1112 h 1380"/>
                <a:gd name="T60" fmla="*/ 1454 w 1766"/>
                <a:gd name="T61" fmla="*/ 1078 h 1380"/>
                <a:gd name="T62" fmla="*/ 1488 w 1766"/>
                <a:gd name="T63" fmla="*/ 1042 h 1380"/>
                <a:gd name="T64" fmla="*/ 1522 w 1766"/>
                <a:gd name="T65" fmla="*/ 1004 h 1380"/>
                <a:gd name="T66" fmla="*/ 1552 w 1766"/>
                <a:gd name="T67" fmla="*/ 966 h 1380"/>
                <a:gd name="T68" fmla="*/ 1582 w 1766"/>
                <a:gd name="T69" fmla="*/ 924 h 1380"/>
                <a:gd name="T70" fmla="*/ 1608 w 1766"/>
                <a:gd name="T71" fmla="*/ 884 h 1380"/>
                <a:gd name="T72" fmla="*/ 1634 w 1766"/>
                <a:gd name="T73" fmla="*/ 840 h 1380"/>
                <a:gd name="T74" fmla="*/ 1658 w 1766"/>
                <a:gd name="T75" fmla="*/ 796 h 1380"/>
                <a:gd name="T76" fmla="*/ 1678 w 1766"/>
                <a:gd name="T77" fmla="*/ 750 h 1380"/>
                <a:gd name="T78" fmla="*/ 1698 w 1766"/>
                <a:gd name="T79" fmla="*/ 702 h 1380"/>
                <a:gd name="T80" fmla="*/ 1714 w 1766"/>
                <a:gd name="T81" fmla="*/ 654 h 1380"/>
                <a:gd name="T82" fmla="*/ 1730 w 1766"/>
                <a:gd name="T83" fmla="*/ 606 h 1380"/>
                <a:gd name="T84" fmla="*/ 1742 w 1766"/>
                <a:gd name="T85" fmla="*/ 556 h 1380"/>
                <a:gd name="T86" fmla="*/ 1752 w 1766"/>
                <a:gd name="T87" fmla="*/ 504 h 1380"/>
                <a:gd name="T88" fmla="*/ 1758 w 1766"/>
                <a:gd name="T89" fmla="*/ 452 h 1380"/>
                <a:gd name="T90" fmla="*/ 1764 w 1766"/>
                <a:gd name="T91" fmla="*/ 400 h 1380"/>
                <a:gd name="T92" fmla="*/ 1766 w 1766"/>
                <a:gd name="T93" fmla="*/ 346 h 1380"/>
                <a:gd name="T94" fmla="*/ 1766 w 1766"/>
                <a:gd name="T95" fmla="*/ 346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6" h="1380">
                  <a:moveTo>
                    <a:pt x="1766" y="346"/>
                  </a:moveTo>
                  <a:lnTo>
                    <a:pt x="1244" y="0"/>
                  </a:lnTo>
                  <a:lnTo>
                    <a:pt x="1264" y="1014"/>
                  </a:lnTo>
                  <a:lnTo>
                    <a:pt x="0" y="1014"/>
                  </a:lnTo>
                  <a:lnTo>
                    <a:pt x="326" y="1304"/>
                  </a:lnTo>
                  <a:lnTo>
                    <a:pt x="326" y="1304"/>
                  </a:lnTo>
                  <a:lnTo>
                    <a:pt x="372" y="1322"/>
                  </a:lnTo>
                  <a:lnTo>
                    <a:pt x="420" y="1338"/>
                  </a:lnTo>
                  <a:lnTo>
                    <a:pt x="466" y="1350"/>
                  </a:lnTo>
                  <a:lnTo>
                    <a:pt x="516" y="1360"/>
                  </a:lnTo>
                  <a:lnTo>
                    <a:pt x="564" y="1370"/>
                  </a:lnTo>
                  <a:lnTo>
                    <a:pt x="614" y="1376"/>
                  </a:lnTo>
                  <a:lnTo>
                    <a:pt x="666" y="1380"/>
                  </a:lnTo>
                  <a:lnTo>
                    <a:pt x="718" y="1380"/>
                  </a:lnTo>
                  <a:lnTo>
                    <a:pt x="718" y="1380"/>
                  </a:lnTo>
                  <a:lnTo>
                    <a:pt x="770" y="1378"/>
                  </a:lnTo>
                  <a:lnTo>
                    <a:pt x="824" y="1374"/>
                  </a:lnTo>
                  <a:lnTo>
                    <a:pt x="876" y="1368"/>
                  </a:lnTo>
                  <a:lnTo>
                    <a:pt x="926" y="1360"/>
                  </a:lnTo>
                  <a:lnTo>
                    <a:pt x="978" y="1348"/>
                  </a:lnTo>
                  <a:lnTo>
                    <a:pt x="1026" y="1334"/>
                  </a:lnTo>
                  <a:lnTo>
                    <a:pt x="1074" y="1318"/>
                  </a:lnTo>
                  <a:lnTo>
                    <a:pt x="1122" y="1300"/>
                  </a:lnTo>
                  <a:lnTo>
                    <a:pt x="1168" y="1278"/>
                  </a:lnTo>
                  <a:lnTo>
                    <a:pt x="1214" y="1256"/>
                  </a:lnTo>
                  <a:lnTo>
                    <a:pt x="1256" y="1230"/>
                  </a:lnTo>
                  <a:lnTo>
                    <a:pt x="1300" y="1204"/>
                  </a:lnTo>
                  <a:lnTo>
                    <a:pt x="1340" y="1176"/>
                  </a:lnTo>
                  <a:lnTo>
                    <a:pt x="1380" y="1144"/>
                  </a:lnTo>
                  <a:lnTo>
                    <a:pt x="1418" y="1112"/>
                  </a:lnTo>
                  <a:lnTo>
                    <a:pt x="1454" y="1078"/>
                  </a:lnTo>
                  <a:lnTo>
                    <a:pt x="1488" y="1042"/>
                  </a:lnTo>
                  <a:lnTo>
                    <a:pt x="1522" y="1004"/>
                  </a:lnTo>
                  <a:lnTo>
                    <a:pt x="1552" y="966"/>
                  </a:lnTo>
                  <a:lnTo>
                    <a:pt x="1582" y="924"/>
                  </a:lnTo>
                  <a:lnTo>
                    <a:pt x="1608" y="884"/>
                  </a:lnTo>
                  <a:lnTo>
                    <a:pt x="1634" y="840"/>
                  </a:lnTo>
                  <a:lnTo>
                    <a:pt x="1658" y="796"/>
                  </a:lnTo>
                  <a:lnTo>
                    <a:pt x="1678" y="750"/>
                  </a:lnTo>
                  <a:lnTo>
                    <a:pt x="1698" y="702"/>
                  </a:lnTo>
                  <a:lnTo>
                    <a:pt x="1714" y="654"/>
                  </a:lnTo>
                  <a:lnTo>
                    <a:pt x="1730" y="606"/>
                  </a:lnTo>
                  <a:lnTo>
                    <a:pt x="1742" y="556"/>
                  </a:lnTo>
                  <a:lnTo>
                    <a:pt x="1752" y="504"/>
                  </a:lnTo>
                  <a:lnTo>
                    <a:pt x="1758" y="452"/>
                  </a:lnTo>
                  <a:lnTo>
                    <a:pt x="1764" y="400"/>
                  </a:lnTo>
                  <a:lnTo>
                    <a:pt x="1766" y="346"/>
                  </a:lnTo>
                  <a:lnTo>
                    <a:pt x="1766" y="346"/>
                  </a:lnTo>
                  <a:close/>
                </a:path>
              </a:pathLst>
            </a:custGeom>
            <a:solidFill>
              <a:srgbClr val="646464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6038850" y="2397125"/>
              <a:ext cx="2006600" cy="2114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575550" y="2660650"/>
              <a:ext cx="1266825" cy="1098550"/>
              <a:chOff x="7575550" y="2660650"/>
              <a:chExt cx="1266825" cy="1098550"/>
            </a:xfrm>
          </p:grpSpPr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8432800" y="3006725"/>
                <a:ext cx="409575" cy="752475"/>
              </a:xfrm>
              <a:custGeom>
                <a:avLst/>
                <a:gdLst>
                  <a:gd name="T0" fmla="*/ 0 w 258"/>
                  <a:gd name="T1" fmla="*/ 372 h 474"/>
                  <a:gd name="T2" fmla="*/ 236 w 258"/>
                  <a:gd name="T3" fmla="*/ 474 h 474"/>
                  <a:gd name="T4" fmla="*/ 236 w 258"/>
                  <a:gd name="T5" fmla="*/ 474 h 474"/>
                  <a:gd name="T6" fmla="*/ 246 w 258"/>
                  <a:gd name="T7" fmla="*/ 422 h 474"/>
                  <a:gd name="T8" fmla="*/ 252 w 258"/>
                  <a:gd name="T9" fmla="*/ 372 h 474"/>
                  <a:gd name="T10" fmla="*/ 256 w 258"/>
                  <a:gd name="T11" fmla="*/ 320 h 474"/>
                  <a:gd name="T12" fmla="*/ 258 w 258"/>
                  <a:gd name="T13" fmla="*/ 266 h 474"/>
                  <a:gd name="T14" fmla="*/ 258 w 258"/>
                  <a:gd name="T15" fmla="*/ 266 h 474"/>
                  <a:gd name="T16" fmla="*/ 256 w 258"/>
                  <a:gd name="T17" fmla="*/ 206 h 474"/>
                  <a:gd name="T18" fmla="*/ 250 w 258"/>
                  <a:gd name="T19" fmla="*/ 146 h 474"/>
                  <a:gd name="T20" fmla="*/ 242 w 258"/>
                  <a:gd name="T21" fmla="*/ 88 h 474"/>
                  <a:gd name="T22" fmla="*/ 230 w 258"/>
                  <a:gd name="T23" fmla="*/ 30 h 474"/>
                  <a:gd name="T24" fmla="*/ 158 w 258"/>
                  <a:gd name="T25" fmla="*/ 0 h 474"/>
                  <a:gd name="T26" fmla="*/ 0 w 258"/>
                  <a:gd name="T27" fmla="*/ 372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8" h="474">
                    <a:moveTo>
                      <a:pt x="0" y="372"/>
                    </a:moveTo>
                    <a:lnTo>
                      <a:pt x="236" y="474"/>
                    </a:lnTo>
                    <a:lnTo>
                      <a:pt x="236" y="474"/>
                    </a:lnTo>
                    <a:lnTo>
                      <a:pt x="246" y="422"/>
                    </a:lnTo>
                    <a:lnTo>
                      <a:pt x="252" y="372"/>
                    </a:lnTo>
                    <a:lnTo>
                      <a:pt x="256" y="320"/>
                    </a:lnTo>
                    <a:lnTo>
                      <a:pt x="258" y="266"/>
                    </a:lnTo>
                    <a:lnTo>
                      <a:pt x="258" y="266"/>
                    </a:lnTo>
                    <a:lnTo>
                      <a:pt x="256" y="206"/>
                    </a:lnTo>
                    <a:lnTo>
                      <a:pt x="250" y="146"/>
                    </a:lnTo>
                    <a:lnTo>
                      <a:pt x="242" y="88"/>
                    </a:lnTo>
                    <a:lnTo>
                      <a:pt x="230" y="30"/>
                    </a:lnTo>
                    <a:lnTo>
                      <a:pt x="158" y="0"/>
                    </a:lnTo>
                    <a:lnTo>
                      <a:pt x="0" y="37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575550" y="2660650"/>
                <a:ext cx="911225" cy="809625"/>
              </a:xfrm>
              <a:custGeom>
                <a:avLst/>
                <a:gdLst>
                  <a:gd name="T0" fmla="*/ 556 w 574"/>
                  <a:gd name="T1" fmla="*/ 372 h 510"/>
                  <a:gd name="T2" fmla="*/ 484 w 574"/>
                  <a:gd name="T3" fmla="*/ 442 h 510"/>
                  <a:gd name="T4" fmla="*/ 424 w 574"/>
                  <a:gd name="T5" fmla="*/ 488 h 510"/>
                  <a:gd name="T6" fmla="*/ 398 w 574"/>
                  <a:gd name="T7" fmla="*/ 504 h 510"/>
                  <a:gd name="T8" fmla="*/ 376 w 574"/>
                  <a:gd name="T9" fmla="*/ 510 h 510"/>
                  <a:gd name="T10" fmla="*/ 346 w 574"/>
                  <a:gd name="T11" fmla="*/ 510 h 510"/>
                  <a:gd name="T12" fmla="*/ 320 w 574"/>
                  <a:gd name="T13" fmla="*/ 508 h 510"/>
                  <a:gd name="T14" fmla="*/ 280 w 574"/>
                  <a:gd name="T15" fmla="*/ 494 h 510"/>
                  <a:gd name="T16" fmla="*/ 212 w 574"/>
                  <a:gd name="T17" fmla="*/ 466 h 510"/>
                  <a:gd name="T18" fmla="*/ 126 w 574"/>
                  <a:gd name="T19" fmla="*/ 432 h 510"/>
                  <a:gd name="T20" fmla="*/ 54 w 574"/>
                  <a:gd name="T21" fmla="*/ 398 h 510"/>
                  <a:gd name="T22" fmla="*/ 28 w 574"/>
                  <a:gd name="T23" fmla="*/ 380 h 510"/>
                  <a:gd name="T24" fmla="*/ 8 w 574"/>
                  <a:gd name="T25" fmla="*/ 358 h 510"/>
                  <a:gd name="T26" fmla="*/ 0 w 574"/>
                  <a:gd name="T27" fmla="*/ 332 h 510"/>
                  <a:gd name="T28" fmla="*/ 4 w 574"/>
                  <a:gd name="T29" fmla="*/ 300 h 510"/>
                  <a:gd name="T30" fmla="*/ 8 w 574"/>
                  <a:gd name="T31" fmla="*/ 292 h 510"/>
                  <a:gd name="T32" fmla="*/ 16 w 574"/>
                  <a:gd name="T33" fmla="*/ 278 h 510"/>
                  <a:gd name="T34" fmla="*/ 36 w 574"/>
                  <a:gd name="T35" fmla="*/ 266 h 510"/>
                  <a:gd name="T36" fmla="*/ 70 w 574"/>
                  <a:gd name="T37" fmla="*/ 260 h 510"/>
                  <a:gd name="T38" fmla="*/ 110 w 574"/>
                  <a:gd name="T39" fmla="*/ 264 h 510"/>
                  <a:gd name="T40" fmla="*/ 172 w 574"/>
                  <a:gd name="T41" fmla="*/ 282 h 510"/>
                  <a:gd name="T42" fmla="*/ 240 w 574"/>
                  <a:gd name="T43" fmla="*/ 312 h 510"/>
                  <a:gd name="T44" fmla="*/ 266 w 574"/>
                  <a:gd name="T45" fmla="*/ 256 h 510"/>
                  <a:gd name="T46" fmla="*/ 296 w 574"/>
                  <a:gd name="T47" fmla="*/ 188 h 510"/>
                  <a:gd name="T48" fmla="*/ 296 w 574"/>
                  <a:gd name="T49" fmla="*/ 176 h 510"/>
                  <a:gd name="T50" fmla="*/ 296 w 574"/>
                  <a:gd name="T51" fmla="*/ 0 h 510"/>
                  <a:gd name="T52" fmla="*/ 316 w 574"/>
                  <a:gd name="T53" fmla="*/ 4 h 510"/>
                  <a:gd name="T54" fmla="*/ 356 w 574"/>
                  <a:gd name="T55" fmla="*/ 18 h 510"/>
                  <a:gd name="T56" fmla="*/ 398 w 574"/>
                  <a:gd name="T57" fmla="*/ 38 h 510"/>
                  <a:gd name="T58" fmla="*/ 440 w 574"/>
                  <a:gd name="T59" fmla="*/ 62 h 510"/>
                  <a:gd name="T60" fmla="*/ 480 w 574"/>
                  <a:gd name="T61" fmla="*/ 92 h 510"/>
                  <a:gd name="T62" fmla="*/ 516 w 574"/>
                  <a:gd name="T63" fmla="*/ 124 h 510"/>
                  <a:gd name="T64" fmla="*/ 544 w 574"/>
                  <a:gd name="T65" fmla="*/ 164 h 510"/>
                  <a:gd name="T66" fmla="*/ 566 w 574"/>
                  <a:gd name="T67" fmla="*/ 204 h 510"/>
                  <a:gd name="T68" fmla="*/ 556 w 574"/>
                  <a:gd name="T69" fmla="*/ 372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4" h="510">
                    <a:moveTo>
                      <a:pt x="556" y="372"/>
                    </a:moveTo>
                    <a:lnTo>
                      <a:pt x="556" y="372"/>
                    </a:lnTo>
                    <a:lnTo>
                      <a:pt x="536" y="394"/>
                    </a:lnTo>
                    <a:lnTo>
                      <a:pt x="484" y="442"/>
                    </a:lnTo>
                    <a:lnTo>
                      <a:pt x="454" y="466"/>
                    </a:lnTo>
                    <a:lnTo>
                      <a:pt x="424" y="488"/>
                    </a:lnTo>
                    <a:lnTo>
                      <a:pt x="410" y="498"/>
                    </a:lnTo>
                    <a:lnTo>
                      <a:pt x="398" y="504"/>
                    </a:lnTo>
                    <a:lnTo>
                      <a:pt x="386" y="508"/>
                    </a:lnTo>
                    <a:lnTo>
                      <a:pt x="376" y="510"/>
                    </a:lnTo>
                    <a:lnTo>
                      <a:pt x="376" y="510"/>
                    </a:lnTo>
                    <a:lnTo>
                      <a:pt x="346" y="510"/>
                    </a:lnTo>
                    <a:lnTo>
                      <a:pt x="334" y="510"/>
                    </a:lnTo>
                    <a:lnTo>
                      <a:pt x="320" y="508"/>
                    </a:lnTo>
                    <a:lnTo>
                      <a:pt x="304" y="502"/>
                    </a:lnTo>
                    <a:lnTo>
                      <a:pt x="280" y="494"/>
                    </a:lnTo>
                    <a:lnTo>
                      <a:pt x="212" y="466"/>
                    </a:lnTo>
                    <a:lnTo>
                      <a:pt x="212" y="466"/>
                    </a:lnTo>
                    <a:lnTo>
                      <a:pt x="168" y="448"/>
                    </a:lnTo>
                    <a:lnTo>
                      <a:pt x="126" y="432"/>
                    </a:lnTo>
                    <a:lnTo>
                      <a:pt x="88" y="416"/>
                    </a:lnTo>
                    <a:lnTo>
                      <a:pt x="54" y="398"/>
                    </a:lnTo>
                    <a:lnTo>
                      <a:pt x="40" y="390"/>
                    </a:lnTo>
                    <a:lnTo>
                      <a:pt x="28" y="380"/>
                    </a:lnTo>
                    <a:lnTo>
                      <a:pt x="16" y="370"/>
                    </a:lnTo>
                    <a:lnTo>
                      <a:pt x="8" y="358"/>
                    </a:lnTo>
                    <a:lnTo>
                      <a:pt x="4" y="346"/>
                    </a:lnTo>
                    <a:lnTo>
                      <a:pt x="0" y="332"/>
                    </a:lnTo>
                    <a:lnTo>
                      <a:pt x="0" y="316"/>
                    </a:lnTo>
                    <a:lnTo>
                      <a:pt x="4" y="300"/>
                    </a:lnTo>
                    <a:lnTo>
                      <a:pt x="4" y="300"/>
                    </a:lnTo>
                    <a:lnTo>
                      <a:pt x="8" y="292"/>
                    </a:lnTo>
                    <a:lnTo>
                      <a:pt x="12" y="284"/>
                    </a:lnTo>
                    <a:lnTo>
                      <a:pt x="16" y="278"/>
                    </a:lnTo>
                    <a:lnTo>
                      <a:pt x="22" y="272"/>
                    </a:lnTo>
                    <a:lnTo>
                      <a:pt x="36" y="266"/>
                    </a:lnTo>
                    <a:lnTo>
                      <a:pt x="52" y="262"/>
                    </a:lnTo>
                    <a:lnTo>
                      <a:pt x="70" y="260"/>
                    </a:lnTo>
                    <a:lnTo>
                      <a:pt x="90" y="262"/>
                    </a:lnTo>
                    <a:lnTo>
                      <a:pt x="110" y="264"/>
                    </a:lnTo>
                    <a:lnTo>
                      <a:pt x="132" y="270"/>
                    </a:lnTo>
                    <a:lnTo>
                      <a:pt x="172" y="282"/>
                    </a:lnTo>
                    <a:lnTo>
                      <a:pt x="206" y="296"/>
                    </a:lnTo>
                    <a:lnTo>
                      <a:pt x="240" y="312"/>
                    </a:lnTo>
                    <a:lnTo>
                      <a:pt x="240" y="312"/>
                    </a:lnTo>
                    <a:lnTo>
                      <a:pt x="266" y="256"/>
                    </a:lnTo>
                    <a:lnTo>
                      <a:pt x="288" y="208"/>
                    </a:lnTo>
                    <a:lnTo>
                      <a:pt x="296" y="188"/>
                    </a:lnTo>
                    <a:lnTo>
                      <a:pt x="296" y="180"/>
                    </a:lnTo>
                    <a:lnTo>
                      <a:pt x="296" y="176"/>
                    </a:lnTo>
                    <a:lnTo>
                      <a:pt x="296" y="176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316" y="4"/>
                    </a:lnTo>
                    <a:lnTo>
                      <a:pt x="336" y="10"/>
                    </a:lnTo>
                    <a:lnTo>
                      <a:pt x="356" y="18"/>
                    </a:lnTo>
                    <a:lnTo>
                      <a:pt x="376" y="26"/>
                    </a:lnTo>
                    <a:lnTo>
                      <a:pt x="398" y="38"/>
                    </a:lnTo>
                    <a:lnTo>
                      <a:pt x="420" y="48"/>
                    </a:lnTo>
                    <a:lnTo>
                      <a:pt x="440" y="62"/>
                    </a:lnTo>
                    <a:lnTo>
                      <a:pt x="460" y="76"/>
                    </a:lnTo>
                    <a:lnTo>
                      <a:pt x="480" y="92"/>
                    </a:lnTo>
                    <a:lnTo>
                      <a:pt x="498" y="108"/>
                    </a:lnTo>
                    <a:lnTo>
                      <a:pt x="516" y="124"/>
                    </a:lnTo>
                    <a:lnTo>
                      <a:pt x="530" y="144"/>
                    </a:lnTo>
                    <a:lnTo>
                      <a:pt x="544" y="164"/>
                    </a:lnTo>
                    <a:lnTo>
                      <a:pt x="556" y="184"/>
                    </a:lnTo>
                    <a:lnTo>
                      <a:pt x="566" y="204"/>
                    </a:lnTo>
                    <a:lnTo>
                      <a:pt x="574" y="228"/>
                    </a:lnTo>
                    <a:lnTo>
                      <a:pt x="556" y="372"/>
                    </a:lnTo>
                    <a:close/>
                  </a:path>
                </a:pathLst>
              </a:custGeom>
              <a:solidFill>
                <a:srgbClr val="F0D2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0"/>
              <p:cNvSpPr>
                <a:spLocks/>
              </p:cNvSpPr>
              <p:nvPr/>
            </p:nvSpPr>
            <p:spPr bwMode="auto">
              <a:xfrm>
                <a:off x="8213725" y="2914650"/>
                <a:ext cx="469900" cy="682625"/>
              </a:xfrm>
              <a:custGeom>
                <a:avLst/>
                <a:gdLst>
                  <a:gd name="T0" fmla="*/ 138 w 296"/>
                  <a:gd name="T1" fmla="*/ 430 h 430"/>
                  <a:gd name="T2" fmla="*/ 296 w 296"/>
                  <a:gd name="T3" fmla="*/ 58 h 430"/>
                  <a:gd name="T4" fmla="*/ 158 w 296"/>
                  <a:gd name="T5" fmla="*/ 0 h 430"/>
                  <a:gd name="T6" fmla="*/ 0 w 296"/>
                  <a:gd name="T7" fmla="*/ 372 h 430"/>
                  <a:gd name="T8" fmla="*/ 138 w 296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430">
                    <a:moveTo>
                      <a:pt x="138" y="430"/>
                    </a:moveTo>
                    <a:lnTo>
                      <a:pt x="296" y="58"/>
                    </a:lnTo>
                    <a:lnTo>
                      <a:pt x="158" y="0"/>
                    </a:lnTo>
                    <a:lnTo>
                      <a:pt x="0" y="372"/>
                    </a:lnTo>
                    <a:lnTo>
                      <a:pt x="138" y="4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8305800" y="3406775"/>
                <a:ext cx="85725" cy="85725"/>
              </a:xfrm>
              <a:custGeom>
                <a:avLst/>
                <a:gdLst>
                  <a:gd name="T0" fmla="*/ 18 w 54"/>
                  <a:gd name="T1" fmla="*/ 52 h 54"/>
                  <a:gd name="T2" fmla="*/ 18 w 54"/>
                  <a:gd name="T3" fmla="*/ 52 h 54"/>
                  <a:gd name="T4" fmla="*/ 28 w 54"/>
                  <a:gd name="T5" fmla="*/ 54 h 54"/>
                  <a:gd name="T6" fmla="*/ 38 w 54"/>
                  <a:gd name="T7" fmla="*/ 52 h 54"/>
                  <a:gd name="T8" fmla="*/ 46 w 54"/>
                  <a:gd name="T9" fmla="*/ 46 h 54"/>
                  <a:gd name="T10" fmla="*/ 52 w 54"/>
                  <a:gd name="T11" fmla="*/ 38 h 54"/>
                  <a:gd name="T12" fmla="*/ 52 w 54"/>
                  <a:gd name="T13" fmla="*/ 38 h 54"/>
                  <a:gd name="T14" fmla="*/ 54 w 54"/>
                  <a:gd name="T15" fmla="*/ 26 h 54"/>
                  <a:gd name="T16" fmla="*/ 52 w 54"/>
                  <a:gd name="T17" fmla="*/ 16 h 54"/>
                  <a:gd name="T18" fmla="*/ 46 w 54"/>
                  <a:gd name="T19" fmla="*/ 8 h 54"/>
                  <a:gd name="T20" fmla="*/ 38 w 54"/>
                  <a:gd name="T21" fmla="*/ 2 h 54"/>
                  <a:gd name="T22" fmla="*/ 38 w 54"/>
                  <a:gd name="T23" fmla="*/ 2 h 54"/>
                  <a:gd name="T24" fmla="*/ 28 w 54"/>
                  <a:gd name="T25" fmla="*/ 0 h 54"/>
                  <a:gd name="T26" fmla="*/ 18 w 54"/>
                  <a:gd name="T27" fmla="*/ 2 h 54"/>
                  <a:gd name="T28" fmla="*/ 8 w 54"/>
                  <a:gd name="T29" fmla="*/ 8 h 54"/>
                  <a:gd name="T30" fmla="*/ 2 w 54"/>
                  <a:gd name="T31" fmla="*/ 16 h 54"/>
                  <a:gd name="T32" fmla="*/ 2 w 54"/>
                  <a:gd name="T33" fmla="*/ 16 h 54"/>
                  <a:gd name="T34" fmla="*/ 0 w 54"/>
                  <a:gd name="T35" fmla="*/ 26 h 54"/>
                  <a:gd name="T36" fmla="*/ 2 w 54"/>
                  <a:gd name="T37" fmla="*/ 36 h 54"/>
                  <a:gd name="T38" fmla="*/ 8 w 54"/>
                  <a:gd name="T39" fmla="*/ 46 h 54"/>
                  <a:gd name="T40" fmla="*/ 18 w 54"/>
                  <a:gd name="T41" fmla="*/ 5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" h="54">
                    <a:moveTo>
                      <a:pt x="18" y="52"/>
                    </a:moveTo>
                    <a:lnTo>
                      <a:pt x="18" y="52"/>
                    </a:lnTo>
                    <a:lnTo>
                      <a:pt x="28" y="54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4" y="26"/>
                    </a:lnTo>
                    <a:lnTo>
                      <a:pt x="52" y="16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28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6"/>
                    </a:lnTo>
                    <a:lnTo>
                      <a:pt x="18" y="52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8305800" y="3406775"/>
                <a:ext cx="85725" cy="85725"/>
              </a:xfrm>
              <a:custGeom>
                <a:avLst/>
                <a:gdLst>
                  <a:gd name="T0" fmla="*/ 18 w 54"/>
                  <a:gd name="T1" fmla="*/ 52 h 54"/>
                  <a:gd name="T2" fmla="*/ 18 w 54"/>
                  <a:gd name="T3" fmla="*/ 52 h 54"/>
                  <a:gd name="T4" fmla="*/ 28 w 54"/>
                  <a:gd name="T5" fmla="*/ 54 h 54"/>
                  <a:gd name="T6" fmla="*/ 38 w 54"/>
                  <a:gd name="T7" fmla="*/ 52 h 54"/>
                  <a:gd name="T8" fmla="*/ 46 w 54"/>
                  <a:gd name="T9" fmla="*/ 46 h 54"/>
                  <a:gd name="T10" fmla="*/ 52 w 54"/>
                  <a:gd name="T11" fmla="*/ 38 h 54"/>
                  <a:gd name="T12" fmla="*/ 52 w 54"/>
                  <a:gd name="T13" fmla="*/ 38 h 54"/>
                  <a:gd name="T14" fmla="*/ 54 w 54"/>
                  <a:gd name="T15" fmla="*/ 26 h 54"/>
                  <a:gd name="T16" fmla="*/ 52 w 54"/>
                  <a:gd name="T17" fmla="*/ 16 h 54"/>
                  <a:gd name="T18" fmla="*/ 46 w 54"/>
                  <a:gd name="T19" fmla="*/ 8 h 54"/>
                  <a:gd name="T20" fmla="*/ 38 w 54"/>
                  <a:gd name="T21" fmla="*/ 2 h 54"/>
                  <a:gd name="T22" fmla="*/ 38 w 54"/>
                  <a:gd name="T23" fmla="*/ 2 h 54"/>
                  <a:gd name="T24" fmla="*/ 28 w 54"/>
                  <a:gd name="T25" fmla="*/ 0 h 54"/>
                  <a:gd name="T26" fmla="*/ 18 w 54"/>
                  <a:gd name="T27" fmla="*/ 2 h 54"/>
                  <a:gd name="T28" fmla="*/ 8 w 54"/>
                  <a:gd name="T29" fmla="*/ 8 h 54"/>
                  <a:gd name="T30" fmla="*/ 2 w 54"/>
                  <a:gd name="T31" fmla="*/ 16 h 54"/>
                  <a:gd name="T32" fmla="*/ 2 w 54"/>
                  <a:gd name="T33" fmla="*/ 16 h 54"/>
                  <a:gd name="T34" fmla="*/ 0 w 54"/>
                  <a:gd name="T35" fmla="*/ 26 h 54"/>
                  <a:gd name="T36" fmla="*/ 2 w 54"/>
                  <a:gd name="T37" fmla="*/ 36 h 54"/>
                  <a:gd name="T38" fmla="*/ 8 w 54"/>
                  <a:gd name="T39" fmla="*/ 46 h 54"/>
                  <a:gd name="T40" fmla="*/ 18 w 54"/>
                  <a:gd name="T41" fmla="*/ 5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" h="54">
                    <a:moveTo>
                      <a:pt x="18" y="52"/>
                    </a:moveTo>
                    <a:lnTo>
                      <a:pt x="18" y="52"/>
                    </a:lnTo>
                    <a:lnTo>
                      <a:pt x="28" y="54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4" y="26"/>
                    </a:lnTo>
                    <a:lnTo>
                      <a:pt x="52" y="16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28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6"/>
                    </a:lnTo>
                    <a:lnTo>
                      <a:pt x="18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8483600" y="3463925"/>
                <a:ext cx="349250" cy="158750"/>
              </a:xfrm>
              <a:custGeom>
                <a:avLst/>
                <a:gdLst>
                  <a:gd name="T0" fmla="*/ 2 w 220"/>
                  <a:gd name="T1" fmla="*/ 0 h 100"/>
                  <a:gd name="T2" fmla="*/ 0 w 220"/>
                  <a:gd name="T3" fmla="*/ 8 h 100"/>
                  <a:gd name="T4" fmla="*/ 218 w 220"/>
                  <a:gd name="T5" fmla="*/ 100 h 100"/>
                  <a:gd name="T6" fmla="*/ 218 w 220"/>
                  <a:gd name="T7" fmla="*/ 100 h 100"/>
                  <a:gd name="T8" fmla="*/ 220 w 220"/>
                  <a:gd name="T9" fmla="*/ 92 h 100"/>
                  <a:gd name="T10" fmla="*/ 2 w 22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100">
                    <a:moveTo>
                      <a:pt x="2" y="0"/>
                    </a:moveTo>
                    <a:lnTo>
                      <a:pt x="0" y="8"/>
                    </a:lnTo>
                    <a:lnTo>
                      <a:pt x="218" y="100"/>
                    </a:lnTo>
                    <a:lnTo>
                      <a:pt x="218" y="100"/>
                    </a:lnTo>
                    <a:lnTo>
                      <a:pt x="220" y="9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8448675" y="3546475"/>
                <a:ext cx="371475" cy="168275"/>
              </a:xfrm>
              <a:custGeom>
                <a:avLst/>
                <a:gdLst>
                  <a:gd name="T0" fmla="*/ 2 w 234"/>
                  <a:gd name="T1" fmla="*/ 0 h 106"/>
                  <a:gd name="T2" fmla="*/ 0 w 234"/>
                  <a:gd name="T3" fmla="*/ 6 h 106"/>
                  <a:gd name="T4" fmla="*/ 232 w 234"/>
                  <a:gd name="T5" fmla="*/ 106 h 106"/>
                  <a:gd name="T6" fmla="*/ 232 w 234"/>
                  <a:gd name="T7" fmla="*/ 106 h 106"/>
                  <a:gd name="T8" fmla="*/ 234 w 234"/>
                  <a:gd name="T9" fmla="*/ 98 h 106"/>
                  <a:gd name="T10" fmla="*/ 2 w 234"/>
                  <a:gd name="T1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06">
                    <a:moveTo>
                      <a:pt x="2" y="0"/>
                    </a:moveTo>
                    <a:lnTo>
                      <a:pt x="0" y="6"/>
                    </a:lnTo>
                    <a:lnTo>
                      <a:pt x="232" y="106"/>
                    </a:lnTo>
                    <a:lnTo>
                      <a:pt x="232" y="106"/>
                    </a:lnTo>
                    <a:lnTo>
                      <a:pt x="234" y="9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8518525" y="3384550"/>
                <a:ext cx="320675" cy="146050"/>
              </a:xfrm>
              <a:custGeom>
                <a:avLst/>
                <a:gdLst>
                  <a:gd name="T0" fmla="*/ 2 w 202"/>
                  <a:gd name="T1" fmla="*/ 0 h 92"/>
                  <a:gd name="T2" fmla="*/ 0 w 202"/>
                  <a:gd name="T3" fmla="*/ 6 h 92"/>
                  <a:gd name="T4" fmla="*/ 202 w 202"/>
                  <a:gd name="T5" fmla="*/ 92 h 92"/>
                  <a:gd name="T6" fmla="*/ 202 w 202"/>
                  <a:gd name="T7" fmla="*/ 92 h 92"/>
                  <a:gd name="T8" fmla="*/ 202 w 202"/>
                  <a:gd name="T9" fmla="*/ 84 h 92"/>
                  <a:gd name="T10" fmla="*/ 2 w 202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2">
                    <a:moveTo>
                      <a:pt x="2" y="0"/>
                    </a:moveTo>
                    <a:lnTo>
                      <a:pt x="0" y="6"/>
                    </a:lnTo>
                    <a:lnTo>
                      <a:pt x="202" y="92"/>
                    </a:lnTo>
                    <a:lnTo>
                      <a:pt x="202" y="92"/>
                    </a:lnTo>
                    <a:lnTo>
                      <a:pt x="202" y="8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8553450" y="3302000"/>
                <a:ext cx="288925" cy="133350"/>
              </a:xfrm>
              <a:custGeom>
                <a:avLst/>
                <a:gdLst>
                  <a:gd name="T0" fmla="*/ 0 w 182"/>
                  <a:gd name="T1" fmla="*/ 6 h 84"/>
                  <a:gd name="T2" fmla="*/ 182 w 182"/>
                  <a:gd name="T3" fmla="*/ 84 h 84"/>
                  <a:gd name="T4" fmla="*/ 182 w 182"/>
                  <a:gd name="T5" fmla="*/ 84 h 84"/>
                  <a:gd name="T6" fmla="*/ 182 w 182"/>
                  <a:gd name="T7" fmla="*/ 80 h 84"/>
                  <a:gd name="T8" fmla="*/ 182 w 182"/>
                  <a:gd name="T9" fmla="*/ 80 h 84"/>
                  <a:gd name="T10" fmla="*/ 182 w 182"/>
                  <a:gd name="T11" fmla="*/ 76 h 84"/>
                  <a:gd name="T12" fmla="*/ 2 w 182"/>
                  <a:gd name="T13" fmla="*/ 0 h 84"/>
                  <a:gd name="T14" fmla="*/ 0 w 182"/>
                  <a:gd name="T1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84">
                    <a:moveTo>
                      <a:pt x="0" y="6"/>
                    </a:moveTo>
                    <a:lnTo>
                      <a:pt x="182" y="84"/>
                    </a:lnTo>
                    <a:lnTo>
                      <a:pt x="182" y="84"/>
                    </a:lnTo>
                    <a:lnTo>
                      <a:pt x="182" y="80"/>
                    </a:lnTo>
                    <a:lnTo>
                      <a:pt x="182" y="80"/>
                    </a:lnTo>
                    <a:lnTo>
                      <a:pt x="182" y="76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8655050" y="3057525"/>
                <a:ext cx="158750" cy="76200"/>
              </a:xfrm>
              <a:custGeom>
                <a:avLst/>
                <a:gdLst>
                  <a:gd name="T0" fmla="*/ 4 w 100"/>
                  <a:gd name="T1" fmla="*/ 0 h 48"/>
                  <a:gd name="T2" fmla="*/ 0 w 100"/>
                  <a:gd name="T3" fmla="*/ 6 h 48"/>
                  <a:gd name="T4" fmla="*/ 100 w 100"/>
                  <a:gd name="T5" fmla="*/ 48 h 48"/>
                  <a:gd name="T6" fmla="*/ 100 w 100"/>
                  <a:gd name="T7" fmla="*/ 48 h 48"/>
                  <a:gd name="T8" fmla="*/ 100 w 100"/>
                  <a:gd name="T9" fmla="*/ 40 h 48"/>
                  <a:gd name="T10" fmla="*/ 4 w 100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8">
                    <a:moveTo>
                      <a:pt x="4" y="0"/>
                    </a:moveTo>
                    <a:lnTo>
                      <a:pt x="0" y="6"/>
                    </a:lnTo>
                    <a:lnTo>
                      <a:pt x="100" y="48"/>
                    </a:lnTo>
                    <a:lnTo>
                      <a:pt x="100" y="48"/>
                    </a:lnTo>
                    <a:lnTo>
                      <a:pt x="100" y="4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8588375" y="3219450"/>
                <a:ext cx="250825" cy="117475"/>
              </a:xfrm>
              <a:custGeom>
                <a:avLst/>
                <a:gdLst>
                  <a:gd name="T0" fmla="*/ 2 w 158"/>
                  <a:gd name="T1" fmla="*/ 0 h 74"/>
                  <a:gd name="T2" fmla="*/ 0 w 158"/>
                  <a:gd name="T3" fmla="*/ 8 h 74"/>
                  <a:gd name="T4" fmla="*/ 158 w 158"/>
                  <a:gd name="T5" fmla="*/ 74 h 74"/>
                  <a:gd name="T6" fmla="*/ 158 w 158"/>
                  <a:gd name="T7" fmla="*/ 74 h 74"/>
                  <a:gd name="T8" fmla="*/ 158 w 158"/>
                  <a:gd name="T9" fmla="*/ 66 h 74"/>
                  <a:gd name="T10" fmla="*/ 2 w 158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74">
                    <a:moveTo>
                      <a:pt x="2" y="0"/>
                    </a:moveTo>
                    <a:lnTo>
                      <a:pt x="0" y="8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8" y="6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>
                <a:off x="8623300" y="3140075"/>
                <a:ext cx="206375" cy="98425"/>
              </a:xfrm>
              <a:custGeom>
                <a:avLst/>
                <a:gdLst>
                  <a:gd name="T0" fmla="*/ 2 w 130"/>
                  <a:gd name="T1" fmla="*/ 0 h 62"/>
                  <a:gd name="T2" fmla="*/ 0 w 130"/>
                  <a:gd name="T3" fmla="*/ 6 h 62"/>
                  <a:gd name="T4" fmla="*/ 130 w 130"/>
                  <a:gd name="T5" fmla="*/ 62 h 62"/>
                  <a:gd name="T6" fmla="*/ 130 w 130"/>
                  <a:gd name="T7" fmla="*/ 62 h 62"/>
                  <a:gd name="T8" fmla="*/ 130 w 130"/>
                  <a:gd name="T9" fmla="*/ 54 h 62"/>
                  <a:gd name="T10" fmla="*/ 2 w 13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62">
                    <a:moveTo>
                      <a:pt x="2" y="0"/>
                    </a:moveTo>
                    <a:lnTo>
                      <a:pt x="0" y="6"/>
                    </a:lnTo>
                    <a:lnTo>
                      <a:pt x="130" y="62"/>
                    </a:lnTo>
                    <a:lnTo>
                      <a:pt x="130" y="62"/>
                    </a:lnTo>
                    <a:lnTo>
                      <a:pt x="130" y="5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6692900" y="2714625"/>
              <a:ext cx="1152525" cy="1079500"/>
            </a:xfrm>
            <a:custGeom>
              <a:avLst/>
              <a:gdLst>
                <a:gd name="T0" fmla="*/ 706 w 726"/>
                <a:gd name="T1" fmla="*/ 0 h 680"/>
                <a:gd name="T2" fmla="*/ 608 w 726"/>
                <a:gd name="T3" fmla="*/ 62 h 680"/>
                <a:gd name="T4" fmla="*/ 510 w 726"/>
                <a:gd name="T5" fmla="*/ 144 h 680"/>
                <a:gd name="T6" fmla="*/ 508 w 726"/>
                <a:gd name="T7" fmla="*/ 144 h 680"/>
                <a:gd name="T8" fmla="*/ 436 w 726"/>
                <a:gd name="T9" fmla="*/ 212 h 680"/>
                <a:gd name="T10" fmla="*/ 402 w 726"/>
                <a:gd name="T11" fmla="*/ 248 h 680"/>
                <a:gd name="T12" fmla="*/ 338 w 726"/>
                <a:gd name="T13" fmla="*/ 318 h 680"/>
                <a:gd name="T14" fmla="*/ 282 w 726"/>
                <a:gd name="T15" fmla="*/ 390 h 680"/>
                <a:gd name="T16" fmla="*/ 232 w 726"/>
                <a:gd name="T17" fmla="*/ 462 h 680"/>
                <a:gd name="T18" fmla="*/ 192 w 726"/>
                <a:gd name="T19" fmla="*/ 462 h 680"/>
                <a:gd name="T20" fmla="*/ 180 w 726"/>
                <a:gd name="T21" fmla="*/ 438 h 680"/>
                <a:gd name="T22" fmla="*/ 158 w 726"/>
                <a:gd name="T23" fmla="*/ 398 h 680"/>
                <a:gd name="T24" fmla="*/ 134 w 726"/>
                <a:gd name="T25" fmla="*/ 370 h 680"/>
                <a:gd name="T26" fmla="*/ 114 w 726"/>
                <a:gd name="T27" fmla="*/ 356 h 680"/>
                <a:gd name="T28" fmla="*/ 104 w 726"/>
                <a:gd name="T29" fmla="*/ 354 h 680"/>
                <a:gd name="T30" fmla="*/ 80 w 726"/>
                <a:gd name="T31" fmla="*/ 358 h 680"/>
                <a:gd name="T32" fmla="*/ 54 w 726"/>
                <a:gd name="T33" fmla="*/ 370 h 680"/>
                <a:gd name="T34" fmla="*/ 28 w 726"/>
                <a:gd name="T35" fmla="*/ 388 h 680"/>
                <a:gd name="T36" fmla="*/ 0 w 726"/>
                <a:gd name="T37" fmla="*/ 414 h 680"/>
                <a:gd name="T38" fmla="*/ 32 w 726"/>
                <a:gd name="T39" fmla="*/ 432 h 680"/>
                <a:gd name="T40" fmla="*/ 60 w 726"/>
                <a:gd name="T41" fmla="*/ 460 h 680"/>
                <a:gd name="T42" fmla="*/ 74 w 726"/>
                <a:gd name="T43" fmla="*/ 480 h 680"/>
                <a:gd name="T44" fmla="*/ 104 w 726"/>
                <a:gd name="T45" fmla="*/ 534 h 680"/>
                <a:gd name="T46" fmla="*/ 134 w 726"/>
                <a:gd name="T47" fmla="*/ 600 h 680"/>
                <a:gd name="T48" fmla="*/ 152 w 726"/>
                <a:gd name="T49" fmla="*/ 648 h 680"/>
                <a:gd name="T50" fmla="*/ 162 w 726"/>
                <a:gd name="T51" fmla="*/ 680 h 680"/>
                <a:gd name="T52" fmla="*/ 228 w 726"/>
                <a:gd name="T53" fmla="*/ 630 h 680"/>
                <a:gd name="T54" fmla="*/ 266 w 726"/>
                <a:gd name="T55" fmla="*/ 606 h 680"/>
                <a:gd name="T56" fmla="*/ 308 w 726"/>
                <a:gd name="T57" fmla="*/ 528 h 680"/>
                <a:gd name="T58" fmla="*/ 356 w 726"/>
                <a:gd name="T59" fmla="*/ 450 h 680"/>
                <a:gd name="T60" fmla="*/ 412 w 726"/>
                <a:gd name="T61" fmla="*/ 366 h 680"/>
                <a:gd name="T62" fmla="*/ 476 w 726"/>
                <a:gd name="T63" fmla="*/ 282 h 680"/>
                <a:gd name="T64" fmla="*/ 554 w 726"/>
                <a:gd name="T65" fmla="*/ 188 h 680"/>
                <a:gd name="T66" fmla="*/ 598 w 726"/>
                <a:gd name="T67" fmla="*/ 140 h 680"/>
                <a:gd name="T68" fmla="*/ 684 w 726"/>
                <a:gd name="T69" fmla="*/ 58 h 680"/>
                <a:gd name="T70" fmla="*/ 706 w 726"/>
                <a:gd name="T7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6" h="680">
                  <a:moveTo>
                    <a:pt x="706" y="0"/>
                  </a:moveTo>
                  <a:lnTo>
                    <a:pt x="706" y="0"/>
                  </a:lnTo>
                  <a:lnTo>
                    <a:pt x="658" y="28"/>
                  </a:lnTo>
                  <a:lnTo>
                    <a:pt x="608" y="62"/>
                  </a:lnTo>
                  <a:lnTo>
                    <a:pt x="560" y="102"/>
                  </a:lnTo>
                  <a:lnTo>
                    <a:pt x="510" y="144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472" y="178"/>
                  </a:lnTo>
                  <a:lnTo>
                    <a:pt x="436" y="212"/>
                  </a:lnTo>
                  <a:lnTo>
                    <a:pt x="436" y="212"/>
                  </a:lnTo>
                  <a:lnTo>
                    <a:pt x="402" y="248"/>
                  </a:lnTo>
                  <a:lnTo>
                    <a:pt x="370" y="282"/>
                  </a:lnTo>
                  <a:lnTo>
                    <a:pt x="338" y="318"/>
                  </a:lnTo>
                  <a:lnTo>
                    <a:pt x="310" y="354"/>
                  </a:lnTo>
                  <a:lnTo>
                    <a:pt x="282" y="390"/>
                  </a:lnTo>
                  <a:lnTo>
                    <a:pt x="256" y="426"/>
                  </a:lnTo>
                  <a:lnTo>
                    <a:pt x="232" y="462"/>
                  </a:lnTo>
                  <a:lnTo>
                    <a:pt x="208" y="500"/>
                  </a:lnTo>
                  <a:lnTo>
                    <a:pt x="192" y="462"/>
                  </a:lnTo>
                  <a:lnTo>
                    <a:pt x="192" y="462"/>
                  </a:lnTo>
                  <a:lnTo>
                    <a:pt x="180" y="438"/>
                  </a:lnTo>
                  <a:lnTo>
                    <a:pt x="168" y="416"/>
                  </a:lnTo>
                  <a:lnTo>
                    <a:pt x="158" y="398"/>
                  </a:lnTo>
                  <a:lnTo>
                    <a:pt x="146" y="382"/>
                  </a:lnTo>
                  <a:lnTo>
                    <a:pt x="134" y="370"/>
                  </a:lnTo>
                  <a:lnTo>
                    <a:pt x="124" y="362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104" y="354"/>
                  </a:lnTo>
                  <a:lnTo>
                    <a:pt x="92" y="356"/>
                  </a:lnTo>
                  <a:lnTo>
                    <a:pt x="80" y="358"/>
                  </a:lnTo>
                  <a:lnTo>
                    <a:pt x="66" y="364"/>
                  </a:lnTo>
                  <a:lnTo>
                    <a:pt x="54" y="370"/>
                  </a:lnTo>
                  <a:lnTo>
                    <a:pt x="40" y="378"/>
                  </a:lnTo>
                  <a:lnTo>
                    <a:pt x="28" y="388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16" y="420"/>
                  </a:lnTo>
                  <a:lnTo>
                    <a:pt x="32" y="432"/>
                  </a:lnTo>
                  <a:lnTo>
                    <a:pt x="46" y="444"/>
                  </a:lnTo>
                  <a:lnTo>
                    <a:pt x="60" y="460"/>
                  </a:lnTo>
                  <a:lnTo>
                    <a:pt x="60" y="460"/>
                  </a:lnTo>
                  <a:lnTo>
                    <a:pt x="74" y="480"/>
                  </a:lnTo>
                  <a:lnTo>
                    <a:pt x="88" y="504"/>
                  </a:lnTo>
                  <a:lnTo>
                    <a:pt x="104" y="534"/>
                  </a:lnTo>
                  <a:lnTo>
                    <a:pt x="118" y="566"/>
                  </a:lnTo>
                  <a:lnTo>
                    <a:pt x="134" y="600"/>
                  </a:lnTo>
                  <a:lnTo>
                    <a:pt x="134" y="600"/>
                  </a:lnTo>
                  <a:lnTo>
                    <a:pt x="152" y="648"/>
                  </a:lnTo>
                  <a:lnTo>
                    <a:pt x="162" y="680"/>
                  </a:lnTo>
                  <a:lnTo>
                    <a:pt x="162" y="680"/>
                  </a:lnTo>
                  <a:lnTo>
                    <a:pt x="188" y="660"/>
                  </a:lnTo>
                  <a:lnTo>
                    <a:pt x="228" y="630"/>
                  </a:lnTo>
                  <a:lnTo>
                    <a:pt x="266" y="606"/>
                  </a:lnTo>
                  <a:lnTo>
                    <a:pt x="266" y="606"/>
                  </a:lnTo>
                  <a:lnTo>
                    <a:pt x="286" y="568"/>
                  </a:lnTo>
                  <a:lnTo>
                    <a:pt x="308" y="528"/>
                  </a:lnTo>
                  <a:lnTo>
                    <a:pt x="330" y="490"/>
                  </a:lnTo>
                  <a:lnTo>
                    <a:pt x="356" y="450"/>
                  </a:lnTo>
                  <a:lnTo>
                    <a:pt x="382" y="408"/>
                  </a:lnTo>
                  <a:lnTo>
                    <a:pt x="412" y="366"/>
                  </a:lnTo>
                  <a:lnTo>
                    <a:pt x="476" y="282"/>
                  </a:lnTo>
                  <a:lnTo>
                    <a:pt x="476" y="282"/>
                  </a:lnTo>
                  <a:lnTo>
                    <a:pt x="516" y="234"/>
                  </a:lnTo>
                  <a:lnTo>
                    <a:pt x="554" y="188"/>
                  </a:lnTo>
                  <a:lnTo>
                    <a:pt x="554" y="188"/>
                  </a:lnTo>
                  <a:lnTo>
                    <a:pt x="598" y="140"/>
                  </a:lnTo>
                  <a:lnTo>
                    <a:pt x="642" y="96"/>
                  </a:lnTo>
                  <a:lnTo>
                    <a:pt x="684" y="58"/>
                  </a:lnTo>
                  <a:lnTo>
                    <a:pt x="726" y="2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6451600" y="3009900"/>
              <a:ext cx="1111250" cy="946150"/>
            </a:xfrm>
            <a:custGeom>
              <a:avLst/>
              <a:gdLst>
                <a:gd name="T0" fmla="*/ 654 w 700"/>
                <a:gd name="T1" fmla="*/ 220 h 596"/>
                <a:gd name="T2" fmla="*/ 654 w 700"/>
                <a:gd name="T3" fmla="*/ 532 h 596"/>
                <a:gd name="T4" fmla="*/ 52 w 700"/>
                <a:gd name="T5" fmla="*/ 538 h 596"/>
                <a:gd name="T6" fmla="*/ 52 w 700"/>
                <a:gd name="T7" fmla="*/ 64 h 596"/>
                <a:gd name="T8" fmla="*/ 448 w 700"/>
                <a:gd name="T9" fmla="*/ 58 h 596"/>
                <a:gd name="T10" fmla="*/ 476 w 700"/>
                <a:gd name="T11" fmla="*/ 0 h 596"/>
                <a:gd name="T12" fmla="*/ 0 w 700"/>
                <a:gd name="T13" fmla="*/ 0 h 596"/>
                <a:gd name="T14" fmla="*/ 0 w 700"/>
                <a:gd name="T15" fmla="*/ 596 h 596"/>
                <a:gd name="T16" fmla="*/ 700 w 700"/>
                <a:gd name="T17" fmla="*/ 596 h 596"/>
                <a:gd name="T18" fmla="*/ 700 w 700"/>
                <a:gd name="T19" fmla="*/ 164 h 596"/>
                <a:gd name="T20" fmla="*/ 654 w 700"/>
                <a:gd name="T21" fmla="*/ 22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" h="596">
                  <a:moveTo>
                    <a:pt x="654" y="220"/>
                  </a:moveTo>
                  <a:lnTo>
                    <a:pt x="654" y="532"/>
                  </a:lnTo>
                  <a:lnTo>
                    <a:pt x="52" y="538"/>
                  </a:lnTo>
                  <a:lnTo>
                    <a:pt x="52" y="64"/>
                  </a:lnTo>
                  <a:lnTo>
                    <a:pt x="448" y="58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596"/>
                  </a:lnTo>
                  <a:lnTo>
                    <a:pt x="700" y="596"/>
                  </a:lnTo>
                  <a:lnTo>
                    <a:pt x="700" y="164"/>
                  </a:lnTo>
                  <a:lnTo>
                    <a:pt x="654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7691AD5-D551-4037-A5D2-E5E2E0A48F01}"/>
              </a:ext>
            </a:extLst>
          </p:cNvPr>
          <p:cNvSpPr txBox="1"/>
          <p:nvPr/>
        </p:nvSpPr>
        <p:spPr>
          <a:xfrm>
            <a:off x="665382" y="1001560"/>
            <a:ext cx="639658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Credit Risk?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Terminologies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Scenario Based Explanation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Overview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Overview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Execution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Enhancements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Predictive Modelling Roadmap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QnA</a:t>
            </a: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Date Placeholder 1"/>
          <p:cNvSpPr>
            <a:spLocks noGrp="1"/>
          </p:cNvSpPr>
          <p:nvPr>
            <p:ph type="dt" sz="half" idx="10"/>
          </p:nvPr>
        </p:nvSpPr>
        <p:spPr>
          <a:xfrm>
            <a:off x="2580463" y="6389320"/>
            <a:ext cx="2057400" cy="200025"/>
          </a:xfrm>
        </p:spPr>
        <p:txBody>
          <a:bodyPr/>
          <a:lstStyle/>
          <a:p>
            <a:fld id="{C37CABCE-60AE-4E09-B4E4-971A8FD32255}" type="datetime4">
              <a:rPr lang="en-US" sz="1050">
                <a:solidFill>
                  <a:srgbClr val="FFFFFF"/>
                </a:solidFill>
                <a:latin typeface="Sylfaen" panose="010A0502050306030303" pitchFamily="18" charset="0"/>
              </a:rPr>
              <a:pPr/>
              <a:t>February 24, 2020</a:t>
            </a:fld>
            <a:endParaRPr lang="en-US" sz="1050" dirty="0">
              <a:solidFill>
                <a:srgbClr val="FFFFFF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85" y="297680"/>
            <a:ext cx="8413815" cy="416980"/>
          </a:xfrm>
        </p:spPr>
        <p:txBody>
          <a:bodyPr/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 Risk Management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2580463" y="6559894"/>
            <a:ext cx="3086100" cy="2531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50">
                <a:solidFill>
                  <a:srgbClr val="FFFFFF"/>
                </a:solidFill>
                <a:latin typeface="Sylfaen" panose="010A0502050306030303" pitchFamily="18" charset="0"/>
              </a:defRPr>
            </a:lvl1pPr>
          </a:lstStyle>
          <a:p>
            <a:r>
              <a:rPr lang="en-US" dirty="0"/>
              <a:t>Confidential  |   Copyright © 2017 </a:t>
            </a:r>
            <a:r>
              <a:rPr lang="en-US" dirty="0" err="1"/>
              <a:t>Prolifics</a:t>
            </a:r>
            <a:endParaRPr lang="en-US" dirty="0"/>
          </a:p>
        </p:txBody>
      </p:sp>
      <p:sp>
        <p:nvSpPr>
          <p:cNvPr id="19" name="Date Placeholder 1"/>
          <p:cNvSpPr txBox="1">
            <a:spLocks/>
          </p:cNvSpPr>
          <p:nvPr/>
        </p:nvSpPr>
        <p:spPr>
          <a:xfrm>
            <a:off x="2580463" y="6389320"/>
            <a:ext cx="2057400" cy="200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7CABCE-60AE-4E09-B4E4-971A8FD32255}" type="datetime4">
              <a:rPr lang="en-US" sz="1050" smtClean="0">
                <a:solidFill>
                  <a:srgbClr val="FFFFFF"/>
                </a:solidFill>
                <a:latin typeface="Sylfaen" panose="010A0502050306030303" pitchFamily="18" charset="0"/>
              </a:rPr>
              <a:pPr/>
              <a:t>February 24, 2020</a:t>
            </a:fld>
            <a:endParaRPr lang="en-US" sz="1050" dirty="0">
              <a:solidFill>
                <a:srgbClr val="FFFFFF"/>
              </a:solidFill>
              <a:latin typeface="Sylfaen" panose="010A0502050306030303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2994" y="885234"/>
            <a:ext cx="5929737" cy="1743219"/>
            <a:chOff x="1236745" y="1598559"/>
            <a:chExt cx="5929737" cy="1743219"/>
          </a:xfrm>
        </p:grpSpPr>
        <p:sp>
          <p:nvSpPr>
            <p:cNvPr id="3" name="Rectangle 2"/>
            <p:cNvSpPr/>
            <p:nvPr/>
          </p:nvSpPr>
          <p:spPr>
            <a:xfrm>
              <a:off x="1236745" y="2185296"/>
              <a:ext cx="2057400" cy="57840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Lender</a:t>
              </a:r>
              <a:endPara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9082" y="2185296"/>
              <a:ext cx="2057400" cy="57840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Borrower</a:t>
              </a:r>
              <a:endPara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15" idx="1"/>
              <a:endCxn id="3" idx="3"/>
            </p:cNvCxnSpPr>
            <p:nvPr/>
          </p:nvCxnSpPr>
          <p:spPr>
            <a:xfrm flipH="1">
              <a:off x="3294145" y="2474501"/>
              <a:ext cx="1814937" cy="0"/>
            </a:xfrm>
            <a:prstGeom prst="straightConnector1">
              <a:avLst/>
            </a:prstGeom>
            <a:ln w="19050">
              <a:solidFill>
                <a:srgbClr val="08080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15" idx="2"/>
              <a:endCxn id="3" idx="2"/>
            </p:cNvCxnSpPr>
            <p:nvPr/>
          </p:nvCxnSpPr>
          <p:spPr>
            <a:xfrm rot="5400000">
              <a:off x="4201614" y="827537"/>
              <a:ext cx="12700" cy="3872337"/>
            </a:xfrm>
            <a:prstGeom prst="bentConnector3">
              <a:avLst>
                <a:gd name="adj1" fmla="val 2475047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3" idx="0"/>
              <a:endCxn id="15" idx="0"/>
            </p:cNvCxnSpPr>
            <p:nvPr/>
          </p:nvCxnSpPr>
          <p:spPr>
            <a:xfrm rot="5400000" flipH="1" flipV="1">
              <a:off x="4201613" y="249128"/>
              <a:ext cx="12700" cy="3872337"/>
            </a:xfrm>
            <a:prstGeom prst="bentConnector3">
              <a:avLst>
                <a:gd name="adj1" fmla="val 22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11724" y="1598559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Loan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18676" y="2118070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Credit Risk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3348" y="3034001"/>
              <a:ext cx="18710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Interest+ Principal</a:t>
              </a:r>
            </a:p>
          </p:txBody>
        </p:sp>
      </p:grp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29838383"/>
              </p:ext>
            </p:extLst>
          </p:nvPr>
        </p:nvGraphicFramePr>
        <p:xfrm>
          <a:off x="1672994" y="3133725"/>
          <a:ext cx="4994506" cy="284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0210" y="2679106"/>
            <a:ext cx="17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 Lifecycle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920656" y="59594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 Risk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792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E237-6A7E-4D51-BD8E-B49292DF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64" y="331470"/>
            <a:ext cx="3886068" cy="420369"/>
          </a:xfrm>
        </p:spPr>
        <p:txBody>
          <a:bodyPr/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Modelling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5B15-B33B-4A18-B95C-4233805E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123-1C3D-40D2-8382-57D28B625AEF}" type="datetime4">
              <a:rPr lang="en-US" smtClean="0"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267D-82F7-4886-B06C-1C72C91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|   Copyright © 2017 Prolifics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EF37-273C-4469-82D7-2EB3BED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8215" y="1285874"/>
            <a:ext cx="1953986" cy="1716623"/>
            <a:chOff x="217715" y="1009649"/>
            <a:chExt cx="1953986" cy="1716623"/>
          </a:xfrm>
        </p:grpSpPr>
        <p:pic>
          <p:nvPicPr>
            <p:cNvPr id="3074" name="Picture 2" descr="Image result for custom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04" y="1009649"/>
              <a:ext cx="1304925" cy="1304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7715" y="2418495"/>
              <a:ext cx="1953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Valuable Customer</a:t>
              </a:r>
              <a:endParaRPr lang="en-IN" sz="1400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68762" y="1244366"/>
            <a:ext cx="1811891" cy="1758131"/>
            <a:chOff x="3093483" y="1009649"/>
            <a:chExt cx="1811891" cy="1758131"/>
          </a:xfrm>
        </p:grpSpPr>
        <p:pic>
          <p:nvPicPr>
            <p:cNvPr id="3076" name="Picture 4" descr="Image result for disguise customer'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873" y="1009649"/>
              <a:ext cx="1666809" cy="1379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93483" y="2460003"/>
              <a:ext cx="1811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Finding Defaulters</a:t>
              </a:r>
              <a:endParaRPr lang="en-IN" sz="1400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AutoShape 8" descr="Image result for interest rat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4495604" y="1244366"/>
            <a:ext cx="2125657" cy="1758130"/>
            <a:chOff x="5637218" y="968141"/>
            <a:chExt cx="2125657" cy="1758130"/>
          </a:xfrm>
        </p:grpSpPr>
        <p:pic>
          <p:nvPicPr>
            <p:cNvPr id="3084" name="Picture 12" descr="Image result for interest rat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103" y="968141"/>
              <a:ext cx="1277372" cy="1277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637218" y="2418494"/>
              <a:ext cx="2125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Finding </a:t>
              </a:r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Interest </a:t>
              </a:r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Rate</a:t>
              </a:r>
              <a:endParaRPr lang="en-IN" sz="1400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45712" y="1244366"/>
            <a:ext cx="2317313" cy="1765613"/>
            <a:chOff x="6645712" y="968141"/>
            <a:chExt cx="2317313" cy="1765613"/>
          </a:xfrm>
        </p:grpSpPr>
        <p:pic>
          <p:nvPicPr>
            <p:cNvPr id="3086" name="Picture 14" descr="Image result for customer +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289" y="968141"/>
              <a:ext cx="1454150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645712" y="2425977"/>
              <a:ext cx="2317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Boomerang Customers</a:t>
              </a:r>
              <a:endParaRPr lang="en-IN" sz="1400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33061" y="3770184"/>
            <a:ext cx="2275546" cy="1761780"/>
            <a:chOff x="2418786" y="3493959"/>
            <a:chExt cx="2275546" cy="176178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1298" y="3493959"/>
              <a:ext cx="1331713" cy="133171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418786" y="4947962"/>
              <a:ext cx="227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Exempted Customers</a:t>
              </a:r>
              <a:endParaRPr lang="en-IN" sz="1400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378847" y="7642198"/>
            <a:ext cx="4643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Acceptable Risk</a:t>
            </a:r>
            <a:endParaRPr lang="en-IN" sz="1400" dirty="0">
              <a:solidFill>
                <a:srgbClr val="08080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62889" y="3724754"/>
            <a:ext cx="2619374" cy="1807210"/>
            <a:chOff x="4810489" y="3448529"/>
            <a:chExt cx="2619374" cy="1807210"/>
          </a:xfrm>
        </p:grpSpPr>
        <p:pic>
          <p:nvPicPr>
            <p:cNvPr id="3092" name="Picture 20" descr="Image result for credit ris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894" y="3448529"/>
              <a:ext cx="1418367" cy="1418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810489" y="4947962"/>
              <a:ext cx="2619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rgbClr val="080808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Adequate Locking Amount</a:t>
              </a:r>
              <a:endParaRPr lang="en-IN" sz="1400" dirty="0">
                <a:solidFill>
                  <a:srgbClr val="08080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1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40395" y="323562"/>
            <a:ext cx="8077200" cy="533400"/>
          </a:xfrm>
        </p:spPr>
        <p:txBody>
          <a:bodyPr/>
          <a:lstStyle/>
          <a:p>
            <a:pPr algn="ctr"/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</a:t>
            </a:r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Derivatives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2580463" y="6559894"/>
            <a:ext cx="3086100" cy="2531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1050">
                <a:solidFill>
                  <a:srgbClr val="FFFFFF"/>
                </a:solidFill>
                <a:latin typeface="Sylfaen" panose="010A0502050306030303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Confidential  |   Copyright © 2017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Prolifics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</p:txBody>
      </p:sp>
      <p:sp>
        <p:nvSpPr>
          <p:cNvPr id="19" name="Date Placeholder 1"/>
          <p:cNvSpPr txBox="1">
            <a:spLocks/>
          </p:cNvSpPr>
          <p:nvPr/>
        </p:nvSpPr>
        <p:spPr>
          <a:xfrm>
            <a:off x="2580463" y="6389320"/>
            <a:ext cx="2057400" cy="2000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CABCE-60AE-4E09-B4E4-971A8FD32255}" type="datetime4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February 24, 2020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8511" y="1509408"/>
            <a:ext cx="612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13437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4456" y="3408758"/>
            <a:ext cx="612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13437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4456" y="4349706"/>
            <a:ext cx="612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13437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00953438"/>
              </p:ext>
            </p:extLst>
          </p:nvPr>
        </p:nvGraphicFramePr>
        <p:xfrm>
          <a:off x="274621" y="1179717"/>
          <a:ext cx="85525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8685" y="1509408"/>
            <a:ext cx="66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437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PD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2883" y="2255459"/>
            <a:ext cx="8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437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LGD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826" y="3031555"/>
            <a:ext cx="8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437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998" y="3764678"/>
            <a:ext cx="8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437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090" y="4545159"/>
            <a:ext cx="8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437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3959" y="526252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EL= PD*LGD*EAD</a:t>
            </a:r>
          </a:p>
        </p:txBody>
      </p:sp>
    </p:spTree>
    <p:extLst>
      <p:ext uri="{BB962C8B-B14F-4D97-AF65-F5344CB8AC3E}">
        <p14:creationId xmlns:p14="http://schemas.microsoft.com/office/powerpoint/2010/main" val="17197827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85" y="347019"/>
            <a:ext cx="7886700" cy="459467"/>
          </a:xfrm>
        </p:spPr>
        <p:txBody>
          <a:bodyPr/>
          <a:lstStyle/>
          <a:p>
            <a:r>
              <a:rPr lang="en-IN" sz="24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 |   Copyright © 2014 Prolifics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485" y="1140335"/>
            <a:ext cx="81905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Loan repayment data </a:t>
            </a:r>
            <a:r>
              <a:rPr lang="en-I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I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Indian Bank from </a:t>
            </a:r>
            <a:r>
              <a:rPr lang="en-IN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2007-14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records: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47000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Dimensions: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74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 Details: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Financial Details, Personal Details, Employment 			details, Repayment history etc.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" y="3936424"/>
            <a:ext cx="9144000" cy="217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4613" y="3936424"/>
            <a:ext cx="623103" cy="179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178810" y="3936424"/>
            <a:ext cx="375262" cy="179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589933" y="3936424"/>
            <a:ext cx="476716" cy="179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21803" y="3936424"/>
            <a:ext cx="436950" cy="179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65" y="286124"/>
            <a:ext cx="2804515" cy="459467"/>
          </a:xfrm>
        </p:spPr>
        <p:txBody>
          <a:bodyPr/>
          <a:lstStyle/>
          <a:p>
            <a:r>
              <a:rPr lang="en-IN" sz="24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 |   Copyright © 2014 Prolifics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395" y="977372"/>
            <a:ext cx="8190569" cy="751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Pattern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Fairly High Dimension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Separable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Interpretability Requirement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Latency Constraint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 Used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Logistic regression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 Regression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 </a:t>
            </a: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P-value selection method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 Ratio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80:20 Train Test Split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Calculated output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Probability of Default(PD)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Expected Loss(EL)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72169D-0BAF-47ED-B2C1-3D275FB2EB71}"/>
              </a:ext>
            </a:extLst>
          </p:cNvPr>
          <p:cNvGrpSpPr/>
          <p:nvPr/>
        </p:nvGrpSpPr>
        <p:grpSpPr>
          <a:xfrm>
            <a:off x="5073656" y="4705851"/>
            <a:ext cx="3213093" cy="1583947"/>
            <a:chOff x="4264032" y="4772674"/>
            <a:chExt cx="1516656" cy="1374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4032" y="4772674"/>
              <a:ext cx="1516656" cy="11581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4685951" y="5933153"/>
              <a:ext cx="672818" cy="21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 Point Summary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9E2602-55B5-45F2-8FB5-01D6E197D2EA}"/>
              </a:ext>
            </a:extLst>
          </p:cNvPr>
          <p:cNvGrpSpPr/>
          <p:nvPr/>
        </p:nvGrpSpPr>
        <p:grpSpPr>
          <a:xfrm>
            <a:off x="3774932" y="2619852"/>
            <a:ext cx="5154925" cy="2053638"/>
            <a:chOff x="3774933" y="2863584"/>
            <a:chExt cx="2494855" cy="18194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4933" y="2863584"/>
              <a:ext cx="2494855" cy="15699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/>
            <p:cNvSpPr txBox="1"/>
            <p:nvPr/>
          </p:nvSpPr>
          <p:spPr>
            <a:xfrm>
              <a:off x="4605290" y="4464857"/>
              <a:ext cx="1210424" cy="218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Loan Default v/s </a:t>
              </a:r>
              <a:r>
                <a:rPr lang="en-IN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Exposed factor</a:t>
              </a:r>
              <a:endParaRPr lang="en-IN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E7CF94-5399-4FB4-84AC-A838FF113833}"/>
              </a:ext>
            </a:extLst>
          </p:cNvPr>
          <p:cNvGrpSpPr/>
          <p:nvPr/>
        </p:nvGrpSpPr>
        <p:grpSpPr>
          <a:xfrm>
            <a:off x="3864784" y="286124"/>
            <a:ext cx="5078994" cy="2110797"/>
            <a:chOff x="3864784" y="286124"/>
            <a:chExt cx="5078994" cy="211079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4784" y="286124"/>
              <a:ext cx="5078994" cy="183947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21803" y="2181477"/>
              <a:ext cx="16850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Weight of Grade on Model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419851" y="3245224"/>
            <a:ext cx="510006" cy="79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2449" y="308428"/>
            <a:ext cx="7886700" cy="459467"/>
          </a:xfrm>
        </p:spPr>
        <p:txBody>
          <a:bodyPr/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Benefits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 |   Copyright © 2014 Prolifics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6875" y="2333625"/>
            <a:ext cx="968828" cy="101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48300" y="781050"/>
            <a:ext cx="2152650" cy="933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632122" y="1824037"/>
            <a:ext cx="968828" cy="101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72935" y="4638675"/>
            <a:ext cx="2684689" cy="107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1085850" y="2362200"/>
            <a:ext cx="6867525" cy="3766266"/>
            <a:chOff x="1085850" y="2038350"/>
            <a:chExt cx="6867525" cy="3766266"/>
          </a:xfrm>
        </p:grpSpPr>
        <p:sp>
          <p:nvSpPr>
            <p:cNvPr id="13" name="TextBox 12"/>
            <p:cNvSpPr txBox="1"/>
            <p:nvPr/>
          </p:nvSpPr>
          <p:spPr>
            <a:xfrm>
              <a:off x="3416127" y="5496839"/>
              <a:ext cx="2512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Capital Adequacy Amount</a:t>
              </a:r>
              <a:endPara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85850" y="2038350"/>
              <a:ext cx="6867525" cy="3438525"/>
              <a:chOff x="1085850" y="2038350"/>
              <a:chExt cx="6867525" cy="34385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850" y="2038350"/>
                <a:ext cx="6867525" cy="3438525"/>
              </a:xfrm>
              <a:prstGeom prst="rect">
                <a:avLst/>
              </a:prstGeom>
              <a:noFill/>
              <a:ln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645103" y="4096062"/>
                <a:ext cx="5799002" cy="1022039"/>
                <a:chOff x="1645103" y="4096062"/>
                <a:chExt cx="5799002" cy="1022039"/>
              </a:xfrm>
            </p:grpSpPr>
            <p:pic>
              <p:nvPicPr>
                <p:cNvPr id="18" name="Picture 2" descr="Image result for rating scale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0579" b="14064"/>
                <a:stretch/>
              </p:blipFill>
              <p:spPr bwMode="auto">
                <a:xfrm flipH="1">
                  <a:off x="1729105" y="4441825"/>
                  <a:ext cx="5715000" cy="6762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Isosceles Triangle 19"/>
                <p:cNvSpPr/>
                <p:nvPr/>
              </p:nvSpPr>
              <p:spPr>
                <a:xfrm flipV="1">
                  <a:off x="2053407" y="4432296"/>
                  <a:ext cx="195764" cy="198371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45103" y="4096062"/>
                  <a:ext cx="10310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dirty="0" smtClean="0">
                      <a:solidFill>
                        <a:srgbClr val="C000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High Risk</a:t>
                  </a:r>
                  <a:endParaRPr lang="en-IN" sz="1400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710056" y="3095803"/>
                <a:ext cx="5715000" cy="996614"/>
                <a:chOff x="1710056" y="3095803"/>
                <a:chExt cx="5715000" cy="996614"/>
              </a:xfrm>
            </p:grpSpPr>
            <p:pic>
              <p:nvPicPr>
                <p:cNvPr id="17" name="Picture 2" descr="Image result for rating scale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0579" b="14064"/>
                <a:stretch/>
              </p:blipFill>
              <p:spPr bwMode="auto">
                <a:xfrm flipH="1">
                  <a:off x="1710056" y="3416141"/>
                  <a:ext cx="5715000" cy="6762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Isosceles Triangle 18"/>
                <p:cNvSpPr/>
                <p:nvPr/>
              </p:nvSpPr>
              <p:spPr>
                <a:xfrm flipV="1">
                  <a:off x="4404721" y="3432273"/>
                  <a:ext cx="195764" cy="198371"/>
                </a:xfrm>
                <a:prstGeom prst="triangle">
                  <a:avLst/>
                </a:prstGeom>
                <a:solidFill>
                  <a:srgbClr val="FF9900"/>
                </a:solidFill>
                <a:ln>
                  <a:solidFill>
                    <a:srgbClr val="FF7C8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72298" y="3095803"/>
                  <a:ext cx="18069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dirty="0" smtClean="0">
                      <a:solidFill>
                        <a:srgbClr val="FF99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Adequate Amount</a:t>
                  </a:r>
                  <a:endParaRPr lang="en-IN" sz="1400" dirty="0">
                    <a:solidFill>
                      <a:srgbClr val="FF99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10056" y="2089485"/>
                <a:ext cx="5723323" cy="963357"/>
                <a:chOff x="1710056" y="2089485"/>
                <a:chExt cx="5723323" cy="963357"/>
              </a:xfrm>
            </p:grpSpPr>
            <p:pic>
              <p:nvPicPr>
                <p:cNvPr id="2050" name="Picture 2" descr="Image result for rating scale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0579" b="14064"/>
                <a:stretch/>
              </p:blipFill>
              <p:spPr bwMode="auto">
                <a:xfrm flipH="1">
                  <a:off x="1710056" y="2376566"/>
                  <a:ext cx="5715000" cy="6762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Isosceles Triangle 4"/>
                <p:cNvSpPr/>
                <p:nvPr/>
              </p:nvSpPr>
              <p:spPr>
                <a:xfrm flipV="1">
                  <a:off x="6901721" y="2390887"/>
                  <a:ext cx="195764" cy="198371"/>
                </a:xfrm>
                <a:prstGeom prst="triangl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565834" y="2089485"/>
                  <a:ext cx="8675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sz="14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Surplus</a:t>
                  </a:r>
                  <a:endParaRPr lang="en-IN" sz="1400" dirty="0">
                    <a:solidFill>
                      <a:schemeClr val="accent3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</p:grpSp>
      <p:grpSp>
        <p:nvGrpSpPr>
          <p:cNvPr id="33" name="Group 32"/>
          <p:cNvGrpSpPr/>
          <p:nvPr/>
        </p:nvGrpSpPr>
        <p:grpSpPr>
          <a:xfrm>
            <a:off x="534476" y="791977"/>
            <a:ext cx="1760860" cy="1354560"/>
            <a:chOff x="534476" y="791977"/>
            <a:chExt cx="1760860" cy="1354560"/>
          </a:xfrm>
        </p:grpSpPr>
        <p:sp>
          <p:nvSpPr>
            <p:cNvPr id="12" name="TextBox 11"/>
            <p:cNvSpPr txBox="1"/>
            <p:nvPr/>
          </p:nvSpPr>
          <p:spPr>
            <a:xfrm>
              <a:off x="534476" y="1590042"/>
              <a:ext cx="1760860" cy="55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5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High Satisfaction Index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154" y="791977"/>
              <a:ext cx="779505" cy="80221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100802" y="828157"/>
            <a:ext cx="1324984" cy="1294006"/>
            <a:chOff x="3100802" y="828157"/>
            <a:chExt cx="1324984" cy="1294006"/>
          </a:xfrm>
        </p:grpSpPr>
        <p:sp>
          <p:nvSpPr>
            <p:cNvPr id="15" name="TextBox 14"/>
            <p:cNvSpPr txBox="1"/>
            <p:nvPr/>
          </p:nvSpPr>
          <p:spPr>
            <a:xfrm>
              <a:off x="3100802" y="1583554"/>
              <a:ext cx="132498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50" dirty="0">
                  <a:solidFill>
                    <a:srgbClr val="A500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Virtual </a:t>
              </a:r>
              <a:endParaRPr lang="en-IN" sz="1450" dirty="0" smtClean="0">
                <a:solidFill>
                  <a:srgbClr val="A5002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IN" sz="1450" dirty="0" smtClean="0">
                  <a:solidFill>
                    <a:srgbClr val="A500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Workforce</a:t>
              </a:r>
              <a:endParaRPr lang="en-IN" sz="1450" dirty="0">
                <a:solidFill>
                  <a:srgbClr val="A5002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9327" y="828157"/>
              <a:ext cx="782087" cy="752007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5018966" y="795083"/>
            <a:ext cx="1564223" cy="1332828"/>
            <a:chOff x="5018966" y="795083"/>
            <a:chExt cx="1564223" cy="1332828"/>
          </a:xfrm>
        </p:grpSpPr>
        <p:sp>
          <p:nvSpPr>
            <p:cNvPr id="14" name="TextBox 13"/>
            <p:cNvSpPr txBox="1"/>
            <p:nvPr/>
          </p:nvSpPr>
          <p:spPr>
            <a:xfrm>
              <a:off x="5018966" y="1589302"/>
              <a:ext cx="156422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5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In-House </a:t>
              </a:r>
              <a:endParaRPr lang="en-IN" sz="14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IN" sz="145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Assessment </a:t>
              </a:r>
              <a:endParaRPr lang="en-IN" sz="1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7640" y="795083"/>
              <a:ext cx="744042" cy="701525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7278461" y="819030"/>
            <a:ext cx="1324719" cy="1322103"/>
            <a:chOff x="7278461" y="819030"/>
            <a:chExt cx="1324719" cy="1322103"/>
          </a:xfrm>
        </p:grpSpPr>
        <p:sp>
          <p:nvSpPr>
            <p:cNvPr id="16" name="TextBox 15"/>
            <p:cNvSpPr txBox="1"/>
            <p:nvPr/>
          </p:nvSpPr>
          <p:spPr>
            <a:xfrm>
              <a:off x="7278461" y="1602524"/>
              <a:ext cx="13247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50" dirty="0">
                  <a:solidFill>
                    <a:srgbClr val="A5002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Monetary Benefits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0393" y="819030"/>
              <a:ext cx="697302" cy="718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7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85" y="347019"/>
            <a:ext cx="7886700" cy="459467"/>
          </a:xfrm>
        </p:spPr>
        <p:txBody>
          <a:bodyPr/>
          <a:lstStyle/>
          <a:p>
            <a:r>
              <a:rPr lang="en-IN" sz="2400" b="1" dirty="0" smtClean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Overview</a:t>
            </a:r>
            <a:endParaRPr lang="en-IN" sz="24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ABCE-60AE-4E09-B4E4-971A8FD32255}" type="datetime4">
              <a:rPr lang="en-US" b="1" smtClean="0"/>
              <a:pPr/>
              <a:t>February 24, 2020</a:t>
            </a:fld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Public  |   Copyright © 2014 Prolifics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41A5-A4C5-4912-A801-03C6071F7135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712476" y="3772604"/>
            <a:ext cx="131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</a:t>
            </a:r>
          </a:p>
        </p:txBody>
      </p:sp>
      <p:pic>
        <p:nvPicPr>
          <p:cNvPr id="2068" name="Picture 20" descr="Image result for anacon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62" y="4685086"/>
            <a:ext cx="1108969" cy="8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python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40" y="4751080"/>
            <a:ext cx="624409" cy="6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DC138D4-C79F-4657-8723-4BE0C98A1FDA}"/>
              </a:ext>
            </a:extLst>
          </p:cNvPr>
          <p:cNvGrpSpPr/>
          <p:nvPr/>
        </p:nvGrpSpPr>
        <p:grpSpPr>
          <a:xfrm>
            <a:off x="932605" y="2768251"/>
            <a:ext cx="6837667" cy="1667783"/>
            <a:chOff x="932605" y="2768251"/>
            <a:chExt cx="6837667" cy="16677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D9495D-FC38-4A78-B4B3-569B0CA49E89}"/>
                </a:ext>
              </a:extLst>
            </p:cNvPr>
            <p:cNvSpPr/>
            <p:nvPr/>
          </p:nvSpPr>
          <p:spPr>
            <a:xfrm>
              <a:off x="6102692" y="2768368"/>
              <a:ext cx="1667580" cy="16676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511B45-4F67-496C-870F-5736BA33B4DD}"/>
                </a:ext>
              </a:extLst>
            </p:cNvPr>
            <p:cNvSpPr/>
            <p:nvPr/>
          </p:nvSpPr>
          <p:spPr>
            <a:xfrm>
              <a:off x="6158468" y="2823967"/>
              <a:ext cx="1556742" cy="1556468"/>
            </a:xfrm>
            <a:custGeom>
              <a:avLst/>
              <a:gdLst>
                <a:gd name="connsiteX0" fmla="*/ 0 w 1556742"/>
                <a:gd name="connsiteY0" fmla="*/ 778234 h 1556468"/>
                <a:gd name="connsiteX1" fmla="*/ 778371 w 1556742"/>
                <a:gd name="connsiteY1" fmla="*/ 0 h 1556468"/>
                <a:gd name="connsiteX2" fmla="*/ 1556742 w 1556742"/>
                <a:gd name="connsiteY2" fmla="*/ 778234 h 1556468"/>
                <a:gd name="connsiteX3" fmla="*/ 778371 w 1556742"/>
                <a:gd name="connsiteY3" fmla="*/ 1556468 h 1556468"/>
                <a:gd name="connsiteX4" fmla="*/ 0 w 1556742"/>
                <a:gd name="connsiteY4" fmla="*/ 778234 h 155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6742" h="1556468">
                  <a:moveTo>
                    <a:pt x="0" y="778234"/>
                  </a:moveTo>
                  <a:cubicBezTo>
                    <a:pt x="0" y="348427"/>
                    <a:pt x="348489" y="0"/>
                    <a:pt x="778371" y="0"/>
                  </a:cubicBezTo>
                  <a:cubicBezTo>
                    <a:pt x="1208253" y="0"/>
                    <a:pt x="1556742" y="348427"/>
                    <a:pt x="1556742" y="778234"/>
                  </a:cubicBezTo>
                  <a:cubicBezTo>
                    <a:pt x="1556742" y="1208041"/>
                    <a:pt x="1208253" y="1556468"/>
                    <a:pt x="778371" y="1556468"/>
                  </a:cubicBezTo>
                  <a:cubicBezTo>
                    <a:pt x="348489" y="1556468"/>
                    <a:pt x="0" y="1208041"/>
                    <a:pt x="0" y="778234"/>
                  </a:cubicBezTo>
                  <a:close/>
                </a:path>
              </a:pathLst>
            </a:cu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5412" tIns="255414" rIns="255412" bIns="255415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Deploy</a:t>
              </a:r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7AF6229C-01C7-499A-937E-1A1EE6FE66EB}"/>
                </a:ext>
              </a:extLst>
            </p:cNvPr>
            <p:cNvSpPr/>
            <p:nvPr/>
          </p:nvSpPr>
          <p:spPr>
            <a:xfrm rot="2700000">
              <a:off x="4372170" y="2768251"/>
              <a:ext cx="1667608" cy="1667608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353402"/>
                <a:satOff val="-3341"/>
                <a:lumOff val="-1831"/>
                <a:alphaOff val="0"/>
              </a:schemeClr>
            </a:fillRef>
            <a:effectRef idx="0">
              <a:schemeClr val="accent3">
                <a:hueOff val="1353402"/>
                <a:satOff val="-3341"/>
                <a:lumOff val="-18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28E2731-EBAC-41D2-981C-28C826430FB4}"/>
                </a:ext>
              </a:extLst>
            </p:cNvPr>
            <p:cNvSpPr/>
            <p:nvPr/>
          </p:nvSpPr>
          <p:spPr>
            <a:xfrm>
              <a:off x="4435111" y="2823967"/>
              <a:ext cx="1556742" cy="1556468"/>
            </a:xfrm>
            <a:custGeom>
              <a:avLst/>
              <a:gdLst>
                <a:gd name="connsiteX0" fmla="*/ 0 w 1556742"/>
                <a:gd name="connsiteY0" fmla="*/ 778234 h 1556468"/>
                <a:gd name="connsiteX1" fmla="*/ 778371 w 1556742"/>
                <a:gd name="connsiteY1" fmla="*/ 0 h 1556468"/>
                <a:gd name="connsiteX2" fmla="*/ 1556742 w 1556742"/>
                <a:gd name="connsiteY2" fmla="*/ 778234 h 1556468"/>
                <a:gd name="connsiteX3" fmla="*/ 778371 w 1556742"/>
                <a:gd name="connsiteY3" fmla="*/ 1556468 h 1556468"/>
                <a:gd name="connsiteX4" fmla="*/ 0 w 1556742"/>
                <a:gd name="connsiteY4" fmla="*/ 778234 h 155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6742" h="1556468">
                  <a:moveTo>
                    <a:pt x="0" y="778234"/>
                  </a:moveTo>
                  <a:cubicBezTo>
                    <a:pt x="0" y="348427"/>
                    <a:pt x="348489" y="0"/>
                    <a:pt x="778371" y="0"/>
                  </a:cubicBezTo>
                  <a:cubicBezTo>
                    <a:pt x="1208253" y="0"/>
                    <a:pt x="1556742" y="348427"/>
                    <a:pt x="1556742" y="778234"/>
                  </a:cubicBezTo>
                  <a:cubicBezTo>
                    <a:pt x="1556742" y="1208041"/>
                    <a:pt x="1208253" y="1556468"/>
                    <a:pt x="778371" y="1556468"/>
                  </a:cubicBezTo>
                  <a:cubicBezTo>
                    <a:pt x="348489" y="1556468"/>
                    <a:pt x="0" y="1208041"/>
                    <a:pt x="0" y="778234"/>
                  </a:cubicBezTo>
                  <a:close/>
                </a:path>
              </a:pathLst>
            </a:cu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5412" tIns="255414" rIns="255412" bIns="255415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Score</a:t>
              </a:r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4F606A9B-6384-4D11-98DE-2FBA31801A2F}"/>
                </a:ext>
              </a:extLst>
            </p:cNvPr>
            <p:cNvSpPr/>
            <p:nvPr/>
          </p:nvSpPr>
          <p:spPr>
            <a:xfrm rot="2700000">
              <a:off x="2655963" y="2768251"/>
              <a:ext cx="1667608" cy="1667608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06803"/>
                <a:satOff val="-6682"/>
                <a:lumOff val="-3662"/>
                <a:alphaOff val="0"/>
              </a:schemeClr>
            </a:fillRef>
            <a:effectRef idx="0">
              <a:schemeClr val="accent3">
                <a:hueOff val="2706803"/>
                <a:satOff val="-6682"/>
                <a:lumOff val="-366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C70979-5CCC-4EB9-82FB-4F624D9839E4}"/>
                </a:ext>
              </a:extLst>
            </p:cNvPr>
            <p:cNvSpPr/>
            <p:nvPr/>
          </p:nvSpPr>
          <p:spPr>
            <a:xfrm>
              <a:off x="2711753" y="2823967"/>
              <a:ext cx="1556742" cy="1556468"/>
            </a:xfrm>
            <a:custGeom>
              <a:avLst/>
              <a:gdLst>
                <a:gd name="connsiteX0" fmla="*/ 0 w 1556742"/>
                <a:gd name="connsiteY0" fmla="*/ 778234 h 1556468"/>
                <a:gd name="connsiteX1" fmla="*/ 778371 w 1556742"/>
                <a:gd name="connsiteY1" fmla="*/ 0 h 1556468"/>
                <a:gd name="connsiteX2" fmla="*/ 1556742 w 1556742"/>
                <a:gd name="connsiteY2" fmla="*/ 778234 h 1556468"/>
                <a:gd name="connsiteX3" fmla="*/ 778371 w 1556742"/>
                <a:gd name="connsiteY3" fmla="*/ 1556468 h 1556468"/>
                <a:gd name="connsiteX4" fmla="*/ 0 w 1556742"/>
                <a:gd name="connsiteY4" fmla="*/ 778234 h 155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6742" h="1556468">
                  <a:moveTo>
                    <a:pt x="0" y="778234"/>
                  </a:moveTo>
                  <a:cubicBezTo>
                    <a:pt x="0" y="348427"/>
                    <a:pt x="348489" y="0"/>
                    <a:pt x="778371" y="0"/>
                  </a:cubicBezTo>
                  <a:cubicBezTo>
                    <a:pt x="1208253" y="0"/>
                    <a:pt x="1556742" y="348427"/>
                    <a:pt x="1556742" y="778234"/>
                  </a:cubicBezTo>
                  <a:cubicBezTo>
                    <a:pt x="1556742" y="1208041"/>
                    <a:pt x="1208253" y="1556468"/>
                    <a:pt x="778371" y="1556468"/>
                  </a:cubicBezTo>
                  <a:cubicBezTo>
                    <a:pt x="348489" y="1556468"/>
                    <a:pt x="0" y="1208041"/>
                    <a:pt x="0" y="778234"/>
                  </a:cubicBezTo>
                  <a:close/>
                </a:path>
              </a:pathLst>
            </a:cu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5412" tIns="255414" rIns="255412" bIns="255415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Build</a:t>
              </a:r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F35B7515-1604-489B-B909-09BBA188811E}"/>
                </a:ext>
              </a:extLst>
            </p:cNvPr>
            <p:cNvSpPr/>
            <p:nvPr/>
          </p:nvSpPr>
          <p:spPr>
            <a:xfrm rot="2700000">
              <a:off x="932605" y="2768251"/>
              <a:ext cx="1667608" cy="1667608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060204"/>
                <a:satOff val="-10023"/>
                <a:lumOff val="-5493"/>
                <a:alphaOff val="0"/>
              </a:schemeClr>
            </a:fillRef>
            <a:effectRef idx="0">
              <a:schemeClr val="accent3">
                <a:hueOff val="4060204"/>
                <a:satOff val="-10023"/>
                <a:lumOff val="-549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7870D3-F25F-4DA1-9F7F-BDAAFAE306FD}"/>
                </a:ext>
              </a:extLst>
            </p:cNvPr>
            <p:cNvSpPr/>
            <p:nvPr/>
          </p:nvSpPr>
          <p:spPr>
            <a:xfrm>
              <a:off x="988396" y="2823967"/>
              <a:ext cx="1556742" cy="1556468"/>
            </a:xfrm>
            <a:custGeom>
              <a:avLst/>
              <a:gdLst>
                <a:gd name="connsiteX0" fmla="*/ 0 w 1556742"/>
                <a:gd name="connsiteY0" fmla="*/ 778234 h 1556468"/>
                <a:gd name="connsiteX1" fmla="*/ 778371 w 1556742"/>
                <a:gd name="connsiteY1" fmla="*/ 0 h 1556468"/>
                <a:gd name="connsiteX2" fmla="*/ 1556742 w 1556742"/>
                <a:gd name="connsiteY2" fmla="*/ 778234 h 1556468"/>
                <a:gd name="connsiteX3" fmla="*/ 778371 w 1556742"/>
                <a:gd name="connsiteY3" fmla="*/ 1556468 h 1556468"/>
                <a:gd name="connsiteX4" fmla="*/ 0 w 1556742"/>
                <a:gd name="connsiteY4" fmla="*/ 778234 h 155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6742" h="1556468">
                  <a:moveTo>
                    <a:pt x="0" y="778234"/>
                  </a:moveTo>
                  <a:cubicBezTo>
                    <a:pt x="0" y="348427"/>
                    <a:pt x="348489" y="0"/>
                    <a:pt x="778371" y="0"/>
                  </a:cubicBezTo>
                  <a:cubicBezTo>
                    <a:pt x="1208253" y="0"/>
                    <a:pt x="1556742" y="348427"/>
                    <a:pt x="1556742" y="778234"/>
                  </a:cubicBezTo>
                  <a:cubicBezTo>
                    <a:pt x="1556742" y="1208041"/>
                    <a:pt x="1208253" y="1556468"/>
                    <a:pt x="778371" y="1556468"/>
                  </a:cubicBezTo>
                  <a:cubicBezTo>
                    <a:pt x="348489" y="1556468"/>
                    <a:pt x="0" y="1208041"/>
                    <a:pt x="0" y="778234"/>
                  </a:cubicBezTo>
                  <a:close/>
                </a:path>
              </a:pathLst>
            </a:cu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5412" tIns="255414" rIns="255412" bIns="255415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Data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54789" y="1095808"/>
            <a:ext cx="7789086" cy="48739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04AD9D3-D4B1-4773-BA8B-B59961F9F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058" y="429468"/>
            <a:ext cx="1313540" cy="1310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201A41-AA7E-4761-98FD-6D3CC91A9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28194" y="2234185"/>
            <a:ext cx="316436" cy="341070"/>
          </a:xfrm>
          <a:prstGeom prst="rect">
            <a:avLst/>
          </a:prstGeom>
        </p:spPr>
      </p:pic>
      <p:pic>
        <p:nvPicPr>
          <p:cNvPr id="15" name="Picture 18" descr="Image result for Flask python logo">
            <a:extLst>
              <a:ext uri="{FF2B5EF4-FFF2-40B4-BE49-F238E27FC236}">
                <a16:creationId xmlns:a16="http://schemas.microsoft.com/office/drawing/2014/main" id="{6F771337-B550-4AD1-AB73-AFA49797C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27" y="2132002"/>
            <a:ext cx="839835" cy="4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Image result for scikit learn python logo">
            <a:extLst>
              <a:ext uri="{FF2B5EF4-FFF2-40B4-BE49-F238E27FC236}">
                <a16:creationId xmlns:a16="http://schemas.microsoft.com/office/drawing/2014/main" id="{49408BF6-7AFF-4FD5-AFE1-4A01AF40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69" y="2136270"/>
            <a:ext cx="1372128" cy="4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Image result for Seaborn python logo">
            <a:extLst>
              <a:ext uri="{FF2B5EF4-FFF2-40B4-BE49-F238E27FC236}">
                <a16:creationId xmlns:a16="http://schemas.microsoft.com/office/drawing/2014/main" id="{7217C0AC-44E6-494D-B747-1529A92B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86" y="1694066"/>
            <a:ext cx="673989" cy="40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Numpy python">
            <a:extLst>
              <a:ext uri="{FF2B5EF4-FFF2-40B4-BE49-F238E27FC236}">
                <a16:creationId xmlns:a16="http://schemas.microsoft.com/office/drawing/2014/main" id="{6E6955EA-A96C-4A77-97E4-F51EB215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45" y="2191182"/>
            <a:ext cx="1026478" cy="4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6C41C4-1FBE-4B40-A7D3-FB7749B70E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2014" y="1741182"/>
            <a:ext cx="793277" cy="321356"/>
          </a:xfrm>
          <a:prstGeom prst="rect">
            <a:avLst/>
          </a:prstGeom>
        </p:spPr>
      </p:pic>
      <p:pic>
        <p:nvPicPr>
          <p:cNvPr id="20" name="Picture 14" descr="Image result for mlextend python logo">
            <a:extLst>
              <a:ext uri="{FF2B5EF4-FFF2-40B4-BE49-F238E27FC236}">
                <a16:creationId xmlns:a16="http://schemas.microsoft.com/office/drawing/2014/main" id="{17E151B9-9B69-412B-88DC-E5CA6FFD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86" y="1725458"/>
            <a:ext cx="683801" cy="3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jupyter notebook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77" y="4669757"/>
            <a:ext cx="641937" cy="7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4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lifics Master Slide">
  <a:themeElements>
    <a:clrScheme name="Prolifics">
      <a:dk1>
        <a:srgbClr val="134371"/>
      </a:dk1>
      <a:lt1>
        <a:srgbClr val="FFFFFF"/>
      </a:lt1>
      <a:dk2>
        <a:srgbClr val="0F6FA1"/>
      </a:dk2>
      <a:lt2>
        <a:srgbClr val="60BFD5"/>
      </a:lt2>
      <a:accent1>
        <a:srgbClr val="3399E4"/>
      </a:accent1>
      <a:accent2>
        <a:srgbClr val="81B850"/>
      </a:accent2>
      <a:accent3>
        <a:srgbClr val="0F913E"/>
      </a:accent3>
      <a:accent4>
        <a:srgbClr val="134371"/>
      </a:accent4>
      <a:accent5>
        <a:srgbClr val="0F6FA1"/>
      </a:accent5>
      <a:accent6>
        <a:srgbClr val="FF9D1C"/>
      </a:accent6>
      <a:hlink>
        <a:srgbClr val="B0DFEA"/>
      </a:hlink>
      <a:folHlink>
        <a:srgbClr val="000000"/>
      </a:folHlink>
    </a:clrScheme>
    <a:fontScheme name="Prolifics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13484</TotalTime>
  <Words>455</Words>
  <Application>Microsoft Office PowerPoint</Application>
  <PresentationFormat>On-screen Show (4:3)</PresentationFormat>
  <Paragraphs>172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Sylfaen</vt:lpstr>
      <vt:lpstr>Wingdings 3</vt:lpstr>
      <vt:lpstr>Arial</vt:lpstr>
      <vt:lpstr>Verdana</vt:lpstr>
      <vt:lpstr>Calibri</vt:lpstr>
      <vt:lpstr>Wingdings</vt:lpstr>
      <vt:lpstr>Lato</vt:lpstr>
      <vt:lpstr>Lato Light</vt:lpstr>
      <vt:lpstr>Baskerville Old Face</vt:lpstr>
      <vt:lpstr>Lato Black</vt:lpstr>
      <vt:lpstr>Prolifics Master Slide</vt:lpstr>
      <vt:lpstr>PowerPoint Presentation</vt:lpstr>
      <vt:lpstr>Agenda</vt:lpstr>
      <vt:lpstr>Credit Risk Management</vt:lpstr>
      <vt:lpstr>Need for Modelling</vt:lpstr>
      <vt:lpstr>Key Derivatives</vt:lpstr>
      <vt:lpstr>Data Overview</vt:lpstr>
      <vt:lpstr>Model Analysis</vt:lpstr>
      <vt:lpstr>Business Benefits</vt:lpstr>
      <vt:lpstr>Model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Prolifics</dc:creator>
  <cp:keywords>RPA</cp:keywords>
  <cp:lastModifiedBy>Sourabh Jana</cp:lastModifiedBy>
  <cp:revision>1112</cp:revision>
  <cp:lastPrinted>2014-06-23T13:42:04Z</cp:lastPrinted>
  <dcterms:created xsi:type="dcterms:W3CDTF">2014-05-20T17:43:26Z</dcterms:created>
  <dcterms:modified xsi:type="dcterms:W3CDTF">2020-02-24T14:22:26Z</dcterms:modified>
  <cp:category>Presales-Demo-RPA</cp:category>
</cp:coreProperties>
</file>