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Montserrat"/>
      <p:regular r:id="rId42"/>
      <p:bold r:id="rId43"/>
      <p:italic r:id="rId44"/>
      <p:boldItalic r:id="rId45"/>
    </p:embeddedFont>
    <p:embeddedFont>
      <p:font typeface="Montserrat Medium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0" roundtripDataSignature="AMtx7mjuFUoQXZ4zIVJqQOgcnJYhKfRa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Montserrat-regular.fntdata"/><Relationship Id="rId41" Type="http://schemas.openxmlformats.org/officeDocument/2006/relationships/slide" Target="slides/slide36.xml"/><Relationship Id="rId44" Type="http://schemas.openxmlformats.org/officeDocument/2006/relationships/font" Target="fonts/Montserrat-italic.fntdata"/><Relationship Id="rId43" Type="http://schemas.openxmlformats.org/officeDocument/2006/relationships/font" Target="fonts/Montserrat-bold.fntdata"/><Relationship Id="rId46" Type="http://schemas.openxmlformats.org/officeDocument/2006/relationships/font" Target="fonts/MontserratMedium-regular.fntdata"/><Relationship Id="rId45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Medium-italic.fntdata"/><Relationship Id="rId47" Type="http://schemas.openxmlformats.org/officeDocument/2006/relationships/font" Target="fonts/MontserratMedium-bold.fntdata"/><Relationship Id="rId49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2fdad785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82fdad785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2fdad785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82fdad785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2fdad785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82fdad785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2fdad785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82fdad785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2fdad785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82fdad785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2fdad785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82fdad785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2fdad785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82fdad785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2fdad785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82fdad785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2fdad785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282fdad785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2fdad785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82fdad785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82fdad785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82fdad785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2fdad785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82fdad785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8eecdff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48eecdff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Set_minor_locator, set_major_Formatter, fig.subplots, ax.grid,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83f06601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283f06601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83f066017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83f066017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83f066017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283f066017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83f066017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283f066017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8309d7ac5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28309d7ac5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8309d7ac5b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28309d7ac5b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8407801a2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28407801a2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2fdad785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282fdad785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8309d7ac5b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28309d7ac5b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8309d7ac5b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28309d7ac5b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8309d7ac5b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28309d7ac5b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8309d7ac5b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28309d7ac5b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82fdad7850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282fdad785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83f0660172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283f0660172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8407801a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28407801a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3f0660172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83f0660172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2fdad785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82fdad785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2fdad785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82fdad785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2fdad785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82fdad785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2fdad78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82fdad78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kshop Outline">
  <p:cSld name="TITLE_AND_BODY_1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TITLE_AND_BODY_1_1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2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28309d7ac5b_3_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28309d7ac5b_3_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g28309d7ac5b_3_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kshop Overview" type="tx">
  <p:cSld name="TITLE_AND_BODY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  <a:defRPr b="1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Relationship Id="rId5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40.png"/><Relationship Id="rId5" Type="http://schemas.openxmlformats.org/officeDocument/2006/relationships/image" Target="../media/image28.png"/><Relationship Id="rId6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matplotlib.org/stable/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28.png"/><Relationship Id="rId6" Type="http://schemas.openxmlformats.org/officeDocument/2006/relationships/image" Target="../media/image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4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Relationship Id="rId4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Relationship Id="rId4" Type="http://schemas.openxmlformats.org/officeDocument/2006/relationships/image" Target="../media/image41.jpg"/><Relationship Id="rId5" Type="http://schemas.openxmlformats.org/officeDocument/2006/relationships/image" Target="../media/image4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/>
        </p:nvSpPr>
        <p:spPr>
          <a:xfrm>
            <a:off x="395708" y="751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Viz Workshop</a:t>
            </a:r>
            <a:endParaRPr b="1" i="0" sz="4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" name="Google Shape;52;p1"/>
          <p:cNvPicPr preferRelativeResize="0"/>
          <p:nvPr/>
        </p:nvPicPr>
        <p:blipFill rotWithShape="1">
          <a:blip r:embed="rId3">
            <a:alphaModFix/>
          </a:blip>
          <a:srcRect b="9196" l="9287" r="0" t="76644"/>
          <a:stretch/>
        </p:blipFill>
        <p:spPr>
          <a:xfrm>
            <a:off x="0" y="4458500"/>
            <a:ext cx="7555348" cy="6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35801" l="16138" r="17228" t="19892"/>
          <a:stretch/>
        </p:blipFill>
        <p:spPr>
          <a:xfrm>
            <a:off x="544725" y="2997525"/>
            <a:ext cx="3751703" cy="14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2fdad7850_0_20"/>
          <p:cNvSpPr txBox="1"/>
          <p:nvPr/>
        </p:nvSpPr>
        <p:spPr>
          <a:xfrm>
            <a:off x="311700" y="439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Cleanup &amp; Exploration</a:t>
            </a:r>
            <a:endParaRPr b="1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g282fdad7850_0_20"/>
          <p:cNvSpPr txBox="1"/>
          <p:nvPr/>
        </p:nvSpPr>
        <p:spPr>
          <a:xfrm>
            <a:off x="311700" y="1152475"/>
            <a:ext cx="8621400" cy="3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Medium"/>
              <a:buAutoNum type="arabicPeriod"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Missing values, NaNs, outliers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Medium"/>
              <a:buChar char="○"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Pandas, NumPy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2. Data Transformations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Medium"/>
              <a:buChar char="○"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Aggregations, reshaping, normalization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3.	</a:t>
            </a:r>
            <a:r>
              <a:rPr b="0" i="0" lang="en" sz="20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Statistics</a:t>
            </a:r>
            <a:endParaRPr b="0" i="0" sz="20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Medium"/>
              <a:buChar char="○"/>
            </a:pPr>
            <a:r>
              <a:rPr b="0" i="0" lang="en" sz="20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Numerical: mean, median, min, max</a:t>
            </a:r>
            <a:endParaRPr b="0" i="0" sz="20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Medium"/>
              <a:buChar char="○"/>
            </a:pPr>
            <a:r>
              <a:rPr b="0" i="0" lang="en" sz="20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Categorical: frequencies of unique categories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24" name="Google Shape;124;g282fdad7850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82fdad7850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4775" y="1152463"/>
            <a:ext cx="1535875" cy="153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282fdad7850_0_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87400" y="3106250"/>
            <a:ext cx="1290625" cy="12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2fdad7850_0_111"/>
          <p:cNvSpPr txBox="1"/>
          <p:nvPr/>
        </p:nvSpPr>
        <p:spPr>
          <a:xfrm>
            <a:off x="311700" y="439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Selecting the right charts</a:t>
            </a:r>
            <a:endParaRPr b="1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g282fdad7850_0_111"/>
          <p:cNvSpPr txBox="1"/>
          <p:nvPr/>
        </p:nvSpPr>
        <p:spPr>
          <a:xfrm>
            <a:off x="311700" y="1152475"/>
            <a:ext cx="8621400" cy="3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Medium"/>
              <a:buAutoNum type="arabicPeriod"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Pie Chart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 Medium"/>
              <a:buChar char="○"/>
            </a:pPr>
            <a:r>
              <a:rPr b="0" i="0" lang="en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Suitable for Showing the composition of a whole in terms of parts or percentages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 Medium"/>
              <a:buChar char="○"/>
            </a:pPr>
            <a:r>
              <a:rPr b="0" i="0" lang="en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Example data: Percentage of Students in each Faculty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3" name="Google Shape;133;g282fdad7850_0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82fdad7850_0_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2575" y="2808700"/>
            <a:ext cx="2110875" cy="211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2fdad7850_0_130"/>
          <p:cNvSpPr txBox="1"/>
          <p:nvPr/>
        </p:nvSpPr>
        <p:spPr>
          <a:xfrm>
            <a:off x="311700" y="439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Selecting the right charts</a:t>
            </a:r>
            <a:endParaRPr b="1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g282fdad7850_0_130"/>
          <p:cNvSpPr txBox="1"/>
          <p:nvPr/>
        </p:nvSpPr>
        <p:spPr>
          <a:xfrm>
            <a:off x="311700" y="1152475"/>
            <a:ext cx="8621400" cy="3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2.	Scatterplot</a:t>
            </a:r>
            <a:endParaRPr b="0" i="0" sz="20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Medium"/>
              <a:buChar char="○"/>
            </a:pPr>
            <a:r>
              <a:rPr b="0" i="0" lang="en" sz="17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Suitable for: Visualizing the relationship between two continuous variables</a:t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Medium"/>
              <a:buChar char="○"/>
            </a:pPr>
            <a:r>
              <a:rPr b="0" i="0" lang="en" sz="17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Example data: Height vs. weight, age vs. income, exam scores vs. study hours.</a:t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41" name="Google Shape;141;g282fdad7850_0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82fdad7850_0_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825" y="2726175"/>
            <a:ext cx="3063675" cy="22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2fdad7850_0_142"/>
          <p:cNvSpPr txBox="1"/>
          <p:nvPr/>
        </p:nvSpPr>
        <p:spPr>
          <a:xfrm>
            <a:off x="311700" y="439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Selecting the right charts</a:t>
            </a:r>
            <a:endParaRPr b="1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g282fdad7850_0_142"/>
          <p:cNvSpPr txBox="1"/>
          <p:nvPr/>
        </p:nvSpPr>
        <p:spPr>
          <a:xfrm>
            <a:off x="311700" y="1152475"/>
            <a:ext cx="8621400" cy="3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3.	Bar Chart</a:t>
            </a:r>
            <a:endParaRPr b="0" i="0" sz="20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Medium"/>
              <a:buChar char="○"/>
            </a:pPr>
            <a:r>
              <a:rPr b="0" i="0" lang="en" sz="17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Comparing categories or values across different groups</a:t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Medium"/>
              <a:buChar char="○"/>
            </a:pPr>
            <a:r>
              <a:rPr b="0" i="0" lang="en" sz="17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Example: population by city, student performance by subject.</a:t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49" name="Google Shape;149;g282fdad7850_0_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282fdad7850_0_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6025" y="2703275"/>
            <a:ext cx="3040985" cy="21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2fdad7850_0_158"/>
          <p:cNvSpPr txBox="1"/>
          <p:nvPr/>
        </p:nvSpPr>
        <p:spPr>
          <a:xfrm>
            <a:off x="311700" y="425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Matplotlib Introduction</a:t>
            </a:r>
            <a:endParaRPr b="1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g282fdad7850_0_158"/>
          <p:cNvSpPr txBox="1"/>
          <p:nvPr/>
        </p:nvSpPr>
        <p:spPr>
          <a:xfrm>
            <a:off x="925650" y="1316725"/>
            <a:ext cx="72927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Matplotlib, arguably the most popular graphing and data visualization module for Python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Medium"/>
              <a:buChar char="●"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Creates: static, animated and interactive visualization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Medium"/>
              <a:buChar char="●"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Easy to use!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57" name="Google Shape;157;g282fdad7850_0_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2fdad7850_0_164"/>
          <p:cNvSpPr txBox="1"/>
          <p:nvPr/>
        </p:nvSpPr>
        <p:spPr>
          <a:xfrm>
            <a:off x="311700" y="425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Matplotlib </a:t>
            </a:r>
            <a:endParaRPr b="1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g282fdad7850_0_164"/>
          <p:cNvSpPr txBox="1"/>
          <p:nvPr/>
        </p:nvSpPr>
        <p:spPr>
          <a:xfrm>
            <a:off x="311700" y="1126000"/>
            <a:ext cx="801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Installation: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Before you start using Matplotlib, make sure you have it installed. You can install it using pip if you don't already have it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64" name="Google Shape;164;g282fdad7850_0_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82fdad7850_0_1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0425" y="2811850"/>
            <a:ext cx="3958850" cy="4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2fdad7850_0_171"/>
          <p:cNvSpPr txBox="1"/>
          <p:nvPr/>
        </p:nvSpPr>
        <p:spPr>
          <a:xfrm>
            <a:off x="311700" y="425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Matplotlib </a:t>
            </a:r>
            <a:endParaRPr b="1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g282fdad7850_0_171"/>
          <p:cNvSpPr txBox="1"/>
          <p:nvPr/>
        </p:nvSpPr>
        <p:spPr>
          <a:xfrm>
            <a:off x="311700" y="1126000"/>
            <a:ext cx="801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Importing Matplotlib: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Import Matplotlib in your Python script or Jupyter Notebook: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72" name="Google Shape;172;g282fdad7850_0_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282fdad7850_0_1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8713" y="2434575"/>
            <a:ext cx="4442275" cy="4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2fdad7850_0_178"/>
          <p:cNvSpPr txBox="1"/>
          <p:nvPr/>
        </p:nvSpPr>
        <p:spPr>
          <a:xfrm>
            <a:off x="311700" y="425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Matplotlib </a:t>
            </a:r>
            <a:endParaRPr b="1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g282fdad7850_0_178"/>
          <p:cNvSpPr txBox="1"/>
          <p:nvPr/>
        </p:nvSpPr>
        <p:spPr>
          <a:xfrm>
            <a:off x="311700" y="998000"/>
            <a:ext cx="2029200" cy="3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Basic Plot:</a:t>
            </a:r>
            <a:endParaRPr b="0" i="0" sz="19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Let's create a simple line plot.</a:t>
            </a:r>
            <a:endParaRPr b="0" i="0" sz="19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Here's an example:</a:t>
            </a:r>
            <a:endParaRPr b="0" i="0" sz="19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80" name="Google Shape;180;g282fdad7850_0_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82fdad7850_0_1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1551" y="1175550"/>
            <a:ext cx="2714726" cy="315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282fdad7850_0_1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2175" y="1598363"/>
            <a:ext cx="2840125" cy="202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2fdad7850_0_186"/>
          <p:cNvSpPr txBox="1"/>
          <p:nvPr/>
        </p:nvSpPr>
        <p:spPr>
          <a:xfrm>
            <a:off x="311700" y="349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Matplotlib </a:t>
            </a:r>
            <a:endParaRPr b="1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g282fdad7850_0_186"/>
          <p:cNvSpPr txBox="1"/>
          <p:nvPr/>
        </p:nvSpPr>
        <p:spPr>
          <a:xfrm>
            <a:off x="311700" y="823475"/>
            <a:ext cx="7593600" cy="3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Scatter Plot:</a:t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You can also create scatter plots using plt.scatter():</a:t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89" name="Google Shape;189;g282fdad7850_0_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282fdad7850_0_1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000" y="1661350"/>
            <a:ext cx="5524301" cy="321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282fdad7850_0_1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9351" y="2206375"/>
            <a:ext cx="3078101" cy="212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2fdad7850_0_194"/>
          <p:cNvSpPr txBox="1"/>
          <p:nvPr/>
        </p:nvSpPr>
        <p:spPr>
          <a:xfrm>
            <a:off x="311700" y="349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Matplotlib </a:t>
            </a:r>
            <a:endParaRPr b="1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g282fdad7850_0_194"/>
          <p:cNvSpPr txBox="1"/>
          <p:nvPr/>
        </p:nvSpPr>
        <p:spPr>
          <a:xfrm>
            <a:off x="311700" y="823475"/>
            <a:ext cx="7593600" cy="3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Bar Chart:</a:t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 create a bar chart, you can use plt.bar():</a:t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98" name="Google Shape;198;g282fdad7850_0_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82fdad7850_0_1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826" y="1595062"/>
            <a:ext cx="5012101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282fdad7850_0_1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19950" y="2053050"/>
            <a:ext cx="3506551" cy="24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/>
        </p:nvSpPr>
        <p:spPr>
          <a:xfrm>
            <a:off x="311700" y="439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Workshop Outline</a:t>
            </a:r>
            <a:endParaRPr b="1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3"/>
          <p:cNvSpPr txBox="1"/>
          <p:nvPr/>
        </p:nvSpPr>
        <p:spPr>
          <a:xfrm>
            <a:off x="311700" y="1152475"/>
            <a:ext cx="86214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Medium"/>
              <a:buAutoNum type="arabicPeriod"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What is a good Data Viz?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Medium"/>
              <a:buAutoNum type="arabicPeriod"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Collection Methods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Medium"/>
              <a:buAutoNum type="arabicPeriod"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Selecting the right chart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Medium"/>
              <a:buAutoNum type="arabicPeriod"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Intro to Matplotlib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Medium"/>
              <a:buAutoNum type="arabicPeriod"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Intro to Numpy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Medium"/>
              <a:buAutoNum type="arabicPeriod"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Walkthrough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0" name="Google Shape;6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82fdad7850_0_202"/>
          <p:cNvSpPr txBox="1"/>
          <p:nvPr/>
        </p:nvSpPr>
        <p:spPr>
          <a:xfrm>
            <a:off x="311700" y="425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Matplotlib </a:t>
            </a:r>
            <a:endParaRPr b="1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g282fdad7850_0_202"/>
          <p:cNvSpPr txBox="1"/>
          <p:nvPr/>
        </p:nvSpPr>
        <p:spPr>
          <a:xfrm>
            <a:off x="311700" y="1126000"/>
            <a:ext cx="801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Saving Plots: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You can save your plots as image files using plt.savefig():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07" name="Google Shape;207;g282fdad7850_0_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282fdad7850_0_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3200" y="2215400"/>
            <a:ext cx="3413300" cy="4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2fdad7850_0_209"/>
          <p:cNvSpPr txBox="1"/>
          <p:nvPr/>
        </p:nvSpPr>
        <p:spPr>
          <a:xfrm>
            <a:off x="311700" y="349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Matplotlib </a:t>
            </a:r>
            <a:endParaRPr b="1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g282fdad7850_0_209"/>
          <p:cNvSpPr txBox="1"/>
          <p:nvPr/>
        </p:nvSpPr>
        <p:spPr>
          <a:xfrm>
            <a:off x="311700" y="747275"/>
            <a:ext cx="7593600" cy="3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Plotting numpy array</a:t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15" name="Google Shape;215;g282fdad7850_0_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282fdad7850_0_2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125" y="1156250"/>
            <a:ext cx="4039125" cy="35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282fdad7850_0_2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88350" y="1156250"/>
            <a:ext cx="1258075" cy="35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282fdad7850_0_209"/>
          <p:cNvPicPr preferRelativeResize="0"/>
          <p:nvPr/>
        </p:nvPicPr>
        <p:blipFill rotWithShape="1">
          <a:blip r:embed="rId5">
            <a:alphaModFix/>
          </a:blip>
          <a:srcRect b="-1715" l="31009" r="-31009" t="59878"/>
          <a:stretch/>
        </p:blipFill>
        <p:spPr>
          <a:xfrm>
            <a:off x="3942963" y="3500875"/>
            <a:ext cx="1258075" cy="150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282fdad7850_0_20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9700" y="2419350"/>
            <a:ext cx="3809926" cy="235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8eecdffbe_1_0"/>
          <p:cNvSpPr txBox="1"/>
          <p:nvPr/>
        </p:nvSpPr>
        <p:spPr>
          <a:xfrm>
            <a:off x="311700" y="349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Matplotlib </a:t>
            </a:r>
            <a:endParaRPr b="1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g248eecdffbe_1_0"/>
          <p:cNvSpPr txBox="1"/>
          <p:nvPr/>
        </p:nvSpPr>
        <p:spPr>
          <a:xfrm>
            <a:off x="311700" y="1039075"/>
            <a:ext cx="2285700" cy="3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Quick review:</a:t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Find out more:</a:t>
            </a:r>
            <a:br>
              <a:rPr b="0" i="0" lang="en" sz="18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b="0" i="0" lang="en" sz="1800" u="sng" cap="none" strike="noStrike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https://matplotlib.org/stable/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26" name="Google Shape;226;g248eecdffbe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248eecdffbe_1_0"/>
          <p:cNvPicPr preferRelativeResize="0"/>
          <p:nvPr/>
        </p:nvPicPr>
        <p:blipFill rotWithShape="1">
          <a:blip r:embed="rId5">
            <a:alphaModFix/>
          </a:blip>
          <a:srcRect b="-1715" l="31009" r="-31009" t="59878"/>
          <a:stretch/>
        </p:blipFill>
        <p:spPr>
          <a:xfrm>
            <a:off x="3942963" y="3500875"/>
            <a:ext cx="1258075" cy="150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248eecdffbe_1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03688" y="527350"/>
            <a:ext cx="4816901" cy="42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83f0660172_0_0"/>
          <p:cNvSpPr txBox="1"/>
          <p:nvPr/>
        </p:nvSpPr>
        <p:spPr>
          <a:xfrm>
            <a:off x="327850" y="313275"/>
            <a:ext cx="779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is NumPy?</a:t>
            </a:r>
            <a:endParaRPr b="1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4" name="Google Shape;234;g283f066017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283f0660172_0_0"/>
          <p:cNvSpPr txBox="1"/>
          <p:nvPr/>
        </p:nvSpPr>
        <p:spPr>
          <a:xfrm>
            <a:off x="167975" y="1069325"/>
            <a:ext cx="8781900" cy="3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 Medium"/>
              <a:buChar char="●"/>
            </a:pPr>
            <a:r>
              <a:rPr b="0" i="0" lang="en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NumPy (Numerical Python) is a library for fast, efficient multidimensional arrays and array processing routines.</a:t>
            </a:r>
            <a:br>
              <a:rPr b="0" i="0" lang="en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br>
              <a:rPr b="0" i="0" lang="en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 Medium"/>
              <a:buChar char="●"/>
            </a:pPr>
            <a:r>
              <a:rPr b="0" i="0" lang="en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Numpy offers a single basic data structure: an N-dimensional array type called </a:t>
            </a:r>
            <a:r>
              <a:rPr b="0" i="0" lang="en" sz="1700" u="sng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ndarray</a:t>
            </a:r>
            <a:r>
              <a:rPr b="0" i="0" lang="en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: collection of items of the same type.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 Medium"/>
              <a:buChar char="●"/>
            </a:pPr>
            <a:r>
              <a:rPr b="0" i="0" lang="en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Other numpy data structures : np.matrix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83f0660172_0_6"/>
          <p:cNvSpPr txBox="1"/>
          <p:nvPr/>
        </p:nvSpPr>
        <p:spPr>
          <a:xfrm>
            <a:off x="327850" y="313275"/>
            <a:ext cx="779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NumPy : NDARRAY Object</a:t>
            </a:r>
            <a:endParaRPr b="1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1" name="Google Shape;241;g283f0660172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283f0660172_0_6"/>
          <p:cNvSpPr txBox="1"/>
          <p:nvPr/>
        </p:nvSpPr>
        <p:spPr>
          <a:xfrm>
            <a:off x="167975" y="1069325"/>
            <a:ext cx="8781900" cy="3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 Medium"/>
              <a:buChar char="●"/>
            </a:pPr>
            <a:r>
              <a:rPr b="0" i="0" lang="en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There are a couple of essential ndarray fields: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 Medium"/>
              <a:buChar char="○"/>
            </a:pPr>
            <a:r>
              <a:rPr b="0" i="0" lang="en" sz="1700" u="sng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dtype</a:t>
            </a:r>
            <a:r>
              <a:rPr b="0" i="0" lang="en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: strict type of the object in ndarray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  <a:extLst>
                <a:ext uri="http://customooxmlschemas.google.com/">
                  <go:slidesCustomData xmlns:go="http://customooxmlschemas.google.com/" textRoundtripDataId="2"/>
                </a:ext>
              </a:extLst>
            </a:endParaRPr>
          </a:p>
          <a:p>
            <a:pPr indent="0" lvl="0" marL="13716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  <a:extLst>
                <a:ext uri="http://customooxmlschemas.google.com/">
                  <go:slidesCustomData xmlns:go="http://customooxmlschemas.google.com/" textRoundtripDataId="3"/>
                </a:ext>
              </a:extLst>
            </a:endParaRPr>
          </a:p>
          <a:p>
            <a:pPr indent="-33655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 Medium"/>
              <a:buChar char="○"/>
            </a:pPr>
            <a:r>
              <a:rPr b="0" i="0" lang="en" sz="1700" u="sng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ndim</a:t>
            </a:r>
            <a:r>
              <a:rPr b="0" i="0" lang="en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: # of dimensions of the ndarray (&gt;= 1).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  <a:extLst>
                <a:ext uri="http://customooxmlschemas.google.com/">
                  <go:slidesCustomData xmlns:go="http://customooxmlschemas.google.com/" textRoundtripDataId="6"/>
                </a:ext>
              </a:extLst>
            </a:endParaRPr>
          </a:p>
          <a:p>
            <a:pPr indent="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  <a:extLst>
                <a:ext uri="http://customooxmlschemas.google.com/">
                  <go:slidesCustomData xmlns:go="http://customooxmlschemas.google.com/" textRoundtripDataId="7"/>
                </a:ext>
              </a:extLst>
            </a:endParaRPr>
          </a:p>
          <a:p>
            <a:pPr indent="-33655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 Medium"/>
              <a:buChar char="○"/>
            </a:pPr>
            <a:r>
              <a:rPr b="0" i="0" lang="en" sz="1700" u="sng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shape</a:t>
            </a:r>
            <a:r>
              <a:rPr b="0" i="0" lang="en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  <a:extLst>
                  <a:ext uri="http://customooxmlschemas.google.com/">
                    <go:slidesCustomData xmlns:go="http://customooxmlschemas.google.com/" textRoundtripDataId="9"/>
                  </a:ext>
                </a:extLst>
              </a:rPr>
              <a:t>: returns a tuple consisting of array dimensions. &amp; can be used to resize the array. Order is important! 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g283f0660172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283f0660172_0_12"/>
          <p:cNvSpPr txBox="1"/>
          <p:nvPr/>
        </p:nvSpPr>
        <p:spPr>
          <a:xfrm>
            <a:off x="189650" y="173575"/>
            <a:ext cx="17175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Example :</a:t>
            </a:r>
            <a:endParaRPr b="0" i="0" sz="2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9" name="Google Shape;249;g283f0660172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4925" y="803400"/>
            <a:ext cx="4355175" cy="410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83f0660172_0_18"/>
          <p:cNvSpPr txBox="1"/>
          <p:nvPr/>
        </p:nvSpPr>
        <p:spPr>
          <a:xfrm>
            <a:off x="327850" y="313275"/>
            <a:ext cx="779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NumPy : Array Attributes</a:t>
            </a:r>
            <a:endParaRPr b="1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5" name="Google Shape;255;g283f0660172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283f0660172_0_18"/>
          <p:cNvSpPr txBox="1"/>
          <p:nvPr/>
        </p:nvSpPr>
        <p:spPr>
          <a:xfrm>
            <a:off x="112275" y="1069325"/>
            <a:ext cx="8781900" cy="3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Medium"/>
              <a:buChar char="●"/>
            </a:pPr>
            <a:r>
              <a:rPr b="0" i="0" lang="en" sz="2000" u="sng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Reshape operation</a:t>
            </a: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: 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 Medium"/>
              <a:buChar char="○"/>
            </a:pPr>
            <a:r>
              <a:rPr b="0" i="0" lang="en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changes the size of the array but the new shape could rearrange elements in potentially unintended ways, so be careful!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57" name="Google Shape;257;g283f0660172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0775" y="2106025"/>
            <a:ext cx="4704901" cy="28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8309d7ac5b_3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Project Walkthrough - Dataset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g28309d7ac5b_3_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Medium"/>
              <a:buChar char="●"/>
            </a:pPr>
            <a:r>
              <a:rPr lang="en" sz="1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 this project, I have used data on the movie industry from 1980-2016. I used Matplotlib to visualize and compare characteristics of different movies.</a:t>
            </a:r>
            <a:endParaRPr sz="17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Medium"/>
              <a:buChar char="●"/>
            </a:pPr>
            <a:r>
              <a:rPr lang="en" sz="1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Dataset - “https://www.kaggle.com/datasets/danielgrijalvas/movies”</a:t>
            </a:r>
            <a:endParaRPr sz="17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Medium"/>
              <a:buChar char="●"/>
            </a:pPr>
            <a:r>
              <a:rPr lang="en" sz="1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First five rows of the dataset - </a:t>
            </a:r>
            <a:endParaRPr sz="17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64" name="Google Shape;264;g28309d7ac5b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325" y="2686875"/>
            <a:ext cx="7856873" cy="220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309d7ac5b_3_6"/>
          <p:cNvSpPr txBox="1"/>
          <p:nvPr/>
        </p:nvSpPr>
        <p:spPr>
          <a:xfrm>
            <a:off x="311700" y="349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Arial"/>
              <a:buNone/>
            </a:pPr>
            <a:r>
              <a:rPr b="1" i="0" lang="en" sz="249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Budget vs Gross Earnings - Using Scatter Plot</a:t>
            </a:r>
            <a:endParaRPr b="1" i="0" sz="249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g28309d7ac5b_3_6"/>
          <p:cNvSpPr txBox="1"/>
          <p:nvPr/>
        </p:nvSpPr>
        <p:spPr>
          <a:xfrm>
            <a:off x="311700" y="823475"/>
            <a:ext cx="7593600" cy="3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71" name="Google Shape;271;g28309d7ac5b_3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28309d7ac5b_3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338" y="1602425"/>
            <a:ext cx="7323484" cy="23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8407801a24_0_1"/>
          <p:cNvSpPr txBox="1"/>
          <p:nvPr/>
        </p:nvSpPr>
        <p:spPr>
          <a:xfrm>
            <a:off x="311700" y="349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Arial"/>
              <a:buNone/>
            </a:pPr>
            <a:r>
              <a:rPr b="1" i="0" lang="en" sz="249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Budget vs Gross Earnings - Using Scatter Plot</a:t>
            </a:r>
            <a:endParaRPr b="1" i="0" sz="249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g28407801a24_0_1"/>
          <p:cNvSpPr txBox="1"/>
          <p:nvPr/>
        </p:nvSpPr>
        <p:spPr>
          <a:xfrm>
            <a:off x="311700" y="823475"/>
            <a:ext cx="7593600" cy="3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79" name="Google Shape;279;g28407801a24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28407801a24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0732" y="917150"/>
            <a:ext cx="6484569" cy="401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2fdad7850_0_84"/>
          <p:cNvSpPr txBox="1"/>
          <p:nvPr/>
        </p:nvSpPr>
        <p:spPr>
          <a:xfrm>
            <a:off x="311700" y="439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Announcement - Competition</a:t>
            </a:r>
            <a:endParaRPr b="1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g282fdad7850_0_84"/>
          <p:cNvSpPr txBox="1"/>
          <p:nvPr/>
        </p:nvSpPr>
        <p:spPr>
          <a:xfrm>
            <a:off x="311700" y="1152475"/>
            <a:ext cx="86214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🌐 </a:t>
            </a:r>
            <a:r>
              <a:rPr b="1" i="0" lang="en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Topic:</a:t>
            </a:r>
            <a:r>
              <a:rPr b="0" i="0" lang="en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You can create a data visualization on a topic of your choice!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📆 </a:t>
            </a:r>
            <a:r>
              <a:rPr b="1" i="0" lang="en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Submission Deadline:</a:t>
            </a:r>
            <a:r>
              <a:rPr b="0" i="0" lang="en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17th October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🖊️ </a:t>
            </a:r>
            <a:r>
              <a:rPr b="1" i="0" lang="en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Submission Process: </a:t>
            </a:r>
            <a:r>
              <a:rPr b="0" i="0" lang="en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 enter the competition, simply complete our Google Form with your data visualization. The submission form link will be posted on the Instagram page after the workshop.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🚀 Examples of data visualizations can be found </a:t>
            </a:r>
            <a:r>
              <a:rPr b="0" i="1" lang="en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@uwaterloodsc</a:t>
            </a:r>
            <a:endParaRPr b="0" i="1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7" name="Google Shape;67;g282fdad7850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8309d7ac5b_3_14"/>
          <p:cNvSpPr txBox="1"/>
          <p:nvPr/>
        </p:nvSpPr>
        <p:spPr>
          <a:xfrm>
            <a:off x="311700" y="349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Arial"/>
              <a:buNone/>
            </a:pPr>
            <a:r>
              <a:rPr b="1" i="0" lang="en" sz="219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Average Gross Earnings by Genre- Using Bar Chart</a:t>
            </a:r>
            <a:endParaRPr b="1" i="0" sz="219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g28309d7ac5b_3_14"/>
          <p:cNvSpPr txBox="1"/>
          <p:nvPr/>
        </p:nvSpPr>
        <p:spPr>
          <a:xfrm>
            <a:off x="311700" y="823475"/>
            <a:ext cx="7593600" cy="3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87" name="Google Shape;287;g28309d7ac5b_3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28309d7ac5b_3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650" y="1078225"/>
            <a:ext cx="7800700" cy="36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g28309d7ac5b_3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28309d7ac5b_3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450" y="427725"/>
            <a:ext cx="7524749" cy="42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309d7ac5b_3_26"/>
          <p:cNvSpPr txBox="1"/>
          <p:nvPr/>
        </p:nvSpPr>
        <p:spPr>
          <a:xfrm>
            <a:off x="311700" y="349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Arial"/>
              <a:buNone/>
            </a:pPr>
            <a:r>
              <a:rPr b="1" i="0" lang="en" sz="229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Average IMDb Score by Rating - Using Line Chart</a:t>
            </a:r>
            <a:endParaRPr b="1" i="0" sz="229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g28309d7ac5b_3_26"/>
          <p:cNvSpPr txBox="1"/>
          <p:nvPr/>
        </p:nvSpPr>
        <p:spPr>
          <a:xfrm>
            <a:off x="311700" y="823475"/>
            <a:ext cx="7593600" cy="3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01" name="Google Shape;301;g28309d7ac5b_3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28309d7ac5b_3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513" y="1202225"/>
            <a:ext cx="8764977" cy="3162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g28309d7ac5b_3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28309d7ac5b_3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8763" y="152400"/>
            <a:ext cx="692646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82fdad7850_0_265"/>
          <p:cNvSpPr txBox="1"/>
          <p:nvPr/>
        </p:nvSpPr>
        <p:spPr>
          <a:xfrm>
            <a:off x="311700" y="172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Examples</a:t>
            </a:r>
            <a:endParaRPr b="1" i="0" sz="3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4" name="Google Shape;314;g282fdad7850_0_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282fdad7850_0_2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525" y="1072438"/>
            <a:ext cx="3951950" cy="391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282fdad7850_0_2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38725" y="1069075"/>
            <a:ext cx="3951950" cy="39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83f0660172_3_22"/>
          <p:cNvSpPr txBox="1"/>
          <p:nvPr/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 i="0" sz="3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2" name="Google Shape;322;g283f0660172_3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8407801a24_0_10"/>
          <p:cNvSpPr txBox="1"/>
          <p:nvPr/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Q &amp; A</a:t>
            </a:r>
            <a:endParaRPr b="1" i="0" sz="3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8" name="Google Shape;328;g28407801a24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3f0660172_3_36"/>
          <p:cNvSpPr txBox="1"/>
          <p:nvPr/>
        </p:nvSpPr>
        <p:spPr>
          <a:xfrm>
            <a:off x="311700" y="439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Submission Guidelines</a:t>
            </a:r>
            <a:endParaRPr b="1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g283f0660172_3_36"/>
          <p:cNvSpPr txBox="1"/>
          <p:nvPr/>
        </p:nvSpPr>
        <p:spPr>
          <a:xfrm>
            <a:off x="311700" y="1152475"/>
            <a:ext cx="86214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📚 Choose topics that are </a:t>
            </a: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not controversial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Let's keep it inspiring and educational! </a:t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📁 </a:t>
            </a: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Entry: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Each submission should include a title page, three charts, description, and source code (can be copy-pasted to a Google Doc) to be considered. </a:t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🖊️ </a:t>
            </a: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Description: 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Explain each data visualization you've created. What story do your charts tell? </a:t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4" name="Google Shape;74;g283f0660172_3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/>
        </p:nvSpPr>
        <p:spPr>
          <a:xfrm>
            <a:off x="311700" y="439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is a Data Visualization?</a:t>
            </a:r>
            <a:endParaRPr b="1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311700" y="1152475"/>
            <a:ext cx="86214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 Medium"/>
              <a:buChar char="●"/>
            </a:pPr>
            <a:r>
              <a:rPr b="0" i="0" lang="en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Viz is the graphical representation of data to help people understand, interpret, and make sense of complex information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 Medium"/>
              <a:buChar char="●"/>
            </a:pPr>
            <a:r>
              <a:rPr b="0" i="0" lang="en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helps: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 Medium"/>
              <a:buChar char="○"/>
            </a:pPr>
            <a:r>
              <a:rPr b="0" i="0" lang="en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Simplify complex information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 Medium"/>
              <a:buChar char="○"/>
            </a:pPr>
            <a:r>
              <a:rPr b="0" i="0" lang="en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Identify  patterns and trends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 Medium"/>
              <a:buChar char="○"/>
            </a:pPr>
            <a:r>
              <a:rPr b="0" i="0" lang="en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Make decisions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1750" y="2452675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2fdad7850_0_94"/>
          <p:cNvSpPr txBox="1"/>
          <p:nvPr/>
        </p:nvSpPr>
        <p:spPr>
          <a:xfrm>
            <a:off x="311700" y="439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Key to a Good Data Visualization</a:t>
            </a:r>
            <a:endParaRPr b="1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g282fdad7850_0_94"/>
          <p:cNvSpPr txBox="1"/>
          <p:nvPr/>
        </p:nvSpPr>
        <p:spPr>
          <a:xfrm>
            <a:off x="311700" y="1152475"/>
            <a:ext cx="86214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Medium"/>
              <a:buChar char="●"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Clarity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Medium"/>
              <a:buChar char="●"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Relevance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Medium"/>
              <a:buChar char="●"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Accuracy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Medium"/>
              <a:buChar char="●"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Simplicity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Medium"/>
              <a:buChar char="●"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Chart Type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Medium"/>
              <a:buChar char="●"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Ethical Consideration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9" name="Google Shape;89;g282fdad7850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282fdad7850_0_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5099" y="1039800"/>
            <a:ext cx="4176874" cy="392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2fdad7850_0_104"/>
          <p:cNvSpPr txBox="1"/>
          <p:nvPr/>
        </p:nvSpPr>
        <p:spPr>
          <a:xfrm>
            <a:off x="311700" y="439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Steps to creating a Data Visualization</a:t>
            </a:r>
            <a:endParaRPr b="1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g282fdad7850_0_104"/>
          <p:cNvSpPr txBox="1"/>
          <p:nvPr/>
        </p:nvSpPr>
        <p:spPr>
          <a:xfrm>
            <a:off x="311700" y="1152475"/>
            <a:ext cx="86214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1. Gather and Prepare your data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2. Clean the Data 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3. Select the right chart types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4. Create your visualization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5. Label and annotate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7" name="Google Shape;97;g282fdad7850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282fdad7850_0_104"/>
          <p:cNvPicPr preferRelativeResize="0"/>
          <p:nvPr/>
        </p:nvPicPr>
        <p:blipFill rotWithShape="1">
          <a:blip r:embed="rId4">
            <a:alphaModFix/>
          </a:blip>
          <a:srcRect b="0" l="-14620" r="14617" t="0"/>
          <a:stretch/>
        </p:blipFill>
        <p:spPr>
          <a:xfrm>
            <a:off x="4679175" y="2856525"/>
            <a:ext cx="4060026" cy="18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2fdad7850_0_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Gathering Data</a:t>
            </a:r>
            <a:endParaRPr b="1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g282fdad7850_0_3"/>
          <p:cNvSpPr txBox="1"/>
          <p:nvPr/>
        </p:nvSpPr>
        <p:spPr>
          <a:xfrm>
            <a:off x="311700" y="1152475"/>
            <a:ext cx="86214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Medium"/>
              <a:buChar char="●"/>
            </a:pPr>
            <a:r>
              <a:rPr b="1" i="0" lang="en" sz="2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Collection Methods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Medium"/>
              <a:buChar char="●"/>
            </a:pPr>
            <a:r>
              <a:rPr b="1" i="0" lang="en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Cleanup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Medium"/>
              <a:buChar char="●"/>
            </a:pPr>
            <a:r>
              <a:rPr b="1" i="0" lang="en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Exploration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5" name="Google Shape;105;g282fdad7850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282fdad7850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0325" y="1479025"/>
            <a:ext cx="2391924" cy="239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2fdad7850_0_10"/>
          <p:cNvSpPr txBox="1"/>
          <p:nvPr/>
        </p:nvSpPr>
        <p:spPr>
          <a:xfrm>
            <a:off x="311700" y="439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Collection Methods</a:t>
            </a:r>
            <a:endParaRPr b="1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282fdad7850_0_10"/>
          <p:cNvSpPr txBox="1"/>
          <p:nvPr/>
        </p:nvSpPr>
        <p:spPr>
          <a:xfrm>
            <a:off x="311700" y="1152475"/>
            <a:ext cx="75660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Medium"/>
              <a:buAutoNum type="arabicPeriod"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Manual Entry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Medium"/>
              <a:buChar char="○"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Surveys, </a:t>
            </a:r>
            <a:r>
              <a:rPr b="0" i="0" lang="en" sz="20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Small datasets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2. Web Scraping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Medium"/>
              <a:buChar char="○"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E-commerce websites, News Articles, Job Market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3. APIs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Medium"/>
              <a:buChar char="○"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X, Meta, Google Maps, OpenWeatherMap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4. Data Repositories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Medium"/>
              <a:buChar char="○"/>
            </a:pPr>
            <a:r>
              <a:rPr b="0" i="0" lang="en" sz="20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Kaggle, GitHub, Data.gov</a:t>
            </a:r>
            <a:endParaRPr b="0" i="0" sz="20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3" name="Google Shape;113;g282fdad7850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82fdad7850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9600" y="329254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282fdad7850_0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9600" y="2425803"/>
            <a:ext cx="572700" cy="572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82fdad7850_0_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59600" y="151474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82fdad7850_0_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59600" y="4159350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SC Workshop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