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26"/>
  </p:notesMasterIdLst>
  <p:handoutMasterIdLst>
    <p:handoutMasterId r:id="rId27"/>
  </p:handoutMasterIdLst>
  <p:sldIdLst>
    <p:sldId id="692" r:id="rId2"/>
    <p:sldId id="720" r:id="rId3"/>
    <p:sldId id="756" r:id="rId4"/>
    <p:sldId id="758" r:id="rId5"/>
    <p:sldId id="770" r:id="rId6"/>
    <p:sldId id="759" r:id="rId7"/>
    <p:sldId id="767" r:id="rId8"/>
    <p:sldId id="768" r:id="rId9"/>
    <p:sldId id="769" r:id="rId10"/>
    <p:sldId id="771" r:id="rId11"/>
    <p:sldId id="760" r:id="rId12"/>
    <p:sldId id="772" r:id="rId13"/>
    <p:sldId id="773" r:id="rId14"/>
    <p:sldId id="761" r:id="rId15"/>
    <p:sldId id="724" r:id="rId16"/>
    <p:sldId id="725" r:id="rId17"/>
    <p:sldId id="723" r:id="rId18"/>
    <p:sldId id="764" r:id="rId19"/>
    <p:sldId id="745" r:id="rId20"/>
    <p:sldId id="722" r:id="rId21"/>
    <p:sldId id="747" r:id="rId22"/>
    <p:sldId id="752" r:id="rId23"/>
    <p:sldId id="763" r:id="rId24"/>
    <p:sldId id="765" r:id="rId25"/>
  </p:sldIdLst>
  <p:sldSz cx="9906000" cy="6858000" type="A4"/>
  <p:notesSz cx="7099300" cy="10234613"/>
  <p:kinsoku lang="zh-TW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5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63D"/>
    <a:srgbClr val="0066FF"/>
    <a:srgbClr val="CCC700"/>
    <a:srgbClr val="F0EA00"/>
    <a:srgbClr val="00CC00"/>
    <a:srgbClr val="3399FF"/>
    <a:srgbClr val="33CCFF"/>
    <a:srgbClr val="45BBA7"/>
    <a:srgbClr val="36CA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956" autoAdjust="0"/>
  </p:normalViewPr>
  <p:slideViewPr>
    <p:cSldViewPr snapToGrid="0">
      <p:cViewPr varScale="1">
        <p:scale>
          <a:sx n="106" d="100"/>
          <a:sy n="106" d="100"/>
        </p:scale>
        <p:origin x="1548" y="102"/>
      </p:cViewPr>
      <p:guideLst>
        <p:guide orient="horz" pos="2160"/>
        <p:guide pos="3120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92"/>
    </p:cViewPr>
  </p:sorterViewPr>
  <p:notesViewPr>
    <p:cSldViewPr snapToGrid="0">
      <p:cViewPr varScale="1">
        <p:scale>
          <a:sx n="73" d="100"/>
          <a:sy n="73" d="100"/>
        </p:scale>
        <p:origin x="-720" y="-90"/>
      </p:cViewPr>
      <p:guideLst>
        <p:guide orient="horz" pos="3225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71550" y="900113"/>
            <a:ext cx="5165725" cy="357663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5413" cy="4606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887" tIns="45139" rIns="91887" bIns="451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zh-TW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zh-TW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79900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906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NZ" altLang="zh-TW" sz="2400" dirty="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NZ" altLang="zh-TW" sz="2400" dirty="0">
                <a:latin typeface="Times New Roman" pitchFamily="18" charset="0"/>
                <a:ea typeface="新細明體" charset="-12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6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NZ" altLang="zh-TW" sz="2400" dirty="0"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6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NZ" altLang="zh-TW" sz="2400" dirty="0"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NZ" altLang="zh-TW" sz="2400" dirty="0"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NZ" altLang="zh-TW" sz="2400" dirty="0"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NZ" altLang="zh-TW" sz="2400" dirty="0"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NZ" altLang="zh-TW" sz="2400" dirty="0"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NZ" altLang="zh-TW" sz="2400" dirty="0"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6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NZ" altLang="zh-TW" sz="2400" dirty="0"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6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NZ" altLang="zh-TW" sz="2400" dirty="0"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NZ" altLang="zh-TW" sz="2400" dirty="0">
                  <a:latin typeface="Times New Roman" pitchFamily="18" charset="0"/>
                  <a:ea typeface="新細明體" charset="-120"/>
                </a:endParaRPr>
              </a:p>
            </p:txBody>
          </p:sp>
        </p:grpSp>
      </p:grpSp>
      <p:pic>
        <p:nvPicPr>
          <p:cNvPr id="18" name="Picture 2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7194F9"/>
              </a:clrFrom>
              <a:clrTo>
                <a:srgbClr val="7194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0"/>
            <a:ext cx="1223962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07009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219450" y="1828800"/>
            <a:ext cx="652145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NZ"/>
              <a:t>Click to edit Master title style</a:t>
            </a:r>
          </a:p>
        </p:txBody>
      </p:sp>
      <p:sp>
        <p:nvSpPr>
          <p:cNvPr id="107010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219450" y="4267200"/>
            <a:ext cx="652145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NZ"/>
              <a:t>Click to edit Master subtitle style</a:t>
            </a:r>
          </a:p>
        </p:txBody>
      </p:sp>
      <p:sp>
        <p:nvSpPr>
          <p:cNvPr id="19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95300" y="6248400"/>
            <a:ext cx="23114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NZ" altLang="zh-TW" dirty="0"/>
          </a:p>
        </p:txBody>
      </p:sp>
      <p:sp>
        <p:nvSpPr>
          <p:cNvPr id="20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NZ" altLang="zh-TW" dirty="0"/>
          </a:p>
        </p:txBody>
      </p:sp>
      <p:sp>
        <p:nvSpPr>
          <p:cNvPr id="21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435DFA-7870-477D-A4D8-43022168D73D}" type="slidenum">
              <a:rPr lang="en-NZ" altLang="zh-TW"/>
              <a:pPr/>
              <a:t>‹#›</a:t>
            </a:fld>
            <a:endParaRPr lang="en-NZ" altLang="zh-TW" dirty="0"/>
          </a:p>
        </p:txBody>
      </p:sp>
    </p:spTree>
    <p:extLst>
      <p:ext uri="{BB962C8B-B14F-4D97-AF65-F5344CB8AC3E}">
        <p14:creationId xmlns:p14="http://schemas.microsoft.com/office/powerpoint/2010/main" val="1002836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1190D7-6A8D-45F2-A590-59BF12650102}" type="slidenum">
              <a:rPr lang="en-NZ" altLang="zh-TW"/>
              <a:pPr/>
              <a:t>‹#›</a:t>
            </a:fld>
            <a:endParaRPr lang="en-NZ" altLang="zh-TW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 dirty="0"/>
          </a:p>
        </p:txBody>
      </p:sp>
    </p:spTree>
    <p:extLst>
      <p:ext uri="{BB962C8B-B14F-4D97-AF65-F5344CB8AC3E}">
        <p14:creationId xmlns:p14="http://schemas.microsoft.com/office/powerpoint/2010/main" val="2941820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80275" y="457200"/>
            <a:ext cx="2333625" cy="5956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9400" y="457200"/>
            <a:ext cx="6848475" cy="5956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7A2FE2-4CD7-4988-8B9A-E31534DE95ED}" type="slidenum">
              <a:rPr lang="en-NZ" altLang="zh-TW"/>
              <a:pPr/>
              <a:t>‹#›</a:t>
            </a:fld>
            <a:endParaRPr lang="en-NZ" altLang="zh-TW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 dirty="0"/>
          </a:p>
        </p:txBody>
      </p:sp>
    </p:spTree>
    <p:extLst>
      <p:ext uri="{BB962C8B-B14F-4D97-AF65-F5344CB8AC3E}">
        <p14:creationId xmlns:p14="http://schemas.microsoft.com/office/powerpoint/2010/main" val="1378481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457200"/>
            <a:ext cx="8915400" cy="71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79400" y="1270000"/>
            <a:ext cx="4591050" cy="5143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2850" y="1270000"/>
            <a:ext cx="4591050" cy="5143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FDCB12-5E8C-4F8B-99F8-D81BD3760436}" type="slidenum">
              <a:rPr lang="en-NZ" altLang="zh-TW"/>
              <a:pPr/>
              <a:t>‹#›</a:t>
            </a:fld>
            <a:endParaRPr lang="en-NZ" altLang="zh-TW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 dirty="0"/>
          </a:p>
        </p:txBody>
      </p:sp>
    </p:spTree>
    <p:extLst>
      <p:ext uri="{BB962C8B-B14F-4D97-AF65-F5344CB8AC3E}">
        <p14:creationId xmlns:p14="http://schemas.microsoft.com/office/powerpoint/2010/main" val="4289830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457200"/>
            <a:ext cx="8915400" cy="71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79400" y="1270000"/>
            <a:ext cx="4591050" cy="5143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022850" y="1270000"/>
            <a:ext cx="4591050" cy="2495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22850" y="3917950"/>
            <a:ext cx="4591050" cy="2495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63EFB1-0C0B-4AFF-9D1B-ADC43FBD965D}" type="slidenum">
              <a:rPr lang="en-NZ" altLang="zh-TW"/>
              <a:pPr/>
              <a:t>‹#›</a:t>
            </a:fld>
            <a:endParaRPr lang="en-NZ" altLang="zh-TW" dirty="0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 dirty="0"/>
          </a:p>
        </p:txBody>
      </p:sp>
    </p:spTree>
    <p:extLst>
      <p:ext uri="{BB962C8B-B14F-4D97-AF65-F5344CB8AC3E}">
        <p14:creationId xmlns:p14="http://schemas.microsoft.com/office/powerpoint/2010/main" val="3020659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C1DEA4-1343-4D56-BA36-342BAFEB4DC5}" type="slidenum">
              <a:rPr lang="en-NZ" altLang="zh-TW"/>
              <a:pPr/>
              <a:t>‹#›</a:t>
            </a:fld>
            <a:endParaRPr lang="en-NZ" altLang="zh-TW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 dirty="0"/>
          </a:p>
        </p:txBody>
      </p:sp>
    </p:spTree>
    <p:extLst>
      <p:ext uri="{BB962C8B-B14F-4D97-AF65-F5344CB8AC3E}">
        <p14:creationId xmlns:p14="http://schemas.microsoft.com/office/powerpoint/2010/main" val="450986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926F77-6B32-49A6-AD30-654CCB6C89FC}" type="slidenum">
              <a:rPr lang="en-NZ" altLang="zh-TW"/>
              <a:pPr/>
              <a:t>‹#›</a:t>
            </a:fld>
            <a:endParaRPr lang="en-NZ" altLang="zh-TW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 dirty="0"/>
          </a:p>
        </p:txBody>
      </p:sp>
    </p:spTree>
    <p:extLst>
      <p:ext uri="{BB962C8B-B14F-4D97-AF65-F5344CB8AC3E}">
        <p14:creationId xmlns:p14="http://schemas.microsoft.com/office/powerpoint/2010/main" val="593784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9400" y="1270000"/>
            <a:ext cx="4591050" cy="5143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2850" y="1270000"/>
            <a:ext cx="4591050" cy="5143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8C6A3F-6865-430C-8BC0-63309A0186DA}" type="slidenum">
              <a:rPr lang="en-NZ" altLang="zh-TW"/>
              <a:pPr/>
              <a:t>‹#›</a:t>
            </a:fld>
            <a:endParaRPr lang="en-NZ" altLang="zh-TW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 dirty="0"/>
          </a:p>
        </p:txBody>
      </p:sp>
    </p:spTree>
    <p:extLst>
      <p:ext uri="{BB962C8B-B14F-4D97-AF65-F5344CB8AC3E}">
        <p14:creationId xmlns:p14="http://schemas.microsoft.com/office/powerpoint/2010/main" val="1445966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F4578C-FB3D-44E5-8D3D-9E456CD043AD}" type="slidenum">
              <a:rPr lang="en-NZ" altLang="zh-TW"/>
              <a:pPr/>
              <a:t>‹#›</a:t>
            </a:fld>
            <a:endParaRPr lang="en-NZ" altLang="zh-TW" dirty="0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 dirty="0"/>
          </a:p>
        </p:txBody>
      </p:sp>
    </p:spTree>
    <p:extLst>
      <p:ext uri="{BB962C8B-B14F-4D97-AF65-F5344CB8AC3E}">
        <p14:creationId xmlns:p14="http://schemas.microsoft.com/office/powerpoint/2010/main" val="1431170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2F35EF-5253-421E-96E2-196A242193AA}" type="slidenum">
              <a:rPr lang="en-NZ" altLang="zh-TW"/>
              <a:pPr/>
              <a:t>‹#›</a:t>
            </a:fld>
            <a:endParaRPr lang="en-NZ" altLang="zh-TW" dirty="0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 dirty="0"/>
          </a:p>
        </p:txBody>
      </p:sp>
    </p:spTree>
    <p:extLst>
      <p:ext uri="{BB962C8B-B14F-4D97-AF65-F5344CB8AC3E}">
        <p14:creationId xmlns:p14="http://schemas.microsoft.com/office/powerpoint/2010/main" val="1365383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9D80BC-3524-4DEA-A39F-17620C7C7CE6}" type="slidenum">
              <a:rPr lang="en-NZ" altLang="zh-TW"/>
              <a:pPr/>
              <a:t>‹#›</a:t>
            </a:fld>
            <a:endParaRPr lang="en-NZ" altLang="zh-TW" dirty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 dirty="0"/>
          </a:p>
        </p:txBody>
      </p:sp>
    </p:spTree>
    <p:extLst>
      <p:ext uri="{BB962C8B-B14F-4D97-AF65-F5344CB8AC3E}">
        <p14:creationId xmlns:p14="http://schemas.microsoft.com/office/powerpoint/2010/main" val="3750494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74C0D9-BE7F-4A5A-86D2-F7EBC98C9DF9}" type="slidenum">
              <a:rPr lang="en-NZ" altLang="zh-TW"/>
              <a:pPr/>
              <a:t>‹#›</a:t>
            </a:fld>
            <a:endParaRPr lang="en-NZ" altLang="zh-TW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 dirty="0"/>
          </a:p>
        </p:txBody>
      </p:sp>
    </p:spTree>
    <p:extLst>
      <p:ext uri="{BB962C8B-B14F-4D97-AF65-F5344CB8AC3E}">
        <p14:creationId xmlns:p14="http://schemas.microsoft.com/office/powerpoint/2010/main" val="2591143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NZ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3ED7EB-5D24-4261-987E-D55482F39118}" type="slidenum">
              <a:rPr lang="en-NZ" altLang="zh-TW"/>
              <a:pPr/>
              <a:t>‹#›</a:t>
            </a:fld>
            <a:endParaRPr lang="en-NZ" altLang="zh-TW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 dirty="0"/>
          </a:p>
        </p:txBody>
      </p:sp>
    </p:spTree>
    <p:extLst>
      <p:ext uri="{BB962C8B-B14F-4D97-AF65-F5344CB8AC3E}">
        <p14:creationId xmlns:p14="http://schemas.microsoft.com/office/powerpoint/2010/main" val="1081823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05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NZ" altLang="zh-TW" dirty="0"/>
          </a:p>
        </p:txBody>
      </p:sp>
      <p:sp>
        <p:nvSpPr>
          <p:cNvPr id="106905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8400"/>
            <a:ext cx="231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anose="020B0A04020102020204" pitchFamily="34" charset="0"/>
                <a:ea typeface="新細明體" charset="-120"/>
              </a:defRPr>
            </a:lvl1pPr>
          </a:lstStyle>
          <a:p>
            <a:fld id="{96202951-4285-4338-A128-D7965AE84B9B}" type="slidenum">
              <a:rPr lang="en-NZ" altLang="zh-TW"/>
              <a:pPr/>
              <a:t>‹#›</a:t>
            </a:fld>
            <a:endParaRPr lang="en-NZ" altLang="zh-TW" dirty="0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906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NZ" altLang="zh-TW" sz="2400" dirty="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NZ" altLang="zh-TW" sz="2400" dirty="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NZ" altLang="zh-TW" dirty="0">
                <a:solidFill>
                  <a:schemeClr val="hlink"/>
                </a:solidFill>
                <a:ea typeface="新細明體" charset="-120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NZ" altLang="zh-TW" dirty="0">
                <a:solidFill>
                  <a:schemeClr val="hlink"/>
                </a:solidFill>
                <a:ea typeface="新細明體" charset="-120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NZ" altLang="zh-TW" dirty="0">
                <a:solidFill>
                  <a:schemeClr val="accent2"/>
                </a:solidFill>
                <a:ea typeface="新細明體" charset="-120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90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NZ" altLang="zh-TW" dirty="0">
                <a:solidFill>
                  <a:schemeClr val="hlink"/>
                </a:solidFill>
                <a:ea typeface="新細明體" charset="-120"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NZ" altLang="zh-TW" sz="2400" dirty="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NZ" altLang="zh-TW" dirty="0">
                <a:solidFill>
                  <a:schemeClr val="accent2"/>
                </a:solidFill>
                <a:ea typeface="新細明體" charset="-120"/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90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NZ" altLang="zh-TW" dirty="0">
                <a:solidFill>
                  <a:schemeClr val="accent2"/>
                </a:solidFill>
                <a:ea typeface="新細明體" charset="-120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457200"/>
            <a:ext cx="89154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NZ" altLang="zh-TW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400" y="1270000"/>
            <a:ext cx="93345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NZ" altLang="zh-TW"/>
              <a:t>Click to edit Master text styles</a:t>
            </a:r>
          </a:p>
          <a:p>
            <a:pPr lvl="1"/>
            <a:r>
              <a:rPr lang="en-NZ" altLang="zh-TW"/>
              <a:t>Second level</a:t>
            </a:r>
          </a:p>
          <a:p>
            <a:pPr lvl="2"/>
            <a:r>
              <a:rPr lang="en-NZ" altLang="zh-TW"/>
              <a:t>Third level</a:t>
            </a:r>
          </a:p>
          <a:p>
            <a:pPr lvl="3"/>
            <a:r>
              <a:rPr lang="en-NZ" altLang="zh-TW"/>
              <a:t>Fourth level</a:t>
            </a:r>
          </a:p>
          <a:p>
            <a:pPr lvl="4"/>
            <a:r>
              <a:rPr lang="en-NZ" altLang="zh-TW"/>
              <a:t>Fifth level</a:t>
            </a:r>
          </a:p>
        </p:txBody>
      </p:sp>
      <p:sp>
        <p:nvSpPr>
          <p:cNvPr id="106907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NZ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8" r:id="rId1"/>
    <p:sldLayoutId id="2147484156" r:id="rId2"/>
    <p:sldLayoutId id="2147484157" r:id="rId3"/>
    <p:sldLayoutId id="2147484158" r:id="rId4"/>
    <p:sldLayoutId id="2147484159" r:id="rId5"/>
    <p:sldLayoutId id="2147484160" r:id="rId6"/>
    <p:sldLayoutId id="2147484161" r:id="rId7"/>
    <p:sldLayoutId id="2147484162" r:id="rId8"/>
    <p:sldLayoutId id="2147484163" r:id="rId9"/>
    <p:sldLayoutId id="2147484164" r:id="rId10"/>
    <p:sldLayoutId id="2147484165" r:id="rId11"/>
    <p:sldLayoutId id="2147484166" r:id="rId12"/>
    <p:sldLayoutId id="2147484167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oadtovr.com/oculus-rift-sdk-v0-3-1-preview-distortion-john-carmack-timewarp/" TargetMode="External"/><Relationship Id="rId3" Type="http://schemas.openxmlformats.org/officeDocument/2006/relationships/image" Target="../media/image11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inimaexpresion.es/en/cycles-toon-shading-tutorial-use-cycles-and-blender-compositor-to-create-comic-style-renders/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www.alanzucconi.com/2017/08/30/fast-subsurface-scattering-1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Computer Graphics and Image Processing</a:t>
            </a:r>
            <a:br>
              <a:rPr lang="en-US" altLang="zh-TW" dirty="0">
                <a:ea typeface="新細明體" charset="-120"/>
              </a:rPr>
            </a:br>
            <a:endParaRPr lang="en-NZ" altLang="zh-TW" dirty="0">
              <a:ea typeface="新細明體" charset="-120"/>
            </a:endParaRP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Graphics Concepts</a:t>
            </a:r>
            <a:endParaRPr lang="en-NZ" altLang="zh-TW" dirty="0">
              <a:ea typeface="新細明體" charset="-120"/>
            </a:endParaRPr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03D84E6-CF23-4B78-96F6-D47CADEEEE05}" type="slidenum">
              <a:rPr lang="en-NZ" altLang="zh-TW" sz="1200"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NZ" altLang="zh-TW" sz="12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26190-F814-4FD0-8D0B-27AB1EE95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Data Structure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E2F92-7F15-4FFD-8C7B-D64779E969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200" dirty="0"/>
              <a:t>Vertices</a:t>
            </a:r>
          </a:p>
          <a:p>
            <a:r>
              <a:rPr lang="en-US" dirty="0"/>
              <a:t>Array of Vertex data structure</a:t>
            </a:r>
          </a:p>
          <a:p>
            <a:r>
              <a:rPr lang="en-US" dirty="0"/>
              <a:t>List of all of the vertices used by the mesh</a:t>
            </a:r>
          </a:p>
          <a:p>
            <a:pPr marL="0" indent="0" algn="ctr">
              <a:buNone/>
            </a:pPr>
            <a:r>
              <a:rPr lang="en-US" dirty="0"/>
              <a:t>[v0, v1, v2, v3]</a:t>
            </a:r>
            <a:endParaRPr lang="en-NZ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17A9E8-10C5-409D-994B-8F923D51F5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200" dirty="0"/>
              <a:t>Indices</a:t>
            </a:r>
          </a:p>
          <a:p>
            <a:r>
              <a:rPr lang="en-US" dirty="0"/>
              <a:t>Array of integers</a:t>
            </a:r>
          </a:p>
          <a:p>
            <a:r>
              <a:rPr lang="en-US" dirty="0"/>
              <a:t>Lists how vertices are assembled into primitives</a:t>
            </a:r>
          </a:p>
          <a:p>
            <a:pPr marL="0" indent="0" algn="ctr">
              <a:buNone/>
            </a:pPr>
            <a:r>
              <a:rPr lang="en-US" dirty="0"/>
              <a:t>[0, 1, 2, 0, 2, 3]</a:t>
            </a:r>
          </a:p>
          <a:p>
            <a:pPr lvl="1"/>
            <a:r>
              <a:rPr lang="en-US" dirty="0"/>
              <a:t>Two triangles, using vertices at indices 0, 1, and 2, and vertices at indices 0, 2, and 3</a:t>
            </a:r>
            <a:endParaRPr lang="en-N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F510B1-7EA4-4936-9D6E-A12C0213F8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8C6A3F-6865-430C-8BC0-63309A0186DA}" type="slidenum">
              <a:rPr lang="en-NZ" altLang="zh-TW" smtClean="0"/>
              <a:pPr/>
              <a:t>10</a:t>
            </a:fld>
            <a:endParaRPr lang="en-NZ" altLang="zh-TW" dirty="0"/>
          </a:p>
        </p:txBody>
      </p:sp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796676B0-10D7-4564-8482-8C7C8A219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21" y="4863866"/>
            <a:ext cx="1829055" cy="16766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5D8880-BAF3-436C-A26D-4778420DA111}"/>
              </a:ext>
            </a:extLst>
          </p:cNvPr>
          <p:cNvSpPr txBox="1"/>
          <p:nvPr/>
        </p:nvSpPr>
        <p:spPr>
          <a:xfrm>
            <a:off x="3459162" y="4664670"/>
            <a:ext cx="161925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Vertices 0 &amp; 2 are used by two triangles</a:t>
            </a:r>
            <a:endParaRPr lang="en-NZ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26A707-F31E-46DC-AB41-453233C2C950}"/>
              </a:ext>
            </a:extLst>
          </p:cNvPr>
          <p:cNvCxnSpPr>
            <a:stCxn id="8" idx="1"/>
          </p:cNvCxnSpPr>
          <p:nvPr/>
        </p:nvCxnSpPr>
        <p:spPr bwMode="auto">
          <a:xfrm flipH="1">
            <a:off x="2835276" y="5126335"/>
            <a:ext cx="623886" cy="76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998868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9187D-F44F-4BB0-A418-1F7614968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Mesh Drawing Algorithm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C221B-DC43-4079-A42A-DF27A6BE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draw-mesh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input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array of vertices v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  array of indices n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Set primitive type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each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send v[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to GPU</a:t>
            </a:r>
          </a:p>
          <a:p>
            <a:pPr marL="0" indent="0">
              <a:buNone/>
            </a:pPr>
            <a:endParaRPr lang="en-US" sz="1100" dirty="0"/>
          </a:p>
          <a:p>
            <a:r>
              <a:rPr lang="en-US" dirty="0"/>
              <a:t>In Fixed-Function OpenGL, we write this code</a:t>
            </a:r>
          </a:p>
          <a:p>
            <a:r>
              <a:rPr lang="en-US" dirty="0"/>
              <a:t>In modern OpenGL, this is automatically handled GPU-side </a:t>
            </a:r>
          </a:p>
          <a:p>
            <a:pPr lvl="1"/>
            <a:r>
              <a:rPr lang="en-US" dirty="0"/>
              <a:t>We pass buffers of vertices and indices to the GPU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09A735-4C3E-4505-9D92-AE62BDC3BF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C1DEA4-1343-4D56-BA36-342BAFEB4DC5}" type="slidenum">
              <a:rPr lang="en-NZ" altLang="zh-TW" smtClean="0"/>
              <a:pPr/>
              <a:t>11</a:t>
            </a:fld>
            <a:endParaRPr lang="en-NZ" altLang="zh-TW" dirty="0"/>
          </a:p>
        </p:txBody>
      </p:sp>
    </p:spTree>
    <p:extLst>
      <p:ext uri="{BB962C8B-B14F-4D97-AF65-F5344CB8AC3E}">
        <p14:creationId xmlns:p14="http://schemas.microsoft.com/office/powerpoint/2010/main" val="1167455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9187D-F44F-4BB0-A418-1F7614968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Scene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C221B-DC43-4079-A42A-DF27A6BE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highest level construct we typically deal with is the concept of a Scene</a:t>
            </a:r>
          </a:p>
          <a:p>
            <a:pPr lvl="1"/>
            <a:r>
              <a:rPr lang="en-US" sz="2400" dirty="0"/>
              <a:t>All of the objects (meshes) to be rendered</a:t>
            </a:r>
          </a:p>
          <a:p>
            <a:pPr lvl="1"/>
            <a:r>
              <a:rPr lang="en-US" sz="2400" dirty="0"/>
              <a:t>The transformation of each instance of those objects</a:t>
            </a:r>
          </a:p>
          <a:p>
            <a:pPr lvl="1"/>
            <a:r>
              <a:rPr lang="en-US" sz="2400" dirty="0"/>
              <a:t>A camera defining a viewpoint from which the rendering takes place</a:t>
            </a:r>
          </a:p>
          <a:p>
            <a:r>
              <a:rPr lang="en-US" dirty="0"/>
              <a:t>May not be formally defined for simple applications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09A735-4C3E-4505-9D92-AE62BDC3BF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C1DEA4-1343-4D56-BA36-342BAFEB4DC5}" type="slidenum">
              <a:rPr lang="en-NZ" altLang="zh-TW" smtClean="0"/>
              <a:pPr/>
              <a:t>12</a:t>
            </a:fld>
            <a:endParaRPr lang="en-NZ" altLang="zh-TW" dirty="0"/>
          </a:p>
        </p:txBody>
      </p:sp>
    </p:spTree>
    <p:extLst>
      <p:ext uri="{BB962C8B-B14F-4D97-AF65-F5344CB8AC3E}">
        <p14:creationId xmlns:p14="http://schemas.microsoft.com/office/powerpoint/2010/main" val="1018691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50C41-B787-4506-B0FC-E9C625AA8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Scene Hierarchy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74D77-3583-4EC4-9C0D-F6E945D9B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we want some objects to be dependent on other objects</a:t>
            </a:r>
          </a:p>
          <a:p>
            <a:pPr lvl="1"/>
            <a:r>
              <a:rPr lang="en-US" dirty="0"/>
              <a:t>E.g. People on a boat move with the boat</a:t>
            </a:r>
          </a:p>
          <a:p>
            <a:r>
              <a:rPr lang="en-US" dirty="0"/>
              <a:t>These objects can then move relative to the parent object</a:t>
            </a:r>
          </a:p>
          <a:p>
            <a:pPr lvl="1"/>
            <a:r>
              <a:rPr lang="en-US" dirty="0"/>
              <a:t>E.g. People move around on top of the boat</a:t>
            </a:r>
          </a:p>
          <a:p>
            <a:r>
              <a:rPr lang="en-US" dirty="0"/>
              <a:t>Child objects are transformed in the coordinate system of the parent object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9EA4A-388C-46D4-AE8C-63699E5FCB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C1DEA4-1343-4D56-BA36-342BAFEB4DC5}" type="slidenum">
              <a:rPr lang="en-NZ" altLang="zh-TW" smtClean="0"/>
              <a:pPr/>
              <a:t>13</a:t>
            </a:fld>
            <a:endParaRPr lang="en-NZ" altLang="zh-TW" dirty="0"/>
          </a:p>
        </p:txBody>
      </p:sp>
    </p:spTree>
    <p:extLst>
      <p:ext uri="{BB962C8B-B14F-4D97-AF65-F5344CB8AC3E}">
        <p14:creationId xmlns:p14="http://schemas.microsoft.com/office/powerpoint/2010/main" val="3192898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BE02D-D446-48DA-98D2-2393D1A1D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Polygon Rendering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55B3C-6D76-4E14-9956-1158C45BF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Basic Steps: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NZ" dirty="0"/>
              <a:t>Define the vertices in our scene and how they are assembled into primitives </a:t>
            </a:r>
          </a:p>
          <a:p>
            <a:pPr marL="914400" lvl="1" indent="-514350">
              <a:buFont typeface="+mj-lt"/>
              <a:buAutoNum type="arabicPeriod"/>
            </a:pPr>
            <a:endParaRPr lang="en-NZ" dirty="0"/>
          </a:p>
          <a:p>
            <a:pPr marL="914400" lvl="1" indent="-514350">
              <a:buFont typeface="+mj-lt"/>
              <a:buAutoNum type="arabicPeriod"/>
            </a:pPr>
            <a:endParaRPr lang="en-NZ" dirty="0"/>
          </a:p>
          <a:p>
            <a:pPr marL="914400" lvl="1" indent="-514350">
              <a:buFont typeface="+mj-lt"/>
              <a:buAutoNum type="arabicPeriod"/>
            </a:pPr>
            <a:endParaRPr lang="en-NZ" dirty="0"/>
          </a:p>
          <a:p>
            <a:pPr marL="914400" lvl="1" indent="-514350">
              <a:buFont typeface="+mj-lt"/>
              <a:buAutoNum type="arabicPeriod"/>
            </a:pPr>
            <a:r>
              <a:rPr lang="en-NZ" dirty="0"/>
              <a:t>Determine which parts of the screen these primitives cover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NZ" dirty="0"/>
              <a:t>Fill in the pixels covered by the primitive according to colour/lighting/etc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D2CA62-7756-4CFB-973F-9583CFD8C1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C1DEA4-1343-4D56-BA36-342BAFEB4DC5}" type="slidenum">
              <a:rPr lang="en-NZ" altLang="zh-TW" smtClean="0"/>
              <a:pPr/>
              <a:t>14</a:t>
            </a:fld>
            <a:endParaRPr lang="en-NZ" altLang="zh-TW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2B3F298-5999-464E-8ADD-4DC18AF0C883}"/>
              </a:ext>
            </a:extLst>
          </p:cNvPr>
          <p:cNvCxnSpPr>
            <a:cxnSpLocks/>
          </p:cNvCxnSpPr>
          <p:nvPr/>
        </p:nvCxnSpPr>
        <p:spPr bwMode="auto">
          <a:xfrm flipV="1">
            <a:off x="943909" y="3590365"/>
            <a:ext cx="8002867" cy="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AEDA621-F805-4F58-8158-B741498C02FC}"/>
              </a:ext>
            </a:extLst>
          </p:cNvPr>
          <p:cNvSpPr txBox="1"/>
          <p:nvPr/>
        </p:nvSpPr>
        <p:spPr>
          <a:xfrm>
            <a:off x="4217894" y="3088655"/>
            <a:ext cx="1470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CPU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EF0C80-0843-410F-909F-54A53C8862F9}"/>
              </a:ext>
            </a:extLst>
          </p:cNvPr>
          <p:cNvSpPr txBox="1"/>
          <p:nvPr/>
        </p:nvSpPr>
        <p:spPr>
          <a:xfrm>
            <a:off x="4217894" y="3691966"/>
            <a:ext cx="1470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GPU</a:t>
            </a:r>
          </a:p>
        </p:txBody>
      </p:sp>
    </p:spTree>
    <p:extLst>
      <p:ext uri="{BB962C8B-B14F-4D97-AF65-F5344CB8AC3E}">
        <p14:creationId xmlns:p14="http://schemas.microsoft.com/office/powerpoint/2010/main" val="3445697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DB431-113E-466F-BC3B-1620BA00C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Function Pipeline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D935E-1E2B-4F1E-A203-B1B2A8C7FF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C1DEA4-1343-4D56-BA36-342BAFEB4DC5}" type="slidenum">
              <a:rPr lang="en-NZ" altLang="zh-TW" smtClean="0"/>
              <a:pPr/>
              <a:t>15</a:t>
            </a:fld>
            <a:endParaRPr lang="en-NZ" altLang="zh-TW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E354DF-8850-4C79-AB8C-75CBBDC38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772895"/>
            <a:ext cx="7331177" cy="4475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187AE6D4-9768-4F4F-A15D-BFE53E74C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2558" y="3992307"/>
            <a:ext cx="1296988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NZ" altLang="en-US" dirty="0"/>
              <a:t>Fixed </a:t>
            </a:r>
          </a:p>
          <a:p>
            <a:r>
              <a:rPr lang="en-NZ" altLang="en-US" dirty="0"/>
              <a:t>Function </a:t>
            </a:r>
          </a:p>
          <a:p>
            <a:r>
              <a:rPr lang="en-NZ" altLang="en-US" dirty="0"/>
              <a:t>Pipeline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57C2EE0-86AA-4584-B131-317BEA2B9C76}"/>
              </a:ext>
            </a:extLst>
          </p:cNvPr>
          <p:cNvCxnSpPr/>
          <p:nvPr/>
        </p:nvCxnSpPr>
        <p:spPr>
          <a:xfrm flipH="1">
            <a:off x="7847883" y="4454270"/>
            <a:ext cx="5032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376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59F28-6E31-47C3-8DC6-07824659D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Function Pipeline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5FC9B-9B1B-4584-9AC6-0A386D2F1F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C1DEA4-1343-4D56-BA36-342BAFEB4DC5}" type="slidenum">
              <a:rPr lang="en-NZ" altLang="zh-TW" smtClean="0"/>
              <a:pPr/>
              <a:t>16</a:t>
            </a:fld>
            <a:endParaRPr lang="en-NZ" altLang="zh-TW" dirty="0"/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BDEC2A15-AB2D-4597-8182-FB24A9B09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3588" y="1868283"/>
            <a:ext cx="1773237" cy="714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MODELVIEW</a:t>
            </a:r>
          </a:p>
          <a:p>
            <a:pPr algn="ctr"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Transformation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7BB81CAB-85EE-4394-91DF-477EBFBBA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0775" y="2769983"/>
            <a:ext cx="1773238" cy="714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PROJECTION</a:t>
            </a:r>
          </a:p>
          <a:p>
            <a:pPr algn="ctr"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Transformation</a:t>
            </a:r>
          </a:p>
        </p:txBody>
      </p:sp>
      <p:sp>
        <p:nvSpPr>
          <p:cNvPr id="7" name="Line 8">
            <a:extLst>
              <a:ext uri="{FF2B5EF4-FFF2-40B4-BE49-F238E27FC236}">
                <a16:creationId xmlns:a16="http://schemas.microsoft.com/office/drawing/2014/main" id="{01275D1F-9DA3-4338-8733-56BCBDA188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56063" y="2198482"/>
            <a:ext cx="1773237" cy="952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NZ" dirty="0"/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6355986D-A179-43AF-8226-30EBFB603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7600" y="4574970"/>
            <a:ext cx="1773238" cy="714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Viewport</a:t>
            </a:r>
          </a:p>
          <a:p>
            <a:pPr algn="ctr"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Transformation</a:t>
            </a:r>
          </a:p>
        </p:txBody>
      </p:sp>
      <p:sp>
        <p:nvSpPr>
          <p:cNvPr id="9" name="Line 11">
            <a:extLst>
              <a:ext uri="{FF2B5EF4-FFF2-40B4-BE49-F238E27FC236}">
                <a16:creationId xmlns:a16="http://schemas.microsoft.com/office/drawing/2014/main" id="{C51BC533-69C9-49E3-9F96-60B7E06087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5399" y="3114407"/>
            <a:ext cx="1084261" cy="12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NZ" dirty="0"/>
          </a:p>
        </p:txBody>
      </p:sp>
      <p:grpSp>
        <p:nvGrpSpPr>
          <p:cNvPr id="10" name="Group 13">
            <a:extLst>
              <a:ext uri="{FF2B5EF4-FFF2-40B4-BE49-F238E27FC236}">
                <a16:creationId xmlns:a16="http://schemas.microsoft.com/office/drawing/2014/main" id="{810BDB7E-0132-4D0A-94C9-E3E9DBD9CF60}"/>
              </a:ext>
            </a:extLst>
          </p:cNvPr>
          <p:cNvGrpSpPr>
            <a:grpSpLocks/>
          </p:cNvGrpSpPr>
          <p:nvPr/>
        </p:nvGrpSpPr>
        <p:grpSpPr bwMode="auto">
          <a:xfrm>
            <a:off x="7291388" y="4727370"/>
            <a:ext cx="1778000" cy="568325"/>
            <a:chOff x="4753" y="3072"/>
            <a:chExt cx="1120" cy="358"/>
          </a:xfrm>
        </p:grpSpPr>
        <p:sp>
          <p:nvSpPr>
            <p:cNvPr id="11" name="Oval 14">
              <a:extLst>
                <a:ext uri="{FF2B5EF4-FFF2-40B4-BE49-F238E27FC236}">
                  <a16:creationId xmlns:a16="http://schemas.microsoft.com/office/drawing/2014/main" id="{C05946FA-3EC7-4A6F-A754-5A6347F5EA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3" y="3072"/>
              <a:ext cx="1120" cy="35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12" name="Text Box 15">
              <a:extLst>
                <a:ext uri="{FF2B5EF4-FFF2-40B4-BE49-F238E27FC236}">
                  <a16:creationId xmlns:a16="http://schemas.microsoft.com/office/drawing/2014/main" id="{8488A4A0-6AE0-4EA6-97F9-4B113ED46F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0" y="3089"/>
              <a:ext cx="61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>
                <a:buClrTx/>
                <a:buSzTx/>
                <a:buFontTx/>
                <a:buNone/>
              </a:pPr>
              <a:r>
                <a:rPr lang="en-US" altLang="en-US" sz="2000" dirty="0">
                  <a:latin typeface="Times New Roman" panose="02020603050405020304" pitchFamily="18" charset="0"/>
                </a:rPr>
                <a:t>Display</a:t>
              </a:r>
            </a:p>
          </p:txBody>
        </p:sp>
      </p:grpSp>
      <p:sp>
        <p:nvSpPr>
          <p:cNvPr id="13" name="Text Box 16">
            <a:extLst>
              <a:ext uri="{FF2B5EF4-FFF2-40B4-BE49-F238E27FC236}">
                <a16:creationId xmlns:a16="http://schemas.microsoft.com/office/drawing/2014/main" id="{BC7E7014-969C-4FB8-AD8E-9CAADC019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8600" y="2974770"/>
            <a:ext cx="1084263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Clipping</a:t>
            </a:r>
          </a:p>
        </p:txBody>
      </p:sp>
      <p:sp>
        <p:nvSpPr>
          <p:cNvPr id="16" name="Text Box 19">
            <a:extLst>
              <a:ext uri="{FF2B5EF4-FFF2-40B4-BE49-F238E27FC236}">
                <a16:creationId xmlns:a16="http://schemas.microsoft.com/office/drawing/2014/main" id="{D1024C27-41CC-411B-A281-A6CC454B2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5825" y="4725783"/>
            <a:ext cx="1533525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Rasterization</a:t>
            </a:r>
          </a:p>
        </p:txBody>
      </p:sp>
      <p:cxnSp>
        <p:nvCxnSpPr>
          <p:cNvPr id="17" name="AutoShape 20">
            <a:extLst>
              <a:ext uri="{FF2B5EF4-FFF2-40B4-BE49-F238E27FC236}">
                <a16:creationId xmlns:a16="http://schemas.microsoft.com/office/drawing/2014/main" id="{6E7121CF-813E-497B-A8CE-E6EB1C890DE8}"/>
              </a:ext>
            </a:extLst>
          </p:cNvPr>
          <p:cNvCxnSpPr>
            <a:cxnSpLocks noChangeShapeType="1"/>
            <a:stCxn id="13" idx="1"/>
            <a:endCxn id="8" idx="1"/>
          </p:cNvCxnSpPr>
          <p:nvPr/>
        </p:nvCxnSpPr>
        <p:spPr bwMode="auto">
          <a:xfrm rot="10800000" flipV="1">
            <a:off x="1117600" y="3179558"/>
            <a:ext cx="381000" cy="1752600"/>
          </a:xfrm>
          <a:prstGeom prst="bentConnector3">
            <a:avLst>
              <a:gd name="adj1" fmla="val 16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21">
            <a:extLst>
              <a:ext uri="{FF2B5EF4-FFF2-40B4-BE49-F238E27FC236}">
                <a16:creationId xmlns:a16="http://schemas.microsoft.com/office/drawing/2014/main" id="{12F16259-750E-4B7F-B51F-E4A2D3948538}"/>
              </a:ext>
            </a:extLst>
          </p:cNvPr>
          <p:cNvCxnSpPr>
            <a:cxnSpLocks noChangeShapeType="1"/>
            <a:stCxn id="8" idx="3"/>
            <a:endCxn id="16" idx="1"/>
          </p:cNvCxnSpPr>
          <p:nvPr/>
        </p:nvCxnSpPr>
        <p:spPr bwMode="auto">
          <a:xfrm flipV="1">
            <a:off x="2890838" y="4930570"/>
            <a:ext cx="1804987" cy="1588"/>
          </a:xfrm>
          <a:prstGeom prst="bentConnector3">
            <a:avLst>
              <a:gd name="adj1" fmla="val 49958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22">
            <a:extLst>
              <a:ext uri="{FF2B5EF4-FFF2-40B4-BE49-F238E27FC236}">
                <a16:creationId xmlns:a16="http://schemas.microsoft.com/office/drawing/2014/main" id="{7F740F58-07E9-4A2A-9993-3D6A1AB21043}"/>
              </a:ext>
            </a:extLst>
          </p:cNvPr>
          <p:cNvCxnSpPr>
            <a:cxnSpLocks noChangeShapeType="1"/>
            <a:stCxn id="16" idx="3"/>
          </p:cNvCxnSpPr>
          <p:nvPr/>
        </p:nvCxnSpPr>
        <p:spPr bwMode="auto">
          <a:xfrm flipV="1">
            <a:off x="6229350" y="4930570"/>
            <a:ext cx="869950" cy="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Line 27">
            <a:extLst>
              <a:ext uri="{FF2B5EF4-FFF2-40B4-BE49-F238E27FC236}">
                <a16:creationId xmlns:a16="http://schemas.microsoft.com/office/drawing/2014/main" id="{646FF0AF-D3E0-45D6-9F72-654DD36D857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5162" y="2455612"/>
            <a:ext cx="504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NZ" dirty="0"/>
          </a:p>
        </p:txBody>
      </p:sp>
      <p:sp>
        <p:nvSpPr>
          <p:cNvPr id="23" name="Line 28">
            <a:extLst>
              <a:ext uri="{FF2B5EF4-FFF2-40B4-BE49-F238E27FC236}">
                <a16:creationId xmlns:a16="http://schemas.microsoft.com/office/drawing/2014/main" id="{DE917674-5963-4647-B47E-848A0B9660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5162" y="1879350"/>
            <a:ext cx="0" cy="576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NZ" dirty="0"/>
          </a:p>
        </p:txBody>
      </p:sp>
      <p:pic>
        <p:nvPicPr>
          <p:cNvPr id="24" name="Picture 53" descr="MCj03666380000[1]">
            <a:extLst>
              <a:ext uri="{FF2B5EF4-FFF2-40B4-BE49-F238E27FC236}">
                <a16:creationId xmlns:a16="http://schemas.microsoft.com/office/drawing/2014/main" id="{9ACBB47D-42D8-4189-B8E5-C2D8BB12F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663" y="5411583"/>
            <a:ext cx="1008062" cy="96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ectangle 99">
            <a:extLst>
              <a:ext uri="{FF2B5EF4-FFF2-40B4-BE49-F238E27FC236}">
                <a16:creationId xmlns:a16="http://schemas.microsoft.com/office/drawing/2014/main" id="{36A22B0D-FBFC-4ED1-B9E9-A7A2B845F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7442" y="1817930"/>
            <a:ext cx="1774845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eaLnBrk="1" hangingPunct="1"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AU" dirty="0">
                <a:latin typeface="Arial" charset="0"/>
              </a:rPr>
              <a:t>Define vertices </a:t>
            </a:r>
          </a:p>
        </p:txBody>
      </p:sp>
      <p:grpSp>
        <p:nvGrpSpPr>
          <p:cNvPr id="26" name="Group 108">
            <a:extLst>
              <a:ext uri="{FF2B5EF4-FFF2-40B4-BE49-F238E27FC236}">
                <a16:creationId xmlns:a16="http://schemas.microsoft.com/office/drawing/2014/main" id="{F8F3F05B-3E61-44D2-B9A8-46D293C25883}"/>
              </a:ext>
            </a:extLst>
          </p:cNvPr>
          <p:cNvGrpSpPr>
            <a:grpSpLocks/>
          </p:cNvGrpSpPr>
          <p:nvPr/>
        </p:nvGrpSpPr>
        <p:grpSpPr bwMode="auto">
          <a:xfrm>
            <a:off x="3422650" y="1663450"/>
            <a:ext cx="287337" cy="576262"/>
            <a:chOff x="2213" y="799"/>
            <a:chExt cx="181" cy="363"/>
          </a:xfrm>
        </p:grpSpPr>
        <p:sp>
          <p:nvSpPr>
            <p:cNvPr id="27" name="Rectangle 102">
              <a:extLst>
                <a:ext uri="{FF2B5EF4-FFF2-40B4-BE49-F238E27FC236}">
                  <a16:creationId xmlns:a16="http://schemas.microsoft.com/office/drawing/2014/main" id="{EA4B6931-DB33-4255-8550-A4FBA0911E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3" y="981"/>
              <a:ext cx="181" cy="181"/>
            </a:xfrm>
            <a:prstGeom prst="rect">
              <a:avLst/>
            </a:prstGeom>
            <a:noFill/>
            <a:ln w="12700">
              <a:solidFill>
                <a:srgbClr val="FF000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28" name="Line 103">
              <a:extLst>
                <a:ext uri="{FF2B5EF4-FFF2-40B4-BE49-F238E27FC236}">
                  <a16:creationId xmlns:a16="http://schemas.microsoft.com/office/drawing/2014/main" id="{AFFC95A4-8A90-498B-9762-2A0E68D743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13" y="799"/>
              <a:ext cx="91" cy="182"/>
            </a:xfrm>
            <a:prstGeom prst="line">
              <a:avLst/>
            </a:prstGeom>
            <a:noFill/>
            <a:ln w="12700">
              <a:solidFill>
                <a:srgbClr val="FF000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 dirty="0"/>
            </a:p>
          </p:txBody>
        </p:sp>
        <p:sp>
          <p:nvSpPr>
            <p:cNvPr id="29" name="Line 104">
              <a:extLst>
                <a:ext uri="{FF2B5EF4-FFF2-40B4-BE49-F238E27FC236}">
                  <a16:creationId xmlns:a16="http://schemas.microsoft.com/office/drawing/2014/main" id="{4F9974A1-8936-4BCD-9DE8-0E40941DA2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04" y="799"/>
              <a:ext cx="90" cy="182"/>
            </a:xfrm>
            <a:prstGeom prst="line">
              <a:avLst/>
            </a:prstGeom>
            <a:noFill/>
            <a:ln w="12700">
              <a:solidFill>
                <a:srgbClr val="FF000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 dirty="0"/>
            </a:p>
          </p:txBody>
        </p:sp>
      </p:grpSp>
      <p:grpSp>
        <p:nvGrpSpPr>
          <p:cNvPr id="30" name="Group 166">
            <a:extLst>
              <a:ext uri="{FF2B5EF4-FFF2-40B4-BE49-F238E27FC236}">
                <a16:creationId xmlns:a16="http://schemas.microsoft.com/office/drawing/2014/main" id="{E2340C58-2DFB-4D51-B32F-10A1F7BCDC05}"/>
              </a:ext>
            </a:extLst>
          </p:cNvPr>
          <p:cNvGrpSpPr>
            <a:grpSpLocks/>
          </p:cNvGrpSpPr>
          <p:nvPr/>
        </p:nvGrpSpPr>
        <p:grpSpPr bwMode="auto">
          <a:xfrm>
            <a:off x="6219825" y="5289345"/>
            <a:ext cx="1081088" cy="1079500"/>
            <a:chOff x="3165" y="3294"/>
            <a:chExt cx="953" cy="952"/>
          </a:xfrm>
        </p:grpSpPr>
        <p:sp>
          <p:nvSpPr>
            <p:cNvPr id="31" name="Rectangle 55">
              <a:extLst>
                <a:ext uri="{FF2B5EF4-FFF2-40B4-BE49-F238E27FC236}">
                  <a16:creationId xmlns:a16="http://schemas.microsoft.com/office/drawing/2014/main" id="{B27F136D-8F13-4539-982E-8071C0625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5" y="3430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32" name="Rectangle 57">
              <a:extLst>
                <a:ext uri="{FF2B5EF4-FFF2-40B4-BE49-F238E27FC236}">
                  <a16:creationId xmlns:a16="http://schemas.microsoft.com/office/drawing/2014/main" id="{48608F8E-F62C-4D42-B5A0-259F9F58E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1" y="3430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33" name="Rectangle 58">
              <a:extLst>
                <a:ext uri="{FF2B5EF4-FFF2-40B4-BE49-F238E27FC236}">
                  <a16:creationId xmlns:a16="http://schemas.microsoft.com/office/drawing/2014/main" id="{AA522213-26B2-45B3-A538-0D456BFC5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4" y="3430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34" name="Rectangle 59">
              <a:extLst>
                <a:ext uri="{FF2B5EF4-FFF2-40B4-BE49-F238E27FC236}">
                  <a16:creationId xmlns:a16="http://schemas.microsoft.com/office/drawing/2014/main" id="{E2F28BA4-4F8E-4793-B540-96E69396A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0" y="3430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35" name="Rectangle 60">
              <a:extLst>
                <a:ext uri="{FF2B5EF4-FFF2-40B4-BE49-F238E27FC236}">
                  <a16:creationId xmlns:a16="http://schemas.microsoft.com/office/drawing/2014/main" id="{E5995E31-0D83-4860-A68A-BA9D8620F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3430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36" name="Rectangle 61">
              <a:extLst>
                <a:ext uri="{FF2B5EF4-FFF2-40B4-BE49-F238E27FC236}">
                  <a16:creationId xmlns:a16="http://schemas.microsoft.com/office/drawing/2014/main" id="{7A333D89-9DB1-4379-8F1A-C713E5EFCA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5" y="3566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109455A5-BFCB-463A-84A6-61769293C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3566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38" name="Rectangle 67">
              <a:extLst>
                <a:ext uri="{FF2B5EF4-FFF2-40B4-BE49-F238E27FC236}">
                  <a16:creationId xmlns:a16="http://schemas.microsoft.com/office/drawing/2014/main" id="{31677BA1-614C-4FCA-9BE7-BA22EFEDE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5" y="3702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39" name="Rectangle 72">
              <a:extLst>
                <a:ext uri="{FF2B5EF4-FFF2-40B4-BE49-F238E27FC236}">
                  <a16:creationId xmlns:a16="http://schemas.microsoft.com/office/drawing/2014/main" id="{163AC7B9-9AA0-47DB-A6F8-C638C04D5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3702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40" name="Rectangle 73">
              <a:extLst>
                <a:ext uri="{FF2B5EF4-FFF2-40B4-BE49-F238E27FC236}">
                  <a16:creationId xmlns:a16="http://schemas.microsoft.com/office/drawing/2014/main" id="{17F381A7-C829-48A9-832A-66A3FBDB5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5" y="3974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41" name="Rectangle 78">
              <a:extLst>
                <a:ext uri="{FF2B5EF4-FFF2-40B4-BE49-F238E27FC236}">
                  <a16:creationId xmlns:a16="http://schemas.microsoft.com/office/drawing/2014/main" id="{6EDE2940-0EAD-45C2-B8FF-FB18B65FE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3974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42" name="Rectangle 79">
              <a:extLst>
                <a:ext uri="{FF2B5EF4-FFF2-40B4-BE49-F238E27FC236}">
                  <a16:creationId xmlns:a16="http://schemas.microsoft.com/office/drawing/2014/main" id="{88FFFF06-6EDC-4825-9FAE-78013A51FF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5" y="4110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43" name="Rectangle 84">
              <a:extLst>
                <a:ext uri="{FF2B5EF4-FFF2-40B4-BE49-F238E27FC236}">
                  <a16:creationId xmlns:a16="http://schemas.microsoft.com/office/drawing/2014/main" id="{53B3C1C1-0BEF-4FF3-A5FD-1F2125E72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1" y="4110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44" name="Rectangle 85">
              <a:extLst>
                <a:ext uri="{FF2B5EF4-FFF2-40B4-BE49-F238E27FC236}">
                  <a16:creationId xmlns:a16="http://schemas.microsoft.com/office/drawing/2014/main" id="{7529B508-A6B6-4A5C-9619-3B3ED6B78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8" y="3430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45" name="Rectangle 86">
              <a:extLst>
                <a:ext uri="{FF2B5EF4-FFF2-40B4-BE49-F238E27FC236}">
                  <a16:creationId xmlns:a16="http://schemas.microsoft.com/office/drawing/2014/main" id="{ECF8A12C-DB08-448E-8533-BA0A8D0C4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2" y="3430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46" name="Rectangle 87">
              <a:extLst>
                <a:ext uri="{FF2B5EF4-FFF2-40B4-BE49-F238E27FC236}">
                  <a16:creationId xmlns:a16="http://schemas.microsoft.com/office/drawing/2014/main" id="{E0010637-E693-4A76-8099-57EF59143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2" y="3566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47" name="Rectangle 88">
              <a:extLst>
                <a:ext uri="{FF2B5EF4-FFF2-40B4-BE49-F238E27FC236}">
                  <a16:creationId xmlns:a16="http://schemas.microsoft.com/office/drawing/2014/main" id="{9CD4D1C6-8432-4ABF-8D15-78F7BAA16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2" y="3702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48" name="Rectangle 89">
              <a:extLst>
                <a:ext uri="{FF2B5EF4-FFF2-40B4-BE49-F238E27FC236}">
                  <a16:creationId xmlns:a16="http://schemas.microsoft.com/office/drawing/2014/main" id="{045F5E24-D01F-43C1-9D23-99670A8F21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2" y="3974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49" name="Rectangle 90">
              <a:extLst>
                <a:ext uri="{FF2B5EF4-FFF2-40B4-BE49-F238E27FC236}">
                  <a16:creationId xmlns:a16="http://schemas.microsoft.com/office/drawing/2014/main" id="{35B060A9-8DAA-4528-A4FF-746D3069F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2" y="4110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50" name="Rectangle 96">
              <a:extLst>
                <a:ext uri="{FF2B5EF4-FFF2-40B4-BE49-F238E27FC236}">
                  <a16:creationId xmlns:a16="http://schemas.microsoft.com/office/drawing/2014/main" id="{E0B51A8E-E3B3-4E6D-8A87-3FB689249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3702"/>
              <a:ext cx="136" cy="136"/>
            </a:xfrm>
            <a:prstGeom prst="rect">
              <a:avLst/>
            </a:prstGeom>
            <a:solidFill>
              <a:srgbClr val="F7F7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51" name="Rectangle 97">
              <a:extLst>
                <a:ext uri="{FF2B5EF4-FFF2-40B4-BE49-F238E27FC236}">
                  <a16:creationId xmlns:a16="http://schemas.microsoft.com/office/drawing/2014/main" id="{E425355D-7994-4EDF-BBDB-8EA39664E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0" y="3566"/>
              <a:ext cx="136" cy="136"/>
            </a:xfrm>
            <a:prstGeom prst="rect">
              <a:avLst/>
            </a:prstGeom>
            <a:solidFill>
              <a:srgbClr val="F7F7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52" name="Rectangle 113">
              <a:extLst>
                <a:ext uri="{FF2B5EF4-FFF2-40B4-BE49-F238E27FC236}">
                  <a16:creationId xmlns:a16="http://schemas.microsoft.com/office/drawing/2014/main" id="{1AF29AE3-ED28-413B-8379-255FD1205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7" y="3566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53" name="Rectangle 114">
              <a:extLst>
                <a:ext uri="{FF2B5EF4-FFF2-40B4-BE49-F238E27FC236}">
                  <a16:creationId xmlns:a16="http://schemas.microsoft.com/office/drawing/2014/main" id="{8097F14E-95B7-4035-8042-54C36733A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" y="3702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54" name="Rectangle 115">
              <a:extLst>
                <a:ext uri="{FF2B5EF4-FFF2-40B4-BE49-F238E27FC236}">
                  <a16:creationId xmlns:a16="http://schemas.microsoft.com/office/drawing/2014/main" id="{5505039F-B3E8-4033-9150-7FF5EF938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3974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55" name="Rectangle 116">
              <a:extLst>
                <a:ext uri="{FF2B5EF4-FFF2-40B4-BE49-F238E27FC236}">
                  <a16:creationId xmlns:a16="http://schemas.microsoft.com/office/drawing/2014/main" id="{BA3A60D7-4354-4A19-B11A-A42A0F652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1" y="3566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56" name="Rectangle 117">
              <a:extLst>
                <a:ext uri="{FF2B5EF4-FFF2-40B4-BE49-F238E27FC236}">
                  <a16:creationId xmlns:a16="http://schemas.microsoft.com/office/drawing/2014/main" id="{DF4FAFA7-8423-4844-8CF0-264802E97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4" y="3566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57" name="Rectangle 118">
              <a:extLst>
                <a:ext uri="{FF2B5EF4-FFF2-40B4-BE49-F238E27FC236}">
                  <a16:creationId xmlns:a16="http://schemas.microsoft.com/office/drawing/2014/main" id="{CD181132-2FD2-41A3-9F77-83FC2D811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0" y="3702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58" name="Rectangle 119">
              <a:extLst>
                <a:ext uri="{FF2B5EF4-FFF2-40B4-BE49-F238E27FC236}">
                  <a16:creationId xmlns:a16="http://schemas.microsoft.com/office/drawing/2014/main" id="{B9DBCC12-2008-4EDD-8E5E-6AB3535A1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1" y="3974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59" name="Rectangle 120">
              <a:extLst>
                <a:ext uri="{FF2B5EF4-FFF2-40B4-BE49-F238E27FC236}">
                  <a16:creationId xmlns:a16="http://schemas.microsoft.com/office/drawing/2014/main" id="{8970EDAA-F327-44B6-9F1D-3D43BF0CF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8" y="3702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60" name="Rectangle 121">
              <a:extLst>
                <a:ext uri="{FF2B5EF4-FFF2-40B4-BE49-F238E27FC236}">
                  <a16:creationId xmlns:a16="http://schemas.microsoft.com/office/drawing/2014/main" id="{20683911-D31E-4829-BA7A-CB3A8A741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1" y="3702"/>
              <a:ext cx="136" cy="136"/>
            </a:xfrm>
            <a:prstGeom prst="rect">
              <a:avLst/>
            </a:prstGeom>
            <a:solidFill>
              <a:srgbClr val="FF0001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61" name="Rectangle 122">
              <a:extLst>
                <a:ext uri="{FF2B5EF4-FFF2-40B4-BE49-F238E27FC236}">
                  <a16:creationId xmlns:a16="http://schemas.microsoft.com/office/drawing/2014/main" id="{70BBFAC2-E89D-4FB4-8512-E497A8B14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4" y="3974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62" name="Rectangle 123">
              <a:extLst>
                <a:ext uri="{FF2B5EF4-FFF2-40B4-BE49-F238E27FC236}">
                  <a16:creationId xmlns:a16="http://schemas.microsoft.com/office/drawing/2014/main" id="{20340D0A-AB5F-4385-86FD-240BA813B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8" y="3974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63" name="Rectangle 124">
              <a:extLst>
                <a:ext uri="{FF2B5EF4-FFF2-40B4-BE49-F238E27FC236}">
                  <a16:creationId xmlns:a16="http://schemas.microsoft.com/office/drawing/2014/main" id="{0C83C864-2119-42C4-9E70-88608A017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4" y="4110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64" name="Rectangle 125">
              <a:extLst>
                <a:ext uri="{FF2B5EF4-FFF2-40B4-BE49-F238E27FC236}">
                  <a16:creationId xmlns:a16="http://schemas.microsoft.com/office/drawing/2014/main" id="{D5D3C515-A67B-481C-9226-05A7EFC8B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8" y="4110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65" name="Rectangle 126">
              <a:extLst>
                <a:ext uri="{FF2B5EF4-FFF2-40B4-BE49-F238E27FC236}">
                  <a16:creationId xmlns:a16="http://schemas.microsoft.com/office/drawing/2014/main" id="{DC54883A-A9B7-4674-8670-2C92A9A69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5" y="4110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66" name="Rectangle 127">
              <a:extLst>
                <a:ext uri="{FF2B5EF4-FFF2-40B4-BE49-F238E27FC236}">
                  <a16:creationId xmlns:a16="http://schemas.microsoft.com/office/drawing/2014/main" id="{F65BC95D-4BBC-4BB0-8DD4-5402A98EB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0" y="4110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67" name="Rectangle 134">
              <a:extLst>
                <a:ext uri="{FF2B5EF4-FFF2-40B4-BE49-F238E27FC236}">
                  <a16:creationId xmlns:a16="http://schemas.microsoft.com/office/drawing/2014/main" id="{024BA530-4ACA-4183-A183-C48C298E0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1" y="3974"/>
              <a:ext cx="136" cy="136"/>
            </a:xfrm>
            <a:prstGeom prst="rect">
              <a:avLst/>
            </a:prstGeom>
            <a:solidFill>
              <a:srgbClr val="FF0001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68" name="Rectangle 135">
              <a:extLst>
                <a:ext uri="{FF2B5EF4-FFF2-40B4-BE49-F238E27FC236}">
                  <a16:creationId xmlns:a16="http://schemas.microsoft.com/office/drawing/2014/main" id="{52DC9FE7-69AA-42D5-B4E1-B201A9E95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1" y="4110"/>
              <a:ext cx="136" cy="136"/>
            </a:xfrm>
            <a:prstGeom prst="rect">
              <a:avLst/>
            </a:prstGeom>
            <a:solidFill>
              <a:srgbClr val="FF0001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69" name="Rectangle 136">
              <a:extLst>
                <a:ext uri="{FF2B5EF4-FFF2-40B4-BE49-F238E27FC236}">
                  <a16:creationId xmlns:a16="http://schemas.microsoft.com/office/drawing/2014/main" id="{43C28238-6E81-4430-B4FB-5A9518135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4" y="4110"/>
              <a:ext cx="136" cy="136"/>
            </a:xfrm>
            <a:prstGeom prst="rect">
              <a:avLst/>
            </a:prstGeom>
            <a:solidFill>
              <a:srgbClr val="FF0001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70" name="Rectangle 137">
              <a:extLst>
                <a:ext uri="{FF2B5EF4-FFF2-40B4-BE49-F238E27FC236}">
                  <a16:creationId xmlns:a16="http://schemas.microsoft.com/office/drawing/2014/main" id="{735F021A-A0C5-4B55-BB09-17DB296E7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0" y="4110"/>
              <a:ext cx="136" cy="136"/>
            </a:xfrm>
            <a:prstGeom prst="rect">
              <a:avLst/>
            </a:prstGeom>
            <a:solidFill>
              <a:srgbClr val="FF0001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71" name="Rectangle 138">
              <a:extLst>
                <a:ext uri="{FF2B5EF4-FFF2-40B4-BE49-F238E27FC236}">
                  <a16:creationId xmlns:a16="http://schemas.microsoft.com/office/drawing/2014/main" id="{0A0DF244-91FB-4906-B29C-73886A544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8" y="4110"/>
              <a:ext cx="136" cy="136"/>
            </a:xfrm>
            <a:prstGeom prst="rect">
              <a:avLst/>
            </a:prstGeom>
            <a:solidFill>
              <a:srgbClr val="FF0001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72" name="Rectangle 139">
              <a:extLst>
                <a:ext uri="{FF2B5EF4-FFF2-40B4-BE49-F238E27FC236}">
                  <a16:creationId xmlns:a16="http://schemas.microsoft.com/office/drawing/2014/main" id="{9E2D983D-FEE6-40CD-AA64-74F258C55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1" y="3566"/>
              <a:ext cx="136" cy="136"/>
            </a:xfrm>
            <a:prstGeom prst="rect">
              <a:avLst/>
            </a:prstGeom>
            <a:solidFill>
              <a:srgbClr val="FF0001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73" name="Rectangle 140">
              <a:extLst>
                <a:ext uri="{FF2B5EF4-FFF2-40B4-BE49-F238E27FC236}">
                  <a16:creationId xmlns:a16="http://schemas.microsoft.com/office/drawing/2014/main" id="{F993D197-8A95-43B6-9E48-70C12B905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3702"/>
              <a:ext cx="136" cy="136"/>
            </a:xfrm>
            <a:prstGeom prst="rect">
              <a:avLst/>
            </a:prstGeom>
            <a:solidFill>
              <a:srgbClr val="FF0001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74" name="Rectangle 141">
              <a:extLst>
                <a:ext uri="{FF2B5EF4-FFF2-40B4-BE49-F238E27FC236}">
                  <a16:creationId xmlns:a16="http://schemas.microsoft.com/office/drawing/2014/main" id="{60C3B44C-29DE-40FD-9484-635B60674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3974"/>
              <a:ext cx="136" cy="136"/>
            </a:xfrm>
            <a:prstGeom prst="rect">
              <a:avLst/>
            </a:prstGeom>
            <a:solidFill>
              <a:srgbClr val="FF0001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75" name="Rectangle 142">
              <a:extLst>
                <a:ext uri="{FF2B5EF4-FFF2-40B4-BE49-F238E27FC236}">
                  <a16:creationId xmlns:a16="http://schemas.microsoft.com/office/drawing/2014/main" id="{DE0DEDAE-30A3-40EA-924A-66A78E96C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4" y="3566"/>
              <a:ext cx="136" cy="136"/>
            </a:xfrm>
            <a:prstGeom prst="rect">
              <a:avLst/>
            </a:prstGeom>
            <a:solidFill>
              <a:srgbClr val="FF0001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76" name="Rectangle 143">
              <a:extLst>
                <a:ext uri="{FF2B5EF4-FFF2-40B4-BE49-F238E27FC236}">
                  <a16:creationId xmlns:a16="http://schemas.microsoft.com/office/drawing/2014/main" id="{2E118FBF-48E6-4FC9-9964-883320CF9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3566"/>
              <a:ext cx="136" cy="136"/>
            </a:xfrm>
            <a:prstGeom prst="rect">
              <a:avLst/>
            </a:prstGeom>
            <a:solidFill>
              <a:srgbClr val="FF0001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77" name="Rectangle 144">
              <a:extLst>
                <a:ext uri="{FF2B5EF4-FFF2-40B4-BE49-F238E27FC236}">
                  <a16:creationId xmlns:a16="http://schemas.microsoft.com/office/drawing/2014/main" id="{3F4644B8-41FA-4CF6-9F80-9359F9FBF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8" y="3566"/>
              <a:ext cx="136" cy="136"/>
            </a:xfrm>
            <a:prstGeom prst="rect">
              <a:avLst/>
            </a:prstGeom>
            <a:solidFill>
              <a:srgbClr val="FF0001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78" name="Rectangle 145">
              <a:extLst>
                <a:ext uri="{FF2B5EF4-FFF2-40B4-BE49-F238E27FC236}">
                  <a16:creationId xmlns:a16="http://schemas.microsoft.com/office/drawing/2014/main" id="{FC639377-312D-4A0F-ABF9-A4F47DD60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0" y="3566"/>
              <a:ext cx="136" cy="136"/>
            </a:xfrm>
            <a:prstGeom prst="rect">
              <a:avLst/>
            </a:prstGeom>
            <a:solidFill>
              <a:srgbClr val="FF0001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79" name="Rectangle 146">
              <a:extLst>
                <a:ext uri="{FF2B5EF4-FFF2-40B4-BE49-F238E27FC236}">
                  <a16:creationId xmlns:a16="http://schemas.microsoft.com/office/drawing/2014/main" id="{6E6F5010-D004-43C7-A5D4-40E7BB464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4110"/>
              <a:ext cx="136" cy="136"/>
            </a:xfrm>
            <a:prstGeom prst="rect">
              <a:avLst/>
            </a:prstGeom>
            <a:solidFill>
              <a:srgbClr val="FF0001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80" name="Rectangle 147">
              <a:extLst>
                <a:ext uri="{FF2B5EF4-FFF2-40B4-BE49-F238E27FC236}">
                  <a16:creationId xmlns:a16="http://schemas.microsoft.com/office/drawing/2014/main" id="{7498BB68-6166-41B9-A158-C8D8DA660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8" y="3430"/>
              <a:ext cx="136" cy="136"/>
            </a:xfrm>
            <a:prstGeom prst="rect">
              <a:avLst/>
            </a:prstGeom>
            <a:solidFill>
              <a:srgbClr val="FF0001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81" name="Rectangle 148">
              <a:extLst>
                <a:ext uri="{FF2B5EF4-FFF2-40B4-BE49-F238E27FC236}">
                  <a16:creationId xmlns:a16="http://schemas.microsoft.com/office/drawing/2014/main" id="{73D5D5C7-5286-4163-8487-82E48E9DF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0" y="3430"/>
              <a:ext cx="136" cy="136"/>
            </a:xfrm>
            <a:prstGeom prst="rect">
              <a:avLst/>
            </a:prstGeom>
            <a:solidFill>
              <a:srgbClr val="FF0001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82" name="Rectangle 149">
              <a:extLst>
                <a:ext uri="{FF2B5EF4-FFF2-40B4-BE49-F238E27FC236}">
                  <a16:creationId xmlns:a16="http://schemas.microsoft.com/office/drawing/2014/main" id="{72E1191E-F650-4225-83BC-39503AAA8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4" y="3294"/>
              <a:ext cx="136" cy="136"/>
            </a:xfrm>
            <a:prstGeom prst="rect">
              <a:avLst/>
            </a:prstGeom>
            <a:solidFill>
              <a:srgbClr val="FF0001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83" name="Rectangle 150">
              <a:extLst>
                <a:ext uri="{FF2B5EF4-FFF2-40B4-BE49-F238E27FC236}">
                  <a16:creationId xmlns:a16="http://schemas.microsoft.com/office/drawing/2014/main" id="{E26ED8F2-2A5A-4C63-9C7A-B78E804F6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5" y="3294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84" name="Rectangle 151">
              <a:extLst>
                <a:ext uri="{FF2B5EF4-FFF2-40B4-BE49-F238E27FC236}">
                  <a16:creationId xmlns:a16="http://schemas.microsoft.com/office/drawing/2014/main" id="{B5446687-938A-4F19-B456-108B0E903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1" y="3294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85" name="Rectangle 153">
              <a:extLst>
                <a:ext uri="{FF2B5EF4-FFF2-40B4-BE49-F238E27FC236}">
                  <a16:creationId xmlns:a16="http://schemas.microsoft.com/office/drawing/2014/main" id="{3F09A822-998C-4526-8DE2-066A05818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8" y="3294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86" name="Rectangle 154">
              <a:extLst>
                <a:ext uri="{FF2B5EF4-FFF2-40B4-BE49-F238E27FC236}">
                  <a16:creationId xmlns:a16="http://schemas.microsoft.com/office/drawing/2014/main" id="{F81E1F7D-EAF7-46D0-AE2C-ED630DA1F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0" y="3294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87" name="Rectangle 155">
              <a:extLst>
                <a:ext uri="{FF2B5EF4-FFF2-40B4-BE49-F238E27FC236}">
                  <a16:creationId xmlns:a16="http://schemas.microsoft.com/office/drawing/2014/main" id="{1E035A59-B9EB-46F8-AAFD-60433AC13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3294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88" name="Rectangle 156">
              <a:extLst>
                <a:ext uri="{FF2B5EF4-FFF2-40B4-BE49-F238E27FC236}">
                  <a16:creationId xmlns:a16="http://schemas.microsoft.com/office/drawing/2014/main" id="{A36F9BB6-456A-470B-924C-4EF907E75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2" y="3294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89" name="Rectangle 157">
              <a:extLst>
                <a:ext uri="{FF2B5EF4-FFF2-40B4-BE49-F238E27FC236}">
                  <a16:creationId xmlns:a16="http://schemas.microsoft.com/office/drawing/2014/main" id="{54F0D1AB-4538-4D4D-BE15-69D80E65F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5" y="3838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90" name="Rectangle 158">
              <a:extLst>
                <a:ext uri="{FF2B5EF4-FFF2-40B4-BE49-F238E27FC236}">
                  <a16:creationId xmlns:a16="http://schemas.microsoft.com/office/drawing/2014/main" id="{41E0BF81-4FC7-41E5-9531-5CF9498FA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3838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91" name="Rectangle 159">
              <a:extLst>
                <a:ext uri="{FF2B5EF4-FFF2-40B4-BE49-F238E27FC236}">
                  <a16:creationId xmlns:a16="http://schemas.microsoft.com/office/drawing/2014/main" id="{E6E353D3-8258-40D4-9A84-67BE4986D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2" y="3838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92" name="Rectangle 160">
              <a:extLst>
                <a:ext uri="{FF2B5EF4-FFF2-40B4-BE49-F238E27FC236}">
                  <a16:creationId xmlns:a16="http://schemas.microsoft.com/office/drawing/2014/main" id="{604679D6-D1AE-4E9B-927B-6FF995F64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3838"/>
              <a:ext cx="136" cy="136"/>
            </a:xfrm>
            <a:prstGeom prst="rect">
              <a:avLst/>
            </a:prstGeom>
            <a:solidFill>
              <a:srgbClr val="F7F7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93" name="Rectangle 161">
              <a:extLst>
                <a:ext uri="{FF2B5EF4-FFF2-40B4-BE49-F238E27FC236}">
                  <a16:creationId xmlns:a16="http://schemas.microsoft.com/office/drawing/2014/main" id="{2B676058-8DCA-4E99-80E3-EBE0783F3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" y="3838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94" name="Rectangle 162">
              <a:extLst>
                <a:ext uri="{FF2B5EF4-FFF2-40B4-BE49-F238E27FC236}">
                  <a16:creationId xmlns:a16="http://schemas.microsoft.com/office/drawing/2014/main" id="{E7E0B1C5-4A13-4E3B-B427-516DC98193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0" y="3838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95" name="Rectangle 163">
              <a:extLst>
                <a:ext uri="{FF2B5EF4-FFF2-40B4-BE49-F238E27FC236}">
                  <a16:creationId xmlns:a16="http://schemas.microsoft.com/office/drawing/2014/main" id="{6B4923CD-C722-44A8-9469-C16E6402D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8" y="3838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96" name="Rectangle 164">
              <a:extLst>
                <a:ext uri="{FF2B5EF4-FFF2-40B4-BE49-F238E27FC236}">
                  <a16:creationId xmlns:a16="http://schemas.microsoft.com/office/drawing/2014/main" id="{AE9E3C97-BABE-495A-973D-EFDF02865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1" y="3838"/>
              <a:ext cx="136" cy="136"/>
            </a:xfrm>
            <a:prstGeom prst="rect">
              <a:avLst/>
            </a:prstGeom>
            <a:solidFill>
              <a:srgbClr val="FF0001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97" name="Rectangle 165">
              <a:extLst>
                <a:ext uri="{FF2B5EF4-FFF2-40B4-BE49-F238E27FC236}">
                  <a16:creationId xmlns:a16="http://schemas.microsoft.com/office/drawing/2014/main" id="{79E48368-63AF-4432-83F5-E67E2F1AF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3838"/>
              <a:ext cx="136" cy="136"/>
            </a:xfrm>
            <a:prstGeom prst="rect">
              <a:avLst/>
            </a:prstGeom>
            <a:solidFill>
              <a:srgbClr val="FF0001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US" altLang="en-US" sz="1800" dirty="0">
                <a:latin typeface="Arial" panose="020B0604020202020204" pitchFamily="34" charset="0"/>
              </a:endParaRPr>
            </a:p>
          </p:txBody>
        </p:sp>
      </p:grpSp>
      <p:sp>
        <p:nvSpPr>
          <p:cNvPr id="98" name="Rectangle 101">
            <a:extLst>
              <a:ext uri="{FF2B5EF4-FFF2-40B4-BE49-F238E27FC236}">
                <a16:creationId xmlns:a16="http://schemas.microsoft.com/office/drawing/2014/main" id="{4BD2A16E-F64C-42E5-B59C-60B2765EC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00" y="5106783"/>
            <a:ext cx="320675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AU" altLang="en-US" sz="1800" dirty="0">
                <a:latin typeface="Arial" panose="020B0604020202020204" pitchFamily="34" charset="0"/>
              </a:rPr>
              <a:t>Compute pixels in frame buffer (use drawing mode, windows information, colour interpolation)</a:t>
            </a:r>
          </a:p>
          <a:p>
            <a:pPr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AU" altLang="en-US" sz="1800" dirty="0">
                <a:latin typeface="Arial" panose="020B0604020202020204" pitchFamily="34" charset="0"/>
              </a:rPr>
              <a:t>Optional apply textures </a:t>
            </a:r>
          </a:p>
        </p:txBody>
      </p:sp>
      <p:sp>
        <p:nvSpPr>
          <p:cNvPr id="100" name="Rectangle 101">
            <a:extLst>
              <a:ext uri="{FF2B5EF4-FFF2-40B4-BE49-F238E27FC236}">
                <a16:creationId xmlns:a16="http://schemas.microsoft.com/office/drawing/2014/main" id="{4BF9A53F-603D-4D01-9CFD-FB46E9FE7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0025" y="1212645"/>
            <a:ext cx="36671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AU" altLang="en-US" sz="1800" dirty="0">
                <a:latin typeface="Arial" panose="020B0604020202020204" pitchFamily="34" charset="0"/>
              </a:rPr>
              <a:t>Transform each vertex based on view &amp; model transformations</a:t>
            </a:r>
          </a:p>
        </p:txBody>
      </p:sp>
      <p:sp>
        <p:nvSpPr>
          <p:cNvPr id="101" name="Rectangle 101">
            <a:extLst>
              <a:ext uri="{FF2B5EF4-FFF2-40B4-BE49-F238E27FC236}">
                <a16:creationId xmlns:a16="http://schemas.microsoft.com/office/drawing/2014/main" id="{A6814F1D-A7F5-4C50-A0C8-F2E6693E3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417683"/>
            <a:ext cx="27622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AU" altLang="en-US" sz="1800" dirty="0">
                <a:latin typeface="Arial" panose="020B0604020202020204" pitchFamily="34" charset="0"/>
              </a:rPr>
              <a:t>Project each vertex on 2D view plane and compute depth values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7F7B4BC-341B-4C3D-A9AC-9B8464AF8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3" y="3382758"/>
            <a:ext cx="23161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AU" altLang="en-US" sz="1800" dirty="0">
                <a:latin typeface="Arial" panose="020B0604020202020204" pitchFamily="34" charset="0"/>
              </a:rPr>
              <a:t>Remove non-visible parts of scene</a:t>
            </a:r>
          </a:p>
        </p:txBody>
      </p:sp>
      <p:sp>
        <p:nvSpPr>
          <p:cNvPr id="103" name="Rectangle 101">
            <a:extLst>
              <a:ext uri="{FF2B5EF4-FFF2-40B4-BE49-F238E27FC236}">
                <a16:creationId xmlns:a16="http://schemas.microsoft.com/office/drawing/2014/main" id="{E38256AD-A116-45F3-86AA-FA9DCFB64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831" y="5334971"/>
            <a:ext cx="23177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AU" altLang="en-US" sz="1800" dirty="0">
                <a:latin typeface="Arial" panose="020B0604020202020204" pitchFamily="34" charset="0"/>
              </a:rPr>
              <a:t>Compute vertex positions within viewport (if any)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20D11806-8527-4B87-9EB9-72B3670DC957}"/>
              </a:ext>
            </a:extLst>
          </p:cNvPr>
          <p:cNvCxnSpPr>
            <a:cxnSpLocks/>
            <a:stCxn id="5" idx="2"/>
            <a:endCxn id="6" idx="3"/>
          </p:cNvCxnSpPr>
          <p:nvPr/>
        </p:nvCxnSpPr>
        <p:spPr bwMode="auto">
          <a:xfrm rot="5400000">
            <a:off x="5809854" y="2206817"/>
            <a:ext cx="544513" cy="1296194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199746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1C539-22A3-42F1-B4E3-FF5A2414A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Shaders (GLSL)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11474-9298-47CC-9B54-22B52A2A3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In modern graphics, the Fixed-Function pipeline is too limiting</a:t>
            </a:r>
          </a:p>
          <a:p>
            <a:r>
              <a:rPr lang="en-US" sz="3000" dirty="0"/>
              <a:t>What if we could define what we want to do ourselves?</a:t>
            </a:r>
          </a:p>
          <a:p>
            <a:r>
              <a:rPr lang="en-US" sz="3000" dirty="0"/>
              <a:t>Shaders are programs that run on the GPU and replace parts of the fixed pipeline</a:t>
            </a:r>
          </a:p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D54AC-5E68-4421-B8FB-6B2AE9488A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C1DEA4-1343-4D56-BA36-342BAFEB4DC5}" type="slidenum">
              <a:rPr lang="en-NZ" altLang="zh-TW" smtClean="0"/>
              <a:pPr/>
              <a:t>17</a:t>
            </a:fld>
            <a:endParaRPr lang="en-NZ" altLang="zh-TW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A273C8-C0E8-4C76-9903-4BD9161887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653" y="4465577"/>
            <a:ext cx="2839042" cy="19740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7C02BE-4AD7-4F56-800F-B63F13A951DC}"/>
              </a:ext>
            </a:extLst>
          </p:cNvPr>
          <p:cNvSpPr txBox="1"/>
          <p:nvPr/>
        </p:nvSpPr>
        <p:spPr>
          <a:xfrm>
            <a:off x="7060535" y="4458692"/>
            <a:ext cx="175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accent2">
                    <a:lumMod val="20000"/>
                    <a:lumOff val="8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Subsurface Scattering</a:t>
            </a:r>
            <a:endParaRPr lang="en-NZ" sz="12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8E26CF-BDB1-41C5-9D41-490AC8166C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011" y="4465577"/>
            <a:ext cx="2638642" cy="19740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0ADF24-A139-4A2D-A9D3-DC09109ECDE1}"/>
              </a:ext>
            </a:extLst>
          </p:cNvPr>
          <p:cNvSpPr txBox="1"/>
          <p:nvPr/>
        </p:nvSpPr>
        <p:spPr>
          <a:xfrm>
            <a:off x="4426693" y="4465577"/>
            <a:ext cx="1121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20000"/>
                    <a:lumOff val="8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Toon Shading</a:t>
            </a:r>
            <a:endParaRPr lang="en-NZ" sz="12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1FF1A8-D3CA-454F-B368-823C273E9E2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4465577"/>
            <a:ext cx="3301511" cy="19809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44E9891-0840-4D23-A08E-5AC72A309187}"/>
              </a:ext>
            </a:extLst>
          </p:cNvPr>
          <p:cNvSpPr txBox="1"/>
          <p:nvPr/>
        </p:nvSpPr>
        <p:spPr>
          <a:xfrm>
            <a:off x="1615769" y="4465577"/>
            <a:ext cx="1088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95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VR Distortion</a:t>
            </a:r>
            <a:endParaRPr lang="en-NZ" sz="1200" dirty="0">
              <a:solidFill>
                <a:schemeClr val="accent3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841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E1537-07E9-4290-A062-1BDDC8483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Shaders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F9F26-6947-4072-A5A7-55CFAC45B0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Vertex Shader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896E91-0796-48D9-B569-4B99F296F8E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NZ" dirty="0"/>
              <a:t>Per-vertex operations</a:t>
            </a:r>
          </a:p>
          <a:p>
            <a:r>
              <a:rPr lang="en-NZ" dirty="0"/>
              <a:t>Transformation, projection steps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2C13F-0C62-428C-A460-BD14AACBED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NZ" dirty="0"/>
              <a:t>Fragment Shader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0BA38F-59FC-47D8-BEEC-999AA001017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NZ" dirty="0"/>
              <a:t>Per-fragment operations</a:t>
            </a:r>
          </a:p>
          <a:p>
            <a:r>
              <a:rPr lang="en-NZ" dirty="0"/>
              <a:t>Lighting, shading, texturing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73583-7227-4D20-864F-B4F9D263BA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F4578C-FB3D-44E5-8D3D-9E456CD043AD}" type="slidenum">
              <a:rPr lang="en-NZ" altLang="zh-TW" smtClean="0"/>
              <a:pPr/>
              <a:t>18</a:t>
            </a:fld>
            <a:endParaRPr lang="en-NZ" altLang="zh-TW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505374-1241-437B-9BBE-CEDC81005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0523" y="3627434"/>
            <a:ext cx="7610176" cy="24302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38E5AA-DCC3-4C55-AAA9-3DCE44C6559D}"/>
              </a:ext>
            </a:extLst>
          </p:cNvPr>
          <p:cNvSpPr txBox="1"/>
          <p:nvPr/>
        </p:nvSpPr>
        <p:spPr>
          <a:xfrm>
            <a:off x="2683669" y="6057637"/>
            <a:ext cx="170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Vertex Shader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35F7DB-4A4D-466D-9907-C163AE49865C}"/>
              </a:ext>
            </a:extLst>
          </p:cNvPr>
          <p:cNvSpPr txBox="1"/>
          <p:nvPr/>
        </p:nvSpPr>
        <p:spPr>
          <a:xfrm>
            <a:off x="5515453" y="6057637"/>
            <a:ext cx="1976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Fragment Shader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F6EC19-44A9-46A0-A584-953800ED3C49}"/>
              </a:ext>
            </a:extLst>
          </p:cNvPr>
          <p:cNvSpPr txBox="1"/>
          <p:nvPr/>
        </p:nvSpPr>
        <p:spPr>
          <a:xfrm>
            <a:off x="8608142" y="974546"/>
            <a:ext cx="129785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A fragment is usually equivalent to a pixel.</a:t>
            </a:r>
          </a:p>
        </p:txBody>
      </p:sp>
    </p:spTree>
    <p:extLst>
      <p:ext uri="{BB962C8B-B14F-4D97-AF65-F5344CB8AC3E}">
        <p14:creationId xmlns:p14="http://schemas.microsoft.com/office/powerpoint/2010/main" val="3971181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1C539-22A3-42F1-B4E3-FF5A2414A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Shaders (GLSL)</a:t>
            </a:r>
            <a:endParaRPr lang="en-NZ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50356F0-45C6-45C9-B507-FFE5632A39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6807205"/>
              </p:ext>
            </p:extLst>
          </p:nvPr>
        </p:nvGraphicFramePr>
        <p:xfrm>
          <a:off x="279400" y="1270000"/>
          <a:ext cx="9334500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7250">
                  <a:extLst>
                    <a:ext uri="{9D8B030D-6E8A-4147-A177-3AD203B41FA5}">
                      <a16:colId xmlns:a16="http://schemas.microsoft.com/office/drawing/2014/main" val="476126209"/>
                    </a:ext>
                  </a:extLst>
                </a:gridCol>
                <a:gridCol w="4667250">
                  <a:extLst>
                    <a:ext uri="{9D8B030D-6E8A-4147-A177-3AD203B41FA5}">
                      <a16:colId xmlns:a16="http://schemas.microsoft.com/office/drawing/2014/main" val="4286700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Shaders</a:t>
                      </a:r>
                      <a:endParaRPr lang="en-NZ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Fixed Function</a:t>
                      </a:r>
                      <a:endParaRPr lang="en-NZ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25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Faster*</a:t>
                      </a:r>
                      <a:endParaRPr lang="en-NZ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Slower*</a:t>
                      </a:r>
                      <a:endParaRPr lang="en-NZ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087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General purpose</a:t>
                      </a:r>
                      <a:endParaRPr lang="en-NZ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Limited functionality</a:t>
                      </a:r>
                      <a:endParaRPr lang="en-NZ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277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dirty="0"/>
                        <a:t>Large amount of overhead code</a:t>
                      </a:r>
                      <a:endParaRPr lang="en-NZ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Straightforward</a:t>
                      </a:r>
                      <a:endParaRPr lang="en-NZ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87509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D54AC-5E68-4421-B8FB-6B2AE9488A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C1DEA4-1343-4D56-BA36-342BAFEB4DC5}" type="slidenum">
              <a:rPr lang="en-NZ" altLang="zh-TW" smtClean="0"/>
              <a:pPr/>
              <a:t>19</a:t>
            </a:fld>
            <a:endParaRPr lang="en-NZ" altLang="zh-TW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F360F8-B0F4-4178-BAB0-E1A7616545C7}"/>
              </a:ext>
            </a:extLst>
          </p:cNvPr>
          <p:cNvSpPr txBox="1"/>
          <p:nvPr/>
        </p:nvSpPr>
        <p:spPr>
          <a:xfrm>
            <a:off x="285750" y="3870960"/>
            <a:ext cx="93345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 this course, we use the Fixed-Function Pipeline</a:t>
            </a:r>
          </a:p>
          <a:p>
            <a:endParaRPr lang="en-US" sz="3200" dirty="0"/>
          </a:p>
          <a:p>
            <a:r>
              <a:rPr lang="en-US" sz="3200" dirty="0"/>
              <a:t>Graphics concepts e.g. transformations, texture maps, apply to both approaches</a:t>
            </a:r>
            <a:endParaRPr lang="en-NZ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7CDE27-D282-4313-9498-E6D8A859A0A4}"/>
              </a:ext>
            </a:extLst>
          </p:cNvPr>
          <p:cNvSpPr txBox="1"/>
          <p:nvPr/>
        </p:nvSpPr>
        <p:spPr>
          <a:xfrm>
            <a:off x="285750" y="6248400"/>
            <a:ext cx="2735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*On modern GPUs</a:t>
            </a:r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2869310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Outline</a:t>
            </a:r>
            <a:endParaRPr lang="en-NZ" altLang="zh-TW" dirty="0">
              <a:ea typeface="新細明體" charset="-120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Polygon Rendering</a:t>
            </a:r>
          </a:p>
          <a:p>
            <a:r>
              <a:rPr lang="en-US" altLang="zh-TW" dirty="0">
                <a:ea typeface="新細明體" charset="-120"/>
              </a:rPr>
              <a:t>Graphics Data Structures</a:t>
            </a:r>
          </a:p>
          <a:p>
            <a:r>
              <a:rPr lang="en-US" altLang="zh-TW" dirty="0">
                <a:ea typeface="新細明體" charset="-120"/>
              </a:rPr>
              <a:t>Graphics Pipeline, Fixed vs Programmable</a:t>
            </a:r>
          </a:p>
          <a:p>
            <a:r>
              <a:rPr lang="en-US" altLang="zh-TW" dirty="0">
                <a:ea typeface="新細明體" charset="-120"/>
              </a:rPr>
              <a:t>A Simple OpenGL Program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EB8A5BE-986B-4184-805A-80B51D81F256}" type="slidenum">
              <a:rPr lang="en-NZ" altLang="zh-TW" sz="1200"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NZ" altLang="zh-TW" sz="12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44980-D3C0-475C-A2F7-A1AEE840F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Program Structure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19222D-7A81-452D-8FF7-6076DA356E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C1DEA4-1343-4D56-BA36-342BAFEB4DC5}" type="slidenum">
              <a:rPr lang="en-NZ" altLang="zh-TW" smtClean="0"/>
              <a:pPr/>
              <a:t>20</a:t>
            </a:fld>
            <a:endParaRPr lang="en-NZ" altLang="zh-TW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CDF5B9-2ABA-4F48-A064-B566DA4194FA}"/>
              </a:ext>
            </a:extLst>
          </p:cNvPr>
          <p:cNvSpPr/>
          <p:nvPr/>
        </p:nvSpPr>
        <p:spPr>
          <a:xfrm>
            <a:off x="279400" y="1386376"/>
            <a:ext cx="9347200" cy="5035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en-US" sz="2000" dirty="0"/>
              <a:t>A typical OpenGL-based program will include the following steps: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i="1" dirty="0">
                <a:latin typeface="Bitstream Vera Sans" pitchFamily="34" charset="0"/>
                <a:cs typeface="Courier New" panose="02070309020205020404" pitchFamily="49" charset="0"/>
              </a:rPr>
              <a:t>Create a Window 			</a:t>
            </a:r>
            <a:r>
              <a:rPr lang="en-US" altLang="en-US" dirty="0">
                <a:solidFill>
                  <a:srgbClr val="00863D"/>
                </a:solidFill>
                <a:latin typeface="Bitstream Vera Sans" pitchFamily="34" charset="0"/>
                <a:cs typeface="Courier New" panose="02070309020205020404" pitchFamily="49" charset="0"/>
              </a:rPr>
              <a:t>//</a:t>
            </a:r>
            <a:r>
              <a:rPr lang="en-US" altLang="en-US" i="1" dirty="0">
                <a:solidFill>
                  <a:srgbClr val="00863D"/>
                </a:solidFill>
                <a:latin typeface="Bitstream Vera Sans" pitchFamily="34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863D"/>
                </a:solidFill>
                <a:latin typeface="Bitstream Vera Sans" pitchFamily="34" charset="0"/>
                <a:cs typeface="Courier New" panose="02070309020205020404" pitchFamily="49" charset="0"/>
              </a:rPr>
              <a:t>open a </a:t>
            </a:r>
            <a:r>
              <a:rPr lang="en-NZ" altLang="en-US" dirty="0">
                <a:solidFill>
                  <a:srgbClr val="00863D"/>
                </a:solidFill>
                <a:latin typeface="Bitstream Vera Sans" pitchFamily="34" charset="0"/>
                <a:cs typeface="Courier New" panose="02070309020205020404" pitchFamily="49" charset="0"/>
              </a:rPr>
              <a:t>window</a:t>
            </a:r>
            <a:r>
              <a:rPr lang="en-US" altLang="en-US" dirty="0">
                <a:solidFill>
                  <a:srgbClr val="00863D"/>
                </a:solidFill>
                <a:latin typeface="Bitstream Vera Sans" pitchFamily="34" charset="0"/>
                <a:cs typeface="Courier New" panose="02070309020205020404" pitchFamily="49" charset="0"/>
              </a:rPr>
              <a:t> into the frame buffer into which the</a:t>
            </a:r>
            <a:r>
              <a:rPr lang="en-US" altLang="en-US" dirty="0">
                <a:solidFill>
                  <a:srgbClr val="93CDDD"/>
                </a:solidFill>
                <a:latin typeface="Bitstream Vera Sans" pitchFamily="34" charset="0"/>
                <a:cs typeface="Courier New" panose="02070309020205020404" pitchFamily="49" charset="0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93CDDD"/>
                </a:solidFill>
                <a:latin typeface="Bitstream Vera Sans" pitchFamily="34" charset="0"/>
                <a:cs typeface="Courier New" panose="02070309020205020404" pitchFamily="49" charset="0"/>
              </a:rPr>
              <a:t>				</a:t>
            </a:r>
            <a:r>
              <a:rPr lang="en-US" altLang="en-US" dirty="0">
                <a:solidFill>
                  <a:srgbClr val="00863D"/>
                </a:solidFill>
                <a:latin typeface="Bitstream Vera Sans" pitchFamily="34" charset="0"/>
                <a:cs typeface="Courier New" panose="02070309020205020404" pitchFamily="49" charset="0"/>
              </a:rPr>
              <a:t>// program will draw.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0863D"/>
                </a:solidFill>
                <a:latin typeface="Bitstream Vera Sans" pitchFamily="34" charset="0"/>
                <a:cs typeface="Courier New" panose="02070309020205020404" pitchFamily="49" charset="0"/>
              </a:rPr>
              <a:t>				// A GL context is associated with the window and all </a:t>
            </a:r>
          </a:p>
          <a:p>
            <a:pPr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0863D"/>
                </a:solidFill>
                <a:latin typeface="Bitstream Vera Sans" pitchFamily="34" charset="0"/>
                <a:cs typeface="Courier New" panose="02070309020205020404" pitchFamily="49" charset="0"/>
              </a:rPr>
              <a:t>				// subsequent OpenGL commands are with respect to	 				// the current context.</a:t>
            </a:r>
          </a:p>
          <a:p>
            <a:pPr>
              <a:spcAft>
                <a:spcPct val="20000"/>
              </a:spcAft>
              <a:buFont typeface="Wingdings" panose="05000000000000000000" pitchFamily="2" charset="2"/>
              <a:buNone/>
            </a:pPr>
            <a:endParaRPr lang="en-US" altLang="en-US" dirty="0">
              <a:solidFill>
                <a:srgbClr val="00B050"/>
              </a:solidFill>
              <a:latin typeface="Bitstream Vera Sans" pitchFamily="34" charset="0"/>
              <a:cs typeface="Courier New" panose="02070309020205020404" pitchFamily="49" charset="0"/>
            </a:endParaRPr>
          </a:p>
          <a:p>
            <a:pPr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en-US" i="1" dirty="0">
                <a:latin typeface="Bitstream Vera Sans" pitchFamily="34" charset="0"/>
                <a:cs typeface="Courier New" panose="02070309020205020404" pitchFamily="49" charset="0"/>
              </a:rPr>
              <a:t>Define view</a:t>
            </a:r>
            <a:r>
              <a:rPr lang="en-US" altLang="en-US" dirty="0">
                <a:latin typeface="Bitstream Vera Sans" pitchFamily="34" charset="0"/>
                <a:cs typeface="Courier New" panose="02070309020205020404" pitchFamily="49" charset="0"/>
              </a:rPr>
              <a:t>			</a:t>
            </a:r>
            <a:r>
              <a:rPr lang="en-US" altLang="en-US" dirty="0">
                <a:solidFill>
                  <a:srgbClr val="00863D"/>
                </a:solidFill>
                <a:latin typeface="Bitstream Vera Sans" pitchFamily="34" charset="0"/>
                <a:cs typeface="Courier New" panose="02070309020205020404" pitchFamily="49" charset="0"/>
              </a:rPr>
              <a:t>// Specify how scene (2D or 3D) is mapped onto a 					// window on the screen</a:t>
            </a:r>
          </a:p>
          <a:p>
            <a:pPr>
              <a:spcAft>
                <a:spcPct val="20000"/>
              </a:spcAft>
              <a:buFont typeface="Wingdings" panose="05000000000000000000" pitchFamily="2" charset="2"/>
              <a:buNone/>
            </a:pPr>
            <a:endParaRPr lang="en-US" altLang="en-US" dirty="0">
              <a:solidFill>
                <a:srgbClr val="00B050"/>
              </a:solidFill>
              <a:latin typeface="Bitstream Vera Sans" pitchFamily="34" charset="0"/>
              <a:cs typeface="Courier New" panose="02070309020205020404" pitchFamily="49" charset="0"/>
            </a:endParaRPr>
          </a:p>
          <a:p>
            <a:pPr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en-US" i="1" dirty="0">
                <a:latin typeface="Bitstream Vera Sans" pitchFamily="34" charset="0"/>
                <a:cs typeface="Courier New" panose="02070309020205020404" pitchFamily="49" charset="0"/>
              </a:rPr>
              <a:t>Define rendering parameters 		</a:t>
            </a:r>
            <a:r>
              <a:rPr lang="en-US" altLang="en-US" dirty="0">
                <a:solidFill>
                  <a:srgbClr val="00863D"/>
                </a:solidFill>
                <a:latin typeface="Bitstream Vera Sans" pitchFamily="34" charset="0"/>
                <a:cs typeface="Courier New" panose="02070309020205020404" pitchFamily="49" charset="0"/>
              </a:rPr>
              <a:t>// For example, lighting</a:t>
            </a:r>
          </a:p>
          <a:p>
            <a:pPr>
              <a:spcAft>
                <a:spcPct val="20000"/>
              </a:spcAft>
              <a:buFont typeface="Wingdings" panose="05000000000000000000" pitchFamily="2" charset="2"/>
              <a:buNone/>
            </a:pPr>
            <a:endParaRPr lang="en-US" altLang="en-US" dirty="0">
              <a:solidFill>
                <a:srgbClr val="00B050"/>
              </a:solidFill>
              <a:latin typeface="Bitstream Vera Sans" pitchFamily="34" charset="0"/>
              <a:cs typeface="Courier New" panose="02070309020205020404" pitchFamily="49" charset="0"/>
            </a:endParaRPr>
          </a:p>
          <a:p>
            <a:pPr>
              <a:spcAft>
                <a:spcPct val="20000"/>
              </a:spcAft>
              <a:buFont typeface="Wingdings" panose="05000000000000000000" pitchFamily="2" charset="2"/>
              <a:buNone/>
            </a:pPr>
            <a:endParaRPr lang="en-US" altLang="en-US" dirty="0">
              <a:solidFill>
                <a:srgbClr val="00B050"/>
              </a:solidFill>
              <a:latin typeface="Bitstream Vera Sans" pitchFamily="34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i="1" dirty="0">
                <a:latin typeface="Bitstream Vera Sans" pitchFamily="34" charset="0"/>
                <a:cs typeface="Courier New" panose="02070309020205020404" pitchFamily="49" charset="0"/>
              </a:rPr>
              <a:t>Draw the scene    	 		</a:t>
            </a:r>
            <a:r>
              <a:rPr lang="en-US" altLang="en-US" dirty="0">
                <a:solidFill>
                  <a:srgbClr val="00863D"/>
                </a:solidFill>
                <a:latin typeface="Bitstream Vera Sans" pitchFamily="34" charset="0"/>
                <a:cs typeface="Courier New" panose="02070309020205020404" pitchFamily="49" charset="0"/>
              </a:rPr>
              <a:t>// Set </a:t>
            </a:r>
            <a:r>
              <a:rPr lang="en-NZ" altLang="en-US" dirty="0">
                <a:solidFill>
                  <a:srgbClr val="00863D"/>
                </a:solidFill>
                <a:latin typeface="Bitstream Vera Sans" pitchFamily="34" charset="0"/>
                <a:cs typeface="Courier New" panose="02070309020205020404" pitchFamily="49" charset="0"/>
              </a:rPr>
              <a:t>colour</a:t>
            </a:r>
            <a:r>
              <a:rPr lang="en-US" altLang="en-US" dirty="0">
                <a:solidFill>
                  <a:srgbClr val="00863D"/>
                </a:solidFill>
                <a:latin typeface="Bitstream Vera Sans" pitchFamily="34" charset="0"/>
                <a:cs typeface="Courier New" panose="02070309020205020404" pitchFamily="49" charset="0"/>
              </a:rPr>
              <a:t> or material properties of objects &amp; draw them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0B050"/>
                </a:solidFill>
                <a:latin typeface="Bitstream Vera Sans" pitchFamily="34" charset="0"/>
                <a:cs typeface="Courier New" panose="02070309020205020404" pitchFamily="49" charset="0"/>
              </a:rPr>
              <a:t>			      	</a:t>
            </a:r>
          </a:p>
        </p:txBody>
      </p:sp>
    </p:spTree>
    <p:extLst>
      <p:ext uri="{BB962C8B-B14F-4D97-AF65-F5344CB8AC3E}">
        <p14:creationId xmlns:p14="http://schemas.microsoft.com/office/powerpoint/2010/main" val="3707395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342D4-6279-4F24-B1B9-EA8DB8BE7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Graphics Program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D8426-E2E3-49D6-9B77-FF42F4387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define a simple mesh based on line primitives</a:t>
            </a:r>
          </a:p>
          <a:p>
            <a:r>
              <a:rPr lang="en-US" dirty="0"/>
              <a:t>We draw in 2D</a:t>
            </a:r>
          </a:p>
          <a:p>
            <a:r>
              <a:rPr lang="en-US" dirty="0"/>
              <a:t>What do we need</a:t>
            </a:r>
          </a:p>
          <a:p>
            <a:pPr marL="0" indent="0">
              <a:buNone/>
            </a:pPr>
            <a:r>
              <a:rPr lang="en-US" dirty="0"/>
              <a:t>to do this?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D6976B-482C-4B7A-851D-B1AA0E604E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C1DEA4-1343-4D56-BA36-342BAFEB4DC5}" type="slidenum">
              <a:rPr lang="en-NZ" altLang="zh-TW" smtClean="0"/>
              <a:pPr/>
              <a:t>21</a:t>
            </a:fld>
            <a:endParaRPr lang="en-NZ" altLang="zh-TW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A1071EFA-E287-4ABC-AD8E-6ACE50CF0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975" y="5994400"/>
            <a:ext cx="1831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AU" altLang="en-US" sz="2400" dirty="0">
                <a:latin typeface="Times New Roman" panose="02020603050405020304" pitchFamily="18" charset="0"/>
              </a:rPr>
              <a:t>The Situation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B3056238-A2A6-4E62-A231-261A12194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0375" y="5994400"/>
            <a:ext cx="2705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AU" altLang="en-US" sz="2400" dirty="0">
                <a:latin typeface="Times New Roman" panose="02020603050405020304" pitchFamily="18" charset="0"/>
              </a:rPr>
              <a:t>The Program 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82EAC3-54B2-42C2-8986-C06CE7E5F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975" y="2794000"/>
            <a:ext cx="2252663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grpSp>
        <p:nvGrpSpPr>
          <p:cNvPr id="8" name="Group 44">
            <a:extLst>
              <a:ext uri="{FF2B5EF4-FFF2-40B4-BE49-F238E27FC236}">
                <a16:creationId xmlns:a16="http://schemas.microsoft.com/office/drawing/2014/main" id="{B8375458-2D5A-4808-915C-6115C88E8A62}"/>
              </a:ext>
            </a:extLst>
          </p:cNvPr>
          <p:cNvGrpSpPr>
            <a:grpSpLocks/>
          </p:cNvGrpSpPr>
          <p:nvPr/>
        </p:nvGrpSpPr>
        <p:grpSpPr bwMode="auto">
          <a:xfrm>
            <a:off x="4156075" y="2571750"/>
            <a:ext cx="3154363" cy="3316288"/>
            <a:chOff x="4016375" y="2565400"/>
            <a:chExt cx="3154363" cy="3316288"/>
          </a:xfrm>
        </p:grpSpPr>
        <p:sp>
          <p:nvSpPr>
            <p:cNvPr id="9" name="AutoShape 3">
              <a:extLst>
                <a:ext uri="{FF2B5EF4-FFF2-40B4-BE49-F238E27FC236}">
                  <a16:creationId xmlns:a16="http://schemas.microsoft.com/office/drawing/2014/main" id="{225306AA-2E70-433C-8438-3DFB97F2F59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016375" y="2565400"/>
              <a:ext cx="3154363" cy="3316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Z" dirty="0"/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30E141BA-B90E-4762-B8BD-BAE8F8116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763" y="2838450"/>
              <a:ext cx="14288" cy="15906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5C21F2BD-9A39-4913-BA27-147C0400AA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0950" y="2825750"/>
              <a:ext cx="36513" cy="76200"/>
            </a:xfrm>
            <a:custGeom>
              <a:avLst/>
              <a:gdLst>
                <a:gd name="T0" fmla="*/ 0 w 23"/>
                <a:gd name="T1" fmla="*/ 2147483646 h 48"/>
                <a:gd name="T2" fmla="*/ 2147483646 w 23"/>
                <a:gd name="T3" fmla="*/ 2147483646 h 48"/>
                <a:gd name="T4" fmla="*/ 2147483646 w 23"/>
                <a:gd name="T5" fmla="*/ 2147483646 h 48"/>
                <a:gd name="T6" fmla="*/ 2147483646 w 23"/>
                <a:gd name="T7" fmla="*/ 0 h 48"/>
                <a:gd name="T8" fmla="*/ 0 w 23"/>
                <a:gd name="T9" fmla="*/ 2147483646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48"/>
                <a:gd name="T17" fmla="*/ 23 w 23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48">
                  <a:moveTo>
                    <a:pt x="0" y="44"/>
                  </a:moveTo>
                  <a:lnTo>
                    <a:pt x="8" y="48"/>
                  </a:lnTo>
                  <a:lnTo>
                    <a:pt x="23" y="4"/>
                  </a:lnTo>
                  <a:lnTo>
                    <a:pt x="15" y="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Z" dirty="0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F9FE199-5812-4C17-AE26-2E24D2CAB7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4763" y="2827338"/>
              <a:ext cx="39688" cy="73025"/>
            </a:xfrm>
            <a:custGeom>
              <a:avLst/>
              <a:gdLst>
                <a:gd name="T0" fmla="*/ 2147483646 w 25"/>
                <a:gd name="T1" fmla="*/ 0 h 46"/>
                <a:gd name="T2" fmla="*/ 0 w 25"/>
                <a:gd name="T3" fmla="*/ 2147483646 h 46"/>
                <a:gd name="T4" fmla="*/ 2147483646 w 25"/>
                <a:gd name="T5" fmla="*/ 2147483646 h 46"/>
                <a:gd name="T6" fmla="*/ 2147483646 w 25"/>
                <a:gd name="T7" fmla="*/ 2147483646 h 46"/>
                <a:gd name="T8" fmla="*/ 2147483646 w 25"/>
                <a:gd name="T9" fmla="*/ 0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46"/>
                <a:gd name="T17" fmla="*/ 25 w 25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46">
                  <a:moveTo>
                    <a:pt x="9" y="0"/>
                  </a:moveTo>
                  <a:lnTo>
                    <a:pt x="0" y="2"/>
                  </a:lnTo>
                  <a:lnTo>
                    <a:pt x="15" y="46"/>
                  </a:lnTo>
                  <a:lnTo>
                    <a:pt x="25" y="4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Z" dirty="0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1945ADC1-76E2-4B44-857F-ED35CB084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4763" y="2805113"/>
              <a:ext cx="14288" cy="26988"/>
            </a:xfrm>
            <a:custGeom>
              <a:avLst/>
              <a:gdLst>
                <a:gd name="T0" fmla="*/ 0 w 9"/>
                <a:gd name="T1" fmla="*/ 2147483646 h 17"/>
                <a:gd name="T2" fmla="*/ 2147483646 w 9"/>
                <a:gd name="T3" fmla="*/ 0 h 17"/>
                <a:gd name="T4" fmla="*/ 2147483646 w 9"/>
                <a:gd name="T5" fmla="*/ 2147483646 h 17"/>
                <a:gd name="T6" fmla="*/ 0 w 9"/>
                <a:gd name="T7" fmla="*/ 2147483646 h 17"/>
                <a:gd name="T8" fmla="*/ 2147483646 w 9"/>
                <a:gd name="T9" fmla="*/ 2147483646 h 17"/>
                <a:gd name="T10" fmla="*/ 0 w 9"/>
                <a:gd name="T11" fmla="*/ 2147483646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"/>
                <a:gd name="T19" fmla="*/ 0 h 17"/>
                <a:gd name="T20" fmla="*/ 9 w 9"/>
                <a:gd name="T21" fmla="*/ 17 h 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" h="17">
                  <a:moveTo>
                    <a:pt x="0" y="13"/>
                  </a:moveTo>
                  <a:lnTo>
                    <a:pt x="5" y="0"/>
                  </a:lnTo>
                  <a:lnTo>
                    <a:pt x="9" y="14"/>
                  </a:lnTo>
                  <a:lnTo>
                    <a:pt x="0" y="16"/>
                  </a:lnTo>
                  <a:lnTo>
                    <a:pt x="8" y="17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Z" dirty="0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F173ADF7-2898-4161-AA2E-36845FE0C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8575" y="2897188"/>
              <a:ext cx="17463" cy="11113"/>
            </a:xfrm>
            <a:custGeom>
              <a:avLst/>
              <a:gdLst>
                <a:gd name="T0" fmla="*/ 2147483646 w 11"/>
                <a:gd name="T1" fmla="*/ 0 h 7"/>
                <a:gd name="T2" fmla="*/ 2147483646 w 11"/>
                <a:gd name="T3" fmla="*/ 2147483646 h 7"/>
                <a:gd name="T4" fmla="*/ 2147483646 w 11"/>
                <a:gd name="T5" fmla="*/ 2147483646 h 7"/>
                <a:gd name="T6" fmla="*/ 0 w 11"/>
                <a:gd name="T7" fmla="*/ 2147483646 h 7"/>
                <a:gd name="T8" fmla="*/ 2147483646 w 11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7"/>
                <a:gd name="T17" fmla="*/ 11 w 11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7">
                  <a:moveTo>
                    <a:pt x="10" y="0"/>
                  </a:moveTo>
                  <a:lnTo>
                    <a:pt x="11" y="5"/>
                  </a:lnTo>
                  <a:lnTo>
                    <a:pt x="1" y="7"/>
                  </a:lnTo>
                  <a:lnTo>
                    <a:pt x="0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Z" dirty="0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8304049C-AD88-48E8-90A7-BF4F17DFF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9363" y="2895600"/>
              <a:ext cx="14288" cy="14288"/>
            </a:xfrm>
            <a:custGeom>
              <a:avLst/>
              <a:gdLst>
                <a:gd name="T0" fmla="*/ 2147483646 w 9"/>
                <a:gd name="T1" fmla="*/ 0 h 9"/>
                <a:gd name="T2" fmla="*/ 0 w 9"/>
                <a:gd name="T3" fmla="*/ 2147483646 h 9"/>
                <a:gd name="T4" fmla="*/ 2147483646 w 9"/>
                <a:gd name="T5" fmla="*/ 2147483646 h 9"/>
                <a:gd name="T6" fmla="*/ 2147483646 w 9"/>
                <a:gd name="T7" fmla="*/ 2147483646 h 9"/>
                <a:gd name="T8" fmla="*/ 2147483646 w 9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9"/>
                <a:gd name="T17" fmla="*/ 9 w 9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9">
                  <a:moveTo>
                    <a:pt x="1" y="0"/>
                  </a:moveTo>
                  <a:lnTo>
                    <a:pt x="0" y="4"/>
                  </a:lnTo>
                  <a:lnTo>
                    <a:pt x="8" y="9"/>
                  </a:lnTo>
                  <a:lnTo>
                    <a:pt x="9" y="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Z" dirty="0"/>
            </a:p>
          </p:txBody>
        </p:sp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426C65FB-473D-4BC4-8D6E-16BF6445F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4288" y="4432300"/>
              <a:ext cx="1800225" cy="142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54499CA4-AE63-4DAF-A926-C53675EEB7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1013" y="4408488"/>
              <a:ext cx="74613" cy="38100"/>
            </a:xfrm>
            <a:custGeom>
              <a:avLst/>
              <a:gdLst>
                <a:gd name="T0" fmla="*/ 2147483646 w 47"/>
                <a:gd name="T1" fmla="*/ 0 h 24"/>
                <a:gd name="T2" fmla="*/ 0 w 47"/>
                <a:gd name="T3" fmla="*/ 2147483646 h 24"/>
                <a:gd name="T4" fmla="*/ 2147483646 w 47"/>
                <a:gd name="T5" fmla="*/ 2147483646 h 24"/>
                <a:gd name="T6" fmla="*/ 2147483646 w 47"/>
                <a:gd name="T7" fmla="*/ 2147483646 h 24"/>
                <a:gd name="T8" fmla="*/ 2147483646 w 47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"/>
                <a:gd name="T16" fmla="*/ 0 h 24"/>
                <a:gd name="T17" fmla="*/ 47 w 47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" h="24">
                  <a:moveTo>
                    <a:pt x="3" y="0"/>
                  </a:moveTo>
                  <a:lnTo>
                    <a:pt x="0" y="9"/>
                  </a:lnTo>
                  <a:lnTo>
                    <a:pt x="45" y="24"/>
                  </a:lnTo>
                  <a:lnTo>
                    <a:pt x="47" y="1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Z" dirty="0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1A8DDE72-E4CB-42F0-8ABA-E0F3552EC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9425" y="4433888"/>
              <a:ext cx="77788" cy="36513"/>
            </a:xfrm>
            <a:custGeom>
              <a:avLst/>
              <a:gdLst>
                <a:gd name="T0" fmla="*/ 2147483646 w 49"/>
                <a:gd name="T1" fmla="*/ 2147483646 h 23"/>
                <a:gd name="T2" fmla="*/ 2147483646 w 49"/>
                <a:gd name="T3" fmla="*/ 0 h 23"/>
                <a:gd name="T4" fmla="*/ 0 w 49"/>
                <a:gd name="T5" fmla="*/ 2147483646 h 23"/>
                <a:gd name="T6" fmla="*/ 2147483646 w 49"/>
                <a:gd name="T7" fmla="*/ 2147483646 h 23"/>
                <a:gd name="T8" fmla="*/ 2147483646 w 49"/>
                <a:gd name="T9" fmla="*/ 2147483646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"/>
                <a:gd name="T16" fmla="*/ 0 h 23"/>
                <a:gd name="T17" fmla="*/ 49 w 49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" h="23">
                  <a:moveTo>
                    <a:pt x="49" y="8"/>
                  </a:moveTo>
                  <a:lnTo>
                    <a:pt x="44" y="0"/>
                  </a:lnTo>
                  <a:lnTo>
                    <a:pt x="0" y="15"/>
                  </a:lnTo>
                  <a:lnTo>
                    <a:pt x="5" y="23"/>
                  </a:lnTo>
                  <a:lnTo>
                    <a:pt x="49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Z" dirty="0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D769A8AB-8479-4AFF-A0B4-3086070B2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9275" y="4432300"/>
              <a:ext cx="28575" cy="14288"/>
            </a:xfrm>
            <a:custGeom>
              <a:avLst/>
              <a:gdLst>
                <a:gd name="T0" fmla="*/ 2147483646 w 18"/>
                <a:gd name="T1" fmla="*/ 0 h 9"/>
                <a:gd name="T2" fmla="*/ 2147483646 w 18"/>
                <a:gd name="T3" fmla="*/ 2147483646 h 9"/>
                <a:gd name="T4" fmla="*/ 2147483646 w 18"/>
                <a:gd name="T5" fmla="*/ 2147483646 h 9"/>
                <a:gd name="T6" fmla="*/ 0 w 18"/>
                <a:gd name="T7" fmla="*/ 2147483646 h 9"/>
                <a:gd name="T8" fmla="*/ 2147483646 w 18"/>
                <a:gd name="T9" fmla="*/ 2147483646 h 9"/>
                <a:gd name="T10" fmla="*/ 2147483646 w 18"/>
                <a:gd name="T11" fmla="*/ 0 h 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"/>
                <a:gd name="T19" fmla="*/ 0 h 9"/>
                <a:gd name="T20" fmla="*/ 18 w 18"/>
                <a:gd name="T21" fmla="*/ 9 h 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" h="9">
                  <a:moveTo>
                    <a:pt x="4" y="0"/>
                  </a:moveTo>
                  <a:lnTo>
                    <a:pt x="18" y="4"/>
                  </a:lnTo>
                  <a:lnTo>
                    <a:pt x="5" y="9"/>
                  </a:lnTo>
                  <a:lnTo>
                    <a:pt x="0" y="1"/>
                  </a:lnTo>
                  <a:lnTo>
                    <a:pt x="2" y="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Z" dirty="0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B202C738-C3DB-4FAD-ADE4-E2E002C64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3075" y="4457700"/>
              <a:ext cx="14288" cy="14288"/>
            </a:xfrm>
            <a:custGeom>
              <a:avLst/>
              <a:gdLst>
                <a:gd name="T0" fmla="*/ 2147483646 w 9"/>
                <a:gd name="T1" fmla="*/ 2147483646 h 9"/>
                <a:gd name="T2" fmla="*/ 2147483646 w 9"/>
                <a:gd name="T3" fmla="*/ 2147483646 h 9"/>
                <a:gd name="T4" fmla="*/ 0 w 9"/>
                <a:gd name="T5" fmla="*/ 2147483646 h 9"/>
                <a:gd name="T6" fmla="*/ 2147483646 w 9"/>
                <a:gd name="T7" fmla="*/ 0 h 9"/>
                <a:gd name="T8" fmla="*/ 2147483646 w 9"/>
                <a:gd name="T9" fmla="*/ 2147483646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9"/>
                <a:gd name="T17" fmla="*/ 9 w 9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9">
                  <a:moveTo>
                    <a:pt x="9" y="8"/>
                  </a:moveTo>
                  <a:lnTo>
                    <a:pt x="4" y="9"/>
                  </a:lnTo>
                  <a:lnTo>
                    <a:pt x="0" y="1"/>
                  </a:lnTo>
                  <a:lnTo>
                    <a:pt x="4" y="0"/>
                  </a:lnTo>
                  <a:lnTo>
                    <a:pt x="9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Z" dirty="0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A798434C-B485-4A33-81E9-E81BCC0FDF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4663" y="4405313"/>
              <a:ext cx="11113" cy="17463"/>
            </a:xfrm>
            <a:custGeom>
              <a:avLst/>
              <a:gdLst>
                <a:gd name="T0" fmla="*/ 2147483646 w 7"/>
                <a:gd name="T1" fmla="*/ 2147483646 h 11"/>
                <a:gd name="T2" fmla="*/ 2147483646 w 7"/>
                <a:gd name="T3" fmla="*/ 0 h 11"/>
                <a:gd name="T4" fmla="*/ 0 w 7"/>
                <a:gd name="T5" fmla="*/ 2147483646 h 11"/>
                <a:gd name="T6" fmla="*/ 2147483646 w 7"/>
                <a:gd name="T7" fmla="*/ 2147483646 h 11"/>
                <a:gd name="T8" fmla="*/ 2147483646 w 7"/>
                <a:gd name="T9" fmla="*/ 2147483646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11"/>
                <a:gd name="T17" fmla="*/ 7 w 7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11">
                  <a:moveTo>
                    <a:pt x="7" y="2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4" y="11"/>
                  </a:lnTo>
                  <a:lnTo>
                    <a:pt x="7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Z" dirty="0"/>
            </a:p>
          </p:txBody>
        </p:sp>
        <p:sp>
          <p:nvSpPr>
            <p:cNvPr id="22" name="Rectangle 18">
              <a:extLst>
                <a:ext uri="{FF2B5EF4-FFF2-40B4-BE49-F238E27FC236}">
                  <a16:creationId xmlns:a16="http://schemas.microsoft.com/office/drawing/2014/main" id="{49883DAC-8ADD-42BD-8BE9-031FE233E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4288" y="3714750"/>
              <a:ext cx="714375" cy="142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23" name="Rectangle 19">
              <a:extLst>
                <a:ext uri="{FF2B5EF4-FFF2-40B4-BE49-F238E27FC236}">
                  <a16:creationId xmlns:a16="http://schemas.microsoft.com/office/drawing/2014/main" id="{F101E254-5818-4975-8C6D-22D8DB987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2313" y="3722688"/>
              <a:ext cx="14288" cy="71437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4F288982-C746-4945-8836-B6B918405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2313" y="3714750"/>
              <a:ext cx="14288" cy="14288"/>
            </a:xfrm>
            <a:custGeom>
              <a:avLst/>
              <a:gdLst>
                <a:gd name="T0" fmla="*/ 2147483646 w 9"/>
                <a:gd name="T1" fmla="*/ 0 h 9"/>
                <a:gd name="T2" fmla="*/ 2147483646 w 9"/>
                <a:gd name="T3" fmla="*/ 0 h 9"/>
                <a:gd name="T4" fmla="*/ 2147483646 w 9"/>
                <a:gd name="T5" fmla="*/ 2147483646 h 9"/>
                <a:gd name="T6" fmla="*/ 0 w 9"/>
                <a:gd name="T7" fmla="*/ 2147483646 h 9"/>
                <a:gd name="T8" fmla="*/ 2147483646 w 9"/>
                <a:gd name="T9" fmla="*/ 2147483646 h 9"/>
                <a:gd name="T10" fmla="*/ 2147483646 w 9"/>
                <a:gd name="T11" fmla="*/ 0 h 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"/>
                <a:gd name="T19" fmla="*/ 0 h 9"/>
                <a:gd name="T20" fmla="*/ 9 w 9"/>
                <a:gd name="T21" fmla="*/ 9 h 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" h="9">
                  <a:moveTo>
                    <a:pt x="4" y="0"/>
                  </a:moveTo>
                  <a:lnTo>
                    <a:pt x="9" y="0"/>
                  </a:lnTo>
                  <a:lnTo>
                    <a:pt x="9" y="5"/>
                  </a:lnTo>
                  <a:lnTo>
                    <a:pt x="0" y="5"/>
                  </a:lnTo>
                  <a:lnTo>
                    <a:pt x="4" y="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Z" dirty="0"/>
            </a:p>
          </p:txBody>
        </p:sp>
        <p:sp>
          <p:nvSpPr>
            <p:cNvPr id="25" name="Rectangle 21">
              <a:extLst>
                <a:ext uri="{FF2B5EF4-FFF2-40B4-BE49-F238E27FC236}">
                  <a16:creationId xmlns:a16="http://schemas.microsoft.com/office/drawing/2014/main" id="{EE98AFAD-9002-4366-8C79-5D07D4BA3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4288" y="4429125"/>
              <a:ext cx="714375" cy="1587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EF5EBA43-B790-4CE0-BBD5-11855A4246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2313" y="4429125"/>
              <a:ext cx="14288" cy="15875"/>
            </a:xfrm>
            <a:custGeom>
              <a:avLst/>
              <a:gdLst>
                <a:gd name="T0" fmla="*/ 2147483646 w 9"/>
                <a:gd name="T1" fmla="*/ 2147483646 h 10"/>
                <a:gd name="T2" fmla="*/ 2147483646 w 9"/>
                <a:gd name="T3" fmla="*/ 2147483646 h 10"/>
                <a:gd name="T4" fmla="*/ 2147483646 w 9"/>
                <a:gd name="T5" fmla="*/ 2147483646 h 10"/>
                <a:gd name="T6" fmla="*/ 2147483646 w 9"/>
                <a:gd name="T7" fmla="*/ 0 h 10"/>
                <a:gd name="T8" fmla="*/ 0 w 9"/>
                <a:gd name="T9" fmla="*/ 2147483646 h 10"/>
                <a:gd name="T10" fmla="*/ 2147483646 w 9"/>
                <a:gd name="T11" fmla="*/ 2147483646 h 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"/>
                <a:gd name="T19" fmla="*/ 0 h 10"/>
                <a:gd name="T20" fmla="*/ 9 w 9"/>
                <a:gd name="T21" fmla="*/ 10 h 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" h="10">
                  <a:moveTo>
                    <a:pt x="9" y="5"/>
                  </a:moveTo>
                  <a:lnTo>
                    <a:pt x="9" y="10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5"/>
                  </a:lnTo>
                  <a:lnTo>
                    <a:pt x="9" y="5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Z" dirty="0"/>
            </a:p>
          </p:txBody>
        </p: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A31C2706-3470-4675-A93A-366F256DF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6350" y="3722688"/>
              <a:ext cx="15875" cy="71437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CC0121C3-96F2-4C61-9FA2-6E2DC6B43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6350" y="4429125"/>
              <a:ext cx="15875" cy="15875"/>
            </a:xfrm>
            <a:custGeom>
              <a:avLst/>
              <a:gdLst>
                <a:gd name="T0" fmla="*/ 2147483646 w 10"/>
                <a:gd name="T1" fmla="*/ 2147483646 h 10"/>
                <a:gd name="T2" fmla="*/ 0 w 10"/>
                <a:gd name="T3" fmla="*/ 2147483646 h 10"/>
                <a:gd name="T4" fmla="*/ 0 w 10"/>
                <a:gd name="T5" fmla="*/ 2147483646 h 10"/>
                <a:gd name="T6" fmla="*/ 2147483646 w 10"/>
                <a:gd name="T7" fmla="*/ 2147483646 h 10"/>
                <a:gd name="T8" fmla="*/ 2147483646 w 10"/>
                <a:gd name="T9" fmla="*/ 0 h 10"/>
                <a:gd name="T10" fmla="*/ 2147483646 w 10"/>
                <a:gd name="T11" fmla="*/ 2147483646 h 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"/>
                <a:gd name="T19" fmla="*/ 0 h 10"/>
                <a:gd name="T20" fmla="*/ 10 w 10"/>
                <a:gd name="T21" fmla="*/ 10 h 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" h="10">
                  <a:moveTo>
                    <a:pt x="5" y="10"/>
                  </a:moveTo>
                  <a:lnTo>
                    <a:pt x="0" y="10"/>
                  </a:lnTo>
                  <a:lnTo>
                    <a:pt x="0" y="5"/>
                  </a:lnTo>
                  <a:lnTo>
                    <a:pt x="10" y="5"/>
                  </a:lnTo>
                  <a:lnTo>
                    <a:pt x="5" y="0"/>
                  </a:lnTo>
                  <a:lnTo>
                    <a:pt x="5" y="1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Z" dirty="0"/>
            </a:p>
          </p:txBody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22420BAB-0743-4175-A763-EC0C7D5E6D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6350" y="3714750"/>
              <a:ext cx="15875" cy="14288"/>
            </a:xfrm>
            <a:custGeom>
              <a:avLst/>
              <a:gdLst>
                <a:gd name="T0" fmla="*/ 0 w 10"/>
                <a:gd name="T1" fmla="*/ 2147483646 h 9"/>
                <a:gd name="T2" fmla="*/ 0 w 10"/>
                <a:gd name="T3" fmla="*/ 0 h 9"/>
                <a:gd name="T4" fmla="*/ 2147483646 w 10"/>
                <a:gd name="T5" fmla="*/ 0 h 9"/>
                <a:gd name="T6" fmla="*/ 2147483646 w 10"/>
                <a:gd name="T7" fmla="*/ 2147483646 h 9"/>
                <a:gd name="T8" fmla="*/ 2147483646 w 10"/>
                <a:gd name="T9" fmla="*/ 2147483646 h 9"/>
                <a:gd name="T10" fmla="*/ 0 w 10"/>
                <a:gd name="T11" fmla="*/ 2147483646 h 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"/>
                <a:gd name="T19" fmla="*/ 0 h 9"/>
                <a:gd name="T20" fmla="*/ 10 w 10"/>
                <a:gd name="T21" fmla="*/ 9 h 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" h="9">
                  <a:moveTo>
                    <a:pt x="0" y="5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9"/>
                  </a:lnTo>
                  <a:lnTo>
                    <a:pt x="1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Z" dirty="0"/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463E401B-F1FD-4B77-824F-911450532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300" y="3355975"/>
              <a:ext cx="355600" cy="357188"/>
            </a:xfrm>
            <a:custGeom>
              <a:avLst/>
              <a:gdLst>
                <a:gd name="T0" fmla="*/ 2147483646 w 224"/>
                <a:gd name="T1" fmla="*/ 2147483646 h 225"/>
                <a:gd name="T2" fmla="*/ 2147483646 w 224"/>
                <a:gd name="T3" fmla="*/ 2147483646 h 225"/>
                <a:gd name="T4" fmla="*/ 2147483646 w 224"/>
                <a:gd name="T5" fmla="*/ 0 h 225"/>
                <a:gd name="T6" fmla="*/ 0 w 224"/>
                <a:gd name="T7" fmla="*/ 2147483646 h 225"/>
                <a:gd name="T8" fmla="*/ 2147483646 w 224"/>
                <a:gd name="T9" fmla="*/ 2147483646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4"/>
                <a:gd name="T16" fmla="*/ 0 h 225"/>
                <a:gd name="T17" fmla="*/ 224 w 224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4" h="225">
                  <a:moveTo>
                    <a:pt x="218" y="225"/>
                  </a:moveTo>
                  <a:lnTo>
                    <a:pt x="224" y="218"/>
                  </a:lnTo>
                  <a:lnTo>
                    <a:pt x="6" y="0"/>
                  </a:lnTo>
                  <a:lnTo>
                    <a:pt x="0" y="7"/>
                  </a:lnTo>
                  <a:lnTo>
                    <a:pt x="218" y="225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Z" dirty="0"/>
            </a:p>
          </p:txBody>
        </p:sp>
        <p:sp>
          <p:nvSpPr>
            <p:cNvPr id="31" name="Freeform 27">
              <a:extLst>
                <a:ext uri="{FF2B5EF4-FFF2-40B4-BE49-F238E27FC236}">
                  <a16:creationId xmlns:a16="http://schemas.microsoft.com/office/drawing/2014/main" id="{1D91D143-ADBE-44AC-984F-37148AEED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2700" y="3349625"/>
              <a:ext cx="355600" cy="358775"/>
            </a:xfrm>
            <a:custGeom>
              <a:avLst/>
              <a:gdLst>
                <a:gd name="T0" fmla="*/ 0 w 224"/>
                <a:gd name="T1" fmla="*/ 2147483646 h 226"/>
                <a:gd name="T2" fmla="*/ 2147483646 w 224"/>
                <a:gd name="T3" fmla="*/ 2147483646 h 226"/>
                <a:gd name="T4" fmla="*/ 2147483646 w 224"/>
                <a:gd name="T5" fmla="*/ 2147483646 h 226"/>
                <a:gd name="T6" fmla="*/ 2147483646 w 224"/>
                <a:gd name="T7" fmla="*/ 0 h 226"/>
                <a:gd name="T8" fmla="*/ 0 w 224"/>
                <a:gd name="T9" fmla="*/ 2147483646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4"/>
                <a:gd name="T16" fmla="*/ 0 h 226"/>
                <a:gd name="T17" fmla="*/ 224 w 224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4" h="226">
                  <a:moveTo>
                    <a:pt x="0" y="219"/>
                  </a:moveTo>
                  <a:lnTo>
                    <a:pt x="6" y="226"/>
                  </a:lnTo>
                  <a:lnTo>
                    <a:pt x="224" y="7"/>
                  </a:lnTo>
                  <a:lnTo>
                    <a:pt x="218" y="0"/>
                  </a:lnTo>
                  <a:lnTo>
                    <a:pt x="0" y="21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Z" dirty="0"/>
            </a:p>
          </p:txBody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E1A70EF9-7A62-4F67-A80A-6899A9882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2138" y="4322763"/>
              <a:ext cx="201613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600" dirty="0">
                  <a:solidFill>
                    <a:srgbClr val="000000"/>
                  </a:solidFill>
                  <a:latin typeface="Arial" panose="020B0604020202020204" pitchFamily="34" charset="0"/>
                </a:rPr>
                <a:t>x</a:t>
              </a: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032A991E-3F78-445C-9D8A-D89A0C712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4438" y="2581275"/>
              <a:ext cx="201613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600" dirty="0">
                  <a:solidFill>
                    <a:srgbClr val="000000"/>
                  </a:solidFill>
                  <a:latin typeface="Arial" panose="020B0604020202020204" pitchFamily="34" charset="0"/>
                </a:rPr>
                <a:t>y</a:t>
              </a: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34" name="Rectangle 30">
              <a:extLst>
                <a:ext uri="{FF2B5EF4-FFF2-40B4-BE49-F238E27FC236}">
                  <a16:creationId xmlns:a16="http://schemas.microsoft.com/office/drawing/2014/main" id="{C0B30381-4AFD-4835-9E39-576E40B52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313" y="2978150"/>
              <a:ext cx="2144713" cy="1428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35" name="Rectangle 31">
              <a:extLst>
                <a:ext uri="{FF2B5EF4-FFF2-40B4-BE49-F238E27FC236}">
                  <a16:creationId xmlns:a16="http://schemas.microsoft.com/office/drawing/2014/main" id="{31F87232-2DC1-455D-BADF-87B344238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1088" y="2986088"/>
              <a:ext cx="14288" cy="2887663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36" name="Freeform 32">
              <a:extLst>
                <a:ext uri="{FF2B5EF4-FFF2-40B4-BE49-F238E27FC236}">
                  <a16:creationId xmlns:a16="http://schemas.microsoft.com/office/drawing/2014/main" id="{2F185415-F566-47CC-8405-6FD09CC624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1088" y="2978150"/>
              <a:ext cx="14288" cy="14288"/>
            </a:xfrm>
            <a:custGeom>
              <a:avLst/>
              <a:gdLst>
                <a:gd name="T0" fmla="*/ 2147483646 w 9"/>
                <a:gd name="T1" fmla="*/ 0 h 9"/>
                <a:gd name="T2" fmla="*/ 2147483646 w 9"/>
                <a:gd name="T3" fmla="*/ 0 h 9"/>
                <a:gd name="T4" fmla="*/ 2147483646 w 9"/>
                <a:gd name="T5" fmla="*/ 2147483646 h 9"/>
                <a:gd name="T6" fmla="*/ 0 w 9"/>
                <a:gd name="T7" fmla="*/ 2147483646 h 9"/>
                <a:gd name="T8" fmla="*/ 2147483646 w 9"/>
                <a:gd name="T9" fmla="*/ 2147483646 h 9"/>
                <a:gd name="T10" fmla="*/ 2147483646 w 9"/>
                <a:gd name="T11" fmla="*/ 0 h 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"/>
                <a:gd name="T19" fmla="*/ 0 h 9"/>
                <a:gd name="T20" fmla="*/ 9 w 9"/>
                <a:gd name="T21" fmla="*/ 9 h 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" h="9">
                  <a:moveTo>
                    <a:pt x="5" y="0"/>
                  </a:moveTo>
                  <a:lnTo>
                    <a:pt x="9" y="0"/>
                  </a:lnTo>
                  <a:lnTo>
                    <a:pt x="9" y="5"/>
                  </a:lnTo>
                  <a:lnTo>
                    <a:pt x="0" y="5"/>
                  </a:lnTo>
                  <a:lnTo>
                    <a:pt x="5" y="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Z" dirty="0"/>
            </a:p>
          </p:txBody>
        </p:sp>
        <p:sp>
          <p:nvSpPr>
            <p:cNvPr id="37" name="Rectangle 33">
              <a:extLst>
                <a:ext uri="{FF2B5EF4-FFF2-40B4-BE49-F238E27FC236}">
                  <a16:creationId xmlns:a16="http://schemas.microsoft.com/office/drawing/2014/main" id="{598FABE0-B913-49EC-9275-4094BE147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313" y="5867400"/>
              <a:ext cx="2144713" cy="1428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38" name="Freeform 34">
              <a:extLst>
                <a:ext uri="{FF2B5EF4-FFF2-40B4-BE49-F238E27FC236}">
                  <a16:creationId xmlns:a16="http://schemas.microsoft.com/office/drawing/2014/main" id="{80CEF677-5416-4EBF-85CD-841AF03EC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1088" y="5867400"/>
              <a:ext cx="14288" cy="14288"/>
            </a:xfrm>
            <a:custGeom>
              <a:avLst/>
              <a:gdLst>
                <a:gd name="T0" fmla="*/ 2147483646 w 9"/>
                <a:gd name="T1" fmla="*/ 2147483646 h 9"/>
                <a:gd name="T2" fmla="*/ 2147483646 w 9"/>
                <a:gd name="T3" fmla="*/ 2147483646 h 9"/>
                <a:gd name="T4" fmla="*/ 2147483646 w 9"/>
                <a:gd name="T5" fmla="*/ 2147483646 h 9"/>
                <a:gd name="T6" fmla="*/ 2147483646 w 9"/>
                <a:gd name="T7" fmla="*/ 0 h 9"/>
                <a:gd name="T8" fmla="*/ 0 w 9"/>
                <a:gd name="T9" fmla="*/ 2147483646 h 9"/>
                <a:gd name="T10" fmla="*/ 2147483646 w 9"/>
                <a:gd name="T11" fmla="*/ 2147483646 h 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"/>
                <a:gd name="T19" fmla="*/ 0 h 9"/>
                <a:gd name="T20" fmla="*/ 9 w 9"/>
                <a:gd name="T21" fmla="*/ 9 h 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" h="9">
                  <a:moveTo>
                    <a:pt x="9" y="4"/>
                  </a:moveTo>
                  <a:lnTo>
                    <a:pt x="9" y="9"/>
                  </a:lnTo>
                  <a:lnTo>
                    <a:pt x="5" y="9"/>
                  </a:lnTo>
                  <a:lnTo>
                    <a:pt x="5" y="0"/>
                  </a:lnTo>
                  <a:lnTo>
                    <a:pt x="0" y="4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Z" dirty="0"/>
            </a:p>
          </p:txBody>
        </p:sp>
        <p:sp>
          <p:nvSpPr>
            <p:cNvPr id="39" name="Rectangle 35">
              <a:extLst>
                <a:ext uri="{FF2B5EF4-FFF2-40B4-BE49-F238E27FC236}">
                  <a16:creationId xmlns:a16="http://schemas.microsoft.com/office/drawing/2014/main" id="{E5B2B243-1D89-434D-A750-730EBC46D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5" y="2986088"/>
              <a:ext cx="14288" cy="2887663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1C1650B5-CEC9-4C06-8140-519FAB449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6375" y="5867400"/>
              <a:ext cx="14288" cy="14288"/>
            </a:xfrm>
            <a:custGeom>
              <a:avLst/>
              <a:gdLst>
                <a:gd name="T0" fmla="*/ 2147483646 w 9"/>
                <a:gd name="T1" fmla="*/ 2147483646 h 9"/>
                <a:gd name="T2" fmla="*/ 0 w 9"/>
                <a:gd name="T3" fmla="*/ 2147483646 h 9"/>
                <a:gd name="T4" fmla="*/ 0 w 9"/>
                <a:gd name="T5" fmla="*/ 2147483646 h 9"/>
                <a:gd name="T6" fmla="*/ 2147483646 w 9"/>
                <a:gd name="T7" fmla="*/ 2147483646 h 9"/>
                <a:gd name="T8" fmla="*/ 2147483646 w 9"/>
                <a:gd name="T9" fmla="*/ 0 h 9"/>
                <a:gd name="T10" fmla="*/ 2147483646 w 9"/>
                <a:gd name="T11" fmla="*/ 2147483646 h 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"/>
                <a:gd name="T19" fmla="*/ 0 h 9"/>
                <a:gd name="T20" fmla="*/ 9 w 9"/>
                <a:gd name="T21" fmla="*/ 9 h 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" h="9">
                  <a:moveTo>
                    <a:pt x="5" y="9"/>
                  </a:moveTo>
                  <a:lnTo>
                    <a:pt x="0" y="9"/>
                  </a:lnTo>
                  <a:lnTo>
                    <a:pt x="0" y="4"/>
                  </a:lnTo>
                  <a:lnTo>
                    <a:pt x="9" y="4"/>
                  </a:lnTo>
                  <a:lnTo>
                    <a:pt x="5" y="0"/>
                  </a:lnTo>
                  <a:lnTo>
                    <a:pt x="5" y="9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Z" dirty="0"/>
            </a:p>
          </p:txBody>
        </p:sp>
        <p:sp>
          <p:nvSpPr>
            <p:cNvPr id="41" name="Freeform 37">
              <a:extLst>
                <a:ext uri="{FF2B5EF4-FFF2-40B4-BE49-F238E27FC236}">
                  <a16:creationId xmlns:a16="http://schemas.microsoft.com/office/drawing/2014/main" id="{EC1936BC-AAE4-4DE3-8834-732153BAD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6375" y="2978150"/>
              <a:ext cx="14288" cy="14288"/>
            </a:xfrm>
            <a:custGeom>
              <a:avLst/>
              <a:gdLst>
                <a:gd name="T0" fmla="*/ 0 w 9"/>
                <a:gd name="T1" fmla="*/ 2147483646 h 9"/>
                <a:gd name="T2" fmla="*/ 0 w 9"/>
                <a:gd name="T3" fmla="*/ 0 h 9"/>
                <a:gd name="T4" fmla="*/ 2147483646 w 9"/>
                <a:gd name="T5" fmla="*/ 0 h 9"/>
                <a:gd name="T6" fmla="*/ 2147483646 w 9"/>
                <a:gd name="T7" fmla="*/ 2147483646 h 9"/>
                <a:gd name="T8" fmla="*/ 2147483646 w 9"/>
                <a:gd name="T9" fmla="*/ 2147483646 h 9"/>
                <a:gd name="T10" fmla="*/ 0 w 9"/>
                <a:gd name="T11" fmla="*/ 2147483646 h 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"/>
                <a:gd name="T19" fmla="*/ 0 h 9"/>
                <a:gd name="T20" fmla="*/ 9 w 9"/>
                <a:gd name="T21" fmla="*/ 9 h 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" h="9">
                  <a:moveTo>
                    <a:pt x="0" y="5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9"/>
                  </a:lnTo>
                  <a:lnTo>
                    <a:pt x="9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Z" dirty="0"/>
            </a:p>
          </p:txBody>
        </p:sp>
      </p:grpSp>
    </p:spTree>
    <p:extLst>
      <p:ext uri="{BB962C8B-B14F-4D97-AF65-F5344CB8AC3E}">
        <p14:creationId xmlns:p14="http://schemas.microsoft.com/office/powerpoint/2010/main" val="3177753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1CAFF-54C4-4DE1-B706-1EDF6EB50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Matrices</a:t>
            </a:r>
            <a:endParaRPr lang="en-NZ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63F7D-39BA-485D-B48B-95F536BDF8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C1DEA4-1343-4D56-BA36-342BAFEB4DC5}" type="slidenum">
              <a:rPr lang="en-NZ" altLang="zh-TW" smtClean="0"/>
              <a:pPr/>
              <a:t>22</a:t>
            </a:fld>
            <a:endParaRPr lang="en-NZ" altLang="zh-TW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0F41FC-48C3-4327-B79A-A4D275D62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286" y="1582165"/>
            <a:ext cx="7371428" cy="44666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AD4660-8234-4A95-87CF-32B2CCB4BC2F}"/>
              </a:ext>
            </a:extLst>
          </p:cNvPr>
          <p:cNvSpPr txBox="1"/>
          <p:nvPr/>
        </p:nvSpPr>
        <p:spPr>
          <a:xfrm>
            <a:off x="5429250" y="1193800"/>
            <a:ext cx="2238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Camera looking in –y direction</a:t>
            </a:r>
            <a:endParaRPr lang="en-NZ" sz="1200" dirty="0"/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4319B5-DA72-437F-89F1-154FB9527DF0}"/>
              </a:ext>
            </a:extLst>
          </p:cNvPr>
          <p:cNvCxnSpPr>
            <a:cxnSpLocks/>
            <a:stCxn id="3" idx="1"/>
          </p:cNvCxnSpPr>
          <p:nvPr/>
        </p:nvCxnSpPr>
        <p:spPr bwMode="auto">
          <a:xfrm rot="10800000" flipV="1">
            <a:off x="5067300" y="1332300"/>
            <a:ext cx="361950" cy="253224"/>
          </a:xfrm>
          <a:prstGeom prst="curvedConnector3">
            <a:avLst>
              <a:gd name="adj1" fmla="val 105263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96625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03B4E-46BA-4C51-9D7A-8066EF1D9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Projection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4B14B-BBB0-4D6F-ADA6-840730FFA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take our scene coordinates and transform them according to how we want to view them?</a:t>
            </a:r>
          </a:p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B5261-0D43-4698-ACD9-6ADA202659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C1DEA4-1343-4D56-BA36-342BAFEB4DC5}" type="slidenum">
              <a:rPr lang="en-NZ" altLang="zh-TW" smtClean="0"/>
              <a:pPr/>
              <a:t>23</a:t>
            </a:fld>
            <a:endParaRPr lang="en-NZ" altLang="zh-TW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503F11-AB21-46DF-947A-DED8914E4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479" y="4492337"/>
            <a:ext cx="6011114" cy="20672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B70DF3-A780-460E-BF28-285812B5FD5F}"/>
              </a:ext>
            </a:extLst>
          </p:cNvPr>
          <p:cNvSpPr txBox="1"/>
          <p:nvPr/>
        </p:nvSpPr>
        <p:spPr>
          <a:xfrm>
            <a:off x="1111623" y="3088340"/>
            <a:ext cx="3285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400" dirty="0"/>
              <a:t>Perspective Projection</a:t>
            </a:r>
          </a:p>
          <a:p>
            <a:pPr algn="ctr"/>
            <a:r>
              <a:rPr lang="en-NZ" sz="2400" dirty="0"/>
              <a:t>(3D)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13611C-6DD3-4C3A-967B-1D6478DA2CF0}"/>
              </a:ext>
            </a:extLst>
          </p:cNvPr>
          <p:cNvSpPr txBox="1"/>
          <p:nvPr/>
        </p:nvSpPr>
        <p:spPr>
          <a:xfrm>
            <a:off x="4648199" y="3088341"/>
            <a:ext cx="3442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400" dirty="0"/>
              <a:t>Orthographic Projection (2D)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DFF45A4-0DB6-4DB8-A4D0-7564F637671F}"/>
              </a:ext>
            </a:extLst>
          </p:cNvPr>
          <p:cNvCxnSpPr>
            <a:endCxn id="5" idx="2"/>
          </p:cNvCxnSpPr>
          <p:nvPr/>
        </p:nvCxnSpPr>
        <p:spPr bwMode="auto">
          <a:xfrm>
            <a:off x="4518212" y="2989729"/>
            <a:ext cx="44824" cy="356982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230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3F477-4F5A-4240-8300-0862F6541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Clipping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ED0EB-62C0-496D-90EE-047399E2A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2400" dirty="0"/>
              <a:t>In a complex scene, some primitives may end up outside of view</a:t>
            </a:r>
          </a:p>
          <a:p>
            <a:r>
              <a:rPr lang="en-NZ" sz="2400" dirty="0"/>
              <a:t>No point trying to render these</a:t>
            </a:r>
          </a:p>
          <a:p>
            <a:r>
              <a:rPr lang="en-NZ" sz="2400" dirty="0"/>
              <a:t>After projection, primitives are in clip space</a:t>
            </a:r>
          </a:p>
          <a:p>
            <a:r>
              <a:rPr lang="en-NZ" sz="2400" dirty="0"/>
              <a:t>Clip Space defines a space [-1…1] on each axis</a:t>
            </a:r>
          </a:p>
          <a:p>
            <a:r>
              <a:rPr lang="en-NZ" sz="2400" dirty="0"/>
              <a:t>Anything outside of this space is discarded</a:t>
            </a:r>
          </a:p>
          <a:p>
            <a:r>
              <a:rPr lang="en-NZ" sz="2400" dirty="0"/>
              <a:t>Primitives partially outside of this space are remade as 1+ triangles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D9EEB-6932-49F0-A75A-A82386F7B8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C1DEA4-1343-4D56-BA36-342BAFEB4DC5}" type="slidenum">
              <a:rPr lang="en-NZ" altLang="zh-TW" smtClean="0"/>
              <a:pPr/>
              <a:t>24</a:t>
            </a:fld>
            <a:endParaRPr lang="en-NZ" altLang="zh-TW" dirty="0"/>
          </a:p>
        </p:txBody>
      </p:sp>
      <p:pic>
        <p:nvPicPr>
          <p:cNvPr id="7" name="Picture 6" descr="Scene pre and post clipping.">
            <a:extLst>
              <a:ext uri="{FF2B5EF4-FFF2-40B4-BE49-F238E27FC236}">
                <a16:creationId xmlns:a16="http://schemas.microsoft.com/office/drawing/2014/main" id="{C0817465-DEA5-4A86-AB83-897C9BC48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275" y="4321326"/>
            <a:ext cx="6962164" cy="253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853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A3A6F-08FD-4C8D-96FC-5BF5F6BE4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Polygon Rendering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AC4E5-854F-4F22-8AE4-C689AA0CB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When we render an image, we need ways to define and track what we want to render</a:t>
            </a:r>
            <a:endParaRPr lang="en-NZ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E3738-606E-4282-AD6C-E7D87EA872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C1DEA4-1343-4D56-BA36-342BAFEB4DC5}" type="slidenum">
              <a:rPr lang="en-NZ" altLang="zh-TW" smtClean="0"/>
              <a:pPr/>
              <a:t>3</a:t>
            </a:fld>
            <a:endParaRPr lang="en-NZ" altLang="zh-TW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A686C9A-C746-419E-8F99-B0CE9F6C3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31" y="3182921"/>
            <a:ext cx="7973621" cy="29638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073E8A-8D67-4306-BE45-9DF918BE6492}"/>
              </a:ext>
            </a:extLst>
          </p:cNvPr>
          <p:cNvSpPr txBox="1"/>
          <p:nvPr/>
        </p:nvSpPr>
        <p:spPr>
          <a:xfrm>
            <a:off x="770603" y="2700521"/>
            <a:ext cx="900881" cy="379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Vertex</a:t>
            </a:r>
            <a:endParaRPr lang="en-NZ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5A7142-7D9A-42E1-AFFE-43A839E4EBFE}"/>
              </a:ext>
            </a:extLst>
          </p:cNvPr>
          <p:cNvSpPr txBox="1"/>
          <p:nvPr/>
        </p:nvSpPr>
        <p:spPr>
          <a:xfrm>
            <a:off x="2515827" y="2700521"/>
            <a:ext cx="2193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Primitive/Polygon (Triangle)</a:t>
            </a:r>
            <a:endParaRPr lang="en-NZ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188623-0EFA-42C1-BB95-EBECBDEE61B7}"/>
              </a:ext>
            </a:extLst>
          </p:cNvPr>
          <p:cNvSpPr txBox="1"/>
          <p:nvPr/>
        </p:nvSpPr>
        <p:spPr>
          <a:xfrm>
            <a:off x="6672724" y="2700521"/>
            <a:ext cx="146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Mesh/Model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54687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60CC3-EEC7-4AD0-9C25-BBD7A4C6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Polygon Rendering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049D7-BB40-4F77-BFD4-C5EE0C235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Rendering with OpenGL has stages on the CPU and the GPU</a:t>
            </a:r>
          </a:p>
          <a:p>
            <a:r>
              <a:rPr lang="en-US" dirty="0"/>
              <a:t>The GPU renders at the Vertex and Primitive level*</a:t>
            </a:r>
          </a:p>
          <a:p>
            <a:r>
              <a:rPr lang="en-US" dirty="0"/>
              <a:t>On the CPU, we use higher level constructs like meshes to manage collections of vertices and primitives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22B5B-7581-4965-A275-0B3ECE55A8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C1DEA4-1343-4D56-BA36-342BAFEB4DC5}" type="slidenum">
              <a:rPr lang="en-NZ" altLang="zh-TW" smtClean="0"/>
              <a:pPr/>
              <a:t>4</a:t>
            </a:fld>
            <a:endParaRPr lang="en-NZ" altLang="zh-TW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8DBE30-9647-4431-A6D0-6DA55F21B749}"/>
              </a:ext>
            </a:extLst>
          </p:cNvPr>
          <p:cNvSpPr txBox="1"/>
          <p:nvPr/>
        </p:nvSpPr>
        <p:spPr>
          <a:xfrm>
            <a:off x="629265" y="5791200"/>
            <a:ext cx="4168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*Modern graphics APIs work with some higher level constructs too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94965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9798-793C-4E58-A9BE-0CCEF7C2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Vertex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D4798-71AD-412D-B7F9-F97D211FA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 single point in space</a:t>
            </a:r>
          </a:p>
          <a:p>
            <a:pPr lvl="1"/>
            <a:r>
              <a:rPr lang="en-NZ" dirty="0"/>
              <a:t>Defined as a position vector (x, y, z) or (x, y, z, 1)</a:t>
            </a:r>
          </a:p>
          <a:p>
            <a:r>
              <a:rPr lang="en-NZ" dirty="0"/>
              <a:t>The properties associated with that point e.g.</a:t>
            </a:r>
          </a:p>
          <a:p>
            <a:pPr lvl="1"/>
            <a:r>
              <a:rPr lang="en-NZ" dirty="0"/>
              <a:t>Colour</a:t>
            </a:r>
          </a:p>
          <a:p>
            <a:pPr lvl="1"/>
            <a:r>
              <a:rPr lang="en-NZ" dirty="0"/>
              <a:t>Normal of surface at that point</a:t>
            </a:r>
          </a:p>
          <a:p>
            <a:pPr lvl="1"/>
            <a:r>
              <a:rPr lang="en-NZ" dirty="0"/>
              <a:t>Other properties as needed by application</a:t>
            </a:r>
          </a:p>
          <a:p>
            <a:r>
              <a:rPr lang="en-NZ" dirty="0"/>
              <a:t>Data Structure is Class/Struct storing:</a:t>
            </a:r>
          </a:p>
          <a:p>
            <a:pPr lvl="1"/>
            <a:r>
              <a:rPr lang="en-NZ" dirty="0"/>
              <a:t>Position vector</a:t>
            </a:r>
          </a:p>
          <a:p>
            <a:pPr lvl="1"/>
            <a:r>
              <a:rPr lang="en-NZ" dirty="0"/>
              <a:t>Any other properties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9DE5A-2644-44D6-A82F-C7EDCFA772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C1DEA4-1343-4D56-BA36-342BAFEB4DC5}" type="slidenum">
              <a:rPr lang="en-NZ" altLang="zh-TW" smtClean="0"/>
              <a:pPr/>
              <a:t>5</a:t>
            </a:fld>
            <a:endParaRPr lang="en-NZ" altLang="zh-TW" dirty="0"/>
          </a:p>
        </p:txBody>
      </p:sp>
    </p:spTree>
    <p:extLst>
      <p:ext uri="{BB962C8B-B14F-4D97-AF65-F5344CB8AC3E}">
        <p14:creationId xmlns:p14="http://schemas.microsoft.com/office/powerpoint/2010/main" val="3184550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76734-396A-486F-BAB1-6F3280576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355E0-9038-427F-96FD-ABB84B683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deal with 5 main primitive types</a:t>
            </a:r>
          </a:p>
          <a:p>
            <a:pPr lvl="1"/>
            <a:r>
              <a:rPr lang="en-US" dirty="0"/>
              <a:t>Point</a:t>
            </a:r>
          </a:p>
          <a:p>
            <a:pPr lvl="1"/>
            <a:r>
              <a:rPr lang="en-US" dirty="0"/>
              <a:t>Line</a:t>
            </a:r>
          </a:p>
          <a:p>
            <a:pPr lvl="1"/>
            <a:r>
              <a:rPr lang="en-US" dirty="0"/>
              <a:t>Triangle</a:t>
            </a:r>
          </a:p>
          <a:p>
            <a:pPr lvl="1"/>
            <a:r>
              <a:rPr lang="en-US" dirty="0"/>
              <a:t>Quad</a:t>
            </a:r>
          </a:p>
          <a:p>
            <a:pPr lvl="1"/>
            <a:r>
              <a:rPr lang="en-US" dirty="0"/>
              <a:t>Polygon</a:t>
            </a:r>
          </a:p>
          <a:p>
            <a:r>
              <a:rPr lang="en-US" dirty="0"/>
              <a:t>In practice we mostly deal with Triangles, but some examples in this course will use other types for convenience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1BE54A-B113-4E2C-81BF-345E73AC91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C1DEA4-1343-4D56-BA36-342BAFEB4DC5}" type="slidenum">
              <a:rPr lang="en-NZ" altLang="zh-TW" smtClean="0"/>
              <a:pPr/>
              <a:t>6</a:t>
            </a:fld>
            <a:endParaRPr lang="en-NZ" altLang="zh-TW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5F989B-1DD2-4B1F-862C-ED1E63DAAF16}"/>
              </a:ext>
            </a:extLst>
          </p:cNvPr>
          <p:cNvSpPr txBox="1"/>
          <p:nvPr/>
        </p:nvSpPr>
        <p:spPr>
          <a:xfrm>
            <a:off x="3045541" y="3701534"/>
            <a:ext cx="5804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Usually rendered as multiple triangles</a:t>
            </a:r>
            <a:endParaRPr lang="en-NZ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E060D2E0-B2DA-462C-A79A-F21180C81D36}"/>
              </a:ext>
            </a:extLst>
          </p:cNvPr>
          <p:cNvSpPr/>
          <p:nvPr/>
        </p:nvSpPr>
        <p:spPr bwMode="auto">
          <a:xfrm>
            <a:off x="2753032" y="3433605"/>
            <a:ext cx="155448" cy="914400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118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5E9F8-21E1-45DF-B15B-5ABF2849B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Polygon Rendering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54EDA-564D-42F4-98D9-5FD767918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00" y="1270000"/>
            <a:ext cx="4606270" cy="5143500"/>
          </a:xfrm>
        </p:spPr>
        <p:txBody>
          <a:bodyPr/>
          <a:lstStyle/>
          <a:p>
            <a:r>
              <a:rPr lang="en-US" sz="2400" dirty="0"/>
              <a:t>We connect vertices to form</a:t>
            </a:r>
          </a:p>
          <a:p>
            <a:pPr marL="0" indent="0">
              <a:buNone/>
            </a:pPr>
            <a:r>
              <a:rPr lang="en-US" sz="2400" dirty="0"/>
              <a:t>    primitives and meshes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primitives are usually rendered as surfaces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Lighting and Shading causes the surfaces to look more real</a:t>
            </a:r>
            <a:endParaRPr lang="en-NZ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7EDCC-869D-4FD0-92E9-07E9D7B77F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C1DEA4-1343-4D56-BA36-342BAFEB4DC5}" type="slidenum">
              <a:rPr lang="en-NZ" altLang="zh-TW" smtClean="0"/>
              <a:pPr/>
              <a:t>7</a:t>
            </a:fld>
            <a:endParaRPr lang="en-NZ" altLang="zh-TW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2E37E73B-7084-494F-B904-55BFEB6EC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329" y="1168401"/>
            <a:ext cx="4885671" cy="2037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9D2A5C-5701-464D-9B97-B1E7F12A9C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329" y="3067290"/>
            <a:ext cx="4885671" cy="1952817"/>
          </a:xfrm>
          <a:prstGeom prst="rect">
            <a:avLst/>
          </a:prstGeom>
        </p:spPr>
      </p:pic>
      <p:pic>
        <p:nvPicPr>
          <p:cNvPr id="14" name="Picture 13" descr="A picture containing table&#10;&#10;Description automatically generated">
            <a:extLst>
              <a:ext uri="{FF2B5EF4-FFF2-40B4-BE49-F238E27FC236}">
                <a16:creationId xmlns:a16="http://schemas.microsoft.com/office/drawing/2014/main" id="{3D489A2B-FC04-46C2-817B-F3C8970A5D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331" y="4879797"/>
            <a:ext cx="4885670" cy="197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907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3052C-FAF3-4D44-B343-7D23889CF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B8DB-2895-4226-A703-BEAF612B2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collection of vertices and rules for how they are assembled into primitives</a:t>
            </a:r>
          </a:p>
          <a:p>
            <a:r>
              <a:rPr lang="en-NZ" dirty="0"/>
              <a:t>We can define a mesh and draw it many times</a:t>
            </a:r>
          </a:p>
          <a:p>
            <a:r>
              <a:rPr lang="en-NZ" dirty="0"/>
              <a:t>Each instance can be drawn differently</a:t>
            </a:r>
          </a:p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34B23A-26F4-413F-8A77-640C15C76C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C1DEA4-1343-4D56-BA36-342BAFEB4DC5}" type="slidenum">
              <a:rPr lang="en-NZ" altLang="zh-TW" smtClean="0"/>
              <a:pPr/>
              <a:t>8</a:t>
            </a:fld>
            <a:endParaRPr lang="en-NZ" altLang="zh-TW" dirty="0"/>
          </a:p>
        </p:txBody>
      </p:sp>
      <p:pic>
        <p:nvPicPr>
          <p:cNvPr id="6" name="Picture 5" descr="A picture containing umbrella&#10;&#10;Description automatically generated">
            <a:extLst>
              <a:ext uri="{FF2B5EF4-FFF2-40B4-BE49-F238E27FC236}">
                <a16:creationId xmlns:a16="http://schemas.microsoft.com/office/drawing/2014/main" id="{9387EAB1-D842-4D72-8BB9-FFC223C46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803" y="3625441"/>
            <a:ext cx="6763694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353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4992B-279D-4D70-9440-814676A6F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Transformation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312A4-2242-4FF9-8C91-3E16B58EA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transform a mesh, we multiply the position of every vertex by a transformation matrix</a:t>
            </a:r>
          </a:p>
          <a:p>
            <a:r>
              <a:rPr lang="en-US" dirty="0"/>
              <a:t>Every mesh instance can have its own transformation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322D11-40EF-4A9E-9B81-03A161F5B2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C1DEA4-1343-4D56-BA36-342BAFEB4DC5}" type="slidenum">
              <a:rPr lang="en-NZ" altLang="zh-TW" smtClean="0"/>
              <a:pPr/>
              <a:t>9</a:t>
            </a:fld>
            <a:endParaRPr lang="en-NZ" altLang="zh-TW" dirty="0"/>
          </a:p>
        </p:txBody>
      </p:sp>
      <p:pic>
        <p:nvPicPr>
          <p:cNvPr id="6" name="Picture 5" descr="A picture containing umbrella&#10;&#10;Description automatically generated">
            <a:extLst>
              <a:ext uri="{FF2B5EF4-FFF2-40B4-BE49-F238E27FC236}">
                <a16:creationId xmlns:a16="http://schemas.microsoft.com/office/drawing/2014/main" id="{FABD9641-66D7-4E9C-931B-BE871123D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232" y="3728002"/>
            <a:ext cx="6693443" cy="297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494811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53043</TotalTime>
  <Pages>77</Pages>
  <Words>907</Words>
  <Application>Microsoft Office PowerPoint</Application>
  <PresentationFormat>A4 Paper (210x297 mm)</PresentationFormat>
  <Paragraphs>209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Arial Black</vt:lpstr>
      <vt:lpstr>Bitstream Vera Sans</vt:lpstr>
      <vt:lpstr>Courier New</vt:lpstr>
      <vt:lpstr>Times New Roman</vt:lpstr>
      <vt:lpstr>Wingdings</vt:lpstr>
      <vt:lpstr>Pixel</vt:lpstr>
      <vt:lpstr>Computer Graphics and Image Processing </vt:lpstr>
      <vt:lpstr>Outline</vt:lpstr>
      <vt:lpstr>Polygon Rendering</vt:lpstr>
      <vt:lpstr>Polygon Rendering</vt:lpstr>
      <vt:lpstr>Vertex</vt:lpstr>
      <vt:lpstr>Primitives</vt:lpstr>
      <vt:lpstr>Polygon Rendering</vt:lpstr>
      <vt:lpstr>Mesh</vt:lpstr>
      <vt:lpstr>Mesh Transformation</vt:lpstr>
      <vt:lpstr>Mesh Data Structure</vt:lpstr>
      <vt:lpstr>A Simple Mesh Drawing Algorithm</vt:lpstr>
      <vt:lpstr>Scene</vt:lpstr>
      <vt:lpstr>Scene Hierarchy</vt:lpstr>
      <vt:lpstr>Polygon Rendering</vt:lpstr>
      <vt:lpstr>Fixed Function Pipeline</vt:lpstr>
      <vt:lpstr>Fixed Function Pipeline</vt:lpstr>
      <vt:lpstr>Shaders (GLSL)</vt:lpstr>
      <vt:lpstr>Shaders</vt:lpstr>
      <vt:lpstr>Shaders (GLSL)</vt:lpstr>
      <vt:lpstr>Graphics Program Structure</vt:lpstr>
      <vt:lpstr>A Simple Graphics Program</vt:lpstr>
      <vt:lpstr>We Need Matrices</vt:lpstr>
      <vt:lpstr>Projection</vt:lpstr>
      <vt:lpstr>Clipping</vt:lpstr>
    </vt:vector>
  </TitlesOfParts>
  <Company>University of Auckland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415.370 Computer Graphics</dc:title>
  <dc:subject/>
  <dc:creator>Alex Shaw</dc:creator>
  <cp:keywords/>
  <dc:description/>
  <cp:lastModifiedBy>Alex Shaw</cp:lastModifiedBy>
  <cp:revision>1100</cp:revision>
  <cp:lastPrinted>2018-03-20T00:08:32Z</cp:lastPrinted>
  <dcterms:created xsi:type="dcterms:W3CDTF">2000-07-12T05:53:19Z</dcterms:created>
  <dcterms:modified xsi:type="dcterms:W3CDTF">2020-03-13T02:19:30Z</dcterms:modified>
</cp:coreProperties>
</file>