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8"/>
  </p:notesMasterIdLst>
  <p:handoutMasterIdLst>
    <p:handoutMasterId r:id="rId29"/>
  </p:handoutMasterIdLst>
  <p:sldIdLst>
    <p:sldId id="692" r:id="rId2"/>
    <p:sldId id="720" r:id="rId3"/>
    <p:sldId id="778" r:id="rId4"/>
    <p:sldId id="787" r:id="rId5"/>
    <p:sldId id="789" r:id="rId6"/>
    <p:sldId id="790" r:id="rId7"/>
    <p:sldId id="792" r:id="rId8"/>
    <p:sldId id="807" r:id="rId9"/>
    <p:sldId id="791" r:id="rId10"/>
    <p:sldId id="793" r:id="rId11"/>
    <p:sldId id="794" r:id="rId12"/>
    <p:sldId id="795" r:id="rId13"/>
    <p:sldId id="796" r:id="rId14"/>
    <p:sldId id="797" r:id="rId15"/>
    <p:sldId id="798" r:id="rId16"/>
    <p:sldId id="803" r:id="rId17"/>
    <p:sldId id="809" r:id="rId18"/>
    <p:sldId id="800" r:id="rId19"/>
    <p:sldId id="801" r:id="rId20"/>
    <p:sldId id="804" r:id="rId21"/>
    <p:sldId id="802" r:id="rId22"/>
    <p:sldId id="805" r:id="rId23"/>
    <p:sldId id="806" r:id="rId24"/>
    <p:sldId id="784" r:id="rId25"/>
    <p:sldId id="785" r:id="rId26"/>
    <p:sldId id="786" r:id="rId27"/>
  </p:sldIdLst>
  <p:sldSz cx="9906000" cy="6858000" type="A4"/>
  <p:notesSz cx="7099300" cy="10234613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CCC700"/>
    <a:srgbClr val="F0EA00"/>
    <a:srgbClr val="00CC00"/>
    <a:srgbClr val="3399FF"/>
    <a:srgbClr val="33CCFF"/>
    <a:srgbClr val="45BBA7"/>
    <a:srgbClr val="36C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914" autoAdjust="0"/>
    <p:restoredTop sz="88956" autoAdjust="0"/>
  </p:normalViewPr>
  <p:slideViewPr>
    <p:cSldViewPr snapToGrid="0">
      <p:cViewPr varScale="1">
        <p:scale>
          <a:sx n="101" d="100"/>
          <a:sy n="101" d="100"/>
        </p:scale>
        <p:origin x="1182" y="114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 snapToGrid="0">
      <p:cViewPr varScale="1">
        <p:scale>
          <a:sx n="73" d="100"/>
          <a:sy n="73" d="100"/>
        </p:scale>
        <p:origin x="-720" y="-90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900113"/>
            <a:ext cx="5165725" cy="3576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5413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87" tIns="45139" rIns="91887" bIns="45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6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6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>
                  <a:latin typeface="Times New Roman" pitchFamily="18" charset="0"/>
                  <a:ea typeface="新細明體" charset="-120"/>
                </a:endParaRPr>
              </a:p>
            </p:txBody>
          </p:sp>
        </p:grpSp>
      </p:grpSp>
      <p:pic>
        <p:nvPicPr>
          <p:cNvPr id="18" name="Picture 2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7194F9"/>
              </a:clrFrom>
              <a:clrTo>
                <a:srgbClr val="719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0"/>
            <a:ext cx="12239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70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1070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NZ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35DFA-7870-477D-A4D8-43022168D73D}" type="slidenum">
              <a:rPr lang="en-NZ" altLang="zh-TW"/>
              <a:pPr/>
              <a:t>‹#›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00283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1190D7-6A8D-45F2-A590-59BF12650102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94182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457200"/>
            <a:ext cx="2333625" cy="5956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457200"/>
            <a:ext cx="6848475" cy="5956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A2FE2-4CD7-4988-8B9A-E31534DE95ED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378481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DCB12-5E8C-4F8B-99F8-D81BD3760436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289830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2850" y="127000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2850" y="391795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3EFB1-0C0B-4AFF-9D1B-ADC43FBD965D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02065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C1DEA4-1343-4D56-BA36-342BAFEB4DC5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5098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926F77-6B32-49A6-AD30-654CCB6C89FC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5937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C6A3F-6865-430C-8BC0-63309A0186DA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4459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4578C-FB3D-44E5-8D3D-9E456CD043AD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43117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F35EF-5253-421E-96E2-196A242193AA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36538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D80BC-3524-4DEA-A39F-17620C7C7CE6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7504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4C0D9-BE7F-4A5A-86D2-F7EBC98C9DF9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5911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ED7EB-5D24-4261-987E-D55482F39118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0818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  <a:ea typeface="新細明體" charset="-120"/>
              </a:defRPr>
            </a:lvl1pPr>
          </a:lstStyle>
          <a:p>
            <a:fld id="{96202951-4285-4338-A128-D7965AE84B9B}" type="slidenum">
              <a:rPr lang="en-NZ" altLang="zh-TW"/>
              <a:pPr/>
              <a:t>‹#›</a:t>
            </a:fld>
            <a:endParaRPr lang="en-NZ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>
                <a:solidFill>
                  <a:schemeClr val="accent2"/>
                </a:solidFill>
                <a:ea typeface="新細明體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90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>
                <a:solidFill>
                  <a:schemeClr val="accent2"/>
                </a:solidFill>
                <a:ea typeface="新細明體" charset="-12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90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>
                <a:solidFill>
                  <a:schemeClr val="accent2"/>
                </a:solidFill>
                <a:ea typeface="新細明體" charset="-12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zh-TW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0000"/>
            <a:ext cx="9334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zh-TW"/>
              <a:t>Click to edit Master text styles</a:t>
            </a:r>
          </a:p>
          <a:p>
            <a:pPr lvl="1"/>
            <a:r>
              <a:rPr lang="en-NZ" altLang="zh-TW"/>
              <a:t>Second level</a:t>
            </a:r>
          </a:p>
          <a:p>
            <a:pPr lvl="2"/>
            <a:r>
              <a:rPr lang="en-NZ" altLang="zh-TW"/>
              <a:t>Third level</a:t>
            </a:r>
          </a:p>
          <a:p>
            <a:pPr lvl="3"/>
            <a:r>
              <a:rPr lang="en-NZ" altLang="zh-TW"/>
              <a:t>Fourth level</a:t>
            </a:r>
          </a:p>
          <a:p>
            <a:pPr lvl="4"/>
            <a:r>
              <a:rPr lang="en-NZ" altLang="zh-TW"/>
              <a:t>Fifth level</a:t>
            </a:r>
          </a:p>
        </p:txBody>
      </p:sp>
      <p:sp>
        <p:nvSpPr>
          <p:cNvPr id="1069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hyperlink" Target="http://webvision.med.utah.edu/imageswv/fovmoswv.jpeg" TargetMode="External"/><Relationship Id="rId4" Type="http://schemas.openxmlformats.org/officeDocument/2006/relationships/hyperlink" Target="http://webvision.med.utah.edu/imageswv/Sagschem.jpe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cl.ac.uk/teares/gktvc/vc/lt/colourblindness/cblind.htm" TargetMode="External"/><Relationship Id="rId4" Type="http://schemas.openxmlformats.org/officeDocument/2006/relationships/hyperlink" Target="http://members.aol.com/protanope/card2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Computer Graphics and Image Processing</a:t>
            </a:r>
            <a:br>
              <a:rPr lang="en-US" altLang="zh-TW">
                <a:ea typeface="新細明體" charset="-120"/>
              </a:rPr>
            </a:br>
            <a:endParaRPr lang="en-NZ" altLang="zh-TW">
              <a:ea typeface="新細明體" charset="-12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Color I</a:t>
            </a:r>
            <a:endParaRPr lang="en-NZ" altLang="zh-TW">
              <a:ea typeface="新細明體" charset="-12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03D84E6-CF23-4B78-96F6-D47CADEEEE05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 charset="-120"/>
              </a:rPr>
              <a:t>INTERACTION OF LIGHT WITH MATERIALS</a:t>
            </a:r>
            <a:endParaRPr lang="en-NZ" altLang="zh-TW" cap="none">
              <a:ea typeface="新細明體" charset="-120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A9AA7A-8F73-4500-BB54-5A14FDBD48BD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815975"/>
            <a:ext cx="4135437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Interaction of Light with Materials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TW" sz="2000">
                <a:ea typeface="新細明體" charset="-120"/>
              </a:rPr>
              <a:t>Light </a:t>
            </a:r>
            <a:r>
              <a:rPr lang="en-US" altLang="zh-TW" sz="2000">
                <a:ea typeface="新細明體" charset="-120"/>
                <a:sym typeface="Wingdings" panose="05000000000000000000" pitchFamily="2" charset="2"/>
              </a:rPr>
              <a:t> surface of some “body”: 3 possible results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zh-TW" sz="2000" b="1" u="sng">
                <a:ea typeface="新細明體" charset="-120"/>
                <a:sym typeface="Wingdings" panose="05000000000000000000" pitchFamily="2" charset="2"/>
              </a:rPr>
              <a:t>Absorption</a:t>
            </a:r>
            <a:r>
              <a:rPr lang="en-US" altLang="zh-TW" sz="2000">
                <a:ea typeface="新細明體" charset="-120"/>
                <a:sym typeface="Wingdings" panose="05000000000000000000" pitchFamily="2" charset="2"/>
              </a:rPr>
              <a:t> – energy of selected wavelengths retained within the body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zh-TW" sz="2000" b="1" u="sng">
                <a:ea typeface="新細明體" charset="-120"/>
                <a:sym typeface="Wingdings" panose="05000000000000000000" pitchFamily="2" charset="2"/>
              </a:rPr>
              <a:t>Transmission</a:t>
            </a:r>
            <a:r>
              <a:rPr lang="en-US" altLang="zh-TW" sz="2000">
                <a:ea typeface="新細明體" charset="-120"/>
                <a:sym typeface="Wingdings" panose="05000000000000000000" pitchFamily="2" charset="2"/>
              </a:rPr>
              <a:t> – energy of selected wavelengths travels through and exits the body.  </a:t>
            </a:r>
            <a:r>
              <a:rPr lang="en-US" altLang="zh-TW" sz="2000" u="sng">
                <a:ea typeface="新細明體" charset="-120"/>
                <a:sym typeface="Wingdings" panose="05000000000000000000" pitchFamily="2" charset="2"/>
              </a:rPr>
              <a:t>Refraction</a:t>
            </a:r>
            <a:r>
              <a:rPr lang="en-US" altLang="zh-TW" sz="2000">
                <a:ea typeface="新細明體" charset="-120"/>
                <a:sym typeface="Wingdings" panose="05000000000000000000" pitchFamily="2" charset="2"/>
              </a:rPr>
              <a:t> of light occurs at boundaries.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zh-TW" sz="2000" b="1" u="sng">
                <a:ea typeface="新細明體" charset="-120"/>
                <a:sym typeface="Wingdings" panose="05000000000000000000" pitchFamily="2" charset="2"/>
              </a:rPr>
              <a:t>Reflection</a:t>
            </a:r>
            <a:r>
              <a:rPr lang="en-US" altLang="zh-TW" sz="2000">
                <a:ea typeface="新細明體" charset="-120"/>
                <a:sym typeface="Wingdings" panose="05000000000000000000" pitchFamily="2" charset="2"/>
              </a:rPr>
              <a:t> – energy of selected wavelengths “bounces” off surface.</a:t>
            </a:r>
            <a:br>
              <a:rPr lang="en-US" altLang="zh-TW" sz="2000">
                <a:ea typeface="新細明體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charset="-120"/>
                <a:sym typeface="Wingdings" panose="05000000000000000000" pitchFamily="2" charset="2"/>
              </a:rPr>
              <a:t>Angle of reflection = angle of incidence.</a:t>
            </a:r>
          </a:p>
          <a:p>
            <a:pPr marL="457200" indent="-457200"/>
            <a:r>
              <a:rPr lang="en-US" altLang="zh-TW" sz="2000">
                <a:ea typeface="新細明體" charset="-120"/>
                <a:sym typeface="Wingdings" panose="05000000000000000000" pitchFamily="2" charset="2"/>
              </a:rPr>
              <a:t>Also combinations of these 3, such as “internal reflection” when light enters a semi-translucent body, scatters, and some light reflects back out: human skin, Shrek’s skin</a:t>
            </a:r>
            <a:endParaRPr lang="en-US" altLang="zh-TW" sz="2000" b="1" u="sng">
              <a:ea typeface="新細明體" charset="-120"/>
              <a:sym typeface="Wingdings" panose="05000000000000000000" pitchFamily="2" charset="2"/>
            </a:endParaRPr>
          </a:p>
        </p:txBody>
      </p:sp>
      <p:grpSp>
        <p:nvGrpSpPr>
          <p:cNvPr id="13316" name="Group 18"/>
          <p:cNvGrpSpPr>
            <a:grpSpLocks/>
          </p:cNvGrpSpPr>
          <p:nvPr/>
        </p:nvGrpSpPr>
        <p:grpSpPr bwMode="auto">
          <a:xfrm>
            <a:off x="1296988" y="4149725"/>
            <a:ext cx="7272337" cy="2097088"/>
            <a:chOff x="817" y="2614"/>
            <a:chExt cx="4581" cy="1321"/>
          </a:xfrm>
        </p:grpSpPr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2816" y="3328"/>
              <a:ext cx="1344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3320" name="Freeform 4"/>
            <p:cNvSpPr>
              <a:spLocks/>
            </p:cNvSpPr>
            <p:nvPr/>
          </p:nvSpPr>
          <p:spPr bwMode="auto">
            <a:xfrm>
              <a:off x="2501" y="2972"/>
              <a:ext cx="1502" cy="963"/>
            </a:xfrm>
            <a:custGeom>
              <a:avLst/>
              <a:gdLst>
                <a:gd name="T0" fmla="*/ 43 w 1502"/>
                <a:gd name="T1" fmla="*/ 532 h 963"/>
                <a:gd name="T2" fmla="*/ 35 w 1502"/>
                <a:gd name="T3" fmla="*/ 308 h 963"/>
                <a:gd name="T4" fmla="*/ 251 w 1502"/>
                <a:gd name="T5" fmla="*/ 52 h 963"/>
                <a:gd name="T6" fmla="*/ 723 w 1502"/>
                <a:gd name="T7" fmla="*/ 20 h 963"/>
                <a:gd name="T8" fmla="*/ 1443 w 1502"/>
                <a:gd name="T9" fmla="*/ 172 h 963"/>
                <a:gd name="T10" fmla="*/ 1075 w 1502"/>
                <a:gd name="T11" fmla="*/ 508 h 963"/>
                <a:gd name="T12" fmla="*/ 587 w 1502"/>
                <a:gd name="T13" fmla="*/ 636 h 963"/>
                <a:gd name="T14" fmla="*/ 243 w 1502"/>
                <a:gd name="T15" fmla="*/ 916 h 963"/>
                <a:gd name="T16" fmla="*/ 67 w 1502"/>
                <a:gd name="T17" fmla="*/ 916 h 963"/>
                <a:gd name="T18" fmla="*/ 27 w 1502"/>
                <a:gd name="T19" fmla="*/ 700 h 963"/>
                <a:gd name="T20" fmla="*/ 43 w 1502"/>
                <a:gd name="T21" fmla="*/ 516 h 9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2"/>
                <a:gd name="T34" fmla="*/ 0 h 963"/>
                <a:gd name="T35" fmla="*/ 1502 w 1502"/>
                <a:gd name="T36" fmla="*/ 963 h 9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2" h="963">
                  <a:moveTo>
                    <a:pt x="43" y="532"/>
                  </a:moveTo>
                  <a:cubicBezTo>
                    <a:pt x="42" y="495"/>
                    <a:pt x="0" y="388"/>
                    <a:pt x="35" y="308"/>
                  </a:cubicBezTo>
                  <a:cubicBezTo>
                    <a:pt x="70" y="228"/>
                    <a:pt x="136" y="100"/>
                    <a:pt x="251" y="52"/>
                  </a:cubicBezTo>
                  <a:cubicBezTo>
                    <a:pt x="366" y="4"/>
                    <a:pt x="524" y="0"/>
                    <a:pt x="723" y="20"/>
                  </a:cubicBezTo>
                  <a:cubicBezTo>
                    <a:pt x="922" y="40"/>
                    <a:pt x="1384" y="91"/>
                    <a:pt x="1443" y="172"/>
                  </a:cubicBezTo>
                  <a:cubicBezTo>
                    <a:pt x="1502" y="253"/>
                    <a:pt x="1218" y="431"/>
                    <a:pt x="1075" y="508"/>
                  </a:cubicBezTo>
                  <a:cubicBezTo>
                    <a:pt x="932" y="585"/>
                    <a:pt x="726" y="568"/>
                    <a:pt x="587" y="636"/>
                  </a:cubicBezTo>
                  <a:cubicBezTo>
                    <a:pt x="448" y="704"/>
                    <a:pt x="330" y="869"/>
                    <a:pt x="243" y="916"/>
                  </a:cubicBezTo>
                  <a:cubicBezTo>
                    <a:pt x="156" y="963"/>
                    <a:pt x="103" y="952"/>
                    <a:pt x="67" y="916"/>
                  </a:cubicBezTo>
                  <a:cubicBezTo>
                    <a:pt x="31" y="880"/>
                    <a:pt x="31" y="767"/>
                    <a:pt x="27" y="700"/>
                  </a:cubicBezTo>
                  <a:cubicBezTo>
                    <a:pt x="23" y="633"/>
                    <a:pt x="40" y="554"/>
                    <a:pt x="43" y="516"/>
                  </a:cubicBezTo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3321" name="Line 5"/>
            <p:cNvSpPr>
              <a:spLocks noChangeShapeType="1"/>
            </p:cNvSpPr>
            <p:nvPr/>
          </p:nvSpPr>
          <p:spPr bwMode="auto">
            <a:xfrm>
              <a:off x="1648" y="3184"/>
              <a:ext cx="1160" cy="1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3322" name="Line 6"/>
            <p:cNvSpPr>
              <a:spLocks noChangeShapeType="1"/>
            </p:cNvSpPr>
            <p:nvPr/>
          </p:nvSpPr>
          <p:spPr bwMode="auto">
            <a:xfrm flipV="1">
              <a:off x="2816" y="2656"/>
              <a:ext cx="648" cy="6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3323" name="Line 8"/>
            <p:cNvSpPr>
              <a:spLocks noChangeShapeType="1"/>
            </p:cNvSpPr>
            <p:nvPr/>
          </p:nvSpPr>
          <p:spPr bwMode="auto">
            <a:xfrm>
              <a:off x="2824" y="3336"/>
              <a:ext cx="1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3324" name="Line 9"/>
            <p:cNvSpPr>
              <a:spLocks noChangeShapeType="1"/>
            </p:cNvSpPr>
            <p:nvPr/>
          </p:nvSpPr>
          <p:spPr bwMode="auto">
            <a:xfrm rot="-5598657">
              <a:off x="2944" y="3192"/>
              <a:ext cx="1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3325" name="Line 10"/>
            <p:cNvSpPr>
              <a:spLocks noChangeShapeType="1"/>
            </p:cNvSpPr>
            <p:nvPr/>
          </p:nvSpPr>
          <p:spPr bwMode="auto">
            <a:xfrm rot="9949958">
              <a:off x="2768" y="3064"/>
              <a:ext cx="1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817" y="3255"/>
              <a:ext cx="121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charset="-120"/>
                </a:rPr>
                <a:t>I = incident (incoming)</a:t>
              </a:r>
              <a:br>
                <a:rPr lang="en-US" altLang="zh-TW" sz="1400">
                  <a:ea typeface="新細明體" charset="-120"/>
                </a:rPr>
              </a:br>
              <a:r>
                <a:rPr lang="en-US" altLang="zh-TW" sz="1400">
                  <a:ea typeface="新細明體" charset="-120"/>
                </a:rPr>
                <a:t>energy</a:t>
              </a:r>
            </a:p>
          </p:txBody>
        </p:sp>
        <p:sp>
          <p:nvSpPr>
            <p:cNvPr id="13327" name="Text Box 13"/>
            <p:cNvSpPr txBox="1">
              <a:spLocks noChangeArrowheads="1"/>
            </p:cNvSpPr>
            <p:nvPr/>
          </p:nvSpPr>
          <p:spPr bwMode="auto">
            <a:xfrm>
              <a:off x="3619" y="2614"/>
              <a:ext cx="1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charset="-120"/>
                </a:rPr>
                <a:t>R = reflected energy</a:t>
              </a:r>
            </a:p>
          </p:txBody>
        </p:sp>
        <p:sp>
          <p:nvSpPr>
            <p:cNvPr id="13328" name="Text Box 14"/>
            <p:cNvSpPr txBox="1">
              <a:spLocks noChangeArrowheads="1"/>
            </p:cNvSpPr>
            <p:nvPr/>
          </p:nvSpPr>
          <p:spPr bwMode="auto">
            <a:xfrm>
              <a:off x="4163" y="3521"/>
              <a:ext cx="1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charset="-120"/>
                </a:rPr>
                <a:t>T = transmitted energy</a:t>
              </a:r>
            </a:p>
          </p:txBody>
        </p:sp>
        <p:sp>
          <p:nvSpPr>
            <p:cNvPr id="13329" name="Text Box 15"/>
            <p:cNvSpPr txBox="1">
              <a:spLocks noChangeArrowheads="1"/>
            </p:cNvSpPr>
            <p:nvPr/>
          </p:nvSpPr>
          <p:spPr bwMode="auto">
            <a:xfrm>
              <a:off x="2984" y="3067"/>
              <a:ext cx="78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charset="-120"/>
                </a:rPr>
                <a:t>A = absorbed</a:t>
              </a:r>
              <a:br>
                <a:rPr lang="en-US" altLang="zh-TW" sz="1400">
                  <a:ea typeface="新細明體" charset="-120"/>
                </a:rPr>
              </a:br>
              <a:r>
                <a:rPr lang="en-US" altLang="zh-TW" sz="1400">
                  <a:ea typeface="新細明體" charset="-120"/>
                </a:rPr>
                <a:t>energy</a:t>
              </a:r>
            </a:p>
          </p:txBody>
        </p:sp>
      </p:grpSp>
      <p:sp>
        <p:nvSpPr>
          <p:cNvPr id="13317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381BDEC-3F66-40E7-89A1-65756C1EEF16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13318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>
                <a:ea typeface="新細明體" charset="-120"/>
              </a:rPr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>
              <a:ea typeface="新細明體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Interaction of Light with Materials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zh-TW" sz="2200">
                <a:ea typeface="新細明體" charset="-120"/>
                <a:sym typeface="Wingdings" panose="05000000000000000000" pitchFamily="2" charset="2"/>
              </a:rPr>
              <a:t>Incident (incoming) light energy</a:t>
            </a:r>
            <a:br>
              <a:rPr lang="en-US" altLang="zh-TW" sz="2200">
                <a:ea typeface="新細明體" charset="-120"/>
                <a:sym typeface="Wingdings" panose="05000000000000000000" pitchFamily="2" charset="2"/>
              </a:rPr>
            </a:br>
            <a:r>
              <a:rPr lang="en-US" altLang="zh-TW" sz="2200">
                <a:ea typeface="新細明體" charset="-120"/>
                <a:sym typeface="Wingdings" panose="05000000000000000000" pitchFamily="2" charset="2"/>
              </a:rPr>
              <a:t>     = absorbed energy + transmitted energy + reflected energy</a:t>
            </a:r>
            <a:br>
              <a:rPr lang="en-US" altLang="zh-TW" sz="2200">
                <a:ea typeface="新細明體" charset="-120"/>
                <a:sym typeface="Wingdings" panose="05000000000000000000" pitchFamily="2" charset="2"/>
              </a:rPr>
            </a:br>
            <a:r>
              <a:rPr lang="en-US" altLang="zh-TW" sz="2200">
                <a:ea typeface="新細明體" charset="-120"/>
                <a:sym typeface="Wingdings" panose="05000000000000000000" pitchFamily="2" charset="2"/>
              </a:rPr>
              <a:t>     = retained + passed through + bounced off</a:t>
            </a:r>
          </a:p>
          <a:p>
            <a:pPr marL="457200" indent="-457200"/>
            <a:r>
              <a:rPr lang="en-US" altLang="zh-TW" sz="2200">
                <a:ea typeface="新細明體" charset="-120"/>
                <a:sym typeface="Wingdings" panose="05000000000000000000" pitchFamily="2" charset="2"/>
              </a:rPr>
              <a:t>Chemical properties of the body determine the % of each.</a:t>
            </a:r>
            <a:br>
              <a:rPr lang="en-US" altLang="zh-TW" sz="2200">
                <a:ea typeface="新細明體" charset="-120"/>
                <a:sym typeface="Wingdings" panose="05000000000000000000" pitchFamily="2" charset="2"/>
              </a:rPr>
            </a:br>
            <a:br>
              <a:rPr lang="en-US" altLang="zh-TW" sz="2200">
                <a:ea typeface="新細明體" charset="-120"/>
                <a:sym typeface="Wingdings" panose="05000000000000000000" pitchFamily="2" charset="2"/>
              </a:rPr>
            </a:br>
            <a:br>
              <a:rPr lang="en-US" altLang="zh-TW" sz="2200">
                <a:ea typeface="新細明體" charset="-120"/>
                <a:sym typeface="Wingdings" panose="05000000000000000000" pitchFamily="2" charset="2"/>
              </a:rPr>
            </a:br>
            <a:br>
              <a:rPr lang="en-US" altLang="zh-TW" sz="2200">
                <a:ea typeface="新細明體" charset="-120"/>
                <a:sym typeface="Wingdings" panose="05000000000000000000" pitchFamily="2" charset="2"/>
              </a:rPr>
            </a:br>
            <a:br>
              <a:rPr lang="en-US" altLang="zh-TW" sz="2200">
                <a:ea typeface="新細明體" charset="-120"/>
                <a:sym typeface="Wingdings" panose="05000000000000000000" pitchFamily="2" charset="2"/>
              </a:rPr>
            </a:br>
            <a:br>
              <a:rPr lang="en-US" altLang="zh-TW" sz="2200">
                <a:ea typeface="新細明體" charset="-120"/>
                <a:sym typeface="Wingdings" panose="05000000000000000000" pitchFamily="2" charset="2"/>
              </a:rPr>
            </a:br>
            <a:br>
              <a:rPr lang="en-US" altLang="zh-TW" sz="2200">
                <a:ea typeface="新細明體" charset="-120"/>
                <a:sym typeface="Wingdings" panose="05000000000000000000" pitchFamily="2" charset="2"/>
              </a:rPr>
            </a:br>
            <a:br>
              <a:rPr lang="en-US" altLang="zh-TW" sz="2200">
                <a:ea typeface="新細明體" charset="-120"/>
                <a:sym typeface="Wingdings" panose="05000000000000000000" pitchFamily="2" charset="2"/>
              </a:rPr>
            </a:br>
            <a:endParaRPr lang="en-US" altLang="zh-TW" sz="2200">
              <a:ea typeface="新細明體" charset="-120"/>
              <a:sym typeface="Wingdings" panose="05000000000000000000" pitchFamily="2" charset="2"/>
            </a:endParaRPr>
          </a:p>
          <a:p>
            <a:pPr marL="457200" indent="-457200"/>
            <a:endParaRPr lang="en-US" altLang="zh-TW" sz="2200">
              <a:ea typeface="新細明體" charset="-120"/>
              <a:sym typeface="Wingdings" panose="05000000000000000000" pitchFamily="2" charset="2"/>
            </a:endParaRPr>
          </a:p>
          <a:p>
            <a:pPr marL="457200" indent="-457200"/>
            <a:r>
              <a:rPr lang="en-US" altLang="zh-TW" sz="2200">
                <a:ea typeface="新細明體" charset="-120"/>
                <a:sym typeface="Wingdings" panose="05000000000000000000" pitchFamily="2" charset="2"/>
              </a:rPr>
              <a:t>Computer graphics: </a:t>
            </a:r>
            <a:r>
              <a:rPr lang="en-US" altLang="zh-TW" sz="2200" b="1" u="sng">
                <a:ea typeface="新細明體" charset="-120"/>
                <a:sym typeface="Wingdings" panose="05000000000000000000" pitchFamily="2" charset="2"/>
              </a:rPr>
              <a:t>reflected</a:t>
            </a:r>
            <a:r>
              <a:rPr lang="en-US" altLang="zh-TW" sz="2200">
                <a:ea typeface="新細明體" charset="-120"/>
                <a:sym typeface="Wingdings" panose="05000000000000000000" pitchFamily="2" charset="2"/>
              </a:rPr>
              <a:t> (and refracted), </a:t>
            </a:r>
            <a:r>
              <a:rPr lang="en-US" altLang="zh-TW" sz="2200" b="1" u="sng">
                <a:ea typeface="新細明體" charset="-120"/>
                <a:sym typeface="Wingdings" panose="05000000000000000000" pitchFamily="2" charset="2"/>
              </a:rPr>
              <a:t>transmitted light</a:t>
            </a:r>
          </a:p>
        </p:txBody>
      </p:sp>
      <p:grpSp>
        <p:nvGrpSpPr>
          <p:cNvPr id="14340" name="Group 59"/>
          <p:cNvGrpSpPr>
            <a:grpSpLocks/>
          </p:cNvGrpSpPr>
          <p:nvPr/>
        </p:nvGrpSpPr>
        <p:grpSpPr bwMode="auto">
          <a:xfrm>
            <a:off x="992188" y="2852738"/>
            <a:ext cx="3733800" cy="1412875"/>
            <a:chOff x="625" y="1797"/>
            <a:chExt cx="2352" cy="890"/>
          </a:xfrm>
        </p:grpSpPr>
        <p:sp>
          <p:nvSpPr>
            <p:cNvPr id="14364" name="Freeform 19"/>
            <p:cNvSpPr>
              <a:spLocks/>
            </p:cNvSpPr>
            <p:nvPr/>
          </p:nvSpPr>
          <p:spPr bwMode="auto">
            <a:xfrm>
              <a:off x="1353" y="1963"/>
              <a:ext cx="1043" cy="505"/>
            </a:xfrm>
            <a:custGeom>
              <a:avLst/>
              <a:gdLst>
                <a:gd name="T0" fmla="*/ 1 w 1502"/>
                <a:gd name="T1" fmla="*/ 1 h 963"/>
                <a:gd name="T2" fmla="*/ 1 w 1502"/>
                <a:gd name="T3" fmla="*/ 1 h 963"/>
                <a:gd name="T4" fmla="*/ 1 w 1502"/>
                <a:gd name="T5" fmla="*/ 1 h 963"/>
                <a:gd name="T6" fmla="*/ 3 w 1502"/>
                <a:gd name="T7" fmla="*/ 1 h 963"/>
                <a:gd name="T8" fmla="*/ 6 w 1502"/>
                <a:gd name="T9" fmla="*/ 1 h 963"/>
                <a:gd name="T10" fmla="*/ 4 w 1502"/>
                <a:gd name="T11" fmla="*/ 1 h 963"/>
                <a:gd name="T12" fmla="*/ 2 w 1502"/>
                <a:gd name="T13" fmla="*/ 1 h 963"/>
                <a:gd name="T14" fmla="*/ 1 w 1502"/>
                <a:gd name="T15" fmla="*/ 1 h 963"/>
                <a:gd name="T16" fmla="*/ 1 w 1502"/>
                <a:gd name="T17" fmla="*/ 1 h 963"/>
                <a:gd name="T18" fmla="*/ 1 w 1502"/>
                <a:gd name="T19" fmla="*/ 1 h 963"/>
                <a:gd name="T20" fmla="*/ 1 w 1502"/>
                <a:gd name="T21" fmla="*/ 1 h 9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2"/>
                <a:gd name="T34" fmla="*/ 0 h 963"/>
                <a:gd name="T35" fmla="*/ 1502 w 1502"/>
                <a:gd name="T36" fmla="*/ 963 h 9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2" h="963">
                  <a:moveTo>
                    <a:pt x="43" y="532"/>
                  </a:moveTo>
                  <a:cubicBezTo>
                    <a:pt x="42" y="495"/>
                    <a:pt x="0" y="388"/>
                    <a:pt x="35" y="308"/>
                  </a:cubicBezTo>
                  <a:cubicBezTo>
                    <a:pt x="70" y="228"/>
                    <a:pt x="136" y="100"/>
                    <a:pt x="251" y="52"/>
                  </a:cubicBezTo>
                  <a:cubicBezTo>
                    <a:pt x="366" y="4"/>
                    <a:pt x="524" y="0"/>
                    <a:pt x="723" y="20"/>
                  </a:cubicBezTo>
                  <a:cubicBezTo>
                    <a:pt x="922" y="40"/>
                    <a:pt x="1384" y="91"/>
                    <a:pt x="1443" y="172"/>
                  </a:cubicBezTo>
                  <a:cubicBezTo>
                    <a:pt x="1502" y="253"/>
                    <a:pt x="1218" y="431"/>
                    <a:pt x="1075" y="508"/>
                  </a:cubicBezTo>
                  <a:cubicBezTo>
                    <a:pt x="932" y="585"/>
                    <a:pt x="726" y="568"/>
                    <a:pt x="587" y="636"/>
                  </a:cubicBezTo>
                  <a:cubicBezTo>
                    <a:pt x="448" y="704"/>
                    <a:pt x="330" y="869"/>
                    <a:pt x="243" y="916"/>
                  </a:cubicBezTo>
                  <a:cubicBezTo>
                    <a:pt x="156" y="963"/>
                    <a:pt x="103" y="952"/>
                    <a:pt x="67" y="916"/>
                  </a:cubicBezTo>
                  <a:cubicBezTo>
                    <a:pt x="31" y="880"/>
                    <a:pt x="31" y="767"/>
                    <a:pt x="27" y="700"/>
                  </a:cubicBezTo>
                  <a:cubicBezTo>
                    <a:pt x="23" y="633"/>
                    <a:pt x="40" y="554"/>
                    <a:pt x="43" y="516"/>
                  </a:cubicBezTo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4365" name="Line 20"/>
            <p:cNvSpPr>
              <a:spLocks noChangeShapeType="1"/>
            </p:cNvSpPr>
            <p:nvPr/>
          </p:nvSpPr>
          <p:spPr bwMode="auto">
            <a:xfrm>
              <a:off x="761" y="2074"/>
              <a:ext cx="805" cy="6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66" name="Line 21"/>
            <p:cNvSpPr>
              <a:spLocks noChangeShapeType="1"/>
            </p:cNvSpPr>
            <p:nvPr/>
          </p:nvSpPr>
          <p:spPr bwMode="auto">
            <a:xfrm flipV="1">
              <a:off x="1572" y="1797"/>
              <a:ext cx="450" cy="3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67" name="Line 22"/>
            <p:cNvSpPr>
              <a:spLocks noChangeShapeType="1"/>
            </p:cNvSpPr>
            <p:nvPr/>
          </p:nvSpPr>
          <p:spPr bwMode="auto">
            <a:xfrm>
              <a:off x="1577" y="2154"/>
              <a:ext cx="12" cy="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68" name="Line 23"/>
            <p:cNvSpPr>
              <a:spLocks noChangeShapeType="1"/>
            </p:cNvSpPr>
            <p:nvPr/>
          </p:nvSpPr>
          <p:spPr bwMode="auto">
            <a:xfrm rot="-5598657">
              <a:off x="1663" y="2057"/>
              <a:ext cx="8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69" name="Line 24"/>
            <p:cNvSpPr>
              <a:spLocks noChangeShapeType="1"/>
            </p:cNvSpPr>
            <p:nvPr/>
          </p:nvSpPr>
          <p:spPr bwMode="auto">
            <a:xfrm rot="9949958">
              <a:off x="1539" y="2011"/>
              <a:ext cx="11" cy="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70" name="Text Box 55"/>
            <p:cNvSpPr txBox="1">
              <a:spLocks noChangeArrowheads="1"/>
            </p:cNvSpPr>
            <p:nvPr/>
          </p:nvSpPr>
          <p:spPr bwMode="auto">
            <a:xfrm>
              <a:off x="625" y="2495"/>
              <a:ext cx="2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charset="-120"/>
                </a:rPr>
                <a:t>opaque coloured surface: A &gt; 0 , T = 0, R &gt; 0</a:t>
              </a:r>
            </a:p>
          </p:txBody>
        </p:sp>
      </p:grpSp>
      <p:grpSp>
        <p:nvGrpSpPr>
          <p:cNvPr id="14341" name="Group 58"/>
          <p:cNvGrpSpPr>
            <a:grpSpLocks/>
          </p:cNvGrpSpPr>
          <p:nvPr/>
        </p:nvGrpSpPr>
        <p:grpSpPr bwMode="auto">
          <a:xfrm>
            <a:off x="4808538" y="3068638"/>
            <a:ext cx="3370262" cy="1362075"/>
            <a:chOff x="3048" y="1963"/>
            <a:chExt cx="2123" cy="858"/>
          </a:xfrm>
        </p:grpSpPr>
        <p:sp>
          <p:nvSpPr>
            <p:cNvPr id="14358" name="Freeform 32"/>
            <p:cNvSpPr>
              <a:spLocks/>
            </p:cNvSpPr>
            <p:nvPr/>
          </p:nvSpPr>
          <p:spPr bwMode="auto">
            <a:xfrm>
              <a:off x="3893" y="1963"/>
              <a:ext cx="1043" cy="505"/>
            </a:xfrm>
            <a:custGeom>
              <a:avLst/>
              <a:gdLst>
                <a:gd name="T0" fmla="*/ 1 w 1502"/>
                <a:gd name="T1" fmla="*/ 1 h 963"/>
                <a:gd name="T2" fmla="*/ 1 w 1502"/>
                <a:gd name="T3" fmla="*/ 1 h 963"/>
                <a:gd name="T4" fmla="*/ 1 w 1502"/>
                <a:gd name="T5" fmla="*/ 1 h 963"/>
                <a:gd name="T6" fmla="*/ 3 w 1502"/>
                <a:gd name="T7" fmla="*/ 1 h 963"/>
                <a:gd name="T8" fmla="*/ 6 w 1502"/>
                <a:gd name="T9" fmla="*/ 1 h 963"/>
                <a:gd name="T10" fmla="*/ 4 w 1502"/>
                <a:gd name="T11" fmla="*/ 1 h 963"/>
                <a:gd name="T12" fmla="*/ 2 w 1502"/>
                <a:gd name="T13" fmla="*/ 1 h 963"/>
                <a:gd name="T14" fmla="*/ 1 w 1502"/>
                <a:gd name="T15" fmla="*/ 1 h 963"/>
                <a:gd name="T16" fmla="*/ 1 w 1502"/>
                <a:gd name="T17" fmla="*/ 1 h 963"/>
                <a:gd name="T18" fmla="*/ 1 w 1502"/>
                <a:gd name="T19" fmla="*/ 1 h 963"/>
                <a:gd name="T20" fmla="*/ 1 w 1502"/>
                <a:gd name="T21" fmla="*/ 1 h 9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2"/>
                <a:gd name="T34" fmla="*/ 0 h 963"/>
                <a:gd name="T35" fmla="*/ 1502 w 1502"/>
                <a:gd name="T36" fmla="*/ 963 h 9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2" h="963">
                  <a:moveTo>
                    <a:pt x="43" y="532"/>
                  </a:moveTo>
                  <a:cubicBezTo>
                    <a:pt x="42" y="495"/>
                    <a:pt x="0" y="388"/>
                    <a:pt x="35" y="308"/>
                  </a:cubicBezTo>
                  <a:cubicBezTo>
                    <a:pt x="70" y="228"/>
                    <a:pt x="136" y="100"/>
                    <a:pt x="251" y="52"/>
                  </a:cubicBezTo>
                  <a:cubicBezTo>
                    <a:pt x="366" y="4"/>
                    <a:pt x="524" y="0"/>
                    <a:pt x="723" y="20"/>
                  </a:cubicBezTo>
                  <a:cubicBezTo>
                    <a:pt x="922" y="40"/>
                    <a:pt x="1384" y="91"/>
                    <a:pt x="1443" y="172"/>
                  </a:cubicBezTo>
                  <a:cubicBezTo>
                    <a:pt x="1502" y="253"/>
                    <a:pt x="1218" y="431"/>
                    <a:pt x="1075" y="508"/>
                  </a:cubicBezTo>
                  <a:cubicBezTo>
                    <a:pt x="932" y="585"/>
                    <a:pt x="726" y="568"/>
                    <a:pt x="587" y="636"/>
                  </a:cubicBezTo>
                  <a:cubicBezTo>
                    <a:pt x="448" y="704"/>
                    <a:pt x="330" y="869"/>
                    <a:pt x="243" y="916"/>
                  </a:cubicBezTo>
                  <a:cubicBezTo>
                    <a:pt x="156" y="963"/>
                    <a:pt x="103" y="952"/>
                    <a:pt x="67" y="916"/>
                  </a:cubicBezTo>
                  <a:cubicBezTo>
                    <a:pt x="31" y="880"/>
                    <a:pt x="31" y="767"/>
                    <a:pt x="27" y="700"/>
                  </a:cubicBezTo>
                  <a:cubicBezTo>
                    <a:pt x="23" y="633"/>
                    <a:pt x="40" y="554"/>
                    <a:pt x="43" y="516"/>
                  </a:cubicBezTo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4359" name="Line 33"/>
            <p:cNvSpPr>
              <a:spLocks noChangeShapeType="1"/>
            </p:cNvSpPr>
            <p:nvPr/>
          </p:nvSpPr>
          <p:spPr bwMode="auto">
            <a:xfrm>
              <a:off x="3301" y="2074"/>
              <a:ext cx="805" cy="6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60" name="Line 35"/>
            <p:cNvSpPr>
              <a:spLocks noChangeShapeType="1"/>
            </p:cNvSpPr>
            <p:nvPr/>
          </p:nvSpPr>
          <p:spPr bwMode="auto">
            <a:xfrm>
              <a:off x="4117" y="2154"/>
              <a:ext cx="1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61" name="Line 36"/>
            <p:cNvSpPr>
              <a:spLocks noChangeShapeType="1"/>
            </p:cNvSpPr>
            <p:nvPr/>
          </p:nvSpPr>
          <p:spPr bwMode="auto">
            <a:xfrm rot="5598657" flipH="1" flipV="1">
              <a:off x="4249" y="2016"/>
              <a:ext cx="15" cy="2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62" name="Line 37"/>
            <p:cNvSpPr>
              <a:spLocks noChangeShapeType="1"/>
            </p:cNvSpPr>
            <p:nvPr/>
          </p:nvSpPr>
          <p:spPr bwMode="auto">
            <a:xfrm rot="9949958" flipH="1">
              <a:off x="4084" y="1969"/>
              <a:ext cx="73" cy="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63" name="Text Box 56"/>
            <p:cNvSpPr txBox="1">
              <a:spLocks noChangeArrowheads="1"/>
            </p:cNvSpPr>
            <p:nvPr/>
          </p:nvSpPr>
          <p:spPr bwMode="auto">
            <a:xfrm>
              <a:off x="3048" y="2495"/>
              <a:ext cx="212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charset="-120"/>
                </a:rPr>
                <a:t>opaque black surface: A = I ,T = 0, R = 0</a:t>
              </a:r>
              <a:br>
                <a:rPr lang="en-US" altLang="zh-TW" sz="1400">
                  <a:ea typeface="新細明體" charset="-120"/>
                </a:rPr>
              </a:br>
              <a:r>
                <a:rPr lang="en-US" altLang="zh-TW" sz="1400">
                  <a:ea typeface="新細明體" charset="-120"/>
                </a:rPr>
                <a:t>(black felt cloth)</a:t>
              </a:r>
            </a:p>
          </p:txBody>
        </p:sp>
      </p:grpSp>
      <p:grpSp>
        <p:nvGrpSpPr>
          <p:cNvPr id="14342" name="Group 60"/>
          <p:cNvGrpSpPr>
            <a:grpSpLocks/>
          </p:cNvGrpSpPr>
          <p:nvPr/>
        </p:nvGrpSpPr>
        <p:grpSpPr bwMode="auto">
          <a:xfrm>
            <a:off x="1065213" y="4365625"/>
            <a:ext cx="3368675" cy="1411288"/>
            <a:chOff x="671" y="2750"/>
            <a:chExt cx="2122" cy="889"/>
          </a:xfrm>
        </p:grpSpPr>
        <p:sp>
          <p:nvSpPr>
            <p:cNvPr id="14354" name="Freeform 40"/>
            <p:cNvSpPr>
              <a:spLocks/>
            </p:cNvSpPr>
            <p:nvPr/>
          </p:nvSpPr>
          <p:spPr bwMode="auto">
            <a:xfrm>
              <a:off x="1399" y="2916"/>
              <a:ext cx="1043" cy="505"/>
            </a:xfrm>
            <a:custGeom>
              <a:avLst/>
              <a:gdLst>
                <a:gd name="T0" fmla="*/ 1 w 1502"/>
                <a:gd name="T1" fmla="*/ 1 h 963"/>
                <a:gd name="T2" fmla="*/ 1 w 1502"/>
                <a:gd name="T3" fmla="*/ 1 h 963"/>
                <a:gd name="T4" fmla="*/ 1 w 1502"/>
                <a:gd name="T5" fmla="*/ 1 h 963"/>
                <a:gd name="T6" fmla="*/ 3 w 1502"/>
                <a:gd name="T7" fmla="*/ 1 h 963"/>
                <a:gd name="T8" fmla="*/ 6 w 1502"/>
                <a:gd name="T9" fmla="*/ 1 h 963"/>
                <a:gd name="T10" fmla="*/ 4 w 1502"/>
                <a:gd name="T11" fmla="*/ 1 h 963"/>
                <a:gd name="T12" fmla="*/ 2 w 1502"/>
                <a:gd name="T13" fmla="*/ 1 h 963"/>
                <a:gd name="T14" fmla="*/ 1 w 1502"/>
                <a:gd name="T15" fmla="*/ 1 h 963"/>
                <a:gd name="T16" fmla="*/ 1 w 1502"/>
                <a:gd name="T17" fmla="*/ 1 h 963"/>
                <a:gd name="T18" fmla="*/ 1 w 1502"/>
                <a:gd name="T19" fmla="*/ 1 h 963"/>
                <a:gd name="T20" fmla="*/ 1 w 1502"/>
                <a:gd name="T21" fmla="*/ 1 h 9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2"/>
                <a:gd name="T34" fmla="*/ 0 h 963"/>
                <a:gd name="T35" fmla="*/ 1502 w 1502"/>
                <a:gd name="T36" fmla="*/ 963 h 9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2" h="963">
                  <a:moveTo>
                    <a:pt x="43" y="532"/>
                  </a:moveTo>
                  <a:cubicBezTo>
                    <a:pt x="42" y="495"/>
                    <a:pt x="0" y="388"/>
                    <a:pt x="35" y="308"/>
                  </a:cubicBezTo>
                  <a:cubicBezTo>
                    <a:pt x="70" y="228"/>
                    <a:pt x="136" y="100"/>
                    <a:pt x="251" y="52"/>
                  </a:cubicBezTo>
                  <a:cubicBezTo>
                    <a:pt x="366" y="4"/>
                    <a:pt x="524" y="0"/>
                    <a:pt x="723" y="20"/>
                  </a:cubicBezTo>
                  <a:cubicBezTo>
                    <a:pt x="922" y="40"/>
                    <a:pt x="1384" y="91"/>
                    <a:pt x="1443" y="172"/>
                  </a:cubicBezTo>
                  <a:cubicBezTo>
                    <a:pt x="1502" y="253"/>
                    <a:pt x="1218" y="431"/>
                    <a:pt x="1075" y="508"/>
                  </a:cubicBezTo>
                  <a:cubicBezTo>
                    <a:pt x="932" y="585"/>
                    <a:pt x="726" y="568"/>
                    <a:pt x="587" y="636"/>
                  </a:cubicBezTo>
                  <a:cubicBezTo>
                    <a:pt x="448" y="704"/>
                    <a:pt x="330" y="869"/>
                    <a:pt x="243" y="916"/>
                  </a:cubicBezTo>
                  <a:cubicBezTo>
                    <a:pt x="156" y="963"/>
                    <a:pt x="103" y="952"/>
                    <a:pt x="67" y="916"/>
                  </a:cubicBezTo>
                  <a:cubicBezTo>
                    <a:pt x="31" y="880"/>
                    <a:pt x="31" y="767"/>
                    <a:pt x="27" y="700"/>
                  </a:cubicBezTo>
                  <a:cubicBezTo>
                    <a:pt x="23" y="633"/>
                    <a:pt x="40" y="554"/>
                    <a:pt x="43" y="516"/>
                  </a:cubicBezTo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4355" name="Line 41"/>
            <p:cNvSpPr>
              <a:spLocks noChangeShapeType="1"/>
            </p:cNvSpPr>
            <p:nvPr/>
          </p:nvSpPr>
          <p:spPr bwMode="auto">
            <a:xfrm>
              <a:off x="807" y="3027"/>
              <a:ext cx="805" cy="6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56" name="Line 42"/>
            <p:cNvSpPr>
              <a:spLocks noChangeShapeType="1"/>
            </p:cNvSpPr>
            <p:nvPr/>
          </p:nvSpPr>
          <p:spPr bwMode="auto">
            <a:xfrm flipV="1">
              <a:off x="1618" y="2750"/>
              <a:ext cx="450" cy="3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57" name="Text Box 57"/>
            <p:cNvSpPr txBox="1">
              <a:spLocks noChangeArrowheads="1"/>
            </p:cNvSpPr>
            <p:nvPr/>
          </p:nvSpPr>
          <p:spPr bwMode="auto">
            <a:xfrm>
              <a:off x="671" y="3447"/>
              <a:ext cx="21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charset="-120"/>
                </a:rPr>
                <a:t>perfect mirror surface: A = 0, T = 0, R = I</a:t>
              </a:r>
            </a:p>
          </p:txBody>
        </p:sp>
      </p:grpSp>
      <p:grpSp>
        <p:nvGrpSpPr>
          <p:cNvPr id="14343" name="Group 62"/>
          <p:cNvGrpSpPr>
            <a:grpSpLocks/>
          </p:cNvGrpSpPr>
          <p:nvPr/>
        </p:nvGrpSpPr>
        <p:grpSpPr bwMode="auto">
          <a:xfrm>
            <a:off x="5313363" y="4221163"/>
            <a:ext cx="3178175" cy="1670050"/>
            <a:chOff x="3347" y="2659"/>
            <a:chExt cx="2002" cy="1052"/>
          </a:xfrm>
        </p:grpSpPr>
        <p:sp>
          <p:nvSpPr>
            <p:cNvPr id="14346" name="Line 47"/>
            <p:cNvSpPr>
              <a:spLocks noChangeShapeType="1"/>
            </p:cNvSpPr>
            <p:nvPr/>
          </p:nvSpPr>
          <p:spPr bwMode="auto">
            <a:xfrm>
              <a:off x="4158" y="3012"/>
              <a:ext cx="933" cy="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47" name="Freeform 48"/>
            <p:cNvSpPr>
              <a:spLocks/>
            </p:cNvSpPr>
            <p:nvPr/>
          </p:nvSpPr>
          <p:spPr bwMode="auto">
            <a:xfrm>
              <a:off x="3939" y="2825"/>
              <a:ext cx="1043" cy="505"/>
            </a:xfrm>
            <a:custGeom>
              <a:avLst/>
              <a:gdLst>
                <a:gd name="T0" fmla="*/ 1 w 1502"/>
                <a:gd name="T1" fmla="*/ 1 h 963"/>
                <a:gd name="T2" fmla="*/ 1 w 1502"/>
                <a:gd name="T3" fmla="*/ 1 h 963"/>
                <a:gd name="T4" fmla="*/ 1 w 1502"/>
                <a:gd name="T5" fmla="*/ 1 h 963"/>
                <a:gd name="T6" fmla="*/ 3 w 1502"/>
                <a:gd name="T7" fmla="*/ 1 h 963"/>
                <a:gd name="T8" fmla="*/ 6 w 1502"/>
                <a:gd name="T9" fmla="*/ 1 h 963"/>
                <a:gd name="T10" fmla="*/ 4 w 1502"/>
                <a:gd name="T11" fmla="*/ 1 h 963"/>
                <a:gd name="T12" fmla="*/ 2 w 1502"/>
                <a:gd name="T13" fmla="*/ 1 h 963"/>
                <a:gd name="T14" fmla="*/ 1 w 1502"/>
                <a:gd name="T15" fmla="*/ 1 h 963"/>
                <a:gd name="T16" fmla="*/ 1 w 1502"/>
                <a:gd name="T17" fmla="*/ 1 h 963"/>
                <a:gd name="T18" fmla="*/ 1 w 1502"/>
                <a:gd name="T19" fmla="*/ 1 h 963"/>
                <a:gd name="T20" fmla="*/ 1 w 1502"/>
                <a:gd name="T21" fmla="*/ 1 h 9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2"/>
                <a:gd name="T34" fmla="*/ 0 h 963"/>
                <a:gd name="T35" fmla="*/ 1502 w 1502"/>
                <a:gd name="T36" fmla="*/ 963 h 9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2" h="963">
                  <a:moveTo>
                    <a:pt x="43" y="532"/>
                  </a:moveTo>
                  <a:cubicBezTo>
                    <a:pt x="42" y="495"/>
                    <a:pt x="0" y="388"/>
                    <a:pt x="35" y="308"/>
                  </a:cubicBezTo>
                  <a:cubicBezTo>
                    <a:pt x="70" y="228"/>
                    <a:pt x="136" y="100"/>
                    <a:pt x="251" y="52"/>
                  </a:cubicBezTo>
                  <a:cubicBezTo>
                    <a:pt x="366" y="4"/>
                    <a:pt x="524" y="0"/>
                    <a:pt x="723" y="20"/>
                  </a:cubicBezTo>
                  <a:cubicBezTo>
                    <a:pt x="922" y="40"/>
                    <a:pt x="1384" y="91"/>
                    <a:pt x="1443" y="172"/>
                  </a:cubicBezTo>
                  <a:cubicBezTo>
                    <a:pt x="1502" y="253"/>
                    <a:pt x="1218" y="431"/>
                    <a:pt x="1075" y="508"/>
                  </a:cubicBezTo>
                  <a:cubicBezTo>
                    <a:pt x="932" y="585"/>
                    <a:pt x="726" y="568"/>
                    <a:pt x="587" y="636"/>
                  </a:cubicBezTo>
                  <a:cubicBezTo>
                    <a:pt x="448" y="704"/>
                    <a:pt x="330" y="869"/>
                    <a:pt x="243" y="916"/>
                  </a:cubicBezTo>
                  <a:cubicBezTo>
                    <a:pt x="156" y="963"/>
                    <a:pt x="103" y="952"/>
                    <a:pt x="67" y="916"/>
                  </a:cubicBezTo>
                  <a:cubicBezTo>
                    <a:pt x="31" y="880"/>
                    <a:pt x="31" y="767"/>
                    <a:pt x="27" y="700"/>
                  </a:cubicBezTo>
                  <a:cubicBezTo>
                    <a:pt x="23" y="633"/>
                    <a:pt x="40" y="554"/>
                    <a:pt x="43" y="516"/>
                  </a:cubicBezTo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4348" name="Line 49"/>
            <p:cNvSpPr>
              <a:spLocks noChangeShapeType="1"/>
            </p:cNvSpPr>
            <p:nvPr/>
          </p:nvSpPr>
          <p:spPr bwMode="auto">
            <a:xfrm>
              <a:off x="3347" y="2936"/>
              <a:ext cx="805" cy="6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49" name="Line 50"/>
            <p:cNvSpPr>
              <a:spLocks noChangeShapeType="1"/>
            </p:cNvSpPr>
            <p:nvPr/>
          </p:nvSpPr>
          <p:spPr bwMode="auto">
            <a:xfrm flipV="1">
              <a:off x="4158" y="2659"/>
              <a:ext cx="45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50" name="Line 51"/>
            <p:cNvSpPr>
              <a:spLocks noChangeShapeType="1"/>
            </p:cNvSpPr>
            <p:nvPr/>
          </p:nvSpPr>
          <p:spPr bwMode="auto">
            <a:xfrm>
              <a:off x="4163" y="3016"/>
              <a:ext cx="1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51" name="Line 52"/>
            <p:cNvSpPr>
              <a:spLocks noChangeShapeType="1"/>
            </p:cNvSpPr>
            <p:nvPr/>
          </p:nvSpPr>
          <p:spPr bwMode="auto">
            <a:xfrm rot="-5598657">
              <a:off x="4249" y="2919"/>
              <a:ext cx="8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52" name="Line 53"/>
            <p:cNvSpPr>
              <a:spLocks noChangeShapeType="1"/>
            </p:cNvSpPr>
            <p:nvPr/>
          </p:nvSpPr>
          <p:spPr bwMode="auto">
            <a:xfrm rot="9949958">
              <a:off x="4125" y="2873"/>
              <a:ext cx="11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53" name="Text Box 61"/>
            <p:cNvSpPr txBox="1">
              <a:spLocks noChangeArrowheads="1"/>
            </p:cNvSpPr>
            <p:nvPr/>
          </p:nvSpPr>
          <p:spPr bwMode="auto">
            <a:xfrm>
              <a:off x="3347" y="3385"/>
              <a:ext cx="200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charset="-120"/>
                </a:rPr>
                <a:t>transparent surface: A, R small, T ~= I</a:t>
              </a:r>
              <a:br>
                <a:rPr lang="en-US" altLang="zh-TW" sz="1400">
                  <a:ea typeface="新細明體" charset="-120"/>
                </a:rPr>
              </a:br>
              <a:r>
                <a:rPr lang="en-US" altLang="zh-TW" sz="1400">
                  <a:ea typeface="新細明體" charset="-120"/>
                </a:rPr>
                <a:t>(clear glass)</a:t>
              </a:r>
            </a:p>
          </p:txBody>
        </p:sp>
      </p:grpSp>
      <p:sp>
        <p:nvSpPr>
          <p:cNvPr id="14344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2884C1A-D731-4438-BA93-2AA2A84BACF4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14345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>
                <a:ea typeface="新細明體" charset="-120"/>
              </a:rPr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>
              <a:ea typeface="新細明體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549275"/>
            <a:ext cx="9561513" cy="7112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Spectral Response Function (SRF)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460500"/>
            <a:ext cx="9334500" cy="4953000"/>
          </a:xfrm>
        </p:spPr>
        <p:txBody>
          <a:bodyPr/>
          <a:lstStyle/>
          <a:p>
            <a:r>
              <a:rPr lang="en-US" altLang="zh-TW" sz="2200">
                <a:ea typeface="新細明體" charset="-120"/>
              </a:rPr>
              <a:t>Molecular structure of a body determines which wavelengths of light and what amount are absorbed, transmitted, or reflected</a:t>
            </a:r>
          </a:p>
          <a:p>
            <a:r>
              <a:rPr lang="en-US" altLang="zh-TW" sz="2200">
                <a:ea typeface="新細明體" charset="-120"/>
              </a:rPr>
              <a:t>Can be measured with a </a:t>
            </a:r>
            <a:r>
              <a:rPr lang="en-US" altLang="zh-TW" sz="2200" b="1">
                <a:ea typeface="新細明體" charset="-120"/>
              </a:rPr>
              <a:t>spectral response function (SRF)</a:t>
            </a:r>
            <a:r>
              <a:rPr lang="en-US" altLang="zh-TW" sz="2200">
                <a:ea typeface="新細明體" charset="-120"/>
              </a:rPr>
              <a:t> or filter function</a:t>
            </a:r>
          </a:p>
        </p:txBody>
      </p:sp>
      <p:grpSp>
        <p:nvGrpSpPr>
          <p:cNvPr id="15364" name="Group 162"/>
          <p:cNvGrpSpPr>
            <a:grpSpLocks/>
          </p:cNvGrpSpPr>
          <p:nvPr/>
        </p:nvGrpSpPr>
        <p:grpSpPr bwMode="auto">
          <a:xfrm>
            <a:off x="344488" y="2924175"/>
            <a:ext cx="4495800" cy="1927225"/>
            <a:chOff x="217" y="1706"/>
            <a:chExt cx="2832" cy="1214"/>
          </a:xfrm>
        </p:grpSpPr>
        <p:sp>
          <p:nvSpPr>
            <p:cNvPr id="15416" name="Line 7"/>
            <p:cNvSpPr>
              <a:spLocks noChangeShapeType="1"/>
            </p:cNvSpPr>
            <p:nvPr/>
          </p:nvSpPr>
          <p:spPr bwMode="auto">
            <a:xfrm>
              <a:off x="901" y="2387"/>
              <a:ext cx="0" cy="9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5417" name="Line 8"/>
            <p:cNvSpPr>
              <a:spLocks noChangeShapeType="1"/>
            </p:cNvSpPr>
            <p:nvPr/>
          </p:nvSpPr>
          <p:spPr bwMode="auto">
            <a:xfrm>
              <a:off x="2864" y="2387"/>
              <a:ext cx="0" cy="9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5418" name="Line 15"/>
            <p:cNvSpPr>
              <a:spLocks noChangeShapeType="1"/>
            </p:cNvSpPr>
            <p:nvPr/>
          </p:nvSpPr>
          <p:spPr bwMode="auto">
            <a:xfrm flipV="1">
              <a:off x="671" y="1982"/>
              <a:ext cx="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419" name="Line 5"/>
            <p:cNvSpPr>
              <a:spLocks noChangeShapeType="1"/>
            </p:cNvSpPr>
            <p:nvPr/>
          </p:nvSpPr>
          <p:spPr bwMode="auto">
            <a:xfrm>
              <a:off x="642" y="2432"/>
              <a:ext cx="2407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5420" name="Line 6"/>
            <p:cNvSpPr>
              <a:spLocks noChangeShapeType="1"/>
            </p:cNvSpPr>
            <p:nvPr/>
          </p:nvSpPr>
          <p:spPr bwMode="auto">
            <a:xfrm flipV="1">
              <a:off x="716" y="1839"/>
              <a:ext cx="0" cy="66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5421" name="Text Box 9"/>
            <p:cNvSpPr txBox="1">
              <a:spLocks noChangeArrowheads="1"/>
            </p:cNvSpPr>
            <p:nvPr/>
          </p:nvSpPr>
          <p:spPr bwMode="auto">
            <a:xfrm>
              <a:off x="754" y="2518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15422" name="Text Box 10"/>
            <p:cNvSpPr txBox="1">
              <a:spLocks noChangeArrowheads="1"/>
            </p:cNvSpPr>
            <p:nvPr/>
          </p:nvSpPr>
          <p:spPr bwMode="auto">
            <a:xfrm>
              <a:off x="2678" y="2518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15423" name="Text Box 11"/>
            <p:cNvSpPr txBox="1">
              <a:spLocks noChangeArrowheads="1"/>
            </p:cNvSpPr>
            <p:nvPr/>
          </p:nvSpPr>
          <p:spPr bwMode="auto">
            <a:xfrm>
              <a:off x="1412" y="2516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15424" name="Text Box 12"/>
            <p:cNvSpPr txBox="1">
              <a:spLocks noChangeArrowheads="1"/>
            </p:cNvSpPr>
            <p:nvPr/>
          </p:nvSpPr>
          <p:spPr bwMode="auto">
            <a:xfrm rot="-5400000">
              <a:off x="-37" y="1960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% Energy</a:t>
              </a:r>
            </a:p>
          </p:txBody>
        </p:sp>
        <p:sp>
          <p:nvSpPr>
            <p:cNvPr id="15425" name="Text Box 16"/>
            <p:cNvSpPr txBox="1">
              <a:spLocks noChangeArrowheads="1"/>
            </p:cNvSpPr>
            <p:nvPr/>
          </p:nvSpPr>
          <p:spPr bwMode="auto">
            <a:xfrm>
              <a:off x="397" y="1910"/>
              <a:ext cx="3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ea typeface="新細明體" charset="-120"/>
                </a:rPr>
                <a:t>100%</a:t>
              </a:r>
            </a:p>
          </p:txBody>
        </p:sp>
        <p:sp>
          <p:nvSpPr>
            <p:cNvPr id="15426" name="Text Box 17"/>
            <p:cNvSpPr txBox="1">
              <a:spLocks noChangeArrowheads="1"/>
            </p:cNvSpPr>
            <p:nvPr/>
          </p:nvSpPr>
          <p:spPr bwMode="auto">
            <a:xfrm>
              <a:off x="426" y="2359"/>
              <a:ext cx="23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ea typeface="新細明體" charset="-120"/>
                </a:rPr>
                <a:t>0%</a:t>
              </a:r>
            </a:p>
          </p:txBody>
        </p:sp>
        <p:grpSp>
          <p:nvGrpSpPr>
            <p:cNvPr id="15427" name="Group 141"/>
            <p:cNvGrpSpPr>
              <a:grpSpLocks/>
            </p:cNvGrpSpPr>
            <p:nvPr/>
          </p:nvGrpSpPr>
          <p:grpSpPr bwMode="auto">
            <a:xfrm>
              <a:off x="896" y="1992"/>
              <a:ext cx="1983" cy="928"/>
              <a:chOff x="896" y="1992"/>
              <a:chExt cx="1928" cy="928"/>
            </a:xfrm>
          </p:grpSpPr>
          <p:sp>
            <p:nvSpPr>
              <p:cNvPr id="15428" name="Text Box 127"/>
              <p:cNvSpPr txBox="1">
                <a:spLocks noChangeArrowheads="1"/>
              </p:cNvSpPr>
              <p:nvPr/>
            </p:nvSpPr>
            <p:spPr bwMode="auto">
              <a:xfrm>
                <a:off x="952" y="2708"/>
                <a:ext cx="18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ea typeface="新細明體" charset="-120"/>
                  </a:rPr>
                  <a:t>All pass</a:t>
                </a:r>
                <a:r>
                  <a:rPr lang="en-US" altLang="zh-TW" sz="1600">
                    <a:ea typeface="新細明體" charset="-120"/>
                  </a:rPr>
                  <a:t> filter (ideal     , real     )</a:t>
                </a:r>
              </a:p>
            </p:txBody>
          </p:sp>
          <p:sp>
            <p:nvSpPr>
              <p:cNvPr id="15429" name="Freeform 126"/>
              <p:cNvSpPr>
                <a:spLocks/>
              </p:cNvSpPr>
              <p:nvPr/>
            </p:nvSpPr>
            <p:spPr bwMode="auto">
              <a:xfrm>
                <a:off x="896" y="1992"/>
                <a:ext cx="1928" cy="440"/>
              </a:xfrm>
              <a:custGeom>
                <a:avLst/>
                <a:gdLst>
                  <a:gd name="T0" fmla="*/ 0 w 1928"/>
                  <a:gd name="T1" fmla="*/ 432 h 440"/>
                  <a:gd name="T2" fmla="*/ 0 w 1928"/>
                  <a:gd name="T3" fmla="*/ 0 h 440"/>
                  <a:gd name="T4" fmla="*/ 1928 w 1928"/>
                  <a:gd name="T5" fmla="*/ 0 h 440"/>
                  <a:gd name="T6" fmla="*/ 1928 w 1928"/>
                  <a:gd name="T7" fmla="*/ 440 h 4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8"/>
                  <a:gd name="T13" fmla="*/ 0 h 440"/>
                  <a:gd name="T14" fmla="*/ 1928 w 1928"/>
                  <a:gd name="T15" fmla="*/ 440 h 4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8" h="440">
                    <a:moveTo>
                      <a:pt x="0" y="432"/>
                    </a:moveTo>
                    <a:lnTo>
                      <a:pt x="0" y="0"/>
                    </a:lnTo>
                    <a:lnTo>
                      <a:pt x="1928" y="0"/>
                    </a:lnTo>
                    <a:lnTo>
                      <a:pt x="1928" y="44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5430" name="Freeform 131"/>
              <p:cNvSpPr>
                <a:spLocks/>
              </p:cNvSpPr>
              <p:nvPr/>
            </p:nvSpPr>
            <p:spPr bwMode="auto">
              <a:xfrm>
                <a:off x="904" y="2012"/>
                <a:ext cx="992" cy="396"/>
              </a:xfrm>
              <a:custGeom>
                <a:avLst/>
                <a:gdLst>
                  <a:gd name="T0" fmla="*/ 0 w 992"/>
                  <a:gd name="T1" fmla="*/ 396 h 396"/>
                  <a:gd name="T2" fmla="*/ 35 w 992"/>
                  <a:gd name="T3" fmla="*/ 196 h 396"/>
                  <a:gd name="T4" fmla="*/ 158 w 992"/>
                  <a:gd name="T5" fmla="*/ 61 h 396"/>
                  <a:gd name="T6" fmla="*/ 350 w 992"/>
                  <a:gd name="T7" fmla="*/ 10 h 396"/>
                  <a:gd name="T8" fmla="*/ 680 w 992"/>
                  <a:gd name="T9" fmla="*/ 1 h 396"/>
                  <a:gd name="T10" fmla="*/ 992 w 992"/>
                  <a:gd name="T11" fmla="*/ 1 h 3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2"/>
                  <a:gd name="T19" fmla="*/ 0 h 396"/>
                  <a:gd name="T20" fmla="*/ 992 w 992"/>
                  <a:gd name="T21" fmla="*/ 396 h 39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2" h="396">
                    <a:moveTo>
                      <a:pt x="0" y="396"/>
                    </a:moveTo>
                    <a:cubicBezTo>
                      <a:pt x="6" y="363"/>
                      <a:pt x="9" y="252"/>
                      <a:pt x="35" y="196"/>
                    </a:cubicBezTo>
                    <a:cubicBezTo>
                      <a:pt x="61" y="140"/>
                      <a:pt x="106" y="92"/>
                      <a:pt x="158" y="61"/>
                    </a:cubicBezTo>
                    <a:cubicBezTo>
                      <a:pt x="210" y="30"/>
                      <a:pt x="263" y="20"/>
                      <a:pt x="350" y="10"/>
                    </a:cubicBezTo>
                    <a:cubicBezTo>
                      <a:pt x="437" y="0"/>
                      <a:pt x="573" y="2"/>
                      <a:pt x="680" y="1"/>
                    </a:cubicBezTo>
                    <a:cubicBezTo>
                      <a:pt x="787" y="0"/>
                      <a:pt x="927" y="1"/>
                      <a:pt x="992" y="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5431" name="Freeform 132"/>
              <p:cNvSpPr>
                <a:spLocks/>
              </p:cNvSpPr>
              <p:nvPr/>
            </p:nvSpPr>
            <p:spPr bwMode="auto">
              <a:xfrm flipH="1">
                <a:off x="1826" y="2010"/>
                <a:ext cx="992" cy="396"/>
              </a:xfrm>
              <a:custGeom>
                <a:avLst/>
                <a:gdLst>
                  <a:gd name="T0" fmla="*/ 0 w 992"/>
                  <a:gd name="T1" fmla="*/ 396 h 396"/>
                  <a:gd name="T2" fmla="*/ 35 w 992"/>
                  <a:gd name="T3" fmla="*/ 196 h 396"/>
                  <a:gd name="T4" fmla="*/ 158 w 992"/>
                  <a:gd name="T5" fmla="*/ 61 h 396"/>
                  <a:gd name="T6" fmla="*/ 350 w 992"/>
                  <a:gd name="T7" fmla="*/ 10 h 396"/>
                  <a:gd name="T8" fmla="*/ 680 w 992"/>
                  <a:gd name="T9" fmla="*/ 1 h 396"/>
                  <a:gd name="T10" fmla="*/ 992 w 992"/>
                  <a:gd name="T11" fmla="*/ 1 h 3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2"/>
                  <a:gd name="T19" fmla="*/ 0 h 396"/>
                  <a:gd name="T20" fmla="*/ 992 w 992"/>
                  <a:gd name="T21" fmla="*/ 396 h 39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2" h="396">
                    <a:moveTo>
                      <a:pt x="0" y="396"/>
                    </a:moveTo>
                    <a:cubicBezTo>
                      <a:pt x="6" y="363"/>
                      <a:pt x="9" y="252"/>
                      <a:pt x="35" y="196"/>
                    </a:cubicBezTo>
                    <a:cubicBezTo>
                      <a:pt x="61" y="140"/>
                      <a:pt x="106" y="92"/>
                      <a:pt x="158" y="61"/>
                    </a:cubicBezTo>
                    <a:cubicBezTo>
                      <a:pt x="210" y="30"/>
                      <a:pt x="263" y="20"/>
                      <a:pt x="350" y="10"/>
                    </a:cubicBezTo>
                    <a:cubicBezTo>
                      <a:pt x="437" y="0"/>
                      <a:pt x="573" y="2"/>
                      <a:pt x="680" y="1"/>
                    </a:cubicBezTo>
                    <a:cubicBezTo>
                      <a:pt x="787" y="0"/>
                      <a:pt x="927" y="1"/>
                      <a:pt x="992" y="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5432" name="Line 134"/>
              <p:cNvSpPr>
                <a:spLocks noChangeShapeType="1"/>
              </p:cNvSpPr>
              <p:nvPr/>
            </p:nvSpPr>
            <p:spPr bwMode="auto">
              <a:xfrm>
                <a:off x="2154" y="2820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5433" name="Line 135"/>
              <p:cNvSpPr>
                <a:spLocks noChangeShapeType="1"/>
              </p:cNvSpPr>
              <p:nvPr/>
            </p:nvSpPr>
            <p:spPr bwMode="auto">
              <a:xfrm flipV="1">
                <a:off x="2620" y="2815"/>
                <a:ext cx="1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grpSp>
        <p:nvGrpSpPr>
          <p:cNvPr id="15365" name="Group 163"/>
          <p:cNvGrpSpPr>
            <a:grpSpLocks/>
          </p:cNvGrpSpPr>
          <p:nvPr/>
        </p:nvGrpSpPr>
        <p:grpSpPr bwMode="auto">
          <a:xfrm>
            <a:off x="4953000" y="2924175"/>
            <a:ext cx="4495800" cy="1920875"/>
            <a:chOff x="3120" y="1842"/>
            <a:chExt cx="2832" cy="1210"/>
          </a:xfrm>
        </p:grpSpPr>
        <p:grpSp>
          <p:nvGrpSpPr>
            <p:cNvPr id="15399" name="Group 114"/>
            <p:cNvGrpSpPr>
              <a:grpSpLocks/>
            </p:cNvGrpSpPr>
            <p:nvPr/>
          </p:nvGrpSpPr>
          <p:grpSpPr bwMode="auto">
            <a:xfrm>
              <a:off x="3120" y="1842"/>
              <a:ext cx="2832" cy="1043"/>
              <a:chOff x="217" y="1706"/>
              <a:chExt cx="2832" cy="1043"/>
            </a:xfrm>
          </p:grpSpPr>
          <p:sp>
            <p:nvSpPr>
              <p:cNvPr id="15405" name="Line 115"/>
              <p:cNvSpPr>
                <a:spLocks noChangeShapeType="1"/>
              </p:cNvSpPr>
              <p:nvPr/>
            </p:nvSpPr>
            <p:spPr bwMode="auto">
              <a:xfrm>
                <a:off x="901" y="2387"/>
                <a:ext cx="0" cy="9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5406" name="Line 116"/>
              <p:cNvSpPr>
                <a:spLocks noChangeShapeType="1"/>
              </p:cNvSpPr>
              <p:nvPr/>
            </p:nvSpPr>
            <p:spPr bwMode="auto">
              <a:xfrm>
                <a:off x="2864" y="2387"/>
                <a:ext cx="0" cy="9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5407" name="Line 117"/>
              <p:cNvSpPr>
                <a:spLocks noChangeShapeType="1"/>
              </p:cNvSpPr>
              <p:nvPr/>
            </p:nvSpPr>
            <p:spPr bwMode="auto">
              <a:xfrm flipV="1">
                <a:off x="671" y="1982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5408" name="Line 118"/>
              <p:cNvSpPr>
                <a:spLocks noChangeShapeType="1"/>
              </p:cNvSpPr>
              <p:nvPr/>
            </p:nvSpPr>
            <p:spPr bwMode="auto">
              <a:xfrm>
                <a:off x="642" y="2432"/>
                <a:ext cx="2407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5409" name="Line 119"/>
              <p:cNvSpPr>
                <a:spLocks noChangeShapeType="1"/>
              </p:cNvSpPr>
              <p:nvPr/>
            </p:nvSpPr>
            <p:spPr bwMode="auto">
              <a:xfrm flipV="1">
                <a:off x="716" y="1839"/>
                <a:ext cx="0" cy="665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5410" name="Text Box 120"/>
              <p:cNvSpPr txBox="1">
                <a:spLocks noChangeArrowheads="1"/>
              </p:cNvSpPr>
              <p:nvPr/>
            </p:nvSpPr>
            <p:spPr bwMode="auto">
              <a:xfrm>
                <a:off x="754" y="2518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charset="-120"/>
                  </a:rPr>
                  <a:t>400</a:t>
                </a:r>
              </a:p>
            </p:txBody>
          </p:sp>
          <p:sp>
            <p:nvSpPr>
              <p:cNvPr id="15411" name="Text Box 121"/>
              <p:cNvSpPr txBox="1">
                <a:spLocks noChangeArrowheads="1"/>
              </p:cNvSpPr>
              <p:nvPr/>
            </p:nvSpPr>
            <p:spPr bwMode="auto">
              <a:xfrm>
                <a:off x="2678" y="2518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charset="-120"/>
                  </a:rPr>
                  <a:t>700</a:t>
                </a:r>
              </a:p>
            </p:txBody>
          </p:sp>
          <p:sp>
            <p:nvSpPr>
              <p:cNvPr id="15412" name="Text Box 122"/>
              <p:cNvSpPr txBox="1">
                <a:spLocks noChangeArrowheads="1"/>
              </p:cNvSpPr>
              <p:nvPr/>
            </p:nvSpPr>
            <p:spPr bwMode="auto">
              <a:xfrm>
                <a:off x="1412" y="2516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charset="-120"/>
                  </a:rPr>
                  <a:t>Wavelength </a:t>
                </a:r>
                <a:r>
                  <a:rPr lang="el-GR" altLang="zh-TW" sz="1800"/>
                  <a:t>λ</a:t>
                </a:r>
                <a:r>
                  <a:rPr lang="en-US" altLang="zh-TW" sz="1800">
                    <a:ea typeface="新細明體" charset="-120"/>
                  </a:rPr>
                  <a:t> (nm)</a:t>
                </a:r>
              </a:p>
            </p:txBody>
          </p:sp>
          <p:sp>
            <p:nvSpPr>
              <p:cNvPr id="15413" name="Text Box 123"/>
              <p:cNvSpPr txBox="1">
                <a:spLocks noChangeArrowheads="1"/>
              </p:cNvSpPr>
              <p:nvPr/>
            </p:nvSpPr>
            <p:spPr bwMode="auto">
              <a:xfrm rot="-5400000">
                <a:off x="-37" y="1960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charset="-120"/>
                  </a:rPr>
                  <a:t>% Energy</a:t>
                </a:r>
              </a:p>
            </p:txBody>
          </p:sp>
          <p:sp>
            <p:nvSpPr>
              <p:cNvPr id="15414" name="Text Box 124"/>
              <p:cNvSpPr txBox="1">
                <a:spLocks noChangeArrowheads="1"/>
              </p:cNvSpPr>
              <p:nvPr/>
            </p:nvSpPr>
            <p:spPr bwMode="auto">
              <a:xfrm>
                <a:off x="397" y="1910"/>
                <a:ext cx="31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000">
                    <a:ea typeface="新細明體" charset="-120"/>
                  </a:rPr>
                  <a:t>100%</a:t>
                </a:r>
              </a:p>
            </p:txBody>
          </p:sp>
          <p:sp>
            <p:nvSpPr>
              <p:cNvPr id="15415" name="Text Box 125"/>
              <p:cNvSpPr txBox="1">
                <a:spLocks noChangeArrowheads="1"/>
              </p:cNvSpPr>
              <p:nvPr/>
            </p:nvSpPr>
            <p:spPr bwMode="auto">
              <a:xfrm>
                <a:off x="426" y="2359"/>
                <a:ext cx="230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000">
                    <a:ea typeface="新細明體" charset="-120"/>
                  </a:rPr>
                  <a:t>0%</a:t>
                </a:r>
              </a:p>
            </p:txBody>
          </p:sp>
        </p:grpSp>
        <p:sp>
          <p:nvSpPr>
            <p:cNvPr id="15400" name="Freeform 19"/>
            <p:cNvSpPr>
              <a:spLocks/>
            </p:cNvSpPr>
            <p:nvPr/>
          </p:nvSpPr>
          <p:spPr bwMode="auto">
            <a:xfrm>
              <a:off x="3824" y="2116"/>
              <a:ext cx="1944" cy="456"/>
            </a:xfrm>
            <a:custGeom>
              <a:avLst/>
              <a:gdLst>
                <a:gd name="T0" fmla="*/ 0 w 1944"/>
                <a:gd name="T1" fmla="*/ 445 h 456"/>
                <a:gd name="T2" fmla="*/ 344 w 1944"/>
                <a:gd name="T3" fmla="*/ 444 h 456"/>
                <a:gd name="T4" fmla="*/ 776 w 1944"/>
                <a:gd name="T5" fmla="*/ 404 h 456"/>
                <a:gd name="T6" fmla="*/ 1160 w 1944"/>
                <a:gd name="T7" fmla="*/ 308 h 456"/>
                <a:gd name="T8" fmla="*/ 1416 w 1944"/>
                <a:gd name="T9" fmla="*/ 60 h 456"/>
                <a:gd name="T10" fmla="*/ 1695 w 1944"/>
                <a:gd name="T11" fmla="*/ 15 h 456"/>
                <a:gd name="T12" fmla="*/ 1849 w 1944"/>
                <a:gd name="T13" fmla="*/ 151 h 456"/>
                <a:gd name="T14" fmla="*/ 1944 w 1944"/>
                <a:gd name="T15" fmla="*/ 456 h 4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44"/>
                <a:gd name="T25" fmla="*/ 0 h 456"/>
                <a:gd name="T26" fmla="*/ 1944 w 1944"/>
                <a:gd name="T27" fmla="*/ 456 h 4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44" h="456">
                  <a:moveTo>
                    <a:pt x="0" y="445"/>
                  </a:moveTo>
                  <a:cubicBezTo>
                    <a:pt x="57" y="445"/>
                    <a:pt x="215" y="451"/>
                    <a:pt x="344" y="444"/>
                  </a:cubicBezTo>
                  <a:cubicBezTo>
                    <a:pt x="473" y="437"/>
                    <a:pt x="640" y="427"/>
                    <a:pt x="776" y="404"/>
                  </a:cubicBezTo>
                  <a:cubicBezTo>
                    <a:pt x="912" y="381"/>
                    <a:pt x="1053" y="365"/>
                    <a:pt x="1160" y="308"/>
                  </a:cubicBezTo>
                  <a:cubicBezTo>
                    <a:pt x="1267" y="251"/>
                    <a:pt x="1327" y="109"/>
                    <a:pt x="1416" y="60"/>
                  </a:cubicBezTo>
                  <a:cubicBezTo>
                    <a:pt x="1505" y="11"/>
                    <a:pt x="1623" y="0"/>
                    <a:pt x="1695" y="15"/>
                  </a:cubicBezTo>
                  <a:cubicBezTo>
                    <a:pt x="1767" y="30"/>
                    <a:pt x="1807" y="78"/>
                    <a:pt x="1849" y="151"/>
                  </a:cubicBezTo>
                  <a:cubicBezTo>
                    <a:pt x="1890" y="225"/>
                    <a:pt x="1929" y="405"/>
                    <a:pt x="1944" y="456"/>
                  </a:cubicBezTo>
                </a:path>
              </a:pathLst>
            </a:custGeom>
            <a:noFill/>
            <a:ln w="28575">
              <a:solidFill>
                <a:srgbClr val="FF000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401" name="Text Box 128"/>
            <p:cNvSpPr txBox="1">
              <a:spLocks noChangeArrowheads="1"/>
            </p:cNvSpPr>
            <p:nvPr/>
          </p:nvSpPr>
          <p:spPr bwMode="auto">
            <a:xfrm>
              <a:off x="3936" y="2840"/>
              <a:ext cx="18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chemeClr val="bg2"/>
                  </a:solidFill>
                  <a:ea typeface="新細明體" charset="-120"/>
                </a:rPr>
                <a:t>low pass</a:t>
              </a:r>
              <a:r>
                <a:rPr lang="en-US" altLang="zh-TW" sz="1600">
                  <a:ea typeface="新細明體" charset="-120"/>
                </a:rPr>
                <a:t> and </a:t>
              </a:r>
              <a:r>
                <a:rPr lang="en-US" altLang="zh-TW" sz="1600" b="1">
                  <a:solidFill>
                    <a:srgbClr val="FF0001"/>
                  </a:solidFill>
                  <a:ea typeface="新細明體" charset="-120"/>
                </a:rPr>
                <a:t>high pass</a:t>
              </a:r>
              <a:r>
                <a:rPr lang="en-US" altLang="zh-TW" sz="1600">
                  <a:ea typeface="新細明體" charset="-120"/>
                </a:rPr>
                <a:t> filters</a:t>
              </a:r>
            </a:p>
          </p:txBody>
        </p:sp>
        <p:sp>
          <p:nvSpPr>
            <p:cNvPr id="15402" name="Freeform 129"/>
            <p:cNvSpPr>
              <a:spLocks/>
            </p:cNvSpPr>
            <p:nvPr/>
          </p:nvSpPr>
          <p:spPr bwMode="auto">
            <a:xfrm flipH="1">
              <a:off x="3816" y="2108"/>
              <a:ext cx="1944" cy="456"/>
            </a:xfrm>
            <a:custGeom>
              <a:avLst/>
              <a:gdLst>
                <a:gd name="T0" fmla="*/ 0 w 1944"/>
                <a:gd name="T1" fmla="*/ 445 h 456"/>
                <a:gd name="T2" fmla="*/ 344 w 1944"/>
                <a:gd name="T3" fmla="*/ 444 h 456"/>
                <a:gd name="T4" fmla="*/ 776 w 1944"/>
                <a:gd name="T5" fmla="*/ 404 h 456"/>
                <a:gd name="T6" fmla="*/ 1160 w 1944"/>
                <a:gd name="T7" fmla="*/ 308 h 456"/>
                <a:gd name="T8" fmla="*/ 1416 w 1944"/>
                <a:gd name="T9" fmla="*/ 60 h 456"/>
                <a:gd name="T10" fmla="*/ 1695 w 1944"/>
                <a:gd name="T11" fmla="*/ 15 h 456"/>
                <a:gd name="T12" fmla="*/ 1849 w 1944"/>
                <a:gd name="T13" fmla="*/ 151 h 456"/>
                <a:gd name="T14" fmla="*/ 1944 w 1944"/>
                <a:gd name="T15" fmla="*/ 456 h 4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44"/>
                <a:gd name="T25" fmla="*/ 0 h 456"/>
                <a:gd name="T26" fmla="*/ 1944 w 1944"/>
                <a:gd name="T27" fmla="*/ 456 h 4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44" h="456">
                  <a:moveTo>
                    <a:pt x="0" y="445"/>
                  </a:moveTo>
                  <a:cubicBezTo>
                    <a:pt x="57" y="445"/>
                    <a:pt x="215" y="451"/>
                    <a:pt x="344" y="444"/>
                  </a:cubicBezTo>
                  <a:cubicBezTo>
                    <a:pt x="473" y="437"/>
                    <a:pt x="640" y="427"/>
                    <a:pt x="776" y="404"/>
                  </a:cubicBezTo>
                  <a:cubicBezTo>
                    <a:pt x="912" y="381"/>
                    <a:pt x="1053" y="365"/>
                    <a:pt x="1160" y="308"/>
                  </a:cubicBezTo>
                  <a:cubicBezTo>
                    <a:pt x="1267" y="251"/>
                    <a:pt x="1327" y="109"/>
                    <a:pt x="1416" y="60"/>
                  </a:cubicBezTo>
                  <a:cubicBezTo>
                    <a:pt x="1505" y="11"/>
                    <a:pt x="1623" y="0"/>
                    <a:pt x="1695" y="15"/>
                  </a:cubicBezTo>
                  <a:cubicBezTo>
                    <a:pt x="1767" y="30"/>
                    <a:pt x="1807" y="78"/>
                    <a:pt x="1849" y="151"/>
                  </a:cubicBezTo>
                  <a:cubicBezTo>
                    <a:pt x="1890" y="225"/>
                    <a:pt x="1929" y="405"/>
                    <a:pt x="1944" y="456"/>
                  </a:cubicBez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403" name="Freeform 154"/>
            <p:cNvSpPr>
              <a:spLocks/>
            </p:cNvSpPr>
            <p:nvPr/>
          </p:nvSpPr>
          <p:spPr bwMode="auto">
            <a:xfrm>
              <a:off x="3800" y="2115"/>
              <a:ext cx="726" cy="453"/>
            </a:xfrm>
            <a:custGeom>
              <a:avLst/>
              <a:gdLst>
                <a:gd name="T0" fmla="*/ 0 w 726"/>
                <a:gd name="T1" fmla="*/ 453 h 453"/>
                <a:gd name="T2" fmla="*/ 0 w 726"/>
                <a:gd name="T3" fmla="*/ 0 h 453"/>
                <a:gd name="T4" fmla="*/ 726 w 726"/>
                <a:gd name="T5" fmla="*/ 0 h 453"/>
                <a:gd name="T6" fmla="*/ 726 w 726"/>
                <a:gd name="T7" fmla="*/ 453 h 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453"/>
                <a:gd name="T14" fmla="*/ 726 w 726"/>
                <a:gd name="T15" fmla="*/ 453 h 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453">
                  <a:moveTo>
                    <a:pt x="0" y="453"/>
                  </a:moveTo>
                  <a:lnTo>
                    <a:pt x="0" y="0"/>
                  </a:lnTo>
                  <a:lnTo>
                    <a:pt x="726" y="0"/>
                  </a:lnTo>
                  <a:lnTo>
                    <a:pt x="726" y="453"/>
                  </a:lnTo>
                </a:path>
              </a:pathLst>
            </a:custGeom>
            <a:noFill/>
            <a:ln w="12700">
              <a:solidFill>
                <a:schemeClr val="bg2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404" name="Freeform 155"/>
            <p:cNvSpPr>
              <a:spLocks/>
            </p:cNvSpPr>
            <p:nvPr/>
          </p:nvSpPr>
          <p:spPr bwMode="auto">
            <a:xfrm>
              <a:off x="5025" y="2115"/>
              <a:ext cx="726" cy="453"/>
            </a:xfrm>
            <a:custGeom>
              <a:avLst/>
              <a:gdLst>
                <a:gd name="T0" fmla="*/ 0 w 726"/>
                <a:gd name="T1" fmla="*/ 453 h 453"/>
                <a:gd name="T2" fmla="*/ 0 w 726"/>
                <a:gd name="T3" fmla="*/ 0 h 453"/>
                <a:gd name="T4" fmla="*/ 726 w 726"/>
                <a:gd name="T5" fmla="*/ 0 h 453"/>
                <a:gd name="T6" fmla="*/ 726 w 726"/>
                <a:gd name="T7" fmla="*/ 453 h 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453"/>
                <a:gd name="T14" fmla="*/ 726 w 726"/>
                <a:gd name="T15" fmla="*/ 453 h 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453">
                  <a:moveTo>
                    <a:pt x="0" y="453"/>
                  </a:moveTo>
                  <a:lnTo>
                    <a:pt x="0" y="0"/>
                  </a:lnTo>
                  <a:lnTo>
                    <a:pt x="726" y="0"/>
                  </a:lnTo>
                  <a:lnTo>
                    <a:pt x="726" y="453"/>
                  </a:lnTo>
                </a:path>
              </a:pathLst>
            </a:custGeom>
            <a:noFill/>
            <a:ln w="12700">
              <a:solidFill>
                <a:srgbClr val="FF000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15366" name="Group 158"/>
          <p:cNvGrpSpPr>
            <a:grpSpLocks/>
          </p:cNvGrpSpPr>
          <p:nvPr/>
        </p:nvGrpSpPr>
        <p:grpSpPr bwMode="auto">
          <a:xfrm>
            <a:off x="344488" y="4652963"/>
            <a:ext cx="4495800" cy="1951037"/>
            <a:chOff x="217" y="2840"/>
            <a:chExt cx="2832" cy="1229"/>
          </a:xfrm>
        </p:grpSpPr>
        <p:sp>
          <p:nvSpPr>
            <p:cNvPr id="15385" name="Line 103"/>
            <p:cNvSpPr>
              <a:spLocks noChangeShapeType="1"/>
            </p:cNvSpPr>
            <p:nvPr/>
          </p:nvSpPr>
          <p:spPr bwMode="auto">
            <a:xfrm>
              <a:off x="901" y="3521"/>
              <a:ext cx="0" cy="9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5386" name="Line 104"/>
            <p:cNvSpPr>
              <a:spLocks noChangeShapeType="1"/>
            </p:cNvSpPr>
            <p:nvPr/>
          </p:nvSpPr>
          <p:spPr bwMode="auto">
            <a:xfrm>
              <a:off x="2864" y="3521"/>
              <a:ext cx="0" cy="9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5387" name="Line 105"/>
            <p:cNvSpPr>
              <a:spLocks noChangeShapeType="1"/>
            </p:cNvSpPr>
            <p:nvPr/>
          </p:nvSpPr>
          <p:spPr bwMode="auto">
            <a:xfrm flipV="1">
              <a:off x="671" y="3116"/>
              <a:ext cx="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88" name="Line 106"/>
            <p:cNvSpPr>
              <a:spLocks noChangeShapeType="1"/>
            </p:cNvSpPr>
            <p:nvPr/>
          </p:nvSpPr>
          <p:spPr bwMode="auto">
            <a:xfrm>
              <a:off x="642" y="3566"/>
              <a:ext cx="2407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5389" name="Line 107"/>
            <p:cNvSpPr>
              <a:spLocks noChangeShapeType="1"/>
            </p:cNvSpPr>
            <p:nvPr/>
          </p:nvSpPr>
          <p:spPr bwMode="auto">
            <a:xfrm flipV="1">
              <a:off x="716" y="2973"/>
              <a:ext cx="0" cy="66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5390" name="Text Box 108"/>
            <p:cNvSpPr txBox="1">
              <a:spLocks noChangeArrowheads="1"/>
            </p:cNvSpPr>
            <p:nvPr/>
          </p:nvSpPr>
          <p:spPr bwMode="auto">
            <a:xfrm>
              <a:off x="754" y="3652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15391" name="Text Box 109"/>
            <p:cNvSpPr txBox="1">
              <a:spLocks noChangeArrowheads="1"/>
            </p:cNvSpPr>
            <p:nvPr/>
          </p:nvSpPr>
          <p:spPr bwMode="auto">
            <a:xfrm>
              <a:off x="2678" y="3652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15392" name="Text Box 110"/>
            <p:cNvSpPr txBox="1">
              <a:spLocks noChangeArrowheads="1"/>
            </p:cNvSpPr>
            <p:nvPr/>
          </p:nvSpPr>
          <p:spPr bwMode="auto">
            <a:xfrm>
              <a:off x="1412" y="3650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15393" name="Text Box 111"/>
            <p:cNvSpPr txBox="1">
              <a:spLocks noChangeArrowheads="1"/>
            </p:cNvSpPr>
            <p:nvPr/>
          </p:nvSpPr>
          <p:spPr bwMode="auto">
            <a:xfrm rot="-5400000">
              <a:off x="-37" y="3094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% Energy</a:t>
              </a:r>
            </a:p>
          </p:txBody>
        </p:sp>
        <p:sp>
          <p:nvSpPr>
            <p:cNvPr id="15394" name="Text Box 112"/>
            <p:cNvSpPr txBox="1">
              <a:spLocks noChangeArrowheads="1"/>
            </p:cNvSpPr>
            <p:nvPr/>
          </p:nvSpPr>
          <p:spPr bwMode="auto">
            <a:xfrm>
              <a:off x="397" y="3044"/>
              <a:ext cx="3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ea typeface="新細明體" charset="-120"/>
                </a:rPr>
                <a:t>100%</a:t>
              </a:r>
            </a:p>
          </p:txBody>
        </p:sp>
        <p:sp>
          <p:nvSpPr>
            <p:cNvPr id="15395" name="Text Box 113"/>
            <p:cNvSpPr txBox="1">
              <a:spLocks noChangeArrowheads="1"/>
            </p:cNvSpPr>
            <p:nvPr/>
          </p:nvSpPr>
          <p:spPr bwMode="auto">
            <a:xfrm>
              <a:off x="426" y="3493"/>
              <a:ext cx="23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ea typeface="新細明體" charset="-120"/>
                </a:rPr>
                <a:t>0%</a:t>
              </a:r>
            </a:p>
          </p:txBody>
        </p:sp>
        <p:sp>
          <p:nvSpPr>
            <p:cNvPr id="15396" name="Text Box 143"/>
            <p:cNvSpPr txBox="1">
              <a:spLocks noChangeArrowheads="1"/>
            </p:cNvSpPr>
            <p:nvPr/>
          </p:nvSpPr>
          <p:spPr bwMode="auto">
            <a:xfrm>
              <a:off x="1170" y="3838"/>
              <a:ext cx="1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Narrow band filter</a:t>
              </a:r>
            </a:p>
          </p:txBody>
        </p:sp>
        <p:sp>
          <p:nvSpPr>
            <p:cNvPr id="15397" name="Freeform 144"/>
            <p:cNvSpPr>
              <a:spLocks/>
            </p:cNvSpPr>
            <p:nvPr/>
          </p:nvSpPr>
          <p:spPr bwMode="auto">
            <a:xfrm>
              <a:off x="897" y="3125"/>
              <a:ext cx="1951" cy="444"/>
            </a:xfrm>
            <a:custGeom>
              <a:avLst/>
              <a:gdLst>
                <a:gd name="T0" fmla="*/ 0 w 1951"/>
                <a:gd name="T1" fmla="*/ 441 h 444"/>
                <a:gd name="T2" fmla="*/ 276 w 1951"/>
                <a:gd name="T3" fmla="*/ 430 h 444"/>
                <a:gd name="T4" fmla="*/ 486 w 1951"/>
                <a:gd name="T5" fmla="*/ 358 h 444"/>
                <a:gd name="T6" fmla="*/ 540 w 1951"/>
                <a:gd name="T7" fmla="*/ 247 h 444"/>
                <a:gd name="T8" fmla="*/ 555 w 1951"/>
                <a:gd name="T9" fmla="*/ 118 h 444"/>
                <a:gd name="T10" fmla="*/ 579 w 1951"/>
                <a:gd name="T11" fmla="*/ 43 h 444"/>
                <a:gd name="T12" fmla="*/ 618 w 1951"/>
                <a:gd name="T13" fmla="*/ 1 h 444"/>
                <a:gd name="T14" fmla="*/ 672 w 1951"/>
                <a:gd name="T15" fmla="*/ 34 h 444"/>
                <a:gd name="T16" fmla="*/ 696 w 1951"/>
                <a:gd name="T17" fmla="*/ 112 h 444"/>
                <a:gd name="T18" fmla="*/ 720 w 1951"/>
                <a:gd name="T19" fmla="*/ 241 h 444"/>
                <a:gd name="T20" fmla="*/ 804 w 1951"/>
                <a:gd name="T21" fmla="*/ 361 h 444"/>
                <a:gd name="T22" fmla="*/ 1023 w 1951"/>
                <a:gd name="T23" fmla="*/ 427 h 444"/>
                <a:gd name="T24" fmla="*/ 1407 w 1951"/>
                <a:gd name="T25" fmla="*/ 441 h 444"/>
                <a:gd name="T26" fmla="*/ 1815 w 1951"/>
                <a:gd name="T27" fmla="*/ 441 h 444"/>
                <a:gd name="T28" fmla="*/ 1951 w 1951"/>
                <a:gd name="T29" fmla="*/ 441 h 4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51"/>
                <a:gd name="T46" fmla="*/ 0 h 444"/>
                <a:gd name="T47" fmla="*/ 1951 w 1951"/>
                <a:gd name="T48" fmla="*/ 444 h 4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51" h="444">
                  <a:moveTo>
                    <a:pt x="0" y="441"/>
                  </a:moveTo>
                  <a:cubicBezTo>
                    <a:pt x="46" y="439"/>
                    <a:pt x="195" y="444"/>
                    <a:pt x="276" y="430"/>
                  </a:cubicBezTo>
                  <a:cubicBezTo>
                    <a:pt x="357" y="416"/>
                    <a:pt x="442" y="388"/>
                    <a:pt x="486" y="358"/>
                  </a:cubicBezTo>
                  <a:cubicBezTo>
                    <a:pt x="530" y="328"/>
                    <a:pt x="529" y="287"/>
                    <a:pt x="540" y="247"/>
                  </a:cubicBezTo>
                  <a:cubicBezTo>
                    <a:pt x="551" y="207"/>
                    <a:pt x="549" y="152"/>
                    <a:pt x="555" y="118"/>
                  </a:cubicBezTo>
                  <a:cubicBezTo>
                    <a:pt x="561" y="84"/>
                    <a:pt x="569" y="62"/>
                    <a:pt x="579" y="43"/>
                  </a:cubicBezTo>
                  <a:cubicBezTo>
                    <a:pt x="589" y="24"/>
                    <a:pt x="603" y="2"/>
                    <a:pt x="618" y="1"/>
                  </a:cubicBezTo>
                  <a:cubicBezTo>
                    <a:pt x="633" y="0"/>
                    <a:pt x="659" y="16"/>
                    <a:pt x="672" y="34"/>
                  </a:cubicBezTo>
                  <a:cubicBezTo>
                    <a:pt x="685" y="52"/>
                    <a:pt x="688" y="78"/>
                    <a:pt x="696" y="112"/>
                  </a:cubicBezTo>
                  <a:cubicBezTo>
                    <a:pt x="704" y="146"/>
                    <a:pt x="702" y="200"/>
                    <a:pt x="720" y="241"/>
                  </a:cubicBezTo>
                  <a:cubicBezTo>
                    <a:pt x="738" y="282"/>
                    <a:pt x="754" y="330"/>
                    <a:pt x="804" y="361"/>
                  </a:cubicBezTo>
                  <a:cubicBezTo>
                    <a:pt x="854" y="392"/>
                    <a:pt x="923" y="414"/>
                    <a:pt x="1023" y="427"/>
                  </a:cubicBezTo>
                  <a:cubicBezTo>
                    <a:pt x="1123" y="440"/>
                    <a:pt x="1275" y="439"/>
                    <a:pt x="1407" y="441"/>
                  </a:cubicBezTo>
                  <a:cubicBezTo>
                    <a:pt x="1539" y="443"/>
                    <a:pt x="1724" y="441"/>
                    <a:pt x="1815" y="441"/>
                  </a:cubicBezTo>
                  <a:cubicBezTo>
                    <a:pt x="1906" y="441"/>
                    <a:pt x="1928" y="441"/>
                    <a:pt x="1951" y="44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98" name="Freeform 157"/>
            <p:cNvSpPr>
              <a:spLocks/>
            </p:cNvSpPr>
            <p:nvPr/>
          </p:nvSpPr>
          <p:spPr bwMode="auto">
            <a:xfrm>
              <a:off x="1412" y="3105"/>
              <a:ext cx="227" cy="453"/>
            </a:xfrm>
            <a:custGeom>
              <a:avLst/>
              <a:gdLst>
                <a:gd name="T0" fmla="*/ 0 w 227"/>
                <a:gd name="T1" fmla="*/ 453 h 453"/>
                <a:gd name="T2" fmla="*/ 0 w 227"/>
                <a:gd name="T3" fmla="*/ 0 h 453"/>
                <a:gd name="T4" fmla="*/ 227 w 227"/>
                <a:gd name="T5" fmla="*/ 0 h 453"/>
                <a:gd name="T6" fmla="*/ 227 w 227"/>
                <a:gd name="T7" fmla="*/ 453 h 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7"/>
                <a:gd name="T13" fmla="*/ 0 h 453"/>
                <a:gd name="T14" fmla="*/ 227 w 227"/>
                <a:gd name="T15" fmla="*/ 453 h 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7" h="453">
                  <a:moveTo>
                    <a:pt x="0" y="453"/>
                  </a:moveTo>
                  <a:lnTo>
                    <a:pt x="0" y="0"/>
                  </a:lnTo>
                  <a:lnTo>
                    <a:pt x="227" y="0"/>
                  </a:lnTo>
                  <a:lnTo>
                    <a:pt x="227" y="45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15367" name="Group 161"/>
          <p:cNvGrpSpPr>
            <a:grpSpLocks/>
          </p:cNvGrpSpPr>
          <p:nvPr/>
        </p:nvGrpSpPr>
        <p:grpSpPr bwMode="auto">
          <a:xfrm>
            <a:off x="4953000" y="4652963"/>
            <a:ext cx="4495800" cy="1951037"/>
            <a:chOff x="3120" y="2840"/>
            <a:chExt cx="2832" cy="1229"/>
          </a:xfrm>
        </p:grpSpPr>
        <p:grpSp>
          <p:nvGrpSpPr>
            <p:cNvPr id="15369" name="Group 90"/>
            <p:cNvGrpSpPr>
              <a:grpSpLocks/>
            </p:cNvGrpSpPr>
            <p:nvPr/>
          </p:nvGrpSpPr>
          <p:grpSpPr bwMode="auto">
            <a:xfrm>
              <a:off x="3120" y="2840"/>
              <a:ext cx="2832" cy="1043"/>
              <a:chOff x="217" y="1706"/>
              <a:chExt cx="2832" cy="1043"/>
            </a:xfrm>
          </p:grpSpPr>
          <p:sp>
            <p:nvSpPr>
              <p:cNvPr id="15374" name="Line 91"/>
              <p:cNvSpPr>
                <a:spLocks noChangeShapeType="1"/>
              </p:cNvSpPr>
              <p:nvPr/>
            </p:nvSpPr>
            <p:spPr bwMode="auto">
              <a:xfrm>
                <a:off x="901" y="2387"/>
                <a:ext cx="0" cy="9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5375" name="Line 92"/>
              <p:cNvSpPr>
                <a:spLocks noChangeShapeType="1"/>
              </p:cNvSpPr>
              <p:nvPr/>
            </p:nvSpPr>
            <p:spPr bwMode="auto">
              <a:xfrm>
                <a:off x="2864" y="2387"/>
                <a:ext cx="0" cy="9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5376" name="Line 93"/>
              <p:cNvSpPr>
                <a:spLocks noChangeShapeType="1"/>
              </p:cNvSpPr>
              <p:nvPr/>
            </p:nvSpPr>
            <p:spPr bwMode="auto">
              <a:xfrm flipV="1">
                <a:off x="671" y="1982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5377" name="Line 94"/>
              <p:cNvSpPr>
                <a:spLocks noChangeShapeType="1"/>
              </p:cNvSpPr>
              <p:nvPr/>
            </p:nvSpPr>
            <p:spPr bwMode="auto">
              <a:xfrm>
                <a:off x="642" y="2432"/>
                <a:ext cx="2407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5378" name="Line 95"/>
              <p:cNvSpPr>
                <a:spLocks noChangeShapeType="1"/>
              </p:cNvSpPr>
              <p:nvPr/>
            </p:nvSpPr>
            <p:spPr bwMode="auto">
              <a:xfrm flipV="1">
                <a:off x="716" y="1839"/>
                <a:ext cx="0" cy="665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5379" name="Text Box 96"/>
              <p:cNvSpPr txBox="1">
                <a:spLocks noChangeArrowheads="1"/>
              </p:cNvSpPr>
              <p:nvPr/>
            </p:nvSpPr>
            <p:spPr bwMode="auto">
              <a:xfrm>
                <a:off x="754" y="2518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charset="-120"/>
                  </a:rPr>
                  <a:t>400</a:t>
                </a:r>
              </a:p>
            </p:txBody>
          </p:sp>
          <p:sp>
            <p:nvSpPr>
              <p:cNvPr id="15380" name="Text Box 97"/>
              <p:cNvSpPr txBox="1">
                <a:spLocks noChangeArrowheads="1"/>
              </p:cNvSpPr>
              <p:nvPr/>
            </p:nvSpPr>
            <p:spPr bwMode="auto">
              <a:xfrm>
                <a:off x="2678" y="2518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charset="-120"/>
                  </a:rPr>
                  <a:t>700</a:t>
                </a:r>
              </a:p>
            </p:txBody>
          </p:sp>
          <p:sp>
            <p:nvSpPr>
              <p:cNvPr id="15381" name="Text Box 98"/>
              <p:cNvSpPr txBox="1">
                <a:spLocks noChangeArrowheads="1"/>
              </p:cNvSpPr>
              <p:nvPr/>
            </p:nvSpPr>
            <p:spPr bwMode="auto">
              <a:xfrm>
                <a:off x="1412" y="2516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charset="-120"/>
                  </a:rPr>
                  <a:t>Wavelength </a:t>
                </a:r>
                <a:r>
                  <a:rPr lang="el-GR" altLang="zh-TW" sz="1800"/>
                  <a:t>λ</a:t>
                </a:r>
                <a:r>
                  <a:rPr lang="en-US" altLang="zh-TW" sz="1800">
                    <a:ea typeface="新細明體" charset="-120"/>
                  </a:rPr>
                  <a:t> (nm)</a:t>
                </a:r>
              </a:p>
            </p:txBody>
          </p:sp>
          <p:sp>
            <p:nvSpPr>
              <p:cNvPr id="15382" name="Text Box 99"/>
              <p:cNvSpPr txBox="1">
                <a:spLocks noChangeArrowheads="1"/>
              </p:cNvSpPr>
              <p:nvPr/>
            </p:nvSpPr>
            <p:spPr bwMode="auto">
              <a:xfrm rot="-5400000">
                <a:off x="-37" y="1960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charset="-120"/>
                  </a:rPr>
                  <a:t>% Energy</a:t>
                </a:r>
              </a:p>
            </p:txBody>
          </p:sp>
          <p:sp>
            <p:nvSpPr>
              <p:cNvPr id="15383" name="Text Box 100"/>
              <p:cNvSpPr txBox="1">
                <a:spLocks noChangeArrowheads="1"/>
              </p:cNvSpPr>
              <p:nvPr/>
            </p:nvSpPr>
            <p:spPr bwMode="auto">
              <a:xfrm>
                <a:off x="397" y="1910"/>
                <a:ext cx="31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000">
                    <a:ea typeface="新細明體" charset="-120"/>
                  </a:rPr>
                  <a:t>100%</a:t>
                </a:r>
              </a:p>
            </p:txBody>
          </p:sp>
          <p:sp>
            <p:nvSpPr>
              <p:cNvPr id="15384" name="Text Box 101"/>
              <p:cNvSpPr txBox="1">
                <a:spLocks noChangeArrowheads="1"/>
              </p:cNvSpPr>
              <p:nvPr/>
            </p:nvSpPr>
            <p:spPr bwMode="auto">
              <a:xfrm>
                <a:off x="426" y="2359"/>
                <a:ext cx="230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000">
                    <a:ea typeface="新細明體" charset="-120"/>
                  </a:rPr>
                  <a:t>0%</a:t>
                </a:r>
              </a:p>
            </p:txBody>
          </p:sp>
        </p:grpSp>
        <p:grpSp>
          <p:nvGrpSpPr>
            <p:cNvPr id="15370" name="Group 149"/>
            <p:cNvGrpSpPr>
              <a:grpSpLocks/>
            </p:cNvGrpSpPr>
            <p:nvPr/>
          </p:nvGrpSpPr>
          <p:grpSpPr bwMode="auto">
            <a:xfrm>
              <a:off x="3800" y="3082"/>
              <a:ext cx="1951" cy="987"/>
              <a:chOff x="3800" y="3082"/>
              <a:chExt cx="1951" cy="987"/>
            </a:xfrm>
          </p:grpSpPr>
          <p:sp>
            <p:nvSpPr>
              <p:cNvPr id="15372" name="Text Box 147"/>
              <p:cNvSpPr txBox="1">
                <a:spLocks noChangeArrowheads="1"/>
              </p:cNvSpPr>
              <p:nvPr/>
            </p:nvSpPr>
            <p:spPr bwMode="auto">
              <a:xfrm>
                <a:off x="4390" y="3838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charset="-120"/>
                  </a:rPr>
                  <a:t>Notch filter</a:t>
                </a:r>
              </a:p>
            </p:txBody>
          </p:sp>
          <p:sp>
            <p:nvSpPr>
              <p:cNvPr id="15373" name="Freeform 148"/>
              <p:cNvSpPr>
                <a:spLocks/>
              </p:cNvSpPr>
              <p:nvPr/>
            </p:nvSpPr>
            <p:spPr bwMode="auto">
              <a:xfrm>
                <a:off x="3800" y="3082"/>
                <a:ext cx="1951" cy="484"/>
              </a:xfrm>
              <a:custGeom>
                <a:avLst/>
                <a:gdLst>
                  <a:gd name="T0" fmla="*/ 0 w 1951"/>
                  <a:gd name="T1" fmla="*/ 484 h 484"/>
                  <a:gd name="T2" fmla="*/ 136 w 1951"/>
                  <a:gd name="T3" fmla="*/ 76 h 484"/>
                  <a:gd name="T4" fmla="*/ 499 w 1951"/>
                  <a:gd name="T5" fmla="*/ 31 h 484"/>
                  <a:gd name="T6" fmla="*/ 862 w 1951"/>
                  <a:gd name="T7" fmla="*/ 31 h 484"/>
                  <a:gd name="T8" fmla="*/ 1153 w 1951"/>
                  <a:gd name="T9" fmla="*/ 32 h 484"/>
                  <a:gd name="T10" fmla="*/ 1222 w 1951"/>
                  <a:gd name="T11" fmla="*/ 164 h 484"/>
                  <a:gd name="T12" fmla="*/ 1258 w 1951"/>
                  <a:gd name="T13" fmla="*/ 377 h 484"/>
                  <a:gd name="T14" fmla="*/ 1316 w 1951"/>
                  <a:gd name="T15" fmla="*/ 484 h 484"/>
                  <a:gd name="T16" fmla="*/ 1357 w 1951"/>
                  <a:gd name="T17" fmla="*/ 380 h 484"/>
                  <a:gd name="T18" fmla="*/ 1402 w 1951"/>
                  <a:gd name="T19" fmla="*/ 173 h 484"/>
                  <a:gd name="T20" fmla="*/ 1504 w 1951"/>
                  <a:gd name="T21" fmla="*/ 35 h 484"/>
                  <a:gd name="T22" fmla="*/ 1679 w 1951"/>
                  <a:gd name="T23" fmla="*/ 31 h 484"/>
                  <a:gd name="T24" fmla="*/ 1815 w 1951"/>
                  <a:gd name="T25" fmla="*/ 167 h 484"/>
                  <a:gd name="T26" fmla="*/ 1905 w 1951"/>
                  <a:gd name="T27" fmla="*/ 393 h 484"/>
                  <a:gd name="T28" fmla="*/ 1951 w 1951"/>
                  <a:gd name="T29" fmla="*/ 484 h 48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51"/>
                  <a:gd name="T46" fmla="*/ 0 h 484"/>
                  <a:gd name="T47" fmla="*/ 1951 w 1951"/>
                  <a:gd name="T48" fmla="*/ 484 h 48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51" h="484">
                    <a:moveTo>
                      <a:pt x="0" y="484"/>
                    </a:moveTo>
                    <a:cubicBezTo>
                      <a:pt x="26" y="318"/>
                      <a:pt x="53" y="152"/>
                      <a:pt x="136" y="76"/>
                    </a:cubicBezTo>
                    <a:cubicBezTo>
                      <a:pt x="219" y="0"/>
                      <a:pt x="378" y="38"/>
                      <a:pt x="499" y="31"/>
                    </a:cubicBezTo>
                    <a:cubicBezTo>
                      <a:pt x="620" y="24"/>
                      <a:pt x="753" y="31"/>
                      <a:pt x="862" y="31"/>
                    </a:cubicBezTo>
                    <a:cubicBezTo>
                      <a:pt x="971" y="31"/>
                      <a:pt x="1093" y="10"/>
                      <a:pt x="1153" y="32"/>
                    </a:cubicBezTo>
                    <a:cubicBezTo>
                      <a:pt x="1213" y="54"/>
                      <a:pt x="1204" y="106"/>
                      <a:pt x="1222" y="164"/>
                    </a:cubicBezTo>
                    <a:cubicBezTo>
                      <a:pt x="1240" y="222"/>
                      <a:pt x="1242" y="324"/>
                      <a:pt x="1258" y="377"/>
                    </a:cubicBezTo>
                    <a:cubicBezTo>
                      <a:pt x="1274" y="430"/>
                      <a:pt x="1300" y="484"/>
                      <a:pt x="1316" y="484"/>
                    </a:cubicBezTo>
                    <a:cubicBezTo>
                      <a:pt x="1332" y="484"/>
                      <a:pt x="1343" y="432"/>
                      <a:pt x="1357" y="380"/>
                    </a:cubicBezTo>
                    <a:cubicBezTo>
                      <a:pt x="1371" y="328"/>
                      <a:pt x="1378" y="230"/>
                      <a:pt x="1402" y="173"/>
                    </a:cubicBezTo>
                    <a:cubicBezTo>
                      <a:pt x="1426" y="116"/>
                      <a:pt x="1458" y="59"/>
                      <a:pt x="1504" y="35"/>
                    </a:cubicBezTo>
                    <a:cubicBezTo>
                      <a:pt x="1550" y="11"/>
                      <a:pt x="1627" y="9"/>
                      <a:pt x="1679" y="31"/>
                    </a:cubicBezTo>
                    <a:cubicBezTo>
                      <a:pt x="1731" y="53"/>
                      <a:pt x="1777" y="107"/>
                      <a:pt x="1815" y="167"/>
                    </a:cubicBezTo>
                    <a:cubicBezTo>
                      <a:pt x="1853" y="227"/>
                      <a:pt x="1882" y="340"/>
                      <a:pt x="1905" y="393"/>
                    </a:cubicBezTo>
                    <a:cubicBezTo>
                      <a:pt x="1928" y="446"/>
                      <a:pt x="1943" y="469"/>
                      <a:pt x="1951" y="48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15371" name="Freeform 160"/>
            <p:cNvSpPr>
              <a:spLocks/>
            </p:cNvSpPr>
            <p:nvPr/>
          </p:nvSpPr>
          <p:spPr bwMode="auto">
            <a:xfrm>
              <a:off x="3800" y="3100"/>
              <a:ext cx="1948" cy="464"/>
            </a:xfrm>
            <a:custGeom>
              <a:avLst/>
              <a:gdLst>
                <a:gd name="T0" fmla="*/ 0 w 1948"/>
                <a:gd name="T1" fmla="*/ 464 h 464"/>
                <a:gd name="T2" fmla="*/ 0 w 1948"/>
                <a:gd name="T3" fmla="*/ 12 h 464"/>
                <a:gd name="T4" fmla="*/ 1212 w 1948"/>
                <a:gd name="T5" fmla="*/ 12 h 464"/>
                <a:gd name="T6" fmla="*/ 1212 w 1948"/>
                <a:gd name="T7" fmla="*/ 464 h 464"/>
                <a:gd name="T8" fmla="*/ 1396 w 1948"/>
                <a:gd name="T9" fmla="*/ 464 h 464"/>
                <a:gd name="T10" fmla="*/ 1396 w 1948"/>
                <a:gd name="T11" fmla="*/ 8 h 464"/>
                <a:gd name="T12" fmla="*/ 1948 w 1948"/>
                <a:gd name="T13" fmla="*/ 0 h 464"/>
                <a:gd name="T14" fmla="*/ 1940 w 1948"/>
                <a:gd name="T15" fmla="*/ 464 h 4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48"/>
                <a:gd name="T25" fmla="*/ 0 h 464"/>
                <a:gd name="T26" fmla="*/ 1948 w 1948"/>
                <a:gd name="T27" fmla="*/ 464 h 4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48" h="464">
                  <a:moveTo>
                    <a:pt x="0" y="464"/>
                  </a:moveTo>
                  <a:lnTo>
                    <a:pt x="0" y="12"/>
                  </a:lnTo>
                  <a:lnTo>
                    <a:pt x="1212" y="12"/>
                  </a:lnTo>
                  <a:lnTo>
                    <a:pt x="1212" y="464"/>
                  </a:lnTo>
                  <a:lnTo>
                    <a:pt x="1396" y="464"/>
                  </a:lnTo>
                  <a:lnTo>
                    <a:pt x="1396" y="8"/>
                  </a:lnTo>
                  <a:lnTo>
                    <a:pt x="1948" y="0"/>
                  </a:lnTo>
                  <a:lnTo>
                    <a:pt x="1940" y="46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15368" name="Slide Number Placeholder 7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AA4509D-840D-4B12-B00F-7876FC30D1F7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800">
                <a:ea typeface="新細明體" charset="-120"/>
              </a:rPr>
              <a:t>Light Source SDF x SRF = Result SDF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ea typeface="新細明體" charset="-120"/>
              </a:rPr>
              <a:t>SDF of result = product of SRF and light source SDF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i.e. at each wavelength, multiply SRF % times source energy</a:t>
            </a:r>
          </a:p>
        </p:txBody>
      </p:sp>
      <p:grpSp>
        <p:nvGrpSpPr>
          <p:cNvPr id="16388" name="Group 90"/>
          <p:cNvGrpSpPr>
            <a:grpSpLocks/>
          </p:cNvGrpSpPr>
          <p:nvPr/>
        </p:nvGrpSpPr>
        <p:grpSpPr bwMode="auto">
          <a:xfrm>
            <a:off x="4953000" y="2263775"/>
            <a:ext cx="4495800" cy="1951038"/>
            <a:chOff x="3120" y="1298"/>
            <a:chExt cx="2832" cy="1229"/>
          </a:xfrm>
        </p:grpSpPr>
        <p:sp>
          <p:nvSpPr>
            <p:cNvPr id="16427" name="Line 22"/>
            <p:cNvSpPr>
              <a:spLocks noChangeShapeType="1"/>
            </p:cNvSpPr>
            <p:nvPr/>
          </p:nvSpPr>
          <p:spPr bwMode="auto">
            <a:xfrm>
              <a:off x="3804" y="1979"/>
              <a:ext cx="0" cy="9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28" name="Line 23"/>
            <p:cNvSpPr>
              <a:spLocks noChangeShapeType="1"/>
            </p:cNvSpPr>
            <p:nvPr/>
          </p:nvSpPr>
          <p:spPr bwMode="auto">
            <a:xfrm>
              <a:off x="5767" y="1979"/>
              <a:ext cx="0" cy="9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29" name="Line 24"/>
            <p:cNvSpPr>
              <a:spLocks noChangeShapeType="1"/>
            </p:cNvSpPr>
            <p:nvPr/>
          </p:nvSpPr>
          <p:spPr bwMode="auto">
            <a:xfrm flipV="1">
              <a:off x="3574" y="1574"/>
              <a:ext cx="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6430" name="Line 25"/>
            <p:cNvSpPr>
              <a:spLocks noChangeShapeType="1"/>
            </p:cNvSpPr>
            <p:nvPr/>
          </p:nvSpPr>
          <p:spPr bwMode="auto">
            <a:xfrm>
              <a:off x="3545" y="2024"/>
              <a:ext cx="2407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31" name="Line 26"/>
            <p:cNvSpPr>
              <a:spLocks noChangeShapeType="1"/>
            </p:cNvSpPr>
            <p:nvPr/>
          </p:nvSpPr>
          <p:spPr bwMode="auto">
            <a:xfrm flipV="1">
              <a:off x="3619" y="1431"/>
              <a:ext cx="0" cy="66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32" name="Text Box 27"/>
            <p:cNvSpPr txBox="1">
              <a:spLocks noChangeArrowheads="1"/>
            </p:cNvSpPr>
            <p:nvPr/>
          </p:nvSpPr>
          <p:spPr bwMode="auto">
            <a:xfrm>
              <a:off x="3657" y="2110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16433" name="Text Box 28"/>
            <p:cNvSpPr txBox="1">
              <a:spLocks noChangeArrowheads="1"/>
            </p:cNvSpPr>
            <p:nvPr/>
          </p:nvSpPr>
          <p:spPr bwMode="auto">
            <a:xfrm>
              <a:off x="5581" y="2110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16434" name="Text Box 29"/>
            <p:cNvSpPr txBox="1">
              <a:spLocks noChangeArrowheads="1"/>
            </p:cNvSpPr>
            <p:nvPr/>
          </p:nvSpPr>
          <p:spPr bwMode="auto">
            <a:xfrm>
              <a:off x="4112" y="2112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16435" name="Text Box 30"/>
            <p:cNvSpPr txBox="1">
              <a:spLocks noChangeArrowheads="1"/>
            </p:cNvSpPr>
            <p:nvPr/>
          </p:nvSpPr>
          <p:spPr bwMode="auto">
            <a:xfrm rot="-5400000">
              <a:off x="2866" y="1552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% Energy</a:t>
              </a:r>
            </a:p>
          </p:txBody>
        </p:sp>
        <p:sp>
          <p:nvSpPr>
            <p:cNvPr id="16436" name="Text Box 31"/>
            <p:cNvSpPr txBox="1">
              <a:spLocks noChangeArrowheads="1"/>
            </p:cNvSpPr>
            <p:nvPr/>
          </p:nvSpPr>
          <p:spPr bwMode="auto">
            <a:xfrm>
              <a:off x="3300" y="1502"/>
              <a:ext cx="3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ea typeface="新細明體" charset="-120"/>
                </a:rPr>
                <a:t>100%</a:t>
              </a:r>
            </a:p>
          </p:txBody>
        </p:sp>
        <p:sp>
          <p:nvSpPr>
            <p:cNvPr id="16437" name="Text Box 32"/>
            <p:cNvSpPr txBox="1">
              <a:spLocks noChangeArrowheads="1"/>
            </p:cNvSpPr>
            <p:nvPr/>
          </p:nvSpPr>
          <p:spPr bwMode="auto">
            <a:xfrm>
              <a:off x="3329" y="1951"/>
              <a:ext cx="23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ea typeface="新細明體" charset="-120"/>
                </a:rPr>
                <a:t>0%</a:t>
              </a:r>
            </a:p>
          </p:txBody>
        </p:sp>
        <p:grpSp>
          <p:nvGrpSpPr>
            <p:cNvPr id="16438" name="Group 33"/>
            <p:cNvGrpSpPr>
              <a:grpSpLocks/>
            </p:cNvGrpSpPr>
            <p:nvPr/>
          </p:nvGrpSpPr>
          <p:grpSpPr bwMode="auto">
            <a:xfrm>
              <a:off x="3800" y="1583"/>
              <a:ext cx="1951" cy="944"/>
              <a:chOff x="897" y="3125"/>
              <a:chExt cx="1951" cy="944"/>
            </a:xfrm>
          </p:grpSpPr>
          <p:sp>
            <p:nvSpPr>
              <p:cNvPr id="16439" name="Text Box 34"/>
              <p:cNvSpPr txBox="1">
                <a:spLocks noChangeArrowheads="1"/>
              </p:cNvSpPr>
              <p:nvPr/>
            </p:nvSpPr>
            <p:spPr bwMode="auto">
              <a:xfrm>
                <a:off x="1170" y="3838"/>
                <a:ext cx="12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charset="-120"/>
                  </a:rPr>
                  <a:t>Narrow band filter</a:t>
                </a:r>
              </a:p>
            </p:txBody>
          </p:sp>
          <p:sp>
            <p:nvSpPr>
              <p:cNvPr id="16440" name="Freeform 35"/>
              <p:cNvSpPr>
                <a:spLocks/>
              </p:cNvSpPr>
              <p:nvPr/>
            </p:nvSpPr>
            <p:spPr bwMode="auto">
              <a:xfrm>
                <a:off x="897" y="3125"/>
                <a:ext cx="1951" cy="444"/>
              </a:xfrm>
              <a:custGeom>
                <a:avLst/>
                <a:gdLst>
                  <a:gd name="T0" fmla="*/ 0 w 1951"/>
                  <a:gd name="T1" fmla="*/ 441 h 444"/>
                  <a:gd name="T2" fmla="*/ 276 w 1951"/>
                  <a:gd name="T3" fmla="*/ 430 h 444"/>
                  <a:gd name="T4" fmla="*/ 486 w 1951"/>
                  <a:gd name="T5" fmla="*/ 358 h 444"/>
                  <a:gd name="T6" fmla="*/ 540 w 1951"/>
                  <a:gd name="T7" fmla="*/ 247 h 444"/>
                  <a:gd name="T8" fmla="*/ 555 w 1951"/>
                  <a:gd name="T9" fmla="*/ 118 h 444"/>
                  <a:gd name="T10" fmla="*/ 579 w 1951"/>
                  <a:gd name="T11" fmla="*/ 43 h 444"/>
                  <a:gd name="T12" fmla="*/ 618 w 1951"/>
                  <a:gd name="T13" fmla="*/ 1 h 444"/>
                  <a:gd name="T14" fmla="*/ 672 w 1951"/>
                  <a:gd name="T15" fmla="*/ 34 h 444"/>
                  <a:gd name="T16" fmla="*/ 696 w 1951"/>
                  <a:gd name="T17" fmla="*/ 112 h 444"/>
                  <a:gd name="T18" fmla="*/ 720 w 1951"/>
                  <a:gd name="T19" fmla="*/ 241 h 444"/>
                  <a:gd name="T20" fmla="*/ 804 w 1951"/>
                  <a:gd name="T21" fmla="*/ 361 h 444"/>
                  <a:gd name="T22" fmla="*/ 1023 w 1951"/>
                  <a:gd name="T23" fmla="*/ 427 h 444"/>
                  <a:gd name="T24" fmla="*/ 1407 w 1951"/>
                  <a:gd name="T25" fmla="*/ 441 h 444"/>
                  <a:gd name="T26" fmla="*/ 1815 w 1951"/>
                  <a:gd name="T27" fmla="*/ 441 h 444"/>
                  <a:gd name="T28" fmla="*/ 1951 w 1951"/>
                  <a:gd name="T29" fmla="*/ 441 h 4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51"/>
                  <a:gd name="T46" fmla="*/ 0 h 444"/>
                  <a:gd name="T47" fmla="*/ 1951 w 1951"/>
                  <a:gd name="T48" fmla="*/ 444 h 44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51" h="444">
                    <a:moveTo>
                      <a:pt x="0" y="441"/>
                    </a:moveTo>
                    <a:cubicBezTo>
                      <a:pt x="46" y="439"/>
                      <a:pt x="195" y="444"/>
                      <a:pt x="276" y="430"/>
                    </a:cubicBezTo>
                    <a:cubicBezTo>
                      <a:pt x="357" y="416"/>
                      <a:pt x="442" y="388"/>
                      <a:pt x="486" y="358"/>
                    </a:cubicBezTo>
                    <a:cubicBezTo>
                      <a:pt x="530" y="328"/>
                      <a:pt x="529" y="287"/>
                      <a:pt x="540" y="247"/>
                    </a:cubicBezTo>
                    <a:cubicBezTo>
                      <a:pt x="551" y="207"/>
                      <a:pt x="549" y="152"/>
                      <a:pt x="555" y="118"/>
                    </a:cubicBezTo>
                    <a:cubicBezTo>
                      <a:pt x="561" y="84"/>
                      <a:pt x="569" y="62"/>
                      <a:pt x="579" y="43"/>
                    </a:cubicBezTo>
                    <a:cubicBezTo>
                      <a:pt x="589" y="24"/>
                      <a:pt x="603" y="2"/>
                      <a:pt x="618" y="1"/>
                    </a:cubicBezTo>
                    <a:cubicBezTo>
                      <a:pt x="633" y="0"/>
                      <a:pt x="659" y="16"/>
                      <a:pt x="672" y="34"/>
                    </a:cubicBezTo>
                    <a:cubicBezTo>
                      <a:pt x="685" y="52"/>
                      <a:pt x="688" y="78"/>
                      <a:pt x="696" y="112"/>
                    </a:cubicBezTo>
                    <a:cubicBezTo>
                      <a:pt x="704" y="146"/>
                      <a:pt x="702" y="200"/>
                      <a:pt x="720" y="241"/>
                    </a:cubicBezTo>
                    <a:cubicBezTo>
                      <a:pt x="738" y="282"/>
                      <a:pt x="754" y="330"/>
                      <a:pt x="804" y="361"/>
                    </a:cubicBezTo>
                    <a:cubicBezTo>
                      <a:pt x="854" y="392"/>
                      <a:pt x="923" y="414"/>
                      <a:pt x="1023" y="427"/>
                    </a:cubicBezTo>
                    <a:cubicBezTo>
                      <a:pt x="1123" y="440"/>
                      <a:pt x="1275" y="439"/>
                      <a:pt x="1407" y="441"/>
                    </a:cubicBezTo>
                    <a:cubicBezTo>
                      <a:pt x="1539" y="443"/>
                      <a:pt x="1724" y="441"/>
                      <a:pt x="1815" y="441"/>
                    </a:cubicBezTo>
                    <a:cubicBezTo>
                      <a:pt x="1906" y="441"/>
                      <a:pt x="1928" y="441"/>
                      <a:pt x="1951" y="44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grpSp>
        <p:nvGrpSpPr>
          <p:cNvPr id="16389" name="Group 92"/>
          <p:cNvGrpSpPr>
            <a:grpSpLocks/>
          </p:cNvGrpSpPr>
          <p:nvPr/>
        </p:nvGrpSpPr>
        <p:grpSpPr bwMode="auto">
          <a:xfrm>
            <a:off x="5168900" y="4352925"/>
            <a:ext cx="4178300" cy="1951038"/>
            <a:chOff x="3256" y="2614"/>
            <a:chExt cx="2632" cy="1229"/>
          </a:xfrm>
        </p:grpSpPr>
        <p:sp>
          <p:nvSpPr>
            <p:cNvPr id="16416" name="Line 70"/>
            <p:cNvSpPr>
              <a:spLocks noChangeShapeType="1"/>
            </p:cNvSpPr>
            <p:nvPr/>
          </p:nvSpPr>
          <p:spPr bwMode="auto">
            <a:xfrm>
              <a:off x="3684" y="3306"/>
              <a:ext cx="218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17" name="Line 71"/>
            <p:cNvSpPr>
              <a:spLocks noChangeShapeType="1"/>
            </p:cNvSpPr>
            <p:nvPr/>
          </p:nvSpPr>
          <p:spPr bwMode="auto">
            <a:xfrm flipV="1">
              <a:off x="3751" y="2786"/>
              <a:ext cx="0" cy="5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18" name="Line 72"/>
            <p:cNvSpPr>
              <a:spLocks noChangeShapeType="1"/>
            </p:cNvSpPr>
            <p:nvPr/>
          </p:nvSpPr>
          <p:spPr bwMode="auto">
            <a:xfrm>
              <a:off x="3920" y="3266"/>
              <a:ext cx="0" cy="7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19" name="Line 73"/>
            <p:cNvSpPr>
              <a:spLocks noChangeShapeType="1"/>
            </p:cNvSpPr>
            <p:nvPr/>
          </p:nvSpPr>
          <p:spPr bwMode="auto">
            <a:xfrm>
              <a:off x="5700" y="3266"/>
              <a:ext cx="0" cy="7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20" name="Text Box 74"/>
            <p:cNvSpPr txBox="1">
              <a:spLocks noChangeArrowheads="1"/>
            </p:cNvSpPr>
            <p:nvPr/>
          </p:nvSpPr>
          <p:spPr bwMode="auto">
            <a:xfrm>
              <a:off x="3785" y="338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16421" name="Text Box 75"/>
            <p:cNvSpPr txBox="1">
              <a:spLocks noChangeArrowheads="1"/>
            </p:cNvSpPr>
            <p:nvPr/>
          </p:nvSpPr>
          <p:spPr bwMode="auto">
            <a:xfrm>
              <a:off x="5532" y="3386"/>
              <a:ext cx="3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16422" name="Text Box 76"/>
            <p:cNvSpPr txBox="1">
              <a:spLocks noChangeArrowheads="1"/>
            </p:cNvSpPr>
            <p:nvPr/>
          </p:nvSpPr>
          <p:spPr bwMode="auto">
            <a:xfrm>
              <a:off x="4160" y="3370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16423" name="Text Box 77"/>
            <p:cNvSpPr txBox="1">
              <a:spLocks noChangeArrowheads="1"/>
            </p:cNvSpPr>
            <p:nvPr/>
          </p:nvSpPr>
          <p:spPr bwMode="auto">
            <a:xfrm rot="-5400000">
              <a:off x="3358" y="2784"/>
              <a:ext cx="5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16424" name="Text Box 79"/>
            <p:cNvSpPr txBox="1">
              <a:spLocks noChangeArrowheads="1"/>
            </p:cNvSpPr>
            <p:nvPr/>
          </p:nvSpPr>
          <p:spPr bwMode="auto">
            <a:xfrm>
              <a:off x="4118" y="3612"/>
              <a:ext cx="1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u="sng">
                  <a:ea typeface="新細明體" charset="-120"/>
                </a:rPr>
                <a:t>Filtered sunlight SDF</a:t>
              </a:r>
            </a:p>
          </p:txBody>
        </p:sp>
        <p:sp>
          <p:nvSpPr>
            <p:cNvPr id="16425" name="Freeform 81"/>
            <p:cNvSpPr>
              <a:spLocks/>
            </p:cNvSpPr>
            <p:nvPr/>
          </p:nvSpPr>
          <p:spPr bwMode="auto">
            <a:xfrm>
              <a:off x="3918" y="2885"/>
              <a:ext cx="1785" cy="421"/>
            </a:xfrm>
            <a:custGeom>
              <a:avLst/>
              <a:gdLst>
                <a:gd name="T0" fmla="*/ 0 w 1785"/>
                <a:gd name="T1" fmla="*/ 415 h 421"/>
                <a:gd name="T2" fmla="*/ 237 w 1785"/>
                <a:gd name="T3" fmla="*/ 403 h 421"/>
                <a:gd name="T4" fmla="*/ 402 w 1785"/>
                <a:gd name="T5" fmla="*/ 367 h 421"/>
                <a:gd name="T6" fmla="*/ 459 w 1785"/>
                <a:gd name="T7" fmla="*/ 298 h 421"/>
                <a:gd name="T8" fmla="*/ 483 w 1785"/>
                <a:gd name="T9" fmla="*/ 193 h 421"/>
                <a:gd name="T10" fmla="*/ 507 w 1785"/>
                <a:gd name="T11" fmla="*/ 58 h 421"/>
                <a:gd name="T12" fmla="*/ 540 w 1785"/>
                <a:gd name="T13" fmla="*/ 4 h 421"/>
                <a:gd name="T14" fmla="*/ 576 w 1785"/>
                <a:gd name="T15" fmla="*/ 34 h 421"/>
                <a:gd name="T16" fmla="*/ 606 w 1785"/>
                <a:gd name="T17" fmla="*/ 178 h 421"/>
                <a:gd name="T18" fmla="*/ 633 w 1785"/>
                <a:gd name="T19" fmla="*/ 268 h 421"/>
                <a:gd name="T20" fmla="*/ 690 w 1785"/>
                <a:gd name="T21" fmla="*/ 349 h 421"/>
                <a:gd name="T22" fmla="*/ 924 w 1785"/>
                <a:gd name="T23" fmla="*/ 382 h 421"/>
                <a:gd name="T24" fmla="*/ 1284 w 1785"/>
                <a:gd name="T25" fmla="*/ 397 h 421"/>
                <a:gd name="T26" fmla="*/ 1662 w 1785"/>
                <a:gd name="T27" fmla="*/ 406 h 421"/>
                <a:gd name="T28" fmla="*/ 1785 w 1785"/>
                <a:gd name="T29" fmla="*/ 421 h 4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85"/>
                <a:gd name="T46" fmla="*/ 0 h 421"/>
                <a:gd name="T47" fmla="*/ 1785 w 1785"/>
                <a:gd name="T48" fmla="*/ 421 h 4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85" h="421">
                  <a:moveTo>
                    <a:pt x="0" y="415"/>
                  </a:moveTo>
                  <a:cubicBezTo>
                    <a:pt x="39" y="413"/>
                    <a:pt x="170" y="411"/>
                    <a:pt x="237" y="403"/>
                  </a:cubicBezTo>
                  <a:cubicBezTo>
                    <a:pt x="304" y="395"/>
                    <a:pt x="365" y="385"/>
                    <a:pt x="402" y="367"/>
                  </a:cubicBezTo>
                  <a:cubicBezTo>
                    <a:pt x="439" y="349"/>
                    <a:pt x="446" y="327"/>
                    <a:pt x="459" y="298"/>
                  </a:cubicBezTo>
                  <a:cubicBezTo>
                    <a:pt x="472" y="269"/>
                    <a:pt x="475" y="233"/>
                    <a:pt x="483" y="193"/>
                  </a:cubicBezTo>
                  <a:cubicBezTo>
                    <a:pt x="491" y="153"/>
                    <a:pt x="498" y="89"/>
                    <a:pt x="507" y="58"/>
                  </a:cubicBezTo>
                  <a:cubicBezTo>
                    <a:pt x="516" y="27"/>
                    <a:pt x="529" y="8"/>
                    <a:pt x="540" y="4"/>
                  </a:cubicBezTo>
                  <a:cubicBezTo>
                    <a:pt x="551" y="0"/>
                    <a:pt x="565" y="5"/>
                    <a:pt x="576" y="34"/>
                  </a:cubicBezTo>
                  <a:cubicBezTo>
                    <a:pt x="587" y="63"/>
                    <a:pt x="597" y="139"/>
                    <a:pt x="606" y="178"/>
                  </a:cubicBezTo>
                  <a:cubicBezTo>
                    <a:pt x="615" y="217"/>
                    <a:pt x="619" y="239"/>
                    <a:pt x="633" y="268"/>
                  </a:cubicBezTo>
                  <a:cubicBezTo>
                    <a:pt x="647" y="297"/>
                    <a:pt x="642" y="330"/>
                    <a:pt x="690" y="349"/>
                  </a:cubicBezTo>
                  <a:cubicBezTo>
                    <a:pt x="738" y="368"/>
                    <a:pt x="825" y="374"/>
                    <a:pt x="924" y="382"/>
                  </a:cubicBezTo>
                  <a:cubicBezTo>
                    <a:pt x="1023" y="390"/>
                    <a:pt x="1161" y="393"/>
                    <a:pt x="1284" y="397"/>
                  </a:cubicBezTo>
                  <a:cubicBezTo>
                    <a:pt x="1407" y="401"/>
                    <a:pt x="1579" y="402"/>
                    <a:pt x="1662" y="406"/>
                  </a:cubicBezTo>
                  <a:cubicBezTo>
                    <a:pt x="1745" y="410"/>
                    <a:pt x="1760" y="418"/>
                    <a:pt x="1785" y="42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6426" name="Text Box 83"/>
            <p:cNvSpPr txBox="1">
              <a:spLocks noChangeArrowheads="1"/>
            </p:cNvSpPr>
            <p:nvPr/>
          </p:nvSpPr>
          <p:spPr bwMode="auto">
            <a:xfrm>
              <a:off x="3256" y="2840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ea typeface="新細明體" charset="-120"/>
                  <a:cs typeface="Arial" panose="020B0604020202020204" pitchFamily="34" charset="0"/>
                </a:rPr>
                <a:t>=</a:t>
              </a:r>
              <a:endParaRPr lang="el-GR" altLang="zh-TW" sz="2400" b="1">
                <a:ea typeface="新細明體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16390" name="Group 89"/>
          <p:cNvGrpSpPr>
            <a:grpSpLocks/>
          </p:cNvGrpSpPr>
          <p:nvPr/>
        </p:nvGrpSpPr>
        <p:grpSpPr bwMode="auto">
          <a:xfrm>
            <a:off x="704850" y="2336800"/>
            <a:ext cx="4130675" cy="1933575"/>
            <a:chOff x="444" y="1344"/>
            <a:chExt cx="2602" cy="1218"/>
          </a:xfrm>
        </p:grpSpPr>
        <p:sp>
          <p:nvSpPr>
            <p:cNvPr id="16405" name="Text Box 19"/>
            <p:cNvSpPr txBox="1">
              <a:spLocks noChangeArrowheads="1"/>
            </p:cNvSpPr>
            <p:nvPr/>
          </p:nvSpPr>
          <p:spPr bwMode="auto">
            <a:xfrm>
              <a:off x="2802" y="157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zh-TW" sz="2400" b="1">
                  <a:cs typeface="Arial" panose="020B0604020202020204" pitchFamily="34" charset="0"/>
                </a:rPr>
                <a:t>Χ</a:t>
              </a:r>
            </a:p>
          </p:txBody>
        </p:sp>
        <p:sp>
          <p:nvSpPr>
            <p:cNvPr id="16406" name="Line 5"/>
            <p:cNvSpPr>
              <a:spLocks noChangeShapeType="1"/>
            </p:cNvSpPr>
            <p:nvPr/>
          </p:nvSpPr>
          <p:spPr bwMode="auto">
            <a:xfrm>
              <a:off x="600" y="2036"/>
              <a:ext cx="218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07" name="Line 6"/>
            <p:cNvSpPr>
              <a:spLocks noChangeShapeType="1"/>
            </p:cNvSpPr>
            <p:nvPr/>
          </p:nvSpPr>
          <p:spPr bwMode="auto">
            <a:xfrm flipV="1">
              <a:off x="667" y="1516"/>
              <a:ext cx="0" cy="5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08" name="Line 7"/>
            <p:cNvSpPr>
              <a:spLocks noChangeShapeType="1"/>
            </p:cNvSpPr>
            <p:nvPr/>
          </p:nvSpPr>
          <p:spPr bwMode="auto">
            <a:xfrm>
              <a:off x="836" y="1996"/>
              <a:ext cx="0" cy="7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09" name="Line 8"/>
            <p:cNvSpPr>
              <a:spLocks noChangeShapeType="1"/>
            </p:cNvSpPr>
            <p:nvPr/>
          </p:nvSpPr>
          <p:spPr bwMode="auto">
            <a:xfrm>
              <a:off x="2616" y="1996"/>
              <a:ext cx="0" cy="7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10" name="Text Box 9"/>
            <p:cNvSpPr txBox="1">
              <a:spLocks noChangeArrowheads="1"/>
            </p:cNvSpPr>
            <p:nvPr/>
          </p:nvSpPr>
          <p:spPr bwMode="auto">
            <a:xfrm>
              <a:off x="701" y="211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16411" name="Text Box 10"/>
            <p:cNvSpPr txBox="1">
              <a:spLocks noChangeArrowheads="1"/>
            </p:cNvSpPr>
            <p:nvPr/>
          </p:nvSpPr>
          <p:spPr bwMode="auto">
            <a:xfrm>
              <a:off x="2448" y="2116"/>
              <a:ext cx="3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16412" name="Text Box 11"/>
            <p:cNvSpPr txBox="1">
              <a:spLocks noChangeArrowheads="1"/>
            </p:cNvSpPr>
            <p:nvPr/>
          </p:nvSpPr>
          <p:spPr bwMode="auto">
            <a:xfrm>
              <a:off x="1088" y="2112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16413" name="Text Box 12"/>
            <p:cNvSpPr txBox="1">
              <a:spLocks noChangeArrowheads="1"/>
            </p:cNvSpPr>
            <p:nvPr/>
          </p:nvSpPr>
          <p:spPr bwMode="auto">
            <a:xfrm rot="-5400000">
              <a:off x="274" y="1514"/>
              <a:ext cx="5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16414" name="Text Box 14"/>
            <p:cNvSpPr txBox="1">
              <a:spLocks noChangeArrowheads="1"/>
            </p:cNvSpPr>
            <p:nvPr/>
          </p:nvSpPr>
          <p:spPr bwMode="auto">
            <a:xfrm>
              <a:off x="1352" y="2331"/>
              <a:ext cx="9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u="sng">
                  <a:ea typeface="新細明體" charset="-120"/>
                </a:rPr>
                <a:t>Sunlight SDF</a:t>
              </a:r>
            </a:p>
          </p:txBody>
        </p:sp>
        <p:sp>
          <p:nvSpPr>
            <p:cNvPr id="16415" name="Freeform 84"/>
            <p:cNvSpPr>
              <a:spLocks/>
            </p:cNvSpPr>
            <p:nvPr/>
          </p:nvSpPr>
          <p:spPr bwMode="auto">
            <a:xfrm>
              <a:off x="860" y="1557"/>
              <a:ext cx="1736" cy="295"/>
            </a:xfrm>
            <a:custGeom>
              <a:avLst/>
              <a:gdLst>
                <a:gd name="T0" fmla="*/ 0 w 2448"/>
                <a:gd name="T1" fmla="*/ 1 h 575"/>
                <a:gd name="T2" fmla="*/ 1 w 2448"/>
                <a:gd name="T3" fmla="*/ 1 h 575"/>
                <a:gd name="T4" fmla="*/ 2 w 2448"/>
                <a:gd name="T5" fmla="*/ 1 h 575"/>
                <a:gd name="T6" fmla="*/ 3 w 2448"/>
                <a:gd name="T7" fmla="*/ 1 h 575"/>
                <a:gd name="T8" fmla="*/ 3 w 2448"/>
                <a:gd name="T9" fmla="*/ 1 h 575"/>
                <a:gd name="T10" fmla="*/ 4 w 2448"/>
                <a:gd name="T11" fmla="*/ 1 h 575"/>
                <a:gd name="T12" fmla="*/ 4 w 2448"/>
                <a:gd name="T13" fmla="*/ 1 h 575"/>
                <a:gd name="T14" fmla="*/ 4 w 2448"/>
                <a:gd name="T15" fmla="*/ 1 h 575"/>
                <a:gd name="T16" fmla="*/ 5 w 2448"/>
                <a:gd name="T17" fmla="*/ 1 h 575"/>
                <a:gd name="T18" fmla="*/ 6 w 2448"/>
                <a:gd name="T19" fmla="*/ 1 h 575"/>
                <a:gd name="T20" fmla="*/ 6 w 2448"/>
                <a:gd name="T21" fmla="*/ 1 h 575"/>
                <a:gd name="T22" fmla="*/ 6 w 2448"/>
                <a:gd name="T23" fmla="*/ 1 h 575"/>
                <a:gd name="T24" fmla="*/ 8 w 2448"/>
                <a:gd name="T25" fmla="*/ 1 h 575"/>
                <a:gd name="T26" fmla="*/ 9 w 2448"/>
                <a:gd name="T27" fmla="*/ 1 h 575"/>
                <a:gd name="T28" fmla="*/ 9 w 2448"/>
                <a:gd name="T29" fmla="*/ 1 h 575"/>
                <a:gd name="T30" fmla="*/ 11 w 2448"/>
                <a:gd name="T31" fmla="*/ 1 h 575"/>
                <a:gd name="T32" fmla="*/ 12 w 2448"/>
                <a:gd name="T33" fmla="*/ 1 h 575"/>
                <a:gd name="T34" fmla="*/ 13 w 2448"/>
                <a:gd name="T35" fmla="*/ 1 h 575"/>
                <a:gd name="T36" fmla="*/ 14 w 2448"/>
                <a:gd name="T37" fmla="*/ 1 h 5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48"/>
                <a:gd name="T58" fmla="*/ 0 h 575"/>
                <a:gd name="T59" fmla="*/ 2448 w 2448"/>
                <a:gd name="T60" fmla="*/ 575 h 5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48" h="575">
                  <a:moveTo>
                    <a:pt x="0" y="555"/>
                  </a:moveTo>
                  <a:cubicBezTo>
                    <a:pt x="72" y="509"/>
                    <a:pt x="145" y="464"/>
                    <a:pt x="204" y="427"/>
                  </a:cubicBezTo>
                  <a:cubicBezTo>
                    <a:pt x="263" y="390"/>
                    <a:pt x="318" y="354"/>
                    <a:pt x="356" y="331"/>
                  </a:cubicBezTo>
                  <a:cubicBezTo>
                    <a:pt x="394" y="308"/>
                    <a:pt x="398" y="308"/>
                    <a:pt x="432" y="291"/>
                  </a:cubicBezTo>
                  <a:cubicBezTo>
                    <a:pt x="466" y="274"/>
                    <a:pt x="523" y="250"/>
                    <a:pt x="560" y="231"/>
                  </a:cubicBezTo>
                  <a:cubicBezTo>
                    <a:pt x="597" y="212"/>
                    <a:pt x="629" y="197"/>
                    <a:pt x="652" y="179"/>
                  </a:cubicBezTo>
                  <a:cubicBezTo>
                    <a:pt x="675" y="161"/>
                    <a:pt x="677" y="148"/>
                    <a:pt x="700" y="123"/>
                  </a:cubicBezTo>
                  <a:cubicBezTo>
                    <a:pt x="723" y="98"/>
                    <a:pt x="759" y="51"/>
                    <a:pt x="792" y="31"/>
                  </a:cubicBezTo>
                  <a:cubicBezTo>
                    <a:pt x="825" y="11"/>
                    <a:pt x="862" y="6"/>
                    <a:pt x="896" y="3"/>
                  </a:cubicBezTo>
                  <a:cubicBezTo>
                    <a:pt x="930" y="0"/>
                    <a:pt x="968" y="8"/>
                    <a:pt x="996" y="15"/>
                  </a:cubicBezTo>
                  <a:cubicBezTo>
                    <a:pt x="1024" y="22"/>
                    <a:pt x="1041" y="39"/>
                    <a:pt x="1064" y="47"/>
                  </a:cubicBezTo>
                  <a:cubicBezTo>
                    <a:pt x="1087" y="55"/>
                    <a:pt x="1099" y="61"/>
                    <a:pt x="1136" y="63"/>
                  </a:cubicBezTo>
                  <a:cubicBezTo>
                    <a:pt x="1173" y="65"/>
                    <a:pt x="1234" y="61"/>
                    <a:pt x="1288" y="59"/>
                  </a:cubicBezTo>
                  <a:cubicBezTo>
                    <a:pt x="1342" y="57"/>
                    <a:pt x="1409" y="49"/>
                    <a:pt x="1460" y="51"/>
                  </a:cubicBezTo>
                  <a:cubicBezTo>
                    <a:pt x="1511" y="53"/>
                    <a:pt x="1531" y="50"/>
                    <a:pt x="1592" y="71"/>
                  </a:cubicBezTo>
                  <a:cubicBezTo>
                    <a:pt x="1653" y="92"/>
                    <a:pt x="1749" y="138"/>
                    <a:pt x="1828" y="179"/>
                  </a:cubicBezTo>
                  <a:cubicBezTo>
                    <a:pt x="1907" y="220"/>
                    <a:pt x="1992" y="275"/>
                    <a:pt x="2064" y="319"/>
                  </a:cubicBezTo>
                  <a:cubicBezTo>
                    <a:pt x="2136" y="363"/>
                    <a:pt x="2196" y="400"/>
                    <a:pt x="2260" y="443"/>
                  </a:cubicBezTo>
                  <a:cubicBezTo>
                    <a:pt x="2324" y="486"/>
                    <a:pt x="2409" y="548"/>
                    <a:pt x="2448" y="57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16391" name="Group 91"/>
          <p:cNvGrpSpPr>
            <a:grpSpLocks/>
          </p:cNvGrpSpPr>
          <p:nvPr/>
        </p:nvGrpSpPr>
        <p:grpSpPr bwMode="auto">
          <a:xfrm>
            <a:off x="849313" y="4352925"/>
            <a:ext cx="4249737" cy="1592263"/>
            <a:chOff x="535" y="2614"/>
            <a:chExt cx="2677" cy="1003"/>
          </a:xfrm>
        </p:grpSpPr>
        <p:sp>
          <p:nvSpPr>
            <p:cNvPr id="16394" name="Text Box 66"/>
            <p:cNvSpPr txBox="1">
              <a:spLocks noChangeArrowheads="1"/>
            </p:cNvSpPr>
            <p:nvPr/>
          </p:nvSpPr>
          <p:spPr bwMode="auto">
            <a:xfrm>
              <a:off x="535" y="2931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ea typeface="新細明體" charset="-120"/>
                  <a:cs typeface="Arial" panose="020B0604020202020204" pitchFamily="34" charset="0"/>
                </a:rPr>
                <a:t>=</a:t>
              </a:r>
              <a:endParaRPr lang="el-GR" altLang="zh-TW" sz="2400" b="1">
                <a:ea typeface="新細明體" charset="-120"/>
                <a:cs typeface="Arial" panose="020B0604020202020204" pitchFamily="34" charset="0"/>
              </a:endParaRPr>
            </a:p>
          </p:txBody>
        </p:sp>
        <p:sp>
          <p:nvSpPr>
            <p:cNvPr id="16395" name="Line 38"/>
            <p:cNvSpPr>
              <a:spLocks noChangeShapeType="1"/>
            </p:cNvSpPr>
            <p:nvPr/>
          </p:nvSpPr>
          <p:spPr bwMode="auto">
            <a:xfrm>
              <a:off x="1008" y="3306"/>
              <a:ext cx="218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396" name="Line 39"/>
            <p:cNvSpPr>
              <a:spLocks noChangeShapeType="1"/>
            </p:cNvSpPr>
            <p:nvPr/>
          </p:nvSpPr>
          <p:spPr bwMode="auto">
            <a:xfrm flipV="1">
              <a:off x="1075" y="2786"/>
              <a:ext cx="0" cy="5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397" name="Line 40"/>
            <p:cNvSpPr>
              <a:spLocks noChangeShapeType="1"/>
            </p:cNvSpPr>
            <p:nvPr/>
          </p:nvSpPr>
          <p:spPr bwMode="auto">
            <a:xfrm>
              <a:off x="1244" y="3266"/>
              <a:ext cx="0" cy="7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398" name="Line 41"/>
            <p:cNvSpPr>
              <a:spLocks noChangeShapeType="1"/>
            </p:cNvSpPr>
            <p:nvPr/>
          </p:nvSpPr>
          <p:spPr bwMode="auto">
            <a:xfrm>
              <a:off x="3024" y="3266"/>
              <a:ext cx="0" cy="7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399" name="Text Box 42"/>
            <p:cNvSpPr txBox="1">
              <a:spLocks noChangeArrowheads="1"/>
            </p:cNvSpPr>
            <p:nvPr/>
          </p:nvSpPr>
          <p:spPr bwMode="auto">
            <a:xfrm>
              <a:off x="1109" y="338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16400" name="Text Box 43"/>
            <p:cNvSpPr txBox="1">
              <a:spLocks noChangeArrowheads="1"/>
            </p:cNvSpPr>
            <p:nvPr/>
          </p:nvSpPr>
          <p:spPr bwMode="auto">
            <a:xfrm>
              <a:off x="2856" y="3386"/>
              <a:ext cx="3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16401" name="Text Box 44"/>
            <p:cNvSpPr txBox="1">
              <a:spLocks noChangeArrowheads="1"/>
            </p:cNvSpPr>
            <p:nvPr/>
          </p:nvSpPr>
          <p:spPr bwMode="auto">
            <a:xfrm>
              <a:off x="1523" y="3370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16402" name="Text Box 45"/>
            <p:cNvSpPr txBox="1">
              <a:spLocks noChangeArrowheads="1"/>
            </p:cNvSpPr>
            <p:nvPr/>
          </p:nvSpPr>
          <p:spPr bwMode="auto">
            <a:xfrm rot="-5400000">
              <a:off x="682" y="2784"/>
              <a:ext cx="5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16403" name="Freeform 64"/>
            <p:cNvSpPr>
              <a:spLocks/>
            </p:cNvSpPr>
            <p:nvPr/>
          </p:nvSpPr>
          <p:spPr bwMode="auto">
            <a:xfrm>
              <a:off x="1214" y="2840"/>
              <a:ext cx="1815" cy="444"/>
            </a:xfrm>
            <a:custGeom>
              <a:avLst/>
              <a:gdLst>
                <a:gd name="T0" fmla="*/ 0 w 1951"/>
                <a:gd name="T1" fmla="*/ 441 h 444"/>
                <a:gd name="T2" fmla="*/ 93 w 1951"/>
                <a:gd name="T3" fmla="*/ 430 h 444"/>
                <a:gd name="T4" fmla="*/ 166 w 1951"/>
                <a:gd name="T5" fmla="*/ 358 h 444"/>
                <a:gd name="T6" fmla="*/ 182 w 1951"/>
                <a:gd name="T7" fmla="*/ 247 h 444"/>
                <a:gd name="T8" fmla="*/ 189 w 1951"/>
                <a:gd name="T9" fmla="*/ 118 h 444"/>
                <a:gd name="T10" fmla="*/ 196 w 1951"/>
                <a:gd name="T11" fmla="*/ 43 h 444"/>
                <a:gd name="T12" fmla="*/ 209 w 1951"/>
                <a:gd name="T13" fmla="*/ 1 h 444"/>
                <a:gd name="T14" fmla="*/ 227 w 1951"/>
                <a:gd name="T15" fmla="*/ 34 h 444"/>
                <a:gd name="T16" fmla="*/ 236 w 1951"/>
                <a:gd name="T17" fmla="*/ 112 h 444"/>
                <a:gd name="T18" fmla="*/ 244 w 1951"/>
                <a:gd name="T19" fmla="*/ 241 h 444"/>
                <a:gd name="T20" fmla="*/ 273 w 1951"/>
                <a:gd name="T21" fmla="*/ 361 h 444"/>
                <a:gd name="T22" fmla="*/ 347 w 1951"/>
                <a:gd name="T23" fmla="*/ 427 h 444"/>
                <a:gd name="T24" fmla="*/ 477 w 1951"/>
                <a:gd name="T25" fmla="*/ 441 h 444"/>
                <a:gd name="T26" fmla="*/ 615 w 1951"/>
                <a:gd name="T27" fmla="*/ 441 h 444"/>
                <a:gd name="T28" fmla="*/ 661 w 1951"/>
                <a:gd name="T29" fmla="*/ 441 h 4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51"/>
                <a:gd name="T46" fmla="*/ 0 h 444"/>
                <a:gd name="T47" fmla="*/ 1951 w 1951"/>
                <a:gd name="T48" fmla="*/ 444 h 4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51" h="444">
                  <a:moveTo>
                    <a:pt x="0" y="441"/>
                  </a:moveTo>
                  <a:cubicBezTo>
                    <a:pt x="46" y="439"/>
                    <a:pt x="195" y="444"/>
                    <a:pt x="276" y="430"/>
                  </a:cubicBezTo>
                  <a:cubicBezTo>
                    <a:pt x="357" y="416"/>
                    <a:pt x="442" y="388"/>
                    <a:pt x="486" y="358"/>
                  </a:cubicBezTo>
                  <a:cubicBezTo>
                    <a:pt x="530" y="328"/>
                    <a:pt x="529" y="287"/>
                    <a:pt x="540" y="247"/>
                  </a:cubicBezTo>
                  <a:cubicBezTo>
                    <a:pt x="551" y="207"/>
                    <a:pt x="549" y="152"/>
                    <a:pt x="555" y="118"/>
                  </a:cubicBezTo>
                  <a:cubicBezTo>
                    <a:pt x="561" y="84"/>
                    <a:pt x="569" y="62"/>
                    <a:pt x="579" y="43"/>
                  </a:cubicBezTo>
                  <a:cubicBezTo>
                    <a:pt x="589" y="24"/>
                    <a:pt x="603" y="2"/>
                    <a:pt x="618" y="1"/>
                  </a:cubicBezTo>
                  <a:cubicBezTo>
                    <a:pt x="633" y="0"/>
                    <a:pt x="659" y="16"/>
                    <a:pt x="672" y="34"/>
                  </a:cubicBezTo>
                  <a:cubicBezTo>
                    <a:pt x="685" y="52"/>
                    <a:pt x="688" y="78"/>
                    <a:pt x="696" y="112"/>
                  </a:cubicBezTo>
                  <a:cubicBezTo>
                    <a:pt x="704" y="146"/>
                    <a:pt x="702" y="200"/>
                    <a:pt x="720" y="241"/>
                  </a:cubicBezTo>
                  <a:cubicBezTo>
                    <a:pt x="738" y="282"/>
                    <a:pt x="754" y="330"/>
                    <a:pt x="804" y="361"/>
                  </a:cubicBezTo>
                  <a:cubicBezTo>
                    <a:pt x="854" y="392"/>
                    <a:pt x="923" y="414"/>
                    <a:pt x="1023" y="427"/>
                  </a:cubicBezTo>
                  <a:cubicBezTo>
                    <a:pt x="1123" y="440"/>
                    <a:pt x="1275" y="439"/>
                    <a:pt x="1407" y="441"/>
                  </a:cubicBezTo>
                  <a:cubicBezTo>
                    <a:pt x="1539" y="443"/>
                    <a:pt x="1724" y="441"/>
                    <a:pt x="1815" y="441"/>
                  </a:cubicBezTo>
                  <a:cubicBezTo>
                    <a:pt x="1906" y="441"/>
                    <a:pt x="1928" y="441"/>
                    <a:pt x="1951" y="44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6404" name="Freeform 85"/>
            <p:cNvSpPr>
              <a:spLocks/>
            </p:cNvSpPr>
            <p:nvPr/>
          </p:nvSpPr>
          <p:spPr bwMode="auto">
            <a:xfrm>
              <a:off x="1228" y="2821"/>
              <a:ext cx="1736" cy="295"/>
            </a:xfrm>
            <a:custGeom>
              <a:avLst/>
              <a:gdLst>
                <a:gd name="T0" fmla="*/ 0 w 2448"/>
                <a:gd name="T1" fmla="*/ 1 h 575"/>
                <a:gd name="T2" fmla="*/ 1 w 2448"/>
                <a:gd name="T3" fmla="*/ 1 h 575"/>
                <a:gd name="T4" fmla="*/ 2 w 2448"/>
                <a:gd name="T5" fmla="*/ 1 h 575"/>
                <a:gd name="T6" fmla="*/ 3 w 2448"/>
                <a:gd name="T7" fmla="*/ 1 h 575"/>
                <a:gd name="T8" fmla="*/ 3 w 2448"/>
                <a:gd name="T9" fmla="*/ 1 h 575"/>
                <a:gd name="T10" fmla="*/ 4 w 2448"/>
                <a:gd name="T11" fmla="*/ 1 h 575"/>
                <a:gd name="T12" fmla="*/ 4 w 2448"/>
                <a:gd name="T13" fmla="*/ 1 h 575"/>
                <a:gd name="T14" fmla="*/ 4 w 2448"/>
                <a:gd name="T15" fmla="*/ 1 h 575"/>
                <a:gd name="T16" fmla="*/ 5 w 2448"/>
                <a:gd name="T17" fmla="*/ 1 h 575"/>
                <a:gd name="T18" fmla="*/ 6 w 2448"/>
                <a:gd name="T19" fmla="*/ 1 h 575"/>
                <a:gd name="T20" fmla="*/ 6 w 2448"/>
                <a:gd name="T21" fmla="*/ 1 h 575"/>
                <a:gd name="T22" fmla="*/ 6 w 2448"/>
                <a:gd name="T23" fmla="*/ 1 h 575"/>
                <a:gd name="T24" fmla="*/ 8 w 2448"/>
                <a:gd name="T25" fmla="*/ 1 h 575"/>
                <a:gd name="T26" fmla="*/ 9 w 2448"/>
                <a:gd name="T27" fmla="*/ 1 h 575"/>
                <a:gd name="T28" fmla="*/ 9 w 2448"/>
                <a:gd name="T29" fmla="*/ 1 h 575"/>
                <a:gd name="T30" fmla="*/ 11 w 2448"/>
                <a:gd name="T31" fmla="*/ 1 h 575"/>
                <a:gd name="T32" fmla="*/ 12 w 2448"/>
                <a:gd name="T33" fmla="*/ 1 h 575"/>
                <a:gd name="T34" fmla="*/ 13 w 2448"/>
                <a:gd name="T35" fmla="*/ 1 h 575"/>
                <a:gd name="T36" fmla="*/ 14 w 2448"/>
                <a:gd name="T37" fmla="*/ 1 h 5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48"/>
                <a:gd name="T58" fmla="*/ 0 h 575"/>
                <a:gd name="T59" fmla="*/ 2448 w 2448"/>
                <a:gd name="T60" fmla="*/ 575 h 5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48" h="575">
                  <a:moveTo>
                    <a:pt x="0" y="555"/>
                  </a:moveTo>
                  <a:cubicBezTo>
                    <a:pt x="72" y="509"/>
                    <a:pt x="145" y="464"/>
                    <a:pt x="204" y="427"/>
                  </a:cubicBezTo>
                  <a:cubicBezTo>
                    <a:pt x="263" y="390"/>
                    <a:pt x="318" y="354"/>
                    <a:pt x="356" y="331"/>
                  </a:cubicBezTo>
                  <a:cubicBezTo>
                    <a:pt x="394" y="308"/>
                    <a:pt x="398" y="308"/>
                    <a:pt x="432" y="291"/>
                  </a:cubicBezTo>
                  <a:cubicBezTo>
                    <a:pt x="466" y="274"/>
                    <a:pt x="523" y="250"/>
                    <a:pt x="560" y="231"/>
                  </a:cubicBezTo>
                  <a:cubicBezTo>
                    <a:pt x="597" y="212"/>
                    <a:pt x="629" y="197"/>
                    <a:pt x="652" y="179"/>
                  </a:cubicBezTo>
                  <a:cubicBezTo>
                    <a:pt x="675" y="161"/>
                    <a:pt x="677" y="148"/>
                    <a:pt x="700" y="123"/>
                  </a:cubicBezTo>
                  <a:cubicBezTo>
                    <a:pt x="723" y="98"/>
                    <a:pt x="759" y="51"/>
                    <a:pt x="792" y="31"/>
                  </a:cubicBezTo>
                  <a:cubicBezTo>
                    <a:pt x="825" y="11"/>
                    <a:pt x="862" y="6"/>
                    <a:pt x="896" y="3"/>
                  </a:cubicBezTo>
                  <a:cubicBezTo>
                    <a:pt x="930" y="0"/>
                    <a:pt x="968" y="8"/>
                    <a:pt x="996" y="15"/>
                  </a:cubicBezTo>
                  <a:cubicBezTo>
                    <a:pt x="1024" y="22"/>
                    <a:pt x="1041" y="39"/>
                    <a:pt x="1064" y="47"/>
                  </a:cubicBezTo>
                  <a:cubicBezTo>
                    <a:pt x="1087" y="55"/>
                    <a:pt x="1099" y="61"/>
                    <a:pt x="1136" y="63"/>
                  </a:cubicBezTo>
                  <a:cubicBezTo>
                    <a:pt x="1173" y="65"/>
                    <a:pt x="1234" y="61"/>
                    <a:pt x="1288" y="59"/>
                  </a:cubicBezTo>
                  <a:cubicBezTo>
                    <a:pt x="1342" y="57"/>
                    <a:pt x="1409" y="49"/>
                    <a:pt x="1460" y="51"/>
                  </a:cubicBezTo>
                  <a:cubicBezTo>
                    <a:pt x="1511" y="53"/>
                    <a:pt x="1531" y="50"/>
                    <a:pt x="1592" y="71"/>
                  </a:cubicBezTo>
                  <a:cubicBezTo>
                    <a:pt x="1653" y="92"/>
                    <a:pt x="1749" y="138"/>
                    <a:pt x="1828" y="179"/>
                  </a:cubicBezTo>
                  <a:cubicBezTo>
                    <a:pt x="1907" y="220"/>
                    <a:pt x="1992" y="275"/>
                    <a:pt x="2064" y="319"/>
                  </a:cubicBezTo>
                  <a:cubicBezTo>
                    <a:pt x="2136" y="363"/>
                    <a:pt x="2196" y="400"/>
                    <a:pt x="2260" y="443"/>
                  </a:cubicBezTo>
                  <a:cubicBezTo>
                    <a:pt x="2324" y="486"/>
                    <a:pt x="2409" y="548"/>
                    <a:pt x="2448" y="57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16392" name="Slide Number Placeholder 5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1377C83-7CDB-4B08-B4AD-CD1E5356FB46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16393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>
                <a:ea typeface="新細明體" charset="-120"/>
              </a:rPr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>
              <a:ea typeface="新細明體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SDF x SRF = Result SDF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400" b="1" dirty="0"/>
              <a:t>Why is this relevant for computer graphics?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All light sources can be defined by their SDF</a:t>
            </a:r>
          </a:p>
          <a:p>
            <a:pPr marL="914400" lvl="1" indent="-457200">
              <a:defRPr/>
            </a:pPr>
            <a:r>
              <a:rPr lang="en-US" sz="2400" dirty="0"/>
              <a:t>Natural light source: sun, fire</a:t>
            </a:r>
          </a:p>
          <a:p>
            <a:pPr marL="914400" lvl="1" indent="-457200">
              <a:defRPr/>
            </a:pPr>
            <a:r>
              <a:rPr lang="en-US" sz="2400" dirty="0"/>
              <a:t>Artificial light source: light bulb, laser, LED, computer display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All light absorbers, transmitters, or reflectors can be defined by their SRF</a:t>
            </a:r>
          </a:p>
          <a:p>
            <a:pPr marL="914400" lvl="1" indent="-457200">
              <a:defRPr/>
            </a:pPr>
            <a:r>
              <a:rPr lang="en-US" sz="2400" dirty="0"/>
              <a:t>Sensing devices: </a:t>
            </a:r>
            <a:r>
              <a:rPr lang="en-US" sz="2400" b="1" dirty="0"/>
              <a:t>absorbed light SRF</a:t>
            </a:r>
          </a:p>
          <a:p>
            <a:pPr marL="1371600" lvl="2" indent="-457200">
              <a:defRPr/>
            </a:pPr>
            <a:r>
              <a:rPr lang="en-US" dirty="0"/>
              <a:t>Camera (digital photocell, film), human eye (retina)</a:t>
            </a:r>
          </a:p>
          <a:p>
            <a:pPr marL="1371600" lvl="2" indent="-457200">
              <a:defRPr/>
            </a:pPr>
            <a:r>
              <a:rPr lang="en-US" dirty="0"/>
              <a:t>Definition of “color” = </a:t>
            </a:r>
            <a:br>
              <a:rPr lang="en-US" dirty="0"/>
            </a:br>
            <a:r>
              <a:rPr lang="en-US" dirty="0"/>
              <a:t>	integral of (light source SDF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sensor’s SRF) </a:t>
            </a:r>
          </a:p>
          <a:p>
            <a:pPr marL="914400" lvl="1" indent="-457200">
              <a:defRPr/>
            </a:pPr>
            <a:r>
              <a:rPr lang="en-US" sz="2400" dirty="0"/>
              <a:t>Glass, still water, cellophane: </a:t>
            </a:r>
            <a:r>
              <a:rPr lang="en-US" sz="2400" b="1" dirty="0"/>
              <a:t>transmitted light SRF</a:t>
            </a:r>
          </a:p>
          <a:p>
            <a:pPr marL="914400" lvl="1" indent="-457200">
              <a:defRPr/>
            </a:pPr>
            <a:r>
              <a:rPr lang="en-US" sz="2400" dirty="0"/>
              <a:t>Surface material of an object: </a:t>
            </a:r>
            <a:r>
              <a:rPr lang="en-US" sz="2400" b="1" dirty="0"/>
              <a:t>reflected light SRF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C2B6477-2D38-46BF-A8C7-3A0AB933DAFA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17413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>
                <a:ea typeface="新細明體" charset="-120"/>
              </a:rPr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>
              <a:ea typeface="新細明體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 charset="-120"/>
              </a:rPr>
              <a:t>HUMAN PERCEPTION OF LIGHT</a:t>
            </a:r>
            <a:endParaRPr lang="en-NZ" altLang="zh-TW" cap="none">
              <a:ea typeface="新細明體" charset="-12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4C60574-3C71-4955-B5FE-82839D4A7671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18436" name="Picture 2" descr="C:\Users\clut002\AppData\Local\Microsoft\Windows\Temporary Internet Files\Content.IE5\38QB4DOP\MCj0437797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1524000"/>
            <a:ext cx="2684462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C:\Users\clut002\AppData\Local\Microsoft\Windows\Temporary Internet Files\Content.IE5\38QB4DOP\MCj0426072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931988"/>
            <a:ext cx="1143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F748-FC34-498F-8CA6-7BD2A7BC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of Light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826BB-61A2-4019-8DB1-DC63FA43B5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White/Gold or Blue/Black?</a:t>
            </a:r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4559-BC51-4284-9114-AD38526C7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63EFB1-0C0B-4AFF-9D1B-ADC43FBD965D}" type="slidenum">
              <a:rPr lang="en-NZ" altLang="zh-TW" smtClean="0"/>
              <a:pPr/>
              <a:t>17</a:t>
            </a:fld>
            <a:endParaRPr lang="en-NZ" altLang="zh-TW"/>
          </a:p>
        </p:txBody>
      </p:sp>
      <p:pic>
        <p:nvPicPr>
          <p:cNvPr id="7" name="Picture 6" descr="A picture containing clothing, indoor, table, dress&#10;&#10;Description automatically generated">
            <a:extLst>
              <a:ext uri="{FF2B5EF4-FFF2-40B4-BE49-F238E27FC236}">
                <a16:creationId xmlns:a16="http://schemas.microsoft.com/office/drawing/2014/main" id="{47BD7730-87D7-4D16-9D41-086D32BE8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618904"/>
            <a:ext cx="4089400" cy="62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0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TW">
                <a:ea typeface="新細明體" charset="-120"/>
              </a:rPr>
              <a:t>The Eye</a:t>
            </a:r>
            <a:endParaRPr lang="en-US" altLang="zh-TW">
              <a:ea typeface="新細明體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270000"/>
            <a:ext cx="9359900" cy="5143500"/>
          </a:xfrm>
        </p:spPr>
        <p:txBody>
          <a:bodyPr/>
          <a:lstStyle/>
          <a:p>
            <a:r>
              <a:rPr lang="en-NZ" altLang="zh-TW" sz="2000">
                <a:ea typeface="新細明體" charset="-120"/>
              </a:rPr>
              <a:t>Four types of receptors (sensors): R/G/B cones + rods, each has unique SRF</a:t>
            </a:r>
            <a:endParaRPr lang="en-US" altLang="zh-TW" sz="2000">
              <a:ea typeface="新細明體" charset="-120"/>
            </a:endParaRPr>
          </a:p>
        </p:txBody>
      </p:sp>
      <p:pic>
        <p:nvPicPr>
          <p:cNvPr id="19460" name="Picture 4" descr="Sagschem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400" y="1716088"/>
            <a:ext cx="6953250" cy="3887787"/>
          </a:xfrm>
          <a:noFill/>
        </p:spPr>
      </p:pic>
      <p:grpSp>
        <p:nvGrpSpPr>
          <p:cNvPr id="19461" name="Group 8"/>
          <p:cNvGrpSpPr>
            <a:grpSpLocks/>
          </p:cNvGrpSpPr>
          <p:nvPr/>
        </p:nvGrpSpPr>
        <p:grpSpPr bwMode="auto">
          <a:xfrm>
            <a:off x="1803400" y="5635625"/>
            <a:ext cx="5937250" cy="708025"/>
            <a:chOff x="1136" y="3550"/>
            <a:chExt cx="3740" cy="446"/>
          </a:xfrm>
        </p:grpSpPr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1136" y="3765"/>
              <a:ext cx="37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zh-TW" sz="1800">
                  <a:ea typeface="新細明體" charset="-120"/>
                  <a:hlinkClick r:id="rId4"/>
                </a:rPr>
                <a:t>http://webvision.med.utah.edu/imageswv/Sagschem.jpeg</a:t>
              </a:r>
              <a:endParaRPr lang="en-NZ" altLang="zh-TW" sz="1800">
                <a:ea typeface="新細明體" charset="-120"/>
              </a:endParaRPr>
            </a:p>
          </p:txBody>
        </p:sp>
        <p:sp>
          <p:nvSpPr>
            <p:cNvPr id="19465" name="Rectangle 7"/>
            <p:cNvSpPr>
              <a:spLocks noChangeArrowheads="1"/>
            </p:cNvSpPr>
            <p:nvPr/>
          </p:nvSpPr>
          <p:spPr bwMode="auto">
            <a:xfrm>
              <a:off x="1136" y="3550"/>
              <a:ext cx="3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  <a:hlinkClick r:id="rId5"/>
                </a:rPr>
                <a:t>http://webvision.med.utah.edu/imageswv/fovmoswv.jpeg</a:t>
              </a:r>
              <a:endParaRPr lang="en-US" altLang="zh-TW" sz="2400">
                <a:latin typeface="Times" panose="02020603050405020304" pitchFamily="18" charset="0"/>
                <a:ea typeface="新細明體" charset="-120"/>
              </a:endParaRPr>
            </a:p>
          </p:txBody>
        </p:sp>
      </p:grpSp>
      <p:pic>
        <p:nvPicPr>
          <p:cNvPr id="19462" name="Picture 1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r="13333"/>
          <a:stretch>
            <a:fillRect/>
          </a:stretch>
        </p:blipFill>
        <p:spPr>
          <a:xfrm>
            <a:off x="7232650" y="1992313"/>
            <a:ext cx="2387600" cy="3306762"/>
          </a:xfrm>
          <a:noFill/>
        </p:spPr>
      </p:pic>
      <p:sp>
        <p:nvSpPr>
          <p:cNvPr id="1946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F157C39-6DEA-4EF9-A930-65774F150B84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57200"/>
            <a:ext cx="8863013" cy="711200"/>
          </a:xfrm>
        </p:spPr>
        <p:txBody>
          <a:bodyPr/>
          <a:lstStyle/>
          <a:p>
            <a:r>
              <a:rPr lang="en-NZ" altLang="zh-TW">
                <a:ea typeface="新細明體" charset="-120"/>
              </a:rPr>
              <a:t>Colour “Blindness”</a:t>
            </a:r>
            <a:endParaRPr lang="en-US" altLang="zh-TW">
              <a:ea typeface="新細明體" charset="-120"/>
            </a:endParaRPr>
          </a:p>
        </p:txBody>
      </p:sp>
      <p:pic>
        <p:nvPicPr>
          <p:cNvPr id="20483" name="Picture 3" descr="card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7"/>
          <a:stretch>
            <a:fillRect/>
          </a:stretch>
        </p:blipFill>
        <p:spPr>
          <a:xfrm>
            <a:off x="1603375" y="1168400"/>
            <a:ext cx="6435725" cy="3967163"/>
          </a:xfr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411413" y="5135563"/>
            <a:ext cx="47942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TW" sz="1800">
                <a:ea typeface="新細明體" charset="-120"/>
                <a:hlinkClick r:id="rId4"/>
              </a:rPr>
              <a:t>http://members.aol.com/protanope/card2.html</a:t>
            </a:r>
            <a:endParaRPr lang="en-NZ" altLang="zh-TW" sz="1800">
              <a:ea typeface="新細明體" charset="-12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4000" y="5502275"/>
            <a:ext cx="93091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NZ" altLang="zh-TW" sz="1800">
                <a:ea typeface="新細明體" charset="-120"/>
              </a:rPr>
              <a:t>If you didn’t see both a yellow circle </a:t>
            </a:r>
            <a:r>
              <a:rPr lang="en-NZ" altLang="zh-TW" sz="1800" i="1">
                <a:ea typeface="新細明體" charset="-120"/>
              </a:rPr>
              <a:t>and</a:t>
            </a:r>
            <a:r>
              <a:rPr lang="en-NZ" altLang="zh-TW" sz="1800">
                <a:ea typeface="新細明體" charset="-120"/>
              </a:rPr>
              <a:t> a faint brown square, you are somewhat “colour blind” (in USA 5.0% of males, 0.5% of females). To find out more, visit: </a:t>
            </a:r>
            <a:r>
              <a:rPr lang="en-US" altLang="zh-TW" sz="1800">
                <a:ea typeface="新細明體" charset="-120"/>
                <a:hlinkClick r:id="rId5"/>
              </a:rPr>
              <a:t>http://www.kcl.ac.uk/teares/gktvc/vc/lt/colourblindness/cblind.htm</a:t>
            </a:r>
            <a:endParaRPr lang="en-NZ" altLang="zh-TW" sz="1800">
              <a:ea typeface="新細明體" charset="-12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EF14A-81E6-4346-AE4A-BA955F2DA120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20487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>
                <a:ea typeface="新細明體" charset="-120"/>
              </a:rPr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>
              <a:ea typeface="新細明體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Today’s Outline</a:t>
            </a:r>
            <a:endParaRPr lang="en-NZ" altLang="zh-TW">
              <a:ea typeface="新細明體" charset="-12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Colors in the Real World</a:t>
            </a:r>
          </a:p>
          <a:p>
            <a:r>
              <a:rPr lang="en-US" altLang="zh-TW">
                <a:ea typeface="新細明體" charset="-120"/>
              </a:rPr>
              <a:t>Interaction of Light with Materials</a:t>
            </a:r>
          </a:p>
          <a:p>
            <a:r>
              <a:rPr lang="en-US" altLang="zh-TW">
                <a:ea typeface="新細明體" charset="-120"/>
              </a:rPr>
              <a:t>Human Perception of Light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B8A5BE-986B-4184-805A-80B51D81F256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Colors and the SDF</a:t>
            </a:r>
            <a:endParaRPr lang="en-NZ" altLang="zh-TW">
              <a:ea typeface="新細明體" charset="-12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>
                <a:ea typeface="新細明體" charset="-120"/>
              </a:rPr>
              <a:t>Many different SDFs are perceived by us as the same color!</a:t>
            </a:r>
          </a:p>
          <a:p>
            <a:r>
              <a:rPr lang="en-US" altLang="zh-TW" sz="2600">
                <a:ea typeface="新細明體" charset="-120"/>
              </a:rPr>
              <a:t>When describing a color (as seen by the eye) exactly, we do not need to know full SDF</a:t>
            </a:r>
          </a:p>
          <a:p>
            <a:r>
              <a:rPr lang="en-US" altLang="zh-TW" sz="2600">
                <a:ea typeface="新細明體" charset="-120"/>
              </a:rPr>
              <a:t>Three parameters are enough</a:t>
            </a:r>
          </a:p>
          <a:p>
            <a:r>
              <a:rPr lang="en-US" altLang="zh-TW" sz="2600">
                <a:ea typeface="新細明體" charset="-120"/>
              </a:rPr>
              <a:t>For example: just use hue, luminance and saturation</a:t>
            </a:r>
          </a:p>
          <a:p>
            <a:endParaRPr lang="en-NZ" altLang="zh-TW">
              <a:ea typeface="新細明體" charset="-12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3AE3600-39F8-4CA5-B1D4-11F98D8AC3ED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5114925" y="3851275"/>
            <a:ext cx="4414838" cy="1682750"/>
            <a:chOff x="415925" y="1412875"/>
            <a:chExt cx="4414838" cy="1682750"/>
          </a:xfrm>
        </p:grpSpPr>
        <p:sp>
          <p:nvSpPr>
            <p:cNvPr id="21521" name="Freeform 25" descr="Dark upward diagonal"/>
            <p:cNvSpPr>
              <a:spLocks/>
            </p:cNvSpPr>
            <p:nvPr/>
          </p:nvSpPr>
          <p:spPr bwMode="auto">
            <a:xfrm>
              <a:off x="1135063" y="1581150"/>
              <a:ext cx="3378200" cy="987425"/>
            </a:xfrm>
            <a:custGeom>
              <a:avLst/>
              <a:gdLst>
                <a:gd name="T0" fmla="*/ 0 w 2128"/>
                <a:gd name="T1" fmla="*/ 2147483647 h 622"/>
                <a:gd name="T2" fmla="*/ 0 w 2128"/>
                <a:gd name="T3" fmla="*/ 2147483647 h 622"/>
                <a:gd name="T4" fmla="*/ 2147483647 w 2128"/>
                <a:gd name="T5" fmla="*/ 2147483647 h 622"/>
                <a:gd name="T6" fmla="*/ 2147483647 w 2128"/>
                <a:gd name="T7" fmla="*/ 0 h 622"/>
                <a:gd name="T8" fmla="*/ 2147483647 w 2128"/>
                <a:gd name="T9" fmla="*/ 0 h 622"/>
                <a:gd name="T10" fmla="*/ 2147483647 w 2128"/>
                <a:gd name="T11" fmla="*/ 2147483647 h 622"/>
                <a:gd name="T12" fmla="*/ 2147483647 w 2128"/>
                <a:gd name="T13" fmla="*/ 2147483647 h 622"/>
                <a:gd name="T14" fmla="*/ 2147483647 w 2128"/>
                <a:gd name="T15" fmla="*/ 2147483647 h 6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28"/>
                <a:gd name="T25" fmla="*/ 0 h 622"/>
                <a:gd name="T26" fmla="*/ 2128 w 2128"/>
                <a:gd name="T27" fmla="*/ 622 h 6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28" h="622">
                  <a:moveTo>
                    <a:pt x="0" y="622"/>
                  </a:moveTo>
                  <a:lnTo>
                    <a:pt x="0" y="350"/>
                  </a:lnTo>
                  <a:lnTo>
                    <a:pt x="845" y="351"/>
                  </a:lnTo>
                  <a:lnTo>
                    <a:pt x="839" y="0"/>
                  </a:lnTo>
                  <a:lnTo>
                    <a:pt x="911" y="0"/>
                  </a:lnTo>
                  <a:lnTo>
                    <a:pt x="920" y="351"/>
                  </a:lnTo>
                  <a:lnTo>
                    <a:pt x="2128" y="350"/>
                  </a:lnTo>
                  <a:lnTo>
                    <a:pt x="2128" y="622"/>
                  </a:lnTo>
                </a:path>
              </a:pathLst>
            </a:custGeom>
            <a:pattFill prst="dkUpDiag">
              <a:fgClr>
                <a:schemeClr val="bg2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21522" name="Rectangle 170" descr="Dark upward diagonal"/>
            <p:cNvSpPr>
              <a:spLocks noChangeArrowheads="1"/>
            </p:cNvSpPr>
            <p:nvPr/>
          </p:nvSpPr>
          <p:spPr bwMode="auto">
            <a:xfrm>
              <a:off x="2462213" y="1581150"/>
              <a:ext cx="128587" cy="1009650"/>
            </a:xfrm>
            <a:prstGeom prst="rect">
              <a:avLst/>
            </a:prstGeom>
            <a:pattFill prst="dkUpDiag">
              <a:fgClr>
                <a:schemeClr val="bg2"/>
              </a:fgClr>
              <a:bgClr>
                <a:srgbClr val="FF0000"/>
              </a:bgClr>
            </a:patt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zh-TW" sz="1800">
                <a:ea typeface="新細明體" charset="-120"/>
              </a:endParaRPr>
            </a:p>
          </p:txBody>
        </p:sp>
        <p:sp>
          <p:nvSpPr>
            <p:cNvPr id="21523" name="Line 15"/>
            <p:cNvSpPr>
              <a:spLocks noChangeShapeType="1"/>
            </p:cNvSpPr>
            <p:nvPr/>
          </p:nvSpPr>
          <p:spPr bwMode="auto">
            <a:xfrm>
              <a:off x="1136650" y="2492375"/>
              <a:ext cx="0" cy="16510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1524" name="Line 16"/>
            <p:cNvSpPr>
              <a:spLocks noChangeShapeType="1"/>
            </p:cNvSpPr>
            <p:nvPr/>
          </p:nvSpPr>
          <p:spPr bwMode="auto">
            <a:xfrm>
              <a:off x="4521200" y="2492375"/>
              <a:ext cx="0" cy="16510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1525" name="Line 18"/>
            <p:cNvSpPr>
              <a:spLocks noChangeShapeType="1"/>
            </p:cNvSpPr>
            <p:nvPr/>
          </p:nvSpPr>
          <p:spPr bwMode="auto">
            <a:xfrm>
              <a:off x="708025" y="2571750"/>
              <a:ext cx="412273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1526" name="Line 19"/>
            <p:cNvSpPr>
              <a:spLocks noChangeShapeType="1"/>
            </p:cNvSpPr>
            <p:nvPr/>
          </p:nvSpPr>
          <p:spPr bwMode="auto">
            <a:xfrm flipV="1">
              <a:off x="833438" y="1485900"/>
              <a:ext cx="0" cy="121761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1527" name="Text Box 20"/>
            <p:cNvSpPr txBox="1">
              <a:spLocks noChangeArrowheads="1"/>
            </p:cNvSpPr>
            <p:nvPr/>
          </p:nvSpPr>
          <p:spPr bwMode="auto">
            <a:xfrm>
              <a:off x="898525" y="2728913"/>
              <a:ext cx="565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21528" name="Text Box 21"/>
            <p:cNvSpPr txBox="1">
              <a:spLocks noChangeArrowheads="1"/>
            </p:cNvSpPr>
            <p:nvPr/>
          </p:nvSpPr>
          <p:spPr bwMode="auto">
            <a:xfrm>
              <a:off x="4195763" y="2728913"/>
              <a:ext cx="565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21529" name="Text Box 22"/>
            <p:cNvSpPr txBox="1">
              <a:spLocks noChangeArrowheads="1"/>
            </p:cNvSpPr>
            <p:nvPr/>
          </p:nvSpPr>
          <p:spPr bwMode="auto">
            <a:xfrm>
              <a:off x="2027238" y="2724150"/>
              <a:ext cx="2101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21530" name="Text Box 23"/>
            <p:cNvSpPr txBox="1">
              <a:spLocks noChangeArrowheads="1"/>
            </p:cNvSpPr>
            <p:nvPr/>
          </p:nvSpPr>
          <p:spPr bwMode="auto">
            <a:xfrm rot="-5400000">
              <a:off x="145257" y="1683543"/>
              <a:ext cx="908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21531" name="Line 47"/>
            <p:cNvSpPr>
              <a:spLocks noChangeShapeType="1"/>
            </p:cNvSpPr>
            <p:nvPr/>
          </p:nvSpPr>
          <p:spPr bwMode="auto">
            <a:xfrm>
              <a:off x="2535238" y="2492375"/>
              <a:ext cx="0" cy="16510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1510" name="Group 64"/>
          <p:cNvGrpSpPr>
            <a:grpSpLocks/>
          </p:cNvGrpSpPr>
          <p:nvPr/>
        </p:nvGrpSpPr>
        <p:grpSpPr bwMode="auto">
          <a:xfrm>
            <a:off x="334963" y="3876675"/>
            <a:ext cx="4464050" cy="1663700"/>
            <a:chOff x="3211" y="2658"/>
            <a:chExt cx="2872" cy="1048"/>
          </a:xfrm>
        </p:grpSpPr>
        <p:sp>
          <p:nvSpPr>
            <p:cNvPr id="21512" name="Line 14"/>
            <p:cNvSpPr>
              <a:spLocks noChangeShapeType="1"/>
            </p:cNvSpPr>
            <p:nvPr/>
          </p:nvSpPr>
          <p:spPr bwMode="auto">
            <a:xfrm>
              <a:off x="3403" y="3377"/>
              <a:ext cx="268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1513" name="Line 15"/>
            <p:cNvSpPr>
              <a:spLocks noChangeShapeType="1"/>
            </p:cNvSpPr>
            <p:nvPr/>
          </p:nvSpPr>
          <p:spPr bwMode="auto">
            <a:xfrm flipV="1">
              <a:off x="3485" y="2742"/>
              <a:ext cx="0" cy="71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1514" name="Line 16"/>
            <p:cNvSpPr>
              <a:spLocks noChangeShapeType="1"/>
            </p:cNvSpPr>
            <p:nvPr/>
          </p:nvSpPr>
          <p:spPr bwMode="auto">
            <a:xfrm>
              <a:off x="3692" y="3329"/>
              <a:ext cx="0" cy="9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>
              <a:off x="5877" y="3329"/>
              <a:ext cx="0" cy="9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1516" name="Text Box 18"/>
            <p:cNvSpPr txBox="1">
              <a:spLocks noChangeArrowheads="1"/>
            </p:cNvSpPr>
            <p:nvPr/>
          </p:nvSpPr>
          <p:spPr bwMode="auto">
            <a:xfrm>
              <a:off x="3527" y="3475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21517" name="Text Box 19"/>
            <p:cNvSpPr txBox="1">
              <a:spLocks noChangeArrowheads="1"/>
            </p:cNvSpPr>
            <p:nvPr/>
          </p:nvSpPr>
          <p:spPr bwMode="auto">
            <a:xfrm>
              <a:off x="5671" y="3475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21518" name="Text Box 20"/>
            <p:cNvSpPr txBox="1">
              <a:spLocks noChangeArrowheads="1"/>
            </p:cNvSpPr>
            <p:nvPr/>
          </p:nvSpPr>
          <p:spPr bwMode="auto">
            <a:xfrm>
              <a:off x="4260" y="3473"/>
              <a:ext cx="13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21519" name="Text Box 21"/>
            <p:cNvSpPr txBox="1">
              <a:spLocks noChangeArrowheads="1"/>
            </p:cNvSpPr>
            <p:nvPr/>
          </p:nvSpPr>
          <p:spPr bwMode="auto">
            <a:xfrm rot="-5400000">
              <a:off x="3043" y="2826"/>
              <a:ext cx="57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21520" name="Freeform 22"/>
            <p:cNvSpPr>
              <a:spLocks/>
            </p:cNvSpPr>
            <p:nvPr/>
          </p:nvSpPr>
          <p:spPr bwMode="auto">
            <a:xfrm>
              <a:off x="3692" y="2839"/>
              <a:ext cx="2185" cy="548"/>
            </a:xfrm>
            <a:custGeom>
              <a:avLst/>
              <a:gdLst>
                <a:gd name="T0" fmla="*/ 0 w 2544"/>
                <a:gd name="T1" fmla="*/ 0 h 1368"/>
                <a:gd name="T2" fmla="*/ 34 w 2544"/>
                <a:gd name="T3" fmla="*/ 0 h 1368"/>
                <a:gd name="T4" fmla="*/ 64 w 2544"/>
                <a:gd name="T5" fmla="*/ 0 h 1368"/>
                <a:gd name="T6" fmla="*/ 123 w 2544"/>
                <a:gd name="T7" fmla="*/ 0 h 1368"/>
                <a:gd name="T8" fmla="*/ 147 w 2544"/>
                <a:gd name="T9" fmla="*/ 0 h 1368"/>
                <a:gd name="T10" fmla="*/ 201 w 2544"/>
                <a:gd name="T11" fmla="*/ 0 h 1368"/>
                <a:gd name="T12" fmla="*/ 260 w 2544"/>
                <a:gd name="T13" fmla="*/ 0 h 13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44"/>
                <a:gd name="T22" fmla="*/ 0 h 1368"/>
                <a:gd name="T23" fmla="*/ 2544 w 2544"/>
                <a:gd name="T24" fmla="*/ 1368 h 13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44" h="1368">
                  <a:moveTo>
                    <a:pt x="0" y="1104"/>
                  </a:moveTo>
                  <a:cubicBezTo>
                    <a:pt x="116" y="680"/>
                    <a:pt x="232" y="256"/>
                    <a:pt x="336" y="240"/>
                  </a:cubicBezTo>
                  <a:cubicBezTo>
                    <a:pt x="440" y="224"/>
                    <a:pt x="480" y="856"/>
                    <a:pt x="624" y="1008"/>
                  </a:cubicBezTo>
                  <a:cubicBezTo>
                    <a:pt x="768" y="1160"/>
                    <a:pt x="1064" y="1320"/>
                    <a:pt x="1200" y="1152"/>
                  </a:cubicBezTo>
                  <a:cubicBezTo>
                    <a:pt x="1336" y="984"/>
                    <a:pt x="1312" y="0"/>
                    <a:pt x="1440" y="0"/>
                  </a:cubicBezTo>
                  <a:cubicBezTo>
                    <a:pt x="1568" y="0"/>
                    <a:pt x="1784" y="936"/>
                    <a:pt x="1968" y="1152"/>
                  </a:cubicBezTo>
                  <a:cubicBezTo>
                    <a:pt x="2152" y="1368"/>
                    <a:pt x="2348" y="1332"/>
                    <a:pt x="2544" y="1296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21511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>
                <a:ea typeface="新細明體" charset="-120"/>
              </a:rPr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>
              <a:ea typeface="新細明體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457200"/>
            <a:ext cx="9217025" cy="7112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SRFs for the Eye and a Camera</a:t>
            </a:r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37100" y="1844675"/>
            <a:ext cx="4591050" cy="3954463"/>
          </a:xfrm>
          <a:noFill/>
        </p:spPr>
      </p:pic>
      <p:pic>
        <p:nvPicPr>
          <p:cNvPr id="2253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925" y="1196975"/>
            <a:ext cx="4359275" cy="4787900"/>
          </a:xfrm>
          <a:noFill/>
        </p:spPr>
      </p:pic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5140325" y="5799138"/>
            <a:ext cx="4011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ea typeface="新細明體" charset="-120"/>
              </a:rPr>
              <a:t>http://www.stanford.edu/class/ee392b/handouts/color.pdf</a:t>
            </a: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581025" y="6015038"/>
            <a:ext cx="4429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ea typeface="新細明體" charset="-120"/>
              </a:rPr>
              <a:t>http://www.ecs.csun.edu/~dsalomon/DC2advertis/AppendH.pdf</a:t>
            </a:r>
          </a:p>
        </p:txBody>
      </p:sp>
      <p:sp>
        <p:nvSpPr>
          <p:cNvPr id="225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9E5167-3790-446A-9BBC-57337103ED8F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22536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>
                <a:ea typeface="新細明體" charset="-120"/>
              </a:rPr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>
              <a:ea typeface="新細明體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Seeing Red, Green and Blue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>
                <a:ea typeface="新細明體" charset="-120"/>
              </a:rPr>
              <a:t>A </a:t>
            </a:r>
            <a:r>
              <a:rPr lang="en-US" altLang="zh-TW" sz="2000" b="1">
                <a:ea typeface="新細明體" charset="-120"/>
              </a:rPr>
              <a:t>cone</a:t>
            </a:r>
            <a:r>
              <a:rPr lang="en-US" altLang="zh-TW" sz="2000">
                <a:ea typeface="新細明體" charset="-120"/>
              </a:rPr>
              <a:t> cell in the retina measures amount of red, green, or blue wavelength energy (3 SRF’s).  Responds only in bright light.</a:t>
            </a:r>
          </a:p>
          <a:p>
            <a:r>
              <a:rPr lang="en-US" altLang="zh-TW" sz="2000">
                <a:ea typeface="新細明體" charset="-120"/>
              </a:rPr>
              <a:t>SRF of a </a:t>
            </a:r>
            <a:r>
              <a:rPr lang="en-US" altLang="zh-TW" sz="2000" b="1">
                <a:ea typeface="新細明體" charset="-120"/>
              </a:rPr>
              <a:t>rod</a:t>
            </a:r>
            <a:r>
              <a:rPr lang="en-US" altLang="zh-TW" sz="2000">
                <a:ea typeface="新細明體" charset="-120"/>
              </a:rPr>
              <a:t> cell  covers all wavelengths (measures “gray level” or intensity)  Responds in low light, but not in bright light.</a:t>
            </a:r>
          </a:p>
          <a:p>
            <a:r>
              <a:rPr lang="en-US" altLang="zh-TW" sz="2000">
                <a:ea typeface="新細明體" charset="-120"/>
              </a:rPr>
              <a:t>Integral of R, G, or B cone response produces a single value</a:t>
            </a:r>
            <a:br>
              <a:rPr lang="en-US" altLang="zh-TW" sz="2000">
                <a:ea typeface="新細明體" charset="-120"/>
              </a:rPr>
            </a:br>
            <a:r>
              <a:rPr lang="en-US" altLang="zh-TW" sz="2000" b="1">
                <a:ea typeface="新細明體" charset="-120"/>
              </a:rPr>
              <a:t>Note</a:t>
            </a:r>
            <a:r>
              <a:rPr lang="en-US" altLang="zh-TW" sz="2000">
                <a:ea typeface="新細明體" charset="-120"/>
              </a:rPr>
              <a:t>: SRF’s really L, M, S wave responses (long, medium, short), not R, G, B.</a:t>
            </a:r>
            <a:br>
              <a:rPr lang="en-US" altLang="zh-TW" sz="2000">
                <a:ea typeface="新細明體" charset="-120"/>
              </a:rPr>
            </a:br>
            <a:r>
              <a:rPr lang="en-US" altLang="zh-TW" sz="2000" b="1">
                <a:ea typeface="新細明體" charset="-120"/>
              </a:rPr>
              <a:t>Note</a:t>
            </a:r>
            <a:r>
              <a:rPr lang="en-US" altLang="zh-TW" sz="2000">
                <a:ea typeface="新細明體" charset="-120"/>
              </a:rPr>
              <a:t>: low response of short (blue) is scaled up by vision system (after retina).</a:t>
            </a:r>
          </a:p>
        </p:txBody>
      </p:sp>
      <p:sp>
        <p:nvSpPr>
          <p:cNvPr id="23556" name="Text Box 20"/>
          <p:cNvSpPr txBox="1">
            <a:spLocks noChangeArrowheads="1"/>
          </p:cNvSpPr>
          <p:nvPr/>
        </p:nvSpPr>
        <p:spPr bwMode="auto">
          <a:xfrm>
            <a:off x="1898650" y="48688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zh-TW" sz="2400" b="1">
                <a:cs typeface="Arial" panose="020B0604020202020204" pitchFamily="34" charset="0"/>
              </a:rPr>
              <a:t>Χ</a:t>
            </a:r>
          </a:p>
        </p:txBody>
      </p:sp>
      <p:sp>
        <p:nvSpPr>
          <p:cNvPr id="23557" name="Text Box 75"/>
          <p:cNvSpPr txBox="1">
            <a:spLocks noChangeArrowheads="1"/>
          </p:cNvSpPr>
          <p:nvPr/>
        </p:nvSpPr>
        <p:spPr bwMode="auto">
          <a:xfrm>
            <a:off x="4160838" y="5300663"/>
            <a:ext cx="1433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新細明體" charset="-120"/>
              </a:rPr>
              <a:t>Medium (green)</a:t>
            </a:r>
          </a:p>
        </p:txBody>
      </p:sp>
      <p:grpSp>
        <p:nvGrpSpPr>
          <p:cNvPr id="23558" name="Group 106"/>
          <p:cNvGrpSpPr>
            <a:grpSpLocks/>
          </p:cNvGrpSpPr>
          <p:nvPr/>
        </p:nvGrpSpPr>
        <p:grpSpPr bwMode="auto">
          <a:xfrm>
            <a:off x="4016375" y="3644900"/>
            <a:ext cx="5057775" cy="1027113"/>
            <a:chOff x="2530" y="2296"/>
            <a:chExt cx="3186" cy="647"/>
          </a:xfrm>
        </p:grpSpPr>
        <p:sp>
          <p:nvSpPr>
            <p:cNvPr id="23605" name="Text Box 69"/>
            <p:cNvSpPr txBox="1">
              <a:spLocks noChangeArrowheads="1"/>
            </p:cNvSpPr>
            <p:nvPr/>
          </p:nvSpPr>
          <p:spPr bwMode="auto">
            <a:xfrm>
              <a:off x="3664" y="2432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ea typeface="新細明體" charset="-120"/>
                  <a:cs typeface="Arial" panose="020B0604020202020204" pitchFamily="34" charset="0"/>
                </a:rPr>
                <a:t>=</a:t>
              </a:r>
              <a:endParaRPr lang="el-GR" altLang="zh-TW" sz="2400" b="1">
                <a:ea typeface="新細明體" charset="-120"/>
                <a:cs typeface="Arial" panose="020B0604020202020204" pitchFamily="34" charset="0"/>
              </a:endParaRPr>
            </a:p>
          </p:txBody>
        </p:sp>
        <p:grpSp>
          <p:nvGrpSpPr>
            <p:cNvPr id="23606" name="Group 91"/>
            <p:cNvGrpSpPr>
              <a:grpSpLocks/>
            </p:cNvGrpSpPr>
            <p:nvPr/>
          </p:nvGrpSpPr>
          <p:grpSpPr bwMode="auto">
            <a:xfrm>
              <a:off x="2530" y="2296"/>
              <a:ext cx="1124" cy="647"/>
              <a:chOff x="2500" y="2249"/>
              <a:chExt cx="1124" cy="647"/>
            </a:xfrm>
          </p:grpSpPr>
          <p:grpSp>
            <p:nvGrpSpPr>
              <p:cNvPr id="23616" name="Group 61"/>
              <p:cNvGrpSpPr>
                <a:grpSpLocks/>
              </p:cNvGrpSpPr>
              <p:nvPr/>
            </p:nvGrpSpPr>
            <p:grpSpPr bwMode="auto">
              <a:xfrm>
                <a:off x="2500" y="2249"/>
                <a:ext cx="1124" cy="448"/>
                <a:chOff x="463" y="3240"/>
                <a:chExt cx="2169" cy="800"/>
              </a:xfrm>
            </p:grpSpPr>
            <p:grpSp>
              <p:nvGrpSpPr>
                <p:cNvPr id="23618" name="Group 48"/>
                <p:cNvGrpSpPr>
                  <a:grpSpLocks/>
                </p:cNvGrpSpPr>
                <p:nvPr/>
              </p:nvGrpSpPr>
              <p:grpSpPr bwMode="auto">
                <a:xfrm>
                  <a:off x="463" y="3240"/>
                  <a:ext cx="2169" cy="800"/>
                  <a:chOff x="447" y="2328"/>
                  <a:chExt cx="2169" cy="800"/>
                </a:xfrm>
              </p:grpSpPr>
              <p:sp>
                <p:nvSpPr>
                  <p:cNvPr id="2362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7" y="2328"/>
                    <a:ext cx="0" cy="79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  <p:sp>
                <p:nvSpPr>
                  <p:cNvPr id="23621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7" y="3122"/>
                    <a:ext cx="2169" cy="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  <p:sp>
                <p:nvSpPr>
                  <p:cNvPr id="23622" name="Freeform 51"/>
                  <p:cNvSpPr>
                    <a:spLocks/>
                  </p:cNvSpPr>
                  <p:nvPr/>
                </p:nvSpPr>
                <p:spPr bwMode="auto">
                  <a:xfrm>
                    <a:off x="448" y="2428"/>
                    <a:ext cx="2004" cy="684"/>
                  </a:xfrm>
                  <a:custGeom>
                    <a:avLst/>
                    <a:gdLst>
                      <a:gd name="T0" fmla="*/ 0 w 2004"/>
                      <a:gd name="T1" fmla="*/ 684 h 684"/>
                      <a:gd name="T2" fmla="*/ 144 w 2004"/>
                      <a:gd name="T3" fmla="*/ 612 h 684"/>
                      <a:gd name="T4" fmla="*/ 224 w 2004"/>
                      <a:gd name="T5" fmla="*/ 468 h 684"/>
                      <a:gd name="T6" fmla="*/ 432 w 2004"/>
                      <a:gd name="T7" fmla="*/ 104 h 684"/>
                      <a:gd name="T8" fmla="*/ 588 w 2004"/>
                      <a:gd name="T9" fmla="*/ 404 h 684"/>
                      <a:gd name="T10" fmla="*/ 696 w 2004"/>
                      <a:gd name="T11" fmla="*/ 272 h 684"/>
                      <a:gd name="T12" fmla="*/ 844 w 2004"/>
                      <a:gd name="T13" fmla="*/ 84 h 684"/>
                      <a:gd name="T14" fmla="*/ 984 w 2004"/>
                      <a:gd name="T15" fmla="*/ 8 h 684"/>
                      <a:gd name="T16" fmla="*/ 1120 w 2004"/>
                      <a:gd name="T17" fmla="*/ 132 h 684"/>
                      <a:gd name="T18" fmla="*/ 1160 w 2004"/>
                      <a:gd name="T19" fmla="*/ 284 h 684"/>
                      <a:gd name="T20" fmla="*/ 1220 w 2004"/>
                      <a:gd name="T21" fmla="*/ 388 h 684"/>
                      <a:gd name="T22" fmla="*/ 1264 w 2004"/>
                      <a:gd name="T23" fmla="*/ 532 h 684"/>
                      <a:gd name="T24" fmla="*/ 1336 w 2004"/>
                      <a:gd name="T25" fmla="*/ 556 h 684"/>
                      <a:gd name="T26" fmla="*/ 1424 w 2004"/>
                      <a:gd name="T27" fmla="*/ 528 h 684"/>
                      <a:gd name="T28" fmla="*/ 1528 w 2004"/>
                      <a:gd name="T29" fmla="*/ 420 h 684"/>
                      <a:gd name="T30" fmla="*/ 1640 w 2004"/>
                      <a:gd name="T31" fmla="*/ 500 h 684"/>
                      <a:gd name="T32" fmla="*/ 1788 w 2004"/>
                      <a:gd name="T33" fmla="*/ 424 h 684"/>
                      <a:gd name="T34" fmla="*/ 1876 w 2004"/>
                      <a:gd name="T35" fmla="*/ 344 h 684"/>
                      <a:gd name="T36" fmla="*/ 1952 w 2004"/>
                      <a:gd name="T37" fmla="*/ 508 h 684"/>
                      <a:gd name="T38" fmla="*/ 2004 w 2004"/>
                      <a:gd name="T39" fmla="*/ 684 h 684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04"/>
                      <a:gd name="T61" fmla="*/ 0 h 684"/>
                      <a:gd name="T62" fmla="*/ 2004 w 2004"/>
                      <a:gd name="T63" fmla="*/ 684 h 684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04" h="684">
                        <a:moveTo>
                          <a:pt x="0" y="684"/>
                        </a:moveTo>
                        <a:cubicBezTo>
                          <a:pt x="54" y="667"/>
                          <a:pt x="107" y="648"/>
                          <a:pt x="144" y="612"/>
                        </a:cubicBezTo>
                        <a:cubicBezTo>
                          <a:pt x="181" y="576"/>
                          <a:pt x="176" y="553"/>
                          <a:pt x="224" y="468"/>
                        </a:cubicBezTo>
                        <a:cubicBezTo>
                          <a:pt x="272" y="383"/>
                          <a:pt x="371" y="115"/>
                          <a:pt x="432" y="104"/>
                        </a:cubicBezTo>
                        <a:cubicBezTo>
                          <a:pt x="493" y="93"/>
                          <a:pt x="544" y="376"/>
                          <a:pt x="588" y="404"/>
                        </a:cubicBezTo>
                        <a:cubicBezTo>
                          <a:pt x="632" y="432"/>
                          <a:pt x="653" y="325"/>
                          <a:pt x="696" y="272"/>
                        </a:cubicBezTo>
                        <a:cubicBezTo>
                          <a:pt x="739" y="219"/>
                          <a:pt x="796" y="128"/>
                          <a:pt x="844" y="84"/>
                        </a:cubicBezTo>
                        <a:cubicBezTo>
                          <a:pt x="892" y="40"/>
                          <a:pt x="938" y="0"/>
                          <a:pt x="984" y="8"/>
                        </a:cubicBezTo>
                        <a:cubicBezTo>
                          <a:pt x="1030" y="16"/>
                          <a:pt x="1091" y="86"/>
                          <a:pt x="1120" y="132"/>
                        </a:cubicBezTo>
                        <a:cubicBezTo>
                          <a:pt x="1149" y="178"/>
                          <a:pt x="1143" y="241"/>
                          <a:pt x="1160" y="284"/>
                        </a:cubicBezTo>
                        <a:cubicBezTo>
                          <a:pt x="1177" y="327"/>
                          <a:pt x="1203" y="347"/>
                          <a:pt x="1220" y="388"/>
                        </a:cubicBezTo>
                        <a:cubicBezTo>
                          <a:pt x="1237" y="429"/>
                          <a:pt x="1245" y="504"/>
                          <a:pt x="1264" y="532"/>
                        </a:cubicBezTo>
                        <a:cubicBezTo>
                          <a:pt x="1283" y="560"/>
                          <a:pt x="1309" y="557"/>
                          <a:pt x="1336" y="556"/>
                        </a:cubicBezTo>
                        <a:cubicBezTo>
                          <a:pt x="1363" y="555"/>
                          <a:pt x="1392" y="551"/>
                          <a:pt x="1424" y="528"/>
                        </a:cubicBezTo>
                        <a:cubicBezTo>
                          <a:pt x="1456" y="505"/>
                          <a:pt x="1492" y="425"/>
                          <a:pt x="1528" y="420"/>
                        </a:cubicBezTo>
                        <a:cubicBezTo>
                          <a:pt x="1564" y="415"/>
                          <a:pt x="1597" y="499"/>
                          <a:pt x="1640" y="500"/>
                        </a:cubicBezTo>
                        <a:cubicBezTo>
                          <a:pt x="1683" y="501"/>
                          <a:pt x="1749" y="450"/>
                          <a:pt x="1788" y="424"/>
                        </a:cubicBezTo>
                        <a:cubicBezTo>
                          <a:pt x="1827" y="398"/>
                          <a:pt x="1849" y="330"/>
                          <a:pt x="1876" y="344"/>
                        </a:cubicBezTo>
                        <a:cubicBezTo>
                          <a:pt x="1903" y="358"/>
                          <a:pt x="1931" y="451"/>
                          <a:pt x="1952" y="508"/>
                        </a:cubicBezTo>
                        <a:cubicBezTo>
                          <a:pt x="1973" y="565"/>
                          <a:pt x="1993" y="647"/>
                          <a:pt x="2004" y="68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</p:grpSp>
            <p:sp>
              <p:nvSpPr>
                <p:cNvPr id="23619" name="Freeform 60"/>
                <p:cNvSpPr>
                  <a:spLocks/>
                </p:cNvSpPr>
                <p:nvPr/>
              </p:nvSpPr>
              <p:spPr bwMode="auto">
                <a:xfrm>
                  <a:off x="480" y="3952"/>
                  <a:ext cx="2014" cy="72"/>
                </a:xfrm>
                <a:custGeom>
                  <a:avLst/>
                  <a:gdLst>
                    <a:gd name="T0" fmla="*/ 0 w 1820"/>
                    <a:gd name="T1" fmla="*/ 38 h 72"/>
                    <a:gd name="T2" fmla="*/ 233 w 1820"/>
                    <a:gd name="T3" fmla="*/ 23 h 72"/>
                    <a:gd name="T4" fmla="*/ 581 w 1820"/>
                    <a:gd name="T5" fmla="*/ 8 h 72"/>
                    <a:gd name="T6" fmla="*/ 803 w 1820"/>
                    <a:gd name="T7" fmla="*/ 2 h 72"/>
                    <a:gd name="T8" fmla="*/ 1148 w 1820"/>
                    <a:gd name="T9" fmla="*/ 4 h 72"/>
                    <a:gd name="T10" fmla="*/ 1464 w 1820"/>
                    <a:gd name="T11" fmla="*/ 26 h 72"/>
                    <a:gd name="T12" fmla="*/ 1758 w 1820"/>
                    <a:gd name="T13" fmla="*/ 44 h 72"/>
                    <a:gd name="T14" fmla="*/ 2107 w 1820"/>
                    <a:gd name="T15" fmla="*/ 56 h 72"/>
                    <a:gd name="T16" fmla="*/ 2721 w 1820"/>
                    <a:gd name="T17" fmla="*/ 65 h 72"/>
                    <a:gd name="T18" fmla="*/ 3492 w 1820"/>
                    <a:gd name="T19" fmla="*/ 71 h 72"/>
                    <a:gd name="T20" fmla="*/ 4734 w 1820"/>
                    <a:gd name="T21" fmla="*/ 65 h 72"/>
                    <a:gd name="T22" fmla="*/ 5950 w 1820"/>
                    <a:gd name="T23" fmla="*/ 68 h 72"/>
                    <a:gd name="T24" fmla="*/ 6791 w 1820"/>
                    <a:gd name="T25" fmla="*/ 72 h 7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20"/>
                    <a:gd name="T40" fmla="*/ 0 h 72"/>
                    <a:gd name="T41" fmla="*/ 1820 w 1820"/>
                    <a:gd name="T42" fmla="*/ 72 h 7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20" h="72">
                      <a:moveTo>
                        <a:pt x="0" y="38"/>
                      </a:moveTo>
                      <a:cubicBezTo>
                        <a:pt x="18" y="33"/>
                        <a:pt x="37" y="28"/>
                        <a:pt x="63" y="23"/>
                      </a:cubicBezTo>
                      <a:cubicBezTo>
                        <a:pt x="89" y="18"/>
                        <a:pt x="131" y="11"/>
                        <a:pt x="156" y="8"/>
                      </a:cubicBezTo>
                      <a:cubicBezTo>
                        <a:pt x="181" y="5"/>
                        <a:pt x="191" y="3"/>
                        <a:pt x="216" y="2"/>
                      </a:cubicBezTo>
                      <a:cubicBezTo>
                        <a:pt x="241" y="1"/>
                        <a:pt x="279" y="0"/>
                        <a:pt x="308" y="4"/>
                      </a:cubicBezTo>
                      <a:cubicBezTo>
                        <a:pt x="337" y="8"/>
                        <a:pt x="366" y="19"/>
                        <a:pt x="393" y="26"/>
                      </a:cubicBezTo>
                      <a:cubicBezTo>
                        <a:pt x="420" y="33"/>
                        <a:pt x="444" y="39"/>
                        <a:pt x="472" y="44"/>
                      </a:cubicBezTo>
                      <a:cubicBezTo>
                        <a:pt x="500" y="49"/>
                        <a:pt x="521" y="52"/>
                        <a:pt x="564" y="56"/>
                      </a:cubicBezTo>
                      <a:cubicBezTo>
                        <a:pt x="607" y="60"/>
                        <a:pt x="667" y="62"/>
                        <a:pt x="729" y="65"/>
                      </a:cubicBezTo>
                      <a:cubicBezTo>
                        <a:pt x="791" y="68"/>
                        <a:pt x="846" y="71"/>
                        <a:pt x="936" y="71"/>
                      </a:cubicBezTo>
                      <a:cubicBezTo>
                        <a:pt x="1026" y="71"/>
                        <a:pt x="1159" y="66"/>
                        <a:pt x="1269" y="65"/>
                      </a:cubicBezTo>
                      <a:cubicBezTo>
                        <a:pt x="1379" y="64"/>
                        <a:pt x="1504" y="67"/>
                        <a:pt x="1596" y="68"/>
                      </a:cubicBezTo>
                      <a:cubicBezTo>
                        <a:pt x="1688" y="69"/>
                        <a:pt x="1773" y="71"/>
                        <a:pt x="1820" y="72"/>
                      </a:cubicBezTo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sp>
            <p:nvSpPr>
              <p:cNvPr id="23617" name="Text Box 73"/>
              <p:cNvSpPr txBox="1">
                <a:spLocks noChangeArrowheads="1"/>
              </p:cNvSpPr>
              <p:nvPr/>
            </p:nvSpPr>
            <p:spPr bwMode="auto">
              <a:xfrm>
                <a:off x="2712" y="2704"/>
                <a:ext cx="6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>
                    <a:ea typeface="新細明體" charset="-120"/>
                  </a:rPr>
                  <a:t>Short (blue)</a:t>
                </a:r>
              </a:p>
            </p:txBody>
          </p:sp>
        </p:grpSp>
        <p:grpSp>
          <p:nvGrpSpPr>
            <p:cNvPr id="23607" name="Group 93"/>
            <p:cNvGrpSpPr>
              <a:grpSpLocks/>
            </p:cNvGrpSpPr>
            <p:nvPr/>
          </p:nvGrpSpPr>
          <p:grpSpPr bwMode="auto">
            <a:xfrm>
              <a:off x="5260" y="2474"/>
              <a:ext cx="456" cy="435"/>
              <a:chOff x="5252" y="2442"/>
              <a:chExt cx="456" cy="435"/>
            </a:xfrm>
          </p:grpSpPr>
          <p:sp>
            <p:nvSpPr>
              <p:cNvPr id="23614" name="Line 70"/>
              <p:cNvSpPr>
                <a:spLocks noChangeShapeType="1"/>
              </p:cNvSpPr>
              <p:nvPr/>
            </p:nvSpPr>
            <p:spPr bwMode="auto">
              <a:xfrm flipV="1">
                <a:off x="5458" y="2442"/>
                <a:ext cx="0" cy="273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615" name="Text Box 80"/>
              <p:cNvSpPr txBox="1">
                <a:spLocks noChangeArrowheads="1"/>
              </p:cNvSpPr>
              <p:nvPr/>
            </p:nvSpPr>
            <p:spPr bwMode="auto">
              <a:xfrm>
                <a:off x="5252" y="2704"/>
                <a:ext cx="4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ea typeface="新細明體" charset="-120"/>
                  </a:rPr>
                  <a:t>(scaled)</a:t>
                </a:r>
              </a:p>
            </p:txBody>
          </p:sp>
        </p:grpSp>
        <p:sp>
          <p:nvSpPr>
            <p:cNvPr id="23608" name="Text Box 83"/>
            <p:cNvSpPr txBox="1">
              <a:spLocks noChangeArrowheads="1"/>
            </p:cNvSpPr>
            <p:nvPr/>
          </p:nvSpPr>
          <p:spPr bwMode="auto">
            <a:xfrm>
              <a:off x="5116" y="2432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ea typeface="新細明體" charset="-120"/>
                  <a:cs typeface="Arial" panose="020B0604020202020204" pitchFamily="34" charset="0"/>
                </a:rPr>
                <a:t>=</a:t>
              </a:r>
              <a:endParaRPr lang="el-GR" altLang="zh-TW" sz="2400" b="1">
                <a:ea typeface="新細明體" charset="-120"/>
                <a:cs typeface="Arial" panose="020B0604020202020204" pitchFamily="34" charset="0"/>
              </a:endParaRPr>
            </a:p>
          </p:txBody>
        </p:sp>
        <p:grpSp>
          <p:nvGrpSpPr>
            <p:cNvPr id="23609" name="Group 104"/>
            <p:cNvGrpSpPr>
              <a:grpSpLocks/>
            </p:cNvGrpSpPr>
            <p:nvPr/>
          </p:nvGrpSpPr>
          <p:grpSpPr bwMode="auto">
            <a:xfrm>
              <a:off x="4027" y="2296"/>
              <a:ext cx="1124" cy="448"/>
              <a:chOff x="4027" y="2296"/>
              <a:chExt cx="1124" cy="448"/>
            </a:xfrm>
          </p:grpSpPr>
          <p:sp>
            <p:nvSpPr>
              <p:cNvPr id="23610" name="Freeform 90" descr="Light upward diagonal"/>
              <p:cNvSpPr>
                <a:spLocks/>
              </p:cNvSpPr>
              <p:nvPr/>
            </p:nvSpPr>
            <p:spPr bwMode="auto">
              <a:xfrm>
                <a:off x="4035" y="2668"/>
                <a:ext cx="633" cy="66"/>
              </a:xfrm>
              <a:custGeom>
                <a:avLst/>
                <a:gdLst>
                  <a:gd name="T0" fmla="*/ 0 w 633"/>
                  <a:gd name="T1" fmla="*/ 63 h 66"/>
                  <a:gd name="T2" fmla="*/ 78 w 633"/>
                  <a:gd name="T3" fmla="*/ 12 h 66"/>
                  <a:gd name="T4" fmla="*/ 180 w 633"/>
                  <a:gd name="T5" fmla="*/ 0 h 66"/>
                  <a:gd name="T6" fmla="*/ 273 w 633"/>
                  <a:gd name="T7" fmla="*/ 42 h 66"/>
                  <a:gd name="T8" fmla="*/ 312 w 633"/>
                  <a:gd name="T9" fmla="*/ 66 h 66"/>
                  <a:gd name="T10" fmla="*/ 372 w 633"/>
                  <a:gd name="T11" fmla="*/ 48 h 66"/>
                  <a:gd name="T12" fmla="*/ 483 w 633"/>
                  <a:gd name="T13" fmla="*/ 39 h 66"/>
                  <a:gd name="T14" fmla="*/ 582 w 633"/>
                  <a:gd name="T15" fmla="*/ 45 h 66"/>
                  <a:gd name="T16" fmla="*/ 633 w 633"/>
                  <a:gd name="T17" fmla="*/ 60 h 66"/>
                  <a:gd name="T18" fmla="*/ 0 w 633"/>
                  <a:gd name="T19" fmla="*/ 63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33"/>
                  <a:gd name="T31" fmla="*/ 0 h 66"/>
                  <a:gd name="T32" fmla="*/ 633 w 633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33" h="66">
                    <a:moveTo>
                      <a:pt x="0" y="63"/>
                    </a:moveTo>
                    <a:lnTo>
                      <a:pt x="78" y="12"/>
                    </a:lnTo>
                    <a:lnTo>
                      <a:pt x="180" y="0"/>
                    </a:lnTo>
                    <a:lnTo>
                      <a:pt x="273" y="42"/>
                    </a:lnTo>
                    <a:lnTo>
                      <a:pt x="312" y="66"/>
                    </a:lnTo>
                    <a:lnTo>
                      <a:pt x="372" y="48"/>
                    </a:lnTo>
                    <a:lnTo>
                      <a:pt x="483" y="39"/>
                    </a:lnTo>
                    <a:lnTo>
                      <a:pt x="582" y="45"/>
                    </a:lnTo>
                    <a:lnTo>
                      <a:pt x="633" y="60"/>
                    </a:lnTo>
                    <a:lnTo>
                      <a:pt x="0" y="63"/>
                    </a:lnTo>
                    <a:close/>
                  </a:path>
                </a:pathLst>
              </a:custGeom>
              <a:pattFill prst="ltUpDiag">
                <a:fgClr>
                  <a:srgbClr val="0000FF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611" name="Line 86"/>
              <p:cNvSpPr>
                <a:spLocks noChangeShapeType="1"/>
              </p:cNvSpPr>
              <p:nvPr/>
            </p:nvSpPr>
            <p:spPr bwMode="auto">
              <a:xfrm flipV="1">
                <a:off x="4027" y="2296"/>
                <a:ext cx="0" cy="4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612" name="Line 87"/>
              <p:cNvSpPr>
                <a:spLocks noChangeShapeType="1"/>
              </p:cNvSpPr>
              <p:nvPr/>
            </p:nvSpPr>
            <p:spPr bwMode="auto">
              <a:xfrm flipV="1">
                <a:off x="4027" y="2741"/>
                <a:ext cx="1124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613" name="Freeform 88"/>
              <p:cNvSpPr>
                <a:spLocks/>
              </p:cNvSpPr>
              <p:nvPr/>
            </p:nvSpPr>
            <p:spPr bwMode="auto">
              <a:xfrm>
                <a:off x="4028" y="2658"/>
                <a:ext cx="1038" cy="77"/>
              </a:xfrm>
              <a:custGeom>
                <a:avLst/>
                <a:gdLst>
                  <a:gd name="T0" fmla="*/ 0 w 1038"/>
                  <a:gd name="T1" fmla="*/ 1 h 109"/>
                  <a:gd name="T2" fmla="*/ 55 w 1038"/>
                  <a:gd name="T3" fmla="*/ 1 h 109"/>
                  <a:gd name="T4" fmla="*/ 111 w 1038"/>
                  <a:gd name="T5" fmla="*/ 1 h 109"/>
                  <a:gd name="T6" fmla="*/ 199 w 1038"/>
                  <a:gd name="T7" fmla="*/ 1 h 109"/>
                  <a:gd name="T8" fmla="*/ 305 w 1038"/>
                  <a:gd name="T9" fmla="*/ 1 h 109"/>
                  <a:gd name="T10" fmla="*/ 361 w 1038"/>
                  <a:gd name="T11" fmla="*/ 1 h 109"/>
                  <a:gd name="T12" fmla="*/ 437 w 1038"/>
                  <a:gd name="T13" fmla="*/ 1 h 109"/>
                  <a:gd name="T14" fmla="*/ 510 w 1038"/>
                  <a:gd name="T15" fmla="*/ 1 h 109"/>
                  <a:gd name="T16" fmla="*/ 580 w 1038"/>
                  <a:gd name="T17" fmla="*/ 1 h 109"/>
                  <a:gd name="T18" fmla="*/ 601 w 1038"/>
                  <a:gd name="T19" fmla="*/ 1 h 109"/>
                  <a:gd name="T20" fmla="*/ 632 w 1038"/>
                  <a:gd name="T21" fmla="*/ 1 h 109"/>
                  <a:gd name="T22" fmla="*/ 655 w 1038"/>
                  <a:gd name="T23" fmla="*/ 1 h 109"/>
                  <a:gd name="T24" fmla="*/ 692 w 1038"/>
                  <a:gd name="T25" fmla="*/ 1 h 109"/>
                  <a:gd name="T26" fmla="*/ 738 w 1038"/>
                  <a:gd name="T27" fmla="*/ 1 h 109"/>
                  <a:gd name="T28" fmla="*/ 791 w 1038"/>
                  <a:gd name="T29" fmla="*/ 1 h 109"/>
                  <a:gd name="T30" fmla="*/ 849 w 1038"/>
                  <a:gd name="T31" fmla="*/ 1 h 109"/>
                  <a:gd name="T32" fmla="*/ 926 w 1038"/>
                  <a:gd name="T33" fmla="*/ 1 h 109"/>
                  <a:gd name="T34" fmla="*/ 972 w 1038"/>
                  <a:gd name="T35" fmla="*/ 1 h 109"/>
                  <a:gd name="T36" fmla="*/ 1011 w 1038"/>
                  <a:gd name="T37" fmla="*/ 1 h 109"/>
                  <a:gd name="T38" fmla="*/ 1038 w 1038"/>
                  <a:gd name="T39" fmla="*/ 1 h 10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38"/>
                  <a:gd name="T61" fmla="*/ 0 h 109"/>
                  <a:gd name="T62" fmla="*/ 1038 w 1038"/>
                  <a:gd name="T63" fmla="*/ 109 h 10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38" h="109">
                    <a:moveTo>
                      <a:pt x="0" y="109"/>
                    </a:moveTo>
                    <a:cubicBezTo>
                      <a:pt x="9" y="98"/>
                      <a:pt x="37" y="60"/>
                      <a:pt x="55" y="45"/>
                    </a:cubicBezTo>
                    <a:cubicBezTo>
                      <a:pt x="73" y="30"/>
                      <a:pt x="87" y="22"/>
                      <a:pt x="111" y="17"/>
                    </a:cubicBezTo>
                    <a:cubicBezTo>
                      <a:pt x="135" y="12"/>
                      <a:pt x="167" y="0"/>
                      <a:pt x="199" y="13"/>
                    </a:cubicBezTo>
                    <a:cubicBezTo>
                      <a:pt x="231" y="26"/>
                      <a:pt x="278" y="81"/>
                      <a:pt x="305" y="93"/>
                    </a:cubicBezTo>
                    <a:cubicBezTo>
                      <a:pt x="332" y="105"/>
                      <a:pt x="338" y="89"/>
                      <a:pt x="361" y="86"/>
                    </a:cubicBezTo>
                    <a:cubicBezTo>
                      <a:pt x="383" y="82"/>
                      <a:pt x="412" y="77"/>
                      <a:pt x="437" y="75"/>
                    </a:cubicBezTo>
                    <a:cubicBezTo>
                      <a:pt x="462" y="72"/>
                      <a:pt x="486" y="70"/>
                      <a:pt x="510" y="70"/>
                    </a:cubicBezTo>
                    <a:cubicBezTo>
                      <a:pt x="534" y="71"/>
                      <a:pt x="565" y="75"/>
                      <a:pt x="580" y="78"/>
                    </a:cubicBezTo>
                    <a:cubicBezTo>
                      <a:pt x="595" y="80"/>
                      <a:pt x="592" y="84"/>
                      <a:pt x="601" y="86"/>
                    </a:cubicBezTo>
                    <a:cubicBezTo>
                      <a:pt x="610" y="89"/>
                      <a:pt x="623" y="90"/>
                      <a:pt x="632" y="92"/>
                    </a:cubicBezTo>
                    <a:cubicBezTo>
                      <a:pt x="641" y="94"/>
                      <a:pt x="645" y="99"/>
                      <a:pt x="655" y="100"/>
                    </a:cubicBezTo>
                    <a:cubicBezTo>
                      <a:pt x="665" y="102"/>
                      <a:pt x="678" y="102"/>
                      <a:pt x="692" y="102"/>
                    </a:cubicBezTo>
                    <a:cubicBezTo>
                      <a:pt x="706" y="102"/>
                      <a:pt x="721" y="101"/>
                      <a:pt x="738" y="100"/>
                    </a:cubicBezTo>
                    <a:cubicBezTo>
                      <a:pt x="754" y="99"/>
                      <a:pt x="773" y="94"/>
                      <a:pt x="791" y="94"/>
                    </a:cubicBezTo>
                    <a:cubicBezTo>
                      <a:pt x="810" y="94"/>
                      <a:pt x="827" y="98"/>
                      <a:pt x="849" y="99"/>
                    </a:cubicBezTo>
                    <a:cubicBezTo>
                      <a:pt x="872" y="99"/>
                      <a:pt x="906" y="96"/>
                      <a:pt x="926" y="94"/>
                    </a:cubicBezTo>
                    <a:cubicBezTo>
                      <a:pt x="946" y="93"/>
                      <a:pt x="958" y="89"/>
                      <a:pt x="972" y="90"/>
                    </a:cubicBezTo>
                    <a:cubicBezTo>
                      <a:pt x="986" y="90"/>
                      <a:pt x="1000" y="96"/>
                      <a:pt x="1011" y="99"/>
                    </a:cubicBezTo>
                    <a:cubicBezTo>
                      <a:pt x="1022" y="102"/>
                      <a:pt x="1032" y="107"/>
                      <a:pt x="1038" y="109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grpSp>
        <p:nvGrpSpPr>
          <p:cNvPr id="23559" name="Group 108"/>
          <p:cNvGrpSpPr>
            <a:grpSpLocks/>
          </p:cNvGrpSpPr>
          <p:nvPr/>
        </p:nvGrpSpPr>
        <p:grpSpPr bwMode="auto">
          <a:xfrm>
            <a:off x="4016375" y="4581525"/>
            <a:ext cx="4681538" cy="720725"/>
            <a:chOff x="2530" y="2886"/>
            <a:chExt cx="2949" cy="454"/>
          </a:xfrm>
        </p:grpSpPr>
        <p:grpSp>
          <p:nvGrpSpPr>
            <p:cNvPr id="23591" name="Group 63"/>
            <p:cNvGrpSpPr>
              <a:grpSpLocks/>
            </p:cNvGrpSpPr>
            <p:nvPr/>
          </p:nvGrpSpPr>
          <p:grpSpPr bwMode="auto">
            <a:xfrm>
              <a:off x="2530" y="2886"/>
              <a:ext cx="1124" cy="448"/>
              <a:chOff x="3071" y="3248"/>
              <a:chExt cx="2169" cy="800"/>
            </a:xfrm>
          </p:grpSpPr>
          <p:grpSp>
            <p:nvGrpSpPr>
              <p:cNvPr id="23600" name="Group 52"/>
              <p:cNvGrpSpPr>
                <a:grpSpLocks/>
              </p:cNvGrpSpPr>
              <p:nvPr/>
            </p:nvGrpSpPr>
            <p:grpSpPr bwMode="auto">
              <a:xfrm>
                <a:off x="3071" y="3248"/>
                <a:ext cx="2169" cy="800"/>
                <a:chOff x="447" y="2328"/>
                <a:chExt cx="2169" cy="800"/>
              </a:xfrm>
            </p:grpSpPr>
            <p:sp>
              <p:nvSpPr>
                <p:cNvPr id="2360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47" y="2328"/>
                  <a:ext cx="0" cy="79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2360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47" y="3122"/>
                  <a:ext cx="2169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23604" name="Freeform 55"/>
                <p:cNvSpPr>
                  <a:spLocks/>
                </p:cNvSpPr>
                <p:nvPr/>
              </p:nvSpPr>
              <p:spPr bwMode="auto">
                <a:xfrm>
                  <a:off x="448" y="2428"/>
                  <a:ext cx="2004" cy="684"/>
                </a:xfrm>
                <a:custGeom>
                  <a:avLst/>
                  <a:gdLst>
                    <a:gd name="T0" fmla="*/ 0 w 2004"/>
                    <a:gd name="T1" fmla="*/ 684 h 684"/>
                    <a:gd name="T2" fmla="*/ 144 w 2004"/>
                    <a:gd name="T3" fmla="*/ 612 h 684"/>
                    <a:gd name="T4" fmla="*/ 224 w 2004"/>
                    <a:gd name="T5" fmla="*/ 468 h 684"/>
                    <a:gd name="T6" fmla="*/ 432 w 2004"/>
                    <a:gd name="T7" fmla="*/ 104 h 684"/>
                    <a:gd name="T8" fmla="*/ 588 w 2004"/>
                    <a:gd name="T9" fmla="*/ 404 h 684"/>
                    <a:gd name="T10" fmla="*/ 696 w 2004"/>
                    <a:gd name="T11" fmla="*/ 272 h 684"/>
                    <a:gd name="T12" fmla="*/ 844 w 2004"/>
                    <a:gd name="T13" fmla="*/ 84 h 684"/>
                    <a:gd name="T14" fmla="*/ 984 w 2004"/>
                    <a:gd name="T15" fmla="*/ 8 h 684"/>
                    <a:gd name="T16" fmla="*/ 1120 w 2004"/>
                    <a:gd name="T17" fmla="*/ 132 h 684"/>
                    <a:gd name="T18" fmla="*/ 1160 w 2004"/>
                    <a:gd name="T19" fmla="*/ 284 h 684"/>
                    <a:gd name="T20" fmla="*/ 1220 w 2004"/>
                    <a:gd name="T21" fmla="*/ 388 h 684"/>
                    <a:gd name="T22" fmla="*/ 1264 w 2004"/>
                    <a:gd name="T23" fmla="*/ 532 h 684"/>
                    <a:gd name="T24" fmla="*/ 1336 w 2004"/>
                    <a:gd name="T25" fmla="*/ 556 h 684"/>
                    <a:gd name="T26" fmla="*/ 1424 w 2004"/>
                    <a:gd name="T27" fmla="*/ 528 h 684"/>
                    <a:gd name="T28" fmla="*/ 1528 w 2004"/>
                    <a:gd name="T29" fmla="*/ 420 h 684"/>
                    <a:gd name="T30" fmla="*/ 1640 w 2004"/>
                    <a:gd name="T31" fmla="*/ 500 h 684"/>
                    <a:gd name="T32" fmla="*/ 1788 w 2004"/>
                    <a:gd name="T33" fmla="*/ 424 h 684"/>
                    <a:gd name="T34" fmla="*/ 1876 w 2004"/>
                    <a:gd name="T35" fmla="*/ 344 h 684"/>
                    <a:gd name="T36" fmla="*/ 1952 w 2004"/>
                    <a:gd name="T37" fmla="*/ 508 h 684"/>
                    <a:gd name="T38" fmla="*/ 2004 w 2004"/>
                    <a:gd name="T39" fmla="*/ 684 h 68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004"/>
                    <a:gd name="T61" fmla="*/ 0 h 684"/>
                    <a:gd name="T62" fmla="*/ 2004 w 2004"/>
                    <a:gd name="T63" fmla="*/ 684 h 68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004" h="684">
                      <a:moveTo>
                        <a:pt x="0" y="684"/>
                      </a:moveTo>
                      <a:cubicBezTo>
                        <a:pt x="54" y="667"/>
                        <a:pt x="107" y="648"/>
                        <a:pt x="144" y="612"/>
                      </a:cubicBezTo>
                      <a:cubicBezTo>
                        <a:pt x="181" y="576"/>
                        <a:pt x="176" y="553"/>
                        <a:pt x="224" y="468"/>
                      </a:cubicBezTo>
                      <a:cubicBezTo>
                        <a:pt x="272" y="383"/>
                        <a:pt x="371" y="115"/>
                        <a:pt x="432" y="104"/>
                      </a:cubicBezTo>
                      <a:cubicBezTo>
                        <a:pt x="493" y="93"/>
                        <a:pt x="544" y="376"/>
                        <a:pt x="588" y="404"/>
                      </a:cubicBezTo>
                      <a:cubicBezTo>
                        <a:pt x="632" y="432"/>
                        <a:pt x="653" y="325"/>
                        <a:pt x="696" y="272"/>
                      </a:cubicBezTo>
                      <a:cubicBezTo>
                        <a:pt x="739" y="219"/>
                        <a:pt x="796" y="128"/>
                        <a:pt x="844" y="84"/>
                      </a:cubicBezTo>
                      <a:cubicBezTo>
                        <a:pt x="892" y="40"/>
                        <a:pt x="938" y="0"/>
                        <a:pt x="984" y="8"/>
                      </a:cubicBezTo>
                      <a:cubicBezTo>
                        <a:pt x="1030" y="16"/>
                        <a:pt x="1091" y="86"/>
                        <a:pt x="1120" y="132"/>
                      </a:cubicBezTo>
                      <a:cubicBezTo>
                        <a:pt x="1149" y="178"/>
                        <a:pt x="1143" y="241"/>
                        <a:pt x="1160" y="284"/>
                      </a:cubicBezTo>
                      <a:cubicBezTo>
                        <a:pt x="1177" y="327"/>
                        <a:pt x="1203" y="347"/>
                        <a:pt x="1220" y="388"/>
                      </a:cubicBezTo>
                      <a:cubicBezTo>
                        <a:pt x="1237" y="429"/>
                        <a:pt x="1245" y="504"/>
                        <a:pt x="1264" y="532"/>
                      </a:cubicBezTo>
                      <a:cubicBezTo>
                        <a:pt x="1283" y="560"/>
                        <a:pt x="1309" y="557"/>
                        <a:pt x="1336" y="556"/>
                      </a:cubicBezTo>
                      <a:cubicBezTo>
                        <a:pt x="1363" y="555"/>
                        <a:pt x="1392" y="551"/>
                        <a:pt x="1424" y="528"/>
                      </a:cubicBezTo>
                      <a:cubicBezTo>
                        <a:pt x="1456" y="505"/>
                        <a:pt x="1492" y="425"/>
                        <a:pt x="1528" y="420"/>
                      </a:cubicBezTo>
                      <a:cubicBezTo>
                        <a:pt x="1564" y="415"/>
                        <a:pt x="1597" y="499"/>
                        <a:pt x="1640" y="500"/>
                      </a:cubicBezTo>
                      <a:cubicBezTo>
                        <a:pt x="1683" y="501"/>
                        <a:pt x="1749" y="450"/>
                        <a:pt x="1788" y="424"/>
                      </a:cubicBezTo>
                      <a:cubicBezTo>
                        <a:pt x="1827" y="398"/>
                        <a:pt x="1849" y="330"/>
                        <a:pt x="1876" y="344"/>
                      </a:cubicBezTo>
                      <a:cubicBezTo>
                        <a:pt x="1903" y="358"/>
                        <a:pt x="1931" y="451"/>
                        <a:pt x="1952" y="508"/>
                      </a:cubicBezTo>
                      <a:cubicBezTo>
                        <a:pt x="1973" y="565"/>
                        <a:pt x="1993" y="647"/>
                        <a:pt x="2004" y="68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sp>
            <p:nvSpPr>
              <p:cNvPr id="23601" name="Freeform 62"/>
              <p:cNvSpPr>
                <a:spLocks/>
              </p:cNvSpPr>
              <p:nvPr/>
            </p:nvSpPr>
            <p:spPr bwMode="auto">
              <a:xfrm>
                <a:off x="3105" y="3396"/>
                <a:ext cx="2028" cy="644"/>
              </a:xfrm>
              <a:custGeom>
                <a:avLst/>
                <a:gdLst>
                  <a:gd name="T0" fmla="*/ 0 w 1776"/>
                  <a:gd name="T1" fmla="*/ 0 h 2587"/>
                  <a:gd name="T2" fmla="*/ 839 w 1776"/>
                  <a:gd name="T3" fmla="*/ 0 h 2587"/>
                  <a:gd name="T4" fmla="*/ 1719 w 1776"/>
                  <a:gd name="T5" fmla="*/ 0 h 2587"/>
                  <a:gd name="T6" fmla="*/ 2626 w 1776"/>
                  <a:gd name="T7" fmla="*/ 0 h 2587"/>
                  <a:gd name="T8" fmla="*/ 3436 w 1776"/>
                  <a:gd name="T9" fmla="*/ 0 h 2587"/>
                  <a:gd name="T10" fmla="*/ 4073 w 1776"/>
                  <a:gd name="T11" fmla="*/ 0 h 2587"/>
                  <a:gd name="T12" fmla="*/ 4481 w 1776"/>
                  <a:gd name="T13" fmla="*/ 0 h 2587"/>
                  <a:gd name="T14" fmla="*/ 4854 w 1776"/>
                  <a:gd name="T15" fmla="*/ 0 h 2587"/>
                  <a:gd name="T16" fmla="*/ 5052 w 1776"/>
                  <a:gd name="T17" fmla="*/ 0 h 2587"/>
                  <a:gd name="T18" fmla="*/ 5186 w 1776"/>
                  <a:gd name="T19" fmla="*/ 0 h 2587"/>
                  <a:gd name="T20" fmla="*/ 5552 w 1776"/>
                  <a:gd name="T21" fmla="*/ 0 h 2587"/>
                  <a:gd name="T22" fmla="*/ 5655 w 1776"/>
                  <a:gd name="T23" fmla="*/ 0 h 2587"/>
                  <a:gd name="T24" fmla="*/ 5995 w 1776"/>
                  <a:gd name="T25" fmla="*/ 0 h 2587"/>
                  <a:gd name="T26" fmla="*/ 6331 w 1776"/>
                  <a:gd name="T27" fmla="*/ 0 h 2587"/>
                  <a:gd name="T28" fmla="*/ 6497 w 1776"/>
                  <a:gd name="T29" fmla="*/ 0 h 2587"/>
                  <a:gd name="T30" fmla="*/ 6766 w 1776"/>
                  <a:gd name="T31" fmla="*/ 0 h 2587"/>
                  <a:gd name="T32" fmla="*/ 7006 w 1776"/>
                  <a:gd name="T33" fmla="*/ 0 h 2587"/>
                  <a:gd name="T34" fmla="*/ 7406 w 1776"/>
                  <a:gd name="T35" fmla="*/ 0 h 2587"/>
                  <a:gd name="T36" fmla="*/ 7843 w 1776"/>
                  <a:gd name="T37" fmla="*/ 0 h 2587"/>
                  <a:gd name="T38" fmla="*/ 8517 w 1776"/>
                  <a:gd name="T39" fmla="*/ 0 h 2587"/>
                  <a:gd name="T40" fmla="*/ 8791 w 1776"/>
                  <a:gd name="T41" fmla="*/ 0 h 2587"/>
                  <a:gd name="T42" fmla="*/ 9457 w 1776"/>
                  <a:gd name="T43" fmla="*/ 0 h 2587"/>
                  <a:gd name="T44" fmla="*/ 9970 w 1776"/>
                  <a:gd name="T45" fmla="*/ 0 h 258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776"/>
                  <a:gd name="T70" fmla="*/ 0 h 2587"/>
                  <a:gd name="T71" fmla="*/ 1776 w 1776"/>
                  <a:gd name="T72" fmla="*/ 2587 h 258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776" h="2587">
                    <a:moveTo>
                      <a:pt x="0" y="2583"/>
                    </a:moveTo>
                    <a:cubicBezTo>
                      <a:pt x="49" y="2573"/>
                      <a:pt x="99" y="2563"/>
                      <a:pt x="150" y="2535"/>
                    </a:cubicBezTo>
                    <a:cubicBezTo>
                      <a:pt x="201" y="2507"/>
                      <a:pt x="253" y="2478"/>
                      <a:pt x="306" y="2415"/>
                    </a:cubicBezTo>
                    <a:cubicBezTo>
                      <a:pt x="359" y="2352"/>
                      <a:pt x="417" y="2284"/>
                      <a:pt x="468" y="2157"/>
                    </a:cubicBezTo>
                    <a:cubicBezTo>
                      <a:pt x="519" y="2030"/>
                      <a:pt x="569" y="1830"/>
                      <a:pt x="612" y="1653"/>
                    </a:cubicBezTo>
                    <a:cubicBezTo>
                      <a:pt x="655" y="1476"/>
                      <a:pt x="695" y="1286"/>
                      <a:pt x="726" y="1095"/>
                    </a:cubicBezTo>
                    <a:cubicBezTo>
                      <a:pt x="757" y="904"/>
                      <a:pt x="775" y="666"/>
                      <a:pt x="798" y="507"/>
                    </a:cubicBezTo>
                    <a:cubicBezTo>
                      <a:pt x="821" y="348"/>
                      <a:pt x="847" y="219"/>
                      <a:pt x="864" y="141"/>
                    </a:cubicBezTo>
                    <a:cubicBezTo>
                      <a:pt x="881" y="63"/>
                      <a:pt x="890" y="62"/>
                      <a:pt x="900" y="39"/>
                    </a:cubicBezTo>
                    <a:cubicBezTo>
                      <a:pt x="910" y="16"/>
                      <a:pt x="909" y="0"/>
                      <a:pt x="924" y="3"/>
                    </a:cubicBezTo>
                    <a:cubicBezTo>
                      <a:pt x="939" y="6"/>
                      <a:pt x="976" y="33"/>
                      <a:pt x="990" y="57"/>
                    </a:cubicBezTo>
                    <a:cubicBezTo>
                      <a:pt x="1004" y="81"/>
                      <a:pt x="995" y="70"/>
                      <a:pt x="1008" y="147"/>
                    </a:cubicBezTo>
                    <a:cubicBezTo>
                      <a:pt x="1021" y="224"/>
                      <a:pt x="1048" y="362"/>
                      <a:pt x="1068" y="519"/>
                    </a:cubicBezTo>
                    <a:cubicBezTo>
                      <a:pt x="1088" y="676"/>
                      <a:pt x="1113" y="938"/>
                      <a:pt x="1128" y="1089"/>
                    </a:cubicBezTo>
                    <a:cubicBezTo>
                      <a:pt x="1143" y="1240"/>
                      <a:pt x="1145" y="1326"/>
                      <a:pt x="1158" y="1425"/>
                    </a:cubicBezTo>
                    <a:cubicBezTo>
                      <a:pt x="1171" y="1524"/>
                      <a:pt x="1191" y="1601"/>
                      <a:pt x="1206" y="1683"/>
                    </a:cubicBezTo>
                    <a:cubicBezTo>
                      <a:pt x="1221" y="1765"/>
                      <a:pt x="1229" y="1834"/>
                      <a:pt x="1248" y="1917"/>
                    </a:cubicBezTo>
                    <a:cubicBezTo>
                      <a:pt x="1267" y="2000"/>
                      <a:pt x="1295" y="2106"/>
                      <a:pt x="1320" y="2181"/>
                    </a:cubicBezTo>
                    <a:cubicBezTo>
                      <a:pt x="1345" y="2256"/>
                      <a:pt x="1365" y="2310"/>
                      <a:pt x="1398" y="2367"/>
                    </a:cubicBezTo>
                    <a:cubicBezTo>
                      <a:pt x="1431" y="2424"/>
                      <a:pt x="1490" y="2491"/>
                      <a:pt x="1518" y="2523"/>
                    </a:cubicBezTo>
                    <a:cubicBezTo>
                      <a:pt x="1546" y="2555"/>
                      <a:pt x="1538" y="2549"/>
                      <a:pt x="1566" y="2559"/>
                    </a:cubicBezTo>
                    <a:cubicBezTo>
                      <a:pt x="1594" y="2569"/>
                      <a:pt x="1651" y="2579"/>
                      <a:pt x="1686" y="2583"/>
                    </a:cubicBezTo>
                    <a:cubicBezTo>
                      <a:pt x="1721" y="2587"/>
                      <a:pt x="1748" y="2585"/>
                      <a:pt x="1776" y="2583"/>
                    </a:cubicBezTo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23592" name="Text Box 68"/>
            <p:cNvSpPr txBox="1">
              <a:spLocks noChangeArrowheads="1"/>
            </p:cNvSpPr>
            <p:nvPr/>
          </p:nvSpPr>
          <p:spPr bwMode="auto">
            <a:xfrm>
              <a:off x="5161" y="3022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ea typeface="新細明體" charset="-120"/>
                  <a:cs typeface="Arial" panose="020B0604020202020204" pitchFamily="34" charset="0"/>
                </a:rPr>
                <a:t>=</a:t>
              </a:r>
              <a:endParaRPr lang="el-GR" altLang="zh-TW" sz="2400" b="1">
                <a:ea typeface="新細明體" charset="-120"/>
                <a:cs typeface="Arial" panose="020B0604020202020204" pitchFamily="34" charset="0"/>
              </a:endParaRPr>
            </a:p>
          </p:txBody>
        </p:sp>
        <p:sp>
          <p:nvSpPr>
            <p:cNvPr id="23593" name="Line 71"/>
            <p:cNvSpPr>
              <a:spLocks noChangeShapeType="1"/>
            </p:cNvSpPr>
            <p:nvPr/>
          </p:nvSpPr>
          <p:spPr bwMode="auto">
            <a:xfrm flipV="1">
              <a:off x="5479" y="2931"/>
              <a:ext cx="0" cy="409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3594" name="Text Box 101"/>
            <p:cNvSpPr txBox="1">
              <a:spLocks noChangeArrowheads="1"/>
            </p:cNvSpPr>
            <p:nvPr/>
          </p:nvSpPr>
          <p:spPr bwMode="auto">
            <a:xfrm>
              <a:off x="3664" y="3022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ea typeface="新細明體" charset="-120"/>
                  <a:cs typeface="Arial" panose="020B0604020202020204" pitchFamily="34" charset="0"/>
                </a:rPr>
                <a:t>=</a:t>
              </a:r>
              <a:endParaRPr lang="el-GR" altLang="zh-TW" sz="2400" b="1">
                <a:ea typeface="新細明體" charset="-120"/>
                <a:cs typeface="Arial" panose="020B0604020202020204" pitchFamily="34" charset="0"/>
              </a:endParaRPr>
            </a:p>
          </p:txBody>
        </p:sp>
        <p:grpSp>
          <p:nvGrpSpPr>
            <p:cNvPr id="23595" name="Group 107"/>
            <p:cNvGrpSpPr>
              <a:grpSpLocks/>
            </p:cNvGrpSpPr>
            <p:nvPr/>
          </p:nvGrpSpPr>
          <p:grpSpPr bwMode="auto">
            <a:xfrm>
              <a:off x="4027" y="2886"/>
              <a:ext cx="1124" cy="453"/>
              <a:chOff x="4027" y="2886"/>
              <a:chExt cx="1124" cy="453"/>
            </a:xfrm>
          </p:grpSpPr>
          <p:sp>
            <p:nvSpPr>
              <p:cNvPr id="23596" name="Freeform 103" descr="Dark upward diagonal"/>
              <p:cNvSpPr>
                <a:spLocks/>
              </p:cNvSpPr>
              <p:nvPr/>
            </p:nvSpPr>
            <p:spPr bwMode="auto">
              <a:xfrm>
                <a:off x="4101" y="2985"/>
                <a:ext cx="927" cy="345"/>
              </a:xfrm>
              <a:custGeom>
                <a:avLst/>
                <a:gdLst>
                  <a:gd name="T0" fmla="*/ 0 w 927"/>
                  <a:gd name="T1" fmla="*/ 339 h 345"/>
                  <a:gd name="T2" fmla="*/ 81 w 927"/>
                  <a:gd name="T3" fmla="*/ 300 h 345"/>
                  <a:gd name="T4" fmla="*/ 159 w 927"/>
                  <a:gd name="T5" fmla="*/ 279 h 345"/>
                  <a:gd name="T6" fmla="*/ 228 w 927"/>
                  <a:gd name="T7" fmla="*/ 321 h 345"/>
                  <a:gd name="T8" fmla="*/ 246 w 927"/>
                  <a:gd name="T9" fmla="*/ 318 h 345"/>
                  <a:gd name="T10" fmla="*/ 300 w 927"/>
                  <a:gd name="T11" fmla="*/ 231 h 345"/>
                  <a:gd name="T12" fmla="*/ 387 w 927"/>
                  <a:gd name="T13" fmla="*/ 129 h 345"/>
                  <a:gd name="T14" fmla="*/ 450 w 927"/>
                  <a:gd name="T15" fmla="*/ 0 h 345"/>
                  <a:gd name="T16" fmla="*/ 468 w 927"/>
                  <a:gd name="T17" fmla="*/ 0 h 345"/>
                  <a:gd name="T18" fmla="*/ 519 w 927"/>
                  <a:gd name="T19" fmla="*/ 93 h 345"/>
                  <a:gd name="T20" fmla="*/ 525 w 927"/>
                  <a:gd name="T21" fmla="*/ 150 h 345"/>
                  <a:gd name="T22" fmla="*/ 582 w 927"/>
                  <a:gd name="T23" fmla="*/ 240 h 345"/>
                  <a:gd name="T24" fmla="*/ 687 w 927"/>
                  <a:gd name="T25" fmla="*/ 324 h 345"/>
                  <a:gd name="T26" fmla="*/ 717 w 927"/>
                  <a:gd name="T27" fmla="*/ 303 h 345"/>
                  <a:gd name="T28" fmla="*/ 807 w 927"/>
                  <a:gd name="T29" fmla="*/ 321 h 345"/>
                  <a:gd name="T30" fmla="*/ 894 w 927"/>
                  <a:gd name="T31" fmla="*/ 315 h 345"/>
                  <a:gd name="T32" fmla="*/ 927 w 927"/>
                  <a:gd name="T33" fmla="*/ 345 h 345"/>
                  <a:gd name="T34" fmla="*/ 0 w 927"/>
                  <a:gd name="T35" fmla="*/ 339 h 3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27"/>
                  <a:gd name="T55" fmla="*/ 0 h 345"/>
                  <a:gd name="T56" fmla="*/ 927 w 927"/>
                  <a:gd name="T57" fmla="*/ 345 h 3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27" h="345">
                    <a:moveTo>
                      <a:pt x="0" y="339"/>
                    </a:moveTo>
                    <a:lnTo>
                      <a:pt x="81" y="300"/>
                    </a:lnTo>
                    <a:lnTo>
                      <a:pt x="159" y="279"/>
                    </a:lnTo>
                    <a:lnTo>
                      <a:pt x="228" y="321"/>
                    </a:lnTo>
                    <a:lnTo>
                      <a:pt x="246" y="318"/>
                    </a:lnTo>
                    <a:lnTo>
                      <a:pt x="300" y="231"/>
                    </a:lnTo>
                    <a:lnTo>
                      <a:pt x="387" y="129"/>
                    </a:lnTo>
                    <a:lnTo>
                      <a:pt x="450" y="0"/>
                    </a:lnTo>
                    <a:lnTo>
                      <a:pt x="468" y="0"/>
                    </a:lnTo>
                    <a:lnTo>
                      <a:pt x="519" y="93"/>
                    </a:lnTo>
                    <a:lnTo>
                      <a:pt x="525" y="150"/>
                    </a:lnTo>
                    <a:lnTo>
                      <a:pt x="582" y="240"/>
                    </a:lnTo>
                    <a:lnTo>
                      <a:pt x="687" y="324"/>
                    </a:lnTo>
                    <a:lnTo>
                      <a:pt x="717" y="303"/>
                    </a:lnTo>
                    <a:lnTo>
                      <a:pt x="807" y="321"/>
                    </a:lnTo>
                    <a:lnTo>
                      <a:pt x="894" y="315"/>
                    </a:lnTo>
                    <a:lnTo>
                      <a:pt x="927" y="345"/>
                    </a:lnTo>
                    <a:lnTo>
                      <a:pt x="0" y="339"/>
                    </a:lnTo>
                    <a:close/>
                  </a:path>
                </a:pathLst>
              </a:custGeom>
              <a:pattFill prst="dkUpDiag">
                <a:fgClr>
                  <a:srgbClr val="00FF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597" name="Line 97"/>
              <p:cNvSpPr>
                <a:spLocks noChangeShapeType="1"/>
              </p:cNvSpPr>
              <p:nvPr/>
            </p:nvSpPr>
            <p:spPr bwMode="auto">
              <a:xfrm flipV="1">
                <a:off x="4027" y="2886"/>
                <a:ext cx="0" cy="4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598" name="Line 98"/>
              <p:cNvSpPr>
                <a:spLocks noChangeShapeType="1"/>
              </p:cNvSpPr>
              <p:nvPr/>
            </p:nvSpPr>
            <p:spPr bwMode="auto">
              <a:xfrm flipV="1">
                <a:off x="4027" y="3331"/>
                <a:ext cx="1124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599" name="Freeform 99"/>
              <p:cNvSpPr>
                <a:spLocks/>
              </p:cNvSpPr>
              <p:nvPr/>
            </p:nvSpPr>
            <p:spPr bwMode="auto">
              <a:xfrm>
                <a:off x="4035" y="2974"/>
                <a:ext cx="1031" cy="365"/>
              </a:xfrm>
              <a:custGeom>
                <a:avLst/>
                <a:gdLst>
                  <a:gd name="T0" fmla="*/ 0 w 1031"/>
                  <a:gd name="T1" fmla="*/ 365 h 365"/>
                  <a:gd name="T2" fmla="*/ 69 w 1031"/>
                  <a:gd name="T3" fmla="*/ 350 h 365"/>
                  <a:gd name="T4" fmla="*/ 120 w 1031"/>
                  <a:gd name="T5" fmla="*/ 320 h 365"/>
                  <a:gd name="T6" fmla="*/ 219 w 1031"/>
                  <a:gd name="T7" fmla="*/ 293 h 365"/>
                  <a:gd name="T8" fmla="*/ 303 w 1031"/>
                  <a:gd name="T9" fmla="*/ 326 h 365"/>
                  <a:gd name="T10" fmla="*/ 360 w 1031"/>
                  <a:gd name="T11" fmla="*/ 254 h 365"/>
                  <a:gd name="T12" fmla="*/ 430 w 1031"/>
                  <a:gd name="T13" fmla="*/ 165 h 365"/>
                  <a:gd name="T14" fmla="*/ 521 w 1031"/>
                  <a:gd name="T15" fmla="*/ 14 h 365"/>
                  <a:gd name="T16" fmla="*/ 573 w 1031"/>
                  <a:gd name="T17" fmla="*/ 82 h 365"/>
                  <a:gd name="T18" fmla="*/ 593 w 1031"/>
                  <a:gd name="T19" fmla="*/ 154 h 365"/>
                  <a:gd name="T20" fmla="*/ 629 w 1031"/>
                  <a:gd name="T21" fmla="*/ 218 h 365"/>
                  <a:gd name="T22" fmla="*/ 653 w 1031"/>
                  <a:gd name="T23" fmla="*/ 254 h 365"/>
                  <a:gd name="T24" fmla="*/ 701 w 1031"/>
                  <a:gd name="T25" fmla="*/ 294 h 365"/>
                  <a:gd name="T26" fmla="*/ 745 w 1031"/>
                  <a:gd name="T27" fmla="*/ 326 h 365"/>
                  <a:gd name="T28" fmla="*/ 786 w 1031"/>
                  <a:gd name="T29" fmla="*/ 311 h 365"/>
                  <a:gd name="T30" fmla="*/ 843 w 1031"/>
                  <a:gd name="T31" fmla="*/ 326 h 365"/>
                  <a:gd name="T32" fmla="*/ 909 w 1031"/>
                  <a:gd name="T33" fmla="*/ 332 h 365"/>
                  <a:gd name="T34" fmla="*/ 963 w 1031"/>
                  <a:gd name="T35" fmla="*/ 329 h 365"/>
                  <a:gd name="T36" fmla="*/ 1005 w 1031"/>
                  <a:gd name="T37" fmla="*/ 356 h 365"/>
                  <a:gd name="T38" fmla="*/ 1031 w 1031"/>
                  <a:gd name="T39" fmla="*/ 351 h 36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31"/>
                  <a:gd name="T61" fmla="*/ 0 h 365"/>
                  <a:gd name="T62" fmla="*/ 1031 w 1031"/>
                  <a:gd name="T63" fmla="*/ 365 h 36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31" h="365">
                    <a:moveTo>
                      <a:pt x="0" y="365"/>
                    </a:moveTo>
                    <a:cubicBezTo>
                      <a:pt x="11" y="363"/>
                      <a:pt x="49" y="358"/>
                      <a:pt x="69" y="350"/>
                    </a:cubicBezTo>
                    <a:cubicBezTo>
                      <a:pt x="89" y="342"/>
                      <a:pt x="95" y="330"/>
                      <a:pt x="120" y="320"/>
                    </a:cubicBezTo>
                    <a:cubicBezTo>
                      <a:pt x="145" y="310"/>
                      <a:pt x="189" y="292"/>
                      <a:pt x="219" y="293"/>
                    </a:cubicBezTo>
                    <a:cubicBezTo>
                      <a:pt x="249" y="294"/>
                      <a:pt x="280" y="332"/>
                      <a:pt x="303" y="326"/>
                    </a:cubicBezTo>
                    <a:cubicBezTo>
                      <a:pt x="326" y="320"/>
                      <a:pt x="339" y="281"/>
                      <a:pt x="360" y="254"/>
                    </a:cubicBezTo>
                    <a:cubicBezTo>
                      <a:pt x="381" y="227"/>
                      <a:pt x="403" y="205"/>
                      <a:pt x="430" y="165"/>
                    </a:cubicBezTo>
                    <a:cubicBezTo>
                      <a:pt x="457" y="125"/>
                      <a:pt x="497" y="28"/>
                      <a:pt x="521" y="14"/>
                    </a:cubicBezTo>
                    <a:cubicBezTo>
                      <a:pt x="545" y="0"/>
                      <a:pt x="561" y="59"/>
                      <a:pt x="573" y="82"/>
                    </a:cubicBezTo>
                    <a:cubicBezTo>
                      <a:pt x="585" y="105"/>
                      <a:pt x="584" y="131"/>
                      <a:pt x="593" y="154"/>
                    </a:cubicBezTo>
                    <a:cubicBezTo>
                      <a:pt x="602" y="177"/>
                      <a:pt x="619" y="201"/>
                      <a:pt x="629" y="218"/>
                    </a:cubicBezTo>
                    <a:cubicBezTo>
                      <a:pt x="639" y="235"/>
                      <a:pt x="641" y="241"/>
                      <a:pt x="653" y="254"/>
                    </a:cubicBezTo>
                    <a:cubicBezTo>
                      <a:pt x="665" y="267"/>
                      <a:pt x="686" y="282"/>
                      <a:pt x="701" y="294"/>
                    </a:cubicBezTo>
                    <a:cubicBezTo>
                      <a:pt x="716" y="306"/>
                      <a:pt x="731" y="323"/>
                      <a:pt x="745" y="326"/>
                    </a:cubicBezTo>
                    <a:cubicBezTo>
                      <a:pt x="759" y="329"/>
                      <a:pt x="770" y="311"/>
                      <a:pt x="786" y="311"/>
                    </a:cubicBezTo>
                    <a:cubicBezTo>
                      <a:pt x="802" y="311"/>
                      <a:pt x="823" y="322"/>
                      <a:pt x="843" y="326"/>
                    </a:cubicBezTo>
                    <a:cubicBezTo>
                      <a:pt x="863" y="330"/>
                      <a:pt x="889" y="332"/>
                      <a:pt x="909" y="332"/>
                    </a:cubicBezTo>
                    <a:cubicBezTo>
                      <a:pt x="929" y="332"/>
                      <a:pt x="947" y="325"/>
                      <a:pt x="963" y="329"/>
                    </a:cubicBezTo>
                    <a:cubicBezTo>
                      <a:pt x="979" y="333"/>
                      <a:pt x="994" y="352"/>
                      <a:pt x="1005" y="356"/>
                    </a:cubicBezTo>
                    <a:cubicBezTo>
                      <a:pt x="1016" y="360"/>
                      <a:pt x="1026" y="352"/>
                      <a:pt x="1031" y="351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grpSp>
        <p:nvGrpSpPr>
          <p:cNvPr id="23560" name="Group 129"/>
          <p:cNvGrpSpPr>
            <a:grpSpLocks/>
          </p:cNvGrpSpPr>
          <p:nvPr/>
        </p:nvGrpSpPr>
        <p:grpSpPr bwMode="auto">
          <a:xfrm>
            <a:off x="4016375" y="5516563"/>
            <a:ext cx="4691063" cy="1023937"/>
            <a:chOff x="2530" y="3475"/>
            <a:chExt cx="2955" cy="645"/>
          </a:xfrm>
        </p:grpSpPr>
        <p:sp>
          <p:nvSpPr>
            <p:cNvPr id="23576" name="Text Box 67"/>
            <p:cNvSpPr txBox="1">
              <a:spLocks noChangeArrowheads="1"/>
            </p:cNvSpPr>
            <p:nvPr/>
          </p:nvSpPr>
          <p:spPr bwMode="auto">
            <a:xfrm>
              <a:off x="3664" y="3612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ea typeface="新細明體" charset="-120"/>
                  <a:cs typeface="Arial" panose="020B0604020202020204" pitchFamily="34" charset="0"/>
                </a:rPr>
                <a:t>=</a:t>
              </a:r>
              <a:endParaRPr lang="el-GR" altLang="zh-TW" sz="2400" b="1">
                <a:ea typeface="新細明體" charset="-120"/>
                <a:cs typeface="Arial" panose="020B0604020202020204" pitchFamily="34" charset="0"/>
              </a:endParaRPr>
            </a:p>
          </p:txBody>
        </p:sp>
        <p:sp>
          <p:nvSpPr>
            <p:cNvPr id="23577" name="Line 72"/>
            <p:cNvSpPr>
              <a:spLocks noChangeShapeType="1"/>
            </p:cNvSpPr>
            <p:nvPr/>
          </p:nvSpPr>
          <p:spPr bwMode="auto">
            <a:xfrm flipH="1" flipV="1">
              <a:off x="5479" y="3702"/>
              <a:ext cx="6" cy="244"/>
            </a:xfrm>
            <a:prstGeom prst="line">
              <a:avLst/>
            </a:prstGeom>
            <a:noFill/>
            <a:ln w="57150">
              <a:solidFill>
                <a:srgbClr val="FF000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grpSp>
          <p:nvGrpSpPr>
            <p:cNvPr id="23578" name="Group 116"/>
            <p:cNvGrpSpPr>
              <a:grpSpLocks/>
            </p:cNvGrpSpPr>
            <p:nvPr/>
          </p:nvGrpSpPr>
          <p:grpSpPr bwMode="auto">
            <a:xfrm>
              <a:off x="2530" y="3475"/>
              <a:ext cx="1127" cy="645"/>
              <a:chOff x="2537" y="3497"/>
              <a:chExt cx="1127" cy="645"/>
            </a:xfrm>
          </p:grpSpPr>
          <p:grpSp>
            <p:nvGrpSpPr>
              <p:cNvPr id="23585" name="Group 56"/>
              <p:cNvGrpSpPr>
                <a:grpSpLocks/>
              </p:cNvGrpSpPr>
              <p:nvPr/>
            </p:nvGrpSpPr>
            <p:grpSpPr bwMode="auto">
              <a:xfrm>
                <a:off x="2540" y="3497"/>
                <a:ext cx="1124" cy="448"/>
                <a:chOff x="447" y="2328"/>
                <a:chExt cx="2169" cy="800"/>
              </a:xfrm>
            </p:grpSpPr>
            <p:sp>
              <p:nvSpPr>
                <p:cNvPr id="23588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47" y="2328"/>
                  <a:ext cx="0" cy="79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23589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47" y="3122"/>
                  <a:ext cx="2169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23590" name="Freeform 59"/>
                <p:cNvSpPr>
                  <a:spLocks/>
                </p:cNvSpPr>
                <p:nvPr/>
              </p:nvSpPr>
              <p:spPr bwMode="auto">
                <a:xfrm>
                  <a:off x="448" y="2428"/>
                  <a:ext cx="2004" cy="684"/>
                </a:xfrm>
                <a:custGeom>
                  <a:avLst/>
                  <a:gdLst>
                    <a:gd name="T0" fmla="*/ 0 w 2004"/>
                    <a:gd name="T1" fmla="*/ 684 h 684"/>
                    <a:gd name="T2" fmla="*/ 144 w 2004"/>
                    <a:gd name="T3" fmla="*/ 612 h 684"/>
                    <a:gd name="T4" fmla="*/ 224 w 2004"/>
                    <a:gd name="T5" fmla="*/ 468 h 684"/>
                    <a:gd name="T6" fmla="*/ 432 w 2004"/>
                    <a:gd name="T7" fmla="*/ 104 h 684"/>
                    <a:gd name="T8" fmla="*/ 588 w 2004"/>
                    <a:gd name="T9" fmla="*/ 404 h 684"/>
                    <a:gd name="T10" fmla="*/ 696 w 2004"/>
                    <a:gd name="T11" fmla="*/ 272 h 684"/>
                    <a:gd name="T12" fmla="*/ 844 w 2004"/>
                    <a:gd name="T13" fmla="*/ 84 h 684"/>
                    <a:gd name="T14" fmla="*/ 984 w 2004"/>
                    <a:gd name="T15" fmla="*/ 8 h 684"/>
                    <a:gd name="T16" fmla="*/ 1120 w 2004"/>
                    <a:gd name="T17" fmla="*/ 132 h 684"/>
                    <a:gd name="T18" fmla="*/ 1160 w 2004"/>
                    <a:gd name="T19" fmla="*/ 284 h 684"/>
                    <a:gd name="T20" fmla="*/ 1220 w 2004"/>
                    <a:gd name="T21" fmla="*/ 388 h 684"/>
                    <a:gd name="T22" fmla="*/ 1264 w 2004"/>
                    <a:gd name="T23" fmla="*/ 532 h 684"/>
                    <a:gd name="T24" fmla="*/ 1336 w 2004"/>
                    <a:gd name="T25" fmla="*/ 556 h 684"/>
                    <a:gd name="T26" fmla="*/ 1424 w 2004"/>
                    <a:gd name="T27" fmla="*/ 528 h 684"/>
                    <a:gd name="T28" fmla="*/ 1528 w 2004"/>
                    <a:gd name="T29" fmla="*/ 420 h 684"/>
                    <a:gd name="T30" fmla="*/ 1640 w 2004"/>
                    <a:gd name="T31" fmla="*/ 500 h 684"/>
                    <a:gd name="T32" fmla="*/ 1788 w 2004"/>
                    <a:gd name="T33" fmla="*/ 424 h 684"/>
                    <a:gd name="T34" fmla="*/ 1876 w 2004"/>
                    <a:gd name="T35" fmla="*/ 344 h 684"/>
                    <a:gd name="T36" fmla="*/ 1952 w 2004"/>
                    <a:gd name="T37" fmla="*/ 508 h 684"/>
                    <a:gd name="T38" fmla="*/ 2004 w 2004"/>
                    <a:gd name="T39" fmla="*/ 684 h 68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004"/>
                    <a:gd name="T61" fmla="*/ 0 h 684"/>
                    <a:gd name="T62" fmla="*/ 2004 w 2004"/>
                    <a:gd name="T63" fmla="*/ 684 h 68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004" h="684">
                      <a:moveTo>
                        <a:pt x="0" y="684"/>
                      </a:moveTo>
                      <a:cubicBezTo>
                        <a:pt x="54" y="667"/>
                        <a:pt x="107" y="648"/>
                        <a:pt x="144" y="612"/>
                      </a:cubicBezTo>
                      <a:cubicBezTo>
                        <a:pt x="181" y="576"/>
                        <a:pt x="176" y="553"/>
                        <a:pt x="224" y="468"/>
                      </a:cubicBezTo>
                      <a:cubicBezTo>
                        <a:pt x="272" y="383"/>
                        <a:pt x="371" y="115"/>
                        <a:pt x="432" y="104"/>
                      </a:cubicBezTo>
                      <a:cubicBezTo>
                        <a:pt x="493" y="93"/>
                        <a:pt x="544" y="376"/>
                        <a:pt x="588" y="404"/>
                      </a:cubicBezTo>
                      <a:cubicBezTo>
                        <a:pt x="632" y="432"/>
                        <a:pt x="653" y="325"/>
                        <a:pt x="696" y="272"/>
                      </a:cubicBezTo>
                      <a:cubicBezTo>
                        <a:pt x="739" y="219"/>
                        <a:pt x="796" y="128"/>
                        <a:pt x="844" y="84"/>
                      </a:cubicBezTo>
                      <a:cubicBezTo>
                        <a:pt x="892" y="40"/>
                        <a:pt x="938" y="0"/>
                        <a:pt x="984" y="8"/>
                      </a:cubicBezTo>
                      <a:cubicBezTo>
                        <a:pt x="1030" y="16"/>
                        <a:pt x="1091" y="86"/>
                        <a:pt x="1120" y="132"/>
                      </a:cubicBezTo>
                      <a:cubicBezTo>
                        <a:pt x="1149" y="178"/>
                        <a:pt x="1143" y="241"/>
                        <a:pt x="1160" y="284"/>
                      </a:cubicBezTo>
                      <a:cubicBezTo>
                        <a:pt x="1177" y="327"/>
                        <a:pt x="1203" y="347"/>
                        <a:pt x="1220" y="388"/>
                      </a:cubicBezTo>
                      <a:cubicBezTo>
                        <a:pt x="1237" y="429"/>
                        <a:pt x="1245" y="504"/>
                        <a:pt x="1264" y="532"/>
                      </a:cubicBezTo>
                      <a:cubicBezTo>
                        <a:pt x="1283" y="560"/>
                        <a:pt x="1309" y="557"/>
                        <a:pt x="1336" y="556"/>
                      </a:cubicBezTo>
                      <a:cubicBezTo>
                        <a:pt x="1363" y="555"/>
                        <a:pt x="1392" y="551"/>
                        <a:pt x="1424" y="528"/>
                      </a:cubicBezTo>
                      <a:cubicBezTo>
                        <a:pt x="1456" y="505"/>
                        <a:pt x="1492" y="425"/>
                        <a:pt x="1528" y="420"/>
                      </a:cubicBezTo>
                      <a:cubicBezTo>
                        <a:pt x="1564" y="415"/>
                        <a:pt x="1597" y="499"/>
                        <a:pt x="1640" y="500"/>
                      </a:cubicBezTo>
                      <a:cubicBezTo>
                        <a:pt x="1683" y="501"/>
                        <a:pt x="1749" y="450"/>
                        <a:pt x="1788" y="424"/>
                      </a:cubicBezTo>
                      <a:cubicBezTo>
                        <a:pt x="1827" y="398"/>
                        <a:pt x="1849" y="330"/>
                        <a:pt x="1876" y="344"/>
                      </a:cubicBezTo>
                      <a:cubicBezTo>
                        <a:pt x="1903" y="358"/>
                        <a:pt x="1931" y="451"/>
                        <a:pt x="1952" y="508"/>
                      </a:cubicBezTo>
                      <a:cubicBezTo>
                        <a:pt x="1973" y="565"/>
                        <a:pt x="1993" y="647"/>
                        <a:pt x="2004" y="68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sp>
            <p:nvSpPr>
              <p:cNvPr id="23586" name="Freeform 64"/>
              <p:cNvSpPr>
                <a:spLocks/>
              </p:cNvSpPr>
              <p:nvPr/>
            </p:nvSpPr>
            <p:spPr bwMode="auto">
              <a:xfrm>
                <a:off x="2537" y="3598"/>
                <a:ext cx="1040" cy="343"/>
              </a:xfrm>
              <a:custGeom>
                <a:avLst/>
                <a:gdLst>
                  <a:gd name="T0" fmla="*/ 0 w 1758"/>
                  <a:gd name="T1" fmla="*/ 0 h 2456"/>
                  <a:gd name="T2" fmla="*/ 1 w 1758"/>
                  <a:gd name="T3" fmla="*/ 0 h 2456"/>
                  <a:gd name="T4" fmla="*/ 1 w 1758"/>
                  <a:gd name="T5" fmla="*/ 0 h 2456"/>
                  <a:gd name="T6" fmla="*/ 1 w 1758"/>
                  <a:gd name="T7" fmla="*/ 0 h 2456"/>
                  <a:gd name="T8" fmla="*/ 1 w 1758"/>
                  <a:gd name="T9" fmla="*/ 0 h 2456"/>
                  <a:gd name="T10" fmla="*/ 1 w 1758"/>
                  <a:gd name="T11" fmla="*/ 0 h 2456"/>
                  <a:gd name="T12" fmla="*/ 1 w 1758"/>
                  <a:gd name="T13" fmla="*/ 0 h 2456"/>
                  <a:gd name="T14" fmla="*/ 1 w 1758"/>
                  <a:gd name="T15" fmla="*/ 0 h 2456"/>
                  <a:gd name="T16" fmla="*/ 1 w 1758"/>
                  <a:gd name="T17" fmla="*/ 0 h 2456"/>
                  <a:gd name="T18" fmla="*/ 1 w 1758"/>
                  <a:gd name="T19" fmla="*/ 0 h 2456"/>
                  <a:gd name="T20" fmla="*/ 1 w 1758"/>
                  <a:gd name="T21" fmla="*/ 0 h 2456"/>
                  <a:gd name="T22" fmla="*/ 1 w 1758"/>
                  <a:gd name="T23" fmla="*/ 0 h 2456"/>
                  <a:gd name="T24" fmla="*/ 1 w 1758"/>
                  <a:gd name="T25" fmla="*/ 0 h 2456"/>
                  <a:gd name="T26" fmla="*/ 1 w 1758"/>
                  <a:gd name="T27" fmla="*/ 0 h 2456"/>
                  <a:gd name="T28" fmla="*/ 1 w 1758"/>
                  <a:gd name="T29" fmla="*/ 0 h 2456"/>
                  <a:gd name="T30" fmla="*/ 1 w 1758"/>
                  <a:gd name="T31" fmla="*/ 0 h 2456"/>
                  <a:gd name="T32" fmla="*/ 1 w 1758"/>
                  <a:gd name="T33" fmla="*/ 0 h 2456"/>
                  <a:gd name="T34" fmla="*/ 1 w 1758"/>
                  <a:gd name="T35" fmla="*/ 0 h 2456"/>
                  <a:gd name="T36" fmla="*/ 2 w 1758"/>
                  <a:gd name="T37" fmla="*/ 0 h 2456"/>
                  <a:gd name="T38" fmla="*/ 2 w 1758"/>
                  <a:gd name="T39" fmla="*/ 0 h 2456"/>
                  <a:gd name="T40" fmla="*/ 2 w 1758"/>
                  <a:gd name="T41" fmla="*/ 0 h 2456"/>
                  <a:gd name="T42" fmla="*/ 2 w 1758"/>
                  <a:gd name="T43" fmla="*/ 0 h 245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758"/>
                  <a:gd name="T67" fmla="*/ 0 h 2456"/>
                  <a:gd name="T68" fmla="*/ 1758 w 1758"/>
                  <a:gd name="T69" fmla="*/ 2456 h 245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758" h="2456">
                    <a:moveTo>
                      <a:pt x="0" y="2456"/>
                    </a:moveTo>
                    <a:cubicBezTo>
                      <a:pt x="26" y="2452"/>
                      <a:pt x="103" y="2446"/>
                      <a:pt x="154" y="2432"/>
                    </a:cubicBezTo>
                    <a:cubicBezTo>
                      <a:pt x="205" y="2418"/>
                      <a:pt x="257" y="2404"/>
                      <a:pt x="308" y="2374"/>
                    </a:cubicBezTo>
                    <a:cubicBezTo>
                      <a:pt x="359" y="2344"/>
                      <a:pt x="411" y="2305"/>
                      <a:pt x="462" y="2252"/>
                    </a:cubicBezTo>
                    <a:cubicBezTo>
                      <a:pt x="513" y="2199"/>
                      <a:pt x="562" y="2148"/>
                      <a:pt x="612" y="2054"/>
                    </a:cubicBezTo>
                    <a:cubicBezTo>
                      <a:pt x="662" y="1960"/>
                      <a:pt x="721" y="1803"/>
                      <a:pt x="760" y="1690"/>
                    </a:cubicBezTo>
                    <a:cubicBezTo>
                      <a:pt x="799" y="1577"/>
                      <a:pt x="815" y="1495"/>
                      <a:pt x="844" y="1374"/>
                    </a:cubicBezTo>
                    <a:cubicBezTo>
                      <a:pt x="873" y="1253"/>
                      <a:pt x="912" y="1087"/>
                      <a:pt x="935" y="966"/>
                    </a:cubicBezTo>
                    <a:cubicBezTo>
                      <a:pt x="958" y="845"/>
                      <a:pt x="965" y="754"/>
                      <a:pt x="980" y="648"/>
                    </a:cubicBezTo>
                    <a:cubicBezTo>
                      <a:pt x="995" y="542"/>
                      <a:pt x="1007" y="426"/>
                      <a:pt x="1025" y="331"/>
                    </a:cubicBezTo>
                    <a:cubicBezTo>
                      <a:pt x="1043" y="236"/>
                      <a:pt x="1076" y="130"/>
                      <a:pt x="1090" y="80"/>
                    </a:cubicBezTo>
                    <a:cubicBezTo>
                      <a:pt x="1104" y="30"/>
                      <a:pt x="1099" y="45"/>
                      <a:pt x="1108" y="32"/>
                    </a:cubicBezTo>
                    <a:cubicBezTo>
                      <a:pt x="1117" y="19"/>
                      <a:pt x="1132" y="0"/>
                      <a:pt x="1144" y="2"/>
                    </a:cubicBezTo>
                    <a:cubicBezTo>
                      <a:pt x="1156" y="4"/>
                      <a:pt x="1171" y="27"/>
                      <a:pt x="1180" y="42"/>
                    </a:cubicBezTo>
                    <a:cubicBezTo>
                      <a:pt x="1189" y="57"/>
                      <a:pt x="1187" y="40"/>
                      <a:pt x="1200" y="90"/>
                    </a:cubicBezTo>
                    <a:cubicBezTo>
                      <a:pt x="1213" y="140"/>
                      <a:pt x="1241" y="250"/>
                      <a:pt x="1260" y="342"/>
                    </a:cubicBezTo>
                    <a:cubicBezTo>
                      <a:pt x="1279" y="434"/>
                      <a:pt x="1287" y="485"/>
                      <a:pt x="1314" y="642"/>
                    </a:cubicBezTo>
                    <a:cubicBezTo>
                      <a:pt x="1341" y="799"/>
                      <a:pt x="1382" y="1071"/>
                      <a:pt x="1420" y="1282"/>
                    </a:cubicBezTo>
                    <a:cubicBezTo>
                      <a:pt x="1458" y="1493"/>
                      <a:pt x="1510" y="1766"/>
                      <a:pt x="1542" y="1910"/>
                    </a:cubicBezTo>
                    <a:cubicBezTo>
                      <a:pt x="1574" y="2054"/>
                      <a:pt x="1590" y="2087"/>
                      <a:pt x="1610" y="2148"/>
                    </a:cubicBezTo>
                    <a:cubicBezTo>
                      <a:pt x="1630" y="2209"/>
                      <a:pt x="1639" y="2239"/>
                      <a:pt x="1664" y="2278"/>
                    </a:cubicBezTo>
                    <a:cubicBezTo>
                      <a:pt x="1689" y="2317"/>
                      <a:pt x="1738" y="2359"/>
                      <a:pt x="1758" y="2380"/>
                    </a:cubicBezTo>
                  </a:path>
                </a:pathLst>
              </a:custGeom>
              <a:noFill/>
              <a:ln w="38100">
                <a:solidFill>
                  <a:srgbClr val="FF000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587" name="Text Box 74"/>
              <p:cNvSpPr txBox="1">
                <a:spLocks noChangeArrowheads="1"/>
              </p:cNvSpPr>
              <p:nvPr/>
            </p:nvSpPr>
            <p:spPr bwMode="auto">
              <a:xfrm>
                <a:off x="2763" y="3950"/>
                <a:ext cx="63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>
                    <a:ea typeface="新細明體" charset="-120"/>
                  </a:rPr>
                  <a:t>Long (red)</a:t>
                </a:r>
              </a:p>
            </p:txBody>
          </p:sp>
        </p:grpSp>
        <p:sp>
          <p:nvSpPr>
            <p:cNvPr id="23579" name="Text Box 109"/>
            <p:cNvSpPr txBox="1">
              <a:spLocks noChangeArrowheads="1"/>
            </p:cNvSpPr>
            <p:nvPr/>
          </p:nvSpPr>
          <p:spPr bwMode="auto">
            <a:xfrm>
              <a:off x="5161" y="3612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ea typeface="新細明體" charset="-120"/>
                  <a:cs typeface="Arial" panose="020B0604020202020204" pitchFamily="34" charset="0"/>
                </a:rPr>
                <a:t>=</a:t>
              </a:r>
              <a:endParaRPr lang="el-GR" altLang="zh-TW" sz="2400" b="1">
                <a:ea typeface="新細明體" charset="-120"/>
                <a:cs typeface="Arial" panose="020B0604020202020204" pitchFamily="34" charset="0"/>
              </a:endParaRPr>
            </a:p>
          </p:txBody>
        </p:sp>
        <p:grpSp>
          <p:nvGrpSpPr>
            <p:cNvPr id="23580" name="Group 127"/>
            <p:cNvGrpSpPr>
              <a:grpSpLocks/>
            </p:cNvGrpSpPr>
            <p:nvPr/>
          </p:nvGrpSpPr>
          <p:grpSpPr bwMode="auto">
            <a:xfrm>
              <a:off x="4027" y="3475"/>
              <a:ext cx="1124" cy="457"/>
              <a:chOff x="4027" y="3475"/>
              <a:chExt cx="1124" cy="457"/>
            </a:xfrm>
          </p:grpSpPr>
          <p:sp>
            <p:nvSpPr>
              <p:cNvPr id="23581" name="Freeform 125" descr="Light upward diagonal"/>
              <p:cNvSpPr>
                <a:spLocks/>
              </p:cNvSpPr>
              <p:nvPr/>
            </p:nvSpPr>
            <p:spPr bwMode="auto">
              <a:xfrm>
                <a:off x="4077" y="3720"/>
                <a:ext cx="984" cy="207"/>
              </a:xfrm>
              <a:custGeom>
                <a:avLst/>
                <a:gdLst>
                  <a:gd name="T0" fmla="*/ 0 w 984"/>
                  <a:gd name="T1" fmla="*/ 207 h 207"/>
                  <a:gd name="T2" fmla="*/ 111 w 984"/>
                  <a:gd name="T3" fmla="*/ 159 h 207"/>
                  <a:gd name="T4" fmla="*/ 171 w 984"/>
                  <a:gd name="T5" fmla="*/ 138 h 207"/>
                  <a:gd name="T6" fmla="*/ 201 w 984"/>
                  <a:gd name="T7" fmla="*/ 147 h 207"/>
                  <a:gd name="T8" fmla="*/ 258 w 984"/>
                  <a:gd name="T9" fmla="*/ 165 h 207"/>
                  <a:gd name="T10" fmla="*/ 288 w 984"/>
                  <a:gd name="T11" fmla="*/ 174 h 207"/>
                  <a:gd name="T12" fmla="*/ 315 w 984"/>
                  <a:gd name="T13" fmla="*/ 129 h 207"/>
                  <a:gd name="T14" fmla="*/ 399 w 984"/>
                  <a:gd name="T15" fmla="*/ 66 h 207"/>
                  <a:gd name="T16" fmla="*/ 510 w 984"/>
                  <a:gd name="T17" fmla="*/ 0 h 207"/>
                  <a:gd name="T18" fmla="*/ 543 w 984"/>
                  <a:gd name="T19" fmla="*/ 0 h 207"/>
                  <a:gd name="T20" fmla="*/ 624 w 984"/>
                  <a:gd name="T21" fmla="*/ 90 h 207"/>
                  <a:gd name="T22" fmla="*/ 648 w 984"/>
                  <a:gd name="T23" fmla="*/ 156 h 207"/>
                  <a:gd name="T24" fmla="*/ 666 w 984"/>
                  <a:gd name="T25" fmla="*/ 150 h 207"/>
                  <a:gd name="T26" fmla="*/ 681 w 984"/>
                  <a:gd name="T27" fmla="*/ 123 h 207"/>
                  <a:gd name="T28" fmla="*/ 738 w 984"/>
                  <a:gd name="T29" fmla="*/ 123 h 207"/>
                  <a:gd name="T30" fmla="*/ 780 w 984"/>
                  <a:gd name="T31" fmla="*/ 156 h 207"/>
                  <a:gd name="T32" fmla="*/ 828 w 984"/>
                  <a:gd name="T33" fmla="*/ 177 h 207"/>
                  <a:gd name="T34" fmla="*/ 879 w 984"/>
                  <a:gd name="T35" fmla="*/ 174 h 207"/>
                  <a:gd name="T36" fmla="*/ 903 w 984"/>
                  <a:gd name="T37" fmla="*/ 171 h 207"/>
                  <a:gd name="T38" fmla="*/ 924 w 984"/>
                  <a:gd name="T39" fmla="*/ 156 h 207"/>
                  <a:gd name="T40" fmla="*/ 951 w 984"/>
                  <a:gd name="T41" fmla="*/ 168 h 207"/>
                  <a:gd name="T42" fmla="*/ 984 w 984"/>
                  <a:gd name="T43" fmla="*/ 204 h 207"/>
                  <a:gd name="T44" fmla="*/ 0 w 984"/>
                  <a:gd name="T45" fmla="*/ 207 h 20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84"/>
                  <a:gd name="T70" fmla="*/ 0 h 207"/>
                  <a:gd name="T71" fmla="*/ 984 w 984"/>
                  <a:gd name="T72" fmla="*/ 207 h 20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84" h="207">
                    <a:moveTo>
                      <a:pt x="0" y="207"/>
                    </a:moveTo>
                    <a:lnTo>
                      <a:pt x="111" y="159"/>
                    </a:lnTo>
                    <a:lnTo>
                      <a:pt x="171" y="138"/>
                    </a:lnTo>
                    <a:lnTo>
                      <a:pt x="201" y="147"/>
                    </a:lnTo>
                    <a:lnTo>
                      <a:pt x="258" y="165"/>
                    </a:lnTo>
                    <a:lnTo>
                      <a:pt x="288" y="174"/>
                    </a:lnTo>
                    <a:lnTo>
                      <a:pt x="315" y="129"/>
                    </a:lnTo>
                    <a:lnTo>
                      <a:pt x="399" y="66"/>
                    </a:lnTo>
                    <a:lnTo>
                      <a:pt x="510" y="0"/>
                    </a:lnTo>
                    <a:lnTo>
                      <a:pt x="543" y="0"/>
                    </a:lnTo>
                    <a:lnTo>
                      <a:pt x="624" y="90"/>
                    </a:lnTo>
                    <a:lnTo>
                      <a:pt x="648" y="156"/>
                    </a:lnTo>
                    <a:lnTo>
                      <a:pt x="666" y="150"/>
                    </a:lnTo>
                    <a:lnTo>
                      <a:pt x="681" y="123"/>
                    </a:lnTo>
                    <a:lnTo>
                      <a:pt x="738" y="123"/>
                    </a:lnTo>
                    <a:lnTo>
                      <a:pt x="780" y="156"/>
                    </a:lnTo>
                    <a:lnTo>
                      <a:pt x="828" y="177"/>
                    </a:lnTo>
                    <a:lnTo>
                      <a:pt x="879" y="174"/>
                    </a:lnTo>
                    <a:lnTo>
                      <a:pt x="903" y="171"/>
                    </a:lnTo>
                    <a:lnTo>
                      <a:pt x="924" y="156"/>
                    </a:lnTo>
                    <a:lnTo>
                      <a:pt x="951" y="168"/>
                    </a:lnTo>
                    <a:lnTo>
                      <a:pt x="984" y="204"/>
                    </a:lnTo>
                    <a:lnTo>
                      <a:pt x="0" y="207"/>
                    </a:lnTo>
                    <a:close/>
                  </a:path>
                </a:pathLst>
              </a:custGeom>
              <a:pattFill prst="ltUpDiag">
                <a:fgClr>
                  <a:srgbClr val="FF000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582" name="Line 119"/>
              <p:cNvSpPr>
                <a:spLocks noChangeShapeType="1"/>
              </p:cNvSpPr>
              <p:nvPr/>
            </p:nvSpPr>
            <p:spPr bwMode="auto">
              <a:xfrm flipV="1">
                <a:off x="4030" y="3475"/>
                <a:ext cx="0" cy="4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583" name="Line 120"/>
              <p:cNvSpPr>
                <a:spLocks noChangeShapeType="1"/>
              </p:cNvSpPr>
              <p:nvPr/>
            </p:nvSpPr>
            <p:spPr bwMode="auto">
              <a:xfrm flipV="1">
                <a:off x="4027" y="3929"/>
                <a:ext cx="1124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584" name="Freeform 121"/>
              <p:cNvSpPr>
                <a:spLocks/>
              </p:cNvSpPr>
              <p:nvPr/>
            </p:nvSpPr>
            <p:spPr bwMode="auto">
              <a:xfrm>
                <a:off x="4031" y="3714"/>
                <a:ext cx="1038" cy="207"/>
              </a:xfrm>
              <a:custGeom>
                <a:avLst/>
                <a:gdLst>
                  <a:gd name="T0" fmla="*/ 0 w 1038"/>
                  <a:gd name="T1" fmla="*/ 200 h 207"/>
                  <a:gd name="T2" fmla="*/ 70 w 1038"/>
                  <a:gd name="T3" fmla="*/ 204 h 207"/>
                  <a:gd name="T4" fmla="*/ 115 w 1038"/>
                  <a:gd name="T5" fmla="*/ 180 h 207"/>
                  <a:gd name="T6" fmla="*/ 232 w 1038"/>
                  <a:gd name="T7" fmla="*/ 150 h 207"/>
                  <a:gd name="T8" fmla="*/ 319 w 1038"/>
                  <a:gd name="T9" fmla="*/ 180 h 207"/>
                  <a:gd name="T10" fmla="*/ 361 w 1038"/>
                  <a:gd name="T11" fmla="*/ 135 h 207"/>
                  <a:gd name="T12" fmla="*/ 439 w 1038"/>
                  <a:gd name="T13" fmla="*/ 75 h 207"/>
                  <a:gd name="T14" fmla="*/ 510 w 1038"/>
                  <a:gd name="T15" fmla="*/ 36 h 207"/>
                  <a:gd name="T16" fmla="*/ 571 w 1038"/>
                  <a:gd name="T17" fmla="*/ 3 h 207"/>
                  <a:gd name="T18" fmla="*/ 604 w 1038"/>
                  <a:gd name="T19" fmla="*/ 15 h 207"/>
                  <a:gd name="T20" fmla="*/ 634 w 1038"/>
                  <a:gd name="T21" fmla="*/ 51 h 207"/>
                  <a:gd name="T22" fmla="*/ 673 w 1038"/>
                  <a:gd name="T23" fmla="*/ 99 h 207"/>
                  <a:gd name="T24" fmla="*/ 697 w 1038"/>
                  <a:gd name="T25" fmla="*/ 150 h 207"/>
                  <a:gd name="T26" fmla="*/ 736 w 1038"/>
                  <a:gd name="T27" fmla="*/ 129 h 207"/>
                  <a:gd name="T28" fmla="*/ 791 w 1038"/>
                  <a:gd name="T29" fmla="*/ 136 h 207"/>
                  <a:gd name="T30" fmla="*/ 853 w 1038"/>
                  <a:gd name="T31" fmla="*/ 174 h 207"/>
                  <a:gd name="T32" fmla="*/ 925 w 1038"/>
                  <a:gd name="T33" fmla="*/ 180 h 207"/>
                  <a:gd name="T34" fmla="*/ 976 w 1038"/>
                  <a:gd name="T35" fmla="*/ 165 h 207"/>
                  <a:gd name="T36" fmla="*/ 1009 w 1038"/>
                  <a:gd name="T37" fmla="*/ 192 h 207"/>
                  <a:gd name="T38" fmla="*/ 1038 w 1038"/>
                  <a:gd name="T39" fmla="*/ 200 h 2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38"/>
                  <a:gd name="T61" fmla="*/ 0 h 207"/>
                  <a:gd name="T62" fmla="*/ 1038 w 1038"/>
                  <a:gd name="T63" fmla="*/ 207 h 2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38" h="207">
                    <a:moveTo>
                      <a:pt x="0" y="200"/>
                    </a:moveTo>
                    <a:cubicBezTo>
                      <a:pt x="12" y="201"/>
                      <a:pt x="51" y="207"/>
                      <a:pt x="70" y="204"/>
                    </a:cubicBezTo>
                    <a:cubicBezTo>
                      <a:pt x="89" y="201"/>
                      <a:pt x="88" y="189"/>
                      <a:pt x="115" y="180"/>
                    </a:cubicBezTo>
                    <a:cubicBezTo>
                      <a:pt x="142" y="171"/>
                      <a:pt x="198" y="150"/>
                      <a:pt x="232" y="150"/>
                    </a:cubicBezTo>
                    <a:cubicBezTo>
                      <a:pt x="266" y="150"/>
                      <a:pt x="297" y="182"/>
                      <a:pt x="319" y="180"/>
                    </a:cubicBezTo>
                    <a:cubicBezTo>
                      <a:pt x="341" y="178"/>
                      <a:pt x="341" y="152"/>
                      <a:pt x="361" y="135"/>
                    </a:cubicBezTo>
                    <a:cubicBezTo>
                      <a:pt x="381" y="118"/>
                      <a:pt x="414" y="91"/>
                      <a:pt x="439" y="75"/>
                    </a:cubicBezTo>
                    <a:cubicBezTo>
                      <a:pt x="464" y="59"/>
                      <a:pt x="488" y="48"/>
                      <a:pt x="510" y="36"/>
                    </a:cubicBezTo>
                    <a:cubicBezTo>
                      <a:pt x="532" y="24"/>
                      <a:pt x="555" y="6"/>
                      <a:pt x="571" y="3"/>
                    </a:cubicBezTo>
                    <a:cubicBezTo>
                      <a:pt x="587" y="0"/>
                      <a:pt x="593" y="7"/>
                      <a:pt x="604" y="15"/>
                    </a:cubicBezTo>
                    <a:cubicBezTo>
                      <a:pt x="615" y="23"/>
                      <a:pt x="623" y="37"/>
                      <a:pt x="634" y="51"/>
                    </a:cubicBezTo>
                    <a:cubicBezTo>
                      <a:pt x="645" y="65"/>
                      <a:pt x="663" y="82"/>
                      <a:pt x="673" y="99"/>
                    </a:cubicBezTo>
                    <a:cubicBezTo>
                      <a:pt x="683" y="116"/>
                      <a:pt x="687" y="145"/>
                      <a:pt x="697" y="150"/>
                    </a:cubicBezTo>
                    <a:cubicBezTo>
                      <a:pt x="707" y="155"/>
                      <a:pt x="720" y="131"/>
                      <a:pt x="736" y="129"/>
                    </a:cubicBezTo>
                    <a:cubicBezTo>
                      <a:pt x="752" y="127"/>
                      <a:pt x="771" y="128"/>
                      <a:pt x="791" y="136"/>
                    </a:cubicBezTo>
                    <a:cubicBezTo>
                      <a:pt x="811" y="144"/>
                      <a:pt x="831" y="167"/>
                      <a:pt x="853" y="174"/>
                    </a:cubicBezTo>
                    <a:cubicBezTo>
                      <a:pt x="875" y="181"/>
                      <a:pt x="905" y="181"/>
                      <a:pt x="925" y="180"/>
                    </a:cubicBezTo>
                    <a:cubicBezTo>
                      <a:pt x="945" y="179"/>
                      <a:pt x="962" y="163"/>
                      <a:pt x="976" y="165"/>
                    </a:cubicBezTo>
                    <a:cubicBezTo>
                      <a:pt x="990" y="167"/>
                      <a:pt x="999" y="186"/>
                      <a:pt x="1009" y="192"/>
                    </a:cubicBezTo>
                    <a:cubicBezTo>
                      <a:pt x="1019" y="198"/>
                      <a:pt x="1032" y="198"/>
                      <a:pt x="1038" y="200"/>
                    </a:cubicBezTo>
                  </a:path>
                </a:pathLst>
              </a:custGeom>
              <a:noFill/>
              <a:ln w="28575">
                <a:solidFill>
                  <a:srgbClr val="FF000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grpSp>
        <p:nvGrpSpPr>
          <p:cNvPr id="23561" name="Group 132"/>
          <p:cNvGrpSpPr>
            <a:grpSpLocks/>
          </p:cNvGrpSpPr>
          <p:nvPr/>
        </p:nvGrpSpPr>
        <p:grpSpPr bwMode="auto">
          <a:xfrm>
            <a:off x="806450" y="3570288"/>
            <a:ext cx="2727325" cy="1176337"/>
            <a:chOff x="508" y="2249"/>
            <a:chExt cx="1718" cy="741"/>
          </a:xfrm>
        </p:grpSpPr>
        <p:sp>
          <p:nvSpPr>
            <p:cNvPr id="23572" name="Line 15"/>
            <p:cNvSpPr>
              <a:spLocks noChangeShapeType="1"/>
            </p:cNvSpPr>
            <p:nvPr/>
          </p:nvSpPr>
          <p:spPr bwMode="auto">
            <a:xfrm flipV="1">
              <a:off x="508" y="2249"/>
              <a:ext cx="0" cy="7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3573" name="Line 16"/>
            <p:cNvSpPr>
              <a:spLocks noChangeShapeType="1"/>
            </p:cNvSpPr>
            <p:nvPr/>
          </p:nvSpPr>
          <p:spPr bwMode="auto">
            <a:xfrm flipV="1">
              <a:off x="508" y="2984"/>
              <a:ext cx="17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3574" name="Freeform 19"/>
            <p:cNvSpPr>
              <a:spLocks/>
            </p:cNvSpPr>
            <p:nvPr/>
          </p:nvSpPr>
          <p:spPr bwMode="auto">
            <a:xfrm>
              <a:off x="509" y="2342"/>
              <a:ext cx="1587" cy="633"/>
            </a:xfrm>
            <a:custGeom>
              <a:avLst/>
              <a:gdLst>
                <a:gd name="T0" fmla="*/ 0 w 2004"/>
                <a:gd name="T1" fmla="*/ 250 h 684"/>
                <a:gd name="T2" fmla="*/ 6 w 2004"/>
                <a:gd name="T3" fmla="*/ 223 h 684"/>
                <a:gd name="T4" fmla="*/ 10 w 2004"/>
                <a:gd name="T5" fmla="*/ 170 h 684"/>
                <a:gd name="T6" fmla="*/ 21 w 2004"/>
                <a:gd name="T7" fmla="*/ 38 h 684"/>
                <a:gd name="T8" fmla="*/ 29 w 2004"/>
                <a:gd name="T9" fmla="*/ 147 h 684"/>
                <a:gd name="T10" fmla="*/ 33 w 2004"/>
                <a:gd name="T11" fmla="*/ 99 h 684"/>
                <a:gd name="T12" fmla="*/ 40 w 2004"/>
                <a:gd name="T13" fmla="*/ 31 h 684"/>
                <a:gd name="T14" fmla="*/ 47 w 2004"/>
                <a:gd name="T15" fmla="*/ 6 h 684"/>
                <a:gd name="T16" fmla="*/ 54 w 2004"/>
                <a:gd name="T17" fmla="*/ 48 h 684"/>
                <a:gd name="T18" fmla="*/ 55 w 2004"/>
                <a:gd name="T19" fmla="*/ 104 h 684"/>
                <a:gd name="T20" fmla="*/ 59 w 2004"/>
                <a:gd name="T21" fmla="*/ 142 h 684"/>
                <a:gd name="T22" fmla="*/ 61 w 2004"/>
                <a:gd name="T23" fmla="*/ 194 h 684"/>
                <a:gd name="T24" fmla="*/ 65 w 2004"/>
                <a:gd name="T25" fmla="*/ 204 h 684"/>
                <a:gd name="T26" fmla="*/ 68 w 2004"/>
                <a:gd name="T27" fmla="*/ 192 h 684"/>
                <a:gd name="T28" fmla="*/ 74 w 2004"/>
                <a:gd name="T29" fmla="*/ 154 h 684"/>
                <a:gd name="T30" fmla="*/ 79 w 2004"/>
                <a:gd name="T31" fmla="*/ 182 h 684"/>
                <a:gd name="T32" fmla="*/ 86 w 2004"/>
                <a:gd name="T33" fmla="*/ 155 h 684"/>
                <a:gd name="T34" fmla="*/ 90 w 2004"/>
                <a:gd name="T35" fmla="*/ 125 h 684"/>
                <a:gd name="T36" fmla="*/ 94 w 2004"/>
                <a:gd name="T37" fmla="*/ 186 h 684"/>
                <a:gd name="T38" fmla="*/ 97 w 2004"/>
                <a:gd name="T39" fmla="*/ 250 h 6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04"/>
                <a:gd name="T61" fmla="*/ 0 h 684"/>
                <a:gd name="T62" fmla="*/ 2004 w 2004"/>
                <a:gd name="T63" fmla="*/ 684 h 6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04" h="684">
                  <a:moveTo>
                    <a:pt x="0" y="684"/>
                  </a:moveTo>
                  <a:cubicBezTo>
                    <a:pt x="54" y="667"/>
                    <a:pt x="107" y="648"/>
                    <a:pt x="144" y="612"/>
                  </a:cubicBezTo>
                  <a:cubicBezTo>
                    <a:pt x="181" y="576"/>
                    <a:pt x="176" y="553"/>
                    <a:pt x="224" y="468"/>
                  </a:cubicBezTo>
                  <a:cubicBezTo>
                    <a:pt x="272" y="383"/>
                    <a:pt x="371" y="115"/>
                    <a:pt x="432" y="104"/>
                  </a:cubicBezTo>
                  <a:cubicBezTo>
                    <a:pt x="493" y="93"/>
                    <a:pt x="544" y="376"/>
                    <a:pt x="588" y="404"/>
                  </a:cubicBezTo>
                  <a:cubicBezTo>
                    <a:pt x="632" y="432"/>
                    <a:pt x="653" y="325"/>
                    <a:pt x="696" y="272"/>
                  </a:cubicBezTo>
                  <a:cubicBezTo>
                    <a:pt x="739" y="219"/>
                    <a:pt x="796" y="128"/>
                    <a:pt x="844" y="84"/>
                  </a:cubicBezTo>
                  <a:cubicBezTo>
                    <a:pt x="892" y="40"/>
                    <a:pt x="938" y="0"/>
                    <a:pt x="984" y="8"/>
                  </a:cubicBezTo>
                  <a:cubicBezTo>
                    <a:pt x="1030" y="16"/>
                    <a:pt x="1091" y="86"/>
                    <a:pt x="1120" y="132"/>
                  </a:cubicBezTo>
                  <a:cubicBezTo>
                    <a:pt x="1149" y="178"/>
                    <a:pt x="1143" y="241"/>
                    <a:pt x="1160" y="284"/>
                  </a:cubicBezTo>
                  <a:cubicBezTo>
                    <a:pt x="1177" y="327"/>
                    <a:pt x="1203" y="347"/>
                    <a:pt x="1220" y="388"/>
                  </a:cubicBezTo>
                  <a:cubicBezTo>
                    <a:pt x="1237" y="429"/>
                    <a:pt x="1245" y="504"/>
                    <a:pt x="1264" y="532"/>
                  </a:cubicBezTo>
                  <a:cubicBezTo>
                    <a:pt x="1283" y="560"/>
                    <a:pt x="1309" y="557"/>
                    <a:pt x="1336" y="556"/>
                  </a:cubicBezTo>
                  <a:cubicBezTo>
                    <a:pt x="1363" y="555"/>
                    <a:pt x="1392" y="551"/>
                    <a:pt x="1424" y="528"/>
                  </a:cubicBezTo>
                  <a:cubicBezTo>
                    <a:pt x="1456" y="505"/>
                    <a:pt x="1492" y="425"/>
                    <a:pt x="1528" y="420"/>
                  </a:cubicBezTo>
                  <a:cubicBezTo>
                    <a:pt x="1564" y="415"/>
                    <a:pt x="1597" y="499"/>
                    <a:pt x="1640" y="500"/>
                  </a:cubicBezTo>
                  <a:cubicBezTo>
                    <a:pt x="1683" y="501"/>
                    <a:pt x="1749" y="450"/>
                    <a:pt x="1788" y="424"/>
                  </a:cubicBezTo>
                  <a:cubicBezTo>
                    <a:pt x="1827" y="398"/>
                    <a:pt x="1849" y="330"/>
                    <a:pt x="1876" y="344"/>
                  </a:cubicBezTo>
                  <a:cubicBezTo>
                    <a:pt x="1903" y="358"/>
                    <a:pt x="1931" y="451"/>
                    <a:pt x="1952" y="508"/>
                  </a:cubicBezTo>
                  <a:cubicBezTo>
                    <a:pt x="1973" y="565"/>
                    <a:pt x="1993" y="647"/>
                    <a:pt x="2004" y="68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3575" name="Text Box 130"/>
            <p:cNvSpPr txBox="1">
              <a:spLocks noChangeArrowheads="1"/>
            </p:cNvSpPr>
            <p:nvPr/>
          </p:nvSpPr>
          <p:spPr bwMode="auto">
            <a:xfrm>
              <a:off x="725" y="2765"/>
              <a:ext cx="7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ea typeface="新細明體" charset="-120"/>
                </a:rPr>
                <a:t>SDF of source</a:t>
              </a:r>
            </a:p>
          </p:txBody>
        </p:sp>
      </p:grpSp>
      <p:grpSp>
        <p:nvGrpSpPr>
          <p:cNvPr id="23562" name="Group 134"/>
          <p:cNvGrpSpPr>
            <a:grpSpLocks/>
          </p:cNvGrpSpPr>
          <p:nvPr/>
        </p:nvGrpSpPr>
        <p:grpSpPr bwMode="auto">
          <a:xfrm>
            <a:off x="787400" y="5194300"/>
            <a:ext cx="2890838" cy="1190625"/>
            <a:chOff x="496" y="3272"/>
            <a:chExt cx="1821" cy="750"/>
          </a:xfrm>
        </p:grpSpPr>
        <p:grpSp>
          <p:nvGrpSpPr>
            <p:cNvPr id="23565" name="Group 66"/>
            <p:cNvGrpSpPr>
              <a:grpSpLocks/>
            </p:cNvGrpSpPr>
            <p:nvPr/>
          </p:nvGrpSpPr>
          <p:grpSpPr bwMode="auto">
            <a:xfrm>
              <a:off x="496" y="3272"/>
              <a:ext cx="1736" cy="750"/>
              <a:chOff x="3080" y="2344"/>
              <a:chExt cx="2408" cy="800"/>
            </a:xfrm>
          </p:grpSpPr>
          <p:sp>
            <p:nvSpPr>
              <p:cNvPr id="23567" name="Freeform 4"/>
              <p:cNvSpPr>
                <a:spLocks/>
              </p:cNvSpPr>
              <p:nvPr/>
            </p:nvSpPr>
            <p:spPr bwMode="auto">
              <a:xfrm>
                <a:off x="3097" y="2517"/>
                <a:ext cx="2007" cy="612"/>
              </a:xfrm>
              <a:custGeom>
                <a:avLst/>
                <a:gdLst>
                  <a:gd name="T0" fmla="*/ 0 w 1758"/>
                  <a:gd name="T1" fmla="*/ 0 h 2456"/>
                  <a:gd name="T2" fmla="*/ 860 w 1758"/>
                  <a:gd name="T3" fmla="*/ 0 h 2456"/>
                  <a:gd name="T4" fmla="*/ 1726 w 1758"/>
                  <a:gd name="T5" fmla="*/ 0 h 2456"/>
                  <a:gd name="T6" fmla="*/ 2584 w 1758"/>
                  <a:gd name="T7" fmla="*/ 0 h 2456"/>
                  <a:gd name="T8" fmla="*/ 3425 w 1758"/>
                  <a:gd name="T9" fmla="*/ 0 h 2456"/>
                  <a:gd name="T10" fmla="*/ 4254 w 1758"/>
                  <a:gd name="T11" fmla="*/ 0 h 2456"/>
                  <a:gd name="T12" fmla="*/ 4726 w 1758"/>
                  <a:gd name="T13" fmla="*/ 0 h 2456"/>
                  <a:gd name="T14" fmla="*/ 5232 w 1758"/>
                  <a:gd name="T15" fmla="*/ 0 h 2456"/>
                  <a:gd name="T16" fmla="*/ 5484 w 1758"/>
                  <a:gd name="T17" fmla="*/ 0 h 2456"/>
                  <a:gd name="T18" fmla="*/ 5737 w 1758"/>
                  <a:gd name="T19" fmla="*/ 0 h 2456"/>
                  <a:gd name="T20" fmla="*/ 6095 w 1758"/>
                  <a:gd name="T21" fmla="*/ 0 h 2456"/>
                  <a:gd name="T22" fmla="*/ 6205 w 1758"/>
                  <a:gd name="T23" fmla="*/ 0 h 2456"/>
                  <a:gd name="T24" fmla="*/ 6399 w 1758"/>
                  <a:gd name="T25" fmla="*/ 0 h 2456"/>
                  <a:gd name="T26" fmla="*/ 6606 w 1758"/>
                  <a:gd name="T27" fmla="*/ 0 h 2456"/>
                  <a:gd name="T28" fmla="*/ 6717 w 1758"/>
                  <a:gd name="T29" fmla="*/ 0 h 2456"/>
                  <a:gd name="T30" fmla="*/ 7051 w 1758"/>
                  <a:gd name="T31" fmla="*/ 0 h 2456"/>
                  <a:gd name="T32" fmla="*/ 7351 w 1758"/>
                  <a:gd name="T33" fmla="*/ 0 h 2456"/>
                  <a:gd name="T34" fmla="*/ 7944 w 1758"/>
                  <a:gd name="T35" fmla="*/ 0 h 2456"/>
                  <a:gd name="T36" fmla="*/ 8625 w 1758"/>
                  <a:gd name="T37" fmla="*/ 0 h 2456"/>
                  <a:gd name="T38" fmla="*/ 9006 w 1758"/>
                  <a:gd name="T39" fmla="*/ 0 h 2456"/>
                  <a:gd name="T40" fmla="*/ 9311 w 1758"/>
                  <a:gd name="T41" fmla="*/ 0 h 2456"/>
                  <a:gd name="T42" fmla="*/ 9834 w 1758"/>
                  <a:gd name="T43" fmla="*/ 0 h 245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758"/>
                  <a:gd name="T67" fmla="*/ 0 h 2456"/>
                  <a:gd name="T68" fmla="*/ 1758 w 1758"/>
                  <a:gd name="T69" fmla="*/ 2456 h 245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758" h="2456">
                    <a:moveTo>
                      <a:pt x="0" y="2456"/>
                    </a:moveTo>
                    <a:cubicBezTo>
                      <a:pt x="26" y="2452"/>
                      <a:pt x="103" y="2446"/>
                      <a:pt x="154" y="2432"/>
                    </a:cubicBezTo>
                    <a:cubicBezTo>
                      <a:pt x="205" y="2418"/>
                      <a:pt x="257" y="2404"/>
                      <a:pt x="308" y="2374"/>
                    </a:cubicBezTo>
                    <a:cubicBezTo>
                      <a:pt x="359" y="2344"/>
                      <a:pt x="411" y="2305"/>
                      <a:pt x="462" y="2252"/>
                    </a:cubicBezTo>
                    <a:cubicBezTo>
                      <a:pt x="513" y="2199"/>
                      <a:pt x="562" y="2148"/>
                      <a:pt x="612" y="2054"/>
                    </a:cubicBezTo>
                    <a:cubicBezTo>
                      <a:pt x="662" y="1960"/>
                      <a:pt x="721" y="1803"/>
                      <a:pt x="760" y="1690"/>
                    </a:cubicBezTo>
                    <a:cubicBezTo>
                      <a:pt x="799" y="1577"/>
                      <a:pt x="815" y="1495"/>
                      <a:pt x="844" y="1374"/>
                    </a:cubicBezTo>
                    <a:cubicBezTo>
                      <a:pt x="873" y="1253"/>
                      <a:pt x="912" y="1087"/>
                      <a:pt x="935" y="966"/>
                    </a:cubicBezTo>
                    <a:cubicBezTo>
                      <a:pt x="958" y="845"/>
                      <a:pt x="965" y="754"/>
                      <a:pt x="980" y="648"/>
                    </a:cubicBezTo>
                    <a:cubicBezTo>
                      <a:pt x="995" y="542"/>
                      <a:pt x="1007" y="426"/>
                      <a:pt x="1025" y="331"/>
                    </a:cubicBezTo>
                    <a:cubicBezTo>
                      <a:pt x="1043" y="236"/>
                      <a:pt x="1076" y="130"/>
                      <a:pt x="1090" y="80"/>
                    </a:cubicBezTo>
                    <a:cubicBezTo>
                      <a:pt x="1104" y="30"/>
                      <a:pt x="1099" y="45"/>
                      <a:pt x="1108" y="32"/>
                    </a:cubicBezTo>
                    <a:cubicBezTo>
                      <a:pt x="1117" y="19"/>
                      <a:pt x="1132" y="0"/>
                      <a:pt x="1144" y="2"/>
                    </a:cubicBezTo>
                    <a:cubicBezTo>
                      <a:pt x="1156" y="4"/>
                      <a:pt x="1171" y="27"/>
                      <a:pt x="1180" y="42"/>
                    </a:cubicBezTo>
                    <a:cubicBezTo>
                      <a:pt x="1189" y="57"/>
                      <a:pt x="1187" y="40"/>
                      <a:pt x="1200" y="90"/>
                    </a:cubicBezTo>
                    <a:cubicBezTo>
                      <a:pt x="1213" y="140"/>
                      <a:pt x="1241" y="250"/>
                      <a:pt x="1260" y="342"/>
                    </a:cubicBezTo>
                    <a:cubicBezTo>
                      <a:pt x="1279" y="434"/>
                      <a:pt x="1287" y="485"/>
                      <a:pt x="1314" y="642"/>
                    </a:cubicBezTo>
                    <a:cubicBezTo>
                      <a:pt x="1341" y="799"/>
                      <a:pt x="1382" y="1071"/>
                      <a:pt x="1420" y="1282"/>
                    </a:cubicBezTo>
                    <a:cubicBezTo>
                      <a:pt x="1458" y="1493"/>
                      <a:pt x="1510" y="1766"/>
                      <a:pt x="1542" y="1910"/>
                    </a:cubicBezTo>
                    <a:cubicBezTo>
                      <a:pt x="1574" y="2054"/>
                      <a:pt x="1590" y="2087"/>
                      <a:pt x="1610" y="2148"/>
                    </a:cubicBezTo>
                    <a:cubicBezTo>
                      <a:pt x="1630" y="2209"/>
                      <a:pt x="1639" y="2239"/>
                      <a:pt x="1664" y="2278"/>
                    </a:cubicBezTo>
                    <a:cubicBezTo>
                      <a:pt x="1689" y="2317"/>
                      <a:pt x="1738" y="2359"/>
                      <a:pt x="1758" y="2380"/>
                    </a:cubicBezTo>
                  </a:path>
                </a:pathLst>
              </a:custGeom>
              <a:noFill/>
              <a:ln w="38100">
                <a:solidFill>
                  <a:srgbClr val="FF000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568" name="Freeform 5"/>
              <p:cNvSpPr>
                <a:spLocks/>
              </p:cNvSpPr>
              <p:nvPr/>
            </p:nvSpPr>
            <p:spPr bwMode="auto">
              <a:xfrm>
                <a:off x="3097" y="2484"/>
                <a:ext cx="2028" cy="644"/>
              </a:xfrm>
              <a:custGeom>
                <a:avLst/>
                <a:gdLst>
                  <a:gd name="T0" fmla="*/ 0 w 1776"/>
                  <a:gd name="T1" fmla="*/ 0 h 2587"/>
                  <a:gd name="T2" fmla="*/ 839 w 1776"/>
                  <a:gd name="T3" fmla="*/ 0 h 2587"/>
                  <a:gd name="T4" fmla="*/ 1719 w 1776"/>
                  <a:gd name="T5" fmla="*/ 0 h 2587"/>
                  <a:gd name="T6" fmla="*/ 2626 w 1776"/>
                  <a:gd name="T7" fmla="*/ 0 h 2587"/>
                  <a:gd name="T8" fmla="*/ 3436 w 1776"/>
                  <a:gd name="T9" fmla="*/ 0 h 2587"/>
                  <a:gd name="T10" fmla="*/ 4073 w 1776"/>
                  <a:gd name="T11" fmla="*/ 0 h 2587"/>
                  <a:gd name="T12" fmla="*/ 4481 w 1776"/>
                  <a:gd name="T13" fmla="*/ 0 h 2587"/>
                  <a:gd name="T14" fmla="*/ 4854 w 1776"/>
                  <a:gd name="T15" fmla="*/ 0 h 2587"/>
                  <a:gd name="T16" fmla="*/ 5052 w 1776"/>
                  <a:gd name="T17" fmla="*/ 0 h 2587"/>
                  <a:gd name="T18" fmla="*/ 5186 w 1776"/>
                  <a:gd name="T19" fmla="*/ 0 h 2587"/>
                  <a:gd name="T20" fmla="*/ 5552 w 1776"/>
                  <a:gd name="T21" fmla="*/ 0 h 2587"/>
                  <a:gd name="T22" fmla="*/ 5655 w 1776"/>
                  <a:gd name="T23" fmla="*/ 0 h 2587"/>
                  <a:gd name="T24" fmla="*/ 5995 w 1776"/>
                  <a:gd name="T25" fmla="*/ 0 h 2587"/>
                  <a:gd name="T26" fmla="*/ 6331 w 1776"/>
                  <a:gd name="T27" fmla="*/ 0 h 2587"/>
                  <a:gd name="T28" fmla="*/ 6497 w 1776"/>
                  <a:gd name="T29" fmla="*/ 0 h 2587"/>
                  <a:gd name="T30" fmla="*/ 6766 w 1776"/>
                  <a:gd name="T31" fmla="*/ 0 h 2587"/>
                  <a:gd name="T32" fmla="*/ 7006 w 1776"/>
                  <a:gd name="T33" fmla="*/ 0 h 2587"/>
                  <a:gd name="T34" fmla="*/ 7406 w 1776"/>
                  <a:gd name="T35" fmla="*/ 0 h 2587"/>
                  <a:gd name="T36" fmla="*/ 7843 w 1776"/>
                  <a:gd name="T37" fmla="*/ 0 h 2587"/>
                  <a:gd name="T38" fmla="*/ 8517 w 1776"/>
                  <a:gd name="T39" fmla="*/ 0 h 2587"/>
                  <a:gd name="T40" fmla="*/ 8791 w 1776"/>
                  <a:gd name="T41" fmla="*/ 0 h 2587"/>
                  <a:gd name="T42" fmla="*/ 9457 w 1776"/>
                  <a:gd name="T43" fmla="*/ 0 h 2587"/>
                  <a:gd name="T44" fmla="*/ 9970 w 1776"/>
                  <a:gd name="T45" fmla="*/ 0 h 258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776"/>
                  <a:gd name="T70" fmla="*/ 0 h 2587"/>
                  <a:gd name="T71" fmla="*/ 1776 w 1776"/>
                  <a:gd name="T72" fmla="*/ 2587 h 258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776" h="2587">
                    <a:moveTo>
                      <a:pt x="0" y="2583"/>
                    </a:moveTo>
                    <a:cubicBezTo>
                      <a:pt x="49" y="2573"/>
                      <a:pt x="99" y="2563"/>
                      <a:pt x="150" y="2535"/>
                    </a:cubicBezTo>
                    <a:cubicBezTo>
                      <a:pt x="201" y="2507"/>
                      <a:pt x="253" y="2478"/>
                      <a:pt x="306" y="2415"/>
                    </a:cubicBezTo>
                    <a:cubicBezTo>
                      <a:pt x="359" y="2352"/>
                      <a:pt x="417" y="2284"/>
                      <a:pt x="468" y="2157"/>
                    </a:cubicBezTo>
                    <a:cubicBezTo>
                      <a:pt x="519" y="2030"/>
                      <a:pt x="569" y="1830"/>
                      <a:pt x="612" y="1653"/>
                    </a:cubicBezTo>
                    <a:cubicBezTo>
                      <a:pt x="655" y="1476"/>
                      <a:pt x="695" y="1286"/>
                      <a:pt x="726" y="1095"/>
                    </a:cubicBezTo>
                    <a:cubicBezTo>
                      <a:pt x="757" y="904"/>
                      <a:pt x="775" y="666"/>
                      <a:pt x="798" y="507"/>
                    </a:cubicBezTo>
                    <a:cubicBezTo>
                      <a:pt x="821" y="348"/>
                      <a:pt x="847" y="219"/>
                      <a:pt x="864" y="141"/>
                    </a:cubicBezTo>
                    <a:cubicBezTo>
                      <a:pt x="881" y="63"/>
                      <a:pt x="890" y="62"/>
                      <a:pt x="900" y="39"/>
                    </a:cubicBezTo>
                    <a:cubicBezTo>
                      <a:pt x="910" y="16"/>
                      <a:pt x="909" y="0"/>
                      <a:pt x="924" y="3"/>
                    </a:cubicBezTo>
                    <a:cubicBezTo>
                      <a:pt x="939" y="6"/>
                      <a:pt x="976" y="33"/>
                      <a:pt x="990" y="57"/>
                    </a:cubicBezTo>
                    <a:cubicBezTo>
                      <a:pt x="1004" y="81"/>
                      <a:pt x="995" y="70"/>
                      <a:pt x="1008" y="147"/>
                    </a:cubicBezTo>
                    <a:cubicBezTo>
                      <a:pt x="1021" y="224"/>
                      <a:pt x="1048" y="362"/>
                      <a:pt x="1068" y="519"/>
                    </a:cubicBezTo>
                    <a:cubicBezTo>
                      <a:pt x="1088" y="676"/>
                      <a:pt x="1113" y="938"/>
                      <a:pt x="1128" y="1089"/>
                    </a:cubicBezTo>
                    <a:cubicBezTo>
                      <a:pt x="1143" y="1240"/>
                      <a:pt x="1145" y="1326"/>
                      <a:pt x="1158" y="1425"/>
                    </a:cubicBezTo>
                    <a:cubicBezTo>
                      <a:pt x="1171" y="1524"/>
                      <a:pt x="1191" y="1601"/>
                      <a:pt x="1206" y="1683"/>
                    </a:cubicBezTo>
                    <a:cubicBezTo>
                      <a:pt x="1221" y="1765"/>
                      <a:pt x="1229" y="1834"/>
                      <a:pt x="1248" y="1917"/>
                    </a:cubicBezTo>
                    <a:cubicBezTo>
                      <a:pt x="1267" y="2000"/>
                      <a:pt x="1295" y="2106"/>
                      <a:pt x="1320" y="2181"/>
                    </a:cubicBezTo>
                    <a:cubicBezTo>
                      <a:pt x="1345" y="2256"/>
                      <a:pt x="1365" y="2310"/>
                      <a:pt x="1398" y="2367"/>
                    </a:cubicBezTo>
                    <a:cubicBezTo>
                      <a:pt x="1431" y="2424"/>
                      <a:pt x="1490" y="2491"/>
                      <a:pt x="1518" y="2523"/>
                    </a:cubicBezTo>
                    <a:cubicBezTo>
                      <a:pt x="1546" y="2555"/>
                      <a:pt x="1538" y="2549"/>
                      <a:pt x="1566" y="2559"/>
                    </a:cubicBezTo>
                    <a:cubicBezTo>
                      <a:pt x="1594" y="2569"/>
                      <a:pt x="1651" y="2579"/>
                      <a:pt x="1686" y="2583"/>
                    </a:cubicBezTo>
                    <a:cubicBezTo>
                      <a:pt x="1721" y="2587"/>
                      <a:pt x="1748" y="2585"/>
                      <a:pt x="1776" y="2583"/>
                    </a:cubicBezTo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569" name="Line 8"/>
              <p:cNvSpPr>
                <a:spLocks noChangeShapeType="1"/>
              </p:cNvSpPr>
              <p:nvPr/>
            </p:nvSpPr>
            <p:spPr bwMode="auto">
              <a:xfrm flipV="1">
                <a:off x="3088" y="2344"/>
                <a:ext cx="0" cy="7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570" name="Line 9"/>
              <p:cNvSpPr>
                <a:spLocks noChangeShapeType="1"/>
              </p:cNvSpPr>
              <p:nvPr/>
            </p:nvSpPr>
            <p:spPr bwMode="auto">
              <a:xfrm flipV="1">
                <a:off x="3088" y="3138"/>
                <a:ext cx="240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3571" name="Freeform 24"/>
              <p:cNvSpPr>
                <a:spLocks/>
              </p:cNvSpPr>
              <p:nvPr/>
            </p:nvSpPr>
            <p:spPr bwMode="auto">
              <a:xfrm>
                <a:off x="3080" y="3064"/>
                <a:ext cx="2014" cy="72"/>
              </a:xfrm>
              <a:custGeom>
                <a:avLst/>
                <a:gdLst>
                  <a:gd name="T0" fmla="*/ 0 w 1820"/>
                  <a:gd name="T1" fmla="*/ 38 h 72"/>
                  <a:gd name="T2" fmla="*/ 233 w 1820"/>
                  <a:gd name="T3" fmla="*/ 23 h 72"/>
                  <a:gd name="T4" fmla="*/ 581 w 1820"/>
                  <a:gd name="T5" fmla="*/ 8 h 72"/>
                  <a:gd name="T6" fmla="*/ 803 w 1820"/>
                  <a:gd name="T7" fmla="*/ 2 h 72"/>
                  <a:gd name="T8" fmla="*/ 1148 w 1820"/>
                  <a:gd name="T9" fmla="*/ 4 h 72"/>
                  <a:gd name="T10" fmla="*/ 1464 w 1820"/>
                  <a:gd name="T11" fmla="*/ 26 h 72"/>
                  <a:gd name="T12" fmla="*/ 1758 w 1820"/>
                  <a:gd name="T13" fmla="*/ 44 h 72"/>
                  <a:gd name="T14" fmla="*/ 2107 w 1820"/>
                  <a:gd name="T15" fmla="*/ 56 h 72"/>
                  <a:gd name="T16" fmla="*/ 2721 w 1820"/>
                  <a:gd name="T17" fmla="*/ 65 h 72"/>
                  <a:gd name="T18" fmla="*/ 3492 w 1820"/>
                  <a:gd name="T19" fmla="*/ 71 h 72"/>
                  <a:gd name="T20" fmla="*/ 4734 w 1820"/>
                  <a:gd name="T21" fmla="*/ 65 h 72"/>
                  <a:gd name="T22" fmla="*/ 5950 w 1820"/>
                  <a:gd name="T23" fmla="*/ 68 h 72"/>
                  <a:gd name="T24" fmla="*/ 6791 w 1820"/>
                  <a:gd name="T25" fmla="*/ 72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20"/>
                  <a:gd name="T40" fmla="*/ 0 h 72"/>
                  <a:gd name="T41" fmla="*/ 1820 w 1820"/>
                  <a:gd name="T42" fmla="*/ 72 h 7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20" h="72">
                    <a:moveTo>
                      <a:pt x="0" y="38"/>
                    </a:moveTo>
                    <a:cubicBezTo>
                      <a:pt x="18" y="33"/>
                      <a:pt x="37" y="28"/>
                      <a:pt x="63" y="23"/>
                    </a:cubicBezTo>
                    <a:cubicBezTo>
                      <a:pt x="89" y="18"/>
                      <a:pt x="131" y="11"/>
                      <a:pt x="156" y="8"/>
                    </a:cubicBezTo>
                    <a:cubicBezTo>
                      <a:pt x="181" y="5"/>
                      <a:pt x="191" y="3"/>
                      <a:pt x="216" y="2"/>
                    </a:cubicBezTo>
                    <a:cubicBezTo>
                      <a:pt x="241" y="1"/>
                      <a:pt x="279" y="0"/>
                      <a:pt x="308" y="4"/>
                    </a:cubicBezTo>
                    <a:cubicBezTo>
                      <a:pt x="337" y="8"/>
                      <a:pt x="366" y="19"/>
                      <a:pt x="393" y="26"/>
                    </a:cubicBezTo>
                    <a:cubicBezTo>
                      <a:pt x="420" y="33"/>
                      <a:pt x="444" y="39"/>
                      <a:pt x="472" y="44"/>
                    </a:cubicBezTo>
                    <a:cubicBezTo>
                      <a:pt x="500" y="49"/>
                      <a:pt x="521" y="52"/>
                      <a:pt x="564" y="56"/>
                    </a:cubicBezTo>
                    <a:cubicBezTo>
                      <a:pt x="607" y="60"/>
                      <a:pt x="667" y="62"/>
                      <a:pt x="729" y="65"/>
                    </a:cubicBezTo>
                    <a:cubicBezTo>
                      <a:pt x="791" y="68"/>
                      <a:pt x="846" y="71"/>
                      <a:pt x="936" y="71"/>
                    </a:cubicBezTo>
                    <a:cubicBezTo>
                      <a:pt x="1026" y="71"/>
                      <a:pt x="1159" y="66"/>
                      <a:pt x="1269" y="65"/>
                    </a:cubicBezTo>
                    <a:cubicBezTo>
                      <a:pt x="1379" y="64"/>
                      <a:pt x="1504" y="67"/>
                      <a:pt x="1596" y="68"/>
                    </a:cubicBezTo>
                    <a:cubicBezTo>
                      <a:pt x="1688" y="69"/>
                      <a:pt x="1773" y="71"/>
                      <a:pt x="1820" y="72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23566" name="Text Box 133"/>
            <p:cNvSpPr txBox="1">
              <a:spLocks noChangeArrowheads="1"/>
            </p:cNvSpPr>
            <p:nvPr/>
          </p:nvSpPr>
          <p:spPr bwMode="auto">
            <a:xfrm>
              <a:off x="594" y="3489"/>
              <a:ext cx="17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ea typeface="新細明體" charset="-120"/>
                </a:rPr>
                <a:t>SRF’s of                         eye (L, M, S)</a:t>
              </a:r>
            </a:p>
          </p:txBody>
        </p:sp>
      </p:grpSp>
      <p:sp>
        <p:nvSpPr>
          <p:cNvPr id="23563" name="Slide Number Placeholder 6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AABA66C-584B-457E-BAE9-6F6F259C1C22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23564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>
                <a:ea typeface="新細明體" charset="-120"/>
              </a:rPr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>
              <a:ea typeface="新細明體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Seeing Red, Green, Blue (cont’d)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125538"/>
            <a:ext cx="9334500" cy="5287962"/>
          </a:xfrm>
        </p:spPr>
        <p:txBody>
          <a:bodyPr/>
          <a:lstStyle/>
          <a:p>
            <a:r>
              <a:rPr lang="en-US" altLang="zh-TW" sz="2200">
                <a:ea typeface="新細明體" charset="-120"/>
              </a:rPr>
              <a:t>Example L, M, S responses for various SDF’s</a:t>
            </a:r>
            <a:br>
              <a:rPr lang="en-US" altLang="zh-TW" sz="2200">
                <a:ea typeface="新細明體" charset="-120"/>
              </a:rPr>
            </a:br>
            <a:br>
              <a:rPr lang="en-US" altLang="zh-TW" sz="2200">
                <a:ea typeface="新細明體" charset="-120"/>
              </a:rPr>
            </a:br>
            <a:br>
              <a:rPr lang="en-US" altLang="zh-TW" sz="2200">
                <a:ea typeface="新細明體" charset="-120"/>
              </a:rPr>
            </a:br>
            <a:br>
              <a:rPr lang="en-US" altLang="zh-TW" sz="2200">
                <a:ea typeface="新細明體" charset="-120"/>
              </a:rPr>
            </a:br>
            <a:br>
              <a:rPr lang="en-US" altLang="zh-TW" sz="2200">
                <a:ea typeface="新細明體" charset="-120"/>
              </a:rPr>
            </a:br>
            <a:br>
              <a:rPr lang="en-US" altLang="zh-TW" sz="2200">
                <a:ea typeface="新細明體" charset="-120"/>
              </a:rPr>
            </a:br>
            <a:br>
              <a:rPr lang="en-US" altLang="zh-TW" sz="2200">
                <a:ea typeface="新細明體" charset="-120"/>
              </a:rPr>
            </a:br>
            <a:endParaRPr lang="en-US" altLang="zh-TW" sz="2200">
              <a:ea typeface="新細明體" charset="-120"/>
            </a:endParaRPr>
          </a:p>
          <a:p>
            <a:endParaRPr lang="en-US" altLang="zh-TW" sz="2200">
              <a:ea typeface="新細明體" charset="-120"/>
            </a:endParaRPr>
          </a:p>
          <a:p>
            <a:endParaRPr lang="en-US" altLang="zh-TW" sz="2200">
              <a:ea typeface="新細明體" charset="-120"/>
            </a:endParaRPr>
          </a:p>
          <a:p>
            <a:endParaRPr lang="en-US" altLang="zh-TW" sz="2200">
              <a:ea typeface="新細明體" charset="-120"/>
            </a:endParaRPr>
          </a:p>
          <a:p>
            <a:r>
              <a:rPr lang="en-US" altLang="zh-TW" sz="2200">
                <a:ea typeface="新細明體" charset="-120"/>
              </a:rPr>
              <a:t>Resulting L, M, and S SRF responses are independent values</a:t>
            </a:r>
          </a:p>
          <a:p>
            <a:r>
              <a:rPr lang="en-US" altLang="zh-TW" sz="2200">
                <a:ea typeface="新細明體" charset="-120"/>
              </a:rPr>
              <a:t>The 3 SRF response values are interpreted as hues by our brain,</a:t>
            </a:r>
            <a:br>
              <a:rPr lang="en-US" altLang="zh-TW" sz="2200">
                <a:ea typeface="新細明體" charset="-120"/>
              </a:rPr>
            </a:br>
            <a:r>
              <a:rPr lang="en-US" altLang="zh-TW" sz="2200">
                <a:ea typeface="新細明體" charset="-120"/>
              </a:rPr>
              <a:t>e.g. </a:t>
            </a:r>
            <a:r>
              <a:rPr lang="en-US" altLang="zh-TW" sz="2200">
                <a:solidFill>
                  <a:srgbClr val="FF0000"/>
                </a:solidFill>
                <a:ea typeface="新細明體" charset="-120"/>
              </a:rPr>
              <a:t>red</a:t>
            </a:r>
            <a:r>
              <a:rPr lang="en-US" altLang="zh-TW" sz="2200">
                <a:ea typeface="新細明體" charset="-120"/>
              </a:rPr>
              <a:t> + </a:t>
            </a:r>
            <a:r>
              <a:rPr lang="en-US" altLang="zh-TW" sz="2200">
                <a:solidFill>
                  <a:srgbClr val="00B050"/>
                </a:solidFill>
                <a:ea typeface="新細明體" charset="-120"/>
              </a:rPr>
              <a:t>green</a:t>
            </a:r>
            <a:r>
              <a:rPr lang="en-US" altLang="zh-TW" sz="2200">
                <a:ea typeface="新細明體" charset="-120"/>
              </a:rPr>
              <a:t> = </a:t>
            </a:r>
            <a:r>
              <a:rPr lang="en-US" altLang="zh-TW" sz="2200">
                <a:solidFill>
                  <a:srgbClr val="CCC700"/>
                </a:solidFill>
                <a:ea typeface="新細明體" charset="-120"/>
              </a:rPr>
              <a:t>yellow</a:t>
            </a:r>
            <a:r>
              <a:rPr lang="en-US" altLang="zh-TW" sz="2200">
                <a:ea typeface="新細明體" charset="-120"/>
              </a:rPr>
              <a:t>, </a:t>
            </a:r>
            <a:r>
              <a:rPr lang="en-US" altLang="zh-TW" sz="2200">
                <a:solidFill>
                  <a:srgbClr val="FF0000"/>
                </a:solidFill>
                <a:ea typeface="新細明體" charset="-120"/>
              </a:rPr>
              <a:t>red</a:t>
            </a:r>
            <a:r>
              <a:rPr lang="en-US" altLang="zh-TW" sz="2200">
                <a:ea typeface="新細明體" charset="-120"/>
              </a:rPr>
              <a:t> + </a:t>
            </a:r>
            <a:r>
              <a:rPr lang="en-US" altLang="zh-TW" sz="2200">
                <a:solidFill>
                  <a:srgbClr val="00B050"/>
                </a:solidFill>
                <a:ea typeface="新細明體" charset="-120"/>
              </a:rPr>
              <a:t>green</a:t>
            </a:r>
            <a:r>
              <a:rPr lang="en-US" altLang="zh-TW" sz="2200">
                <a:ea typeface="新細明體" charset="-120"/>
              </a:rPr>
              <a:t> + </a:t>
            </a:r>
            <a:r>
              <a:rPr lang="en-US" altLang="zh-TW" sz="2200">
                <a:solidFill>
                  <a:srgbClr val="0066FF"/>
                </a:solidFill>
                <a:ea typeface="新細明體" charset="-120"/>
              </a:rPr>
              <a:t>blue</a:t>
            </a:r>
            <a:r>
              <a:rPr lang="en-US" altLang="zh-TW" sz="2200">
                <a:ea typeface="新細明體" charset="-120"/>
              </a:rPr>
              <a:t> = </a:t>
            </a:r>
            <a:r>
              <a:rPr lang="en-US" altLang="zh-TW" sz="2200">
                <a:solidFill>
                  <a:srgbClr val="BFBFBF"/>
                </a:solidFill>
                <a:ea typeface="新細明體" charset="-120"/>
              </a:rPr>
              <a:t>white</a:t>
            </a:r>
          </a:p>
        </p:txBody>
      </p:sp>
      <p:grpSp>
        <p:nvGrpSpPr>
          <p:cNvPr id="24580" name="Group 120"/>
          <p:cNvGrpSpPr>
            <a:grpSpLocks/>
          </p:cNvGrpSpPr>
          <p:nvPr/>
        </p:nvGrpSpPr>
        <p:grpSpPr bwMode="auto">
          <a:xfrm>
            <a:off x="776288" y="1700213"/>
            <a:ext cx="3608387" cy="1806575"/>
            <a:chOff x="489" y="1298"/>
            <a:chExt cx="2273" cy="1138"/>
          </a:xfrm>
        </p:grpSpPr>
        <p:grpSp>
          <p:nvGrpSpPr>
            <p:cNvPr id="24633" name="Group 102"/>
            <p:cNvGrpSpPr>
              <a:grpSpLocks/>
            </p:cNvGrpSpPr>
            <p:nvPr/>
          </p:nvGrpSpPr>
          <p:grpSpPr bwMode="auto">
            <a:xfrm>
              <a:off x="489" y="1298"/>
              <a:ext cx="2273" cy="816"/>
              <a:chOff x="489" y="1162"/>
              <a:chExt cx="3085" cy="800"/>
            </a:xfrm>
          </p:grpSpPr>
          <p:grpSp>
            <p:nvGrpSpPr>
              <p:cNvPr id="24635" name="Group 51"/>
              <p:cNvGrpSpPr>
                <a:grpSpLocks/>
              </p:cNvGrpSpPr>
              <p:nvPr/>
            </p:nvGrpSpPr>
            <p:grpSpPr bwMode="auto">
              <a:xfrm>
                <a:off x="489" y="1162"/>
                <a:ext cx="2759" cy="800"/>
                <a:chOff x="489" y="1207"/>
                <a:chExt cx="2759" cy="800"/>
              </a:xfrm>
            </p:grpSpPr>
            <p:sp>
              <p:nvSpPr>
                <p:cNvPr id="2464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939" y="1389"/>
                  <a:ext cx="309" cy="2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 b="1">
                      <a:ea typeface="新細明體" charset="-120"/>
                      <a:cs typeface="Arial" panose="020B0604020202020204" pitchFamily="34" charset="0"/>
                    </a:rPr>
                    <a:t>=</a:t>
                  </a:r>
                  <a:endParaRPr lang="el-GR" altLang="zh-TW" sz="2400" b="1">
                    <a:ea typeface="新細明體" charset="-12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42" name="Group 45"/>
                <p:cNvGrpSpPr>
                  <a:grpSpLocks/>
                </p:cNvGrpSpPr>
                <p:nvPr/>
              </p:nvGrpSpPr>
              <p:grpSpPr bwMode="auto">
                <a:xfrm>
                  <a:off x="489" y="1207"/>
                  <a:ext cx="2408" cy="800"/>
                  <a:chOff x="3080" y="2344"/>
                  <a:chExt cx="2408" cy="800"/>
                </a:xfrm>
              </p:grpSpPr>
              <p:sp>
                <p:nvSpPr>
                  <p:cNvPr id="24643" name="Freeform 46"/>
                  <p:cNvSpPr>
                    <a:spLocks/>
                  </p:cNvSpPr>
                  <p:nvPr/>
                </p:nvSpPr>
                <p:spPr bwMode="auto">
                  <a:xfrm>
                    <a:off x="3097" y="2517"/>
                    <a:ext cx="2007" cy="612"/>
                  </a:xfrm>
                  <a:custGeom>
                    <a:avLst/>
                    <a:gdLst>
                      <a:gd name="T0" fmla="*/ 0 w 1758"/>
                      <a:gd name="T1" fmla="*/ 0 h 2456"/>
                      <a:gd name="T2" fmla="*/ 860 w 1758"/>
                      <a:gd name="T3" fmla="*/ 0 h 2456"/>
                      <a:gd name="T4" fmla="*/ 1726 w 1758"/>
                      <a:gd name="T5" fmla="*/ 0 h 2456"/>
                      <a:gd name="T6" fmla="*/ 2584 w 1758"/>
                      <a:gd name="T7" fmla="*/ 0 h 2456"/>
                      <a:gd name="T8" fmla="*/ 3425 w 1758"/>
                      <a:gd name="T9" fmla="*/ 0 h 2456"/>
                      <a:gd name="T10" fmla="*/ 4254 w 1758"/>
                      <a:gd name="T11" fmla="*/ 0 h 2456"/>
                      <a:gd name="T12" fmla="*/ 4726 w 1758"/>
                      <a:gd name="T13" fmla="*/ 0 h 2456"/>
                      <a:gd name="T14" fmla="*/ 5232 w 1758"/>
                      <a:gd name="T15" fmla="*/ 0 h 2456"/>
                      <a:gd name="T16" fmla="*/ 5484 w 1758"/>
                      <a:gd name="T17" fmla="*/ 0 h 2456"/>
                      <a:gd name="T18" fmla="*/ 5737 w 1758"/>
                      <a:gd name="T19" fmla="*/ 0 h 2456"/>
                      <a:gd name="T20" fmla="*/ 6095 w 1758"/>
                      <a:gd name="T21" fmla="*/ 0 h 2456"/>
                      <a:gd name="T22" fmla="*/ 6205 w 1758"/>
                      <a:gd name="T23" fmla="*/ 0 h 2456"/>
                      <a:gd name="T24" fmla="*/ 6399 w 1758"/>
                      <a:gd name="T25" fmla="*/ 0 h 2456"/>
                      <a:gd name="T26" fmla="*/ 6606 w 1758"/>
                      <a:gd name="T27" fmla="*/ 0 h 2456"/>
                      <a:gd name="T28" fmla="*/ 6717 w 1758"/>
                      <a:gd name="T29" fmla="*/ 0 h 2456"/>
                      <a:gd name="T30" fmla="*/ 7051 w 1758"/>
                      <a:gd name="T31" fmla="*/ 0 h 2456"/>
                      <a:gd name="T32" fmla="*/ 7351 w 1758"/>
                      <a:gd name="T33" fmla="*/ 0 h 2456"/>
                      <a:gd name="T34" fmla="*/ 7944 w 1758"/>
                      <a:gd name="T35" fmla="*/ 0 h 2456"/>
                      <a:gd name="T36" fmla="*/ 8625 w 1758"/>
                      <a:gd name="T37" fmla="*/ 0 h 2456"/>
                      <a:gd name="T38" fmla="*/ 9006 w 1758"/>
                      <a:gd name="T39" fmla="*/ 0 h 2456"/>
                      <a:gd name="T40" fmla="*/ 9311 w 1758"/>
                      <a:gd name="T41" fmla="*/ 0 h 2456"/>
                      <a:gd name="T42" fmla="*/ 9834 w 1758"/>
                      <a:gd name="T43" fmla="*/ 0 h 245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58"/>
                      <a:gd name="T67" fmla="*/ 0 h 2456"/>
                      <a:gd name="T68" fmla="*/ 1758 w 1758"/>
                      <a:gd name="T69" fmla="*/ 2456 h 245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58" h="2456">
                        <a:moveTo>
                          <a:pt x="0" y="2456"/>
                        </a:moveTo>
                        <a:cubicBezTo>
                          <a:pt x="26" y="2452"/>
                          <a:pt x="103" y="2446"/>
                          <a:pt x="154" y="2432"/>
                        </a:cubicBezTo>
                        <a:cubicBezTo>
                          <a:pt x="205" y="2418"/>
                          <a:pt x="257" y="2404"/>
                          <a:pt x="308" y="2374"/>
                        </a:cubicBezTo>
                        <a:cubicBezTo>
                          <a:pt x="359" y="2344"/>
                          <a:pt x="411" y="2305"/>
                          <a:pt x="462" y="2252"/>
                        </a:cubicBezTo>
                        <a:cubicBezTo>
                          <a:pt x="513" y="2199"/>
                          <a:pt x="562" y="2148"/>
                          <a:pt x="612" y="2054"/>
                        </a:cubicBezTo>
                        <a:cubicBezTo>
                          <a:pt x="662" y="1960"/>
                          <a:pt x="721" y="1803"/>
                          <a:pt x="760" y="1690"/>
                        </a:cubicBezTo>
                        <a:cubicBezTo>
                          <a:pt x="799" y="1577"/>
                          <a:pt x="815" y="1495"/>
                          <a:pt x="844" y="1374"/>
                        </a:cubicBezTo>
                        <a:cubicBezTo>
                          <a:pt x="873" y="1253"/>
                          <a:pt x="912" y="1087"/>
                          <a:pt x="935" y="966"/>
                        </a:cubicBezTo>
                        <a:cubicBezTo>
                          <a:pt x="958" y="845"/>
                          <a:pt x="965" y="754"/>
                          <a:pt x="980" y="648"/>
                        </a:cubicBezTo>
                        <a:cubicBezTo>
                          <a:pt x="995" y="542"/>
                          <a:pt x="1007" y="426"/>
                          <a:pt x="1025" y="331"/>
                        </a:cubicBezTo>
                        <a:cubicBezTo>
                          <a:pt x="1043" y="236"/>
                          <a:pt x="1076" y="130"/>
                          <a:pt x="1090" y="80"/>
                        </a:cubicBezTo>
                        <a:cubicBezTo>
                          <a:pt x="1104" y="30"/>
                          <a:pt x="1099" y="45"/>
                          <a:pt x="1108" y="32"/>
                        </a:cubicBezTo>
                        <a:cubicBezTo>
                          <a:pt x="1117" y="19"/>
                          <a:pt x="1132" y="0"/>
                          <a:pt x="1144" y="2"/>
                        </a:cubicBezTo>
                        <a:cubicBezTo>
                          <a:pt x="1156" y="4"/>
                          <a:pt x="1171" y="27"/>
                          <a:pt x="1180" y="42"/>
                        </a:cubicBezTo>
                        <a:cubicBezTo>
                          <a:pt x="1189" y="57"/>
                          <a:pt x="1187" y="40"/>
                          <a:pt x="1200" y="90"/>
                        </a:cubicBezTo>
                        <a:cubicBezTo>
                          <a:pt x="1213" y="140"/>
                          <a:pt x="1241" y="250"/>
                          <a:pt x="1260" y="342"/>
                        </a:cubicBezTo>
                        <a:cubicBezTo>
                          <a:pt x="1279" y="434"/>
                          <a:pt x="1287" y="485"/>
                          <a:pt x="1314" y="642"/>
                        </a:cubicBezTo>
                        <a:cubicBezTo>
                          <a:pt x="1341" y="799"/>
                          <a:pt x="1382" y="1071"/>
                          <a:pt x="1420" y="1282"/>
                        </a:cubicBezTo>
                        <a:cubicBezTo>
                          <a:pt x="1458" y="1493"/>
                          <a:pt x="1510" y="1766"/>
                          <a:pt x="1542" y="1910"/>
                        </a:cubicBezTo>
                        <a:cubicBezTo>
                          <a:pt x="1574" y="2054"/>
                          <a:pt x="1590" y="2087"/>
                          <a:pt x="1610" y="2148"/>
                        </a:cubicBezTo>
                        <a:cubicBezTo>
                          <a:pt x="1630" y="2209"/>
                          <a:pt x="1639" y="2239"/>
                          <a:pt x="1664" y="2278"/>
                        </a:cubicBezTo>
                        <a:cubicBezTo>
                          <a:pt x="1689" y="2317"/>
                          <a:pt x="1738" y="2359"/>
                          <a:pt x="1758" y="2380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  <p:sp>
                <p:nvSpPr>
                  <p:cNvPr id="24644" name="Freeform 47"/>
                  <p:cNvSpPr>
                    <a:spLocks/>
                  </p:cNvSpPr>
                  <p:nvPr/>
                </p:nvSpPr>
                <p:spPr bwMode="auto">
                  <a:xfrm>
                    <a:off x="3097" y="2484"/>
                    <a:ext cx="2028" cy="644"/>
                  </a:xfrm>
                  <a:custGeom>
                    <a:avLst/>
                    <a:gdLst>
                      <a:gd name="T0" fmla="*/ 0 w 1776"/>
                      <a:gd name="T1" fmla="*/ 0 h 2587"/>
                      <a:gd name="T2" fmla="*/ 839 w 1776"/>
                      <a:gd name="T3" fmla="*/ 0 h 2587"/>
                      <a:gd name="T4" fmla="*/ 1719 w 1776"/>
                      <a:gd name="T5" fmla="*/ 0 h 2587"/>
                      <a:gd name="T6" fmla="*/ 2626 w 1776"/>
                      <a:gd name="T7" fmla="*/ 0 h 2587"/>
                      <a:gd name="T8" fmla="*/ 3436 w 1776"/>
                      <a:gd name="T9" fmla="*/ 0 h 2587"/>
                      <a:gd name="T10" fmla="*/ 4073 w 1776"/>
                      <a:gd name="T11" fmla="*/ 0 h 2587"/>
                      <a:gd name="T12" fmla="*/ 4481 w 1776"/>
                      <a:gd name="T13" fmla="*/ 0 h 2587"/>
                      <a:gd name="T14" fmla="*/ 4854 w 1776"/>
                      <a:gd name="T15" fmla="*/ 0 h 2587"/>
                      <a:gd name="T16" fmla="*/ 5052 w 1776"/>
                      <a:gd name="T17" fmla="*/ 0 h 2587"/>
                      <a:gd name="T18" fmla="*/ 5186 w 1776"/>
                      <a:gd name="T19" fmla="*/ 0 h 2587"/>
                      <a:gd name="T20" fmla="*/ 5552 w 1776"/>
                      <a:gd name="T21" fmla="*/ 0 h 2587"/>
                      <a:gd name="T22" fmla="*/ 5655 w 1776"/>
                      <a:gd name="T23" fmla="*/ 0 h 2587"/>
                      <a:gd name="T24" fmla="*/ 5995 w 1776"/>
                      <a:gd name="T25" fmla="*/ 0 h 2587"/>
                      <a:gd name="T26" fmla="*/ 6331 w 1776"/>
                      <a:gd name="T27" fmla="*/ 0 h 2587"/>
                      <a:gd name="T28" fmla="*/ 6497 w 1776"/>
                      <a:gd name="T29" fmla="*/ 0 h 2587"/>
                      <a:gd name="T30" fmla="*/ 6766 w 1776"/>
                      <a:gd name="T31" fmla="*/ 0 h 2587"/>
                      <a:gd name="T32" fmla="*/ 7006 w 1776"/>
                      <a:gd name="T33" fmla="*/ 0 h 2587"/>
                      <a:gd name="T34" fmla="*/ 7406 w 1776"/>
                      <a:gd name="T35" fmla="*/ 0 h 2587"/>
                      <a:gd name="T36" fmla="*/ 7843 w 1776"/>
                      <a:gd name="T37" fmla="*/ 0 h 2587"/>
                      <a:gd name="T38" fmla="*/ 8517 w 1776"/>
                      <a:gd name="T39" fmla="*/ 0 h 2587"/>
                      <a:gd name="T40" fmla="*/ 8791 w 1776"/>
                      <a:gd name="T41" fmla="*/ 0 h 2587"/>
                      <a:gd name="T42" fmla="*/ 9457 w 1776"/>
                      <a:gd name="T43" fmla="*/ 0 h 2587"/>
                      <a:gd name="T44" fmla="*/ 9970 w 1776"/>
                      <a:gd name="T45" fmla="*/ 0 h 258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776"/>
                      <a:gd name="T70" fmla="*/ 0 h 2587"/>
                      <a:gd name="T71" fmla="*/ 1776 w 1776"/>
                      <a:gd name="T72" fmla="*/ 2587 h 2587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776" h="2587">
                        <a:moveTo>
                          <a:pt x="0" y="2583"/>
                        </a:moveTo>
                        <a:cubicBezTo>
                          <a:pt x="49" y="2573"/>
                          <a:pt x="99" y="2563"/>
                          <a:pt x="150" y="2535"/>
                        </a:cubicBezTo>
                        <a:cubicBezTo>
                          <a:pt x="201" y="2507"/>
                          <a:pt x="253" y="2478"/>
                          <a:pt x="306" y="2415"/>
                        </a:cubicBezTo>
                        <a:cubicBezTo>
                          <a:pt x="359" y="2352"/>
                          <a:pt x="417" y="2284"/>
                          <a:pt x="468" y="2157"/>
                        </a:cubicBezTo>
                        <a:cubicBezTo>
                          <a:pt x="519" y="2030"/>
                          <a:pt x="569" y="1830"/>
                          <a:pt x="612" y="1653"/>
                        </a:cubicBezTo>
                        <a:cubicBezTo>
                          <a:pt x="655" y="1476"/>
                          <a:pt x="695" y="1286"/>
                          <a:pt x="726" y="1095"/>
                        </a:cubicBezTo>
                        <a:cubicBezTo>
                          <a:pt x="757" y="904"/>
                          <a:pt x="775" y="666"/>
                          <a:pt x="798" y="507"/>
                        </a:cubicBezTo>
                        <a:cubicBezTo>
                          <a:pt x="821" y="348"/>
                          <a:pt x="847" y="219"/>
                          <a:pt x="864" y="141"/>
                        </a:cubicBezTo>
                        <a:cubicBezTo>
                          <a:pt x="881" y="63"/>
                          <a:pt x="890" y="62"/>
                          <a:pt x="900" y="39"/>
                        </a:cubicBezTo>
                        <a:cubicBezTo>
                          <a:pt x="910" y="16"/>
                          <a:pt x="909" y="0"/>
                          <a:pt x="924" y="3"/>
                        </a:cubicBezTo>
                        <a:cubicBezTo>
                          <a:pt x="939" y="6"/>
                          <a:pt x="976" y="33"/>
                          <a:pt x="990" y="57"/>
                        </a:cubicBezTo>
                        <a:cubicBezTo>
                          <a:pt x="1004" y="81"/>
                          <a:pt x="995" y="70"/>
                          <a:pt x="1008" y="147"/>
                        </a:cubicBezTo>
                        <a:cubicBezTo>
                          <a:pt x="1021" y="224"/>
                          <a:pt x="1048" y="362"/>
                          <a:pt x="1068" y="519"/>
                        </a:cubicBezTo>
                        <a:cubicBezTo>
                          <a:pt x="1088" y="676"/>
                          <a:pt x="1113" y="938"/>
                          <a:pt x="1128" y="1089"/>
                        </a:cubicBezTo>
                        <a:cubicBezTo>
                          <a:pt x="1143" y="1240"/>
                          <a:pt x="1145" y="1326"/>
                          <a:pt x="1158" y="1425"/>
                        </a:cubicBezTo>
                        <a:cubicBezTo>
                          <a:pt x="1171" y="1524"/>
                          <a:pt x="1191" y="1601"/>
                          <a:pt x="1206" y="1683"/>
                        </a:cubicBezTo>
                        <a:cubicBezTo>
                          <a:pt x="1221" y="1765"/>
                          <a:pt x="1229" y="1834"/>
                          <a:pt x="1248" y="1917"/>
                        </a:cubicBezTo>
                        <a:cubicBezTo>
                          <a:pt x="1267" y="2000"/>
                          <a:pt x="1295" y="2106"/>
                          <a:pt x="1320" y="2181"/>
                        </a:cubicBezTo>
                        <a:cubicBezTo>
                          <a:pt x="1345" y="2256"/>
                          <a:pt x="1365" y="2310"/>
                          <a:pt x="1398" y="2367"/>
                        </a:cubicBezTo>
                        <a:cubicBezTo>
                          <a:pt x="1431" y="2424"/>
                          <a:pt x="1490" y="2491"/>
                          <a:pt x="1518" y="2523"/>
                        </a:cubicBezTo>
                        <a:cubicBezTo>
                          <a:pt x="1546" y="2555"/>
                          <a:pt x="1538" y="2549"/>
                          <a:pt x="1566" y="2559"/>
                        </a:cubicBezTo>
                        <a:cubicBezTo>
                          <a:pt x="1594" y="2569"/>
                          <a:pt x="1651" y="2579"/>
                          <a:pt x="1686" y="2583"/>
                        </a:cubicBezTo>
                        <a:cubicBezTo>
                          <a:pt x="1721" y="2587"/>
                          <a:pt x="1748" y="2585"/>
                          <a:pt x="1776" y="2583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  <p:sp>
                <p:nvSpPr>
                  <p:cNvPr id="24645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88" y="2344"/>
                    <a:ext cx="0" cy="79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  <p:sp>
                <p:nvSpPr>
                  <p:cNvPr id="24646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88" y="3138"/>
                    <a:ext cx="2400" cy="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  <p:sp>
                <p:nvSpPr>
                  <p:cNvPr id="24647" name="Freeform 50"/>
                  <p:cNvSpPr>
                    <a:spLocks/>
                  </p:cNvSpPr>
                  <p:nvPr/>
                </p:nvSpPr>
                <p:spPr bwMode="auto">
                  <a:xfrm>
                    <a:off x="3080" y="3064"/>
                    <a:ext cx="2014" cy="72"/>
                  </a:xfrm>
                  <a:custGeom>
                    <a:avLst/>
                    <a:gdLst>
                      <a:gd name="T0" fmla="*/ 0 w 1820"/>
                      <a:gd name="T1" fmla="*/ 38 h 72"/>
                      <a:gd name="T2" fmla="*/ 233 w 1820"/>
                      <a:gd name="T3" fmla="*/ 23 h 72"/>
                      <a:gd name="T4" fmla="*/ 581 w 1820"/>
                      <a:gd name="T5" fmla="*/ 8 h 72"/>
                      <a:gd name="T6" fmla="*/ 803 w 1820"/>
                      <a:gd name="T7" fmla="*/ 2 h 72"/>
                      <a:gd name="T8" fmla="*/ 1148 w 1820"/>
                      <a:gd name="T9" fmla="*/ 4 h 72"/>
                      <a:gd name="T10" fmla="*/ 1464 w 1820"/>
                      <a:gd name="T11" fmla="*/ 26 h 72"/>
                      <a:gd name="T12" fmla="*/ 1758 w 1820"/>
                      <a:gd name="T13" fmla="*/ 44 h 72"/>
                      <a:gd name="T14" fmla="*/ 2107 w 1820"/>
                      <a:gd name="T15" fmla="*/ 56 h 72"/>
                      <a:gd name="T16" fmla="*/ 2721 w 1820"/>
                      <a:gd name="T17" fmla="*/ 65 h 72"/>
                      <a:gd name="T18" fmla="*/ 3492 w 1820"/>
                      <a:gd name="T19" fmla="*/ 71 h 72"/>
                      <a:gd name="T20" fmla="*/ 4734 w 1820"/>
                      <a:gd name="T21" fmla="*/ 65 h 72"/>
                      <a:gd name="T22" fmla="*/ 5950 w 1820"/>
                      <a:gd name="T23" fmla="*/ 68 h 72"/>
                      <a:gd name="T24" fmla="*/ 6791 w 1820"/>
                      <a:gd name="T25" fmla="*/ 72 h 7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20"/>
                      <a:gd name="T40" fmla="*/ 0 h 72"/>
                      <a:gd name="T41" fmla="*/ 1820 w 1820"/>
                      <a:gd name="T42" fmla="*/ 72 h 7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20" h="72">
                        <a:moveTo>
                          <a:pt x="0" y="38"/>
                        </a:moveTo>
                        <a:cubicBezTo>
                          <a:pt x="18" y="33"/>
                          <a:pt x="37" y="28"/>
                          <a:pt x="63" y="23"/>
                        </a:cubicBezTo>
                        <a:cubicBezTo>
                          <a:pt x="89" y="18"/>
                          <a:pt x="131" y="11"/>
                          <a:pt x="156" y="8"/>
                        </a:cubicBezTo>
                        <a:cubicBezTo>
                          <a:pt x="181" y="5"/>
                          <a:pt x="191" y="3"/>
                          <a:pt x="216" y="2"/>
                        </a:cubicBezTo>
                        <a:cubicBezTo>
                          <a:pt x="241" y="1"/>
                          <a:pt x="279" y="0"/>
                          <a:pt x="308" y="4"/>
                        </a:cubicBezTo>
                        <a:cubicBezTo>
                          <a:pt x="337" y="8"/>
                          <a:pt x="366" y="19"/>
                          <a:pt x="393" y="26"/>
                        </a:cubicBezTo>
                        <a:cubicBezTo>
                          <a:pt x="420" y="33"/>
                          <a:pt x="444" y="39"/>
                          <a:pt x="472" y="44"/>
                        </a:cubicBezTo>
                        <a:cubicBezTo>
                          <a:pt x="500" y="49"/>
                          <a:pt x="521" y="52"/>
                          <a:pt x="564" y="56"/>
                        </a:cubicBezTo>
                        <a:cubicBezTo>
                          <a:pt x="607" y="60"/>
                          <a:pt x="667" y="62"/>
                          <a:pt x="729" y="65"/>
                        </a:cubicBezTo>
                        <a:cubicBezTo>
                          <a:pt x="791" y="68"/>
                          <a:pt x="846" y="71"/>
                          <a:pt x="936" y="71"/>
                        </a:cubicBezTo>
                        <a:cubicBezTo>
                          <a:pt x="1026" y="71"/>
                          <a:pt x="1159" y="66"/>
                          <a:pt x="1269" y="65"/>
                        </a:cubicBezTo>
                        <a:cubicBezTo>
                          <a:pt x="1379" y="64"/>
                          <a:pt x="1504" y="67"/>
                          <a:pt x="1596" y="68"/>
                        </a:cubicBezTo>
                        <a:cubicBezTo>
                          <a:pt x="1688" y="69"/>
                          <a:pt x="1773" y="71"/>
                          <a:pt x="1820" y="72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</p:grpSp>
          </p:grpSp>
          <p:sp>
            <p:nvSpPr>
              <p:cNvPr id="24636" name="Freeform 52"/>
              <p:cNvSpPr>
                <a:spLocks/>
              </p:cNvSpPr>
              <p:nvPr/>
            </p:nvSpPr>
            <p:spPr bwMode="auto">
              <a:xfrm>
                <a:off x="532" y="1240"/>
                <a:ext cx="1944" cy="399"/>
              </a:xfrm>
              <a:custGeom>
                <a:avLst/>
                <a:gdLst>
                  <a:gd name="T0" fmla="*/ 0 w 2448"/>
                  <a:gd name="T1" fmla="*/ 5 h 575"/>
                  <a:gd name="T2" fmla="*/ 10 w 2448"/>
                  <a:gd name="T3" fmla="*/ 4 h 575"/>
                  <a:gd name="T4" fmla="*/ 17 w 2448"/>
                  <a:gd name="T5" fmla="*/ 3 h 575"/>
                  <a:gd name="T6" fmla="*/ 22 w 2448"/>
                  <a:gd name="T7" fmla="*/ 2 h 575"/>
                  <a:gd name="T8" fmla="*/ 28 w 2448"/>
                  <a:gd name="T9" fmla="*/ 2 h 575"/>
                  <a:gd name="T10" fmla="*/ 33 w 2448"/>
                  <a:gd name="T11" fmla="*/ 1 h 575"/>
                  <a:gd name="T12" fmla="*/ 35 w 2448"/>
                  <a:gd name="T13" fmla="*/ 1 h 575"/>
                  <a:gd name="T14" fmla="*/ 40 w 2448"/>
                  <a:gd name="T15" fmla="*/ 1 h 575"/>
                  <a:gd name="T16" fmla="*/ 44 w 2448"/>
                  <a:gd name="T17" fmla="*/ 1 h 575"/>
                  <a:gd name="T18" fmla="*/ 50 w 2448"/>
                  <a:gd name="T19" fmla="*/ 1 h 575"/>
                  <a:gd name="T20" fmla="*/ 53 w 2448"/>
                  <a:gd name="T21" fmla="*/ 1 h 575"/>
                  <a:gd name="T22" fmla="*/ 56 w 2448"/>
                  <a:gd name="T23" fmla="*/ 1 h 575"/>
                  <a:gd name="T24" fmla="*/ 64 w 2448"/>
                  <a:gd name="T25" fmla="*/ 1 h 575"/>
                  <a:gd name="T26" fmla="*/ 72 w 2448"/>
                  <a:gd name="T27" fmla="*/ 1 h 575"/>
                  <a:gd name="T28" fmla="*/ 79 w 2448"/>
                  <a:gd name="T29" fmla="*/ 1 h 575"/>
                  <a:gd name="T30" fmla="*/ 91 w 2448"/>
                  <a:gd name="T31" fmla="*/ 1 h 575"/>
                  <a:gd name="T32" fmla="*/ 103 w 2448"/>
                  <a:gd name="T33" fmla="*/ 3 h 575"/>
                  <a:gd name="T34" fmla="*/ 113 w 2448"/>
                  <a:gd name="T35" fmla="*/ 4 h 575"/>
                  <a:gd name="T36" fmla="*/ 123 w 2448"/>
                  <a:gd name="T37" fmla="*/ 5 h 5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48"/>
                  <a:gd name="T58" fmla="*/ 0 h 575"/>
                  <a:gd name="T59" fmla="*/ 2448 w 2448"/>
                  <a:gd name="T60" fmla="*/ 575 h 57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48" h="575">
                    <a:moveTo>
                      <a:pt x="0" y="555"/>
                    </a:moveTo>
                    <a:cubicBezTo>
                      <a:pt x="72" y="509"/>
                      <a:pt x="145" y="464"/>
                      <a:pt x="204" y="427"/>
                    </a:cubicBezTo>
                    <a:cubicBezTo>
                      <a:pt x="263" y="390"/>
                      <a:pt x="318" y="354"/>
                      <a:pt x="356" y="331"/>
                    </a:cubicBezTo>
                    <a:cubicBezTo>
                      <a:pt x="394" y="308"/>
                      <a:pt x="398" y="308"/>
                      <a:pt x="432" y="291"/>
                    </a:cubicBezTo>
                    <a:cubicBezTo>
                      <a:pt x="466" y="274"/>
                      <a:pt x="523" y="250"/>
                      <a:pt x="560" y="231"/>
                    </a:cubicBezTo>
                    <a:cubicBezTo>
                      <a:pt x="597" y="212"/>
                      <a:pt x="629" y="197"/>
                      <a:pt x="652" y="179"/>
                    </a:cubicBezTo>
                    <a:cubicBezTo>
                      <a:pt x="675" y="161"/>
                      <a:pt x="677" y="148"/>
                      <a:pt x="700" y="123"/>
                    </a:cubicBezTo>
                    <a:cubicBezTo>
                      <a:pt x="723" y="98"/>
                      <a:pt x="759" y="51"/>
                      <a:pt x="792" y="31"/>
                    </a:cubicBezTo>
                    <a:cubicBezTo>
                      <a:pt x="825" y="11"/>
                      <a:pt x="862" y="6"/>
                      <a:pt x="896" y="3"/>
                    </a:cubicBezTo>
                    <a:cubicBezTo>
                      <a:pt x="930" y="0"/>
                      <a:pt x="968" y="8"/>
                      <a:pt x="996" y="15"/>
                    </a:cubicBezTo>
                    <a:cubicBezTo>
                      <a:pt x="1024" y="22"/>
                      <a:pt x="1041" y="39"/>
                      <a:pt x="1064" y="47"/>
                    </a:cubicBezTo>
                    <a:cubicBezTo>
                      <a:pt x="1087" y="55"/>
                      <a:pt x="1099" y="61"/>
                      <a:pt x="1136" y="63"/>
                    </a:cubicBezTo>
                    <a:cubicBezTo>
                      <a:pt x="1173" y="65"/>
                      <a:pt x="1234" y="61"/>
                      <a:pt x="1288" y="59"/>
                    </a:cubicBezTo>
                    <a:cubicBezTo>
                      <a:pt x="1342" y="57"/>
                      <a:pt x="1409" y="49"/>
                      <a:pt x="1460" y="51"/>
                    </a:cubicBezTo>
                    <a:cubicBezTo>
                      <a:pt x="1511" y="53"/>
                      <a:pt x="1531" y="50"/>
                      <a:pt x="1592" y="71"/>
                    </a:cubicBezTo>
                    <a:cubicBezTo>
                      <a:pt x="1653" y="92"/>
                      <a:pt x="1749" y="138"/>
                      <a:pt x="1828" y="179"/>
                    </a:cubicBezTo>
                    <a:cubicBezTo>
                      <a:pt x="1907" y="220"/>
                      <a:pt x="1992" y="275"/>
                      <a:pt x="2064" y="319"/>
                    </a:cubicBezTo>
                    <a:cubicBezTo>
                      <a:pt x="2136" y="363"/>
                      <a:pt x="2196" y="400"/>
                      <a:pt x="2260" y="443"/>
                    </a:cubicBezTo>
                    <a:cubicBezTo>
                      <a:pt x="2324" y="486"/>
                      <a:pt x="2409" y="548"/>
                      <a:pt x="2448" y="57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grpSp>
            <p:nvGrpSpPr>
              <p:cNvPr id="24637" name="Group 89"/>
              <p:cNvGrpSpPr>
                <a:grpSpLocks/>
              </p:cNvGrpSpPr>
              <p:nvPr/>
            </p:nvGrpSpPr>
            <p:grpSpPr bwMode="auto">
              <a:xfrm>
                <a:off x="3392" y="1298"/>
                <a:ext cx="182" cy="643"/>
                <a:chOff x="3392" y="1298"/>
                <a:chExt cx="182" cy="643"/>
              </a:xfrm>
            </p:grpSpPr>
            <p:sp>
              <p:nvSpPr>
                <p:cNvPr id="24638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3392" y="1434"/>
                  <a:ext cx="0" cy="507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24639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3483" y="1298"/>
                  <a:ext cx="0" cy="643"/>
                </a:xfrm>
                <a:prstGeom prst="line">
                  <a:avLst/>
                </a:prstGeom>
                <a:noFill/>
                <a:ln w="57150">
                  <a:solidFill>
                    <a:srgbClr val="00FF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2464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574" y="1298"/>
                  <a:ext cx="0" cy="643"/>
                </a:xfrm>
                <a:prstGeom prst="line">
                  <a:avLst/>
                </a:prstGeom>
                <a:noFill/>
                <a:ln w="57150">
                  <a:solidFill>
                    <a:srgbClr val="FF000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</p:grpSp>
        <p:sp>
          <p:nvSpPr>
            <p:cNvPr id="24634" name="Text Box 115"/>
            <p:cNvSpPr txBox="1">
              <a:spLocks noChangeArrowheads="1"/>
            </p:cNvSpPr>
            <p:nvPr/>
          </p:nvSpPr>
          <p:spPr bwMode="auto">
            <a:xfrm>
              <a:off x="852" y="2205"/>
              <a:ext cx="9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Sunlight SDF</a:t>
              </a:r>
            </a:p>
          </p:txBody>
        </p:sp>
      </p:grpSp>
      <p:grpSp>
        <p:nvGrpSpPr>
          <p:cNvPr id="24581" name="Group 129"/>
          <p:cNvGrpSpPr>
            <a:grpSpLocks/>
          </p:cNvGrpSpPr>
          <p:nvPr/>
        </p:nvGrpSpPr>
        <p:grpSpPr bwMode="auto">
          <a:xfrm>
            <a:off x="5384800" y="1700213"/>
            <a:ext cx="3608388" cy="1806575"/>
            <a:chOff x="3392" y="1071"/>
            <a:chExt cx="2273" cy="1138"/>
          </a:xfrm>
        </p:grpSpPr>
        <p:sp>
          <p:nvSpPr>
            <p:cNvPr id="24617" name="Freeform 103"/>
            <p:cNvSpPr>
              <a:spLocks/>
            </p:cNvSpPr>
            <p:nvPr/>
          </p:nvSpPr>
          <p:spPr bwMode="auto">
            <a:xfrm>
              <a:off x="3392" y="1203"/>
              <a:ext cx="1479" cy="700"/>
            </a:xfrm>
            <a:custGeom>
              <a:avLst/>
              <a:gdLst>
                <a:gd name="T0" fmla="*/ 0 w 2007"/>
                <a:gd name="T1" fmla="*/ 876 h 687"/>
                <a:gd name="T2" fmla="*/ 3 w 2007"/>
                <a:gd name="T3" fmla="*/ 529 h 687"/>
                <a:gd name="T4" fmla="*/ 5 w 2007"/>
                <a:gd name="T5" fmla="*/ 123 h 687"/>
                <a:gd name="T6" fmla="*/ 8 w 2007"/>
                <a:gd name="T7" fmla="*/ 7 h 687"/>
                <a:gd name="T8" fmla="*/ 10 w 2007"/>
                <a:gd name="T9" fmla="*/ 65 h 687"/>
                <a:gd name="T10" fmla="*/ 11 w 2007"/>
                <a:gd name="T11" fmla="*/ 251 h 687"/>
                <a:gd name="T12" fmla="*/ 13 w 2007"/>
                <a:gd name="T13" fmla="*/ 472 h 687"/>
                <a:gd name="T14" fmla="*/ 15 w 2007"/>
                <a:gd name="T15" fmla="*/ 676 h 687"/>
                <a:gd name="T16" fmla="*/ 18 w 2007"/>
                <a:gd name="T17" fmla="*/ 745 h 687"/>
                <a:gd name="T18" fmla="*/ 23 w 2007"/>
                <a:gd name="T19" fmla="*/ 819 h 687"/>
                <a:gd name="T20" fmla="*/ 30 w 2007"/>
                <a:gd name="T21" fmla="*/ 840 h 687"/>
                <a:gd name="T22" fmla="*/ 35 w 2007"/>
                <a:gd name="T23" fmla="*/ 846 h 687"/>
                <a:gd name="T24" fmla="*/ 38 w 2007"/>
                <a:gd name="T25" fmla="*/ 840 h 6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07"/>
                <a:gd name="T40" fmla="*/ 0 h 687"/>
                <a:gd name="T41" fmla="*/ 2007 w 2007"/>
                <a:gd name="T42" fmla="*/ 687 h 6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07" h="687">
                  <a:moveTo>
                    <a:pt x="0" y="687"/>
                  </a:moveTo>
                  <a:cubicBezTo>
                    <a:pt x="45" y="600"/>
                    <a:pt x="91" y="513"/>
                    <a:pt x="136" y="415"/>
                  </a:cubicBezTo>
                  <a:cubicBezTo>
                    <a:pt x="181" y="317"/>
                    <a:pt x="227" y="165"/>
                    <a:pt x="272" y="97"/>
                  </a:cubicBezTo>
                  <a:cubicBezTo>
                    <a:pt x="317" y="29"/>
                    <a:pt x="363" y="14"/>
                    <a:pt x="408" y="7"/>
                  </a:cubicBezTo>
                  <a:cubicBezTo>
                    <a:pt x="453" y="0"/>
                    <a:pt x="510" y="20"/>
                    <a:pt x="544" y="52"/>
                  </a:cubicBezTo>
                  <a:cubicBezTo>
                    <a:pt x="578" y="84"/>
                    <a:pt x="589" y="144"/>
                    <a:pt x="612" y="197"/>
                  </a:cubicBezTo>
                  <a:cubicBezTo>
                    <a:pt x="635" y="250"/>
                    <a:pt x="645" y="315"/>
                    <a:pt x="680" y="370"/>
                  </a:cubicBezTo>
                  <a:cubicBezTo>
                    <a:pt x="715" y="425"/>
                    <a:pt x="777" y="494"/>
                    <a:pt x="822" y="530"/>
                  </a:cubicBezTo>
                  <a:cubicBezTo>
                    <a:pt x="867" y="566"/>
                    <a:pt x="884" y="565"/>
                    <a:pt x="951" y="584"/>
                  </a:cubicBezTo>
                  <a:cubicBezTo>
                    <a:pt x="1018" y="603"/>
                    <a:pt x="1118" y="629"/>
                    <a:pt x="1225" y="642"/>
                  </a:cubicBezTo>
                  <a:cubicBezTo>
                    <a:pt x="1332" y="655"/>
                    <a:pt x="1487" y="656"/>
                    <a:pt x="1593" y="659"/>
                  </a:cubicBezTo>
                  <a:cubicBezTo>
                    <a:pt x="1699" y="662"/>
                    <a:pt x="1794" y="662"/>
                    <a:pt x="1863" y="662"/>
                  </a:cubicBezTo>
                  <a:cubicBezTo>
                    <a:pt x="1932" y="662"/>
                    <a:pt x="1977" y="660"/>
                    <a:pt x="2007" y="659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grpSp>
          <p:nvGrpSpPr>
            <p:cNvPr id="24618" name="Group 128"/>
            <p:cNvGrpSpPr>
              <a:grpSpLocks/>
            </p:cNvGrpSpPr>
            <p:nvPr/>
          </p:nvGrpSpPr>
          <p:grpSpPr bwMode="auto">
            <a:xfrm>
              <a:off x="3392" y="1071"/>
              <a:ext cx="2273" cy="1138"/>
              <a:chOff x="3392" y="1071"/>
              <a:chExt cx="2273" cy="1138"/>
            </a:xfrm>
          </p:grpSpPr>
          <p:grpSp>
            <p:nvGrpSpPr>
              <p:cNvPr id="24619" name="Group 127"/>
              <p:cNvGrpSpPr>
                <a:grpSpLocks/>
              </p:cNvGrpSpPr>
              <p:nvPr/>
            </p:nvGrpSpPr>
            <p:grpSpPr bwMode="auto">
              <a:xfrm>
                <a:off x="3392" y="1071"/>
                <a:ext cx="2273" cy="840"/>
                <a:chOff x="3392" y="1071"/>
                <a:chExt cx="2273" cy="840"/>
              </a:xfrm>
            </p:grpSpPr>
            <p:grpSp>
              <p:nvGrpSpPr>
                <p:cNvPr id="24621" name="Group 78"/>
                <p:cNvGrpSpPr>
                  <a:grpSpLocks/>
                </p:cNvGrpSpPr>
                <p:nvPr/>
              </p:nvGrpSpPr>
              <p:grpSpPr bwMode="auto">
                <a:xfrm>
                  <a:off x="3392" y="1071"/>
                  <a:ext cx="2033" cy="816"/>
                  <a:chOff x="489" y="1207"/>
                  <a:chExt cx="2759" cy="800"/>
                </a:xfrm>
              </p:grpSpPr>
              <p:sp>
                <p:nvSpPr>
                  <p:cNvPr id="24626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39" y="1389"/>
                    <a:ext cx="309" cy="2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400" b="1">
                        <a:ea typeface="新細明體" charset="-120"/>
                        <a:cs typeface="Arial" panose="020B0604020202020204" pitchFamily="34" charset="0"/>
                      </a:rPr>
                      <a:t>=</a:t>
                    </a:r>
                    <a:endParaRPr lang="el-GR" altLang="zh-TW" sz="2400" b="1">
                      <a:ea typeface="新細明體" charset="-12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4627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489" y="1207"/>
                    <a:ext cx="2408" cy="800"/>
                    <a:chOff x="3080" y="2344"/>
                    <a:chExt cx="2408" cy="800"/>
                  </a:xfrm>
                </p:grpSpPr>
                <p:sp>
                  <p:nvSpPr>
                    <p:cNvPr id="24628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3097" y="2517"/>
                      <a:ext cx="2007" cy="612"/>
                    </a:xfrm>
                    <a:custGeom>
                      <a:avLst/>
                      <a:gdLst>
                        <a:gd name="T0" fmla="*/ 0 w 1758"/>
                        <a:gd name="T1" fmla="*/ 0 h 2456"/>
                        <a:gd name="T2" fmla="*/ 860 w 1758"/>
                        <a:gd name="T3" fmla="*/ 0 h 2456"/>
                        <a:gd name="T4" fmla="*/ 1726 w 1758"/>
                        <a:gd name="T5" fmla="*/ 0 h 2456"/>
                        <a:gd name="T6" fmla="*/ 2584 w 1758"/>
                        <a:gd name="T7" fmla="*/ 0 h 2456"/>
                        <a:gd name="T8" fmla="*/ 3425 w 1758"/>
                        <a:gd name="T9" fmla="*/ 0 h 2456"/>
                        <a:gd name="T10" fmla="*/ 4254 w 1758"/>
                        <a:gd name="T11" fmla="*/ 0 h 2456"/>
                        <a:gd name="T12" fmla="*/ 4726 w 1758"/>
                        <a:gd name="T13" fmla="*/ 0 h 2456"/>
                        <a:gd name="T14" fmla="*/ 5232 w 1758"/>
                        <a:gd name="T15" fmla="*/ 0 h 2456"/>
                        <a:gd name="T16" fmla="*/ 5484 w 1758"/>
                        <a:gd name="T17" fmla="*/ 0 h 2456"/>
                        <a:gd name="T18" fmla="*/ 5737 w 1758"/>
                        <a:gd name="T19" fmla="*/ 0 h 2456"/>
                        <a:gd name="T20" fmla="*/ 6095 w 1758"/>
                        <a:gd name="T21" fmla="*/ 0 h 2456"/>
                        <a:gd name="T22" fmla="*/ 6205 w 1758"/>
                        <a:gd name="T23" fmla="*/ 0 h 2456"/>
                        <a:gd name="T24" fmla="*/ 6399 w 1758"/>
                        <a:gd name="T25" fmla="*/ 0 h 2456"/>
                        <a:gd name="T26" fmla="*/ 6606 w 1758"/>
                        <a:gd name="T27" fmla="*/ 0 h 2456"/>
                        <a:gd name="T28" fmla="*/ 6717 w 1758"/>
                        <a:gd name="T29" fmla="*/ 0 h 2456"/>
                        <a:gd name="T30" fmla="*/ 7051 w 1758"/>
                        <a:gd name="T31" fmla="*/ 0 h 2456"/>
                        <a:gd name="T32" fmla="*/ 7351 w 1758"/>
                        <a:gd name="T33" fmla="*/ 0 h 2456"/>
                        <a:gd name="T34" fmla="*/ 7944 w 1758"/>
                        <a:gd name="T35" fmla="*/ 0 h 2456"/>
                        <a:gd name="T36" fmla="*/ 8625 w 1758"/>
                        <a:gd name="T37" fmla="*/ 0 h 2456"/>
                        <a:gd name="T38" fmla="*/ 9006 w 1758"/>
                        <a:gd name="T39" fmla="*/ 0 h 2456"/>
                        <a:gd name="T40" fmla="*/ 9311 w 1758"/>
                        <a:gd name="T41" fmla="*/ 0 h 2456"/>
                        <a:gd name="T42" fmla="*/ 9834 w 1758"/>
                        <a:gd name="T43" fmla="*/ 0 h 245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758"/>
                        <a:gd name="T67" fmla="*/ 0 h 2456"/>
                        <a:gd name="T68" fmla="*/ 1758 w 1758"/>
                        <a:gd name="T69" fmla="*/ 2456 h 2456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758" h="2456">
                          <a:moveTo>
                            <a:pt x="0" y="2456"/>
                          </a:moveTo>
                          <a:cubicBezTo>
                            <a:pt x="26" y="2452"/>
                            <a:pt x="103" y="2446"/>
                            <a:pt x="154" y="2432"/>
                          </a:cubicBezTo>
                          <a:cubicBezTo>
                            <a:pt x="205" y="2418"/>
                            <a:pt x="257" y="2404"/>
                            <a:pt x="308" y="2374"/>
                          </a:cubicBezTo>
                          <a:cubicBezTo>
                            <a:pt x="359" y="2344"/>
                            <a:pt x="411" y="2305"/>
                            <a:pt x="462" y="2252"/>
                          </a:cubicBezTo>
                          <a:cubicBezTo>
                            <a:pt x="513" y="2199"/>
                            <a:pt x="562" y="2148"/>
                            <a:pt x="612" y="2054"/>
                          </a:cubicBezTo>
                          <a:cubicBezTo>
                            <a:pt x="662" y="1960"/>
                            <a:pt x="721" y="1803"/>
                            <a:pt x="760" y="1690"/>
                          </a:cubicBezTo>
                          <a:cubicBezTo>
                            <a:pt x="799" y="1577"/>
                            <a:pt x="815" y="1495"/>
                            <a:pt x="844" y="1374"/>
                          </a:cubicBezTo>
                          <a:cubicBezTo>
                            <a:pt x="873" y="1253"/>
                            <a:pt x="912" y="1087"/>
                            <a:pt x="935" y="966"/>
                          </a:cubicBezTo>
                          <a:cubicBezTo>
                            <a:pt x="958" y="845"/>
                            <a:pt x="965" y="754"/>
                            <a:pt x="980" y="648"/>
                          </a:cubicBezTo>
                          <a:cubicBezTo>
                            <a:pt x="995" y="542"/>
                            <a:pt x="1007" y="426"/>
                            <a:pt x="1025" y="331"/>
                          </a:cubicBezTo>
                          <a:cubicBezTo>
                            <a:pt x="1043" y="236"/>
                            <a:pt x="1076" y="130"/>
                            <a:pt x="1090" y="80"/>
                          </a:cubicBezTo>
                          <a:cubicBezTo>
                            <a:pt x="1104" y="30"/>
                            <a:pt x="1099" y="45"/>
                            <a:pt x="1108" y="32"/>
                          </a:cubicBezTo>
                          <a:cubicBezTo>
                            <a:pt x="1117" y="19"/>
                            <a:pt x="1132" y="0"/>
                            <a:pt x="1144" y="2"/>
                          </a:cubicBezTo>
                          <a:cubicBezTo>
                            <a:pt x="1156" y="4"/>
                            <a:pt x="1171" y="27"/>
                            <a:pt x="1180" y="42"/>
                          </a:cubicBezTo>
                          <a:cubicBezTo>
                            <a:pt x="1189" y="57"/>
                            <a:pt x="1187" y="40"/>
                            <a:pt x="1200" y="90"/>
                          </a:cubicBezTo>
                          <a:cubicBezTo>
                            <a:pt x="1213" y="140"/>
                            <a:pt x="1241" y="250"/>
                            <a:pt x="1260" y="342"/>
                          </a:cubicBezTo>
                          <a:cubicBezTo>
                            <a:pt x="1279" y="434"/>
                            <a:pt x="1287" y="485"/>
                            <a:pt x="1314" y="642"/>
                          </a:cubicBezTo>
                          <a:cubicBezTo>
                            <a:pt x="1341" y="799"/>
                            <a:pt x="1382" y="1071"/>
                            <a:pt x="1420" y="1282"/>
                          </a:cubicBezTo>
                          <a:cubicBezTo>
                            <a:pt x="1458" y="1493"/>
                            <a:pt x="1510" y="1766"/>
                            <a:pt x="1542" y="1910"/>
                          </a:cubicBezTo>
                          <a:cubicBezTo>
                            <a:pt x="1574" y="2054"/>
                            <a:pt x="1590" y="2087"/>
                            <a:pt x="1610" y="2148"/>
                          </a:cubicBezTo>
                          <a:cubicBezTo>
                            <a:pt x="1630" y="2209"/>
                            <a:pt x="1639" y="2239"/>
                            <a:pt x="1664" y="2278"/>
                          </a:cubicBezTo>
                          <a:cubicBezTo>
                            <a:pt x="1689" y="2317"/>
                            <a:pt x="1738" y="2359"/>
                            <a:pt x="1758" y="238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1"/>
                      </a:solidFill>
                      <a:round/>
                      <a:headEnd/>
                      <a:tailEnd type="non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  <p:sp>
                  <p:nvSpPr>
                    <p:cNvPr id="24629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3097" y="2484"/>
                      <a:ext cx="2028" cy="644"/>
                    </a:xfrm>
                    <a:custGeom>
                      <a:avLst/>
                      <a:gdLst>
                        <a:gd name="T0" fmla="*/ 0 w 1776"/>
                        <a:gd name="T1" fmla="*/ 0 h 2587"/>
                        <a:gd name="T2" fmla="*/ 839 w 1776"/>
                        <a:gd name="T3" fmla="*/ 0 h 2587"/>
                        <a:gd name="T4" fmla="*/ 1719 w 1776"/>
                        <a:gd name="T5" fmla="*/ 0 h 2587"/>
                        <a:gd name="T6" fmla="*/ 2626 w 1776"/>
                        <a:gd name="T7" fmla="*/ 0 h 2587"/>
                        <a:gd name="T8" fmla="*/ 3436 w 1776"/>
                        <a:gd name="T9" fmla="*/ 0 h 2587"/>
                        <a:gd name="T10" fmla="*/ 4073 w 1776"/>
                        <a:gd name="T11" fmla="*/ 0 h 2587"/>
                        <a:gd name="T12" fmla="*/ 4481 w 1776"/>
                        <a:gd name="T13" fmla="*/ 0 h 2587"/>
                        <a:gd name="T14" fmla="*/ 4854 w 1776"/>
                        <a:gd name="T15" fmla="*/ 0 h 2587"/>
                        <a:gd name="T16" fmla="*/ 5052 w 1776"/>
                        <a:gd name="T17" fmla="*/ 0 h 2587"/>
                        <a:gd name="T18" fmla="*/ 5186 w 1776"/>
                        <a:gd name="T19" fmla="*/ 0 h 2587"/>
                        <a:gd name="T20" fmla="*/ 5552 w 1776"/>
                        <a:gd name="T21" fmla="*/ 0 h 2587"/>
                        <a:gd name="T22" fmla="*/ 5655 w 1776"/>
                        <a:gd name="T23" fmla="*/ 0 h 2587"/>
                        <a:gd name="T24" fmla="*/ 5995 w 1776"/>
                        <a:gd name="T25" fmla="*/ 0 h 2587"/>
                        <a:gd name="T26" fmla="*/ 6331 w 1776"/>
                        <a:gd name="T27" fmla="*/ 0 h 2587"/>
                        <a:gd name="T28" fmla="*/ 6497 w 1776"/>
                        <a:gd name="T29" fmla="*/ 0 h 2587"/>
                        <a:gd name="T30" fmla="*/ 6766 w 1776"/>
                        <a:gd name="T31" fmla="*/ 0 h 2587"/>
                        <a:gd name="T32" fmla="*/ 7006 w 1776"/>
                        <a:gd name="T33" fmla="*/ 0 h 2587"/>
                        <a:gd name="T34" fmla="*/ 7406 w 1776"/>
                        <a:gd name="T35" fmla="*/ 0 h 2587"/>
                        <a:gd name="T36" fmla="*/ 7843 w 1776"/>
                        <a:gd name="T37" fmla="*/ 0 h 2587"/>
                        <a:gd name="T38" fmla="*/ 8517 w 1776"/>
                        <a:gd name="T39" fmla="*/ 0 h 2587"/>
                        <a:gd name="T40" fmla="*/ 8791 w 1776"/>
                        <a:gd name="T41" fmla="*/ 0 h 2587"/>
                        <a:gd name="T42" fmla="*/ 9457 w 1776"/>
                        <a:gd name="T43" fmla="*/ 0 h 2587"/>
                        <a:gd name="T44" fmla="*/ 9970 w 1776"/>
                        <a:gd name="T45" fmla="*/ 0 h 2587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76"/>
                        <a:gd name="T70" fmla="*/ 0 h 2587"/>
                        <a:gd name="T71" fmla="*/ 1776 w 1776"/>
                        <a:gd name="T72" fmla="*/ 2587 h 2587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76" h="2587">
                          <a:moveTo>
                            <a:pt x="0" y="2583"/>
                          </a:moveTo>
                          <a:cubicBezTo>
                            <a:pt x="49" y="2573"/>
                            <a:pt x="99" y="2563"/>
                            <a:pt x="150" y="2535"/>
                          </a:cubicBezTo>
                          <a:cubicBezTo>
                            <a:pt x="201" y="2507"/>
                            <a:pt x="253" y="2478"/>
                            <a:pt x="306" y="2415"/>
                          </a:cubicBezTo>
                          <a:cubicBezTo>
                            <a:pt x="359" y="2352"/>
                            <a:pt x="417" y="2284"/>
                            <a:pt x="468" y="2157"/>
                          </a:cubicBezTo>
                          <a:cubicBezTo>
                            <a:pt x="519" y="2030"/>
                            <a:pt x="569" y="1830"/>
                            <a:pt x="612" y="1653"/>
                          </a:cubicBezTo>
                          <a:cubicBezTo>
                            <a:pt x="655" y="1476"/>
                            <a:pt x="695" y="1286"/>
                            <a:pt x="726" y="1095"/>
                          </a:cubicBezTo>
                          <a:cubicBezTo>
                            <a:pt x="757" y="904"/>
                            <a:pt x="775" y="666"/>
                            <a:pt x="798" y="507"/>
                          </a:cubicBezTo>
                          <a:cubicBezTo>
                            <a:pt x="821" y="348"/>
                            <a:pt x="847" y="219"/>
                            <a:pt x="864" y="141"/>
                          </a:cubicBezTo>
                          <a:cubicBezTo>
                            <a:pt x="881" y="63"/>
                            <a:pt x="890" y="62"/>
                            <a:pt x="900" y="39"/>
                          </a:cubicBezTo>
                          <a:cubicBezTo>
                            <a:pt x="910" y="16"/>
                            <a:pt x="909" y="0"/>
                            <a:pt x="924" y="3"/>
                          </a:cubicBezTo>
                          <a:cubicBezTo>
                            <a:pt x="939" y="6"/>
                            <a:pt x="976" y="33"/>
                            <a:pt x="990" y="57"/>
                          </a:cubicBezTo>
                          <a:cubicBezTo>
                            <a:pt x="1004" y="81"/>
                            <a:pt x="995" y="70"/>
                            <a:pt x="1008" y="147"/>
                          </a:cubicBezTo>
                          <a:cubicBezTo>
                            <a:pt x="1021" y="224"/>
                            <a:pt x="1048" y="362"/>
                            <a:pt x="1068" y="519"/>
                          </a:cubicBezTo>
                          <a:cubicBezTo>
                            <a:pt x="1088" y="676"/>
                            <a:pt x="1113" y="938"/>
                            <a:pt x="1128" y="1089"/>
                          </a:cubicBezTo>
                          <a:cubicBezTo>
                            <a:pt x="1143" y="1240"/>
                            <a:pt x="1145" y="1326"/>
                            <a:pt x="1158" y="1425"/>
                          </a:cubicBezTo>
                          <a:cubicBezTo>
                            <a:pt x="1171" y="1524"/>
                            <a:pt x="1191" y="1601"/>
                            <a:pt x="1206" y="1683"/>
                          </a:cubicBezTo>
                          <a:cubicBezTo>
                            <a:pt x="1221" y="1765"/>
                            <a:pt x="1229" y="1834"/>
                            <a:pt x="1248" y="1917"/>
                          </a:cubicBezTo>
                          <a:cubicBezTo>
                            <a:pt x="1267" y="2000"/>
                            <a:pt x="1295" y="2106"/>
                            <a:pt x="1320" y="2181"/>
                          </a:cubicBezTo>
                          <a:cubicBezTo>
                            <a:pt x="1345" y="2256"/>
                            <a:pt x="1365" y="2310"/>
                            <a:pt x="1398" y="2367"/>
                          </a:cubicBezTo>
                          <a:cubicBezTo>
                            <a:pt x="1431" y="2424"/>
                            <a:pt x="1490" y="2491"/>
                            <a:pt x="1518" y="2523"/>
                          </a:cubicBezTo>
                          <a:cubicBezTo>
                            <a:pt x="1546" y="2555"/>
                            <a:pt x="1538" y="2549"/>
                            <a:pt x="1566" y="2559"/>
                          </a:cubicBezTo>
                          <a:cubicBezTo>
                            <a:pt x="1594" y="2569"/>
                            <a:pt x="1651" y="2579"/>
                            <a:pt x="1686" y="2583"/>
                          </a:cubicBezTo>
                          <a:cubicBezTo>
                            <a:pt x="1721" y="2587"/>
                            <a:pt x="1748" y="2585"/>
                            <a:pt x="1776" y="2583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FF00"/>
                      </a:solidFill>
                      <a:round/>
                      <a:headEnd/>
                      <a:tailEnd type="non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  <p:sp>
                  <p:nvSpPr>
                    <p:cNvPr id="24630" name="Line 8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88" y="2344"/>
                      <a:ext cx="0" cy="79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  <p:sp>
                  <p:nvSpPr>
                    <p:cNvPr id="24631" name="Line 8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88" y="3138"/>
                      <a:ext cx="2400" cy="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  <p:sp>
                  <p:nvSpPr>
                    <p:cNvPr id="24632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3080" y="3064"/>
                      <a:ext cx="2014" cy="72"/>
                    </a:xfrm>
                    <a:custGeom>
                      <a:avLst/>
                      <a:gdLst>
                        <a:gd name="T0" fmla="*/ 0 w 1820"/>
                        <a:gd name="T1" fmla="*/ 38 h 72"/>
                        <a:gd name="T2" fmla="*/ 233 w 1820"/>
                        <a:gd name="T3" fmla="*/ 23 h 72"/>
                        <a:gd name="T4" fmla="*/ 581 w 1820"/>
                        <a:gd name="T5" fmla="*/ 8 h 72"/>
                        <a:gd name="T6" fmla="*/ 803 w 1820"/>
                        <a:gd name="T7" fmla="*/ 2 h 72"/>
                        <a:gd name="T8" fmla="*/ 1148 w 1820"/>
                        <a:gd name="T9" fmla="*/ 4 h 72"/>
                        <a:gd name="T10" fmla="*/ 1464 w 1820"/>
                        <a:gd name="T11" fmla="*/ 26 h 72"/>
                        <a:gd name="T12" fmla="*/ 1758 w 1820"/>
                        <a:gd name="T13" fmla="*/ 44 h 72"/>
                        <a:gd name="T14" fmla="*/ 2107 w 1820"/>
                        <a:gd name="T15" fmla="*/ 56 h 72"/>
                        <a:gd name="T16" fmla="*/ 2721 w 1820"/>
                        <a:gd name="T17" fmla="*/ 65 h 72"/>
                        <a:gd name="T18" fmla="*/ 3492 w 1820"/>
                        <a:gd name="T19" fmla="*/ 71 h 72"/>
                        <a:gd name="T20" fmla="*/ 4734 w 1820"/>
                        <a:gd name="T21" fmla="*/ 65 h 72"/>
                        <a:gd name="T22" fmla="*/ 5950 w 1820"/>
                        <a:gd name="T23" fmla="*/ 68 h 72"/>
                        <a:gd name="T24" fmla="*/ 6791 w 1820"/>
                        <a:gd name="T25" fmla="*/ 72 h 7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20"/>
                        <a:gd name="T40" fmla="*/ 0 h 72"/>
                        <a:gd name="T41" fmla="*/ 1820 w 1820"/>
                        <a:gd name="T42" fmla="*/ 72 h 7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20" h="72">
                          <a:moveTo>
                            <a:pt x="0" y="38"/>
                          </a:moveTo>
                          <a:cubicBezTo>
                            <a:pt x="18" y="33"/>
                            <a:pt x="37" y="28"/>
                            <a:pt x="63" y="23"/>
                          </a:cubicBezTo>
                          <a:cubicBezTo>
                            <a:pt x="89" y="18"/>
                            <a:pt x="131" y="11"/>
                            <a:pt x="156" y="8"/>
                          </a:cubicBezTo>
                          <a:cubicBezTo>
                            <a:pt x="181" y="5"/>
                            <a:pt x="191" y="3"/>
                            <a:pt x="216" y="2"/>
                          </a:cubicBezTo>
                          <a:cubicBezTo>
                            <a:pt x="241" y="1"/>
                            <a:pt x="279" y="0"/>
                            <a:pt x="308" y="4"/>
                          </a:cubicBezTo>
                          <a:cubicBezTo>
                            <a:pt x="337" y="8"/>
                            <a:pt x="366" y="19"/>
                            <a:pt x="393" y="26"/>
                          </a:cubicBezTo>
                          <a:cubicBezTo>
                            <a:pt x="420" y="33"/>
                            <a:pt x="444" y="39"/>
                            <a:pt x="472" y="44"/>
                          </a:cubicBezTo>
                          <a:cubicBezTo>
                            <a:pt x="500" y="49"/>
                            <a:pt x="521" y="52"/>
                            <a:pt x="564" y="56"/>
                          </a:cubicBezTo>
                          <a:cubicBezTo>
                            <a:pt x="607" y="60"/>
                            <a:pt x="667" y="62"/>
                            <a:pt x="729" y="65"/>
                          </a:cubicBezTo>
                          <a:cubicBezTo>
                            <a:pt x="791" y="68"/>
                            <a:pt x="846" y="71"/>
                            <a:pt x="936" y="71"/>
                          </a:cubicBezTo>
                          <a:cubicBezTo>
                            <a:pt x="1026" y="71"/>
                            <a:pt x="1159" y="66"/>
                            <a:pt x="1269" y="65"/>
                          </a:cubicBezTo>
                          <a:cubicBezTo>
                            <a:pt x="1379" y="64"/>
                            <a:pt x="1504" y="67"/>
                            <a:pt x="1596" y="68"/>
                          </a:cubicBezTo>
                          <a:cubicBezTo>
                            <a:pt x="1688" y="69"/>
                            <a:pt x="1773" y="71"/>
                            <a:pt x="1820" y="72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00FF"/>
                      </a:solidFill>
                      <a:round/>
                      <a:headEnd/>
                      <a:tailEnd type="non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</p:grpSp>
            </p:grpSp>
            <p:grpSp>
              <p:nvGrpSpPr>
                <p:cNvPr id="24622" name="Group 126"/>
                <p:cNvGrpSpPr>
                  <a:grpSpLocks/>
                </p:cNvGrpSpPr>
                <p:nvPr/>
              </p:nvGrpSpPr>
              <p:grpSpPr bwMode="auto">
                <a:xfrm>
                  <a:off x="5531" y="1210"/>
                  <a:ext cx="134" cy="701"/>
                  <a:chOff x="5531" y="1210"/>
                  <a:chExt cx="134" cy="701"/>
                </a:xfrm>
              </p:grpSpPr>
              <p:sp>
                <p:nvSpPr>
                  <p:cNvPr id="24623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31" y="1210"/>
                    <a:ext cx="0" cy="701"/>
                  </a:xfrm>
                  <a:prstGeom prst="line">
                    <a:avLst/>
                  </a:prstGeom>
                  <a:noFill/>
                  <a:ln w="57150">
                    <a:solidFill>
                      <a:srgbClr val="0000FF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  <p:sp>
                <p:nvSpPr>
                  <p:cNvPr id="24624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98" y="1740"/>
                    <a:ext cx="0" cy="171"/>
                  </a:xfrm>
                  <a:prstGeom prst="line">
                    <a:avLst/>
                  </a:prstGeom>
                  <a:noFill/>
                  <a:ln w="57150">
                    <a:solidFill>
                      <a:srgbClr val="00FF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  <p:sp>
                <p:nvSpPr>
                  <p:cNvPr id="24625" name="Line 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656" y="1786"/>
                    <a:ext cx="9" cy="125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1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</p:grpSp>
          </p:grpSp>
          <p:sp>
            <p:nvSpPr>
              <p:cNvPr id="24620" name="Text Box 116"/>
              <p:cNvSpPr txBox="1">
                <a:spLocks noChangeArrowheads="1"/>
              </p:cNvSpPr>
              <p:nvPr/>
            </p:nvSpPr>
            <p:spPr bwMode="auto">
              <a:xfrm>
                <a:off x="3664" y="1978"/>
                <a:ext cx="17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charset="-120"/>
                  </a:rPr>
                  <a:t>Blue reflecting object SDF</a:t>
                </a:r>
              </a:p>
            </p:txBody>
          </p:sp>
        </p:grpSp>
      </p:grpSp>
      <p:grpSp>
        <p:nvGrpSpPr>
          <p:cNvPr id="24582" name="Group 125"/>
          <p:cNvGrpSpPr>
            <a:grpSpLocks/>
          </p:cNvGrpSpPr>
          <p:nvPr/>
        </p:nvGrpSpPr>
        <p:grpSpPr bwMode="auto">
          <a:xfrm>
            <a:off x="5384800" y="3429000"/>
            <a:ext cx="3556000" cy="1662113"/>
            <a:chOff x="3392" y="2160"/>
            <a:chExt cx="2240" cy="1047"/>
          </a:xfrm>
        </p:grpSpPr>
        <p:grpSp>
          <p:nvGrpSpPr>
            <p:cNvPr id="24601" name="Group 124"/>
            <p:cNvGrpSpPr>
              <a:grpSpLocks/>
            </p:cNvGrpSpPr>
            <p:nvPr/>
          </p:nvGrpSpPr>
          <p:grpSpPr bwMode="auto">
            <a:xfrm>
              <a:off x="3392" y="2160"/>
              <a:ext cx="2240" cy="816"/>
              <a:chOff x="3392" y="2160"/>
              <a:chExt cx="2240" cy="816"/>
            </a:xfrm>
          </p:grpSpPr>
          <p:grpSp>
            <p:nvGrpSpPr>
              <p:cNvPr id="24603" name="Group 123"/>
              <p:cNvGrpSpPr>
                <a:grpSpLocks/>
              </p:cNvGrpSpPr>
              <p:nvPr/>
            </p:nvGrpSpPr>
            <p:grpSpPr bwMode="auto">
              <a:xfrm>
                <a:off x="5498" y="2299"/>
                <a:ext cx="134" cy="656"/>
                <a:chOff x="5498" y="2299"/>
                <a:chExt cx="134" cy="656"/>
              </a:xfrm>
            </p:grpSpPr>
            <p:sp>
              <p:nvSpPr>
                <p:cNvPr id="24614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5498" y="2822"/>
                  <a:ext cx="0" cy="133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24615" name="Line 100"/>
                <p:cNvSpPr>
                  <a:spLocks noChangeShapeType="1"/>
                </p:cNvSpPr>
                <p:nvPr/>
              </p:nvSpPr>
              <p:spPr bwMode="auto">
                <a:xfrm flipH="1" flipV="1">
                  <a:off x="5565" y="2307"/>
                  <a:ext cx="0" cy="648"/>
                </a:xfrm>
                <a:prstGeom prst="line">
                  <a:avLst/>
                </a:prstGeom>
                <a:noFill/>
                <a:ln w="57150">
                  <a:solidFill>
                    <a:srgbClr val="00FF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24616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5632" y="2299"/>
                  <a:ext cx="0" cy="656"/>
                </a:xfrm>
                <a:prstGeom prst="line">
                  <a:avLst/>
                </a:prstGeom>
                <a:noFill/>
                <a:ln w="57150">
                  <a:solidFill>
                    <a:srgbClr val="FF000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24604" name="Group 112"/>
              <p:cNvGrpSpPr>
                <a:grpSpLocks/>
              </p:cNvGrpSpPr>
              <p:nvPr/>
            </p:nvGrpSpPr>
            <p:grpSpPr bwMode="auto">
              <a:xfrm>
                <a:off x="3392" y="2160"/>
                <a:ext cx="2033" cy="816"/>
                <a:chOff x="489" y="2704"/>
                <a:chExt cx="2759" cy="800"/>
              </a:xfrm>
            </p:grpSpPr>
            <p:grpSp>
              <p:nvGrpSpPr>
                <p:cNvPr id="24605" name="Group 62"/>
                <p:cNvGrpSpPr>
                  <a:grpSpLocks/>
                </p:cNvGrpSpPr>
                <p:nvPr/>
              </p:nvGrpSpPr>
              <p:grpSpPr bwMode="auto">
                <a:xfrm>
                  <a:off x="489" y="2704"/>
                  <a:ext cx="2759" cy="800"/>
                  <a:chOff x="489" y="1207"/>
                  <a:chExt cx="2759" cy="800"/>
                </a:xfrm>
              </p:grpSpPr>
              <p:sp>
                <p:nvSpPr>
                  <p:cNvPr id="24607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39" y="1389"/>
                    <a:ext cx="309" cy="2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400" b="1">
                        <a:ea typeface="新細明體" charset="-120"/>
                        <a:cs typeface="Arial" panose="020B0604020202020204" pitchFamily="34" charset="0"/>
                      </a:rPr>
                      <a:t>=</a:t>
                    </a:r>
                    <a:endParaRPr lang="el-GR" altLang="zh-TW" sz="2400" b="1">
                      <a:ea typeface="新細明體" charset="-12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4608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489" y="1207"/>
                    <a:ext cx="2408" cy="800"/>
                    <a:chOff x="3080" y="2344"/>
                    <a:chExt cx="2408" cy="800"/>
                  </a:xfrm>
                </p:grpSpPr>
                <p:sp>
                  <p:nvSpPr>
                    <p:cNvPr id="24609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3097" y="2517"/>
                      <a:ext cx="2007" cy="612"/>
                    </a:xfrm>
                    <a:custGeom>
                      <a:avLst/>
                      <a:gdLst>
                        <a:gd name="T0" fmla="*/ 0 w 1758"/>
                        <a:gd name="T1" fmla="*/ 0 h 2456"/>
                        <a:gd name="T2" fmla="*/ 860 w 1758"/>
                        <a:gd name="T3" fmla="*/ 0 h 2456"/>
                        <a:gd name="T4" fmla="*/ 1726 w 1758"/>
                        <a:gd name="T5" fmla="*/ 0 h 2456"/>
                        <a:gd name="T6" fmla="*/ 2584 w 1758"/>
                        <a:gd name="T7" fmla="*/ 0 h 2456"/>
                        <a:gd name="T8" fmla="*/ 3425 w 1758"/>
                        <a:gd name="T9" fmla="*/ 0 h 2456"/>
                        <a:gd name="T10" fmla="*/ 4254 w 1758"/>
                        <a:gd name="T11" fmla="*/ 0 h 2456"/>
                        <a:gd name="T12" fmla="*/ 4726 w 1758"/>
                        <a:gd name="T13" fmla="*/ 0 h 2456"/>
                        <a:gd name="T14" fmla="*/ 5232 w 1758"/>
                        <a:gd name="T15" fmla="*/ 0 h 2456"/>
                        <a:gd name="T16" fmla="*/ 5484 w 1758"/>
                        <a:gd name="T17" fmla="*/ 0 h 2456"/>
                        <a:gd name="T18" fmla="*/ 5737 w 1758"/>
                        <a:gd name="T19" fmla="*/ 0 h 2456"/>
                        <a:gd name="T20" fmla="*/ 6095 w 1758"/>
                        <a:gd name="T21" fmla="*/ 0 h 2456"/>
                        <a:gd name="T22" fmla="*/ 6205 w 1758"/>
                        <a:gd name="T23" fmla="*/ 0 h 2456"/>
                        <a:gd name="T24" fmla="*/ 6399 w 1758"/>
                        <a:gd name="T25" fmla="*/ 0 h 2456"/>
                        <a:gd name="T26" fmla="*/ 6606 w 1758"/>
                        <a:gd name="T27" fmla="*/ 0 h 2456"/>
                        <a:gd name="T28" fmla="*/ 6717 w 1758"/>
                        <a:gd name="T29" fmla="*/ 0 h 2456"/>
                        <a:gd name="T30" fmla="*/ 7051 w 1758"/>
                        <a:gd name="T31" fmla="*/ 0 h 2456"/>
                        <a:gd name="T32" fmla="*/ 7351 w 1758"/>
                        <a:gd name="T33" fmla="*/ 0 h 2456"/>
                        <a:gd name="T34" fmla="*/ 7944 w 1758"/>
                        <a:gd name="T35" fmla="*/ 0 h 2456"/>
                        <a:gd name="T36" fmla="*/ 8625 w 1758"/>
                        <a:gd name="T37" fmla="*/ 0 h 2456"/>
                        <a:gd name="T38" fmla="*/ 9006 w 1758"/>
                        <a:gd name="T39" fmla="*/ 0 h 2456"/>
                        <a:gd name="T40" fmla="*/ 9311 w 1758"/>
                        <a:gd name="T41" fmla="*/ 0 h 2456"/>
                        <a:gd name="T42" fmla="*/ 9834 w 1758"/>
                        <a:gd name="T43" fmla="*/ 0 h 245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758"/>
                        <a:gd name="T67" fmla="*/ 0 h 2456"/>
                        <a:gd name="T68" fmla="*/ 1758 w 1758"/>
                        <a:gd name="T69" fmla="*/ 2456 h 2456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758" h="2456">
                          <a:moveTo>
                            <a:pt x="0" y="2456"/>
                          </a:moveTo>
                          <a:cubicBezTo>
                            <a:pt x="26" y="2452"/>
                            <a:pt x="103" y="2446"/>
                            <a:pt x="154" y="2432"/>
                          </a:cubicBezTo>
                          <a:cubicBezTo>
                            <a:pt x="205" y="2418"/>
                            <a:pt x="257" y="2404"/>
                            <a:pt x="308" y="2374"/>
                          </a:cubicBezTo>
                          <a:cubicBezTo>
                            <a:pt x="359" y="2344"/>
                            <a:pt x="411" y="2305"/>
                            <a:pt x="462" y="2252"/>
                          </a:cubicBezTo>
                          <a:cubicBezTo>
                            <a:pt x="513" y="2199"/>
                            <a:pt x="562" y="2148"/>
                            <a:pt x="612" y="2054"/>
                          </a:cubicBezTo>
                          <a:cubicBezTo>
                            <a:pt x="662" y="1960"/>
                            <a:pt x="721" y="1803"/>
                            <a:pt x="760" y="1690"/>
                          </a:cubicBezTo>
                          <a:cubicBezTo>
                            <a:pt x="799" y="1577"/>
                            <a:pt x="815" y="1495"/>
                            <a:pt x="844" y="1374"/>
                          </a:cubicBezTo>
                          <a:cubicBezTo>
                            <a:pt x="873" y="1253"/>
                            <a:pt x="912" y="1087"/>
                            <a:pt x="935" y="966"/>
                          </a:cubicBezTo>
                          <a:cubicBezTo>
                            <a:pt x="958" y="845"/>
                            <a:pt x="965" y="754"/>
                            <a:pt x="980" y="648"/>
                          </a:cubicBezTo>
                          <a:cubicBezTo>
                            <a:pt x="995" y="542"/>
                            <a:pt x="1007" y="426"/>
                            <a:pt x="1025" y="331"/>
                          </a:cubicBezTo>
                          <a:cubicBezTo>
                            <a:pt x="1043" y="236"/>
                            <a:pt x="1076" y="130"/>
                            <a:pt x="1090" y="80"/>
                          </a:cubicBezTo>
                          <a:cubicBezTo>
                            <a:pt x="1104" y="30"/>
                            <a:pt x="1099" y="45"/>
                            <a:pt x="1108" y="32"/>
                          </a:cubicBezTo>
                          <a:cubicBezTo>
                            <a:pt x="1117" y="19"/>
                            <a:pt x="1132" y="0"/>
                            <a:pt x="1144" y="2"/>
                          </a:cubicBezTo>
                          <a:cubicBezTo>
                            <a:pt x="1156" y="4"/>
                            <a:pt x="1171" y="27"/>
                            <a:pt x="1180" y="42"/>
                          </a:cubicBezTo>
                          <a:cubicBezTo>
                            <a:pt x="1189" y="57"/>
                            <a:pt x="1187" y="40"/>
                            <a:pt x="1200" y="90"/>
                          </a:cubicBezTo>
                          <a:cubicBezTo>
                            <a:pt x="1213" y="140"/>
                            <a:pt x="1241" y="250"/>
                            <a:pt x="1260" y="342"/>
                          </a:cubicBezTo>
                          <a:cubicBezTo>
                            <a:pt x="1279" y="434"/>
                            <a:pt x="1287" y="485"/>
                            <a:pt x="1314" y="642"/>
                          </a:cubicBezTo>
                          <a:cubicBezTo>
                            <a:pt x="1341" y="799"/>
                            <a:pt x="1382" y="1071"/>
                            <a:pt x="1420" y="1282"/>
                          </a:cubicBezTo>
                          <a:cubicBezTo>
                            <a:pt x="1458" y="1493"/>
                            <a:pt x="1510" y="1766"/>
                            <a:pt x="1542" y="1910"/>
                          </a:cubicBezTo>
                          <a:cubicBezTo>
                            <a:pt x="1574" y="2054"/>
                            <a:pt x="1590" y="2087"/>
                            <a:pt x="1610" y="2148"/>
                          </a:cubicBezTo>
                          <a:cubicBezTo>
                            <a:pt x="1630" y="2209"/>
                            <a:pt x="1639" y="2239"/>
                            <a:pt x="1664" y="2278"/>
                          </a:cubicBezTo>
                          <a:cubicBezTo>
                            <a:pt x="1689" y="2317"/>
                            <a:pt x="1738" y="2359"/>
                            <a:pt x="1758" y="238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1"/>
                      </a:solidFill>
                      <a:round/>
                      <a:headEnd/>
                      <a:tailEnd type="non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  <p:sp>
                  <p:nvSpPr>
                    <p:cNvPr id="24610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3097" y="2484"/>
                      <a:ext cx="2028" cy="644"/>
                    </a:xfrm>
                    <a:custGeom>
                      <a:avLst/>
                      <a:gdLst>
                        <a:gd name="T0" fmla="*/ 0 w 1776"/>
                        <a:gd name="T1" fmla="*/ 0 h 2587"/>
                        <a:gd name="T2" fmla="*/ 839 w 1776"/>
                        <a:gd name="T3" fmla="*/ 0 h 2587"/>
                        <a:gd name="T4" fmla="*/ 1719 w 1776"/>
                        <a:gd name="T5" fmla="*/ 0 h 2587"/>
                        <a:gd name="T6" fmla="*/ 2626 w 1776"/>
                        <a:gd name="T7" fmla="*/ 0 h 2587"/>
                        <a:gd name="T8" fmla="*/ 3436 w 1776"/>
                        <a:gd name="T9" fmla="*/ 0 h 2587"/>
                        <a:gd name="T10" fmla="*/ 4073 w 1776"/>
                        <a:gd name="T11" fmla="*/ 0 h 2587"/>
                        <a:gd name="T12" fmla="*/ 4481 w 1776"/>
                        <a:gd name="T13" fmla="*/ 0 h 2587"/>
                        <a:gd name="T14" fmla="*/ 4854 w 1776"/>
                        <a:gd name="T15" fmla="*/ 0 h 2587"/>
                        <a:gd name="T16" fmla="*/ 5052 w 1776"/>
                        <a:gd name="T17" fmla="*/ 0 h 2587"/>
                        <a:gd name="T18" fmla="*/ 5186 w 1776"/>
                        <a:gd name="T19" fmla="*/ 0 h 2587"/>
                        <a:gd name="T20" fmla="*/ 5552 w 1776"/>
                        <a:gd name="T21" fmla="*/ 0 h 2587"/>
                        <a:gd name="T22" fmla="*/ 5655 w 1776"/>
                        <a:gd name="T23" fmla="*/ 0 h 2587"/>
                        <a:gd name="T24" fmla="*/ 5995 w 1776"/>
                        <a:gd name="T25" fmla="*/ 0 h 2587"/>
                        <a:gd name="T26" fmla="*/ 6331 w 1776"/>
                        <a:gd name="T27" fmla="*/ 0 h 2587"/>
                        <a:gd name="T28" fmla="*/ 6497 w 1776"/>
                        <a:gd name="T29" fmla="*/ 0 h 2587"/>
                        <a:gd name="T30" fmla="*/ 6766 w 1776"/>
                        <a:gd name="T31" fmla="*/ 0 h 2587"/>
                        <a:gd name="T32" fmla="*/ 7006 w 1776"/>
                        <a:gd name="T33" fmla="*/ 0 h 2587"/>
                        <a:gd name="T34" fmla="*/ 7406 w 1776"/>
                        <a:gd name="T35" fmla="*/ 0 h 2587"/>
                        <a:gd name="T36" fmla="*/ 7843 w 1776"/>
                        <a:gd name="T37" fmla="*/ 0 h 2587"/>
                        <a:gd name="T38" fmla="*/ 8517 w 1776"/>
                        <a:gd name="T39" fmla="*/ 0 h 2587"/>
                        <a:gd name="T40" fmla="*/ 8791 w 1776"/>
                        <a:gd name="T41" fmla="*/ 0 h 2587"/>
                        <a:gd name="T42" fmla="*/ 9457 w 1776"/>
                        <a:gd name="T43" fmla="*/ 0 h 2587"/>
                        <a:gd name="T44" fmla="*/ 9970 w 1776"/>
                        <a:gd name="T45" fmla="*/ 0 h 2587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76"/>
                        <a:gd name="T70" fmla="*/ 0 h 2587"/>
                        <a:gd name="T71" fmla="*/ 1776 w 1776"/>
                        <a:gd name="T72" fmla="*/ 2587 h 2587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76" h="2587">
                          <a:moveTo>
                            <a:pt x="0" y="2583"/>
                          </a:moveTo>
                          <a:cubicBezTo>
                            <a:pt x="49" y="2573"/>
                            <a:pt x="99" y="2563"/>
                            <a:pt x="150" y="2535"/>
                          </a:cubicBezTo>
                          <a:cubicBezTo>
                            <a:pt x="201" y="2507"/>
                            <a:pt x="253" y="2478"/>
                            <a:pt x="306" y="2415"/>
                          </a:cubicBezTo>
                          <a:cubicBezTo>
                            <a:pt x="359" y="2352"/>
                            <a:pt x="417" y="2284"/>
                            <a:pt x="468" y="2157"/>
                          </a:cubicBezTo>
                          <a:cubicBezTo>
                            <a:pt x="519" y="2030"/>
                            <a:pt x="569" y="1830"/>
                            <a:pt x="612" y="1653"/>
                          </a:cubicBezTo>
                          <a:cubicBezTo>
                            <a:pt x="655" y="1476"/>
                            <a:pt x="695" y="1286"/>
                            <a:pt x="726" y="1095"/>
                          </a:cubicBezTo>
                          <a:cubicBezTo>
                            <a:pt x="757" y="904"/>
                            <a:pt x="775" y="666"/>
                            <a:pt x="798" y="507"/>
                          </a:cubicBezTo>
                          <a:cubicBezTo>
                            <a:pt x="821" y="348"/>
                            <a:pt x="847" y="219"/>
                            <a:pt x="864" y="141"/>
                          </a:cubicBezTo>
                          <a:cubicBezTo>
                            <a:pt x="881" y="63"/>
                            <a:pt x="890" y="62"/>
                            <a:pt x="900" y="39"/>
                          </a:cubicBezTo>
                          <a:cubicBezTo>
                            <a:pt x="910" y="16"/>
                            <a:pt x="909" y="0"/>
                            <a:pt x="924" y="3"/>
                          </a:cubicBezTo>
                          <a:cubicBezTo>
                            <a:pt x="939" y="6"/>
                            <a:pt x="976" y="33"/>
                            <a:pt x="990" y="57"/>
                          </a:cubicBezTo>
                          <a:cubicBezTo>
                            <a:pt x="1004" y="81"/>
                            <a:pt x="995" y="70"/>
                            <a:pt x="1008" y="147"/>
                          </a:cubicBezTo>
                          <a:cubicBezTo>
                            <a:pt x="1021" y="224"/>
                            <a:pt x="1048" y="362"/>
                            <a:pt x="1068" y="519"/>
                          </a:cubicBezTo>
                          <a:cubicBezTo>
                            <a:pt x="1088" y="676"/>
                            <a:pt x="1113" y="938"/>
                            <a:pt x="1128" y="1089"/>
                          </a:cubicBezTo>
                          <a:cubicBezTo>
                            <a:pt x="1143" y="1240"/>
                            <a:pt x="1145" y="1326"/>
                            <a:pt x="1158" y="1425"/>
                          </a:cubicBezTo>
                          <a:cubicBezTo>
                            <a:pt x="1171" y="1524"/>
                            <a:pt x="1191" y="1601"/>
                            <a:pt x="1206" y="1683"/>
                          </a:cubicBezTo>
                          <a:cubicBezTo>
                            <a:pt x="1221" y="1765"/>
                            <a:pt x="1229" y="1834"/>
                            <a:pt x="1248" y="1917"/>
                          </a:cubicBezTo>
                          <a:cubicBezTo>
                            <a:pt x="1267" y="2000"/>
                            <a:pt x="1295" y="2106"/>
                            <a:pt x="1320" y="2181"/>
                          </a:cubicBezTo>
                          <a:cubicBezTo>
                            <a:pt x="1345" y="2256"/>
                            <a:pt x="1365" y="2310"/>
                            <a:pt x="1398" y="2367"/>
                          </a:cubicBezTo>
                          <a:cubicBezTo>
                            <a:pt x="1431" y="2424"/>
                            <a:pt x="1490" y="2491"/>
                            <a:pt x="1518" y="2523"/>
                          </a:cubicBezTo>
                          <a:cubicBezTo>
                            <a:pt x="1546" y="2555"/>
                            <a:pt x="1538" y="2549"/>
                            <a:pt x="1566" y="2559"/>
                          </a:cubicBezTo>
                          <a:cubicBezTo>
                            <a:pt x="1594" y="2569"/>
                            <a:pt x="1651" y="2579"/>
                            <a:pt x="1686" y="2583"/>
                          </a:cubicBezTo>
                          <a:cubicBezTo>
                            <a:pt x="1721" y="2587"/>
                            <a:pt x="1748" y="2585"/>
                            <a:pt x="1776" y="2583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FF00"/>
                      </a:solidFill>
                      <a:round/>
                      <a:headEnd/>
                      <a:tailEnd type="non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  <p:sp>
                  <p:nvSpPr>
                    <p:cNvPr id="24611" name="Line 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88" y="2344"/>
                      <a:ext cx="0" cy="79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  <p:sp>
                  <p:nvSpPr>
                    <p:cNvPr id="24612" name="Line 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88" y="3138"/>
                      <a:ext cx="2400" cy="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  <p:sp>
                  <p:nvSpPr>
                    <p:cNvPr id="24613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3080" y="3064"/>
                      <a:ext cx="2014" cy="72"/>
                    </a:xfrm>
                    <a:custGeom>
                      <a:avLst/>
                      <a:gdLst>
                        <a:gd name="T0" fmla="*/ 0 w 1820"/>
                        <a:gd name="T1" fmla="*/ 38 h 72"/>
                        <a:gd name="T2" fmla="*/ 233 w 1820"/>
                        <a:gd name="T3" fmla="*/ 23 h 72"/>
                        <a:gd name="T4" fmla="*/ 581 w 1820"/>
                        <a:gd name="T5" fmla="*/ 8 h 72"/>
                        <a:gd name="T6" fmla="*/ 803 w 1820"/>
                        <a:gd name="T7" fmla="*/ 2 h 72"/>
                        <a:gd name="T8" fmla="*/ 1148 w 1820"/>
                        <a:gd name="T9" fmla="*/ 4 h 72"/>
                        <a:gd name="T10" fmla="*/ 1464 w 1820"/>
                        <a:gd name="T11" fmla="*/ 26 h 72"/>
                        <a:gd name="T12" fmla="*/ 1758 w 1820"/>
                        <a:gd name="T13" fmla="*/ 44 h 72"/>
                        <a:gd name="T14" fmla="*/ 2107 w 1820"/>
                        <a:gd name="T15" fmla="*/ 56 h 72"/>
                        <a:gd name="T16" fmla="*/ 2721 w 1820"/>
                        <a:gd name="T17" fmla="*/ 65 h 72"/>
                        <a:gd name="T18" fmla="*/ 3492 w 1820"/>
                        <a:gd name="T19" fmla="*/ 71 h 72"/>
                        <a:gd name="T20" fmla="*/ 4734 w 1820"/>
                        <a:gd name="T21" fmla="*/ 65 h 72"/>
                        <a:gd name="T22" fmla="*/ 5950 w 1820"/>
                        <a:gd name="T23" fmla="*/ 68 h 72"/>
                        <a:gd name="T24" fmla="*/ 6791 w 1820"/>
                        <a:gd name="T25" fmla="*/ 72 h 7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20"/>
                        <a:gd name="T40" fmla="*/ 0 h 72"/>
                        <a:gd name="T41" fmla="*/ 1820 w 1820"/>
                        <a:gd name="T42" fmla="*/ 72 h 7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20" h="72">
                          <a:moveTo>
                            <a:pt x="0" y="38"/>
                          </a:moveTo>
                          <a:cubicBezTo>
                            <a:pt x="18" y="33"/>
                            <a:pt x="37" y="28"/>
                            <a:pt x="63" y="23"/>
                          </a:cubicBezTo>
                          <a:cubicBezTo>
                            <a:pt x="89" y="18"/>
                            <a:pt x="131" y="11"/>
                            <a:pt x="156" y="8"/>
                          </a:cubicBezTo>
                          <a:cubicBezTo>
                            <a:pt x="181" y="5"/>
                            <a:pt x="191" y="3"/>
                            <a:pt x="216" y="2"/>
                          </a:cubicBezTo>
                          <a:cubicBezTo>
                            <a:pt x="241" y="1"/>
                            <a:pt x="279" y="0"/>
                            <a:pt x="308" y="4"/>
                          </a:cubicBezTo>
                          <a:cubicBezTo>
                            <a:pt x="337" y="8"/>
                            <a:pt x="366" y="19"/>
                            <a:pt x="393" y="26"/>
                          </a:cubicBezTo>
                          <a:cubicBezTo>
                            <a:pt x="420" y="33"/>
                            <a:pt x="444" y="39"/>
                            <a:pt x="472" y="44"/>
                          </a:cubicBezTo>
                          <a:cubicBezTo>
                            <a:pt x="500" y="49"/>
                            <a:pt x="521" y="52"/>
                            <a:pt x="564" y="56"/>
                          </a:cubicBezTo>
                          <a:cubicBezTo>
                            <a:pt x="607" y="60"/>
                            <a:pt x="667" y="62"/>
                            <a:pt x="729" y="65"/>
                          </a:cubicBezTo>
                          <a:cubicBezTo>
                            <a:pt x="791" y="68"/>
                            <a:pt x="846" y="71"/>
                            <a:pt x="936" y="71"/>
                          </a:cubicBezTo>
                          <a:cubicBezTo>
                            <a:pt x="1026" y="71"/>
                            <a:pt x="1159" y="66"/>
                            <a:pt x="1269" y="65"/>
                          </a:cubicBezTo>
                          <a:cubicBezTo>
                            <a:pt x="1379" y="64"/>
                            <a:pt x="1504" y="67"/>
                            <a:pt x="1596" y="68"/>
                          </a:cubicBezTo>
                          <a:cubicBezTo>
                            <a:pt x="1688" y="69"/>
                            <a:pt x="1773" y="71"/>
                            <a:pt x="1820" y="72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00FF"/>
                      </a:solidFill>
                      <a:round/>
                      <a:headEnd/>
                      <a:tailEnd type="non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</p:grpSp>
            </p:grpSp>
            <p:sp>
              <p:nvSpPr>
                <p:cNvPr id="24606" name="Freeform 111"/>
                <p:cNvSpPr>
                  <a:spLocks/>
                </p:cNvSpPr>
                <p:nvPr/>
              </p:nvSpPr>
              <p:spPr bwMode="auto">
                <a:xfrm>
                  <a:off x="519" y="2831"/>
                  <a:ext cx="1994" cy="670"/>
                </a:xfrm>
                <a:custGeom>
                  <a:avLst/>
                  <a:gdLst>
                    <a:gd name="T0" fmla="*/ 0 w 1994"/>
                    <a:gd name="T1" fmla="*/ 670 h 670"/>
                    <a:gd name="T2" fmla="*/ 273 w 1994"/>
                    <a:gd name="T3" fmla="*/ 649 h 670"/>
                    <a:gd name="T4" fmla="*/ 468 w 1994"/>
                    <a:gd name="T5" fmla="*/ 565 h 670"/>
                    <a:gd name="T6" fmla="*/ 663 w 1994"/>
                    <a:gd name="T7" fmla="*/ 394 h 670"/>
                    <a:gd name="T8" fmla="*/ 825 w 1994"/>
                    <a:gd name="T9" fmla="*/ 241 h 670"/>
                    <a:gd name="T10" fmla="*/ 1017 w 1994"/>
                    <a:gd name="T11" fmla="*/ 88 h 670"/>
                    <a:gd name="T12" fmla="*/ 1098 w 1994"/>
                    <a:gd name="T13" fmla="*/ 28 h 670"/>
                    <a:gd name="T14" fmla="*/ 1215 w 1994"/>
                    <a:gd name="T15" fmla="*/ 4 h 670"/>
                    <a:gd name="T16" fmla="*/ 1362 w 1994"/>
                    <a:gd name="T17" fmla="*/ 52 h 670"/>
                    <a:gd name="T18" fmla="*/ 1584 w 1994"/>
                    <a:gd name="T19" fmla="*/ 253 h 670"/>
                    <a:gd name="T20" fmla="*/ 1749 w 1994"/>
                    <a:gd name="T21" fmla="*/ 448 h 670"/>
                    <a:gd name="T22" fmla="*/ 1869 w 1994"/>
                    <a:gd name="T23" fmla="*/ 550 h 670"/>
                    <a:gd name="T24" fmla="*/ 1974 w 1994"/>
                    <a:gd name="T25" fmla="*/ 631 h 670"/>
                    <a:gd name="T26" fmla="*/ 1992 w 1994"/>
                    <a:gd name="T27" fmla="*/ 649 h 67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994"/>
                    <a:gd name="T43" fmla="*/ 0 h 670"/>
                    <a:gd name="T44" fmla="*/ 1994 w 1994"/>
                    <a:gd name="T45" fmla="*/ 670 h 67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994" h="670">
                      <a:moveTo>
                        <a:pt x="0" y="670"/>
                      </a:moveTo>
                      <a:cubicBezTo>
                        <a:pt x="97" y="668"/>
                        <a:pt x="195" y="666"/>
                        <a:pt x="273" y="649"/>
                      </a:cubicBezTo>
                      <a:cubicBezTo>
                        <a:pt x="351" y="632"/>
                        <a:pt x="403" y="607"/>
                        <a:pt x="468" y="565"/>
                      </a:cubicBezTo>
                      <a:cubicBezTo>
                        <a:pt x="533" y="523"/>
                        <a:pt x="604" y="448"/>
                        <a:pt x="663" y="394"/>
                      </a:cubicBezTo>
                      <a:cubicBezTo>
                        <a:pt x="722" y="340"/>
                        <a:pt x="766" y="292"/>
                        <a:pt x="825" y="241"/>
                      </a:cubicBezTo>
                      <a:cubicBezTo>
                        <a:pt x="884" y="190"/>
                        <a:pt x="971" y="123"/>
                        <a:pt x="1017" y="88"/>
                      </a:cubicBezTo>
                      <a:cubicBezTo>
                        <a:pt x="1063" y="53"/>
                        <a:pt x="1065" y="42"/>
                        <a:pt x="1098" y="28"/>
                      </a:cubicBezTo>
                      <a:cubicBezTo>
                        <a:pt x="1131" y="14"/>
                        <a:pt x="1171" y="0"/>
                        <a:pt x="1215" y="4"/>
                      </a:cubicBezTo>
                      <a:cubicBezTo>
                        <a:pt x="1259" y="8"/>
                        <a:pt x="1301" y="11"/>
                        <a:pt x="1362" y="52"/>
                      </a:cubicBezTo>
                      <a:cubicBezTo>
                        <a:pt x="1423" y="93"/>
                        <a:pt x="1520" y="187"/>
                        <a:pt x="1584" y="253"/>
                      </a:cubicBezTo>
                      <a:cubicBezTo>
                        <a:pt x="1648" y="319"/>
                        <a:pt x="1701" y="398"/>
                        <a:pt x="1749" y="448"/>
                      </a:cubicBezTo>
                      <a:cubicBezTo>
                        <a:pt x="1797" y="498"/>
                        <a:pt x="1831" y="519"/>
                        <a:pt x="1869" y="550"/>
                      </a:cubicBezTo>
                      <a:cubicBezTo>
                        <a:pt x="1907" y="581"/>
                        <a:pt x="1954" y="615"/>
                        <a:pt x="1974" y="631"/>
                      </a:cubicBezTo>
                      <a:cubicBezTo>
                        <a:pt x="1994" y="647"/>
                        <a:pt x="1993" y="646"/>
                        <a:pt x="1992" y="649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</p:grpSp>
        <p:sp>
          <p:nvSpPr>
            <p:cNvPr id="24602" name="Text Box 117"/>
            <p:cNvSpPr txBox="1">
              <a:spLocks noChangeArrowheads="1"/>
            </p:cNvSpPr>
            <p:nvPr/>
          </p:nvSpPr>
          <p:spPr bwMode="auto">
            <a:xfrm>
              <a:off x="3664" y="2976"/>
              <a:ext cx="1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Yellow reflecting object SDF</a:t>
              </a:r>
            </a:p>
          </p:txBody>
        </p:sp>
      </p:grpSp>
      <p:grpSp>
        <p:nvGrpSpPr>
          <p:cNvPr id="24583" name="Group 119"/>
          <p:cNvGrpSpPr>
            <a:grpSpLocks/>
          </p:cNvGrpSpPr>
          <p:nvPr/>
        </p:nvGrpSpPr>
        <p:grpSpPr bwMode="auto">
          <a:xfrm>
            <a:off x="776288" y="3429000"/>
            <a:ext cx="3556000" cy="1662113"/>
            <a:chOff x="535" y="2750"/>
            <a:chExt cx="2240" cy="1047"/>
          </a:xfrm>
        </p:grpSpPr>
        <p:grpSp>
          <p:nvGrpSpPr>
            <p:cNvPr id="24585" name="Group 110"/>
            <p:cNvGrpSpPr>
              <a:grpSpLocks/>
            </p:cNvGrpSpPr>
            <p:nvPr/>
          </p:nvGrpSpPr>
          <p:grpSpPr bwMode="auto">
            <a:xfrm>
              <a:off x="535" y="2750"/>
              <a:ext cx="2240" cy="817"/>
              <a:chOff x="489" y="1480"/>
              <a:chExt cx="3040" cy="801"/>
            </a:xfrm>
          </p:grpSpPr>
          <p:grpSp>
            <p:nvGrpSpPr>
              <p:cNvPr id="24587" name="Group 109"/>
              <p:cNvGrpSpPr>
                <a:grpSpLocks/>
              </p:cNvGrpSpPr>
              <p:nvPr/>
            </p:nvGrpSpPr>
            <p:grpSpPr bwMode="auto">
              <a:xfrm>
                <a:off x="3347" y="1616"/>
                <a:ext cx="182" cy="643"/>
                <a:chOff x="3347" y="1616"/>
                <a:chExt cx="182" cy="643"/>
              </a:xfrm>
            </p:grpSpPr>
            <p:sp>
              <p:nvSpPr>
                <p:cNvPr id="24598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347" y="2069"/>
                  <a:ext cx="0" cy="19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24599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3438" y="1616"/>
                  <a:ext cx="0" cy="643"/>
                </a:xfrm>
                <a:prstGeom prst="line">
                  <a:avLst/>
                </a:prstGeom>
                <a:noFill/>
                <a:ln w="57150">
                  <a:solidFill>
                    <a:srgbClr val="00FF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24600" name="Line 97"/>
                <p:cNvSpPr>
                  <a:spLocks noChangeShapeType="1"/>
                </p:cNvSpPr>
                <p:nvPr/>
              </p:nvSpPr>
              <p:spPr bwMode="auto">
                <a:xfrm flipH="1" flipV="1">
                  <a:off x="3528" y="1888"/>
                  <a:ext cx="1" cy="371"/>
                </a:xfrm>
                <a:prstGeom prst="line">
                  <a:avLst/>
                </a:prstGeom>
                <a:noFill/>
                <a:ln w="57150">
                  <a:solidFill>
                    <a:srgbClr val="FF000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24588" name="Group 108"/>
              <p:cNvGrpSpPr>
                <a:grpSpLocks/>
              </p:cNvGrpSpPr>
              <p:nvPr/>
            </p:nvGrpSpPr>
            <p:grpSpPr bwMode="auto">
              <a:xfrm>
                <a:off x="489" y="1480"/>
                <a:ext cx="2759" cy="801"/>
                <a:chOff x="489" y="1480"/>
                <a:chExt cx="2759" cy="801"/>
              </a:xfrm>
            </p:grpSpPr>
            <p:grpSp>
              <p:nvGrpSpPr>
                <p:cNvPr id="24589" name="Group 70"/>
                <p:cNvGrpSpPr>
                  <a:grpSpLocks/>
                </p:cNvGrpSpPr>
                <p:nvPr/>
              </p:nvGrpSpPr>
              <p:grpSpPr bwMode="auto">
                <a:xfrm>
                  <a:off x="489" y="1480"/>
                  <a:ext cx="2759" cy="800"/>
                  <a:chOff x="489" y="1207"/>
                  <a:chExt cx="2759" cy="800"/>
                </a:xfrm>
              </p:grpSpPr>
              <p:sp>
                <p:nvSpPr>
                  <p:cNvPr id="24591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39" y="1389"/>
                    <a:ext cx="309" cy="2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400" b="1">
                        <a:ea typeface="新細明體" charset="-120"/>
                        <a:cs typeface="Arial" panose="020B0604020202020204" pitchFamily="34" charset="0"/>
                      </a:rPr>
                      <a:t>=</a:t>
                    </a:r>
                    <a:endParaRPr lang="el-GR" altLang="zh-TW" sz="2400" b="1">
                      <a:ea typeface="新細明體" charset="-12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4592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489" y="1207"/>
                    <a:ext cx="2408" cy="800"/>
                    <a:chOff x="3080" y="2344"/>
                    <a:chExt cx="2408" cy="800"/>
                  </a:xfrm>
                </p:grpSpPr>
                <p:sp>
                  <p:nvSpPr>
                    <p:cNvPr id="24593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3097" y="2517"/>
                      <a:ext cx="2007" cy="612"/>
                    </a:xfrm>
                    <a:custGeom>
                      <a:avLst/>
                      <a:gdLst>
                        <a:gd name="T0" fmla="*/ 0 w 1758"/>
                        <a:gd name="T1" fmla="*/ 0 h 2456"/>
                        <a:gd name="T2" fmla="*/ 860 w 1758"/>
                        <a:gd name="T3" fmla="*/ 0 h 2456"/>
                        <a:gd name="T4" fmla="*/ 1726 w 1758"/>
                        <a:gd name="T5" fmla="*/ 0 h 2456"/>
                        <a:gd name="T6" fmla="*/ 2584 w 1758"/>
                        <a:gd name="T7" fmla="*/ 0 h 2456"/>
                        <a:gd name="T8" fmla="*/ 3425 w 1758"/>
                        <a:gd name="T9" fmla="*/ 0 h 2456"/>
                        <a:gd name="T10" fmla="*/ 4254 w 1758"/>
                        <a:gd name="T11" fmla="*/ 0 h 2456"/>
                        <a:gd name="T12" fmla="*/ 4726 w 1758"/>
                        <a:gd name="T13" fmla="*/ 0 h 2456"/>
                        <a:gd name="T14" fmla="*/ 5232 w 1758"/>
                        <a:gd name="T15" fmla="*/ 0 h 2456"/>
                        <a:gd name="T16" fmla="*/ 5484 w 1758"/>
                        <a:gd name="T17" fmla="*/ 0 h 2456"/>
                        <a:gd name="T18" fmla="*/ 5737 w 1758"/>
                        <a:gd name="T19" fmla="*/ 0 h 2456"/>
                        <a:gd name="T20" fmla="*/ 6095 w 1758"/>
                        <a:gd name="T21" fmla="*/ 0 h 2456"/>
                        <a:gd name="T22" fmla="*/ 6205 w 1758"/>
                        <a:gd name="T23" fmla="*/ 0 h 2456"/>
                        <a:gd name="T24" fmla="*/ 6399 w 1758"/>
                        <a:gd name="T25" fmla="*/ 0 h 2456"/>
                        <a:gd name="T26" fmla="*/ 6606 w 1758"/>
                        <a:gd name="T27" fmla="*/ 0 h 2456"/>
                        <a:gd name="T28" fmla="*/ 6717 w 1758"/>
                        <a:gd name="T29" fmla="*/ 0 h 2456"/>
                        <a:gd name="T30" fmla="*/ 7051 w 1758"/>
                        <a:gd name="T31" fmla="*/ 0 h 2456"/>
                        <a:gd name="T32" fmla="*/ 7351 w 1758"/>
                        <a:gd name="T33" fmla="*/ 0 h 2456"/>
                        <a:gd name="T34" fmla="*/ 7944 w 1758"/>
                        <a:gd name="T35" fmla="*/ 0 h 2456"/>
                        <a:gd name="T36" fmla="*/ 8625 w 1758"/>
                        <a:gd name="T37" fmla="*/ 0 h 2456"/>
                        <a:gd name="T38" fmla="*/ 9006 w 1758"/>
                        <a:gd name="T39" fmla="*/ 0 h 2456"/>
                        <a:gd name="T40" fmla="*/ 9311 w 1758"/>
                        <a:gd name="T41" fmla="*/ 0 h 2456"/>
                        <a:gd name="T42" fmla="*/ 9834 w 1758"/>
                        <a:gd name="T43" fmla="*/ 0 h 245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758"/>
                        <a:gd name="T67" fmla="*/ 0 h 2456"/>
                        <a:gd name="T68" fmla="*/ 1758 w 1758"/>
                        <a:gd name="T69" fmla="*/ 2456 h 2456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758" h="2456">
                          <a:moveTo>
                            <a:pt x="0" y="2456"/>
                          </a:moveTo>
                          <a:cubicBezTo>
                            <a:pt x="26" y="2452"/>
                            <a:pt x="103" y="2446"/>
                            <a:pt x="154" y="2432"/>
                          </a:cubicBezTo>
                          <a:cubicBezTo>
                            <a:pt x="205" y="2418"/>
                            <a:pt x="257" y="2404"/>
                            <a:pt x="308" y="2374"/>
                          </a:cubicBezTo>
                          <a:cubicBezTo>
                            <a:pt x="359" y="2344"/>
                            <a:pt x="411" y="2305"/>
                            <a:pt x="462" y="2252"/>
                          </a:cubicBezTo>
                          <a:cubicBezTo>
                            <a:pt x="513" y="2199"/>
                            <a:pt x="562" y="2148"/>
                            <a:pt x="612" y="2054"/>
                          </a:cubicBezTo>
                          <a:cubicBezTo>
                            <a:pt x="662" y="1960"/>
                            <a:pt x="721" y="1803"/>
                            <a:pt x="760" y="1690"/>
                          </a:cubicBezTo>
                          <a:cubicBezTo>
                            <a:pt x="799" y="1577"/>
                            <a:pt x="815" y="1495"/>
                            <a:pt x="844" y="1374"/>
                          </a:cubicBezTo>
                          <a:cubicBezTo>
                            <a:pt x="873" y="1253"/>
                            <a:pt x="912" y="1087"/>
                            <a:pt x="935" y="966"/>
                          </a:cubicBezTo>
                          <a:cubicBezTo>
                            <a:pt x="958" y="845"/>
                            <a:pt x="965" y="754"/>
                            <a:pt x="980" y="648"/>
                          </a:cubicBezTo>
                          <a:cubicBezTo>
                            <a:pt x="995" y="542"/>
                            <a:pt x="1007" y="426"/>
                            <a:pt x="1025" y="331"/>
                          </a:cubicBezTo>
                          <a:cubicBezTo>
                            <a:pt x="1043" y="236"/>
                            <a:pt x="1076" y="130"/>
                            <a:pt x="1090" y="80"/>
                          </a:cubicBezTo>
                          <a:cubicBezTo>
                            <a:pt x="1104" y="30"/>
                            <a:pt x="1099" y="45"/>
                            <a:pt x="1108" y="32"/>
                          </a:cubicBezTo>
                          <a:cubicBezTo>
                            <a:pt x="1117" y="19"/>
                            <a:pt x="1132" y="0"/>
                            <a:pt x="1144" y="2"/>
                          </a:cubicBezTo>
                          <a:cubicBezTo>
                            <a:pt x="1156" y="4"/>
                            <a:pt x="1171" y="27"/>
                            <a:pt x="1180" y="42"/>
                          </a:cubicBezTo>
                          <a:cubicBezTo>
                            <a:pt x="1189" y="57"/>
                            <a:pt x="1187" y="40"/>
                            <a:pt x="1200" y="90"/>
                          </a:cubicBezTo>
                          <a:cubicBezTo>
                            <a:pt x="1213" y="140"/>
                            <a:pt x="1241" y="250"/>
                            <a:pt x="1260" y="342"/>
                          </a:cubicBezTo>
                          <a:cubicBezTo>
                            <a:pt x="1279" y="434"/>
                            <a:pt x="1287" y="485"/>
                            <a:pt x="1314" y="642"/>
                          </a:cubicBezTo>
                          <a:cubicBezTo>
                            <a:pt x="1341" y="799"/>
                            <a:pt x="1382" y="1071"/>
                            <a:pt x="1420" y="1282"/>
                          </a:cubicBezTo>
                          <a:cubicBezTo>
                            <a:pt x="1458" y="1493"/>
                            <a:pt x="1510" y="1766"/>
                            <a:pt x="1542" y="1910"/>
                          </a:cubicBezTo>
                          <a:cubicBezTo>
                            <a:pt x="1574" y="2054"/>
                            <a:pt x="1590" y="2087"/>
                            <a:pt x="1610" y="2148"/>
                          </a:cubicBezTo>
                          <a:cubicBezTo>
                            <a:pt x="1630" y="2209"/>
                            <a:pt x="1639" y="2239"/>
                            <a:pt x="1664" y="2278"/>
                          </a:cubicBezTo>
                          <a:cubicBezTo>
                            <a:pt x="1689" y="2317"/>
                            <a:pt x="1738" y="2359"/>
                            <a:pt x="1758" y="238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1"/>
                      </a:solidFill>
                      <a:round/>
                      <a:headEnd/>
                      <a:tailEnd type="non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  <p:sp>
                  <p:nvSpPr>
                    <p:cNvPr id="24594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3097" y="2484"/>
                      <a:ext cx="2028" cy="644"/>
                    </a:xfrm>
                    <a:custGeom>
                      <a:avLst/>
                      <a:gdLst>
                        <a:gd name="T0" fmla="*/ 0 w 1776"/>
                        <a:gd name="T1" fmla="*/ 0 h 2587"/>
                        <a:gd name="T2" fmla="*/ 839 w 1776"/>
                        <a:gd name="T3" fmla="*/ 0 h 2587"/>
                        <a:gd name="T4" fmla="*/ 1719 w 1776"/>
                        <a:gd name="T5" fmla="*/ 0 h 2587"/>
                        <a:gd name="T6" fmla="*/ 2626 w 1776"/>
                        <a:gd name="T7" fmla="*/ 0 h 2587"/>
                        <a:gd name="T8" fmla="*/ 3436 w 1776"/>
                        <a:gd name="T9" fmla="*/ 0 h 2587"/>
                        <a:gd name="T10" fmla="*/ 4073 w 1776"/>
                        <a:gd name="T11" fmla="*/ 0 h 2587"/>
                        <a:gd name="T12" fmla="*/ 4481 w 1776"/>
                        <a:gd name="T13" fmla="*/ 0 h 2587"/>
                        <a:gd name="T14" fmla="*/ 4854 w 1776"/>
                        <a:gd name="T15" fmla="*/ 0 h 2587"/>
                        <a:gd name="T16" fmla="*/ 5052 w 1776"/>
                        <a:gd name="T17" fmla="*/ 0 h 2587"/>
                        <a:gd name="T18" fmla="*/ 5186 w 1776"/>
                        <a:gd name="T19" fmla="*/ 0 h 2587"/>
                        <a:gd name="T20" fmla="*/ 5552 w 1776"/>
                        <a:gd name="T21" fmla="*/ 0 h 2587"/>
                        <a:gd name="T22" fmla="*/ 5655 w 1776"/>
                        <a:gd name="T23" fmla="*/ 0 h 2587"/>
                        <a:gd name="T24" fmla="*/ 5995 w 1776"/>
                        <a:gd name="T25" fmla="*/ 0 h 2587"/>
                        <a:gd name="T26" fmla="*/ 6331 w 1776"/>
                        <a:gd name="T27" fmla="*/ 0 h 2587"/>
                        <a:gd name="T28" fmla="*/ 6497 w 1776"/>
                        <a:gd name="T29" fmla="*/ 0 h 2587"/>
                        <a:gd name="T30" fmla="*/ 6766 w 1776"/>
                        <a:gd name="T31" fmla="*/ 0 h 2587"/>
                        <a:gd name="T32" fmla="*/ 7006 w 1776"/>
                        <a:gd name="T33" fmla="*/ 0 h 2587"/>
                        <a:gd name="T34" fmla="*/ 7406 w 1776"/>
                        <a:gd name="T35" fmla="*/ 0 h 2587"/>
                        <a:gd name="T36" fmla="*/ 7843 w 1776"/>
                        <a:gd name="T37" fmla="*/ 0 h 2587"/>
                        <a:gd name="T38" fmla="*/ 8517 w 1776"/>
                        <a:gd name="T39" fmla="*/ 0 h 2587"/>
                        <a:gd name="T40" fmla="*/ 8791 w 1776"/>
                        <a:gd name="T41" fmla="*/ 0 h 2587"/>
                        <a:gd name="T42" fmla="*/ 9457 w 1776"/>
                        <a:gd name="T43" fmla="*/ 0 h 2587"/>
                        <a:gd name="T44" fmla="*/ 9970 w 1776"/>
                        <a:gd name="T45" fmla="*/ 0 h 2587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76"/>
                        <a:gd name="T70" fmla="*/ 0 h 2587"/>
                        <a:gd name="T71" fmla="*/ 1776 w 1776"/>
                        <a:gd name="T72" fmla="*/ 2587 h 2587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76" h="2587">
                          <a:moveTo>
                            <a:pt x="0" y="2583"/>
                          </a:moveTo>
                          <a:cubicBezTo>
                            <a:pt x="49" y="2573"/>
                            <a:pt x="99" y="2563"/>
                            <a:pt x="150" y="2535"/>
                          </a:cubicBezTo>
                          <a:cubicBezTo>
                            <a:pt x="201" y="2507"/>
                            <a:pt x="253" y="2478"/>
                            <a:pt x="306" y="2415"/>
                          </a:cubicBezTo>
                          <a:cubicBezTo>
                            <a:pt x="359" y="2352"/>
                            <a:pt x="417" y="2284"/>
                            <a:pt x="468" y="2157"/>
                          </a:cubicBezTo>
                          <a:cubicBezTo>
                            <a:pt x="519" y="2030"/>
                            <a:pt x="569" y="1830"/>
                            <a:pt x="612" y="1653"/>
                          </a:cubicBezTo>
                          <a:cubicBezTo>
                            <a:pt x="655" y="1476"/>
                            <a:pt x="695" y="1286"/>
                            <a:pt x="726" y="1095"/>
                          </a:cubicBezTo>
                          <a:cubicBezTo>
                            <a:pt x="757" y="904"/>
                            <a:pt x="775" y="666"/>
                            <a:pt x="798" y="507"/>
                          </a:cubicBezTo>
                          <a:cubicBezTo>
                            <a:pt x="821" y="348"/>
                            <a:pt x="847" y="219"/>
                            <a:pt x="864" y="141"/>
                          </a:cubicBezTo>
                          <a:cubicBezTo>
                            <a:pt x="881" y="63"/>
                            <a:pt x="890" y="62"/>
                            <a:pt x="900" y="39"/>
                          </a:cubicBezTo>
                          <a:cubicBezTo>
                            <a:pt x="910" y="16"/>
                            <a:pt x="909" y="0"/>
                            <a:pt x="924" y="3"/>
                          </a:cubicBezTo>
                          <a:cubicBezTo>
                            <a:pt x="939" y="6"/>
                            <a:pt x="976" y="33"/>
                            <a:pt x="990" y="57"/>
                          </a:cubicBezTo>
                          <a:cubicBezTo>
                            <a:pt x="1004" y="81"/>
                            <a:pt x="995" y="70"/>
                            <a:pt x="1008" y="147"/>
                          </a:cubicBezTo>
                          <a:cubicBezTo>
                            <a:pt x="1021" y="224"/>
                            <a:pt x="1048" y="362"/>
                            <a:pt x="1068" y="519"/>
                          </a:cubicBezTo>
                          <a:cubicBezTo>
                            <a:pt x="1088" y="676"/>
                            <a:pt x="1113" y="938"/>
                            <a:pt x="1128" y="1089"/>
                          </a:cubicBezTo>
                          <a:cubicBezTo>
                            <a:pt x="1143" y="1240"/>
                            <a:pt x="1145" y="1326"/>
                            <a:pt x="1158" y="1425"/>
                          </a:cubicBezTo>
                          <a:cubicBezTo>
                            <a:pt x="1171" y="1524"/>
                            <a:pt x="1191" y="1601"/>
                            <a:pt x="1206" y="1683"/>
                          </a:cubicBezTo>
                          <a:cubicBezTo>
                            <a:pt x="1221" y="1765"/>
                            <a:pt x="1229" y="1834"/>
                            <a:pt x="1248" y="1917"/>
                          </a:cubicBezTo>
                          <a:cubicBezTo>
                            <a:pt x="1267" y="2000"/>
                            <a:pt x="1295" y="2106"/>
                            <a:pt x="1320" y="2181"/>
                          </a:cubicBezTo>
                          <a:cubicBezTo>
                            <a:pt x="1345" y="2256"/>
                            <a:pt x="1365" y="2310"/>
                            <a:pt x="1398" y="2367"/>
                          </a:cubicBezTo>
                          <a:cubicBezTo>
                            <a:pt x="1431" y="2424"/>
                            <a:pt x="1490" y="2491"/>
                            <a:pt x="1518" y="2523"/>
                          </a:cubicBezTo>
                          <a:cubicBezTo>
                            <a:pt x="1546" y="2555"/>
                            <a:pt x="1538" y="2549"/>
                            <a:pt x="1566" y="2559"/>
                          </a:cubicBezTo>
                          <a:cubicBezTo>
                            <a:pt x="1594" y="2569"/>
                            <a:pt x="1651" y="2579"/>
                            <a:pt x="1686" y="2583"/>
                          </a:cubicBezTo>
                          <a:cubicBezTo>
                            <a:pt x="1721" y="2587"/>
                            <a:pt x="1748" y="2585"/>
                            <a:pt x="1776" y="2583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FF00"/>
                      </a:solidFill>
                      <a:round/>
                      <a:headEnd/>
                      <a:tailEnd type="non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  <p:sp>
                  <p:nvSpPr>
                    <p:cNvPr id="24595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88" y="2344"/>
                      <a:ext cx="0" cy="79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  <p:sp>
                  <p:nvSpPr>
                    <p:cNvPr id="24596" name="Line 7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88" y="3138"/>
                      <a:ext cx="2400" cy="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  <p:sp>
                  <p:nvSpPr>
                    <p:cNvPr id="24597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3080" y="3064"/>
                      <a:ext cx="2014" cy="72"/>
                    </a:xfrm>
                    <a:custGeom>
                      <a:avLst/>
                      <a:gdLst>
                        <a:gd name="T0" fmla="*/ 0 w 1820"/>
                        <a:gd name="T1" fmla="*/ 38 h 72"/>
                        <a:gd name="T2" fmla="*/ 233 w 1820"/>
                        <a:gd name="T3" fmla="*/ 23 h 72"/>
                        <a:gd name="T4" fmla="*/ 581 w 1820"/>
                        <a:gd name="T5" fmla="*/ 8 h 72"/>
                        <a:gd name="T6" fmla="*/ 803 w 1820"/>
                        <a:gd name="T7" fmla="*/ 2 h 72"/>
                        <a:gd name="T8" fmla="*/ 1148 w 1820"/>
                        <a:gd name="T9" fmla="*/ 4 h 72"/>
                        <a:gd name="T10" fmla="*/ 1464 w 1820"/>
                        <a:gd name="T11" fmla="*/ 26 h 72"/>
                        <a:gd name="T12" fmla="*/ 1758 w 1820"/>
                        <a:gd name="T13" fmla="*/ 44 h 72"/>
                        <a:gd name="T14" fmla="*/ 2107 w 1820"/>
                        <a:gd name="T15" fmla="*/ 56 h 72"/>
                        <a:gd name="T16" fmla="*/ 2721 w 1820"/>
                        <a:gd name="T17" fmla="*/ 65 h 72"/>
                        <a:gd name="T18" fmla="*/ 3492 w 1820"/>
                        <a:gd name="T19" fmla="*/ 71 h 72"/>
                        <a:gd name="T20" fmla="*/ 4734 w 1820"/>
                        <a:gd name="T21" fmla="*/ 65 h 72"/>
                        <a:gd name="T22" fmla="*/ 5950 w 1820"/>
                        <a:gd name="T23" fmla="*/ 68 h 72"/>
                        <a:gd name="T24" fmla="*/ 6791 w 1820"/>
                        <a:gd name="T25" fmla="*/ 72 h 7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20"/>
                        <a:gd name="T40" fmla="*/ 0 h 72"/>
                        <a:gd name="T41" fmla="*/ 1820 w 1820"/>
                        <a:gd name="T42" fmla="*/ 72 h 7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20" h="72">
                          <a:moveTo>
                            <a:pt x="0" y="38"/>
                          </a:moveTo>
                          <a:cubicBezTo>
                            <a:pt x="18" y="33"/>
                            <a:pt x="37" y="28"/>
                            <a:pt x="63" y="23"/>
                          </a:cubicBezTo>
                          <a:cubicBezTo>
                            <a:pt x="89" y="18"/>
                            <a:pt x="131" y="11"/>
                            <a:pt x="156" y="8"/>
                          </a:cubicBezTo>
                          <a:cubicBezTo>
                            <a:pt x="181" y="5"/>
                            <a:pt x="191" y="3"/>
                            <a:pt x="216" y="2"/>
                          </a:cubicBezTo>
                          <a:cubicBezTo>
                            <a:pt x="241" y="1"/>
                            <a:pt x="279" y="0"/>
                            <a:pt x="308" y="4"/>
                          </a:cubicBezTo>
                          <a:cubicBezTo>
                            <a:pt x="337" y="8"/>
                            <a:pt x="366" y="19"/>
                            <a:pt x="393" y="26"/>
                          </a:cubicBezTo>
                          <a:cubicBezTo>
                            <a:pt x="420" y="33"/>
                            <a:pt x="444" y="39"/>
                            <a:pt x="472" y="44"/>
                          </a:cubicBezTo>
                          <a:cubicBezTo>
                            <a:pt x="500" y="49"/>
                            <a:pt x="521" y="52"/>
                            <a:pt x="564" y="56"/>
                          </a:cubicBezTo>
                          <a:cubicBezTo>
                            <a:pt x="607" y="60"/>
                            <a:pt x="667" y="62"/>
                            <a:pt x="729" y="65"/>
                          </a:cubicBezTo>
                          <a:cubicBezTo>
                            <a:pt x="791" y="68"/>
                            <a:pt x="846" y="71"/>
                            <a:pt x="936" y="71"/>
                          </a:cubicBezTo>
                          <a:cubicBezTo>
                            <a:pt x="1026" y="71"/>
                            <a:pt x="1159" y="66"/>
                            <a:pt x="1269" y="65"/>
                          </a:cubicBezTo>
                          <a:cubicBezTo>
                            <a:pt x="1379" y="64"/>
                            <a:pt x="1504" y="67"/>
                            <a:pt x="1596" y="68"/>
                          </a:cubicBezTo>
                          <a:cubicBezTo>
                            <a:pt x="1688" y="69"/>
                            <a:pt x="1773" y="71"/>
                            <a:pt x="1820" y="72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00FF"/>
                      </a:solidFill>
                      <a:round/>
                      <a:headEnd/>
                      <a:tailEnd type="non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NZ"/>
                    </a:p>
                  </p:txBody>
                </p:sp>
              </p:grpSp>
            </p:grpSp>
            <p:sp>
              <p:nvSpPr>
                <p:cNvPr id="24590" name="Freeform 107"/>
                <p:cNvSpPr>
                  <a:spLocks/>
                </p:cNvSpPr>
                <p:nvPr/>
              </p:nvSpPr>
              <p:spPr bwMode="auto">
                <a:xfrm>
                  <a:off x="501" y="1581"/>
                  <a:ext cx="2013" cy="700"/>
                </a:xfrm>
                <a:custGeom>
                  <a:avLst/>
                  <a:gdLst>
                    <a:gd name="T0" fmla="*/ 24 w 2013"/>
                    <a:gd name="T1" fmla="*/ 693 h 700"/>
                    <a:gd name="T2" fmla="*/ 48 w 2013"/>
                    <a:gd name="T3" fmla="*/ 693 h 700"/>
                    <a:gd name="T4" fmla="*/ 312 w 2013"/>
                    <a:gd name="T5" fmla="*/ 651 h 700"/>
                    <a:gd name="T6" fmla="*/ 618 w 2013"/>
                    <a:gd name="T7" fmla="*/ 489 h 700"/>
                    <a:gd name="T8" fmla="*/ 744 w 2013"/>
                    <a:gd name="T9" fmla="*/ 351 h 700"/>
                    <a:gd name="T10" fmla="*/ 795 w 2013"/>
                    <a:gd name="T11" fmla="*/ 249 h 700"/>
                    <a:gd name="T12" fmla="*/ 849 w 2013"/>
                    <a:gd name="T13" fmla="*/ 96 h 700"/>
                    <a:gd name="T14" fmla="*/ 933 w 2013"/>
                    <a:gd name="T15" fmla="*/ 3 h 700"/>
                    <a:gd name="T16" fmla="*/ 1017 w 2013"/>
                    <a:gd name="T17" fmla="*/ 75 h 700"/>
                    <a:gd name="T18" fmla="*/ 1080 w 2013"/>
                    <a:gd name="T19" fmla="*/ 204 h 700"/>
                    <a:gd name="T20" fmla="*/ 1146 w 2013"/>
                    <a:gd name="T21" fmla="*/ 402 h 700"/>
                    <a:gd name="T22" fmla="*/ 1221 w 2013"/>
                    <a:gd name="T23" fmla="*/ 552 h 700"/>
                    <a:gd name="T24" fmla="*/ 1356 w 2013"/>
                    <a:gd name="T25" fmla="*/ 639 h 700"/>
                    <a:gd name="T26" fmla="*/ 1605 w 2013"/>
                    <a:gd name="T27" fmla="*/ 678 h 700"/>
                    <a:gd name="T28" fmla="*/ 1875 w 2013"/>
                    <a:gd name="T29" fmla="*/ 693 h 700"/>
                    <a:gd name="T30" fmla="*/ 2013 w 2013"/>
                    <a:gd name="T31" fmla="*/ 693 h 7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013"/>
                    <a:gd name="T49" fmla="*/ 0 h 700"/>
                    <a:gd name="T50" fmla="*/ 2013 w 2013"/>
                    <a:gd name="T51" fmla="*/ 700 h 7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013" h="700">
                      <a:moveTo>
                        <a:pt x="24" y="693"/>
                      </a:moveTo>
                      <a:cubicBezTo>
                        <a:pt x="12" y="696"/>
                        <a:pt x="0" y="700"/>
                        <a:pt x="48" y="693"/>
                      </a:cubicBezTo>
                      <a:cubicBezTo>
                        <a:pt x="96" y="686"/>
                        <a:pt x="217" y="685"/>
                        <a:pt x="312" y="651"/>
                      </a:cubicBezTo>
                      <a:cubicBezTo>
                        <a:pt x="407" y="617"/>
                        <a:pt x="546" y="539"/>
                        <a:pt x="618" y="489"/>
                      </a:cubicBezTo>
                      <a:cubicBezTo>
                        <a:pt x="690" y="439"/>
                        <a:pt x="715" y="391"/>
                        <a:pt x="744" y="351"/>
                      </a:cubicBezTo>
                      <a:cubicBezTo>
                        <a:pt x="773" y="311"/>
                        <a:pt x="778" y="291"/>
                        <a:pt x="795" y="249"/>
                      </a:cubicBezTo>
                      <a:cubicBezTo>
                        <a:pt x="812" y="207"/>
                        <a:pt x="826" y="137"/>
                        <a:pt x="849" y="96"/>
                      </a:cubicBezTo>
                      <a:cubicBezTo>
                        <a:pt x="872" y="55"/>
                        <a:pt x="905" y="6"/>
                        <a:pt x="933" y="3"/>
                      </a:cubicBezTo>
                      <a:cubicBezTo>
                        <a:pt x="961" y="0"/>
                        <a:pt x="993" y="42"/>
                        <a:pt x="1017" y="75"/>
                      </a:cubicBezTo>
                      <a:cubicBezTo>
                        <a:pt x="1041" y="108"/>
                        <a:pt x="1059" y="150"/>
                        <a:pt x="1080" y="204"/>
                      </a:cubicBezTo>
                      <a:cubicBezTo>
                        <a:pt x="1101" y="258"/>
                        <a:pt x="1123" y="344"/>
                        <a:pt x="1146" y="402"/>
                      </a:cubicBezTo>
                      <a:cubicBezTo>
                        <a:pt x="1169" y="460"/>
                        <a:pt x="1186" y="513"/>
                        <a:pt x="1221" y="552"/>
                      </a:cubicBezTo>
                      <a:cubicBezTo>
                        <a:pt x="1256" y="591"/>
                        <a:pt x="1292" y="618"/>
                        <a:pt x="1356" y="639"/>
                      </a:cubicBezTo>
                      <a:cubicBezTo>
                        <a:pt x="1420" y="660"/>
                        <a:pt x="1519" y="669"/>
                        <a:pt x="1605" y="678"/>
                      </a:cubicBezTo>
                      <a:cubicBezTo>
                        <a:pt x="1691" y="687"/>
                        <a:pt x="1807" y="691"/>
                        <a:pt x="1875" y="693"/>
                      </a:cubicBezTo>
                      <a:cubicBezTo>
                        <a:pt x="1943" y="695"/>
                        <a:pt x="1991" y="693"/>
                        <a:pt x="2013" y="693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</p:grpSp>
        <p:sp>
          <p:nvSpPr>
            <p:cNvPr id="24586" name="Text Box 118"/>
            <p:cNvSpPr txBox="1">
              <a:spLocks noChangeArrowheads="1"/>
            </p:cNvSpPr>
            <p:nvPr/>
          </p:nvSpPr>
          <p:spPr bwMode="auto">
            <a:xfrm>
              <a:off x="852" y="3566"/>
              <a:ext cx="1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Green reflecting object SDF</a:t>
              </a:r>
            </a:p>
          </p:txBody>
        </p:sp>
      </p:grpSp>
      <p:sp>
        <p:nvSpPr>
          <p:cNvPr id="24584" name="Slide Number Placeholder 70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3B93582-6AB7-4BEF-B28E-8A6EE609DA5C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 charset="-120"/>
              </a:rPr>
              <a:t>SUMMARY</a:t>
            </a:r>
            <a:endParaRPr lang="en-NZ" altLang="zh-TW" cap="none">
              <a:ea typeface="新細明體" charset="-120"/>
            </a:endParaRP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TW">
              <a:ea typeface="新細明體" charset="-12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036C8D6-82B8-4948-A2E8-A3C691A2FE70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25605" name="Picture 5" descr="C:\Users\clut002\AppData\Local\Microsoft\Windows\Temporary Internet Files\Content.IE5\YP5Z2S5F\MCj0288978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474788"/>
            <a:ext cx="4573587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Summary</a:t>
            </a:r>
            <a:endParaRPr lang="en-NZ" altLang="zh-TW">
              <a:ea typeface="新細明體" charset="-12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altLang="zh-TW" sz="2400" b="1" dirty="0">
                <a:ea typeface="新細明體" charset="-120"/>
              </a:rPr>
              <a:t>Spectral Density Function (SDF)</a:t>
            </a:r>
            <a:r>
              <a:rPr lang="en-NZ" altLang="zh-TW" sz="2400" dirty="0">
                <a:ea typeface="新細明體" charset="-120"/>
              </a:rPr>
              <a:t>: describes the wave composition of light with power for each wave length segment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altLang="zh-TW" sz="2400" b="1" dirty="0">
                <a:ea typeface="新細明體" charset="-120"/>
              </a:rPr>
              <a:t>Spectral Response Function (SRF)</a:t>
            </a:r>
            <a:r>
              <a:rPr lang="en-NZ" altLang="zh-TW" sz="2400" dirty="0">
                <a:ea typeface="新細明體" charset="-120"/>
              </a:rPr>
              <a:t>: can be used to specify how much % of each wave length are absorbed or reflected or transmitted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altLang="zh-TW" sz="2400" dirty="0">
                <a:ea typeface="新細明體" charset="-120"/>
              </a:rPr>
              <a:t>Light with different SDFs can have the same colour for our eye</a:t>
            </a:r>
          </a:p>
          <a:p>
            <a:pPr marL="0" indent="0">
              <a:buNone/>
            </a:pPr>
            <a:endParaRPr lang="en-NZ" altLang="zh-TW" sz="2400" dirty="0">
              <a:ea typeface="新細明體" charset="-120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endParaRPr lang="en-NZ" altLang="zh-TW" sz="2400" dirty="0">
              <a:ea typeface="新細明體" charset="-120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NZ" altLang="zh-TW" sz="2400" dirty="0">
                <a:ea typeface="新細明體" charset="-120"/>
              </a:rPr>
              <a:t>References:</a:t>
            </a:r>
          </a:p>
          <a:p>
            <a:pPr lvl="1"/>
            <a:r>
              <a:rPr lang="en-NZ" altLang="zh-TW" sz="2000" dirty="0">
                <a:ea typeface="新細明體" charset="-120"/>
              </a:rPr>
              <a:t>Light and </a:t>
            </a:r>
            <a:r>
              <a:rPr lang="en-NZ" altLang="zh-TW" sz="2000" dirty="0" err="1">
                <a:ea typeface="新細明體" charset="-120"/>
              </a:rPr>
              <a:t>Colors</a:t>
            </a:r>
            <a:r>
              <a:rPr lang="en-NZ" altLang="zh-TW" sz="2000" dirty="0">
                <a:ea typeface="新細明體" charset="-120"/>
              </a:rPr>
              <a:t>: Hill, Chapter 11.1</a:t>
            </a:r>
          </a:p>
          <a:p>
            <a:pPr lvl="1"/>
            <a:r>
              <a:rPr lang="en-NZ" altLang="zh-TW" sz="2000" dirty="0">
                <a:ea typeface="新細明體" charset="-120"/>
              </a:rPr>
              <a:t>Dominant Wave Length: Hill, Chapter 11.2.1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392749-C1F0-4E6F-8BD4-A178FE71779A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Quiz</a:t>
            </a:r>
            <a:endParaRPr lang="en-NZ" altLang="zh-TW">
              <a:ea typeface="新細明體" charset="-12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600">
                <a:ea typeface="新細明體" charset="-120"/>
              </a:rPr>
              <a:t>What is a spectral density function (SDF)?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600">
                <a:ea typeface="新細明體" charset="-120"/>
              </a:rPr>
              <a:t>In what ways can light interact with a material?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600">
                <a:ea typeface="新細明體" charset="-120"/>
              </a:rPr>
              <a:t>How can we describe this interaction?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600">
                <a:ea typeface="新細明體" charset="-120"/>
              </a:rPr>
              <a:t>What are hue, luminance and saturation?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AU" altLang="zh-TW" sz="2600">
              <a:ea typeface="新細明體" charset="-12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1544A1-BFE1-4F05-BEBD-171CC44B4D3F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32004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7023100" y="4508500"/>
            <a:ext cx="1822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How many</a:t>
            </a:r>
            <a:br>
              <a:rPr lang="en-US" altLang="zh-TW" sz="1800">
                <a:ea typeface="新細明體" charset="-120"/>
              </a:rPr>
            </a:br>
            <a:r>
              <a:rPr lang="en-US" altLang="zh-TW" sz="1800">
                <a:ea typeface="新細明體" charset="-120"/>
              </a:rPr>
              <a:t>different colors?</a:t>
            </a:r>
            <a:endParaRPr lang="en-NZ" altLang="zh-TW" sz="1800">
              <a:ea typeface="新細明體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 charset="-120"/>
              </a:rPr>
              <a:t>COLORS IN THE REAL WORLD</a:t>
            </a:r>
            <a:endParaRPr lang="en-NZ" altLang="zh-TW" cap="none">
              <a:ea typeface="新細明體" charset="-120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37410C7-BEEE-4A7B-B91E-AD811E7B0D59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5124" name="Picture 5" descr="C:\Users\clut002\AppData\Local\Microsoft\Windows\Temporary Internet Files\Content.IE5\38QB4DOP\MCBD19906_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506413"/>
            <a:ext cx="320198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9271000" cy="7112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Electromagnetic Radiation: Waves</a:t>
            </a:r>
          </a:p>
        </p:txBody>
      </p:sp>
      <p:pic>
        <p:nvPicPr>
          <p:cNvPr id="6147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400" y="2401888"/>
            <a:ext cx="9334500" cy="3895725"/>
          </a:xfrm>
          <a:noFill/>
        </p:spPr>
      </p:pic>
      <p:sp>
        <p:nvSpPr>
          <p:cNvPr id="6148" name="Text Box 17"/>
          <p:cNvSpPr txBox="1">
            <a:spLocks noChangeArrowheads="1"/>
          </p:cNvSpPr>
          <p:nvPr/>
        </p:nvSpPr>
        <p:spPr bwMode="auto">
          <a:xfrm>
            <a:off x="495300" y="1270000"/>
            <a:ext cx="38719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charset="-120"/>
              </a:rPr>
              <a:t>Physics theories of light: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1800" u="sng">
                <a:ea typeface="新細明體" charset="-120"/>
              </a:rPr>
              <a:t>waves</a:t>
            </a:r>
            <a:r>
              <a:rPr lang="en-US" altLang="zh-TW" sz="1800">
                <a:ea typeface="新細明體" charset="-120"/>
              </a:rPr>
              <a:t> (classical mechanics)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1800">
                <a:ea typeface="新細明體" charset="-120"/>
              </a:rPr>
              <a:t>particles (quantum mechanics)</a:t>
            </a:r>
          </a:p>
        </p:txBody>
      </p:sp>
      <p:sp>
        <p:nvSpPr>
          <p:cNvPr id="6149" name="Freeform 19"/>
          <p:cNvSpPr>
            <a:spLocks/>
          </p:cNvSpPr>
          <p:nvPr/>
        </p:nvSpPr>
        <p:spPr bwMode="auto">
          <a:xfrm>
            <a:off x="8280400" y="1193800"/>
            <a:ext cx="890588" cy="406400"/>
          </a:xfrm>
          <a:custGeom>
            <a:avLst/>
            <a:gdLst>
              <a:gd name="T0" fmla="*/ 0 w 21102"/>
              <a:gd name="T1" fmla="*/ 2147483647 h 18181"/>
              <a:gd name="T2" fmla="*/ 2147483647 w 21102"/>
              <a:gd name="T3" fmla="*/ 2147483647 h 18181"/>
              <a:gd name="T4" fmla="*/ 2147483647 w 21102"/>
              <a:gd name="T5" fmla="*/ 2147483647 h 18181"/>
              <a:gd name="T6" fmla="*/ 2147483647 w 21102"/>
              <a:gd name="T7" fmla="*/ 2147483647 h 18181"/>
              <a:gd name="T8" fmla="*/ 2147483647 w 21102"/>
              <a:gd name="T9" fmla="*/ 2147483647 h 18181"/>
              <a:gd name="T10" fmla="*/ 2147483647 w 21102"/>
              <a:gd name="T11" fmla="*/ 2147483647 h 18181"/>
              <a:gd name="T12" fmla="*/ 2147483647 w 21102"/>
              <a:gd name="T13" fmla="*/ 2147483647 h 18181"/>
              <a:gd name="T14" fmla="*/ 2147483647 w 21102"/>
              <a:gd name="T15" fmla="*/ 2147483647 h 18181"/>
              <a:gd name="T16" fmla="*/ 2147483647 w 21102"/>
              <a:gd name="T17" fmla="*/ 2147483647 h 18181"/>
              <a:gd name="T18" fmla="*/ 2147483647 w 21102"/>
              <a:gd name="T19" fmla="*/ 2147483647 h 18181"/>
              <a:gd name="T20" fmla="*/ 2147483647 w 21102"/>
              <a:gd name="T21" fmla="*/ 2147483647 h 18181"/>
              <a:gd name="T22" fmla="*/ 2147483647 w 21102"/>
              <a:gd name="T23" fmla="*/ 2147483647 h 18181"/>
              <a:gd name="T24" fmla="*/ 2147483647 w 21102"/>
              <a:gd name="T25" fmla="*/ 2147483647 h 18181"/>
              <a:gd name="T26" fmla="*/ 2147483647 w 21102"/>
              <a:gd name="T27" fmla="*/ 2147483647 h 18181"/>
              <a:gd name="T28" fmla="*/ 2147483647 w 21102"/>
              <a:gd name="T29" fmla="*/ 2147483647 h 18181"/>
              <a:gd name="T30" fmla="*/ 2147483647 w 21102"/>
              <a:gd name="T31" fmla="*/ 2147483647 h 18181"/>
              <a:gd name="T32" fmla="*/ 2147483647 w 21102"/>
              <a:gd name="T33" fmla="*/ 2147483647 h 18181"/>
              <a:gd name="T34" fmla="*/ 2147483647 w 21102"/>
              <a:gd name="T35" fmla="*/ 2147483647 h 18181"/>
              <a:gd name="T36" fmla="*/ 2147483647 w 21102"/>
              <a:gd name="T37" fmla="*/ 2147483647 h 18181"/>
              <a:gd name="T38" fmla="*/ 2147483647 w 21102"/>
              <a:gd name="T39" fmla="*/ 2147483647 h 18181"/>
              <a:gd name="T40" fmla="*/ 2147483647 w 21102"/>
              <a:gd name="T41" fmla="*/ 2147483647 h 18181"/>
              <a:gd name="T42" fmla="*/ 2147483647 w 21102"/>
              <a:gd name="T43" fmla="*/ 2147483647 h 18181"/>
              <a:gd name="T44" fmla="*/ 2147483647 w 21102"/>
              <a:gd name="T45" fmla="*/ 2147483647 h 18181"/>
              <a:gd name="T46" fmla="*/ 2147483647 w 21102"/>
              <a:gd name="T47" fmla="*/ 2147483647 h 18181"/>
              <a:gd name="T48" fmla="*/ 2147483647 w 21102"/>
              <a:gd name="T49" fmla="*/ 2147483647 h 18181"/>
              <a:gd name="T50" fmla="*/ 2147483647 w 21102"/>
              <a:gd name="T51" fmla="*/ 2147483647 h 18181"/>
              <a:gd name="T52" fmla="*/ 2147483647 w 21102"/>
              <a:gd name="T53" fmla="*/ 2147483647 h 18181"/>
              <a:gd name="T54" fmla="*/ 2147483647 w 21102"/>
              <a:gd name="T55" fmla="*/ 2147483647 h 18181"/>
              <a:gd name="T56" fmla="*/ 2147483647 w 21102"/>
              <a:gd name="T57" fmla="*/ 2147483647 h 18181"/>
              <a:gd name="T58" fmla="*/ 2147483647 w 21102"/>
              <a:gd name="T59" fmla="*/ 2147483647 h 18181"/>
              <a:gd name="T60" fmla="*/ 2147483647 w 21102"/>
              <a:gd name="T61" fmla="*/ 2147483647 h 18181"/>
              <a:gd name="T62" fmla="*/ 2147483647 w 21102"/>
              <a:gd name="T63" fmla="*/ 2147483647 h 18181"/>
              <a:gd name="T64" fmla="*/ 2147483647 w 21102"/>
              <a:gd name="T65" fmla="*/ 2147483647 h 18181"/>
              <a:gd name="T66" fmla="*/ 2147483647 w 21102"/>
              <a:gd name="T67" fmla="*/ 2147483647 h 18181"/>
              <a:gd name="T68" fmla="*/ 2147483647 w 21102"/>
              <a:gd name="T69" fmla="*/ 2147483647 h 18181"/>
              <a:gd name="T70" fmla="*/ 2147483647 w 21102"/>
              <a:gd name="T71" fmla="*/ 0 h 18181"/>
              <a:gd name="T72" fmla="*/ 2147483647 w 21102"/>
              <a:gd name="T73" fmla="*/ 2147483647 h 18181"/>
              <a:gd name="T74" fmla="*/ 2147483647 w 21102"/>
              <a:gd name="T75" fmla="*/ 2147483647 h 18181"/>
              <a:gd name="T76" fmla="*/ 2147483647 w 21102"/>
              <a:gd name="T77" fmla="*/ 2147483647 h 18181"/>
              <a:gd name="T78" fmla="*/ 2147483647 w 21102"/>
              <a:gd name="T79" fmla="*/ 2147483647 h 18181"/>
              <a:gd name="T80" fmla="*/ 2147483647 w 21102"/>
              <a:gd name="T81" fmla="*/ 2147483647 h 18181"/>
              <a:gd name="T82" fmla="*/ 2147483647 w 21102"/>
              <a:gd name="T83" fmla="*/ 2147483647 h 18181"/>
              <a:gd name="T84" fmla="*/ 2147483647 w 21102"/>
              <a:gd name="T85" fmla="*/ 2147483647 h 18181"/>
              <a:gd name="T86" fmla="*/ 2147483647 w 21102"/>
              <a:gd name="T87" fmla="*/ 2147483647 h 18181"/>
              <a:gd name="T88" fmla="*/ 2147483647 w 21102"/>
              <a:gd name="T89" fmla="*/ 2147483647 h 18181"/>
              <a:gd name="T90" fmla="*/ 2147483647 w 21102"/>
              <a:gd name="T91" fmla="*/ 2147483647 h 18181"/>
              <a:gd name="T92" fmla="*/ 2147483647 w 21102"/>
              <a:gd name="T93" fmla="*/ 2147483647 h 18181"/>
              <a:gd name="T94" fmla="*/ 2147483647 w 21102"/>
              <a:gd name="T95" fmla="*/ 2147483647 h 18181"/>
              <a:gd name="T96" fmla="*/ 2147483647 w 21102"/>
              <a:gd name="T97" fmla="*/ 2147483647 h 18181"/>
              <a:gd name="T98" fmla="*/ 2147483647 w 21102"/>
              <a:gd name="T99" fmla="*/ 2147483647 h 1818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1102"/>
              <a:gd name="T151" fmla="*/ 0 h 18181"/>
              <a:gd name="T152" fmla="*/ 21102 w 21102"/>
              <a:gd name="T153" fmla="*/ 18181 h 1818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1102" h="18181">
                <a:moveTo>
                  <a:pt x="0" y="9101"/>
                </a:moveTo>
                <a:lnTo>
                  <a:pt x="0" y="9101"/>
                </a:lnTo>
                <a:lnTo>
                  <a:pt x="213" y="7275"/>
                </a:lnTo>
                <a:lnTo>
                  <a:pt x="427" y="5523"/>
                </a:lnTo>
                <a:lnTo>
                  <a:pt x="640" y="3917"/>
                </a:lnTo>
                <a:lnTo>
                  <a:pt x="853" y="2521"/>
                </a:lnTo>
                <a:lnTo>
                  <a:pt x="1066" y="1393"/>
                </a:lnTo>
                <a:lnTo>
                  <a:pt x="1279" y="579"/>
                </a:lnTo>
                <a:lnTo>
                  <a:pt x="1492" y="111"/>
                </a:lnTo>
                <a:lnTo>
                  <a:pt x="1705" y="9"/>
                </a:lnTo>
                <a:lnTo>
                  <a:pt x="1919" y="276"/>
                </a:lnTo>
                <a:lnTo>
                  <a:pt x="2132" y="903"/>
                </a:lnTo>
                <a:lnTo>
                  <a:pt x="2345" y="1863"/>
                </a:lnTo>
                <a:lnTo>
                  <a:pt x="2559" y="3118"/>
                </a:lnTo>
                <a:lnTo>
                  <a:pt x="2772" y="4615"/>
                </a:lnTo>
                <a:lnTo>
                  <a:pt x="2984" y="6296"/>
                </a:lnTo>
                <a:lnTo>
                  <a:pt x="3197" y="8090"/>
                </a:lnTo>
                <a:lnTo>
                  <a:pt x="3411" y="9924"/>
                </a:lnTo>
                <a:lnTo>
                  <a:pt x="3624" y="11726"/>
                </a:lnTo>
                <a:lnTo>
                  <a:pt x="3837" y="13421"/>
                </a:lnTo>
                <a:lnTo>
                  <a:pt x="4051" y="14940"/>
                </a:lnTo>
                <a:lnTo>
                  <a:pt x="4264" y="16221"/>
                </a:lnTo>
                <a:lnTo>
                  <a:pt x="4476" y="17214"/>
                </a:lnTo>
                <a:lnTo>
                  <a:pt x="4689" y="17876"/>
                </a:lnTo>
                <a:lnTo>
                  <a:pt x="4903" y="18181"/>
                </a:lnTo>
                <a:lnTo>
                  <a:pt x="5116" y="18116"/>
                </a:lnTo>
                <a:lnTo>
                  <a:pt x="5329" y="17685"/>
                </a:lnTo>
                <a:lnTo>
                  <a:pt x="5543" y="16905"/>
                </a:lnTo>
                <a:lnTo>
                  <a:pt x="5756" y="15807"/>
                </a:lnTo>
                <a:lnTo>
                  <a:pt x="5969" y="14437"/>
                </a:lnTo>
                <a:lnTo>
                  <a:pt x="6181" y="12849"/>
                </a:lnTo>
                <a:lnTo>
                  <a:pt x="6395" y="11108"/>
                </a:lnTo>
                <a:lnTo>
                  <a:pt x="6608" y="9288"/>
                </a:lnTo>
                <a:lnTo>
                  <a:pt x="6821" y="7458"/>
                </a:lnTo>
                <a:lnTo>
                  <a:pt x="7035" y="5696"/>
                </a:lnTo>
                <a:lnTo>
                  <a:pt x="7248" y="4071"/>
                </a:lnTo>
                <a:lnTo>
                  <a:pt x="7461" y="2651"/>
                </a:lnTo>
                <a:lnTo>
                  <a:pt x="7675" y="1494"/>
                </a:lnTo>
                <a:lnTo>
                  <a:pt x="7887" y="647"/>
                </a:lnTo>
                <a:lnTo>
                  <a:pt x="8100" y="143"/>
                </a:lnTo>
                <a:lnTo>
                  <a:pt x="8313" y="2"/>
                </a:lnTo>
                <a:lnTo>
                  <a:pt x="8527" y="233"/>
                </a:lnTo>
                <a:lnTo>
                  <a:pt x="8740" y="824"/>
                </a:lnTo>
                <a:lnTo>
                  <a:pt x="8953" y="1751"/>
                </a:lnTo>
                <a:lnTo>
                  <a:pt x="9167" y="2978"/>
                </a:lnTo>
                <a:lnTo>
                  <a:pt x="9380" y="4454"/>
                </a:lnTo>
                <a:lnTo>
                  <a:pt x="9592" y="6119"/>
                </a:lnTo>
                <a:lnTo>
                  <a:pt x="9805" y="7905"/>
                </a:lnTo>
                <a:lnTo>
                  <a:pt x="10018" y="9738"/>
                </a:lnTo>
                <a:lnTo>
                  <a:pt x="10231" y="11546"/>
                </a:lnTo>
                <a:lnTo>
                  <a:pt x="10444" y="13256"/>
                </a:lnTo>
                <a:lnTo>
                  <a:pt x="10658" y="14796"/>
                </a:lnTo>
                <a:lnTo>
                  <a:pt x="10871" y="16104"/>
                </a:lnTo>
                <a:lnTo>
                  <a:pt x="11083" y="17127"/>
                </a:lnTo>
                <a:lnTo>
                  <a:pt x="11297" y="17824"/>
                </a:lnTo>
                <a:lnTo>
                  <a:pt x="11510" y="18166"/>
                </a:lnTo>
                <a:lnTo>
                  <a:pt x="11723" y="18140"/>
                </a:lnTo>
                <a:lnTo>
                  <a:pt x="11936" y="17745"/>
                </a:lnTo>
                <a:lnTo>
                  <a:pt x="12150" y="17000"/>
                </a:lnTo>
                <a:lnTo>
                  <a:pt x="12363" y="15932"/>
                </a:lnTo>
                <a:lnTo>
                  <a:pt x="12576" y="14586"/>
                </a:lnTo>
                <a:lnTo>
                  <a:pt x="12789" y="13019"/>
                </a:lnTo>
                <a:lnTo>
                  <a:pt x="13002" y="11290"/>
                </a:lnTo>
                <a:lnTo>
                  <a:pt x="13215" y="9475"/>
                </a:lnTo>
                <a:lnTo>
                  <a:pt x="13428" y="7643"/>
                </a:lnTo>
                <a:lnTo>
                  <a:pt x="13642" y="5870"/>
                </a:lnTo>
                <a:lnTo>
                  <a:pt x="13855" y="4228"/>
                </a:lnTo>
                <a:lnTo>
                  <a:pt x="14068" y="2785"/>
                </a:lnTo>
                <a:lnTo>
                  <a:pt x="14282" y="1598"/>
                </a:lnTo>
                <a:lnTo>
                  <a:pt x="14494" y="718"/>
                </a:lnTo>
                <a:lnTo>
                  <a:pt x="14707" y="177"/>
                </a:lnTo>
                <a:lnTo>
                  <a:pt x="14921" y="0"/>
                </a:lnTo>
                <a:lnTo>
                  <a:pt x="15134" y="193"/>
                </a:lnTo>
                <a:lnTo>
                  <a:pt x="15347" y="747"/>
                </a:lnTo>
                <a:lnTo>
                  <a:pt x="15560" y="1643"/>
                </a:lnTo>
                <a:lnTo>
                  <a:pt x="15774" y="2841"/>
                </a:lnTo>
                <a:lnTo>
                  <a:pt x="15987" y="4294"/>
                </a:lnTo>
                <a:lnTo>
                  <a:pt x="16199" y="5942"/>
                </a:lnTo>
                <a:lnTo>
                  <a:pt x="16413" y="7720"/>
                </a:lnTo>
                <a:lnTo>
                  <a:pt x="16626" y="9552"/>
                </a:lnTo>
                <a:lnTo>
                  <a:pt x="16839" y="11366"/>
                </a:lnTo>
                <a:lnTo>
                  <a:pt x="17052" y="13087"/>
                </a:lnTo>
                <a:lnTo>
                  <a:pt x="17266" y="14648"/>
                </a:lnTo>
                <a:lnTo>
                  <a:pt x="17479" y="15982"/>
                </a:lnTo>
                <a:lnTo>
                  <a:pt x="17692" y="17038"/>
                </a:lnTo>
                <a:lnTo>
                  <a:pt x="17905" y="17769"/>
                </a:lnTo>
                <a:lnTo>
                  <a:pt x="18118" y="18148"/>
                </a:lnTo>
                <a:lnTo>
                  <a:pt x="18331" y="18159"/>
                </a:lnTo>
                <a:lnTo>
                  <a:pt x="18544" y="17803"/>
                </a:lnTo>
                <a:lnTo>
                  <a:pt x="18758" y="17090"/>
                </a:lnTo>
                <a:lnTo>
                  <a:pt x="18971" y="16054"/>
                </a:lnTo>
                <a:lnTo>
                  <a:pt x="19184" y="14735"/>
                </a:lnTo>
                <a:lnTo>
                  <a:pt x="19398" y="13187"/>
                </a:lnTo>
                <a:lnTo>
                  <a:pt x="19610" y="11472"/>
                </a:lnTo>
                <a:lnTo>
                  <a:pt x="19823" y="9661"/>
                </a:lnTo>
                <a:lnTo>
                  <a:pt x="20037" y="7828"/>
                </a:lnTo>
                <a:lnTo>
                  <a:pt x="20250" y="6046"/>
                </a:lnTo>
                <a:lnTo>
                  <a:pt x="20463" y="4388"/>
                </a:lnTo>
                <a:lnTo>
                  <a:pt x="20676" y="2921"/>
                </a:lnTo>
                <a:lnTo>
                  <a:pt x="20890" y="1707"/>
                </a:lnTo>
                <a:lnTo>
                  <a:pt x="21102" y="79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NZ"/>
          </a:p>
        </p:txBody>
      </p:sp>
      <p:grpSp>
        <p:nvGrpSpPr>
          <p:cNvPr id="6150" name="Group 28"/>
          <p:cNvGrpSpPr>
            <a:grpSpLocks/>
          </p:cNvGrpSpPr>
          <p:nvPr/>
        </p:nvGrpSpPr>
        <p:grpSpPr bwMode="auto">
          <a:xfrm>
            <a:off x="4151313" y="1079500"/>
            <a:ext cx="3760787" cy="1154113"/>
            <a:chOff x="2615" y="744"/>
            <a:chExt cx="2369" cy="727"/>
          </a:xfrm>
        </p:grpSpPr>
        <p:sp>
          <p:nvSpPr>
            <p:cNvPr id="6155" name="Freeform 18"/>
            <p:cNvSpPr>
              <a:spLocks/>
            </p:cNvSpPr>
            <p:nvPr/>
          </p:nvSpPr>
          <p:spPr bwMode="auto">
            <a:xfrm>
              <a:off x="2615" y="880"/>
              <a:ext cx="2369" cy="256"/>
            </a:xfrm>
            <a:custGeom>
              <a:avLst/>
              <a:gdLst>
                <a:gd name="T0" fmla="*/ 0 w 21102"/>
                <a:gd name="T1" fmla="*/ 0 h 18181"/>
                <a:gd name="T2" fmla="*/ 0 w 21102"/>
                <a:gd name="T3" fmla="*/ 0 h 18181"/>
                <a:gd name="T4" fmla="*/ 0 w 21102"/>
                <a:gd name="T5" fmla="*/ 0 h 18181"/>
                <a:gd name="T6" fmla="*/ 0 w 21102"/>
                <a:gd name="T7" fmla="*/ 0 h 18181"/>
                <a:gd name="T8" fmla="*/ 0 w 21102"/>
                <a:gd name="T9" fmla="*/ 0 h 18181"/>
                <a:gd name="T10" fmla="*/ 0 w 21102"/>
                <a:gd name="T11" fmla="*/ 0 h 18181"/>
                <a:gd name="T12" fmla="*/ 0 w 21102"/>
                <a:gd name="T13" fmla="*/ 0 h 18181"/>
                <a:gd name="T14" fmla="*/ 0 w 21102"/>
                <a:gd name="T15" fmla="*/ 0 h 18181"/>
                <a:gd name="T16" fmla="*/ 0 w 21102"/>
                <a:gd name="T17" fmla="*/ 0 h 18181"/>
                <a:gd name="T18" fmla="*/ 0 w 21102"/>
                <a:gd name="T19" fmla="*/ 0 h 18181"/>
                <a:gd name="T20" fmla="*/ 0 w 21102"/>
                <a:gd name="T21" fmla="*/ 0 h 18181"/>
                <a:gd name="T22" fmla="*/ 0 w 21102"/>
                <a:gd name="T23" fmla="*/ 0 h 18181"/>
                <a:gd name="T24" fmla="*/ 0 w 21102"/>
                <a:gd name="T25" fmla="*/ 0 h 18181"/>
                <a:gd name="T26" fmla="*/ 0 w 21102"/>
                <a:gd name="T27" fmla="*/ 0 h 18181"/>
                <a:gd name="T28" fmla="*/ 0 w 21102"/>
                <a:gd name="T29" fmla="*/ 0 h 18181"/>
                <a:gd name="T30" fmla="*/ 0 w 21102"/>
                <a:gd name="T31" fmla="*/ 0 h 18181"/>
                <a:gd name="T32" fmla="*/ 0 w 21102"/>
                <a:gd name="T33" fmla="*/ 0 h 18181"/>
                <a:gd name="T34" fmla="*/ 0 w 21102"/>
                <a:gd name="T35" fmla="*/ 0 h 18181"/>
                <a:gd name="T36" fmla="*/ 0 w 21102"/>
                <a:gd name="T37" fmla="*/ 0 h 18181"/>
                <a:gd name="T38" fmla="*/ 0 w 21102"/>
                <a:gd name="T39" fmla="*/ 0 h 18181"/>
                <a:gd name="T40" fmla="*/ 0 w 21102"/>
                <a:gd name="T41" fmla="*/ 0 h 18181"/>
                <a:gd name="T42" fmla="*/ 0 w 21102"/>
                <a:gd name="T43" fmla="*/ 0 h 18181"/>
                <a:gd name="T44" fmla="*/ 0 w 21102"/>
                <a:gd name="T45" fmla="*/ 0 h 18181"/>
                <a:gd name="T46" fmla="*/ 0 w 21102"/>
                <a:gd name="T47" fmla="*/ 0 h 18181"/>
                <a:gd name="T48" fmla="*/ 0 w 21102"/>
                <a:gd name="T49" fmla="*/ 0 h 18181"/>
                <a:gd name="T50" fmla="*/ 0 w 21102"/>
                <a:gd name="T51" fmla="*/ 0 h 18181"/>
                <a:gd name="T52" fmla="*/ 0 w 21102"/>
                <a:gd name="T53" fmla="*/ 0 h 18181"/>
                <a:gd name="T54" fmla="*/ 0 w 21102"/>
                <a:gd name="T55" fmla="*/ 0 h 18181"/>
                <a:gd name="T56" fmla="*/ 0 w 21102"/>
                <a:gd name="T57" fmla="*/ 0 h 18181"/>
                <a:gd name="T58" fmla="*/ 0 w 21102"/>
                <a:gd name="T59" fmla="*/ 0 h 18181"/>
                <a:gd name="T60" fmla="*/ 0 w 21102"/>
                <a:gd name="T61" fmla="*/ 0 h 18181"/>
                <a:gd name="T62" fmla="*/ 0 w 21102"/>
                <a:gd name="T63" fmla="*/ 0 h 18181"/>
                <a:gd name="T64" fmla="*/ 0 w 21102"/>
                <a:gd name="T65" fmla="*/ 0 h 18181"/>
                <a:gd name="T66" fmla="*/ 0 w 21102"/>
                <a:gd name="T67" fmla="*/ 0 h 18181"/>
                <a:gd name="T68" fmla="*/ 0 w 21102"/>
                <a:gd name="T69" fmla="*/ 0 h 18181"/>
                <a:gd name="T70" fmla="*/ 0 w 21102"/>
                <a:gd name="T71" fmla="*/ 0 h 18181"/>
                <a:gd name="T72" fmla="*/ 0 w 21102"/>
                <a:gd name="T73" fmla="*/ 0 h 18181"/>
                <a:gd name="T74" fmla="*/ 0 w 21102"/>
                <a:gd name="T75" fmla="*/ 0 h 18181"/>
                <a:gd name="T76" fmla="*/ 0 w 21102"/>
                <a:gd name="T77" fmla="*/ 0 h 18181"/>
                <a:gd name="T78" fmla="*/ 0 w 21102"/>
                <a:gd name="T79" fmla="*/ 0 h 18181"/>
                <a:gd name="T80" fmla="*/ 0 w 21102"/>
                <a:gd name="T81" fmla="*/ 0 h 18181"/>
                <a:gd name="T82" fmla="*/ 0 w 21102"/>
                <a:gd name="T83" fmla="*/ 0 h 18181"/>
                <a:gd name="T84" fmla="*/ 0 w 21102"/>
                <a:gd name="T85" fmla="*/ 0 h 18181"/>
                <a:gd name="T86" fmla="*/ 0 w 21102"/>
                <a:gd name="T87" fmla="*/ 0 h 18181"/>
                <a:gd name="T88" fmla="*/ 0 w 21102"/>
                <a:gd name="T89" fmla="*/ 0 h 18181"/>
                <a:gd name="T90" fmla="*/ 0 w 21102"/>
                <a:gd name="T91" fmla="*/ 0 h 18181"/>
                <a:gd name="T92" fmla="*/ 0 w 21102"/>
                <a:gd name="T93" fmla="*/ 0 h 18181"/>
                <a:gd name="T94" fmla="*/ 0 w 21102"/>
                <a:gd name="T95" fmla="*/ 0 h 18181"/>
                <a:gd name="T96" fmla="*/ 0 w 21102"/>
                <a:gd name="T97" fmla="*/ 0 h 18181"/>
                <a:gd name="T98" fmla="*/ 0 w 21102"/>
                <a:gd name="T99" fmla="*/ 0 h 1818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1102"/>
                <a:gd name="T151" fmla="*/ 0 h 18181"/>
                <a:gd name="T152" fmla="*/ 21102 w 21102"/>
                <a:gd name="T153" fmla="*/ 18181 h 1818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1102" h="18181">
                  <a:moveTo>
                    <a:pt x="0" y="9101"/>
                  </a:moveTo>
                  <a:lnTo>
                    <a:pt x="0" y="9101"/>
                  </a:lnTo>
                  <a:lnTo>
                    <a:pt x="213" y="7275"/>
                  </a:lnTo>
                  <a:lnTo>
                    <a:pt x="427" y="5523"/>
                  </a:lnTo>
                  <a:lnTo>
                    <a:pt x="640" y="3917"/>
                  </a:lnTo>
                  <a:lnTo>
                    <a:pt x="853" y="2521"/>
                  </a:lnTo>
                  <a:lnTo>
                    <a:pt x="1066" y="1393"/>
                  </a:lnTo>
                  <a:lnTo>
                    <a:pt x="1279" y="579"/>
                  </a:lnTo>
                  <a:lnTo>
                    <a:pt x="1492" y="111"/>
                  </a:lnTo>
                  <a:lnTo>
                    <a:pt x="1705" y="9"/>
                  </a:lnTo>
                  <a:lnTo>
                    <a:pt x="1919" y="276"/>
                  </a:lnTo>
                  <a:lnTo>
                    <a:pt x="2132" y="903"/>
                  </a:lnTo>
                  <a:lnTo>
                    <a:pt x="2345" y="1863"/>
                  </a:lnTo>
                  <a:lnTo>
                    <a:pt x="2559" y="3118"/>
                  </a:lnTo>
                  <a:lnTo>
                    <a:pt x="2772" y="4615"/>
                  </a:lnTo>
                  <a:lnTo>
                    <a:pt x="2984" y="6296"/>
                  </a:lnTo>
                  <a:lnTo>
                    <a:pt x="3197" y="8090"/>
                  </a:lnTo>
                  <a:lnTo>
                    <a:pt x="3411" y="9924"/>
                  </a:lnTo>
                  <a:lnTo>
                    <a:pt x="3624" y="11726"/>
                  </a:lnTo>
                  <a:lnTo>
                    <a:pt x="3837" y="13421"/>
                  </a:lnTo>
                  <a:lnTo>
                    <a:pt x="4051" y="14940"/>
                  </a:lnTo>
                  <a:lnTo>
                    <a:pt x="4264" y="16221"/>
                  </a:lnTo>
                  <a:lnTo>
                    <a:pt x="4476" y="17214"/>
                  </a:lnTo>
                  <a:lnTo>
                    <a:pt x="4689" y="17876"/>
                  </a:lnTo>
                  <a:lnTo>
                    <a:pt x="4903" y="18181"/>
                  </a:lnTo>
                  <a:lnTo>
                    <a:pt x="5116" y="18116"/>
                  </a:lnTo>
                  <a:lnTo>
                    <a:pt x="5329" y="17685"/>
                  </a:lnTo>
                  <a:lnTo>
                    <a:pt x="5543" y="16905"/>
                  </a:lnTo>
                  <a:lnTo>
                    <a:pt x="5756" y="15807"/>
                  </a:lnTo>
                  <a:lnTo>
                    <a:pt x="5969" y="14437"/>
                  </a:lnTo>
                  <a:lnTo>
                    <a:pt x="6181" y="12849"/>
                  </a:lnTo>
                  <a:lnTo>
                    <a:pt x="6395" y="11108"/>
                  </a:lnTo>
                  <a:lnTo>
                    <a:pt x="6608" y="9288"/>
                  </a:lnTo>
                  <a:lnTo>
                    <a:pt x="6821" y="7458"/>
                  </a:lnTo>
                  <a:lnTo>
                    <a:pt x="7035" y="5696"/>
                  </a:lnTo>
                  <a:lnTo>
                    <a:pt x="7248" y="4071"/>
                  </a:lnTo>
                  <a:lnTo>
                    <a:pt x="7461" y="2651"/>
                  </a:lnTo>
                  <a:lnTo>
                    <a:pt x="7675" y="1494"/>
                  </a:lnTo>
                  <a:lnTo>
                    <a:pt x="7887" y="647"/>
                  </a:lnTo>
                  <a:lnTo>
                    <a:pt x="8100" y="143"/>
                  </a:lnTo>
                  <a:lnTo>
                    <a:pt x="8313" y="2"/>
                  </a:lnTo>
                  <a:lnTo>
                    <a:pt x="8527" y="233"/>
                  </a:lnTo>
                  <a:lnTo>
                    <a:pt x="8740" y="824"/>
                  </a:lnTo>
                  <a:lnTo>
                    <a:pt x="8953" y="1751"/>
                  </a:lnTo>
                  <a:lnTo>
                    <a:pt x="9167" y="2978"/>
                  </a:lnTo>
                  <a:lnTo>
                    <a:pt x="9380" y="4454"/>
                  </a:lnTo>
                  <a:lnTo>
                    <a:pt x="9592" y="6119"/>
                  </a:lnTo>
                  <a:lnTo>
                    <a:pt x="9805" y="7905"/>
                  </a:lnTo>
                  <a:lnTo>
                    <a:pt x="10018" y="9738"/>
                  </a:lnTo>
                  <a:lnTo>
                    <a:pt x="10231" y="11546"/>
                  </a:lnTo>
                  <a:lnTo>
                    <a:pt x="10444" y="13256"/>
                  </a:lnTo>
                  <a:lnTo>
                    <a:pt x="10658" y="14796"/>
                  </a:lnTo>
                  <a:lnTo>
                    <a:pt x="10871" y="16104"/>
                  </a:lnTo>
                  <a:lnTo>
                    <a:pt x="11083" y="17127"/>
                  </a:lnTo>
                  <a:lnTo>
                    <a:pt x="11297" y="17824"/>
                  </a:lnTo>
                  <a:lnTo>
                    <a:pt x="11510" y="18166"/>
                  </a:lnTo>
                  <a:lnTo>
                    <a:pt x="11723" y="18140"/>
                  </a:lnTo>
                  <a:lnTo>
                    <a:pt x="11936" y="17745"/>
                  </a:lnTo>
                  <a:lnTo>
                    <a:pt x="12150" y="17000"/>
                  </a:lnTo>
                  <a:lnTo>
                    <a:pt x="12363" y="15932"/>
                  </a:lnTo>
                  <a:lnTo>
                    <a:pt x="12576" y="14586"/>
                  </a:lnTo>
                  <a:lnTo>
                    <a:pt x="12789" y="13019"/>
                  </a:lnTo>
                  <a:lnTo>
                    <a:pt x="13002" y="11290"/>
                  </a:lnTo>
                  <a:lnTo>
                    <a:pt x="13215" y="9475"/>
                  </a:lnTo>
                  <a:lnTo>
                    <a:pt x="13428" y="7643"/>
                  </a:lnTo>
                  <a:lnTo>
                    <a:pt x="13642" y="5870"/>
                  </a:lnTo>
                  <a:lnTo>
                    <a:pt x="13855" y="4228"/>
                  </a:lnTo>
                  <a:lnTo>
                    <a:pt x="14068" y="2785"/>
                  </a:lnTo>
                  <a:lnTo>
                    <a:pt x="14282" y="1598"/>
                  </a:lnTo>
                  <a:lnTo>
                    <a:pt x="14494" y="718"/>
                  </a:lnTo>
                  <a:lnTo>
                    <a:pt x="14707" y="177"/>
                  </a:lnTo>
                  <a:lnTo>
                    <a:pt x="14921" y="0"/>
                  </a:lnTo>
                  <a:lnTo>
                    <a:pt x="15134" y="193"/>
                  </a:lnTo>
                  <a:lnTo>
                    <a:pt x="15347" y="747"/>
                  </a:lnTo>
                  <a:lnTo>
                    <a:pt x="15560" y="1643"/>
                  </a:lnTo>
                  <a:lnTo>
                    <a:pt x="15774" y="2841"/>
                  </a:lnTo>
                  <a:lnTo>
                    <a:pt x="15987" y="4294"/>
                  </a:lnTo>
                  <a:lnTo>
                    <a:pt x="16199" y="5942"/>
                  </a:lnTo>
                  <a:lnTo>
                    <a:pt x="16413" y="7720"/>
                  </a:lnTo>
                  <a:lnTo>
                    <a:pt x="16626" y="9552"/>
                  </a:lnTo>
                  <a:lnTo>
                    <a:pt x="16839" y="11366"/>
                  </a:lnTo>
                  <a:lnTo>
                    <a:pt x="17052" y="13087"/>
                  </a:lnTo>
                  <a:lnTo>
                    <a:pt x="17266" y="14648"/>
                  </a:lnTo>
                  <a:lnTo>
                    <a:pt x="17479" y="15982"/>
                  </a:lnTo>
                  <a:lnTo>
                    <a:pt x="17692" y="17038"/>
                  </a:lnTo>
                  <a:lnTo>
                    <a:pt x="17905" y="17769"/>
                  </a:lnTo>
                  <a:lnTo>
                    <a:pt x="18118" y="18148"/>
                  </a:lnTo>
                  <a:lnTo>
                    <a:pt x="18331" y="18159"/>
                  </a:lnTo>
                  <a:lnTo>
                    <a:pt x="18544" y="17803"/>
                  </a:lnTo>
                  <a:lnTo>
                    <a:pt x="18758" y="17090"/>
                  </a:lnTo>
                  <a:lnTo>
                    <a:pt x="18971" y="16054"/>
                  </a:lnTo>
                  <a:lnTo>
                    <a:pt x="19184" y="14735"/>
                  </a:lnTo>
                  <a:lnTo>
                    <a:pt x="19398" y="13187"/>
                  </a:lnTo>
                  <a:lnTo>
                    <a:pt x="19610" y="11472"/>
                  </a:lnTo>
                  <a:lnTo>
                    <a:pt x="19823" y="9661"/>
                  </a:lnTo>
                  <a:lnTo>
                    <a:pt x="20037" y="7828"/>
                  </a:lnTo>
                  <a:lnTo>
                    <a:pt x="20250" y="6046"/>
                  </a:lnTo>
                  <a:lnTo>
                    <a:pt x="20463" y="4388"/>
                  </a:lnTo>
                  <a:lnTo>
                    <a:pt x="20676" y="2921"/>
                  </a:lnTo>
                  <a:lnTo>
                    <a:pt x="20890" y="1707"/>
                  </a:lnTo>
                  <a:lnTo>
                    <a:pt x="21102" y="79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grpSp>
          <p:nvGrpSpPr>
            <p:cNvPr id="6156" name="Group 27"/>
            <p:cNvGrpSpPr>
              <a:grpSpLocks/>
            </p:cNvGrpSpPr>
            <p:nvPr/>
          </p:nvGrpSpPr>
          <p:grpSpPr bwMode="auto">
            <a:xfrm>
              <a:off x="2750" y="744"/>
              <a:ext cx="799" cy="727"/>
              <a:chOff x="2750" y="744"/>
              <a:chExt cx="799" cy="727"/>
            </a:xfrm>
          </p:grpSpPr>
          <p:grpSp>
            <p:nvGrpSpPr>
              <p:cNvPr id="6157" name="Group 22"/>
              <p:cNvGrpSpPr>
                <a:grpSpLocks/>
              </p:cNvGrpSpPr>
              <p:nvPr/>
            </p:nvGrpSpPr>
            <p:grpSpPr bwMode="auto">
              <a:xfrm>
                <a:off x="2750" y="1200"/>
                <a:ext cx="799" cy="271"/>
                <a:chOff x="3142" y="1184"/>
                <a:chExt cx="799" cy="271"/>
              </a:xfrm>
            </p:grpSpPr>
            <p:sp>
              <p:nvSpPr>
                <p:cNvPr id="6160" name="AutoShape 20"/>
                <p:cNvSpPr>
                  <a:spLocks/>
                </p:cNvSpPr>
                <p:nvPr/>
              </p:nvSpPr>
              <p:spPr bwMode="auto">
                <a:xfrm rot="-5400000">
                  <a:off x="3516" y="856"/>
                  <a:ext cx="88" cy="744"/>
                </a:xfrm>
                <a:prstGeom prst="leftBrace">
                  <a:avLst>
                    <a:gd name="adj1" fmla="val 70455"/>
                    <a:gd name="adj2" fmla="val 5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61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42" y="1263"/>
                  <a:ext cx="799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>
                      <a:ea typeface="新細明體" charset="-120"/>
                    </a:rPr>
                    <a:t>wavelength, </a:t>
                  </a:r>
                  <a:r>
                    <a:rPr lang="el-GR" altLang="zh-TW" sz="1400">
                      <a:cs typeface="Arial" panose="020B0604020202020204" pitchFamily="34" charset="0"/>
                    </a:rPr>
                    <a:t>λ</a:t>
                  </a:r>
                </a:p>
              </p:txBody>
            </p:sp>
          </p:grpSp>
          <p:sp>
            <p:nvSpPr>
              <p:cNvPr id="6158" name="Line 23"/>
              <p:cNvSpPr>
                <a:spLocks noChangeShapeType="1"/>
              </p:cNvSpPr>
              <p:nvPr/>
            </p:nvSpPr>
            <p:spPr bwMode="auto">
              <a:xfrm>
                <a:off x="2792" y="74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6159" name="Line 24"/>
              <p:cNvSpPr>
                <a:spLocks noChangeShapeType="1"/>
              </p:cNvSpPr>
              <p:nvPr/>
            </p:nvSpPr>
            <p:spPr bwMode="auto">
              <a:xfrm>
                <a:off x="3536" y="79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sp>
        <p:nvSpPr>
          <p:cNvPr id="6151" name="Text Box 25"/>
          <p:cNvSpPr txBox="1">
            <a:spLocks noChangeArrowheads="1"/>
          </p:cNvSpPr>
          <p:nvPr/>
        </p:nvSpPr>
        <p:spPr bwMode="auto">
          <a:xfrm>
            <a:off x="5883275" y="1801813"/>
            <a:ext cx="1114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新細明體" charset="-120"/>
              </a:rPr>
              <a:t>frequency =</a:t>
            </a:r>
            <a:br>
              <a:rPr lang="en-US" altLang="zh-TW" sz="1400">
                <a:ea typeface="新細明體" charset="-120"/>
              </a:rPr>
            </a:br>
            <a:r>
              <a:rPr lang="en-US" altLang="zh-TW" sz="1400">
                <a:ea typeface="新細明體" charset="-120"/>
              </a:rPr>
              <a:t>cycles/sec.</a:t>
            </a:r>
          </a:p>
        </p:txBody>
      </p:sp>
      <p:sp>
        <p:nvSpPr>
          <p:cNvPr id="6152" name="Text Box 26"/>
          <p:cNvSpPr txBox="1">
            <a:spLocks noChangeArrowheads="1"/>
          </p:cNvSpPr>
          <p:nvPr/>
        </p:nvSpPr>
        <p:spPr bwMode="auto">
          <a:xfrm>
            <a:off x="7235825" y="1674813"/>
            <a:ext cx="22621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新細明體" charset="-120"/>
              </a:rPr>
              <a:t>frequency * wavelength = </a:t>
            </a:r>
            <a:br>
              <a:rPr lang="en-US" altLang="zh-TW" sz="1400">
                <a:ea typeface="新細明體" charset="-120"/>
              </a:rPr>
            </a:br>
            <a:r>
              <a:rPr lang="en-US" altLang="zh-TW" sz="1400">
                <a:ea typeface="新細明體" charset="-120"/>
              </a:rPr>
              <a:t>speed of light </a:t>
            </a:r>
            <a:br>
              <a:rPr lang="en-US" altLang="zh-TW" sz="1400">
                <a:ea typeface="新細明體" charset="-120"/>
              </a:rPr>
            </a:br>
            <a:r>
              <a:rPr lang="en-US" altLang="zh-TW" sz="1400">
                <a:ea typeface="新細明體" charset="-120"/>
              </a:rPr>
              <a:t>f * </a:t>
            </a:r>
            <a:r>
              <a:rPr lang="el-GR" altLang="zh-TW" sz="1400"/>
              <a:t>λ</a:t>
            </a:r>
            <a:r>
              <a:rPr lang="en-US" altLang="zh-TW" sz="1400">
                <a:ea typeface="新細明體" charset="-120"/>
              </a:rPr>
              <a:t> = c = 3.0 × 10</a:t>
            </a:r>
            <a:r>
              <a:rPr lang="en-US" altLang="zh-TW" sz="1400" baseline="30000">
                <a:ea typeface="新細明體" charset="-120"/>
              </a:rPr>
              <a:t>8</a:t>
            </a:r>
            <a:r>
              <a:rPr lang="en-US" altLang="zh-TW" sz="1400">
                <a:ea typeface="新細明體" charset="-120"/>
              </a:rPr>
              <a:t> m/sec </a:t>
            </a:r>
          </a:p>
        </p:txBody>
      </p:sp>
      <p:sp>
        <p:nvSpPr>
          <p:cNvPr id="6153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66E8F6-87F7-43AA-9809-56B449B27B12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6154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>
                <a:ea typeface="新細明體" charset="-120"/>
              </a:rPr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>
              <a:ea typeface="新細明體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Some Neighbors of Visible Light</a:t>
            </a:r>
          </a:p>
        </p:txBody>
      </p:sp>
      <p:sp>
        <p:nvSpPr>
          <p:cNvPr id="7171" name="Slide Number Placeholder 5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88E6E55-E888-4F6C-91CF-64ACA00FBE68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grpSp>
        <p:nvGrpSpPr>
          <p:cNvPr id="7172" name="Group 66"/>
          <p:cNvGrpSpPr>
            <a:grpSpLocks/>
          </p:cNvGrpSpPr>
          <p:nvPr/>
        </p:nvGrpSpPr>
        <p:grpSpPr bwMode="auto">
          <a:xfrm>
            <a:off x="366713" y="1133475"/>
            <a:ext cx="8996362" cy="5197475"/>
            <a:chOff x="365919" y="1133475"/>
            <a:chExt cx="8997156" cy="5197475"/>
          </a:xfrm>
        </p:grpSpPr>
        <p:grpSp>
          <p:nvGrpSpPr>
            <p:cNvPr id="7174" name="Group 65"/>
            <p:cNvGrpSpPr>
              <a:grpSpLocks/>
            </p:cNvGrpSpPr>
            <p:nvPr/>
          </p:nvGrpSpPr>
          <p:grpSpPr bwMode="auto">
            <a:xfrm>
              <a:off x="6786563" y="1133475"/>
              <a:ext cx="1887537" cy="5197475"/>
              <a:chOff x="4275" y="714"/>
              <a:chExt cx="1189" cy="3274"/>
            </a:xfrm>
          </p:grpSpPr>
          <p:grpSp>
            <p:nvGrpSpPr>
              <p:cNvPr id="7224" name="Group 63"/>
              <p:cNvGrpSpPr>
                <a:grpSpLocks/>
              </p:cNvGrpSpPr>
              <p:nvPr/>
            </p:nvGrpSpPr>
            <p:grpSpPr bwMode="auto">
              <a:xfrm>
                <a:off x="4277" y="1336"/>
                <a:ext cx="1130" cy="2020"/>
                <a:chOff x="4277" y="1336"/>
                <a:chExt cx="1130" cy="2020"/>
              </a:xfrm>
            </p:grpSpPr>
            <p:sp>
              <p:nvSpPr>
                <p:cNvPr id="7231" name="Freeform 20"/>
                <p:cNvSpPr>
                  <a:spLocks/>
                </p:cNvSpPr>
                <p:nvPr/>
              </p:nvSpPr>
              <p:spPr bwMode="auto">
                <a:xfrm flipH="1">
                  <a:off x="4277" y="1463"/>
                  <a:ext cx="310" cy="1734"/>
                </a:xfrm>
                <a:custGeom>
                  <a:avLst/>
                  <a:gdLst>
                    <a:gd name="T0" fmla="*/ 0 w 266"/>
                    <a:gd name="T1" fmla="*/ 0 h 325"/>
                    <a:gd name="T2" fmla="*/ 2647 w 266"/>
                    <a:gd name="T3" fmla="*/ 0 h 325"/>
                    <a:gd name="T4" fmla="*/ 2647 w 266"/>
                    <a:gd name="T5" fmla="*/ 2147483647 h 325"/>
                    <a:gd name="T6" fmla="*/ 2647 w 266"/>
                    <a:gd name="T7" fmla="*/ 2147483647 h 325"/>
                    <a:gd name="T8" fmla="*/ 0 w 266"/>
                    <a:gd name="T9" fmla="*/ 2147483647 h 3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6"/>
                    <a:gd name="T16" fmla="*/ 0 h 325"/>
                    <a:gd name="T17" fmla="*/ 266 w 266"/>
                    <a:gd name="T18" fmla="*/ 325 h 3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6" h="325">
                      <a:moveTo>
                        <a:pt x="0" y="0"/>
                      </a:moveTo>
                      <a:lnTo>
                        <a:pt x="266" y="0"/>
                      </a:lnTo>
                      <a:lnTo>
                        <a:pt x="266" y="234"/>
                      </a:lnTo>
                      <a:lnTo>
                        <a:pt x="266" y="325"/>
                      </a:lnTo>
                      <a:lnTo>
                        <a:pt x="0" y="32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723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633" y="3068"/>
                  <a:ext cx="75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ea typeface="新細明體" charset="-120"/>
                    </a:rPr>
                    <a:t>400 nm</a:t>
                  </a:r>
                </a:p>
              </p:txBody>
            </p:sp>
            <p:sp>
              <p:nvSpPr>
                <p:cNvPr id="723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650" y="1336"/>
                  <a:ext cx="75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ea typeface="新細明體" charset="-120"/>
                    </a:rPr>
                    <a:t>700 nm</a:t>
                  </a:r>
                </a:p>
              </p:txBody>
            </p:sp>
          </p:grpSp>
          <p:grpSp>
            <p:nvGrpSpPr>
              <p:cNvPr id="7225" name="Group 64"/>
              <p:cNvGrpSpPr>
                <a:grpSpLocks/>
              </p:cNvGrpSpPr>
              <p:nvPr/>
            </p:nvGrpSpPr>
            <p:grpSpPr bwMode="auto">
              <a:xfrm>
                <a:off x="4275" y="714"/>
                <a:ext cx="1189" cy="745"/>
                <a:chOff x="4275" y="714"/>
                <a:chExt cx="1189" cy="745"/>
              </a:xfrm>
            </p:grpSpPr>
            <p:sp>
              <p:nvSpPr>
                <p:cNvPr id="7229" name="Freeform 56"/>
                <p:cNvSpPr>
                  <a:spLocks/>
                </p:cNvSpPr>
                <p:nvPr/>
              </p:nvSpPr>
              <p:spPr bwMode="auto">
                <a:xfrm flipH="1">
                  <a:off x="4275" y="823"/>
                  <a:ext cx="310" cy="636"/>
                </a:xfrm>
                <a:custGeom>
                  <a:avLst/>
                  <a:gdLst>
                    <a:gd name="T0" fmla="*/ 0 w 266"/>
                    <a:gd name="T1" fmla="*/ 0 h 325"/>
                    <a:gd name="T2" fmla="*/ 2647 w 266"/>
                    <a:gd name="T3" fmla="*/ 0 h 325"/>
                    <a:gd name="T4" fmla="*/ 2647 w 266"/>
                    <a:gd name="T5" fmla="*/ 5528316 h 325"/>
                    <a:gd name="T6" fmla="*/ 2647 w 266"/>
                    <a:gd name="T7" fmla="*/ 7683731 h 325"/>
                    <a:gd name="T8" fmla="*/ 0 w 266"/>
                    <a:gd name="T9" fmla="*/ 7683731 h 3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6"/>
                    <a:gd name="T16" fmla="*/ 0 h 325"/>
                    <a:gd name="T17" fmla="*/ 266 w 266"/>
                    <a:gd name="T18" fmla="*/ 325 h 3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6" h="325">
                      <a:moveTo>
                        <a:pt x="0" y="0"/>
                      </a:moveTo>
                      <a:lnTo>
                        <a:pt x="266" y="0"/>
                      </a:lnTo>
                      <a:lnTo>
                        <a:pt x="266" y="234"/>
                      </a:lnTo>
                      <a:lnTo>
                        <a:pt x="266" y="325"/>
                      </a:lnTo>
                      <a:lnTo>
                        <a:pt x="0" y="32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723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600" y="714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ea typeface="新細明體" charset="-120"/>
                    </a:rPr>
                    <a:t>1000 nm</a:t>
                  </a:r>
                </a:p>
              </p:txBody>
            </p:sp>
          </p:grpSp>
          <p:grpSp>
            <p:nvGrpSpPr>
              <p:cNvPr id="7226" name="Group 62"/>
              <p:cNvGrpSpPr>
                <a:grpSpLocks/>
              </p:cNvGrpSpPr>
              <p:nvPr/>
            </p:nvGrpSpPr>
            <p:grpSpPr bwMode="auto">
              <a:xfrm>
                <a:off x="4275" y="3207"/>
                <a:ext cx="1048" cy="781"/>
                <a:chOff x="4275" y="3207"/>
                <a:chExt cx="1048" cy="781"/>
              </a:xfrm>
            </p:grpSpPr>
            <p:sp>
              <p:nvSpPr>
                <p:cNvPr id="7227" name="Freeform 60"/>
                <p:cNvSpPr>
                  <a:spLocks/>
                </p:cNvSpPr>
                <p:nvPr/>
              </p:nvSpPr>
              <p:spPr bwMode="auto">
                <a:xfrm flipH="1">
                  <a:off x="4275" y="3207"/>
                  <a:ext cx="310" cy="644"/>
                </a:xfrm>
                <a:custGeom>
                  <a:avLst/>
                  <a:gdLst>
                    <a:gd name="T0" fmla="*/ 0 w 266"/>
                    <a:gd name="T1" fmla="*/ 0 h 325"/>
                    <a:gd name="T2" fmla="*/ 2647 w 266"/>
                    <a:gd name="T3" fmla="*/ 0 h 325"/>
                    <a:gd name="T4" fmla="*/ 2647 w 266"/>
                    <a:gd name="T5" fmla="*/ 6672104 h 325"/>
                    <a:gd name="T6" fmla="*/ 2647 w 266"/>
                    <a:gd name="T7" fmla="*/ 9264108 h 325"/>
                    <a:gd name="T8" fmla="*/ 0 w 266"/>
                    <a:gd name="T9" fmla="*/ 9264108 h 3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6"/>
                    <a:gd name="T16" fmla="*/ 0 h 325"/>
                    <a:gd name="T17" fmla="*/ 266 w 266"/>
                    <a:gd name="T18" fmla="*/ 325 h 3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6" h="325">
                      <a:moveTo>
                        <a:pt x="0" y="0"/>
                      </a:moveTo>
                      <a:lnTo>
                        <a:pt x="266" y="0"/>
                      </a:lnTo>
                      <a:lnTo>
                        <a:pt x="266" y="234"/>
                      </a:lnTo>
                      <a:lnTo>
                        <a:pt x="266" y="325"/>
                      </a:lnTo>
                      <a:lnTo>
                        <a:pt x="0" y="32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722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673" y="3700"/>
                  <a:ext cx="65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ea typeface="新細明體" charset="-120"/>
                    </a:rPr>
                    <a:t>10 nm</a:t>
                  </a:r>
                </a:p>
              </p:txBody>
            </p:sp>
          </p:grpSp>
        </p:grpSp>
        <p:grpSp>
          <p:nvGrpSpPr>
            <p:cNvPr id="7175" name="Group 65"/>
            <p:cNvGrpSpPr>
              <a:grpSpLocks/>
            </p:cNvGrpSpPr>
            <p:nvPr/>
          </p:nvGrpSpPr>
          <p:grpSpPr bwMode="auto">
            <a:xfrm>
              <a:off x="365919" y="1477963"/>
              <a:ext cx="2740820" cy="4621212"/>
              <a:chOff x="365919" y="1477963"/>
              <a:chExt cx="2740820" cy="4621212"/>
            </a:xfrm>
          </p:grpSpPr>
          <p:sp>
            <p:nvSpPr>
              <p:cNvPr id="7212" name="Rectangle 5"/>
              <p:cNvSpPr>
                <a:spLocks noChangeArrowheads="1"/>
              </p:cNvSpPr>
              <p:nvPr/>
            </p:nvSpPr>
            <p:spPr bwMode="auto">
              <a:xfrm>
                <a:off x="1219201" y="1477963"/>
                <a:ext cx="1887538" cy="4572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>
                  <a:ea typeface="新細明體" charset="-120"/>
                </a:endParaRPr>
              </a:p>
            </p:txBody>
          </p:sp>
          <p:sp>
            <p:nvSpPr>
              <p:cNvPr id="7213" name="Text Box 6"/>
              <p:cNvSpPr txBox="1">
                <a:spLocks noChangeArrowheads="1"/>
              </p:cNvSpPr>
              <p:nvPr/>
            </p:nvSpPr>
            <p:spPr bwMode="auto">
              <a:xfrm>
                <a:off x="1270001" y="5276850"/>
                <a:ext cx="1828800" cy="822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新細明體" charset="-120"/>
                  </a:rPr>
                  <a:t>Gamma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新細明體" charset="-120"/>
                  </a:rPr>
                  <a:t>Rays</a:t>
                </a:r>
              </a:p>
            </p:txBody>
          </p:sp>
          <p:sp>
            <p:nvSpPr>
              <p:cNvPr id="7214" name="Text Box 7"/>
              <p:cNvSpPr txBox="1">
                <a:spLocks noChangeArrowheads="1"/>
              </p:cNvSpPr>
              <p:nvPr/>
            </p:nvSpPr>
            <p:spPr bwMode="auto">
              <a:xfrm>
                <a:off x="1270001" y="4854575"/>
                <a:ext cx="1828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新細明體" charset="-120"/>
                  </a:rPr>
                  <a:t>X-Rays</a:t>
                </a:r>
              </a:p>
            </p:txBody>
          </p:sp>
          <p:sp>
            <p:nvSpPr>
              <p:cNvPr id="7215" name="Text Box 8"/>
              <p:cNvSpPr txBox="1">
                <a:spLocks noChangeArrowheads="1"/>
              </p:cNvSpPr>
              <p:nvPr/>
            </p:nvSpPr>
            <p:spPr bwMode="auto">
              <a:xfrm>
                <a:off x="1270001" y="4432300"/>
                <a:ext cx="1828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新細明體" charset="-120"/>
                  </a:rPr>
                  <a:t>UV Rays</a:t>
                </a:r>
              </a:p>
            </p:txBody>
          </p:sp>
          <p:sp>
            <p:nvSpPr>
              <p:cNvPr id="7216" name="Text Box 9"/>
              <p:cNvSpPr txBox="1">
                <a:spLocks noChangeArrowheads="1"/>
              </p:cNvSpPr>
              <p:nvPr/>
            </p:nvSpPr>
            <p:spPr bwMode="auto">
              <a:xfrm>
                <a:off x="1277938" y="2251075"/>
                <a:ext cx="1828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新細明體" charset="-120"/>
                  </a:rPr>
                  <a:t>TV</a:t>
                </a:r>
              </a:p>
            </p:txBody>
          </p:sp>
          <p:sp>
            <p:nvSpPr>
              <p:cNvPr id="7217" name="Text Box 10"/>
              <p:cNvSpPr txBox="1">
                <a:spLocks noChangeArrowheads="1"/>
              </p:cNvSpPr>
              <p:nvPr/>
            </p:nvSpPr>
            <p:spPr bwMode="auto">
              <a:xfrm>
                <a:off x="1277938" y="1741488"/>
                <a:ext cx="1828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新細明體" charset="-120"/>
                  </a:rPr>
                  <a:t>Radio</a:t>
                </a:r>
              </a:p>
            </p:txBody>
          </p:sp>
          <p:sp>
            <p:nvSpPr>
              <p:cNvPr id="7218" name="Text Box 11"/>
              <p:cNvSpPr txBox="1">
                <a:spLocks noChangeArrowheads="1"/>
              </p:cNvSpPr>
              <p:nvPr/>
            </p:nvSpPr>
            <p:spPr bwMode="auto">
              <a:xfrm rot="-5400000">
                <a:off x="-303212" y="3959225"/>
                <a:ext cx="179546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新細明體" charset="-120"/>
                  </a:rPr>
                  <a:t>Wavelength</a:t>
                </a:r>
              </a:p>
            </p:txBody>
          </p:sp>
          <p:sp>
            <p:nvSpPr>
              <p:cNvPr id="7219" name="Line 12"/>
              <p:cNvSpPr>
                <a:spLocks noChangeShapeType="1"/>
              </p:cNvSpPr>
              <p:nvPr/>
            </p:nvSpPr>
            <p:spPr bwMode="auto">
              <a:xfrm flipV="1">
                <a:off x="1042988" y="1477963"/>
                <a:ext cx="0" cy="4572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7220" name="Text Box 14"/>
              <p:cNvSpPr txBox="1">
                <a:spLocks noChangeArrowheads="1"/>
              </p:cNvSpPr>
              <p:nvPr/>
            </p:nvSpPr>
            <p:spPr bwMode="auto">
              <a:xfrm>
                <a:off x="1303338" y="3267075"/>
                <a:ext cx="17954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新細明體" charset="-120"/>
                  </a:rPr>
                  <a:t>Microwaves</a:t>
                </a:r>
              </a:p>
            </p:txBody>
          </p:sp>
          <p:sp>
            <p:nvSpPr>
              <p:cNvPr id="7221" name="Line 15"/>
              <p:cNvSpPr>
                <a:spLocks noChangeShapeType="1"/>
              </p:cNvSpPr>
              <p:nvPr/>
            </p:nvSpPr>
            <p:spPr bwMode="auto">
              <a:xfrm>
                <a:off x="1219201" y="4064000"/>
                <a:ext cx="1879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7222" name="Line 16"/>
              <p:cNvSpPr>
                <a:spLocks noChangeShapeType="1"/>
              </p:cNvSpPr>
              <p:nvPr/>
            </p:nvSpPr>
            <p:spPr bwMode="auto">
              <a:xfrm>
                <a:off x="1223963" y="4318000"/>
                <a:ext cx="1879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7223" name="Text Box 67"/>
              <p:cNvSpPr txBox="1">
                <a:spLocks noChangeArrowheads="1"/>
              </p:cNvSpPr>
              <p:nvPr/>
            </p:nvSpPr>
            <p:spPr bwMode="auto">
              <a:xfrm>
                <a:off x="1392238" y="3987800"/>
                <a:ext cx="14160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charset="-120"/>
                  </a:rPr>
                  <a:t>Visible Light</a:t>
                </a:r>
              </a:p>
            </p:txBody>
          </p:sp>
        </p:grpSp>
        <p:grpSp>
          <p:nvGrpSpPr>
            <p:cNvPr id="7176" name="Group 71"/>
            <p:cNvGrpSpPr>
              <a:grpSpLocks/>
            </p:cNvGrpSpPr>
            <p:nvPr/>
          </p:nvGrpSpPr>
          <p:grpSpPr bwMode="auto">
            <a:xfrm>
              <a:off x="1206500" y="1276350"/>
              <a:ext cx="5246688" cy="4854575"/>
              <a:chOff x="760" y="804"/>
              <a:chExt cx="3305" cy="3058"/>
            </a:xfrm>
          </p:grpSpPr>
          <p:sp>
            <p:nvSpPr>
              <p:cNvPr id="7182" name="Freeform 18"/>
              <p:cNvSpPr>
                <a:spLocks/>
              </p:cNvSpPr>
              <p:nvPr/>
            </p:nvSpPr>
            <p:spPr bwMode="auto">
              <a:xfrm>
                <a:off x="792" y="806"/>
                <a:ext cx="2020" cy="1506"/>
              </a:xfrm>
              <a:custGeom>
                <a:avLst/>
                <a:gdLst>
                  <a:gd name="T0" fmla="*/ 0 w 2020"/>
                  <a:gd name="T1" fmla="*/ 1490 h 1506"/>
                  <a:gd name="T2" fmla="*/ 1168 w 2020"/>
                  <a:gd name="T3" fmla="*/ 1506 h 1506"/>
                  <a:gd name="T4" fmla="*/ 2020 w 2020"/>
                  <a:gd name="T5" fmla="*/ 0 h 1506"/>
                  <a:gd name="T6" fmla="*/ 0 60000 65536"/>
                  <a:gd name="T7" fmla="*/ 0 60000 65536"/>
                  <a:gd name="T8" fmla="*/ 0 60000 65536"/>
                  <a:gd name="T9" fmla="*/ 0 w 2020"/>
                  <a:gd name="T10" fmla="*/ 0 h 1506"/>
                  <a:gd name="T11" fmla="*/ 2020 w 2020"/>
                  <a:gd name="T12" fmla="*/ 1506 h 15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0" h="1506">
                    <a:moveTo>
                      <a:pt x="0" y="1490"/>
                    </a:moveTo>
                    <a:lnTo>
                      <a:pt x="1168" y="1506"/>
                    </a:lnTo>
                    <a:lnTo>
                      <a:pt x="2020" y="0"/>
                    </a:lnTo>
                  </a:path>
                </a:pathLst>
              </a:custGeom>
              <a:noFill/>
              <a:ln w="28575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grpSp>
            <p:nvGrpSpPr>
              <p:cNvPr id="7183" name="Group 52"/>
              <p:cNvGrpSpPr>
                <a:grpSpLocks/>
              </p:cNvGrpSpPr>
              <p:nvPr/>
            </p:nvGrpSpPr>
            <p:grpSpPr bwMode="auto">
              <a:xfrm>
                <a:off x="2825" y="804"/>
                <a:ext cx="1240" cy="3038"/>
                <a:chOff x="2825" y="804"/>
                <a:chExt cx="1240" cy="3038"/>
              </a:xfrm>
            </p:grpSpPr>
            <p:sp>
              <p:nvSpPr>
                <p:cNvPr id="7195" name="Rectangle 22"/>
                <p:cNvSpPr>
                  <a:spLocks noChangeArrowheads="1"/>
                </p:cNvSpPr>
                <p:nvPr/>
              </p:nvSpPr>
              <p:spPr bwMode="auto">
                <a:xfrm flipH="1">
                  <a:off x="2825" y="1451"/>
                  <a:ext cx="1240" cy="174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196" name="Rectangle 30"/>
                <p:cNvSpPr>
                  <a:spLocks noChangeArrowheads="1"/>
                </p:cNvSpPr>
                <p:nvPr/>
              </p:nvSpPr>
              <p:spPr bwMode="auto">
                <a:xfrm>
                  <a:off x="3752" y="1451"/>
                  <a:ext cx="313" cy="22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197" name="Rectangle 31"/>
                <p:cNvSpPr>
                  <a:spLocks noChangeArrowheads="1"/>
                </p:cNvSpPr>
                <p:nvPr/>
              </p:nvSpPr>
              <p:spPr bwMode="auto">
                <a:xfrm>
                  <a:off x="3752" y="1677"/>
                  <a:ext cx="313" cy="255"/>
                </a:xfrm>
                <a:prstGeom prst="rect">
                  <a:avLst/>
                </a:pr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198" name="Rectangle 32"/>
                <p:cNvSpPr>
                  <a:spLocks noChangeArrowheads="1"/>
                </p:cNvSpPr>
                <p:nvPr/>
              </p:nvSpPr>
              <p:spPr bwMode="auto">
                <a:xfrm>
                  <a:off x="3752" y="1932"/>
                  <a:ext cx="313" cy="381"/>
                </a:xfrm>
                <a:prstGeom prst="rect">
                  <a:avLst/>
                </a:prstGeom>
                <a:solidFill>
                  <a:srgbClr val="FFFF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199" name="Rectangle 33"/>
                <p:cNvSpPr>
                  <a:spLocks noChangeArrowheads="1"/>
                </p:cNvSpPr>
                <p:nvPr/>
              </p:nvSpPr>
              <p:spPr bwMode="auto">
                <a:xfrm>
                  <a:off x="3752" y="2313"/>
                  <a:ext cx="313" cy="28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200" name="Rectangle 34"/>
                <p:cNvSpPr>
                  <a:spLocks noChangeArrowheads="1"/>
                </p:cNvSpPr>
                <p:nvPr/>
              </p:nvSpPr>
              <p:spPr bwMode="auto">
                <a:xfrm>
                  <a:off x="2828" y="1454"/>
                  <a:ext cx="313" cy="22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201" name="Rectangle 35"/>
                <p:cNvSpPr>
                  <a:spLocks noChangeArrowheads="1"/>
                </p:cNvSpPr>
                <p:nvPr/>
              </p:nvSpPr>
              <p:spPr bwMode="auto">
                <a:xfrm>
                  <a:off x="2828" y="1680"/>
                  <a:ext cx="313" cy="254"/>
                </a:xfrm>
                <a:prstGeom prst="rect">
                  <a:avLst/>
                </a:pr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202" name="Rectangle 36"/>
                <p:cNvSpPr>
                  <a:spLocks noChangeArrowheads="1"/>
                </p:cNvSpPr>
                <p:nvPr/>
              </p:nvSpPr>
              <p:spPr bwMode="auto">
                <a:xfrm>
                  <a:off x="2828" y="1934"/>
                  <a:ext cx="313" cy="382"/>
                </a:xfrm>
                <a:prstGeom prst="rect">
                  <a:avLst/>
                </a:prstGeom>
                <a:solidFill>
                  <a:srgbClr val="FFFF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203" name="Rectangle 37"/>
                <p:cNvSpPr>
                  <a:spLocks noChangeArrowheads="1"/>
                </p:cNvSpPr>
                <p:nvPr/>
              </p:nvSpPr>
              <p:spPr bwMode="auto">
                <a:xfrm>
                  <a:off x="2828" y="2316"/>
                  <a:ext cx="313" cy="28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204" name="Rectangle 38"/>
                <p:cNvSpPr>
                  <a:spLocks noChangeArrowheads="1"/>
                </p:cNvSpPr>
                <p:nvPr/>
              </p:nvSpPr>
              <p:spPr bwMode="auto">
                <a:xfrm>
                  <a:off x="2828" y="2599"/>
                  <a:ext cx="313" cy="31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205" name="Rectangle 39"/>
                <p:cNvSpPr>
                  <a:spLocks noChangeArrowheads="1"/>
                </p:cNvSpPr>
                <p:nvPr/>
              </p:nvSpPr>
              <p:spPr bwMode="auto">
                <a:xfrm>
                  <a:off x="2828" y="2918"/>
                  <a:ext cx="313" cy="282"/>
                </a:xfrm>
                <a:prstGeom prst="rect">
                  <a:avLst/>
                </a:prstGeom>
                <a:solidFill>
                  <a:srgbClr val="9600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206" name="Rectangle 40"/>
                <p:cNvSpPr>
                  <a:spLocks noChangeArrowheads="1"/>
                </p:cNvSpPr>
                <p:nvPr/>
              </p:nvSpPr>
              <p:spPr bwMode="auto">
                <a:xfrm>
                  <a:off x="3752" y="2602"/>
                  <a:ext cx="313" cy="31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207" name="Rectangle 41"/>
                <p:cNvSpPr>
                  <a:spLocks noChangeArrowheads="1"/>
                </p:cNvSpPr>
                <p:nvPr/>
              </p:nvSpPr>
              <p:spPr bwMode="auto">
                <a:xfrm>
                  <a:off x="3752" y="2918"/>
                  <a:ext cx="313" cy="282"/>
                </a:xfrm>
                <a:prstGeom prst="rect">
                  <a:avLst/>
                </a:prstGeom>
                <a:solidFill>
                  <a:srgbClr val="9600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208" name="Rectangle 45"/>
                <p:cNvSpPr>
                  <a:spLocks noChangeArrowheads="1"/>
                </p:cNvSpPr>
                <p:nvPr/>
              </p:nvSpPr>
              <p:spPr bwMode="auto">
                <a:xfrm>
                  <a:off x="2828" y="804"/>
                  <a:ext cx="313" cy="650"/>
                </a:xfrm>
                <a:prstGeom prst="rect">
                  <a:avLst/>
                </a:prstGeom>
                <a:solidFill>
                  <a:srgbClr val="A236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209" name="Rectangle 46"/>
                <p:cNvSpPr>
                  <a:spLocks noChangeArrowheads="1"/>
                </p:cNvSpPr>
                <p:nvPr/>
              </p:nvSpPr>
              <p:spPr bwMode="auto">
                <a:xfrm>
                  <a:off x="3752" y="804"/>
                  <a:ext cx="313" cy="650"/>
                </a:xfrm>
                <a:prstGeom prst="rect">
                  <a:avLst/>
                </a:prstGeom>
                <a:solidFill>
                  <a:srgbClr val="A236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210" name="Rectangle 47"/>
                <p:cNvSpPr>
                  <a:spLocks noChangeArrowheads="1"/>
                </p:cNvSpPr>
                <p:nvPr/>
              </p:nvSpPr>
              <p:spPr bwMode="auto">
                <a:xfrm>
                  <a:off x="2828" y="3192"/>
                  <a:ext cx="313" cy="650"/>
                </a:xfrm>
                <a:prstGeom prst="rect">
                  <a:avLst/>
                </a:prstGeom>
                <a:solidFill>
                  <a:srgbClr val="5A5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  <p:sp>
              <p:nvSpPr>
                <p:cNvPr id="7211" name="Rectangle 48"/>
                <p:cNvSpPr>
                  <a:spLocks noChangeArrowheads="1"/>
                </p:cNvSpPr>
                <p:nvPr/>
              </p:nvSpPr>
              <p:spPr bwMode="auto">
                <a:xfrm>
                  <a:off x="3752" y="3192"/>
                  <a:ext cx="313" cy="650"/>
                </a:xfrm>
                <a:prstGeom prst="rect">
                  <a:avLst/>
                </a:prstGeom>
                <a:solidFill>
                  <a:srgbClr val="5A5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zh-TW" sz="1800">
                    <a:ea typeface="新細明體" charset="-120"/>
                  </a:endParaRPr>
                </a:p>
              </p:txBody>
            </p:sp>
          </p:grpSp>
          <p:sp>
            <p:nvSpPr>
              <p:cNvPr id="7184" name="Freeform 19"/>
              <p:cNvSpPr>
                <a:spLocks/>
              </p:cNvSpPr>
              <p:nvPr/>
            </p:nvSpPr>
            <p:spPr bwMode="auto">
              <a:xfrm>
                <a:off x="760" y="3046"/>
                <a:ext cx="2050" cy="762"/>
              </a:xfrm>
              <a:custGeom>
                <a:avLst/>
                <a:gdLst>
                  <a:gd name="T0" fmla="*/ 0 w 2050"/>
                  <a:gd name="T1" fmla="*/ 0 h 762"/>
                  <a:gd name="T2" fmla="*/ 1200 w 2050"/>
                  <a:gd name="T3" fmla="*/ 2 h 762"/>
                  <a:gd name="T4" fmla="*/ 2050 w 2050"/>
                  <a:gd name="T5" fmla="*/ 762 h 762"/>
                  <a:gd name="T6" fmla="*/ 0 60000 65536"/>
                  <a:gd name="T7" fmla="*/ 0 60000 65536"/>
                  <a:gd name="T8" fmla="*/ 0 60000 65536"/>
                  <a:gd name="T9" fmla="*/ 0 w 2050"/>
                  <a:gd name="T10" fmla="*/ 0 h 762"/>
                  <a:gd name="T11" fmla="*/ 2050 w 2050"/>
                  <a:gd name="T12" fmla="*/ 762 h 7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0" h="762">
                    <a:moveTo>
                      <a:pt x="0" y="0"/>
                    </a:moveTo>
                    <a:lnTo>
                      <a:pt x="1200" y="2"/>
                    </a:lnTo>
                    <a:lnTo>
                      <a:pt x="2050" y="762"/>
                    </a:lnTo>
                  </a:path>
                </a:pathLst>
              </a:custGeom>
              <a:noFill/>
              <a:ln w="28575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7185" name="Text Box 23"/>
              <p:cNvSpPr txBox="1">
                <a:spLocks noChangeArrowheads="1"/>
              </p:cNvSpPr>
              <p:nvPr/>
            </p:nvSpPr>
            <p:spPr bwMode="auto">
              <a:xfrm>
                <a:off x="2883" y="1486"/>
                <a:ext cx="11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charset="-120"/>
                  </a:rPr>
                  <a:t>Red</a:t>
                </a:r>
              </a:p>
            </p:txBody>
          </p:sp>
          <p:sp>
            <p:nvSpPr>
              <p:cNvPr id="7186" name="Text Box 24"/>
              <p:cNvSpPr txBox="1">
                <a:spLocks noChangeArrowheads="1"/>
              </p:cNvSpPr>
              <p:nvPr/>
            </p:nvSpPr>
            <p:spPr bwMode="auto">
              <a:xfrm>
                <a:off x="2883" y="1709"/>
                <a:ext cx="11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charset="-120"/>
                  </a:rPr>
                  <a:t>Orange</a:t>
                </a:r>
              </a:p>
            </p:txBody>
          </p:sp>
          <p:sp>
            <p:nvSpPr>
              <p:cNvPr id="7187" name="Text Box 25"/>
              <p:cNvSpPr txBox="1">
                <a:spLocks noChangeArrowheads="1"/>
              </p:cNvSpPr>
              <p:nvPr/>
            </p:nvSpPr>
            <p:spPr bwMode="auto">
              <a:xfrm>
                <a:off x="2883" y="1997"/>
                <a:ext cx="11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charset="-120"/>
                  </a:rPr>
                  <a:t>Yellow</a:t>
                </a:r>
              </a:p>
            </p:txBody>
          </p:sp>
          <p:sp>
            <p:nvSpPr>
              <p:cNvPr id="7188" name="Text Box 26"/>
              <p:cNvSpPr txBox="1">
                <a:spLocks noChangeArrowheads="1"/>
              </p:cNvSpPr>
              <p:nvPr/>
            </p:nvSpPr>
            <p:spPr bwMode="auto">
              <a:xfrm>
                <a:off x="2883" y="2362"/>
                <a:ext cx="11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charset="-120"/>
                  </a:rPr>
                  <a:t>Green</a:t>
                </a:r>
              </a:p>
            </p:txBody>
          </p:sp>
          <p:sp>
            <p:nvSpPr>
              <p:cNvPr id="7189" name="Text Box 27"/>
              <p:cNvSpPr txBox="1">
                <a:spLocks noChangeArrowheads="1"/>
              </p:cNvSpPr>
              <p:nvPr/>
            </p:nvSpPr>
            <p:spPr bwMode="auto">
              <a:xfrm>
                <a:off x="2875" y="2662"/>
                <a:ext cx="11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charset="-120"/>
                  </a:rPr>
                  <a:t>Blue</a:t>
                </a:r>
              </a:p>
            </p:txBody>
          </p:sp>
          <p:sp>
            <p:nvSpPr>
              <p:cNvPr id="7190" name="Text Box 28"/>
              <p:cNvSpPr txBox="1">
                <a:spLocks noChangeArrowheads="1"/>
              </p:cNvSpPr>
              <p:nvPr/>
            </p:nvSpPr>
            <p:spPr bwMode="auto">
              <a:xfrm>
                <a:off x="2883" y="2816"/>
                <a:ext cx="11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charset="-120"/>
                  </a:rPr>
                  <a:t>Indigo</a:t>
                </a:r>
              </a:p>
            </p:txBody>
          </p:sp>
          <p:sp>
            <p:nvSpPr>
              <p:cNvPr id="7191" name="Text Box 29"/>
              <p:cNvSpPr txBox="1">
                <a:spLocks noChangeArrowheads="1"/>
              </p:cNvSpPr>
              <p:nvPr/>
            </p:nvSpPr>
            <p:spPr bwMode="auto">
              <a:xfrm>
                <a:off x="2883" y="2978"/>
                <a:ext cx="11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charset="-120"/>
                  </a:rPr>
                  <a:t>Violet</a:t>
                </a:r>
              </a:p>
            </p:txBody>
          </p:sp>
          <p:sp>
            <p:nvSpPr>
              <p:cNvPr id="7192" name="Text Box 49"/>
              <p:cNvSpPr txBox="1">
                <a:spLocks noChangeArrowheads="1"/>
              </p:cNvSpPr>
              <p:nvPr/>
            </p:nvSpPr>
            <p:spPr bwMode="auto">
              <a:xfrm>
                <a:off x="2875" y="3228"/>
                <a:ext cx="111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charset="-120"/>
                  </a:rPr>
                  <a:t>Ultra-</a:t>
                </a:r>
                <a:br>
                  <a:rPr lang="en-US" altLang="zh-TW" sz="2000">
                    <a:ea typeface="新細明體" charset="-120"/>
                  </a:rPr>
                </a:br>
                <a:r>
                  <a:rPr lang="en-US" altLang="zh-TW" sz="2000">
                    <a:ea typeface="新細明體" charset="-120"/>
                  </a:rPr>
                  <a:t>violet</a:t>
                </a:r>
                <a:br>
                  <a:rPr lang="en-US" altLang="zh-TW" sz="2000">
                    <a:ea typeface="新細明體" charset="-120"/>
                  </a:rPr>
                </a:br>
                <a:r>
                  <a:rPr lang="en-US" altLang="zh-TW" sz="2000">
                    <a:ea typeface="新細明體" charset="-120"/>
                  </a:rPr>
                  <a:t>(UV)</a:t>
                </a:r>
              </a:p>
            </p:txBody>
          </p:sp>
          <p:sp>
            <p:nvSpPr>
              <p:cNvPr id="7193" name="Text Box 50"/>
              <p:cNvSpPr txBox="1">
                <a:spLocks noChangeArrowheads="1"/>
              </p:cNvSpPr>
              <p:nvPr/>
            </p:nvSpPr>
            <p:spPr bwMode="auto">
              <a:xfrm>
                <a:off x="2883" y="972"/>
                <a:ext cx="11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charset="-120"/>
                  </a:rPr>
                  <a:t>Infrared</a:t>
                </a:r>
              </a:p>
            </p:txBody>
          </p:sp>
          <p:sp>
            <p:nvSpPr>
              <p:cNvPr id="7194" name="Text Box 70"/>
              <p:cNvSpPr txBox="1">
                <a:spLocks noChangeArrowheads="1"/>
              </p:cNvSpPr>
              <p:nvPr/>
            </p:nvSpPr>
            <p:spPr bwMode="auto">
              <a:xfrm>
                <a:off x="811" y="2284"/>
                <a:ext cx="11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新細明體" charset="-120"/>
                  </a:rPr>
                  <a:t>Infrared</a:t>
                </a:r>
              </a:p>
            </p:txBody>
          </p:sp>
        </p:grpSp>
        <p:sp>
          <p:nvSpPr>
            <p:cNvPr id="7177" name="Text Box 69"/>
            <p:cNvSpPr txBox="1">
              <a:spLocks noChangeArrowheads="1"/>
            </p:cNvSpPr>
            <p:nvPr/>
          </p:nvSpPr>
          <p:spPr bwMode="auto">
            <a:xfrm>
              <a:off x="7007225" y="3186113"/>
              <a:ext cx="2355850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Visible light, a.k.a.</a:t>
              </a:r>
              <a:br>
                <a:rPr lang="en-US" altLang="zh-TW" sz="1800">
                  <a:ea typeface="新細明體" charset="-120"/>
                </a:rPr>
              </a:br>
              <a:r>
                <a:rPr lang="en-US" altLang="zh-TW" sz="1800">
                  <a:ea typeface="新細明體" charset="-120"/>
                </a:rPr>
                <a:t>the “visible spectrum”</a:t>
              </a:r>
              <a:br>
                <a:rPr lang="en-US" altLang="zh-TW" sz="1800">
                  <a:ea typeface="新細明體" charset="-120"/>
                </a:rPr>
              </a:br>
              <a:r>
                <a:rPr lang="en-US" altLang="zh-TW" sz="1800">
                  <a:ea typeface="新細明體" charset="-120"/>
                </a:rPr>
                <a:t>“ROYGBIV”</a:t>
              </a:r>
            </a:p>
          </p:txBody>
        </p:sp>
        <p:sp>
          <p:nvSpPr>
            <p:cNvPr id="7178" name="Freeform 43"/>
            <p:cNvSpPr>
              <a:spLocks/>
            </p:cNvSpPr>
            <p:nvPr/>
          </p:nvSpPr>
          <p:spPr bwMode="auto">
            <a:xfrm>
              <a:off x="1219200" y="4327525"/>
              <a:ext cx="3263900" cy="739775"/>
            </a:xfrm>
            <a:custGeom>
              <a:avLst/>
              <a:gdLst>
                <a:gd name="T0" fmla="*/ 0 w 1488"/>
                <a:gd name="T1" fmla="*/ 0 h 1008"/>
                <a:gd name="T2" fmla="*/ 2147483647 w 1488"/>
                <a:gd name="T3" fmla="*/ 0 h 1008"/>
                <a:gd name="T4" fmla="*/ 2147483647 w 1488"/>
                <a:gd name="T5" fmla="*/ 2147483647 h 1008"/>
                <a:gd name="T6" fmla="*/ 0 60000 65536"/>
                <a:gd name="T7" fmla="*/ 0 60000 65536"/>
                <a:gd name="T8" fmla="*/ 0 60000 65536"/>
                <a:gd name="T9" fmla="*/ 0 w 1488"/>
                <a:gd name="T10" fmla="*/ 0 h 1008"/>
                <a:gd name="T11" fmla="*/ 1488 w 1488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1008">
                  <a:moveTo>
                    <a:pt x="0" y="0"/>
                  </a:moveTo>
                  <a:lnTo>
                    <a:pt x="912" y="0"/>
                  </a:lnTo>
                  <a:lnTo>
                    <a:pt x="1488" y="1008"/>
                  </a:lnTo>
                </a:path>
              </a:pathLst>
            </a:cu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7179" name="Freeform 42"/>
            <p:cNvSpPr>
              <a:spLocks/>
            </p:cNvSpPr>
            <p:nvPr/>
          </p:nvSpPr>
          <p:spPr bwMode="auto">
            <a:xfrm>
              <a:off x="1219200" y="2311400"/>
              <a:ext cx="3251200" cy="1752600"/>
            </a:xfrm>
            <a:custGeom>
              <a:avLst/>
              <a:gdLst>
                <a:gd name="T0" fmla="*/ 0 w 1503"/>
                <a:gd name="T1" fmla="*/ 2147483647 h 2208"/>
                <a:gd name="T2" fmla="*/ 2147483647 w 1503"/>
                <a:gd name="T3" fmla="*/ 2147483647 h 2208"/>
                <a:gd name="T4" fmla="*/ 2147483647 w 1503"/>
                <a:gd name="T5" fmla="*/ 0 h 2208"/>
                <a:gd name="T6" fmla="*/ 0 60000 65536"/>
                <a:gd name="T7" fmla="*/ 0 60000 65536"/>
                <a:gd name="T8" fmla="*/ 0 60000 65536"/>
                <a:gd name="T9" fmla="*/ 0 w 1503"/>
                <a:gd name="T10" fmla="*/ 0 h 2208"/>
                <a:gd name="T11" fmla="*/ 1503 w 1503"/>
                <a:gd name="T12" fmla="*/ 2208 h 2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3" h="2208">
                  <a:moveTo>
                    <a:pt x="0" y="2208"/>
                  </a:moveTo>
                  <a:lnTo>
                    <a:pt x="912" y="2208"/>
                  </a:lnTo>
                  <a:lnTo>
                    <a:pt x="1503" y="0"/>
                  </a:lnTo>
                </a:path>
              </a:pathLst>
            </a:cu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7180" name="TextBox 63"/>
            <p:cNvSpPr txBox="1">
              <a:spLocks noChangeArrowheads="1"/>
            </p:cNvSpPr>
            <p:nvPr/>
          </p:nvSpPr>
          <p:spPr bwMode="auto">
            <a:xfrm>
              <a:off x="7442200" y="1651000"/>
              <a:ext cx="10175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Invisible</a:t>
              </a:r>
              <a:endParaRPr lang="en-NZ" altLang="zh-TW" sz="1800">
                <a:ea typeface="新細明體" charset="-120"/>
              </a:endParaRPr>
            </a:p>
          </p:txBody>
        </p:sp>
        <p:sp>
          <p:nvSpPr>
            <p:cNvPr id="7181" name="TextBox 64"/>
            <p:cNvSpPr txBox="1">
              <a:spLocks noChangeArrowheads="1"/>
            </p:cNvSpPr>
            <p:nvPr/>
          </p:nvSpPr>
          <p:spPr bwMode="auto">
            <a:xfrm>
              <a:off x="7442200" y="5397500"/>
              <a:ext cx="10175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Invisible</a:t>
              </a:r>
              <a:endParaRPr lang="en-NZ" altLang="zh-TW" sz="1800">
                <a:ea typeface="新細明體" charset="-120"/>
              </a:endParaRPr>
            </a:p>
          </p:txBody>
        </p:sp>
      </p:grpSp>
      <p:sp>
        <p:nvSpPr>
          <p:cNvPr id="7173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>
                <a:ea typeface="新細明體" charset="-120"/>
              </a:rPr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>
              <a:ea typeface="新細明體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charset="-120"/>
              </a:rPr>
              <a:t>Spectral Density Function (SDF): S(</a:t>
            </a:r>
            <a:r>
              <a:rPr lang="el-GR" altLang="zh-TW" sz="4000">
                <a:cs typeface="Arial" panose="020B0604020202020204" pitchFamily="34" charset="0"/>
              </a:rPr>
              <a:t>λ</a:t>
            </a:r>
            <a:r>
              <a:rPr lang="en-US" altLang="zh-TW" sz="4000">
                <a:ea typeface="新細明體" charset="-120"/>
              </a:rPr>
              <a:t>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295400"/>
            <a:ext cx="9334500" cy="51435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S(</a:t>
            </a:r>
            <a:r>
              <a:rPr lang="el-GR" altLang="zh-TW">
                <a:cs typeface="Arial" panose="020B0604020202020204" pitchFamily="34" charset="0"/>
              </a:rPr>
              <a:t>λ</a:t>
            </a:r>
            <a:r>
              <a:rPr lang="en-US" altLang="zh-TW">
                <a:ea typeface="新細明體" charset="-120"/>
                <a:cs typeface="Arial" panose="020B0604020202020204" pitchFamily="34" charset="0"/>
              </a:rPr>
              <a:t>) = power / unit wavelength = energy</a:t>
            </a:r>
            <a:endParaRPr lang="el-GR" altLang="zh-TW">
              <a:cs typeface="Arial" panose="020B0604020202020204" pitchFamily="34" charset="0"/>
            </a:endParaRPr>
          </a:p>
        </p:txBody>
      </p:sp>
      <p:grpSp>
        <p:nvGrpSpPr>
          <p:cNvPr id="8196" name="Group 66"/>
          <p:cNvGrpSpPr>
            <a:grpSpLocks/>
          </p:cNvGrpSpPr>
          <p:nvPr/>
        </p:nvGrpSpPr>
        <p:grpSpPr bwMode="auto">
          <a:xfrm>
            <a:off x="560388" y="1773238"/>
            <a:ext cx="4414837" cy="2368550"/>
            <a:chOff x="353" y="1117"/>
            <a:chExt cx="2781" cy="1492"/>
          </a:xfrm>
        </p:grpSpPr>
        <p:sp>
          <p:nvSpPr>
            <p:cNvPr id="8230" name="Line 4"/>
            <p:cNvSpPr>
              <a:spLocks noChangeShapeType="1"/>
            </p:cNvSpPr>
            <p:nvPr/>
          </p:nvSpPr>
          <p:spPr bwMode="auto">
            <a:xfrm>
              <a:off x="537" y="1847"/>
              <a:ext cx="2597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31" name="Line 5"/>
            <p:cNvSpPr>
              <a:spLocks noChangeShapeType="1"/>
            </p:cNvSpPr>
            <p:nvPr/>
          </p:nvSpPr>
          <p:spPr bwMode="auto">
            <a:xfrm flipV="1">
              <a:off x="616" y="1163"/>
              <a:ext cx="0" cy="76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32" name="Line 6"/>
            <p:cNvSpPr>
              <a:spLocks noChangeShapeType="1"/>
            </p:cNvSpPr>
            <p:nvPr/>
          </p:nvSpPr>
          <p:spPr bwMode="auto">
            <a:xfrm>
              <a:off x="816" y="1795"/>
              <a:ext cx="0" cy="10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33" name="Line 7"/>
            <p:cNvSpPr>
              <a:spLocks noChangeShapeType="1"/>
            </p:cNvSpPr>
            <p:nvPr/>
          </p:nvSpPr>
          <p:spPr bwMode="auto">
            <a:xfrm>
              <a:off x="2934" y="1795"/>
              <a:ext cx="0" cy="10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34" name="Text Box 8"/>
            <p:cNvSpPr txBox="1">
              <a:spLocks noChangeArrowheads="1"/>
            </p:cNvSpPr>
            <p:nvPr/>
          </p:nvSpPr>
          <p:spPr bwMode="auto">
            <a:xfrm>
              <a:off x="657" y="194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8235" name="Text Box 9"/>
            <p:cNvSpPr txBox="1">
              <a:spLocks noChangeArrowheads="1"/>
            </p:cNvSpPr>
            <p:nvPr/>
          </p:nvSpPr>
          <p:spPr bwMode="auto">
            <a:xfrm>
              <a:off x="2734" y="194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8236" name="Text Box 10"/>
            <p:cNvSpPr txBox="1">
              <a:spLocks noChangeArrowheads="1"/>
            </p:cNvSpPr>
            <p:nvPr/>
          </p:nvSpPr>
          <p:spPr bwMode="auto">
            <a:xfrm>
              <a:off x="1368" y="1943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8237" name="Text Box 11"/>
            <p:cNvSpPr txBox="1">
              <a:spLocks noChangeArrowheads="1"/>
            </p:cNvSpPr>
            <p:nvPr/>
          </p:nvSpPr>
          <p:spPr bwMode="auto">
            <a:xfrm rot="-5400000">
              <a:off x="183" y="1287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8238" name="Line 12"/>
            <p:cNvSpPr>
              <a:spLocks noChangeShapeType="1"/>
            </p:cNvSpPr>
            <p:nvPr/>
          </p:nvSpPr>
          <p:spPr bwMode="auto">
            <a:xfrm flipV="1">
              <a:off x="2440" y="1162"/>
              <a:ext cx="0" cy="67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39" name="Text Box 25"/>
            <p:cNvSpPr txBox="1">
              <a:spLocks noChangeArrowheads="1"/>
            </p:cNvSpPr>
            <p:nvPr/>
          </p:nvSpPr>
          <p:spPr bwMode="auto">
            <a:xfrm>
              <a:off x="910" y="2205"/>
              <a:ext cx="1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spike or “single” wavelength</a:t>
              </a:r>
              <a:br>
                <a:rPr lang="en-US" altLang="zh-TW" sz="1800">
                  <a:ea typeface="新細明體" charset="-120"/>
                </a:rPr>
              </a:br>
              <a:r>
                <a:rPr lang="en-US" altLang="zh-TW" sz="1800">
                  <a:ea typeface="新細明體" charset="-120"/>
                </a:rPr>
                <a:t>= “</a:t>
              </a:r>
              <a:r>
                <a:rPr lang="en-US" altLang="zh-TW" sz="1800" u="sng">
                  <a:ea typeface="新細明體" charset="-120"/>
                </a:rPr>
                <a:t>spectral colour</a:t>
              </a:r>
              <a:r>
                <a:rPr lang="en-US" altLang="zh-TW" sz="1800">
                  <a:ea typeface="新細明體" charset="-120"/>
                </a:rPr>
                <a:t>”</a:t>
              </a:r>
            </a:p>
          </p:txBody>
        </p:sp>
      </p:grpSp>
      <p:grpSp>
        <p:nvGrpSpPr>
          <p:cNvPr id="8197" name="Group 67"/>
          <p:cNvGrpSpPr>
            <a:grpSpLocks/>
          </p:cNvGrpSpPr>
          <p:nvPr/>
        </p:nvGrpSpPr>
        <p:grpSpPr bwMode="auto">
          <a:xfrm>
            <a:off x="5097463" y="1773238"/>
            <a:ext cx="4414837" cy="2106612"/>
            <a:chOff x="3211" y="1117"/>
            <a:chExt cx="2781" cy="1327"/>
          </a:xfrm>
        </p:grpSpPr>
        <p:sp>
          <p:nvSpPr>
            <p:cNvPr id="8220" name="Line 30"/>
            <p:cNvSpPr>
              <a:spLocks noChangeShapeType="1"/>
            </p:cNvSpPr>
            <p:nvPr/>
          </p:nvSpPr>
          <p:spPr bwMode="auto">
            <a:xfrm>
              <a:off x="3610" y="1782"/>
              <a:ext cx="0" cy="10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21" name="Line 31"/>
            <p:cNvSpPr>
              <a:spLocks noChangeShapeType="1"/>
            </p:cNvSpPr>
            <p:nvPr/>
          </p:nvSpPr>
          <p:spPr bwMode="auto">
            <a:xfrm>
              <a:off x="5728" y="1782"/>
              <a:ext cx="0" cy="10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22" name="Line 28"/>
            <p:cNvSpPr>
              <a:spLocks noChangeShapeType="1"/>
            </p:cNvSpPr>
            <p:nvPr/>
          </p:nvSpPr>
          <p:spPr bwMode="auto">
            <a:xfrm>
              <a:off x="3395" y="1847"/>
              <a:ext cx="2597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23" name="Line 29"/>
            <p:cNvSpPr>
              <a:spLocks noChangeShapeType="1"/>
            </p:cNvSpPr>
            <p:nvPr/>
          </p:nvSpPr>
          <p:spPr bwMode="auto">
            <a:xfrm flipV="1">
              <a:off x="3474" y="1163"/>
              <a:ext cx="0" cy="76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3515" y="194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5592" y="194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8226" name="Text Box 34"/>
            <p:cNvSpPr txBox="1">
              <a:spLocks noChangeArrowheads="1"/>
            </p:cNvSpPr>
            <p:nvPr/>
          </p:nvSpPr>
          <p:spPr bwMode="auto">
            <a:xfrm>
              <a:off x="4226" y="1943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 rot="-5400000">
              <a:off x="3041" y="1287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8228" name="Text Box 37"/>
            <p:cNvSpPr txBox="1">
              <a:spLocks noChangeArrowheads="1"/>
            </p:cNvSpPr>
            <p:nvPr/>
          </p:nvSpPr>
          <p:spPr bwMode="auto">
            <a:xfrm>
              <a:off x="4032" y="2213"/>
              <a:ext cx="1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uniform white/gray light</a:t>
              </a:r>
            </a:p>
          </p:txBody>
        </p:sp>
        <p:sp>
          <p:nvSpPr>
            <p:cNvPr id="8229" name="Freeform 39"/>
            <p:cNvSpPr>
              <a:spLocks/>
            </p:cNvSpPr>
            <p:nvPr/>
          </p:nvSpPr>
          <p:spPr bwMode="auto">
            <a:xfrm>
              <a:off x="3616" y="1557"/>
              <a:ext cx="2128" cy="272"/>
            </a:xfrm>
            <a:custGeom>
              <a:avLst/>
              <a:gdLst>
                <a:gd name="T0" fmla="*/ 0 w 2088"/>
                <a:gd name="T1" fmla="*/ 272 h 272"/>
                <a:gd name="T2" fmla="*/ 0 w 2088"/>
                <a:gd name="T3" fmla="*/ 0 h 272"/>
                <a:gd name="T4" fmla="*/ 2775 w 2088"/>
                <a:gd name="T5" fmla="*/ 0 h 272"/>
                <a:gd name="T6" fmla="*/ 2775 w 2088"/>
                <a:gd name="T7" fmla="*/ 272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8"/>
                <a:gd name="T13" fmla="*/ 0 h 272"/>
                <a:gd name="T14" fmla="*/ 2088 w 2088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8" h="272">
                  <a:moveTo>
                    <a:pt x="0" y="272"/>
                  </a:moveTo>
                  <a:lnTo>
                    <a:pt x="0" y="0"/>
                  </a:lnTo>
                  <a:lnTo>
                    <a:pt x="2088" y="0"/>
                  </a:lnTo>
                  <a:lnTo>
                    <a:pt x="2088" y="272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8198" name="Group 65"/>
          <p:cNvGrpSpPr>
            <a:grpSpLocks/>
          </p:cNvGrpSpPr>
          <p:nvPr/>
        </p:nvGrpSpPr>
        <p:grpSpPr bwMode="auto">
          <a:xfrm>
            <a:off x="560388" y="4221163"/>
            <a:ext cx="4618037" cy="2106612"/>
            <a:chOff x="353" y="2659"/>
            <a:chExt cx="2909" cy="1327"/>
          </a:xfrm>
        </p:grpSpPr>
        <p:sp>
          <p:nvSpPr>
            <p:cNvPr id="8212" name="Line 53"/>
            <p:cNvSpPr>
              <a:spLocks noChangeShapeType="1"/>
            </p:cNvSpPr>
            <p:nvPr/>
          </p:nvSpPr>
          <p:spPr bwMode="auto">
            <a:xfrm>
              <a:off x="537" y="3389"/>
              <a:ext cx="2597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13" name="Line 54"/>
            <p:cNvSpPr>
              <a:spLocks noChangeShapeType="1"/>
            </p:cNvSpPr>
            <p:nvPr/>
          </p:nvSpPr>
          <p:spPr bwMode="auto">
            <a:xfrm flipV="1">
              <a:off x="616" y="2705"/>
              <a:ext cx="0" cy="76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14" name="Text Box 55"/>
            <p:cNvSpPr txBox="1">
              <a:spLocks noChangeArrowheads="1"/>
            </p:cNvSpPr>
            <p:nvPr/>
          </p:nvSpPr>
          <p:spPr bwMode="auto">
            <a:xfrm>
              <a:off x="657" y="3488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8215" name="Text Box 56"/>
            <p:cNvSpPr txBox="1">
              <a:spLocks noChangeArrowheads="1"/>
            </p:cNvSpPr>
            <p:nvPr/>
          </p:nvSpPr>
          <p:spPr bwMode="auto">
            <a:xfrm>
              <a:off x="2734" y="3488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8216" name="Text Box 57"/>
            <p:cNvSpPr txBox="1">
              <a:spLocks noChangeArrowheads="1"/>
            </p:cNvSpPr>
            <p:nvPr/>
          </p:nvSpPr>
          <p:spPr bwMode="auto">
            <a:xfrm>
              <a:off x="1368" y="3485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8217" name="Text Box 58"/>
            <p:cNvSpPr txBox="1">
              <a:spLocks noChangeArrowheads="1"/>
            </p:cNvSpPr>
            <p:nvPr/>
          </p:nvSpPr>
          <p:spPr bwMode="auto">
            <a:xfrm rot="-5400000">
              <a:off x="183" y="2829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8218" name="Text Box 59"/>
            <p:cNvSpPr txBox="1">
              <a:spLocks noChangeArrowheads="1"/>
            </p:cNvSpPr>
            <p:nvPr/>
          </p:nvSpPr>
          <p:spPr bwMode="auto">
            <a:xfrm>
              <a:off x="682" y="3755"/>
              <a:ext cx="2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white light plus a dominant wavelength</a:t>
              </a:r>
            </a:p>
          </p:txBody>
        </p:sp>
        <p:sp>
          <p:nvSpPr>
            <p:cNvPr id="8219" name="Freeform 62"/>
            <p:cNvSpPr>
              <a:spLocks/>
            </p:cNvSpPr>
            <p:nvPr/>
          </p:nvSpPr>
          <p:spPr bwMode="auto">
            <a:xfrm>
              <a:off x="744" y="2766"/>
              <a:ext cx="2136" cy="618"/>
            </a:xfrm>
            <a:custGeom>
              <a:avLst/>
              <a:gdLst>
                <a:gd name="T0" fmla="*/ 0 w 2136"/>
                <a:gd name="T1" fmla="*/ 602 h 618"/>
                <a:gd name="T2" fmla="*/ 48 w 2136"/>
                <a:gd name="T3" fmla="*/ 482 h 618"/>
                <a:gd name="T4" fmla="*/ 72 w 2136"/>
                <a:gd name="T5" fmla="*/ 378 h 618"/>
                <a:gd name="T6" fmla="*/ 192 w 2136"/>
                <a:gd name="T7" fmla="*/ 346 h 618"/>
                <a:gd name="T8" fmla="*/ 688 w 2136"/>
                <a:gd name="T9" fmla="*/ 322 h 618"/>
                <a:gd name="T10" fmla="*/ 1112 w 2136"/>
                <a:gd name="T11" fmla="*/ 338 h 618"/>
                <a:gd name="T12" fmla="*/ 1208 w 2136"/>
                <a:gd name="T13" fmla="*/ 282 h 618"/>
                <a:gd name="T14" fmla="*/ 1208 w 2136"/>
                <a:gd name="T15" fmla="*/ 146 h 618"/>
                <a:gd name="T16" fmla="*/ 1208 w 2136"/>
                <a:gd name="T17" fmla="*/ 18 h 618"/>
                <a:gd name="T18" fmla="*/ 1232 w 2136"/>
                <a:gd name="T19" fmla="*/ 2 h 618"/>
                <a:gd name="T20" fmla="*/ 1248 w 2136"/>
                <a:gd name="T21" fmla="*/ 74 h 618"/>
                <a:gd name="T22" fmla="*/ 1264 w 2136"/>
                <a:gd name="T23" fmla="*/ 186 h 618"/>
                <a:gd name="T24" fmla="*/ 1264 w 2136"/>
                <a:gd name="T25" fmla="*/ 250 h 618"/>
                <a:gd name="T26" fmla="*/ 1336 w 2136"/>
                <a:gd name="T27" fmla="*/ 338 h 618"/>
                <a:gd name="T28" fmla="*/ 1408 w 2136"/>
                <a:gd name="T29" fmla="*/ 354 h 618"/>
                <a:gd name="T30" fmla="*/ 1576 w 2136"/>
                <a:gd name="T31" fmla="*/ 330 h 618"/>
                <a:gd name="T32" fmla="*/ 1848 w 2136"/>
                <a:gd name="T33" fmla="*/ 370 h 618"/>
                <a:gd name="T34" fmla="*/ 1960 w 2136"/>
                <a:gd name="T35" fmla="*/ 354 h 618"/>
                <a:gd name="T36" fmla="*/ 2088 w 2136"/>
                <a:gd name="T37" fmla="*/ 370 h 618"/>
                <a:gd name="T38" fmla="*/ 2112 w 2136"/>
                <a:gd name="T39" fmla="*/ 514 h 618"/>
                <a:gd name="T40" fmla="*/ 2120 w 2136"/>
                <a:gd name="T41" fmla="*/ 546 h 618"/>
                <a:gd name="T42" fmla="*/ 2136 w 2136"/>
                <a:gd name="T43" fmla="*/ 594 h 618"/>
                <a:gd name="T44" fmla="*/ 2128 w 2136"/>
                <a:gd name="T45" fmla="*/ 618 h 6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136"/>
                <a:gd name="T70" fmla="*/ 0 h 618"/>
                <a:gd name="T71" fmla="*/ 2136 w 2136"/>
                <a:gd name="T72" fmla="*/ 618 h 6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136" h="618">
                  <a:moveTo>
                    <a:pt x="0" y="602"/>
                  </a:moveTo>
                  <a:cubicBezTo>
                    <a:pt x="14" y="561"/>
                    <a:pt x="34" y="524"/>
                    <a:pt x="48" y="482"/>
                  </a:cubicBezTo>
                  <a:cubicBezTo>
                    <a:pt x="59" y="449"/>
                    <a:pt x="58" y="410"/>
                    <a:pt x="72" y="378"/>
                  </a:cubicBezTo>
                  <a:cubicBezTo>
                    <a:pt x="83" y="352"/>
                    <a:pt x="192" y="346"/>
                    <a:pt x="192" y="346"/>
                  </a:cubicBezTo>
                  <a:cubicBezTo>
                    <a:pt x="284" y="351"/>
                    <a:pt x="605" y="312"/>
                    <a:pt x="688" y="322"/>
                  </a:cubicBezTo>
                  <a:cubicBezTo>
                    <a:pt x="939" y="319"/>
                    <a:pt x="861" y="343"/>
                    <a:pt x="1112" y="338"/>
                  </a:cubicBezTo>
                  <a:cubicBezTo>
                    <a:pt x="1167" y="337"/>
                    <a:pt x="1189" y="340"/>
                    <a:pt x="1208" y="282"/>
                  </a:cubicBezTo>
                  <a:cubicBezTo>
                    <a:pt x="1216" y="258"/>
                    <a:pt x="1208" y="146"/>
                    <a:pt x="1208" y="146"/>
                  </a:cubicBezTo>
                  <a:cubicBezTo>
                    <a:pt x="1203" y="80"/>
                    <a:pt x="1221" y="82"/>
                    <a:pt x="1208" y="18"/>
                  </a:cubicBezTo>
                  <a:cubicBezTo>
                    <a:pt x="1216" y="13"/>
                    <a:pt x="1223" y="0"/>
                    <a:pt x="1232" y="2"/>
                  </a:cubicBezTo>
                  <a:cubicBezTo>
                    <a:pt x="1258" y="7"/>
                    <a:pt x="1248" y="74"/>
                    <a:pt x="1248" y="74"/>
                  </a:cubicBezTo>
                  <a:cubicBezTo>
                    <a:pt x="1258" y="155"/>
                    <a:pt x="1241" y="118"/>
                    <a:pt x="1264" y="186"/>
                  </a:cubicBezTo>
                  <a:cubicBezTo>
                    <a:pt x="1267" y="194"/>
                    <a:pt x="1264" y="250"/>
                    <a:pt x="1264" y="250"/>
                  </a:cubicBezTo>
                  <a:cubicBezTo>
                    <a:pt x="1276" y="333"/>
                    <a:pt x="1282" y="311"/>
                    <a:pt x="1336" y="338"/>
                  </a:cubicBezTo>
                  <a:cubicBezTo>
                    <a:pt x="1355" y="347"/>
                    <a:pt x="1392" y="352"/>
                    <a:pt x="1408" y="354"/>
                  </a:cubicBezTo>
                  <a:cubicBezTo>
                    <a:pt x="1456" y="360"/>
                    <a:pt x="1576" y="330"/>
                    <a:pt x="1576" y="330"/>
                  </a:cubicBezTo>
                  <a:cubicBezTo>
                    <a:pt x="1719" y="320"/>
                    <a:pt x="1677" y="357"/>
                    <a:pt x="1848" y="370"/>
                  </a:cubicBezTo>
                  <a:cubicBezTo>
                    <a:pt x="1883" y="373"/>
                    <a:pt x="1926" y="352"/>
                    <a:pt x="1960" y="354"/>
                  </a:cubicBezTo>
                  <a:cubicBezTo>
                    <a:pt x="2000" y="357"/>
                    <a:pt x="2048" y="367"/>
                    <a:pt x="2088" y="370"/>
                  </a:cubicBezTo>
                  <a:cubicBezTo>
                    <a:pt x="2136" y="386"/>
                    <a:pt x="2104" y="465"/>
                    <a:pt x="2112" y="514"/>
                  </a:cubicBezTo>
                  <a:cubicBezTo>
                    <a:pt x="2114" y="525"/>
                    <a:pt x="2117" y="535"/>
                    <a:pt x="2120" y="546"/>
                  </a:cubicBezTo>
                  <a:cubicBezTo>
                    <a:pt x="2125" y="562"/>
                    <a:pt x="2136" y="594"/>
                    <a:pt x="2136" y="594"/>
                  </a:cubicBezTo>
                  <a:cubicBezTo>
                    <a:pt x="2133" y="602"/>
                    <a:pt x="2128" y="618"/>
                    <a:pt x="2128" y="618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8199" name="Group 64"/>
          <p:cNvGrpSpPr>
            <a:grpSpLocks/>
          </p:cNvGrpSpPr>
          <p:nvPr/>
        </p:nvGrpSpPr>
        <p:grpSpPr bwMode="auto">
          <a:xfrm>
            <a:off x="5097463" y="4219575"/>
            <a:ext cx="4549775" cy="2097088"/>
            <a:chOff x="3211" y="2658"/>
            <a:chExt cx="2927" cy="1321"/>
          </a:xfrm>
        </p:grpSpPr>
        <p:sp>
          <p:nvSpPr>
            <p:cNvPr id="8202" name="Line 14"/>
            <p:cNvSpPr>
              <a:spLocks noChangeShapeType="1"/>
            </p:cNvSpPr>
            <p:nvPr/>
          </p:nvSpPr>
          <p:spPr bwMode="auto">
            <a:xfrm>
              <a:off x="3403" y="3377"/>
              <a:ext cx="268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 flipV="1">
              <a:off x="3485" y="2742"/>
              <a:ext cx="0" cy="71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>
              <a:off x="3692" y="3329"/>
              <a:ext cx="0" cy="9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5877" y="3329"/>
              <a:ext cx="0" cy="9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06" name="Text Box 18"/>
            <p:cNvSpPr txBox="1">
              <a:spLocks noChangeArrowheads="1"/>
            </p:cNvSpPr>
            <p:nvPr/>
          </p:nvSpPr>
          <p:spPr bwMode="auto">
            <a:xfrm>
              <a:off x="3527" y="3475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8207" name="Text Box 19"/>
            <p:cNvSpPr txBox="1">
              <a:spLocks noChangeArrowheads="1"/>
            </p:cNvSpPr>
            <p:nvPr/>
          </p:nvSpPr>
          <p:spPr bwMode="auto">
            <a:xfrm>
              <a:off x="5671" y="3475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8208" name="Text Box 20"/>
            <p:cNvSpPr txBox="1">
              <a:spLocks noChangeArrowheads="1"/>
            </p:cNvSpPr>
            <p:nvPr/>
          </p:nvSpPr>
          <p:spPr bwMode="auto">
            <a:xfrm>
              <a:off x="4260" y="3473"/>
              <a:ext cx="13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8209" name="Text Box 21"/>
            <p:cNvSpPr txBox="1">
              <a:spLocks noChangeArrowheads="1"/>
            </p:cNvSpPr>
            <p:nvPr/>
          </p:nvSpPr>
          <p:spPr bwMode="auto">
            <a:xfrm rot="-5400000">
              <a:off x="3043" y="2826"/>
              <a:ext cx="57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8210" name="Freeform 22"/>
            <p:cNvSpPr>
              <a:spLocks/>
            </p:cNvSpPr>
            <p:nvPr/>
          </p:nvSpPr>
          <p:spPr bwMode="auto">
            <a:xfrm>
              <a:off x="3692" y="2839"/>
              <a:ext cx="2185" cy="548"/>
            </a:xfrm>
            <a:custGeom>
              <a:avLst/>
              <a:gdLst>
                <a:gd name="T0" fmla="*/ 0 w 2544"/>
                <a:gd name="T1" fmla="*/ 0 h 1368"/>
                <a:gd name="T2" fmla="*/ 34 w 2544"/>
                <a:gd name="T3" fmla="*/ 0 h 1368"/>
                <a:gd name="T4" fmla="*/ 64 w 2544"/>
                <a:gd name="T5" fmla="*/ 0 h 1368"/>
                <a:gd name="T6" fmla="*/ 123 w 2544"/>
                <a:gd name="T7" fmla="*/ 0 h 1368"/>
                <a:gd name="T8" fmla="*/ 147 w 2544"/>
                <a:gd name="T9" fmla="*/ 0 h 1368"/>
                <a:gd name="T10" fmla="*/ 201 w 2544"/>
                <a:gd name="T11" fmla="*/ 0 h 1368"/>
                <a:gd name="T12" fmla="*/ 260 w 2544"/>
                <a:gd name="T13" fmla="*/ 0 h 13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44"/>
                <a:gd name="T22" fmla="*/ 0 h 1368"/>
                <a:gd name="T23" fmla="*/ 2544 w 2544"/>
                <a:gd name="T24" fmla="*/ 1368 h 13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44" h="1368">
                  <a:moveTo>
                    <a:pt x="0" y="1104"/>
                  </a:moveTo>
                  <a:cubicBezTo>
                    <a:pt x="116" y="680"/>
                    <a:pt x="232" y="256"/>
                    <a:pt x="336" y="240"/>
                  </a:cubicBezTo>
                  <a:cubicBezTo>
                    <a:pt x="440" y="224"/>
                    <a:pt x="480" y="856"/>
                    <a:pt x="624" y="1008"/>
                  </a:cubicBezTo>
                  <a:cubicBezTo>
                    <a:pt x="768" y="1160"/>
                    <a:pt x="1064" y="1320"/>
                    <a:pt x="1200" y="1152"/>
                  </a:cubicBezTo>
                  <a:cubicBezTo>
                    <a:pt x="1336" y="984"/>
                    <a:pt x="1312" y="0"/>
                    <a:pt x="1440" y="0"/>
                  </a:cubicBezTo>
                  <a:cubicBezTo>
                    <a:pt x="1568" y="0"/>
                    <a:pt x="1784" y="936"/>
                    <a:pt x="1968" y="1152"/>
                  </a:cubicBezTo>
                  <a:cubicBezTo>
                    <a:pt x="2152" y="1368"/>
                    <a:pt x="2348" y="1332"/>
                    <a:pt x="2544" y="1296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211" name="Text Box 63"/>
            <p:cNvSpPr txBox="1">
              <a:spLocks noChangeArrowheads="1"/>
            </p:cNvSpPr>
            <p:nvPr/>
          </p:nvSpPr>
          <p:spPr bwMode="auto">
            <a:xfrm>
              <a:off x="3528" y="3748"/>
              <a:ext cx="26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arbitrary SDF: blue plus orange/yellow</a:t>
              </a:r>
            </a:p>
          </p:txBody>
        </p:sp>
      </p:grpSp>
      <p:sp>
        <p:nvSpPr>
          <p:cNvPr id="8200" name="Slide Number Placeholder 4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26BCA2F-C5A9-41F1-BE6B-6D49AE939642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8201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>
                <a:ea typeface="新細明體" charset="-120"/>
              </a:rPr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>
              <a:ea typeface="新細明體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SDFs for Different Light Sources</a:t>
            </a:r>
          </a:p>
        </p:txBody>
      </p:sp>
      <p:sp>
        <p:nvSpPr>
          <p:cNvPr id="9219" name="Line 15"/>
          <p:cNvSpPr>
            <a:spLocks noChangeShapeType="1"/>
          </p:cNvSpPr>
          <p:nvPr/>
        </p:nvSpPr>
        <p:spPr bwMode="auto">
          <a:xfrm>
            <a:off x="5730875" y="2828925"/>
            <a:ext cx="0" cy="1651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9220" name="Line 16"/>
          <p:cNvSpPr>
            <a:spLocks noChangeShapeType="1"/>
          </p:cNvSpPr>
          <p:nvPr/>
        </p:nvSpPr>
        <p:spPr bwMode="auto">
          <a:xfrm>
            <a:off x="9093200" y="2828925"/>
            <a:ext cx="0" cy="1651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pic>
        <p:nvPicPr>
          <p:cNvPr id="9221" name="Picture 4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2239963"/>
            <a:ext cx="4940300" cy="3119437"/>
          </a:xfrm>
          <a:noFill/>
        </p:spPr>
      </p:pic>
      <p:pic>
        <p:nvPicPr>
          <p:cNvPr id="9222" name="Picture 51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4438" y="1916113"/>
            <a:ext cx="4619625" cy="4183062"/>
          </a:xfrm>
          <a:noFill/>
        </p:spPr>
      </p:pic>
      <p:sp>
        <p:nvSpPr>
          <p:cNvPr id="9223" name="Text Box 53"/>
          <p:cNvSpPr txBox="1">
            <a:spLocks noChangeArrowheads="1"/>
          </p:cNvSpPr>
          <p:nvPr/>
        </p:nvSpPr>
        <p:spPr bwMode="auto">
          <a:xfrm>
            <a:off x="454025" y="1382713"/>
            <a:ext cx="7685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charset="-120"/>
              </a:rPr>
              <a:t>Some other light spectra: sunlight, tungsten lamp, fluorescent lamp</a:t>
            </a:r>
          </a:p>
        </p:txBody>
      </p:sp>
      <p:sp>
        <p:nvSpPr>
          <p:cNvPr id="9224" name="Text Box 56"/>
          <p:cNvSpPr txBox="1">
            <a:spLocks noChangeArrowheads="1"/>
          </p:cNvSpPr>
          <p:nvPr/>
        </p:nvSpPr>
        <p:spPr bwMode="auto">
          <a:xfrm>
            <a:off x="5102225" y="6065838"/>
            <a:ext cx="4646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ea typeface="新細明體" charset="-120"/>
              </a:rPr>
              <a:t>http://www.micro.magnet.fsu.edu/optics/lightandcolor/sources.html</a:t>
            </a:r>
          </a:p>
        </p:txBody>
      </p:sp>
      <p:sp>
        <p:nvSpPr>
          <p:cNvPr id="9225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CCBCFD5-C902-4851-BCA9-20B9AA4FC811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9226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>
                <a:ea typeface="新細明體" charset="-120"/>
              </a:rPr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>
              <a:ea typeface="新細明體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altLang="zh-TW">
                <a:ea typeface="新細明體" charset="-120"/>
              </a:rPr>
              <a:t>The Sun </a:t>
            </a:r>
            <a:r>
              <a:rPr lang="en-NZ" altLang="zh-TW" sz="2400">
                <a:ea typeface="新細明體" charset="-120"/>
              </a:rPr>
              <a:t>(across the electromagnetic spectrum)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079796-A7B2-483E-8080-8512BDCE3DA7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10244" name="Picture 2" descr="Yohkohimage.gif (496×46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4202113"/>
            <a:ext cx="193833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 descr="Improve our understanding of solar wea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460500"/>
            <a:ext cx="2395538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8" descr="http://0.tqn.com/d/space/1/0/q/X/sun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4244975"/>
            <a:ext cx="1763713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1466850"/>
            <a:ext cx="41148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08463"/>
            <a:ext cx="4114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14" descr="Sun in &#10;infrared light - loading live image - please be patient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474788"/>
            <a:ext cx="1784350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Box 6"/>
          <p:cNvSpPr txBox="1">
            <a:spLocks noChangeArrowheads="1"/>
          </p:cNvSpPr>
          <p:nvPr/>
        </p:nvSpPr>
        <p:spPr bwMode="auto">
          <a:xfrm>
            <a:off x="519113" y="3328988"/>
            <a:ext cx="168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TW" sz="1800">
                <a:ea typeface="新細明體" charset="-120"/>
              </a:rPr>
              <a:t>Low frequency</a:t>
            </a:r>
          </a:p>
        </p:txBody>
      </p:sp>
      <p:sp>
        <p:nvSpPr>
          <p:cNvPr id="10251" name="TextBox 7"/>
          <p:cNvSpPr txBox="1">
            <a:spLocks noChangeArrowheads="1"/>
          </p:cNvSpPr>
          <p:nvPr/>
        </p:nvSpPr>
        <p:spPr bwMode="auto">
          <a:xfrm>
            <a:off x="3575050" y="333057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TW" sz="1800">
                <a:ea typeface="新細明體" charset="-120"/>
              </a:rPr>
              <a:t>IR</a:t>
            </a:r>
          </a:p>
        </p:txBody>
      </p:sp>
      <p:sp>
        <p:nvSpPr>
          <p:cNvPr id="10252" name="TextBox 16"/>
          <p:cNvSpPr txBox="1">
            <a:spLocks noChangeArrowheads="1"/>
          </p:cNvSpPr>
          <p:nvPr/>
        </p:nvSpPr>
        <p:spPr bwMode="auto">
          <a:xfrm>
            <a:off x="5810250" y="6008688"/>
            <a:ext cx="73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TW" sz="1800">
                <a:ea typeface="新細明體" charset="-120"/>
              </a:rPr>
              <a:t>X-ray</a:t>
            </a:r>
          </a:p>
        </p:txBody>
      </p:sp>
      <p:sp>
        <p:nvSpPr>
          <p:cNvPr id="10253" name="TextBox 17"/>
          <p:cNvSpPr txBox="1">
            <a:spLocks noChangeArrowheads="1"/>
          </p:cNvSpPr>
          <p:nvPr/>
        </p:nvSpPr>
        <p:spPr bwMode="auto">
          <a:xfrm>
            <a:off x="7773988" y="6008688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TW" sz="1800">
                <a:ea typeface="新細明體" charset="-120"/>
              </a:rPr>
              <a:t>Gamma-ray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Describing Colors using the SDF</a:t>
            </a:r>
          </a:p>
        </p:txBody>
      </p:sp>
      <p:sp>
        <p:nvSpPr>
          <p:cNvPr id="11267" name="Text Box 49"/>
          <p:cNvSpPr txBox="1">
            <a:spLocks noChangeArrowheads="1"/>
          </p:cNvSpPr>
          <p:nvPr/>
        </p:nvSpPr>
        <p:spPr bwMode="auto">
          <a:xfrm>
            <a:off x="5097463" y="1484313"/>
            <a:ext cx="44037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1800">
                <a:ea typeface="新細明體" charset="-120"/>
              </a:rPr>
              <a:t> </a:t>
            </a:r>
            <a:r>
              <a:rPr lang="en-US" altLang="zh-TW" sz="1800" b="1" u="sng">
                <a:ea typeface="新細明體" charset="-120"/>
              </a:rPr>
              <a:t>Hue</a:t>
            </a:r>
            <a:r>
              <a:rPr lang="en-US" altLang="zh-TW" sz="1800">
                <a:ea typeface="新細明體" charset="-120"/>
              </a:rPr>
              <a:t>: dominant wavelength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1800">
                <a:ea typeface="新細明體" charset="-120"/>
              </a:rPr>
              <a:t> </a:t>
            </a:r>
            <a:r>
              <a:rPr lang="en-US" altLang="zh-TW" sz="1800" b="1" u="sng">
                <a:ea typeface="新細明體" charset="-120"/>
              </a:rPr>
              <a:t>Luminance</a:t>
            </a:r>
            <a:r>
              <a:rPr lang="en-US" altLang="zh-TW" sz="1800">
                <a:ea typeface="新細明體" charset="-120"/>
              </a:rPr>
              <a:t> (brightness): total power</a:t>
            </a:r>
            <a:br>
              <a:rPr lang="en-US" altLang="zh-TW" sz="1800">
                <a:ea typeface="新細明體" charset="-120"/>
              </a:rPr>
            </a:br>
            <a:r>
              <a:rPr lang="en-US" altLang="zh-TW" sz="1800">
                <a:ea typeface="新細明體" charset="-120"/>
              </a:rPr>
              <a:t>  (integral of SDF)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1800">
                <a:ea typeface="新細明體" charset="-120"/>
              </a:rPr>
              <a:t> </a:t>
            </a:r>
            <a:r>
              <a:rPr lang="en-US" altLang="zh-TW" sz="1800" b="1" u="sng">
                <a:ea typeface="新細明體" charset="-120"/>
              </a:rPr>
              <a:t>Saturation</a:t>
            </a:r>
            <a:r>
              <a:rPr lang="en-US" altLang="zh-TW" sz="1800">
                <a:ea typeface="新細明體" charset="-120"/>
              </a:rPr>
              <a:t> (also purity): % of luminance</a:t>
            </a:r>
            <a:br>
              <a:rPr lang="en-US" altLang="zh-TW" sz="1800">
                <a:ea typeface="新細明體" charset="-120"/>
              </a:rPr>
            </a:br>
            <a:r>
              <a:rPr lang="en-US" altLang="zh-TW" sz="1800">
                <a:ea typeface="新細明體" charset="-120"/>
              </a:rPr>
              <a:t>  residing in dominant component</a:t>
            </a:r>
          </a:p>
        </p:txBody>
      </p:sp>
      <p:grpSp>
        <p:nvGrpSpPr>
          <p:cNvPr id="11268" name="Group 68"/>
          <p:cNvGrpSpPr>
            <a:grpSpLocks/>
          </p:cNvGrpSpPr>
          <p:nvPr/>
        </p:nvGrpSpPr>
        <p:grpSpPr bwMode="auto">
          <a:xfrm>
            <a:off x="415925" y="1412875"/>
            <a:ext cx="4659313" cy="1682750"/>
            <a:chOff x="415925" y="1412875"/>
            <a:chExt cx="4659313" cy="1682750"/>
          </a:xfrm>
        </p:grpSpPr>
        <p:sp>
          <p:nvSpPr>
            <p:cNvPr id="11322" name="Freeform 25" descr="Dark upward diagonal"/>
            <p:cNvSpPr>
              <a:spLocks/>
            </p:cNvSpPr>
            <p:nvPr/>
          </p:nvSpPr>
          <p:spPr bwMode="auto">
            <a:xfrm>
              <a:off x="1135063" y="1581150"/>
              <a:ext cx="3378200" cy="987425"/>
            </a:xfrm>
            <a:custGeom>
              <a:avLst/>
              <a:gdLst>
                <a:gd name="T0" fmla="*/ 0 w 2128"/>
                <a:gd name="T1" fmla="*/ 2147483647 h 622"/>
                <a:gd name="T2" fmla="*/ 0 w 2128"/>
                <a:gd name="T3" fmla="*/ 2147483647 h 622"/>
                <a:gd name="T4" fmla="*/ 2147483647 w 2128"/>
                <a:gd name="T5" fmla="*/ 2147483647 h 622"/>
                <a:gd name="T6" fmla="*/ 2147483647 w 2128"/>
                <a:gd name="T7" fmla="*/ 0 h 622"/>
                <a:gd name="T8" fmla="*/ 2147483647 w 2128"/>
                <a:gd name="T9" fmla="*/ 0 h 622"/>
                <a:gd name="T10" fmla="*/ 2147483647 w 2128"/>
                <a:gd name="T11" fmla="*/ 2147483647 h 622"/>
                <a:gd name="T12" fmla="*/ 2147483647 w 2128"/>
                <a:gd name="T13" fmla="*/ 2147483647 h 622"/>
                <a:gd name="T14" fmla="*/ 2147483647 w 2128"/>
                <a:gd name="T15" fmla="*/ 2147483647 h 6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28"/>
                <a:gd name="T25" fmla="*/ 0 h 622"/>
                <a:gd name="T26" fmla="*/ 2128 w 2128"/>
                <a:gd name="T27" fmla="*/ 622 h 6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28" h="622">
                  <a:moveTo>
                    <a:pt x="0" y="622"/>
                  </a:moveTo>
                  <a:lnTo>
                    <a:pt x="0" y="350"/>
                  </a:lnTo>
                  <a:lnTo>
                    <a:pt x="845" y="351"/>
                  </a:lnTo>
                  <a:lnTo>
                    <a:pt x="839" y="0"/>
                  </a:lnTo>
                  <a:lnTo>
                    <a:pt x="911" y="0"/>
                  </a:lnTo>
                  <a:lnTo>
                    <a:pt x="920" y="351"/>
                  </a:lnTo>
                  <a:lnTo>
                    <a:pt x="2128" y="350"/>
                  </a:lnTo>
                  <a:lnTo>
                    <a:pt x="2128" y="622"/>
                  </a:lnTo>
                </a:path>
              </a:pathLst>
            </a:custGeom>
            <a:pattFill prst="dkUpDiag">
              <a:fgClr>
                <a:schemeClr val="bg2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1323" name="Rectangle 170" descr="Dark upward diagonal"/>
            <p:cNvSpPr>
              <a:spLocks noChangeArrowheads="1"/>
            </p:cNvSpPr>
            <p:nvPr/>
          </p:nvSpPr>
          <p:spPr bwMode="auto">
            <a:xfrm>
              <a:off x="2462213" y="1581150"/>
              <a:ext cx="128587" cy="1009650"/>
            </a:xfrm>
            <a:prstGeom prst="rect">
              <a:avLst/>
            </a:prstGeom>
            <a:pattFill prst="dkUpDiag">
              <a:fgClr>
                <a:schemeClr val="bg2"/>
              </a:fgClr>
              <a:bgClr>
                <a:srgbClr val="FF0000"/>
              </a:bgClr>
            </a:patt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zh-TW" sz="1800">
                <a:ea typeface="新細明體" charset="-120"/>
              </a:endParaRPr>
            </a:p>
          </p:txBody>
        </p:sp>
        <p:sp>
          <p:nvSpPr>
            <p:cNvPr id="11324" name="Line 15"/>
            <p:cNvSpPr>
              <a:spLocks noChangeShapeType="1"/>
            </p:cNvSpPr>
            <p:nvPr/>
          </p:nvSpPr>
          <p:spPr bwMode="auto">
            <a:xfrm>
              <a:off x="1136650" y="2492375"/>
              <a:ext cx="0" cy="16510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325" name="Line 16"/>
            <p:cNvSpPr>
              <a:spLocks noChangeShapeType="1"/>
            </p:cNvSpPr>
            <p:nvPr/>
          </p:nvSpPr>
          <p:spPr bwMode="auto">
            <a:xfrm>
              <a:off x="4521200" y="2492375"/>
              <a:ext cx="0" cy="16510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326" name="Line 18"/>
            <p:cNvSpPr>
              <a:spLocks noChangeShapeType="1"/>
            </p:cNvSpPr>
            <p:nvPr/>
          </p:nvSpPr>
          <p:spPr bwMode="auto">
            <a:xfrm>
              <a:off x="708025" y="2571750"/>
              <a:ext cx="412273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327" name="Line 19"/>
            <p:cNvSpPr>
              <a:spLocks noChangeShapeType="1"/>
            </p:cNvSpPr>
            <p:nvPr/>
          </p:nvSpPr>
          <p:spPr bwMode="auto">
            <a:xfrm flipV="1">
              <a:off x="833438" y="1485900"/>
              <a:ext cx="0" cy="121761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328" name="Text Box 20"/>
            <p:cNvSpPr txBox="1">
              <a:spLocks noChangeArrowheads="1"/>
            </p:cNvSpPr>
            <p:nvPr/>
          </p:nvSpPr>
          <p:spPr bwMode="auto">
            <a:xfrm>
              <a:off x="898525" y="2728913"/>
              <a:ext cx="565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11329" name="Text Box 21"/>
            <p:cNvSpPr txBox="1">
              <a:spLocks noChangeArrowheads="1"/>
            </p:cNvSpPr>
            <p:nvPr/>
          </p:nvSpPr>
          <p:spPr bwMode="auto">
            <a:xfrm>
              <a:off x="4195763" y="2728913"/>
              <a:ext cx="565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11330" name="Text Box 22"/>
            <p:cNvSpPr txBox="1">
              <a:spLocks noChangeArrowheads="1"/>
            </p:cNvSpPr>
            <p:nvPr/>
          </p:nvSpPr>
          <p:spPr bwMode="auto">
            <a:xfrm>
              <a:off x="2027238" y="2724150"/>
              <a:ext cx="2101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11331" name="Text Box 23"/>
            <p:cNvSpPr txBox="1">
              <a:spLocks noChangeArrowheads="1"/>
            </p:cNvSpPr>
            <p:nvPr/>
          </p:nvSpPr>
          <p:spPr bwMode="auto">
            <a:xfrm rot="-5400000">
              <a:off x="145257" y="1683543"/>
              <a:ext cx="908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11332" name="Line 47"/>
            <p:cNvSpPr>
              <a:spLocks noChangeShapeType="1"/>
            </p:cNvSpPr>
            <p:nvPr/>
          </p:nvSpPr>
          <p:spPr bwMode="auto">
            <a:xfrm>
              <a:off x="2535238" y="2492375"/>
              <a:ext cx="0" cy="16510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333" name="Freeform 50"/>
            <p:cNvSpPr>
              <a:spLocks/>
            </p:cNvSpPr>
            <p:nvPr/>
          </p:nvSpPr>
          <p:spPr bwMode="auto">
            <a:xfrm>
              <a:off x="2601913" y="1673225"/>
              <a:ext cx="2473325" cy="766763"/>
            </a:xfrm>
            <a:custGeom>
              <a:avLst/>
              <a:gdLst>
                <a:gd name="T0" fmla="*/ 2147483647 w 908"/>
                <a:gd name="T1" fmla="*/ 0 h 454"/>
                <a:gd name="T2" fmla="*/ 2147483647 w 908"/>
                <a:gd name="T3" fmla="*/ 2147483647 h 454"/>
                <a:gd name="T4" fmla="*/ 0 w 908"/>
                <a:gd name="T5" fmla="*/ 2147483647 h 454"/>
                <a:gd name="T6" fmla="*/ 0 60000 65536"/>
                <a:gd name="T7" fmla="*/ 0 60000 65536"/>
                <a:gd name="T8" fmla="*/ 0 60000 65536"/>
                <a:gd name="T9" fmla="*/ 0 w 908"/>
                <a:gd name="T10" fmla="*/ 0 h 454"/>
                <a:gd name="T11" fmla="*/ 908 w 908"/>
                <a:gd name="T12" fmla="*/ 454 h 4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8" h="454">
                  <a:moveTo>
                    <a:pt x="908" y="0"/>
                  </a:moveTo>
                  <a:cubicBezTo>
                    <a:pt x="711" y="7"/>
                    <a:pt x="514" y="15"/>
                    <a:pt x="363" y="91"/>
                  </a:cubicBezTo>
                  <a:cubicBezTo>
                    <a:pt x="212" y="167"/>
                    <a:pt x="106" y="310"/>
                    <a:pt x="0" y="454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11269" name="Group 173"/>
          <p:cNvGrpSpPr>
            <a:grpSpLocks/>
          </p:cNvGrpSpPr>
          <p:nvPr/>
        </p:nvGrpSpPr>
        <p:grpSpPr bwMode="auto">
          <a:xfrm>
            <a:off x="420688" y="3198813"/>
            <a:ext cx="4414837" cy="1682750"/>
            <a:chOff x="265" y="2015"/>
            <a:chExt cx="2781" cy="1060"/>
          </a:xfrm>
        </p:grpSpPr>
        <p:sp>
          <p:nvSpPr>
            <p:cNvPr id="11311" name="Text Box 103"/>
            <p:cNvSpPr txBox="1">
              <a:spLocks noChangeArrowheads="1"/>
            </p:cNvSpPr>
            <p:nvPr/>
          </p:nvSpPr>
          <p:spPr bwMode="auto">
            <a:xfrm>
              <a:off x="569" y="284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11312" name="Text Box 104"/>
            <p:cNvSpPr txBox="1">
              <a:spLocks noChangeArrowheads="1"/>
            </p:cNvSpPr>
            <p:nvPr/>
          </p:nvSpPr>
          <p:spPr bwMode="auto">
            <a:xfrm>
              <a:off x="2646" y="284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11313" name="Text Box 105"/>
            <p:cNvSpPr txBox="1">
              <a:spLocks noChangeArrowheads="1"/>
            </p:cNvSpPr>
            <p:nvPr/>
          </p:nvSpPr>
          <p:spPr bwMode="auto">
            <a:xfrm>
              <a:off x="1280" y="2841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11314" name="Line 99"/>
            <p:cNvSpPr>
              <a:spLocks noChangeShapeType="1"/>
            </p:cNvSpPr>
            <p:nvPr/>
          </p:nvSpPr>
          <p:spPr bwMode="auto">
            <a:xfrm>
              <a:off x="719" y="2695"/>
              <a:ext cx="0" cy="10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315" name="Line 100"/>
            <p:cNvSpPr>
              <a:spLocks noChangeShapeType="1"/>
            </p:cNvSpPr>
            <p:nvPr/>
          </p:nvSpPr>
          <p:spPr bwMode="auto">
            <a:xfrm>
              <a:off x="2851" y="2695"/>
              <a:ext cx="0" cy="10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316" name="Line 101"/>
            <p:cNvSpPr>
              <a:spLocks noChangeShapeType="1"/>
            </p:cNvSpPr>
            <p:nvPr/>
          </p:nvSpPr>
          <p:spPr bwMode="auto">
            <a:xfrm>
              <a:off x="449" y="2745"/>
              <a:ext cx="2597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317" name="Line 102"/>
            <p:cNvSpPr>
              <a:spLocks noChangeShapeType="1"/>
            </p:cNvSpPr>
            <p:nvPr/>
          </p:nvSpPr>
          <p:spPr bwMode="auto">
            <a:xfrm flipV="1">
              <a:off x="528" y="2061"/>
              <a:ext cx="0" cy="76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318" name="Text Box 106"/>
            <p:cNvSpPr txBox="1">
              <a:spLocks noChangeArrowheads="1"/>
            </p:cNvSpPr>
            <p:nvPr/>
          </p:nvSpPr>
          <p:spPr bwMode="auto">
            <a:xfrm rot="-5400000">
              <a:off x="95" y="2185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11319" name="Freeform 107"/>
            <p:cNvSpPr>
              <a:spLocks/>
            </p:cNvSpPr>
            <p:nvPr/>
          </p:nvSpPr>
          <p:spPr bwMode="auto">
            <a:xfrm>
              <a:off x="718" y="2121"/>
              <a:ext cx="2128" cy="622"/>
            </a:xfrm>
            <a:custGeom>
              <a:avLst/>
              <a:gdLst>
                <a:gd name="T0" fmla="*/ 0 w 2128"/>
                <a:gd name="T1" fmla="*/ 622 h 622"/>
                <a:gd name="T2" fmla="*/ 2 w 2128"/>
                <a:gd name="T3" fmla="*/ 383 h 622"/>
                <a:gd name="T4" fmla="*/ 842 w 2128"/>
                <a:gd name="T5" fmla="*/ 383 h 622"/>
                <a:gd name="T6" fmla="*/ 839 w 2128"/>
                <a:gd name="T7" fmla="*/ 0 h 622"/>
                <a:gd name="T8" fmla="*/ 911 w 2128"/>
                <a:gd name="T9" fmla="*/ 0 h 622"/>
                <a:gd name="T10" fmla="*/ 914 w 2128"/>
                <a:gd name="T11" fmla="*/ 379 h 622"/>
                <a:gd name="T12" fmla="*/ 2122 w 2128"/>
                <a:gd name="T13" fmla="*/ 383 h 622"/>
                <a:gd name="T14" fmla="*/ 2128 w 2128"/>
                <a:gd name="T15" fmla="*/ 622 h 6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28"/>
                <a:gd name="T25" fmla="*/ 0 h 622"/>
                <a:gd name="T26" fmla="*/ 2128 w 2128"/>
                <a:gd name="T27" fmla="*/ 622 h 6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28" h="622">
                  <a:moveTo>
                    <a:pt x="0" y="622"/>
                  </a:moveTo>
                  <a:lnTo>
                    <a:pt x="2" y="383"/>
                  </a:lnTo>
                  <a:lnTo>
                    <a:pt x="842" y="383"/>
                  </a:lnTo>
                  <a:lnTo>
                    <a:pt x="839" y="0"/>
                  </a:lnTo>
                  <a:lnTo>
                    <a:pt x="911" y="0"/>
                  </a:lnTo>
                  <a:lnTo>
                    <a:pt x="914" y="379"/>
                  </a:lnTo>
                  <a:lnTo>
                    <a:pt x="2122" y="383"/>
                  </a:lnTo>
                  <a:lnTo>
                    <a:pt x="2128" y="62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1320" name="Rectangle 144"/>
            <p:cNvSpPr>
              <a:spLocks noChangeArrowheads="1"/>
            </p:cNvSpPr>
            <p:nvPr/>
          </p:nvSpPr>
          <p:spPr bwMode="auto">
            <a:xfrm>
              <a:off x="2346" y="2039"/>
              <a:ext cx="435" cy="435"/>
            </a:xfrm>
            <a:prstGeom prst="rect">
              <a:avLst/>
            </a:prstGeom>
            <a:solidFill>
              <a:srgbClr val="00C40E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zh-TW" sz="1800">
                <a:ea typeface="新細明體" charset="-120"/>
              </a:endParaRPr>
            </a:p>
          </p:txBody>
        </p:sp>
        <p:sp>
          <p:nvSpPr>
            <p:cNvPr id="11321" name="Text Box 154"/>
            <p:cNvSpPr txBox="1">
              <a:spLocks noChangeArrowheads="1"/>
            </p:cNvSpPr>
            <p:nvPr/>
          </p:nvSpPr>
          <p:spPr bwMode="auto">
            <a:xfrm>
              <a:off x="2346" y="2087"/>
              <a:ext cx="43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charset="-120"/>
                </a:rPr>
                <a:t>high S</a:t>
              </a:r>
              <a:br>
                <a:rPr lang="en-US" altLang="zh-TW" sz="1400">
                  <a:ea typeface="新細明體" charset="-120"/>
                </a:rPr>
              </a:br>
              <a:r>
                <a:rPr lang="en-US" altLang="zh-TW" sz="1400">
                  <a:ea typeface="新細明體" charset="-120"/>
                </a:rPr>
                <a:t>med L</a:t>
              </a:r>
            </a:p>
          </p:txBody>
        </p:sp>
      </p:grpSp>
      <p:grpSp>
        <p:nvGrpSpPr>
          <p:cNvPr id="11270" name="Group 166"/>
          <p:cNvGrpSpPr>
            <a:grpSpLocks/>
          </p:cNvGrpSpPr>
          <p:nvPr/>
        </p:nvGrpSpPr>
        <p:grpSpPr bwMode="auto">
          <a:xfrm>
            <a:off x="5068888" y="3160713"/>
            <a:ext cx="4414837" cy="1682750"/>
            <a:chOff x="3193" y="1991"/>
            <a:chExt cx="2781" cy="1060"/>
          </a:xfrm>
        </p:grpSpPr>
        <p:sp>
          <p:nvSpPr>
            <p:cNvPr id="11300" name="Line 121"/>
            <p:cNvSpPr>
              <a:spLocks noChangeShapeType="1"/>
            </p:cNvSpPr>
            <p:nvPr/>
          </p:nvSpPr>
          <p:spPr bwMode="auto">
            <a:xfrm>
              <a:off x="3647" y="2671"/>
              <a:ext cx="0" cy="10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301" name="Line 122"/>
            <p:cNvSpPr>
              <a:spLocks noChangeShapeType="1"/>
            </p:cNvSpPr>
            <p:nvPr/>
          </p:nvSpPr>
          <p:spPr bwMode="auto">
            <a:xfrm>
              <a:off x="5779" y="2671"/>
              <a:ext cx="0" cy="10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302" name="Line 123"/>
            <p:cNvSpPr>
              <a:spLocks noChangeShapeType="1"/>
            </p:cNvSpPr>
            <p:nvPr/>
          </p:nvSpPr>
          <p:spPr bwMode="auto">
            <a:xfrm>
              <a:off x="3377" y="2721"/>
              <a:ext cx="2597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303" name="Line 124"/>
            <p:cNvSpPr>
              <a:spLocks noChangeShapeType="1"/>
            </p:cNvSpPr>
            <p:nvPr/>
          </p:nvSpPr>
          <p:spPr bwMode="auto">
            <a:xfrm flipV="1">
              <a:off x="3456" y="2037"/>
              <a:ext cx="0" cy="76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304" name="Text Box 125"/>
            <p:cNvSpPr txBox="1">
              <a:spLocks noChangeArrowheads="1"/>
            </p:cNvSpPr>
            <p:nvPr/>
          </p:nvSpPr>
          <p:spPr bwMode="auto">
            <a:xfrm>
              <a:off x="3497" y="2820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11305" name="Text Box 126"/>
            <p:cNvSpPr txBox="1">
              <a:spLocks noChangeArrowheads="1"/>
            </p:cNvSpPr>
            <p:nvPr/>
          </p:nvSpPr>
          <p:spPr bwMode="auto">
            <a:xfrm>
              <a:off x="5574" y="2820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11306" name="Text Box 127"/>
            <p:cNvSpPr txBox="1">
              <a:spLocks noChangeArrowheads="1"/>
            </p:cNvSpPr>
            <p:nvPr/>
          </p:nvSpPr>
          <p:spPr bwMode="auto">
            <a:xfrm>
              <a:off x="4208" y="2817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11307" name="Text Box 128"/>
            <p:cNvSpPr txBox="1">
              <a:spLocks noChangeArrowheads="1"/>
            </p:cNvSpPr>
            <p:nvPr/>
          </p:nvSpPr>
          <p:spPr bwMode="auto">
            <a:xfrm rot="-5400000">
              <a:off x="3023" y="2161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11308" name="Freeform 146"/>
            <p:cNvSpPr>
              <a:spLocks/>
            </p:cNvSpPr>
            <p:nvPr/>
          </p:nvSpPr>
          <p:spPr bwMode="auto">
            <a:xfrm>
              <a:off x="3652" y="2392"/>
              <a:ext cx="2130" cy="310"/>
            </a:xfrm>
            <a:custGeom>
              <a:avLst/>
              <a:gdLst>
                <a:gd name="T0" fmla="*/ 2 w 2130"/>
                <a:gd name="T1" fmla="*/ 0 h 622"/>
                <a:gd name="T2" fmla="*/ 0 w 2130"/>
                <a:gd name="T3" fmla="*/ 0 h 622"/>
                <a:gd name="T4" fmla="*/ 848 w 2130"/>
                <a:gd name="T5" fmla="*/ 0 h 622"/>
                <a:gd name="T6" fmla="*/ 841 w 2130"/>
                <a:gd name="T7" fmla="*/ 0 h 622"/>
                <a:gd name="T8" fmla="*/ 913 w 2130"/>
                <a:gd name="T9" fmla="*/ 0 h 622"/>
                <a:gd name="T10" fmla="*/ 920 w 2130"/>
                <a:gd name="T11" fmla="*/ 0 h 622"/>
                <a:gd name="T12" fmla="*/ 2128 w 2130"/>
                <a:gd name="T13" fmla="*/ 0 h 622"/>
                <a:gd name="T14" fmla="*/ 2130 w 2130"/>
                <a:gd name="T15" fmla="*/ 0 h 6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0"/>
                <a:gd name="T25" fmla="*/ 0 h 622"/>
                <a:gd name="T26" fmla="*/ 2130 w 2130"/>
                <a:gd name="T27" fmla="*/ 622 h 6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0" h="622">
                  <a:moveTo>
                    <a:pt x="2" y="622"/>
                  </a:moveTo>
                  <a:lnTo>
                    <a:pt x="0" y="559"/>
                  </a:lnTo>
                  <a:lnTo>
                    <a:pt x="848" y="555"/>
                  </a:lnTo>
                  <a:lnTo>
                    <a:pt x="841" y="0"/>
                  </a:lnTo>
                  <a:lnTo>
                    <a:pt x="913" y="0"/>
                  </a:lnTo>
                  <a:lnTo>
                    <a:pt x="920" y="547"/>
                  </a:lnTo>
                  <a:lnTo>
                    <a:pt x="2128" y="547"/>
                  </a:lnTo>
                  <a:lnTo>
                    <a:pt x="2130" y="62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1309" name="Rectangle 147"/>
            <p:cNvSpPr>
              <a:spLocks noChangeArrowheads="1"/>
            </p:cNvSpPr>
            <p:nvPr/>
          </p:nvSpPr>
          <p:spPr bwMode="auto">
            <a:xfrm>
              <a:off x="5273" y="2015"/>
              <a:ext cx="435" cy="435"/>
            </a:xfrm>
            <a:prstGeom prst="rect">
              <a:avLst/>
            </a:prstGeom>
            <a:solidFill>
              <a:srgbClr val="00800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zh-TW" sz="1800">
                <a:ea typeface="新細明體" charset="-120"/>
              </a:endParaRPr>
            </a:p>
          </p:txBody>
        </p:sp>
        <p:sp>
          <p:nvSpPr>
            <p:cNvPr id="11310" name="Text Box 156"/>
            <p:cNvSpPr txBox="1">
              <a:spLocks noChangeArrowheads="1"/>
            </p:cNvSpPr>
            <p:nvPr/>
          </p:nvSpPr>
          <p:spPr bwMode="auto">
            <a:xfrm>
              <a:off x="5275" y="2062"/>
              <a:ext cx="43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chemeClr val="bg1"/>
                  </a:solidFill>
                  <a:ea typeface="新細明體" charset="-120"/>
                </a:rPr>
                <a:t>high S</a:t>
              </a:r>
              <a:br>
                <a:rPr lang="en-US" altLang="zh-TW" sz="1400">
                  <a:solidFill>
                    <a:schemeClr val="bg1"/>
                  </a:solidFill>
                  <a:ea typeface="新細明體" charset="-120"/>
                </a:rPr>
              </a:br>
              <a:r>
                <a:rPr lang="en-US" altLang="zh-TW" sz="1400">
                  <a:solidFill>
                    <a:schemeClr val="bg1"/>
                  </a:solidFill>
                  <a:ea typeface="新細明體" charset="-120"/>
                </a:rPr>
                <a:t>low L</a:t>
              </a:r>
            </a:p>
          </p:txBody>
        </p:sp>
      </p:grpSp>
      <p:grpSp>
        <p:nvGrpSpPr>
          <p:cNvPr id="11271" name="Group 167"/>
          <p:cNvGrpSpPr>
            <a:grpSpLocks/>
          </p:cNvGrpSpPr>
          <p:nvPr/>
        </p:nvGrpSpPr>
        <p:grpSpPr bwMode="auto">
          <a:xfrm>
            <a:off x="5106988" y="4735513"/>
            <a:ext cx="4414837" cy="1682750"/>
            <a:chOff x="3217" y="2983"/>
            <a:chExt cx="2781" cy="1060"/>
          </a:xfrm>
        </p:grpSpPr>
        <p:sp>
          <p:nvSpPr>
            <p:cNvPr id="11289" name="Line 132"/>
            <p:cNvSpPr>
              <a:spLocks noChangeShapeType="1"/>
            </p:cNvSpPr>
            <p:nvPr/>
          </p:nvSpPr>
          <p:spPr bwMode="auto">
            <a:xfrm>
              <a:off x="3671" y="3663"/>
              <a:ext cx="0" cy="10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290" name="Line 133"/>
            <p:cNvSpPr>
              <a:spLocks noChangeShapeType="1"/>
            </p:cNvSpPr>
            <p:nvPr/>
          </p:nvSpPr>
          <p:spPr bwMode="auto">
            <a:xfrm>
              <a:off x="5803" y="3663"/>
              <a:ext cx="0" cy="10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291" name="Line 134"/>
            <p:cNvSpPr>
              <a:spLocks noChangeShapeType="1"/>
            </p:cNvSpPr>
            <p:nvPr/>
          </p:nvSpPr>
          <p:spPr bwMode="auto">
            <a:xfrm>
              <a:off x="3401" y="3713"/>
              <a:ext cx="2597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292" name="Line 135"/>
            <p:cNvSpPr>
              <a:spLocks noChangeShapeType="1"/>
            </p:cNvSpPr>
            <p:nvPr/>
          </p:nvSpPr>
          <p:spPr bwMode="auto">
            <a:xfrm flipV="1">
              <a:off x="3480" y="3029"/>
              <a:ext cx="0" cy="76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293" name="Text Box 136"/>
            <p:cNvSpPr txBox="1">
              <a:spLocks noChangeArrowheads="1"/>
            </p:cNvSpPr>
            <p:nvPr/>
          </p:nvSpPr>
          <p:spPr bwMode="auto">
            <a:xfrm>
              <a:off x="3521" y="3812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11294" name="Text Box 137"/>
            <p:cNvSpPr txBox="1">
              <a:spLocks noChangeArrowheads="1"/>
            </p:cNvSpPr>
            <p:nvPr/>
          </p:nvSpPr>
          <p:spPr bwMode="auto">
            <a:xfrm>
              <a:off x="5598" y="3812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11295" name="Text Box 138"/>
            <p:cNvSpPr txBox="1">
              <a:spLocks noChangeArrowheads="1"/>
            </p:cNvSpPr>
            <p:nvPr/>
          </p:nvSpPr>
          <p:spPr bwMode="auto">
            <a:xfrm>
              <a:off x="4232" y="3809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11296" name="Text Box 139"/>
            <p:cNvSpPr txBox="1">
              <a:spLocks noChangeArrowheads="1"/>
            </p:cNvSpPr>
            <p:nvPr/>
          </p:nvSpPr>
          <p:spPr bwMode="auto">
            <a:xfrm rot="-5400000">
              <a:off x="3047" y="3153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11297" name="Freeform 150"/>
            <p:cNvSpPr>
              <a:spLocks/>
            </p:cNvSpPr>
            <p:nvPr/>
          </p:nvSpPr>
          <p:spPr bwMode="auto">
            <a:xfrm>
              <a:off x="3668" y="3527"/>
              <a:ext cx="2136" cy="166"/>
            </a:xfrm>
            <a:custGeom>
              <a:avLst/>
              <a:gdLst>
                <a:gd name="T0" fmla="*/ 6 w 2136"/>
                <a:gd name="T1" fmla="*/ 0 h 622"/>
                <a:gd name="T2" fmla="*/ 0 w 2136"/>
                <a:gd name="T3" fmla="*/ 0 h 622"/>
                <a:gd name="T4" fmla="*/ 844 w 2136"/>
                <a:gd name="T5" fmla="*/ 0 h 622"/>
                <a:gd name="T6" fmla="*/ 845 w 2136"/>
                <a:gd name="T7" fmla="*/ 0 h 622"/>
                <a:gd name="T8" fmla="*/ 917 w 2136"/>
                <a:gd name="T9" fmla="*/ 0 h 622"/>
                <a:gd name="T10" fmla="*/ 920 w 2136"/>
                <a:gd name="T11" fmla="*/ 0 h 622"/>
                <a:gd name="T12" fmla="*/ 2136 w 2136"/>
                <a:gd name="T13" fmla="*/ 0 h 622"/>
                <a:gd name="T14" fmla="*/ 2134 w 2136"/>
                <a:gd name="T15" fmla="*/ 0 h 6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6"/>
                <a:gd name="T25" fmla="*/ 0 h 622"/>
                <a:gd name="T26" fmla="*/ 2136 w 2136"/>
                <a:gd name="T27" fmla="*/ 622 h 6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6" h="622">
                  <a:moveTo>
                    <a:pt x="6" y="622"/>
                  </a:moveTo>
                  <a:lnTo>
                    <a:pt x="0" y="95"/>
                  </a:lnTo>
                  <a:lnTo>
                    <a:pt x="844" y="95"/>
                  </a:lnTo>
                  <a:lnTo>
                    <a:pt x="845" y="0"/>
                  </a:lnTo>
                  <a:lnTo>
                    <a:pt x="917" y="0"/>
                  </a:lnTo>
                  <a:lnTo>
                    <a:pt x="920" y="95"/>
                  </a:lnTo>
                  <a:lnTo>
                    <a:pt x="2136" y="95"/>
                  </a:lnTo>
                  <a:lnTo>
                    <a:pt x="2134" y="62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1298" name="Rectangle 151"/>
            <p:cNvSpPr>
              <a:spLocks noChangeArrowheads="1"/>
            </p:cNvSpPr>
            <p:nvPr/>
          </p:nvSpPr>
          <p:spPr bwMode="auto">
            <a:xfrm>
              <a:off x="5297" y="3055"/>
              <a:ext cx="435" cy="435"/>
            </a:xfrm>
            <a:prstGeom prst="rect">
              <a:avLst/>
            </a:prstGeom>
            <a:solidFill>
              <a:srgbClr val="305032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zh-TW" sz="1800">
                <a:ea typeface="新細明體" charset="-120"/>
              </a:endParaRPr>
            </a:p>
          </p:txBody>
        </p:sp>
        <p:sp>
          <p:nvSpPr>
            <p:cNvPr id="11299" name="Text Box 158"/>
            <p:cNvSpPr txBox="1">
              <a:spLocks noChangeArrowheads="1"/>
            </p:cNvSpPr>
            <p:nvPr/>
          </p:nvSpPr>
          <p:spPr bwMode="auto">
            <a:xfrm>
              <a:off x="5316" y="3112"/>
              <a:ext cx="39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chemeClr val="bg1"/>
                  </a:solidFill>
                  <a:ea typeface="新細明體" charset="-120"/>
                </a:rPr>
                <a:t>low S</a:t>
              </a:r>
              <a:br>
                <a:rPr lang="en-US" altLang="zh-TW" sz="1400">
                  <a:solidFill>
                    <a:schemeClr val="bg1"/>
                  </a:solidFill>
                  <a:ea typeface="新細明體" charset="-120"/>
                </a:rPr>
              </a:br>
              <a:r>
                <a:rPr lang="en-US" altLang="zh-TW" sz="1400">
                  <a:solidFill>
                    <a:schemeClr val="bg1"/>
                  </a:solidFill>
                  <a:ea typeface="新細明體" charset="-120"/>
                </a:rPr>
                <a:t>low L</a:t>
              </a:r>
            </a:p>
          </p:txBody>
        </p:sp>
      </p:grpSp>
      <p:grpSp>
        <p:nvGrpSpPr>
          <p:cNvPr id="11272" name="Group 165"/>
          <p:cNvGrpSpPr>
            <a:grpSpLocks/>
          </p:cNvGrpSpPr>
          <p:nvPr/>
        </p:nvGrpSpPr>
        <p:grpSpPr bwMode="auto">
          <a:xfrm>
            <a:off x="420688" y="4735513"/>
            <a:ext cx="4414837" cy="1682750"/>
            <a:chOff x="265" y="2983"/>
            <a:chExt cx="2781" cy="1060"/>
          </a:xfrm>
        </p:grpSpPr>
        <p:sp>
          <p:nvSpPr>
            <p:cNvPr id="11277" name="Line 110"/>
            <p:cNvSpPr>
              <a:spLocks noChangeShapeType="1"/>
            </p:cNvSpPr>
            <p:nvPr/>
          </p:nvSpPr>
          <p:spPr bwMode="auto">
            <a:xfrm>
              <a:off x="719" y="3663"/>
              <a:ext cx="0" cy="10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278" name="Line 111"/>
            <p:cNvSpPr>
              <a:spLocks noChangeShapeType="1"/>
            </p:cNvSpPr>
            <p:nvPr/>
          </p:nvSpPr>
          <p:spPr bwMode="auto">
            <a:xfrm>
              <a:off x="2851" y="3663"/>
              <a:ext cx="0" cy="10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279" name="Line 112"/>
            <p:cNvSpPr>
              <a:spLocks noChangeShapeType="1"/>
            </p:cNvSpPr>
            <p:nvPr/>
          </p:nvSpPr>
          <p:spPr bwMode="auto">
            <a:xfrm>
              <a:off x="449" y="3713"/>
              <a:ext cx="2597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280" name="Line 113"/>
            <p:cNvSpPr>
              <a:spLocks noChangeShapeType="1"/>
            </p:cNvSpPr>
            <p:nvPr/>
          </p:nvSpPr>
          <p:spPr bwMode="auto">
            <a:xfrm flipV="1">
              <a:off x="528" y="3029"/>
              <a:ext cx="0" cy="76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281" name="Text Box 114"/>
            <p:cNvSpPr txBox="1">
              <a:spLocks noChangeArrowheads="1"/>
            </p:cNvSpPr>
            <p:nvPr/>
          </p:nvSpPr>
          <p:spPr bwMode="auto">
            <a:xfrm>
              <a:off x="569" y="3812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400</a:t>
              </a:r>
            </a:p>
          </p:txBody>
        </p:sp>
        <p:sp>
          <p:nvSpPr>
            <p:cNvPr id="11282" name="Text Box 115"/>
            <p:cNvSpPr txBox="1">
              <a:spLocks noChangeArrowheads="1"/>
            </p:cNvSpPr>
            <p:nvPr/>
          </p:nvSpPr>
          <p:spPr bwMode="auto">
            <a:xfrm>
              <a:off x="2646" y="3812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700</a:t>
              </a:r>
            </a:p>
          </p:txBody>
        </p:sp>
        <p:sp>
          <p:nvSpPr>
            <p:cNvPr id="11283" name="Text Box 116"/>
            <p:cNvSpPr txBox="1">
              <a:spLocks noChangeArrowheads="1"/>
            </p:cNvSpPr>
            <p:nvPr/>
          </p:nvSpPr>
          <p:spPr bwMode="auto">
            <a:xfrm>
              <a:off x="1280" y="3809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Wavelength </a:t>
              </a:r>
              <a:r>
                <a:rPr lang="el-GR" altLang="zh-TW" sz="1800"/>
                <a:t>λ</a:t>
              </a:r>
              <a:r>
                <a:rPr lang="en-US" altLang="zh-TW" sz="1800">
                  <a:ea typeface="新細明體" charset="-120"/>
                </a:rPr>
                <a:t> (nm)</a:t>
              </a:r>
            </a:p>
          </p:txBody>
        </p:sp>
        <p:sp>
          <p:nvSpPr>
            <p:cNvPr id="11284" name="Text Box 117"/>
            <p:cNvSpPr txBox="1">
              <a:spLocks noChangeArrowheads="1"/>
            </p:cNvSpPr>
            <p:nvPr/>
          </p:nvSpPr>
          <p:spPr bwMode="auto">
            <a:xfrm rot="-5400000">
              <a:off x="95" y="3153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charset="-120"/>
                </a:rPr>
                <a:t>Energy</a:t>
              </a:r>
            </a:p>
          </p:txBody>
        </p:sp>
        <p:sp>
          <p:nvSpPr>
            <p:cNvPr id="11285" name="Freeform 118"/>
            <p:cNvSpPr>
              <a:spLocks/>
            </p:cNvSpPr>
            <p:nvPr/>
          </p:nvSpPr>
          <p:spPr bwMode="auto">
            <a:xfrm>
              <a:off x="712" y="3089"/>
              <a:ext cx="2136" cy="622"/>
            </a:xfrm>
            <a:custGeom>
              <a:avLst/>
              <a:gdLst>
                <a:gd name="T0" fmla="*/ 6 w 2136"/>
                <a:gd name="T1" fmla="*/ 622 h 622"/>
                <a:gd name="T2" fmla="*/ 0 w 2136"/>
                <a:gd name="T3" fmla="*/ 95 h 622"/>
                <a:gd name="T4" fmla="*/ 844 w 2136"/>
                <a:gd name="T5" fmla="*/ 95 h 622"/>
                <a:gd name="T6" fmla="*/ 845 w 2136"/>
                <a:gd name="T7" fmla="*/ 0 h 622"/>
                <a:gd name="T8" fmla="*/ 917 w 2136"/>
                <a:gd name="T9" fmla="*/ 0 h 622"/>
                <a:gd name="T10" fmla="*/ 920 w 2136"/>
                <a:gd name="T11" fmla="*/ 95 h 622"/>
                <a:gd name="T12" fmla="*/ 2136 w 2136"/>
                <a:gd name="T13" fmla="*/ 95 h 622"/>
                <a:gd name="T14" fmla="*/ 2134 w 2136"/>
                <a:gd name="T15" fmla="*/ 622 h 6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6"/>
                <a:gd name="T25" fmla="*/ 0 h 622"/>
                <a:gd name="T26" fmla="*/ 2136 w 2136"/>
                <a:gd name="T27" fmla="*/ 622 h 6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6" h="622">
                  <a:moveTo>
                    <a:pt x="6" y="622"/>
                  </a:moveTo>
                  <a:lnTo>
                    <a:pt x="0" y="95"/>
                  </a:lnTo>
                  <a:lnTo>
                    <a:pt x="844" y="95"/>
                  </a:lnTo>
                  <a:lnTo>
                    <a:pt x="845" y="0"/>
                  </a:lnTo>
                  <a:lnTo>
                    <a:pt x="917" y="0"/>
                  </a:lnTo>
                  <a:lnTo>
                    <a:pt x="920" y="95"/>
                  </a:lnTo>
                  <a:lnTo>
                    <a:pt x="2136" y="95"/>
                  </a:lnTo>
                  <a:lnTo>
                    <a:pt x="2134" y="62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1286" name="Rectangle 145"/>
            <p:cNvSpPr>
              <a:spLocks noChangeArrowheads="1"/>
            </p:cNvSpPr>
            <p:nvPr/>
          </p:nvSpPr>
          <p:spPr bwMode="auto">
            <a:xfrm>
              <a:off x="2346" y="3224"/>
              <a:ext cx="435" cy="435"/>
            </a:xfrm>
            <a:prstGeom prst="rect">
              <a:avLst/>
            </a:prstGeom>
            <a:solidFill>
              <a:srgbClr val="B6E6B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zh-TW" sz="1800">
                <a:ea typeface="新細明體" charset="-120"/>
              </a:endParaRPr>
            </a:p>
          </p:txBody>
        </p:sp>
        <p:sp>
          <p:nvSpPr>
            <p:cNvPr id="11287" name="Rectangle 155"/>
            <p:cNvSpPr>
              <a:spLocks noChangeArrowheads="1"/>
            </p:cNvSpPr>
            <p:nvPr/>
          </p:nvSpPr>
          <p:spPr bwMode="auto">
            <a:xfrm>
              <a:off x="2346" y="3224"/>
              <a:ext cx="435" cy="435"/>
            </a:xfrm>
            <a:prstGeom prst="rect">
              <a:avLst/>
            </a:prstGeom>
            <a:solidFill>
              <a:srgbClr val="B6E6B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zh-TW" sz="1800">
                <a:ea typeface="新細明體" charset="-120"/>
              </a:endParaRPr>
            </a:p>
          </p:txBody>
        </p:sp>
        <p:sp>
          <p:nvSpPr>
            <p:cNvPr id="11288" name="Text Box 159"/>
            <p:cNvSpPr txBox="1">
              <a:spLocks noChangeArrowheads="1"/>
            </p:cNvSpPr>
            <p:nvPr/>
          </p:nvSpPr>
          <p:spPr bwMode="auto">
            <a:xfrm>
              <a:off x="2351" y="3285"/>
              <a:ext cx="4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ea typeface="新細明體" charset="-120"/>
                </a:rPr>
                <a:t>low S</a:t>
              </a:r>
              <a:br>
                <a:rPr lang="en-US" altLang="zh-TW" sz="1400">
                  <a:ea typeface="新細明體" charset="-120"/>
                </a:rPr>
              </a:br>
              <a:r>
                <a:rPr lang="en-US" altLang="zh-TW" sz="1400">
                  <a:ea typeface="新細明體" charset="-120"/>
                </a:rPr>
                <a:t>high L</a:t>
              </a:r>
            </a:p>
          </p:txBody>
        </p:sp>
      </p:grpSp>
      <p:sp>
        <p:nvSpPr>
          <p:cNvPr id="11273" name="Rectangle 169" descr="Dark upward diagonal"/>
          <p:cNvSpPr>
            <a:spLocks noChangeArrowheads="1"/>
          </p:cNvSpPr>
          <p:nvPr/>
        </p:nvSpPr>
        <p:spPr bwMode="auto">
          <a:xfrm>
            <a:off x="7104063" y="2084388"/>
            <a:ext cx="406400" cy="254000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zh-TW" sz="1800">
              <a:ea typeface="新細明體" charset="-120"/>
            </a:endParaRPr>
          </a:p>
        </p:txBody>
      </p:sp>
      <p:sp>
        <p:nvSpPr>
          <p:cNvPr id="11274" name="Rectangle 171" descr="Dark upward diagonal"/>
          <p:cNvSpPr>
            <a:spLocks noChangeArrowheads="1"/>
          </p:cNvSpPr>
          <p:nvPr/>
        </p:nvSpPr>
        <p:spPr bwMode="auto">
          <a:xfrm>
            <a:off x="8678863" y="2622550"/>
            <a:ext cx="165100" cy="268288"/>
          </a:xfrm>
          <a:prstGeom prst="rect">
            <a:avLst/>
          </a:prstGeom>
          <a:pattFill prst="dkUpDiag">
            <a:fgClr>
              <a:schemeClr val="bg2"/>
            </a:fgClr>
            <a:bgClr>
              <a:srgbClr val="FF0000"/>
            </a:bgClr>
          </a:patt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zh-TW" sz="1800">
              <a:ea typeface="新細明體" charset="-120"/>
            </a:endParaRPr>
          </a:p>
        </p:txBody>
      </p:sp>
      <p:sp>
        <p:nvSpPr>
          <p:cNvPr id="11275" name="Rectangle 172" descr="Dark upward diagonal"/>
          <p:cNvSpPr>
            <a:spLocks noChangeArrowheads="1"/>
          </p:cNvSpPr>
          <p:nvPr/>
        </p:nvSpPr>
        <p:spPr bwMode="auto">
          <a:xfrm>
            <a:off x="8947150" y="2622550"/>
            <a:ext cx="406400" cy="268288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zh-TW" sz="1800">
              <a:ea typeface="新細明體" charset="-120"/>
            </a:endParaRPr>
          </a:p>
        </p:txBody>
      </p:sp>
      <p:sp>
        <p:nvSpPr>
          <p:cNvPr id="11276" name="Slide Number Placeholder 6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EC0CF61-C609-4BE2-BFC7-B73C68B90713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50441</TotalTime>
  <Pages>77</Pages>
  <Words>1360</Words>
  <Application>Microsoft Office PowerPoint</Application>
  <PresentationFormat>A4 Paper (210x297 mm)</PresentationFormat>
  <Paragraphs>300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Times</vt:lpstr>
      <vt:lpstr>Times New Roman</vt:lpstr>
      <vt:lpstr>Wingdings</vt:lpstr>
      <vt:lpstr>Pixel</vt:lpstr>
      <vt:lpstr>Computer Graphics and Image Processing </vt:lpstr>
      <vt:lpstr>Today’s Outline</vt:lpstr>
      <vt:lpstr>COLORS IN THE REAL WORLD</vt:lpstr>
      <vt:lpstr>Electromagnetic Radiation: Waves</vt:lpstr>
      <vt:lpstr>Some Neighbors of Visible Light</vt:lpstr>
      <vt:lpstr>Spectral Density Function (SDF): S(λ)</vt:lpstr>
      <vt:lpstr>SDFs for Different Light Sources</vt:lpstr>
      <vt:lpstr>The Sun (across the electromagnetic spectrum)</vt:lpstr>
      <vt:lpstr>Describing Colors using the SDF</vt:lpstr>
      <vt:lpstr>INTERACTION OF LIGHT WITH MATERIALS</vt:lpstr>
      <vt:lpstr>Interaction of Light with Materials</vt:lpstr>
      <vt:lpstr>Interaction of Light with Materials</vt:lpstr>
      <vt:lpstr>Spectral Response Function (SRF)</vt:lpstr>
      <vt:lpstr>Light Source SDF x SRF = Result SDF</vt:lpstr>
      <vt:lpstr>SDF x SRF = Result SDF</vt:lpstr>
      <vt:lpstr>HUMAN PERCEPTION OF LIGHT</vt:lpstr>
      <vt:lpstr>Perception of Light</vt:lpstr>
      <vt:lpstr>The Eye</vt:lpstr>
      <vt:lpstr>Colour “Blindness”</vt:lpstr>
      <vt:lpstr>Colors and the SDF</vt:lpstr>
      <vt:lpstr>SRFs for the Eye and a Camera</vt:lpstr>
      <vt:lpstr>Seeing Red, Green and Blue</vt:lpstr>
      <vt:lpstr>Seeing Red, Green, Blue (cont’d)</vt:lpstr>
      <vt:lpstr>SUMMARY</vt:lpstr>
      <vt:lpstr>Summary</vt:lpstr>
      <vt:lpstr>Quiz</vt:lpstr>
    </vt:vector>
  </TitlesOfParts>
  <Company>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415.370 Computer Graphics</dc:title>
  <dc:subject/>
  <dc:creator>Alex Shaw</dc:creator>
  <cp:keywords/>
  <dc:description/>
  <cp:lastModifiedBy>Alex Shaw</cp:lastModifiedBy>
  <cp:revision>922</cp:revision>
  <cp:lastPrinted>2018-03-20T00:08:32Z</cp:lastPrinted>
  <dcterms:created xsi:type="dcterms:W3CDTF">2000-07-12T05:53:19Z</dcterms:created>
  <dcterms:modified xsi:type="dcterms:W3CDTF">2020-02-13T03:50:45Z</dcterms:modified>
</cp:coreProperties>
</file>