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6"/>
  </p:notesMasterIdLst>
  <p:handoutMasterIdLst>
    <p:handoutMasterId r:id="rId27"/>
  </p:handoutMasterIdLst>
  <p:sldIdLst>
    <p:sldId id="692" r:id="rId2"/>
    <p:sldId id="720" r:id="rId3"/>
    <p:sldId id="778" r:id="rId4"/>
    <p:sldId id="812" r:id="rId5"/>
    <p:sldId id="813" r:id="rId6"/>
    <p:sldId id="810" r:id="rId7"/>
    <p:sldId id="794" r:id="rId8"/>
    <p:sldId id="815" r:id="rId9"/>
    <p:sldId id="795" r:id="rId10"/>
    <p:sldId id="796" r:id="rId11"/>
    <p:sldId id="797" r:id="rId12"/>
    <p:sldId id="798" r:id="rId13"/>
    <p:sldId id="816" r:id="rId14"/>
    <p:sldId id="817" r:id="rId15"/>
    <p:sldId id="818" r:id="rId16"/>
    <p:sldId id="819" r:id="rId17"/>
    <p:sldId id="804" r:id="rId18"/>
    <p:sldId id="805" r:id="rId19"/>
    <p:sldId id="806" r:id="rId20"/>
    <p:sldId id="807" r:id="rId21"/>
    <p:sldId id="809" r:id="rId22"/>
    <p:sldId id="784" r:id="rId23"/>
    <p:sldId id="785" r:id="rId24"/>
    <p:sldId id="786" r:id="rId25"/>
  </p:sldIdLst>
  <p:sldSz cx="9906000" cy="6858000" type="A4"/>
  <p:notesSz cx="10234613" cy="7099300"/>
  <p:kinsoku lang="zh-TW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ED900"/>
    <a:srgbClr val="F4EE00"/>
    <a:srgbClr val="FF33CC"/>
    <a:srgbClr val="66FFFF"/>
    <a:srgbClr val="0066FF"/>
    <a:srgbClr val="FFFFCC"/>
    <a:srgbClr val="00CC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48" y="114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 snapToGrid="0">
      <p:cViewPr varScale="1">
        <p:scale>
          <a:sx n="73" d="100"/>
          <a:sy n="73" d="100"/>
        </p:scale>
        <p:origin x="-720" y="-90"/>
      </p:cViewPr>
      <p:guideLst>
        <p:guide orient="horz" pos="2237"/>
        <p:guide pos="3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332163" y="623888"/>
            <a:ext cx="3582987" cy="24812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504112" cy="3195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87" tIns="45139" rIns="91887" bIns="45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NZ" altLang="zh-TW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NZ" altLang="zh-TW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6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NZ" altLang="zh-TW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6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NZ" altLang="zh-TW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NZ" altLang="zh-TW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NZ" altLang="zh-TW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NZ" altLang="zh-TW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NZ" altLang="zh-TW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NZ" altLang="zh-TW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6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NZ" altLang="zh-TW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6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NZ" altLang="zh-TW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NZ" altLang="zh-TW" smtClean="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7194F9"/>
              </a:clrFrom>
              <a:clrTo>
                <a:srgbClr val="719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0"/>
            <a:ext cx="122396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700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10701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NZ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5B2B0-56D4-4E31-9F5E-050B2B6EF0E6}" type="slidenum">
              <a:rPr lang="en-NZ" altLang="zh-TW"/>
              <a:pPr/>
              <a:t>‹#›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759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0FACAA-E811-40CD-BB7C-56E4D76DACD6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23984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457200"/>
            <a:ext cx="2333625" cy="5956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457200"/>
            <a:ext cx="6848475" cy="5956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CD893-AAB7-42FD-B791-5523F6D66485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72650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D64A6-3B92-4FEF-BA87-FBE7028BF39F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550814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2850" y="1270000"/>
            <a:ext cx="459105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2850" y="3917950"/>
            <a:ext cx="459105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8C6EFF-BD8E-46F6-B9D2-A9D3A64ABBD8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71521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1C70F1-67DF-48E2-A83D-B5C4668FBDEF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14879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BE8E-8618-45CB-9BF7-BB0982C6C544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7783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12376-A3A4-4502-9D7F-5B13FAB494ED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45233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D5A17-D8BC-409D-80B9-DF311991E480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54418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26F3EF-5967-4B2E-BACB-F13876FB2348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407957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E09BD-64C5-450C-B82D-0059B4C867D8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58569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300F9-95FD-41BB-B9DC-710F2C00D028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3502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E332C-B1BC-4CBE-9239-83B7955CE14F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54224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B89F6A7E-9D30-4DE2-B641-16D1398BF1E7}" type="slidenum">
              <a:rPr lang="en-NZ" altLang="zh-TW"/>
              <a:pPr/>
              <a:t>‹#›</a:t>
            </a:fld>
            <a:endParaRPr lang="en-NZ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NZ" altLang="zh-TW" smtClean="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NZ" altLang="zh-TW" smtClean="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NZ" altLang="zh-TW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NZ" altLang="zh-TW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NZ" altLang="zh-TW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90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NZ" altLang="zh-TW" sz="1800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NZ" altLang="zh-TW" smtClean="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NZ" altLang="zh-TW" sz="1800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90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n-NZ" altLang="zh-TW" sz="1800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zh-TW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70000"/>
            <a:ext cx="9334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zh-TW" smtClean="0"/>
              <a:t>Click to edit Master text styles</a:t>
            </a:r>
          </a:p>
          <a:p>
            <a:pPr lvl="1"/>
            <a:r>
              <a:rPr lang="en-NZ" altLang="zh-TW" smtClean="0"/>
              <a:t>Second level</a:t>
            </a:r>
          </a:p>
          <a:p>
            <a:pPr lvl="2"/>
            <a:r>
              <a:rPr lang="en-NZ" altLang="zh-TW" smtClean="0"/>
              <a:t>Third level</a:t>
            </a:r>
          </a:p>
          <a:p>
            <a:pPr lvl="3"/>
            <a:r>
              <a:rPr lang="en-NZ" altLang="zh-TW" smtClean="0"/>
              <a:t>Fourth level</a:t>
            </a:r>
          </a:p>
          <a:p>
            <a:pPr lvl="4"/>
            <a:r>
              <a:rPr lang="en-NZ" altLang="zh-TW" smtClean="0"/>
              <a:t>Fifth level</a:t>
            </a:r>
          </a:p>
        </p:txBody>
      </p:sp>
      <p:sp>
        <p:nvSpPr>
          <p:cNvPr id="10690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NZ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  <p:sldLayoutId id="2147484194" r:id="rId12"/>
    <p:sldLayoutId id="214748419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hyperlink" Target="http://webvision.med.utah.edu/imageswv/fovmoswv.jpeg" TargetMode="External"/><Relationship Id="rId4" Type="http://schemas.openxmlformats.org/officeDocument/2006/relationships/hyperlink" Target="http://webvision.med.utah.edu/imageswv/Sagschem.jpe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anose="020B0600070205080204" pitchFamily="34" charset="-128"/>
              </a:rPr>
              <a:t>Computer Graphics and Image Processing</a:t>
            </a:r>
            <a:endParaRPr lang="en-NZ" altLang="zh-TW" smtClean="0">
              <a:ea typeface="ＭＳ Ｐゴシック" panose="020B0600070205080204" pitchFamily="34" charset="-128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19450" y="4275138"/>
            <a:ext cx="6521450" cy="1752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anose="020B0600070205080204" pitchFamily="34" charset="-128"/>
              </a:rPr>
              <a:t>Color II</a:t>
            </a:r>
            <a:endParaRPr lang="en-NZ" altLang="zh-TW" smtClean="0">
              <a:ea typeface="ＭＳ Ｐゴシック" panose="020B0600070205080204" pitchFamily="34" charset="-128"/>
            </a:endParaRP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F993F74-58C7-4647-A23D-C4A4E58E0721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CIE XYZ Color Matching Functions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0513" y="1384300"/>
            <a:ext cx="6540500" cy="5181600"/>
          </a:xfrm>
          <a:noFill/>
        </p:spPr>
      </p:pic>
      <p:sp>
        <p:nvSpPr>
          <p:cNvPr id="12292" name="Text Box 10"/>
          <p:cNvSpPr txBox="1">
            <a:spLocks noChangeArrowheads="1"/>
          </p:cNvSpPr>
          <p:nvPr/>
        </p:nvSpPr>
        <p:spPr bwMode="auto">
          <a:xfrm>
            <a:off x="6877050" y="2497138"/>
            <a:ext cx="21717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(X,Y,Z) coordinates of any input SDF</a:t>
            </a:r>
            <a:br>
              <a:rPr lang="en-US" altLang="zh-TW" sz="2000"/>
            </a:br>
            <a:r>
              <a:rPr lang="en-US" altLang="zh-TW" sz="2000"/>
              <a:t>are found by multiplying and integrating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/>
              <a:t>This </a:t>
            </a:r>
            <a:r>
              <a:rPr lang="en-US" altLang="zh-TW" sz="2000" i="1"/>
              <a:t>defines</a:t>
            </a:r>
            <a:r>
              <a:rPr lang="en-US" altLang="zh-TW" sz="2000"/>
              <a:t> </a:t>
            </a:r>
            <a:r>
              <a:rPr lang="en-US" altLang="zh-TW" sz="2000" i="1"/>
              <a:t>the </a:t>
            </a:r>
            <a:r>
              <a:rPr lang="en-US" altLang="zh-TW" sz="2000"/>
              <a:t>(X,Y,Z) </a:t>
            </a:r>
            <a:r>
              <a:rPr lang="en-US" altLang="zh-TW" sz="2000" i="1"/>
              <a:t>color </a:t>
            </a:r>
            <a:r>
              <a:rPr lang="en-US" altLang="zh-TW" sz="2000"/>
              <a:t>of the SDF </a:t>
            </a:r>
          </a:p>
        </p:txBody>
      </p:sp>
      <p:sp>
        <p:nvSpPr>
          <p:cNvPr id="12293" name="Slide Number Placeholder 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2B6928C-FF13-44CA-B728-E6E1C8AF67AD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2165350"/>
            <a:ext cx="4129087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CIE Chromaticity Diagram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200" b="1" smtClean="0">
                <a:ea typeface="ＭＳ Ｐゴシック" panose="020B0600070205080204" pitchFamily="34" charset="-128"/>
              </a:rPr>
              <a:t>2D Chromaticity Space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: </a:t>
            </a:r>
          </a:p>
          <a:p>
            <a:r>
              <a:rPr lang="en-US" altLang="zh-TW" sz="2200" smtClean="0">
                <a:ea typeface="ＭＳ Ｐゴシック" panose="020B0600070205080204" pitchFamily="34" charset="-128"/>
              </a:rPr>
              <a:t>Projection of 3D XYZ space onto 2D plane x + y + Z = 1</a:t>
            </a:r>
          </a:p>
          <a:p>
            <a:r>
              <a:rPr lang="en-US" altLang="zh-TW" sz="2200" smtClean="0">
                <a:ea typeface="ＭＳ Ｐゴシック" panose="020B0600070205080204" pitchFamily="34" charset="-128"/>
              </a:rPr>
              <a:t>Looking only at colors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with brightness 1</a:t>
            </a:r>
          </a:p>
          <a:p>
            <a:r>
              <a:rPr lang="en-US" altLang="zh-TW" sz="2200" smtClean="0">
                <a:ea typeface="ＭＳ Ｐゴシック" panose="020B0600070205080204" pitchFamily="34" charset="-128"/>
              </a:rPr>
              <a:t>2D coordinates (x,y) 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defined as:</a:t>
            </a:r>
          </a:p>
        </p:txBody>
      </p:sp>
      <p:sp>
        <p:nvSpPr>
          <p:cNvPr id="13317" name="Text Box 22"/>
          <p:cNvSpPr txBox="1">
            <a:spLocks noChangeArrowheads="1"/>
          </p:cNvSpPr>
          <p:nvPr/>
        </p:nvSpPr>
        <p:spPr bwMode="auto">
          <a:xfrm>
            <a:off x="4716463" y="3414713"/>
            <a:ext cx="1579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Increasing </a:t>
            </a:r>
            <a:r>
              <a:rPr lang="en-US" altLang="zh-TW" sz="20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13318" name="Freeform 23"/>
          <p:cNvSpPr>
            <a:spLocks/>
          </p:cNvSpPr>
          <p:nvPr/>
        </p:nvSpPr>
        <p:spPr bwMode="auto">
          <a:xfrm>
            <a:off x="4591050" y="2686050"/>
            <a:ext cx="1263650" cy="1374775"/>
          </a:xfrm>
          <a:custGeom>
            <a:avLst/>
            <a:gdLst>
              <a:gd name="T0" fmla="*/ 2147483647 w 1027"/>
              <a:gd name="T1" fmla="*/ 2147483647 h 1046"/>
              <a:gd name="T2" fmla="*/ 2147483647 w 1027"/>
              <a:gd name="T3" fmla="*/ 2147483647 h 1046"/>
              <a:gd name="T4" fmla="*/ 2147483647 w 1027"/>
              <a:gd name="T5" fmla="*/ 2147483647 h 1046"/>
              <a:gd name="T6" fmla="*/ 0 60000 65536"/>
              <a:gd name="T7" fmla="*/ 0 60000 65536"/>
              <a:gd name="T8" fmla="*/ 0 60000 65536"/>
              <a:gd name="T9" fmla="*/ 0 w 1027"/>
              <a:gd name="T10" fmla="*/ 0 h 1046"/>
              <a:gd name="T11" fmla="*/ 1027 w 1027"/>
              <a:gd name="T12" fmla="*/ 1046 h 10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7" h="1046">
                <a:moveTo>
                  <a:pt x="174" y="1046"/>
                </a:moveTo>
                <a:cubicBezTo>
                  <a:pt x="187" y="895"/>
                  <a:pt x="0" y="284"/>
                  <a:pt x="251" y="142"/>
                </a:cubicBezTo>
                <a:cubicBezTo>
                  <a:pt x="502" y="0"/>
                  <a:pt x="865" y="407"/>
                  <a:pt x="1027" y="476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3319" name="Line 24"/>
          <p:cNvSpPr>
            <a:spLocks noChangeShapeType="1"/>
          </p:cNvSpPr>
          <p:nvPr/>
        </p:nvSpPr>
        <p:spPr bwMode="auto">
          <a:xfrm flipH="1">
            <a:off x="6046788" y="2738438"/>
            <a:ext cx="415925" cy="26828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3320" name="Text Box 25"/>
          <p:cNvSpPr txBox="1">
            <a:spLocks noChangeArrowheads="1"/>
          </p:cNvSpPr>
          <p:nvPr/>
        </p:nvSpPr>
        <p:spPr bwMode="auto">
          <a:xfrm>
            <a:off x="5813425" y="2314575"/>
            <a:ext cx="3865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solidFill>
                  <a:srgbClr val="000000"/>
                </a:solidFill>
              </a:rPr>
              <a:t>Pure spectral colors lie on curve</a:t>
            </a:r>
            <a:r>
              <a:rPr lang="en-US" altLang="zh-TW" sz="2000" u="sng">
                <a:solidFill>
                  <a:srgbClr val="000000"/>
                </a:solidFill>
              </a:rPr>
              <a:t/>
            </a:r>
            <a:br>
              <a:rPr lang="en-US" altLang="zh-TW" sz="2000" u="sng">
                <a:solidFill>
                  <a:srgbClr val="000000"/>
                </a:solidFill>
              </a:rPr>
            </a:br>
            <a:r>
              <a:rPr lang="en-US" altLang="zh-TW" sz="2000">
                <a:solidFill>
                  <a:srgbClr val="000000"/>
                </a:solidFill>
              </a:rPr>
              <a:t>          (</a:t>
            </a:r>
            <a:r>
              <a:rPr lang="ja-JP" altLang="en-US" sz="2000">
                <a:solidFill>
                  <a:srgbClr val="000000"/>
                </a:solidFill>
              </a:rPr>
              <a:t>“</a:t>
            </a:r>
            <a:r>
              <a:rPr lang="en-US" altLang="ja-JP" sz="2000">
                <a:solidFill>
                  <a:srgbClr val="000000"/>
                </a:solidFill>
              </a:rPr>
              <a:t>spike</a:t>
            </a:r>
            <a:r>
              <a:rPr lang="ja-JP" altLang="en-US" sz="2000">
                <a:solidFill>
                  <a:srgbClr val="000000"/>
                </a:solidFill>
              </a:rPr>
              <a:t>”</a:t>
            </a:r>
            <a:r>
              <a:rPr lang="en-US" altLang="ja-JP" sz="2000">
                <a:solidFill>
                  <a:srgbClr val="000000"/>
                </a:solidFill>
              </a:rPr>
              <a:t> SDF at a single </a:t>
            </a:r>
            <a:r>
              <a:rPr lang="en-US" altLang="ja-JP" sz="20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ja-JP" sz="2000">
                <a:solidFill>
                  <a:srgbClr val="000000"/>
                </a:solidFill>
              </a:rPr>
              <a:t>)</a:t>
            </a:r>
            <a:endParaRPr lang="en-US" altLang="zh-TW" sz="2000">
              <a:solidFill>
                <a:srgbClr val="000000"/>
              </a:solidFill>
            </a:endParaRPr>
          </a:p>
        </p:txBody>
      </p:sp>
      <p:graphicFrame>
        <p:nvGraphicFramePr>
          <p:cNvPr id="13321" name="Object 2"/>
          <p:cNvGraphicFramePr>
            <a:graphicFrameLocks noChangeAspect="1"/>
          </p:cNvGraphicFramePr>
          <p:nvPr/>
        </p:nvGraphicFramePr>
        <p:xfrm>
          <a:off x="704850" y="3632200"/>
          <a:ext cx="252095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5" imgW="2324100" imgH="2324100" progId="Equation.3">
                  <p:embed/>
                </p:oleObj>
              </mc:Choice>
              <mc:Fallback>
                <p:oleObj name="Equation" r:id="rId5" imgW="2324100" imgH="2324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3632200"/>
                        <a:ext cx="2520950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28"/>
          <p:cNvSpPr txBox="1">
            <a:spLocks noChangeArrowheads="1"/>
          </p:cNvSpPr>
          <p:nvPr/>
        </p:nvSpPr>
        <p:spPr bwMode="auto">
          <a:xfrm>
            <a:off x="1001713" y="5486400"/>
            <a:ext cx="21605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200"/>
              <a:t>(</a:t>
            </a:r>
            <a:r>
              <a:rPr lang="en-US" altLang="zh-TW" sz="2200" i="1"/>
              <a:t>x</a:t>
            </a:r>
            <a:r>
              <a:rPr lang="en-US" altLang="zh-TW" sz="2200"/>
              <a:t>,</a:t>
            </a:r>
            <a:r>
              <a:rPr lang="en-US" altLang="zh-TW" sz="2200" i="1"/>
              <a:t>y</a:t>
            </a:r>
            <a:r>
              <a:rPr lang="en-US" altLang="zh-TW" sz="2200"/>
              <a:t>) is the chromaticity</a:t>
            </a:r>
            <a:r>
              <a:rPr lang="en-US" altLang="zh-TW" sz="2200" i="1"/>
              <a:t> </a:t>
            </a:r>
            <a:r>
              <a:rPr lang="en-US" altLang="zh-TW" sz="2200"/>
              <a:t>of the color</a:t>
            </a:r>
            <a:endParaRPr lang="en-US" altLang="zh-TW" sz="2200" i="1"/>
          </a:p>
        </p:txBody>
      </p:sp>
      <p:sp>
        <p:nvSpPr>
          <p:cNvPr id="13323" name="Slide Number Placeholder 2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C688E3-ADF0-4294-A52A-FB2C5D0F6A9B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4"/>
          <p:cNvSpPr>
            <a:spLocks noChangeArrowheads="1"/>
          </p:cNvSpPr>
          <p:nvPr/>
        </p:nvSpPr>
        <p:spPr bwMode="auto">
          <a:xfrm>
            <a:off x="2146300" y="1168400"/>
            <a:ext cx="4864100" cy="5384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zh-TW" sz="18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CIE Chromaticity Diagram</a:t>
            </a:r>
          </a:p>
        </p:txBody>
      </p:sp>
      <p:grpSp>
        <p:nvGrpSpPr>
          <p:cNvPr id="14340" name="Group 32"/>
          <p:cNvGrpSpPr>
            <a:grpSpLocks/>
          </p:cNvGrpSpPr>
          <p:nvPr/>
        </p:nvGrpSpPr>
        <p:grpSpPr bwMode="auto">
          <a:xfrm>
            <a:off x="1287463" y="1270000"/>
            <a:ext cx="7243762" cy="5035550"/>
            <a:chOff x="1300163" y="1130300"/>
            <a:chExt cx="7244595" cy="5035550"/>
          </a:xfrm>
        </p:grpSpPr>
        <p:sp>
          <p:nvSpPr>
            <p:cNvPr id="14342" name="Freeform 33" descr="Wide upward diagonal"/>
            <p:cNvSpPr>
              <a:spLocks/>
            </p:cNvSpPr>
            <p:nvPr/>
          </p:nvSpPr>
          <p:spPr bwMode="auto">
            <a:xfrm>
              <a:off x="2614613" y="1570038"/>
              <a:ext cx="3938587" cy="4465637"/>
            </a:xfrm>
            <a:custGeom>
              <a:avLst/>
              <a:gdLst>
                <a:gd name="T0" fmla="*/ 2147483647 w 2481"/>
                <a:gd name="T1" fmla="*/ 2147483647 h 2813"/>
                <a:gd name="T2" fmla="*/ 2147483647 w 2481"/>
                <a:gd name="T3" fmla="*/ 2147483647 h 2813"/>
                <a:gd name="T4" fmla="*/ 2147483647 w 2481"/>
                <a:gd name="T5" fmla="*/ 2147483647 h 2813"/>
                <a:gd name="T6" fmla="*/ 2147483647 w 2481"/>
                <a:gd name="T7" fmla="*/ 2147483647 h 2813"/>
                <a:gd name="T8" fmla="*/ 2147483647 w 2481"/>
                <a:gd name="T9" fmla="*/ 2147483647 h 2813"/>
                <a:gd name="T10" fmla="*/ 2147483647 w 2481"/>
                <a:gd name="T11" fmla="*/ 2147483647 h 2813"/>
                <a:gd name="T12" fmla="*/ 2147483647 w 2481"/>
                <a:gd name="T13" fmla="*/ 2147483647 h 2813"/>
                <a:gd name="T14" fmla="*/ 2147483647 w 2481"/>
                <a:gd name="T15" fmla="*/ 2147483647 h 2813"/>
                <a:gd name="T16" fmla="*/ 2147483647 w 2481"/>
                <a:gd name="T17" fmla="*/ 2147483647 h 2813"/>
                <a:gd name="T18" fmla="*/ 2147483647 w 2481"/>
                <a:gd name="T19" fmla="*/ 2147483647 h 2813"/>
                <a:gd name="T20" fmla="*/ 2147483647 w 2481"/>
                <a:gd name="T21" fmla="*/ 2147483647 h 2813"/>
                <a:gd name="T22" fmla="*/ 2147483647 w 2481"/>
                <a:gd name="T23" fmla="*/ 2147483647 h 2813"/>
                <a:gd name="T24" fmla="*/ 2147483647 w 2481"/>
                <a:gd name="T25" fmla="*/ 2147483647 h 281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81"/>
                <a:gd name="T40" fmla="*/ 0 h 2813"/>
                <a:gd name="T41" fmla="*/ 2481 w 2481"/>
                <a:gd name="T42" fmla="*/ 2813 h 281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81" h="2813">
                  <a:moveTo>
                    <a:pt x="563" y="2813"/>
                  </a:moveTo>
                  <a:lnTo>
                    <a:pt x="460" y="2692"/>
                  </a:lnTo>
                  <a:cubicBezTo>
                    <a:pt x="418" y="2630"/>
                    <a:pt x="357" y="2551"/>
                    <a:pt x="310" y="2438"/>
                  </a:cubicBezTo>
                  <a:cubicBezTo>
                    <a:pt x="255" y="2303"/>
                    <a:pt x="218" y="2159"/>
                    <a:pt x="179" y="2013"/>
                  </a:cubicBezTo>
                  <a:cubicBezTo>
                    <a:pt x="140" y="1867"/>
                    <a:pt x="137" y="1827"/>
                    <a:pt x="74" y="1563"/>
                  </a:cubicBezTo>
                  <a:cubicBezTo>
                    <a:pt x="11" y="1299"/>
                    <a:pt x="0" y="714"/>
                    <a:pt x="8" y="468"/>
                  </a:cubicBezTo>
                  <a:cubicBezTo>
                    <a:pt x="16" y="222"/>
                    <a:pt x="58" y="153"/>
                    <a:pt x="125" y="84"/>
                  </a:cubicBezTo>
                  <a:cubicBezTo>
                    <a:pt x="192" y="15"/>
                    <a:pt x="275" y="0"/>
                    <a:pt x="408" y="54"/>
                  </a:cubicBezTo>
                  <a:cubicBezTo>
                    <a:pt x="541" y="108"/>
                    <a:pt x="649" y="166"/>
                    <a:pt x="926" y="411"/>
                  </a:cubicBezTo>
                  <a:cubicBezTo>
                    <a:pt x="1203" y="656"/>
                    <a:pt x="1813" y="1271"/>
                    <a:pt x="2072" y="1523"/>
                  </a:cubicBezTo>
                  <a:lnTo>
                    <a:pt x="2481" y="1923"/>
                  </a:lnTo>
                  <a:lnTo>
                    <a:pt x="565" y="2801"/>
                  </a:lnTo>
                  <a:lnTo>
                    <a:pt x="563" y="2813"/>
                  </a:lnTo>
                  <a:close/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43" name="Line 4"/>
            <p:cNvSpPr>
              <a:spLocks noChangeShapeType="1"/>
            </p:cNvSpPr>
            <p:nvPr/>
          </p:nvSpPr>
          <p:spPr bwMode="auto">
            <a:xfrm flipV="1">
              <a:off x="2852738" y="3776663"/>
              <a:ext cx="2871787" cy="62071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44" name="Freeform 5"/>
            <p:cNvSpPr>
              <a:spLocks/>
            </p:cNvSpPr>
            <p:nvPr/>
          </p:nvSpPr>
          <p:spPr bwMode="auto">
            <a:xfrm>
              <a:off x="2614613" y="1570038"/>
              <a:ext cx="3938587" cy="4465637"/>
            </a:xfrm>
            <a:custGeom>
              <a:avLst/>
              <a:gdLst>
                <a:gd name="T0" fmla="*/ 2147483647 w 2481"/>
                <a:gd name="T1" fmla="*/ 2147483647 h 2813"/>
                <a:gd name="T2" fmla="*/ 2147483647 w 2481"/>
                <a:gd name="T3" fmla="*/ 2147483647 h 2813"/>
                <a:gd name="T4" fmla="*/ 2147483647 w 2481"/>
                <a:gd name="T5" fmla="*/ 2147483647 h 2813"/>
                <a:gd name="T6" fmla="*/ 2147483647 w 2481"/>
                <a:gd name="T7" fmla="*/ 2147483647 h 2813"/>
                <a:gd name="T8" fmla="*/ 2147483647 w 2481"/>
                <a:gd name="T9" fmla="*/ 2147483647 h 2813"/>
                <a:gd name="T10" fmla="*/ 2147483647 w 2481"/>
                <a:gd name="T11" fmla="*/ 2147483647 h 2813"/>
                <a:gd name="T12" fmla="*/ 2147483647 w 2481"/>
                <a:gd name="T13" fmla="*/ 2147483647 h 2813"/>
                <a:gd name="T14" fmla="*/ 2147483647 w 2481"/>
                <a:gd name="T15" fmla="*/ 2147483647 h 2813"/>
                <a:gd name="T16" fmla="*/ 2147483647 w 2481"/>
                <a:gd name="T17" fmla="*/ 2147483647 h 2813"/>
                <a:gd name="T18" fmla="*/ 2147483647 w 2481"/>
                <a:gd name="T19" fmla="*/ 2147483647 h 2813"/>
                <a:gd name="T20" fmla="*/ 2147483647 w 2481"/>
                <a:gd name="T21" fmla="*/ 2147483647 h 28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81"/>
                <a:gd name="T34" fmla="*/ 0 h 2813"/>
                <a:gd name="T35" fmla="*/ 2481 w 2481"/>
                <a:gd name="T36" fmla="*/ 2813 h 28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81" h="2813">
                  <a:moveTo>
                    <a:pt x="563" y="2813"/>
                  </a:moveTo>
                  <a:lnTo>
                    <a:pt x="460" y="2692"/>
                  </a:lnTo>
                  <a:cubicBezTo>
                    <a:pt x="418" y="2630"/>
                    <a:pt x="357" y="2551"/>
                    <a:pt x="310" y="2438"/>
                  </a:cubicBezTo>
                  <a:cubicBezTo>
                    <a:pt x="255" y="2303"/>
                    <a:pt x="218" y="2159"/>
                    <a:pt x="179" y="2013"/>
                  </a:cubicBezTo>
                  <a:cubicBezTo>
                    <a:pt x="140" y="1867"/>
                    <a:pt x="137" y="1827"/>
                    <a:pt x="74" y="1563"/>
                  </a:cubicBezTo>
                  <a:cubicBezTo>
                    <a:pt x="11" y="1299"/>
                    <a:pt x="0" y="714"/>
                    <a:pt x="8" y="468"/>
                  </a:cubicBezTo>
                  <a:cubicBezTo>
                    <a:pt x="16" y="222"/>
                    <a:pt x="58" y="153"/>
                    <a:pt x="125" y="84"/>
                  </a:cubicBezTo>
                  <a:cubicBezTo>
                    <a:pt x="192" y="15"/>
                    <a:pt x="275" y="0"/>
                    <a:pt x="408" y="54"/>
                  </a:cubicBezTo>
                  <a:cubicBezTo>
                    <a:pt x="541" y="108"/>
                    <a:pt x="649" y="166"/>
                    <a:pt x="926" y="411"/>
                  </a:cubicBezTo>
                  <a:cubicBezTo>
                    <a:pt x="1203" y="656"/>
                    <a:pt x="1813" y="1270"/>
                    <a:pt x="2072" y="1523"/>
                  </a:cubicBezTo>
                  <a:lnTo>
                    <a:pt x="2481" y="1932"/>
                  </a:lnTo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45" name="Line 6"/>
            <p:cNvSpPr>
              <a:spLocks noChangeShapeType="1"/>
            </p:cNvSpPr>
            <p:nvPr/>
          </p:nvSpPr>
          <p:spPr bwMode="auto">
            <a:xfrm flipV="1">
              <a:off x="2595563" y="1463675"/>
              <a:ext cx="0" cy="45720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46" name="Line 7"/>
            <p:cNvSpPr>
              <a:spLocks noChangeShapeType="1"/>
            </p:cNvSpPr>
            <p:nvPr/>
          </p:nvSpPr>
          <p:spPr bwMode="auto">
            <a:xfrm>
              <a:off x="2595563" y="6045200"/>
              <a:ext cx="4670425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47" name="Line 8"/>
            <p:cNvSpPr>
              <a:spLocks noChangeShapeType="1"/>
            </p:cNvSpPr>
            <p:nvPr/>
          </p:nvSpPr>
          <p:spPr bwMode="auto">
            <a:xfrm>
              <a:off x="4745038" y="5972175"/>
              <a:ext cx="0" cy="19367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>
              <a:off x="5826125" y="5972175"/>
              <a:ext cx="0" cy="19367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6896100" y="5972175"/>
              <a:ext cx="0" cy="19367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>
              <a:off x="3665538" y="5962650"/>
              <a:ext cx="0" cy="19367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 rot="5400000">
              <a:off x="2557463" y="4891087"/>
              <a:ext cx="0" cy="19367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52" name="Line 13"/>
            <p:cNvSpPr>
              <a:spLocks noChangeShapeType="1"/>
            </p:cNvSpPr>
            <p:nvPr/>
          </p:nvSpPr>
          <p:spPr bwMode="auto">
            <a:xfrm rot="5400000">
              <a:off x="2557463" y="3810000"/>
              <a:ext cx="0" cy="19367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53" name="Line 14"/>
            <p:cNvSpPr>
              <a:spLocks noChangeShapeType="1"/>
            </p:cNvSpPr>
            <p:nvPr/>
          </p:nvSpPr>
          <p:spPr bwMode="auto">
            <a:xfrm rot="5400000">
              <a:off x="2557463" y="2740025"/>
              <a:ext cx="0" cy="19367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54" name="Line 15"/>
            <p:cNvSpPr>
              <a:spLocks noChangeShapeType="1"/>
            </p:cNvSpPr>
            <p:nvPr/>
          </p:nvSpPr>
          <p:spPr bwMode="auto">
            <a:xfrm rot="5400000">
              <a:off x="2557463" y="1658937"/>
              <a:ext cx="0" cy="19367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55" name="Text Box 16"/>
            <p:cNvSpPr txBox="1">
              <a:spLocks noChangeArrowheads="1"/>
            </p:cNvSpPr>
            <p:nvPr/>
          </p:nvSpPr>
          <p:spPr bwMode="auto">
            <a:xfrm>
              <a:off x="7097717" y="5662613"/>
              <a:ext cx="4222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NZ" altLang="zh-TW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6" name="Text Box 17"/>
            <p:cNvSpPr txBox="1">
              <a:spLocks noChangeArrowheads="1"/>
            </p:cNvSpPr>
            <p:nvPr/>
          </p:nvSpPr>
          <p:spPr bwMode="auto">
            <a:xfrm>
              <a:off x="2295515" y="1130300"/>
              <a:ext cx="425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NZ" altLang="zh-TW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7" name="Text Box 18"/>
            <p:cNvSpPr txBox="1">
              <a:spLocks noChangeArrowheads="1"/>
            </p:cNvSpPr>
            <p:nvPr/>
          </p:nvSpPr>
          <p:spPr bwMode="auto">
            <a:xfrm>
              <a:off x="5595767" y="5373688"/>
              <a:ext cx="10401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700 nm</a:t>
              </a:r>
            </a:p>
          </p:txBody>
        </p:sp>
        <p:sp>
          <p:nvSpPr>
            <p:cNvPr id="14358" name="Text Box 19"/>
            <p:cNvSpPr txBox="1">
              <a:spLocks noChangeArrowheads="1"/>
            </p:cNvSpPr>
            <p:nvPr/>
          </p:nvSpPr>
          <p:spPr bwMode="auto">
            <a:xfrm>
              <a:off x="4587704" y="5589588"/>
              <a:ext cx="10401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380 nm</a:t>
              </a:r>
            </a:p>
          </p:txBody>
        </p:sp>
        <p:sp>
          <p:nvSpPr>
            <p:cNvPr id="14359" name="Line 20"/>
            <p:cNvSpPr>
              <a:spLocks noChangeShapeType="1"/>
            </p:cNvSpPr>
            <p:nvPr/>
          </p:nvSpPr>
          <p:spPr bwMode="auto">
            <a:xfrm flipV="1">
              <a:off x="6176962" y="4686300"/>
              <a:ext cx="427091" cy="6873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60" name="Line 21"/>
            <p:cNvSpPr>
              <a:spLocks noChangeShapeType="1"/>
            </p:cNvSpPr>
            <p:nvPr/>
          </p:nvSpPr>
          <p:spPr bwMode="auto">
            <a:xfrm flipH="1">
              <a:off x="3632224" y="5805488"/>
              <a:ext cx="1033439" cy="22701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61" name="Line 22"/>
            <p:cNvSpPr>
              <a:spLocks noChangeShapeType="1"/>
            </p:cNvSpPr>
            <p:nvPr/>
          </p:nvSpPr>
          <p:spPr bwMode="auto">
            <a:xfrm flipH="1">
              <a:off x="4292600" y="1989138"/>
              <a:ext cx="450850" cy="32385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62" name="Text Box 23"/>
            <p:cNvSpPr txBox="1">
              <a:spLocks noChangeArrowheads="1"/>
            </p:cNvSpPr>
            <p:nvPr/>
          </p:nvSpPr>
          <p:spPr bwMode="auto">
            <a:xfrm>
              <a:off x="4103688" y="1527175"/>
              <a:ext cx="2568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Pure spectral colours</a:t>
              </a:r>
            </a:p>
          </p:txBody>
        </p:sp>
        <p:sp>
          <p:nvSpPr>
            <p:cNvPr id="14363" name="Oval 24"/>
            <p:cNvSpPr>
              <a:spLocks noChangeArrowheads="1"/>
            </p:cNvSpPr>
            <p:nvPr/>
          </p:nvSpPr>
          <p:spPr bwMode="auto">
            <a:xfrm>
              <a:off x="2700338" y="4298950"/>
              <a:ext cx="244475" cy="244475"/>
            </a:xfrm>
            <a:prstGeom prst="ellipse">
              <a:avLst/>
            </a:prstGeom>
            <a:solidFill>
              <a:srgbClr val="C7DEC6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zh-TW" sz="1800"/>
            </a:p>
          </p:txBody>
        </p:sp>
        <p:sp>
          <p:nvSpPr>
            <p:cNvPr id="14364" name="Oval 25"/>
            <p:cNvSpPr>
              <a:spLocks noChangeArrowheads="1"/>
            </p:cNvSpPr>
            <p:nvPr/>
          </p:nvSpPr>
          <p:spPr bwMode="auto">
            <a:xfrm>
              <a:off x="5581650" y="3662363"/>
              <a:ext cx="244475" cy="244475"/>
            </a:xfrm>
            <a:prstGeom prst="ellipse">
              <a:avLst/>
            </a:prstGeom>
            <a:solidFill>
              <a:srgbClr val="C7DEC6"/>
            </a:solidFill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zh-TW" sz="1800"/>
            </a:p>
          </p:txBody>
        </p:sp>
        <p:sp>
          <p:nvSpPr>
            <p:cNvPr id="14365" name="Text Box 26"/>
            <p:cNvSpPr txBox="1">
              <a:spLocks noChangeArrowheads="1"/>
            </p:cNvSpPr>
            <p:nvPr/>
          </p:nvSpPr>
          <p:spPr bwMode="auto">
            <a:xfrm>
              <a:off x="1300163" y="4198938"/>
              <a:ext cx="15525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Spectral colour A</a:t>
              </a:r>
            </a:p>
          </p:txBody>
        </p:sp>
        <p:sp>
          <p:nvSpPr>
            <p:cNvPr id="14366" name="Text Box 27"/>
            <p:cNvSpPr txBox="1">
              <a:spLocks noChangeArrowheads="1"/>
            </p:cNvSpPr>
            <p:nvPr/>
          </p:nvSpPr>
          <p:spPr bwMode="auto">
            <a:xfrm>
              <a:off x="5776913" y="3311525"/>
              <a:ext cx="15525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Spectral colour B</a:t>
              </a:r>
            </a:p>
          </p:txBody>
        </p:sp>
        <p:sp>
          <p:nvSpPr>
            <p:cNvPr id="14367" name="Text Box 28"/>
            <p:cNvSpPr txBox="1">
              <a:spLocks noChangeArrowheads="1"/>
            </p:cNvSpPr>
            <p:nvPr/>
          </p:nvSpPr>
          <p:spPr bwMode="auto">
            <a:xfrm>
              <a:off x="5182430" y="2468563"/>
              <a:ext cx="336232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All mixes of colours A and B</a:t>
              </a:r>
              <a:br>
                <a:rPr lang="en-US" altLang="zh-TW" sz="2000"/>
              </a:br>
              <a:r>
                <a:rPr lang="en-US" altLang="zh-TW" sz="2000"/>
                <a:t>lie on this line</a:t>
              </a:r>
            </a:p>
          </p:txBody>
        </p:sp>
        <p:sp>
          <p:nvSpPr>
            <p:cNvPr id="14368" name="Freeform 29"/>
            <p:cNvSpPr>
              <a:spLocks/>
            </p:cNvSpPr>
            <p:nvPr/>
          </p:nvSpPr>
          <p:spPr bwMode="auto">
            <a:xfrm>
              <a:off x="4133850" y="2782888"/>
              <a:ext cx="1100138" cy="1311275"/>
            </a:xfrm>
            <a:custGeom>
              <a:avLst/>
              <a:gdLst>
                <a:gd name="T0" fmla="*/ 2147483647 w 693"/>
                <a:gd name="T1" fmla="*/ 0 h 826"/>
                <a:gd name="T2" fmla="*/ 2147483647 w 693"/>
                <a:gd name="T3" fmla="*/ 2147483647 h 826"/>
                <a:gd name="T4" fmla="*/ 2147483647 w 693"/>
                <a:gd name="T5" fmla="*/ 2147483647 h 826"/>
                <a:gd name="T6" fmla="*/ 0 60000 65536"/>
                <a:gd name="T7" fmla="*/ 0 60000 65536"/>
                <a:gd name="T8" fmla="*/ 0 60000 65536"/>
                <a:gd name="T9" fmla="*/ 0 w 693"/>
                <a:gd name="T10" fmla="*/ 0 h 826"/>
                <a:gd name="T11" fmla="*/ 693 w 693"/>
                <a:gd name="T12" fmla="*/ 826 h 8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826">
                  <a:moveTo>
                    <a:pt x="693" y="0"/>
                  </a:moveTo>
                  <a:cubicBezTo>
                    <a:pt x="607" y="54"/>
                    <a:pt x="368" y="84"/>
                    <a:pt x="184" y="326"/>
                  </a:cubicBezTo>
                  <a:cubicBezTo>
                    <a:pt x="0" y="568"/>
                    <a:pt x="39" y="722"/>
                    <a:pt x="1" y="826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369" name="Line 32"/>
            <p:cNvSpPr>
              <a:spLocks noChangeShapeType="1"/>
            </p:cNvSpPr>
            <p:nvPr/>
          </p:nvSpPr>
          <p:spPr bwMode="auto">
            <a:xfrm flipV="1">
              <a:off x="3440113" y="4652963"/>
              <a:ext cx="3097212" cy="1368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4370" name="Text Box 36"/>
            <p:cNvSpPr txBox="1">
              <a:spLocks noChangeArrowheads="1"/>
            </p:cNvSpPr>
            <p:nvPr/>
          </p:nvSpPr>
          <p:spPr bwMode="auto">
            <a:xfrm>
              <a:off x="3368675" y="4437063"/>
              <a:ext cx="2430463" cy="396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All possible colours!</a:t>
              </a:r>
            </a:p>
          </p:txBody>
        </p:sp>
      </p:grpSp>
      <p:sp>
        <p:nvSpPr>
          <p:cNvPr id="14341" name="Slide Number Placeholder 3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C449DD4-C5D8-4502-BEC2-75C6E41DA3F5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200" smtClean="0">
                <a:ea typeface="ＭＳ Ｐゴシック" panose="020B0600070205080204" pitchFamily="34" charset="-128"/>
              </a:rPr>
              <a:t>Using the CIE Chromaticity Diagram</a:t>
            </a:r>
            <a:endParaRPr lang="en-NZ" altLang="zh-TW" sz="4200" smtClean="0">
              <a:ea typeface="ＭＳ Ｐゴシック" panose="020B0600070205080204" pitchFamily="34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778500" y="1270000"/>
            <a:ext cx="3835400" cy="5143500"/>
          </a:xfrm>
        </p:spPr>
        <p:txBody>
          <a:bodyPr/>
          <a:lstStyle/>
          <a:p>
            <a:r>
              <a:rPr lang="en-US" altLang="zh-TW" sz="2600" b="1" i="1" smtClean="0">
                <a:ea typeface="ＭＳ Ｐゴシック" panose="020B0600070205080204" pitchFamily="34" charset="-128"/>
              </a:rPr>
              <a:t>w</a:t>
            </a:r>
            <a:r>
              <a:rPr lang="en-US" altLang="zh-TW" sz="2600" smtClean="0">
                <a:ea typeface="ＭＳ Ｐゴシック" panose="020B0600070205080204" pitchFamily="34" charset="-128"/>
              </a:rPr>
              <a:t> is white</a:t>
            </a:r>
          </a:p>
          <a:p>
            <a:r>
              <a:rPr lang="en-US" altLang="zh-TW" sz="2600" b="1" i="1" smtClean="0">
                <a:ea typeface="ＭＳ Ｐゴシック" panose="020B0600070205080204" pitchFamily="34" charset="-128"/>
              </a:rPr>
              <a:t>e</a:t>
            </a:r>
            <a:r>
              <a:rPr lang="en-US" altLang="zh-TW" sz="2600" smtClean="0">
                <a:ea typeface="ＭＳ Ｐゴシック" panose="020B0600070205080204" pitchFamily="34" charset="-128"/>
              </a:rPr>
              <a:t> and </a:t>
            </a:r>
            <a:r>
              <a:rPr lang="en-US" altLang="zh-TW" sz="2600" b="1" i="1" smtClean="0">
                <a:ea typeface="ＭＳ Ｐゴシック" panose="020B0600070205080204" pitchFamily="34" charset="-128"/>
              </a:rPr>
              <a:t>f</a:t>
            </a:r>
            <a:r>
              <a:rPr lang="en-US" altLang="zh-TW" sz="2600" smtClean="0">
                <a:ea typeface="ＭＳ Ｐゴシック" panose="020B0600070205080204" pitchFamily="34" charset="-128"/>
              </a:rPr>
              <a:t> are </a:t>
            </a:r>
            <a:r>
              <a:rPr lang="en-US" altLang="zh-TW" sz="2600" i="1" smtClean="0">
                <a:ea typeface="ＭＳ Ｐゴシック" panose="020B0600070205080204" pitchFamily="34" charset="-128"/>
              </a:rPr>
              <a:t>complementary </a:t>
            </a:r>
            <a:r>
              <a:rPr lang="en-US" altLang="zh-TW" sz="2600" smtClean="0">
                <a:ea typeface="ＭＳ Ｐゴシック" panose="020B0600070205080204" pitchFamily="34" charset="-128"/>
              </a:rPr>
              <a:t>colors</a:t>
            </a:r>
            <a:br>
              <a:rPr lang="en-US" altLang="zh-TW" sz="2600" smtClean="0">
                <a:ea typeface="ＭＳ Ｐゴシック" panose="020B0600070205080204" pitchFamily="34" charset="-128"/>
              </a:rPr>
            </a:br>
            <a:r>
              <a:rPr lang="en-US" altLang="zh-TW" sz="2600" smtClean="0">
                <a:ea typeface="ＭＳ Ｐゴシック" panose="020B0600070205080204" pitchFamily="34" charset="-128"/>
              </a:rPr>
              <a:t>(</a:t>
            </a:r>
            <a:r>
              <a:rPr lang="en-US" altLang="zh-TW" sz="26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zh-TW" sz="2600" smtClean="0">
                <a:ea typeface="ＭＳ Ｐゴシック" panose="020B0600070205080204" pitchFamily="34" charset="-128"/>
              </a:rPr>
              <a:t>can be combined to white)</a:t>
            </a:r>
          </a:p>
          <a:p>
            <a:r>
              <a:rPr lang="en-US" altLang="zh-TW" sz="2600" b="1" i="1" smtClean="0">
                <a:ea typeface="ＭＳ Ｐゴシック" panose="020B0600070205080204" pitchFamily="34" charset="-128"/>
              </a:rPr>
              <a:t>h</a:t>
            </a:r>
            <a:r>
              <a:rPr lang="en-US" altLang="zh-TW" sz="2600" smtClean="0">
                <a:ea typeface="ＭＳ Ｐゴシック" panose="020B0600070205080204" pitchFamily="34" charset="-128"/>
              </a:rPr>
              <a:t> is </a:t>
            </a:r>
            <a:r>
              <a:rPr lang="en-US" altLang="zh-TW" sz="2600" i="1" smtClean="0">
                <a:ea typeface="ＭＳ Ｐゴシック" panose="020B0600070205080204" pitchFamily="34" charset="-128"/>
              </a:rPr>
              <a:t>dominant wavelength</a:t>
            </a:r>
            <a:r>
              <a:rPr lang="en-US" altLang="zh-TW" sz="2600" smtClean="0">
                <a:ea typeface="ＭＳ Ｐゴシック" panose="020B0600070205080204" pitchFamily="34" charset="-128"/>
              </a:rPr>
              <a:t> of </a:t>
            </a:r>
            <a:r>
              <a:rPr lang="en-US" altLang="zh-TW" sz="2600" b="1" i="1" smtClean="0">
                <a:ea typeface="ＭＳ Ｐゴシック" panose="020B0600070205080204" pitchFamily="34" charset="-128"/>
              </a:rPr>
              <a:t>g</a:t>
            </a:r>
          </a:p>
          <a:p>
            <a:r>
              <a:rPr lang="en-US" altLang="zh-TW" sz="2600" b="1" i="1" smtClean="0">
                <a:ea typeface="ＭＳ Ｐゴシック" panose="020B0600070205080204" pitchFamily="34" charset="-128"/>
              </a:rPr>
              <a:t>wg </a:t>
            </a:r>
            <a:r>
              <a:rPr lang="en-US" altLang="zh-TW" sz="2600" b="1" smtClean="0">
                <a:ea typeface="ＭＳ Ｐゴシック" panose="020B0600070205080204" pitchFamily="34" charset="-128"/>
              </a:rPr>
              <a:t>/ </a:t>
            </a:r>
            <a:r>
              <a:rPr lang="en-US" altLang="zh-TW" sz="2600" b="1" i="1" smtClean="0">
                <a:ea typeface="ＭＳ Ｐゴシック" panose="020B0600070205080204" pitchFamily="34" charset="-128"/>
              </a:rPr>
              <a:t>wh</a:t>
            </a:r>
            <a:r>
              <a:rPr lang="en-US" altLang="zh-TW" sz="2600" smtClean="0">
                <a:ea typeface="ＭＳ Ｐゴシック" panose="020B0600070205080204" pitchFamily="34" charset="-128"/>
              </a:rPr>
              <a:t> is </a:t>
            </a:r>
            <a:r>
              <a:rPr lang="en-US" altLang="zh-TW" sz="2600" i="1" smtClean="0">
                <a:ea typeface="ＭＳ Ｐゴシック" panose="020B0600070205080204" pitchFamily="34" charset="-128"/>
              </a:rPr>
              <a:t>saturation </a:t>
            </a:r>
            <a:r>
              <a:rPr lang="en-US" altLang="zh-TW" sz="2600" smtClean="0">
                <a:ea typeface="ＭＳ Ｐゴシック" panose="020B0600070205080204" pitchFamily="34" charset="-128"/>
              </a:rPr>
              <a:t>of </a:t>
            </a:r>
            <a:r>
              <a:rPr lang="en-US" altLang="zh-TW" sz="2600" b="1" i="1" smtClean="0">
                <a:ea typeface="ＭＳ Ｐゴシック" panose="020B0600070205080204" pitchFamily="34" charset="-128"/>
              </a:rPr>
              <a:t>g</a:t>
            </a:r>
            <a:r>
              <a:rPr lang="en-US" altLang="zh-TW" sz="2600" smtClean="0">
                <a:ea typeface="ＭＳ Ｐゴシック" panose="020B0600070205080204" pitchFamily="34" charset="-128"/>
              </a:rPr>
              <a:t> </a:t>
            </a:r>
            <a:br>
              <a:rPr lang="en-US" altLang="zh-TW" sz="2600" smtClean="0">
                <a:ea typeface="ＭＳ Ｐゴシック" panose="020B0600070205080204" pitchFamily="34" charset="-128"/>
              </a:rPr>
            </a:br>
            <a:r>
              <a:rPr lang="en-US" altLang="zh-TW" sz="2600" smtClean="0">
                <a:ea typeface="ＭＳ Ｐゴシック" panose="020B0600070205080204" pitchFamily="34" charset="-128"/>
              </a:rPr>
              <a:t>(</a:t>
            </a:r>
            <a:r>
              <a:rPr lang="en-US" altLang="zh-TW" sz="26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zh-TW" sz="2600" smtClean="0">
                <a:ea typeface="ＭＳ Ｐゴシック" panose="020B0600070205080204" pitchFamily="34" charset="-128"/>
              </a:rPr>
              <a:t>how close in % g is to its pure color)</a:t>
            </a:r>
            <a:endParaRPr lang="en-US" altLang="zh-TW" sz="2600" b="1" i="1" smtClean="0">
              <a:ea typeface="ＭＳ Ｐゴシック" panose="020B0600070205080204" pitchFamily="34" charset="-128"/>
            </a:endParaRPr>
          </a:p>
          <a:p>
            <a:endParaRPr lang="en-NZ" altLang="zh-TW" sz="2600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5325B76-C288-4D8D-A0FF-BC2A7D61BE56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68400"/>
            <a:ext cx="51022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Color Gamut</a:t>
            </a:r>
            <a:endParaRPr lang="en-NZ" altLang="zh-TW" smtClean="0">
              <a:ea typeface="ＭＳ Ｐゴシック" panose="020B0600070205080204" pitchFamily="34" charset="-128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altLang="zh-TW" sz="2200" smtClean="0">
                <a:ea typeface="ＭＳ Ｐゴシック" panose="020B0600070205080204" pitchFamily="34" charset="-128"/>
              </a:rPr>
              <a:t>Subset of colors that can be represented on a device</a:t>
            </a:r>
          </a:p>
          <a:p>
            <a:r>
              <a:rPr lang="en-US" altLang="zh-TW" sz="2200" smtClean="0">
                <a:ea typeface="ＭＳ Ｐゴシック" panose="020B0600070205080204" pitchFamily="34" charset="-128"/>
              </a:rPr>
              <a:t>CIE color space can be used to describe color gamut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200" smtClean="0">
                <a:ea typeface="ＭＳ Ｐゴシック" panose="020B0600070205080204" pitchFamily="34" charset="-128"/>
              </a:rPr>
              <a:t>Measure maximum intensity of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each </a:t>
            </a:r>
            <a:r>
              <a:rPr lang="en-US" altLang="zh-TW" sz="2200" b="1" smtClean="0">
                <a:ea typeface="ＭＳ Ｐゴシック" panose="020B0600070205080204" pitchFamily="34" charset="-128"/>
              </a:rPr>
              <a:t>device primary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in CIE</a:t>
            </a:r>
            <a:r>
              <a:rPr lang="en-US" altLang="zh-TW" sz="2200" u="sng" smtClean="0">
                <a:ea typeface="ＭＳ Ｐゴシック" panose="020B0600070205080204" pitchFamily="34" charset="-128"/>
              </a:rPr>
              <a:t/>
            </a:r>
            <a:br>
              <a:rPr lang="en-US" altLang="zh-TW" sz="2200" u="sng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(use filters with SRF</a:t>
            </a:r>
            <a:r>
              <a:rPr lang="ja-JP" altLang="en-US" sz="220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2200" smtClean="0">
                <a:ea typeface="ＭＳ Ｐゴシック" panose="020B0600070205080204" pitchFamily="34" charset="-128"/>
              </a:rPr>
              <a:t>s =</a:t>
            </a:r>
            <a:br>
              <a:rPr lang="en-US" altLang="ja-JP" sz="2200" smtClean="0">
                <a:ea typeface="ＭＳ Ｐゴシック" panose="020B0600070205080204" pitchFamily="34" charset="-128"/>
              </a:rPr>
            </a:br>
            <a:r>
              <a:rPr lang="en-US" altLang="ja-JP" sz="2200" smtClean="0">
                <a:ea typeface="ＭＳ Ｐゴシック" panose="020B0600070205080204" pitchFamily="34" charset="-128"/>
              </a:rPr>
              <a:t>CIE SRF</a:t>
            </a:r>
            <a:r>
              <a:rPr lang="ja-JP" altLang="en-US" sz="220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2200" smtClean="0">
                <a:ea typeface="ＭＳ Ｐゴシック" panose="020B0600070205080204" pitchFamily="34" charset="-128"/>
              </a:rPr>
              <a:t>s)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200" smtClean="0">
                <a:ea typeface="ＭＳ Ｐゴシック" panose="020B0600070205080204" pitchFamily="34" charset="-128"/>
              </a:rPr>
              <a:t>Convert to (x,y) chromaticity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200" smtClean="0">
                <a:ea typeface="ＭＳ Ｐゴシック" panose="020B0600070205080204" pitchFamily="34" charset="-128"/>
              </a:rPr>
              <a:t>2D triangle defines possible 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device colors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(</a:t>
            </a:r>
            <a:r>
              <a:rPr lang="en-US" altLang="zh-TW" sz="22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color gamut)</a:t>
            </a:r>
          </a:p>
          <a:p>
            <a:r>
              <a:rPr lang="en-US" altLang="zh-TW" sz="2200" smtClean="0">
                <a:ea typeface="ＭＳ Ｐゴシック" panose="020B0600070205080204" pitchFamily="34" charset="-128"/>
              </a:rPr>
              <a:t>Different devices have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different gamuts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(</a:t>
            </a:r>
            <a:r>
              <a:rPr lang="en-US" altLang="zh-TW" sz="22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problem of color conversion)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2D6F847-4D12-48E0-B6CF-184FEF128E0A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grpSp>
        <p:nvGrpSpPr>
          <p:cNvPr id="16389" name="Group 16"/>
          <p:cNvGrpSpPr>
            <a:grpSpLocks/>
          </p:cNvGrpSpPr>
          <p:nvPr/>
        </p:nvGrpSpPr>
        <p:grpSpPr bwMode="auto">
          <a:xfrm>
            <a:off x="4872038" y="2476500"/>
            <a:ext cx="5024437" cy="3979863"/>
            <a:chOff x="2802" y="1480"/>
            <a:chExt cx="3165" cy="2507"/>
          </a:xfrm>
        </p:grpSpPr>
        <p:pic>
          <p:nvPicPr>
            <p:cNvPr id="1639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2" y="1480"/>
              <a:ext cx="3165" cy="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Freeform 6"/>
            <p:cNvSpPr>
              <a:spLocks/>
            </p:cNvSpPr>
            <p:nvPr/>
          </p:nvSpPr>
          <p:spPr bwMode="auto">
            <a:xfrm>
              <a:off x="3936" y="2568"/>
              <a:ext cx="862" cy="1044"/>
            </a:xfrm>
            <a:custGeom>
              <a:avLst/>
              <a:gdLst>
                <a:gd name="T0" fmla="*/ 46 w 862"/>
                <a:gd name="T1" fmla="*/ 0 h 1044"/>
                <a:gd name="T2" fmla="*/ 862 w 862"/>
                <a:gd name="T3" fmla="*/ 590 h 1044"/>
                <a:gd name="T4" fmla="*/ 0 w 862"/>
                <a:gd name="T5" fmla="*/ 1044 h 1044"/>
                <a:gd name="T6" fmla="*/ 46 w 862"/>
                <a:gd name="T7" fmla="*/ 0 h 10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2"/>
                <a:gd name="T13" fmla="*/ 0 h 1044"/>
                <a:gd name="T14" fmla="*/ 862 w 862"/>
                <a:gd name="T15" fmla="*/ 1044 h 10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2" h="1044">
                  <a:moveTo>
                    <a:pt x="46" y="0"/>
                  </a:moveTo>
                  <a:lnTo>
                    <a:pt x="862" y="590"/>
                  </a:lnTo>
                  <a:lnTo>
                    <a:pt x="0" y="1044"/>
                  </a:lnTo>
                  <a:lnTo>
                    <a:pt x="46" y="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6392" name="Text Box 7"/>
            <p:cNvSpPr txBox="1">
              <a:spLocks noChangeArrowheads="1"/>
            </p:cNvSpPr>
            <p:nvPr/>
          </p:nvSpPr>
          <p:spPr bwMode="auto">
            <a:xfrm>
              <a:off x="4650" y="2295"/>
              <a:ext cx="6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FF00"/>
                  </a:solidFill>
                </a:rPr>
                <a:t>max. green</a:t>
              </a:r>
            </a:p>
          </p:txBody>
        </p:sp>
        <p:sp>
          <p:nvSpPr>
            <p:cNvPr id="16393" name="Line 8"/>
            <p:cNvSpPr>
              <a:spLocks noChangeShapeType="1"/>
            </p:cNvSpPr>
            <p:nvPr/>
          </p:nvSpPr>
          <p:spPr bwMode="auto">
            <a:xfrm flipH="1">
              <a:off x="4152" y="2400"/>
              <a:ext cx="512" cy="104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6394" name="Text Box 9"/>
            <p:cNvSpPr txBox="1">
              <a:spLocks noChangeArrowheads="1"/>
            </p:cNvSpPr>
            <p:nvPr/>
          </p:nvSpPr>
          <p:spPr bwMode="auto">
            <a:xfrm>
              <a:off x="4978" y="3351"/>
              <a:ext cx="55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FF0001"/>
                  </a:solidFill>
                </a:rPr>
                <a:t>max. red</a:t>
              </a: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 flipH="1" flipV="1">
              <a:off x="4816" y="3088"/>
              <a:ext cx="184" cy="328"/>
            </a:xfrm>
            <a:prstGeom prst="line">
              <a:avLst/>
            </a:prstGeom>
            <a:noFill/>
            <a:ln w="12700">
              <a:solidFill>
                <a:srgbClr val="FF000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6396" name="Text Box 11"/>
            <p:cNvSpPr txBox="1">
              <a:spLocks noChangeArrowheads="1"/>
            </p:cNvSpPr>
            <p:nvPr/>
          </p:nvSpPr>
          <p:spPr bwMode="auto">
            <a:xfrm>
              <a:off x="2914" y="3039"/>
              <a:ext cx="6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>
                  <a:solidFill>
                    <a:srgbClr val="0000FF"/>
                  </a:solidFill>
                </a:rPr>
                <a:t>max. blue</a:t>
              </a:r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3336" y="3216"/>
              <a:ext cx="488" cy="35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2866" y="2127"/>
              <a:ext cx="558" cy="4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400"/>
                <a:t>gamut of</a:t>
              </a:r>
              <a:br>
                <a:rPr lang="en-US" altLang="zh-TW" sz="1400"/>
              </a:br>
              <a:r>
                <a:rPr lang="en-US" altLang="zh-TW" sz="1400"/>
                <a:t>another</a:t>
              </a:r>
              <a:br>
                <a:rPr lang="en-US" altLang="zh-TW" sz="1400"/>
              </a:br>
              <a:r>
                <a:rPr lang="en-US" altLang="zh-TW" sz="1400"/>
                <a:t>device</a:t>
              </a:r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3432" y="2472"/>
              <a:ext cx="504" cy="25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Additive Color Systems</a:t>
            </a:r>
            <a:endParaRPr lang="en-NZ" altLang="zh-TW" smtClean="0">
              <a:ea typeface="ＭＳ Ｐゴシック" panose="020B0600070205080204" pitchFamily="34" charset="-128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>
                <a:ea typeface="ＭＳ Ｐゴシック" panose="020B0600070205080204" pitchFamily="34" charset="-128"/>
              </a:rPr>
              <a:t>Colors are mixed by adding up 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appropriate amounts of primaries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(adding SDF spikes to black)</a:t>
            </a:r>
          </a:p>
          <a:p>
            <a:r>
              <a:rPr lang="en-US" altLang="zh-TW" sz="2400" smtClean="0">
                <a:ea typeface="ＭＳ Ｐゴシック" panose="020B0600070205080204" pitchFamily="34" charset="-128"/>
              </a:rPr>
              <a:t>Widely used in screens with subpixels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that emit R,G,B</a:t>
            </a:r>
          </a:p>
          <a:p>
            <a:r>
              <a:rPr lang="en-US" altLang="zh-TW" sz="2400" smtClean="0">
                <a:ea typeface="ＭＳ Ｐゴシック" panose="020B0600070205080204" pitchFamily="34" charset="-128"/>
              </a:rPr>
              <a:t>Cones in retina respond to light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emitted by each subpixel</a:t>
            </a:r>
          </a:p>
          <a:p>
            <a:r>
              <a:rPr lang="en-US" altLang="zh-TW" sz="2400" smtClean="0">
                <a:ea typeface="ＭＳ Ｐゴシック" panose="020B0600070205080204" pitchFamily="34" charset="-128"/>
              </a:rPr>
              <a:t>Brain adds the individual cone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responses to produce perception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of hue, luminance, and saturation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zh-TW" sz="2400" b="1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Demo program: ColorMix.exe</a:t>
            </a:r>
            <a:br>
              <a:rPr lang="en-US" altLang="zh-TW" sz="2400" b="1" smtClean="0">
                <a:solidFill>
                  <a:srgbClr val="0000FF"/>
                </a:solidFill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http://www.efg2.com/Lab/Graphics/Colors/ColorMix.htm</a:t>
            </a:r>
          </a:p>
          <a:p>
            <a:endParaRPr lang="en-US" altLang="zh-TW" sz="2400" smtClean="0"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B293B00-EAC2-4FE8-A8C9-867CA4973EC8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1231900"/>
            <a:ext cx="33274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7414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5022850"/>
            <a:ext cx="132715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7000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7416" name="TextBox 6"/>
          <p:cNvSpPr txBox="1">
            <a:spLocks noChangeArrowheads="1"/>
          </p:cNvSpPr>
          <p:nvPr/>
        </p:nvSpPr>
        <p:spPr bwMode="auto">
          <a:xfrm>
            <a:off x="635000" y="6502400"/>
            <a:ext cx="2992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Top image thanks to Pengo</a:t>
            </a:r>
            <a:endParaRPr lang="en-NZ" altLang="zh-TW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Subtractive Color Systems</a:t>
            </a:r>
            <a:endParaRPr lang="en-NZ" altLang="zh-TW" smtClean="0">
              <a:ea typeface="ＭＳ Ｐゴシック" panose="020B0600070205080204" pitchFamily="34" charset="-128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>
                <a:ea typeface="ＭＳ Ｐゴシック" panose="020B0600070205080204" pitchFamily="34" charset="-128"/>
              </a:rPr>
              <a:t>Colors are mixed by subtracting 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appropriate amounts of colors from white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(like using notch SRFs on white)</a:t>
            </a:r>
          </a:p>
          <a:p>
            <a:r>
              <a:rPr lang="en-US" altLang="zh-TW" sz="2400" smtClean="0">
                <a:ea typeface="ＭＳ Ｐゴシック" panose="020B0600070205080204" pitchFamily="34" charset="-128"/>
              </a:rPr>
              <a:t>White light is reflected or transmitted, 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and some wavelengths are absorbed (subtracted),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e.g. colored glass, printed images</a:t>
            </a:r>
          </a:p>
          <a:p>
            <a:r>
              <a:rPr lang="en-US" altLang="zh-TW" sz="2400" smtClean="0">
                <a:ea typeface="ＭＳ Ｐゴシック" panose="020B0600070205080204" pitchFamily="34" charset="-128"/>
              </a:rPr>
              <a:t>The colors to substract are the complements of the primaries,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e.g. </a:t>
            </a:r>
            <a:r>
              <a:rPr lang="en-US" altLang="zh-TW" sz="2400" smtClean="0">
                <a:solidFill>
                  <a:srgbClr val="66FFFF"/>
                </a:solidFill>
                <a:ea typeface="ＭＳ Ｐゴシック" panose="020B0600070205080204" pitchFamily="34" charset="-128"/>
              </a:rPr>
              <a:t>cyan</a:t>
            </a:r>
            <a:r>
              <a:rPr lang="en-US" altLang="zh-TW" sz="2400" smtClean="0">
                <a:ea typeface="ＭＳ Ｐゴシック" panose="020B0600070205080204" pitchFamily="34" charset="-128"/>
              </a:rPr>
              <a:t>, </a:t>
            </a:r>
            <a:r>
              <a:rPr lang="en-US" altLang="zh-TW" sz="2400" smtClean="0">
                <a:solidFill>
                  <a:srgbClr val="FF33CC"/>
                </a:solidFill>
                <a:ea typeface="ＭＳ Ｐゴシック" panose="020B0600070205080204" pitchFamily="34" charset="-128"/>
              </a:rPr>
              <a:t>magenta</a:t>
            </a:r>
            <a:r>
              <a:rPr lang="en-US" altLang="zh-TW" sz="2400" smtClean="0">
                <a:ea typeface="ＭＳ Ｐゴシック" panose="020B0600070205080204" pitchFamily="34" charset="-128"/>
              </a:rPr>
              <a:t>, </a:t>
            </a:r>
            <a:r>
              <a:rPr lang="en-US" altLang="zh-TW" sz="2400" smtClean="0">
                <a:solidFill>
                  <a:srgbClr val="DED900"/>
                </a:solidFill>
                <a:ea typeface="ＭＳ Ｐゴシック" panose="020B0600070205080204" pitchFamily="34" charset="-128"/>
              </a:rPr>
              <a:t>yellow</a:t>
            </a:r>
            <a:r>
              <a:rPr lang="en-US" altLang="zh-TW" sz="2400" smtClean="0">
                <a:ea typeface="ＭＳ Ｐゴシック" panose="020B0600070205080204" pitchFamily="34" charset="-128"/>
              </a:rPr>
              <a:t> (CMY)</a:t>
            </a:r>
          </a:p>
          <a:p>
            <a:pPr lvl="1"/>
            <a:r>
              <a:rPr lang="en-US" altLang="zh-TW" sz="2400" smtClean="0">
                <a:solidFill>
                  <a:srgbClr val="66FFFF"/>
                </a:solidFill>
                <a:ea typeface="ＭＳ Ｐゴシック" panose="020B0600070205080204" pitchFamily="34" charset="-128"/>
              </a:rPr>
              <a:t>Cyan</a:t>
            </a:r>
            <a:r>
              <a:rPr lang="en-US" altLang="zh-TW" sz="2400" smtClean="0">
                <a:ea typeface="ＭＳ Ｐゴシック" panose="020B0600070205080204" pitchFamily="34" charset="-128"/>
              </a:rPr>
              <a:t> absorbs </a:t>
            </a:r>
            <a:r>
              <a:rPr lang="en-US" altLang="zh-TW" sz="24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red</a:t>
            </a:r>
          </a:p>
          <a:p>
            <a:pPr lvl="1"/>
            <a:r>
              <a:rPr lang="en-US" altLang="zh-TW" sz="2400" smtClean="0">
                <a:solidFill>
                  <a:srgbClr val="FF33CC"/>
                </a:solidFill>
                <a:ea typeface="ＭＳ Ｐゴシック" panose="020B0600070205080204" pitchFamily="34" charset="-128"/>
              </a:rPr>
              <a:t>Magenta</a:t>
            </a:r>
            <a:r>
              <a:rPr lang="en-US" altLang="zh-TW" sz="2400" smtClean="0">
                <a:ea typeface="ＭＳ Ｐゴシック" panose="020B0600070205080204" pitchFamily="34" charset="-128"/>
              </a:rPr>
              <a:t> absorbs </a:t>
            </a:r>
            <a:r>
              <a:rPr lang="en-US" altLang="zh-TW" sz="240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green</a:t>
            </a:r>
          </a:p>
          <a:p>
            <a:pPr lvl="1"/>
            <a:r>
              <a:rPr lang="en-US" altLang="zh-TW" sz="2400" smtClean="0">
                <a:solidFill>
                  <a:srgbClr val="DED900"/>
                </a:solidFill>
                <a:ea typeface="ＭＳ Ｐゴシック" panose="020B0600070205080204" pitchFamily="34" charset="-128"/>
              </a:rPr>
              <a:t>Yellow</a:t>
            </a:r>
            <a:r>
              <a:rPr lang="en-US" altLang="zh-TW" sz="2400" smtClean="0">
                <a:ea typeface="ＭＳ Ｐゴシック" panose="020B0600070205080204" pitchFamily="34" charset="-128"/>
              </a:rPr>
              <a:t> absorbs </a:t>
            </a:r>
            <a:r>
              <a:rPr lang="en-US" altLang="zh-TW" sz="240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blue</a:t>
            </a:r>
          </a:p>
          <a:p>
            <a:r>
              <a:rPr lang="en-US" altLang="zh-TW" sz="2400" smtClean="0">
                <a:solidFill>
                  <a:srgbClr val="66FFFF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zh-TW" sz="2400" smtClean="0">
                <a:solidFill>
                  <a:srgbClr val="FF33CC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zh-TW" sz="2400" smtClean="0">
                <a:solidFill>
                  <a:srgbClr val="DED900"/>
                </a:solidFill>
                <a:ea typeface="ＭＳ Ｐゴシック" panose="020B0600070205080204" pitchFamily="34" charset="-128"/>
              </a:rPr>
              <a:t>Y</a:t>
            </a:r>
            <a:r>
              <a:rPr lang="en-US" altLang="zh-TW" sz="2400" smtClean="0">
                <a:ea typeface="ＭＳ Ｐゴシック" panose="020B0600070205080204" pitchFamily="34" charset="-128"/>
              </a:rPr>
              <a:t>K (K = black) often used for 4 colour printers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6DD18E2-1EF9-4B17-87A8-0F9353613FC3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pic>
        <p:nvPicPr>
          <p:cNvPr id="18437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1136650"/>
            <a:ext cx="16446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8" name="Object 2"/>
          <p:cNvGraphicFramePr>
            <a:graphicFrameLocks noChangeAspect="1"/>
          </p:cNvGraphicFramePr>
          <p:nvPr/>
        </p:nvGraphicFramePr>
        <p:xfrm>
          <a:off x="5226050" y="4760913"/>
          <a:ext cx="41798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5" imgW="1586811" imgH="203112" progId="Equation.3">
                  <p:embed/>
                </p:oleObj>
              </mc:Choice>
              <mc:Fallback>
                <p:oleObj name="Equation" r:id="rId5" imgW="1586811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4760913"/>
                        <a:ext cx="417988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Troubles with RGB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smtClean="0">
                <a:ea typeface="ＭＳ Ｐゴシック" panose="020B0600070205080204" pitchFamily="34" charset="-128"/>
              </a:rPr>
              <a:t>Difficult to use for color design because selecting a hue sometimes not intuitive, e.g. what combination of RGB do you use to make brown?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(128, 80, 50) is a good choice.  Could you figure that out?</a:t>
            </a:r>
          </a:p>
          <a:p>
            <a:r>
              <a:rPr lang="en-US" altLang="zh-TW" sz="2400" smtClean="0">
                <a:ea typeface="ＭＳ Ｐゴシック" panose="020B0600070205080204" pitchFamily="34" charset="-128"/>
              </a:rPr>
              <a:t>Not a good color space for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interpolating between colors</a:t>
            </a:r>
          </a:p>
          <a:p>
            <a:pPr lvl="1"/>
            <a:r>
              <a:rPr lang="en-US" altLang="zh-TW" sz="2400" smtClean="0">
                <a:ea typeface="ＭＳ Ｐゴシック" panose="020B0600070205080204" pitchFamily="34" charset="-128"/>
              </a:rPr>
              <a:t>For example,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½ blue       + ½ white       =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½ magenta       + ½  cyan       = </a:t>
            </a:r>
          </a:p>
          <a:p>
            <a:pPr lvl="1"/>
            <a:r>
              <a:rPr lang="en-US" altLang="zh-TW" sz="2400" smtClean="0">
                <a:ea typeface="ＭＳ Ｐゴシック" panose="020B0600070205080204" pitchFamily="34" charset="-128"/>
              </a:rPr>
              <a:t>Linear interpolation between (r,g,b)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chromaticities does not linearly 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interpolate the saturation or the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luminance</a:t>
            </a:r>
          </a:p>
        </p:txBody>
      </p:sp>
      <p:grpSp>
        <p:nvGrpSpPr>
          <p:cNvPr id="19460" name="Group 86"/>
          <p:cNvGrpSpPr>
            <a:grpSpLocks/>
          </p:cNvGrpSpPr>
          <p:nvPr/>
        </p:nvGrpSpPr>
        <p:grpSpPr bwMode="auto">
          <a:xfrm>
            <a:off x="6010275" y="3065463"/>
            <a:ext cx="3433763" cy="3106737"/>
            <a:chOff x="3538" y="1843"/>
            <a:chExt cx="2163" cy="1957"/>
          </a:xfrm>
        </p:grpSpPr>
        <p:grpSp>
          <p:nvGrpSpPr>
            <p:cNvPr id="19469" name="Group 56"/>
            <p:cNvGrpSpPr>
              <a:grpSpLocks/>
            </p:cNvGrpSpPr>
            <p:nvPr/>
          </p:nvGrpSpPr>
          <p:grpSpPr bwMode="auto">
            <a:xfrm>
              <a:off x="3538" y="1843"/>
              <a:ext cx="2163" cy="1957"/>
              <a:chOff x="2122" y="2115"/>
              <a:chExt cx="2163" cy="1957"/>
            </a:xfrm>
          </p:grpSpPr>
          <p:sp>
            <p:nvSpPr>
              <p:cNvPr id="19474" name="Text Box 57"/>
              <p:cNvSpPr txBox="1">
                <a:spLocks noChangeArrowheads="1"/>
              </p:cNvSpPr>
              <p:nvPr/>
            </p:nvSpPr>
            <p:spPr bwMode="auto">
              <a:xfrm>
                <a:off x="2834" y="3822"/>
                <a:ext cx="41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Red</a:t>
                </a:r>
              </a:p>
            </p:txBody>
          </p:sp>
          <p:sp>
            <p:nvSpPr>
              <p:cNvPr id="19475" name="Line 58"/>
              <p:cNvSpPr>
                <a:spLocks noChangeShapeType="1"/>
              </p:cNvSpPr>
              <p:nvPr/>
            </p:nvSpPr>
            <p:spPr bwMode="auto">
              <a:xfrm>
                <a:off x="2527" y="3315"/>
                <a:ext cx="838" cy="60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9476" name="Line 59"/>
              <p:cNvSpPr>
                <a:spLocks noChangeShapeType="1"/>
              </p:cNvSpPr>
              <p:nvPr/>
            </p:nvSpPr>
            <p:spPr bwMode="auto">
              <a:xfrm flipH="1" flipV="1">
                <a:off x="2525" y="2240"/>
                <a:ext cx="2" cy="107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9477" name="Line 60"/>
              <p:cNvSpPr>
                <a:spLocks noChangeShapeType="1"/>
              </p:cNvSpPr>
              <p:nvPr/>
            </p:nvSpPr>
            <p:spPr bwMode="auto">
              <a:xfrm>
                <a:off x="2529" y="3315"/>
                <a:ext cx="1145" cy="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9478" name="Rectangle 61"/>
              <p:cNvSpPr>
                <a:spLocks noChangeArrowheads="1"/>
              </p:cNvSpPr>
              <p:nvPr/>
            </p:nvSpPr>
            <p:spPr bwMode="auto">
              <a:xfrm>
                <a:off x="2527" y="2535"/>
                <a:ext cx="838" cy="780"/>
              </a:xfrm>
              <a:prstGeom prst="rect">
                <a:avLst/>
              </a:prstGeom>
              <a:noFill/>
              <a:ln w="762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19479" name="Rectangle 62"/>
              <p:cNvSpPr>
                <a:spLocks noChangeArrowheads="1"/>
              </p:cNvSpPr>
              <p:nvPr/>
            </p:nvSpPr>
            <p:spPr bwMode="auto">
              <a:xfrm>
                <a:off x="2992" y="2882"/>
                <a:ext cx="837" cy="779"/>
              </a:xfrm>
              <a:prstGeom prst="rect">
                <a:avLst/>
              </a:prstGeom>
              <a:noFill/>
              <a:ln w="762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19480" name="Line 63"/>
              <p:cNvSpPr>
                <a:spLocks noChangeShapeType="1"/>
              </p:cNvSpPr>
              <p:nvPr/>
            </p:nvSpPr>
            <p:spPr bwMode="auto">
              <a:xfrm>
                <a:off x="2527" y="3315"/>
                <a:ext cx="465" cy="346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9481" name="Line 64"/>
              <p:cNvSpPr>
                <a:spLocks noChangeShapeType="1"/>
              </p:cNvSpPr>
              <p:nvPr/>
            </p:nvSpPr>
            <p:spPr bwMode="auto">
              <a:xfrm>
                <a:off x="2527" y="2535"/>
                <a:ext cx="465" cy="347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9482" name="Line 65"/>
              <p:cNvSpPr>
                <a:spLocks noChangeShapeType="1"/>
              </p:cNvSpPr>
              <p:nvPr/>
            </p:nvSpPr>
            <p:spPr bwMode="auto">
              <a:xfrm>
                <a:off x="3365" y="2535"/>
                <a:ext cx="464" cy="347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9483" name="Line 66"/>
              <p:cNvSpPr>
                <a:spLocks noChangeShapeType="1"/>
              </p:cNvSpPr>
              <p:nvPr/>
            </p:nvSpPr>
            <p:spPr bwMode="auto">
              <a:xfrm>
                <a:off x="3365" y="3315"/>
                <a:ext cx="464" cy="346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9484" name="Oval 67"/>
              <p:cNvSpPr>
                <a:spLocks noChangeAspect="1" noChangeArrowheads="1"/>
              </p:cNvSpPr>
              <p:nvPr/>
            </p:nvSpPr>
            <p:spPr bwMode="auto">
              <a:xfrm>
                <a:off x="2901" y="3579"/>
                <a:ext cx="186" cy="17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19485" name="Oval 68"/>
              <p:cNvSpPr>
                <a:spLocks noChangeAspect="1" noChangeArrowheads="1"/>
              </p:cNvSpPr>
              <p:nvPr/>
            </p:nvSpPr>
            <p:spPr bwMode="auto">
              <a:xfrm>
                <a:off x="3271" y="3231"/>
                <a:ext cx="186" cy="17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19486" name="Oval 69"/>
              <p:cNvSpPr>
                <a:spLocks noChangeAspect="1" noChangeArrowheads="1"/>
              </p:cNvSpPr>
              <p:nvPr/>
            </p:nvSpPr>
            <p:spPr bwMode="auto">
              <a:xfrm>
                <a:off x="2431" y="2449"/>
                <a:ext cx="186" cy="17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19487" name="Oval 70"/>
              <p:cNvSpPr>
                <a:spLocks noChangeAspect="1" noChangeArrowheads="1"/>
              </p:cNvSpPr>
              <p:nvPr/>
            </p:nvSpPr>
            <p:spPr bwMode="auto">
              <a:xfrm>
                <a:off x="2434" y="3229"/>
                <a:ext cx="186" cy="17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19488" name="Oval 71"/>
              <p:cNvSpPr>
                <a:spLocks noChangeAspect="1" noChangeArrowheads="1"/>
              </p:cNvSpPr>
              <p:nvPr/>
            </p:nvSpPr>
            <p:spPr bwMode="auto">
              <a:xfrm>
                <a:off x="3737" y="2795"/>
                <a:ext cx="186" cy="1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19489" name="Oval 72"/>
              <p:cNvSpPr>
                <a:spLocks noChangeArrowheads="1"/>
              </p:cNvSpPr>
              <p:nvPr/>
            </p:nvSpPr>
            <p:spPr bwMode="auto">
              <a:xfrm>
                <a:off x="3271" y="2449"/>
                <a:ext cx="186" cy="173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19490" name="Oval 73"/>
              <p:cNvSpPr>
                <a:spLocks noChangeArrowheads="1"/>
              </p:cNvSpPr>
              <p:nvPr/>
            </p:nvSpPr>
            <p:spPr bwMode="auto">
              <a:xfrm>
                <a:off x="2901" y="2795"/>
                <a:ext cx="186" cy="174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19491" name="Oval 74"/>
              <p:cNvSpPr>
                <a:spLocks noChangeArrowheads="1"/>
              </p:cNvSpPr>
              <p:nvPr/>
            </p:nvSpPr>
            <p:spPr bwMode="auto">
              <a:xfrm>
                <a:off x="3737" y="3574"/>
                <a:ext cx="186" cy="173"/>
              </a:xfrm>
              <a:prstGeom prst="ellipse">
                <a:avLst/>
              </a:prstGeom>
              <a:solidFill>
                <a:srgbClr val="FFFF1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19492" name="Text Box 75"/>
              <p:cNvSpPr txBox="1">
                <a:spLocks noChangeArrowheads="1"/>
              </p:cNvSpPr>
              <p:nvPr/>
            </p:nvSpPr>
            <p:spPr bwMode="auto">
              <a:xfrm>
                <a:off x="3397" y="3081"/>
                <a:ext cx="5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Green</a:t>
                </a:r>
              </a:p>
            </p:txBody>
          </p:sp>
          <p:sp>
            <p:nvSpPr>
              <p:cNvPr id="19493" name="Text Box 76"/>
              <p:cNvSpPr txBox="1">
                <a:spLocks noChangeArrowheads="1"/>
              </p:cNvSpPr>
              <p:nvPr/>
            </p:nvSpPr>
            <p:spPr bwMode="auto">
              <a:xfrm>
                <a:off x="2122" y="2115"/>
                <a:ext cx="4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Blue</a:t>
                </a:r>
              </a:p>
            </p:txBody>
          </p:sp>
          <p:sp>
            <p:nvSpPr>
              <p:cNvPr id="19494" name="Text Box 77"/>
              <p:cNvSpPr txBox="1">
                <a:spLocks noChangeArrowheads="1"/>
              </p:cNvSpPr>
              <p:nvPr/>
            </p:nvSpPr>
            <p:spPr bwMode="auto">
              <a:xfrm>
                <a:off x="3696" y="3724"/>
                <a:ext cx="5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Yellow</a:t>
                </a:r>
              </a:p>
            </p:txBody>
          </p:sp>
          <p:sp>
            <p:nvSpPr>
              <p:cNvPr id="19495" name="Text Box 78"/>
              <p:cNvSpPr txBox="1">
                <a:spLocks noChangeArrowheads="1"/>
              </p:cNvSpPr>
              <p:nvPr/>
            </p:nvSpPr>
            <p:spPr bwMode="auto">
              <a:xfrm>
                <a:off x="3139" y="2219"/>
                <a:ext cx="4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Cyan</a:t>
                </a:r>
              </a:p>
            </p:txBody>
          </p:sp>
          <p:sp>
            <p:nvSpPr>
              <p:cNvPr id="19496" name="Text Box 79"/>
              <p:cNvSpPr txBox="1">
                <a:spLocks noChangeArrowheads="1"/>
              </p:cNvSpPr>
              <p:nvPr/>
            </p:nvSpPr>
            <p:spPr bwMode="auto">
              <a:xfrm>
                <a:off x="2210" y="2796"/>
                <a:ext cx="7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Magenta</a:t>
                </a:r>
              </a:p>
            </p:txBody>
          </p:sp>
          <p:sp>
            <p:nvSpPr>
              <p:cNvPr id="19497" name="Text Box 80"/>
              <p:cNvSpPr txBox="1">
                <a:spLocks noChangeArrowheads="1"/>
              </p:cNvSpPr>
              <p:nvPr/>
            </p:nvSpPr>
            <p:spPr bwMode="auto">
              <a:xfrm>
                <a:off x="3713" y="2577"/>
                <a:ext cx="5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White</a:t>
                </a:r>
              </a:p>
            </p:txBody>
          </p:sp>
        </p:grpSp>
        <p:grpSp>
          <p:nvGrpSpPr>
            <p:cNvPr id="19470" name="Group 85"/>
            <p:cNvGrpSpPr>
              <a:grpSpLocks/>
            </p:cNvGrpSpPr>
            <p:nvPr/>
          </p:nvGrpSpPr>
          <p:grpSpPr bwMode="auto">
            <a:xfrm>
              <a:off x="3996" y="2280"/>
              <a:ext cx="1159" cy="299"/>
              <a:chOff x="3996" y="2280"/>
              <a:chExt cx="1159" cy="299"/>
            </a:xfrm>
          </p:grpSpPr>
          <p:sp>
            <p:nvSpPr>
              <p:cNvPr id="19471" name="Line 82"/>
              <p:cNvSpPr>
                <a:spLocks noChangeShapeType="1"/>
              </p:cNvSpPr>
              <p:nvPr/>
            </p:nvSpPr>
            <p:spPr bwMode="auto">
              <a:xfrm flipH="1">
                <a:off x="4467" y="2283"/>
                <a:ext cx="293" cy="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9472" name="Line 81"/>
              <p:cNvSpPr>
                <a:spLocks noChangeShapeType="1"/>
              </p:cNvSpPr>
              <p:nvPr/>
            </p:nvSpPr>
            <p:spPr bwMode="auto">
              <a:xfrm>
                <a:off x="3996" y="2280"/>
                <a:ext cx="1159" cy="2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19473" name="Oval 83"/>
              <p:cNvSpPr>
                <a:spLocks noChangeArrowheads="1"/>
              </p:cNvSpPr>
              <p:nvPr/>
            </p:nvSpPr>
            <p:spPr bwMode="auto">
              <a:xfrm>
                <a:off x="4562" y="2407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</p:grpSp>
      </p:grpSp>
      <p:sp>
        <p:nvSpPr>
          <p:cNvPr id="19461" name="Rectangle 87"/>
          <p:cNvSpPr>
            <a:spLocks noChangeArrowheads="1"/>
          </p:cNvSpPr>
          <p:nvPr/>
        </p:nvSpPr>
        <p:spPr bwMode="auto">
          <a:xfrm>
            <a:off x="2120900" y="4071938"/>
            <a:ext cx="292100" cy="2667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zh-TW" sz="1800"/>
          </a:p>
        </p:txBody>
      </p:sp>
      <p:sp>
        <p:nvSpPr>
          <p:cNvPr id="19462" name="Rectangle 88"/>
          <p:cNvSpPr>
            <a:spLocks noChangeArrowheads="1"/>
          </p:cNvSpPr>
          <p:nvPr/>
        </p:nvSpPr>
        <p:spPr bwMode="auto">
          <a:xfrm>
            <a:off x="4040188" y="4071938"/>
            <a:ext cx="292100" cy="26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zh-TW" sz="1800"/>
          </a:p>
        </p:txBody>
      </p:sp>
      <p:sp>
        <p:nvSpPr>
          <p:cNvPr id="19463" name="Rectangle 89"/>
          <p:cNvSpPr>
            <a:spLocks noChangeArrowheads="1"/>
          </p:cNvSpPr>
          <p:nvPr/>
        </p:nvSpPr>
        <p:spPr bwMode="auto">
          <a:xfrm>
            <a:off x="2708275" y="4449763"/>
            <a:ext cx="292100" cy="266700"/>
          </a:xfrm>
          <a:prstGeom prst="rect">
            <a:avLst/>
          </a:prstGeom>
          <a:solidFill>
            <a:srgbClr val="FF00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zh-TW" sz="1800"/>
          </a:p>
        </p:txBody>
      </p:sp>
      <p:sp>
        <p:nvSpPr>
          <p:cNvPr id="19464" name="Rectangle 90"/>
          <p:cNvSpPr>
            <a:spLocks noChangeArrowheads="1"/>
          </p:cNvSpPr>
          <p:nvPr/>
        </p:nvSpPr>
        <p:spPr bwMode="auto">
          <a:xfrm>
            <a:off x="4652963" y="4449763"/>
            <a:ext cx="292100" cy="2667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zh-TW" sz="1800"/>
          </a:p>
        </p:txBody>
      </p:sp>
      <p:sp>
        <p:nvSpPr>
          <p:cNvPr id="19465" name="Rectangle 91"/>
          <p:cNvSpPr>
            <a:spLocks noChangeArrowheads="1"/>
          </p:cNvSpPr>
          <p:nvPr/>
        </p:nvSpPr>
        <p:spPr bwMode="auto">
          <a:xfrm>
            <a:off x="5438775" y="4449763"/>
            <a:ext cx="292100" cy="266700"/>
          </a:xfrm>
          <a:prstGeom prst="rect">
            <a:avLst/>
          </a:prstGeom>
          <a:solidFill>
            <a:srgbClr val="7F7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zh-TW" sz="1800"/>
          </a:p>
        </p:txBody>
      </p:sp>
      <p:sp>
        <p:nvSpPr>
          <p:cNvPr id="19466" name="Rectangle 92"/>
          <p:cNvSpPr>
            <a:spLocks noChangeArrowheads="1"/>
          </p:cNvSpPr>
          <p:nvPr/>
        </p:nvSpPr>
        <p:spPr bwMode="auto">
          <a:xfrm>
            <a:off x="4868863" y="4071938"/>
            <a:ext cx="292100" cy="266700"/>
          </a:xfrm>
          <a:prstGeom prst="rect">
            <a:avLst/>
          </a:prstGeom>
          <a:solidFill>
            <a:srgbClr val="7F7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zh-TW" sz="1800"/>
          </a:p>
        </p:txBody>
      </p:sp>
      <p:sp>
        <p:nvSpPr>
          <p:cNvPr id="19467" name="Slide Number Placeholder 3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C8AAA56-256C-4250-B5E8-67969AE5436E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sp>
        <p:nvSpPr>
          <p:cNvPr id="19468" name="TextBox 16"/>
          <p:cNvSpPr txBox="1">
            <a:spLocks noChangeArrowheads="1"/>
          </p:cNvSpPr>
          <p:nvPr/>
        </p:nvSpPr>
        <p:spPr bwMode="auto">
          <a:xfrm>
            <a:off x="0" y="6527800"/>
            <a:ext cx="562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© 200</a:t>
            </a:r>
            <a:r>
              <a:rPr lang="en-US" altLang="ko-KR" sz="1800">
                <a:ea typeface="굴림" pitchFamily="34" charset="-127"/>
              </a:rPr>
              <a:t>4</a:t>
            </a:r>
            <a:r>
              <a:rPr lang="en-US" altLang="zh-TW" sz="1800"/>
              <a:t> Lewis Hitchner,</a:t>
            </a:r>
            <a:r>
              <a:rPr lang="en-US" altLang="ko-KR" sz="1800">
                <a:ea typeface="굴림" pitchFamily="34" charset="-127"/>
              </a:rPr>
              <a:t> Richard Lobb &amp; Kevin Novins</a:t>
            </a:r>
            <a:endParaRPr lang="en-NZ" altLang="zh-TW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HLS Color Space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Hue, Lightness, Saturation</a:t>
            </a:r>
          </a:p>
          <a:p>
            <a:r>
              <a:rPr lang="en-US" altLang="zh-TW" smtClean="0">
                <a:ea typeface="ＭＳ Ｐゴシック" panose="020B0600070205080204" pitchFamily="34" charset="-128"/>
              </a:rPr>
              <a:t>Based on transformation of RGB cube</a:t>
            </a:r>
            <a:br>
              <a:rPr lang="en-US" altLang="zh-TW" smtClean="0">
                <a:ea typeface="ＭＳ Ｐゴシック" panose="020B0600070205080204" pitchFamily="34" charset="-128"/>
              </a:rPr>
            </a:br>
            <a:r>
              <a:rPr lang="en-US" altLang="zh-TW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zh-TW" smtClean="0">
                <a:ea typeface="ＭＳ Ｐゴシック" panose="020B0600070205080204" pitchFamily="34" charset="-128"/>
              </a:rPr>
              <a:t> double </a:t>
            </a:r>
            <a:r>
              <a:rPr lang="ja-JP" altLang="en-US" smtClean="0">
                <a:ea typeface="ＭＳ Ｐゴシック" panose="020B0600070205080204" pitchFamily="34" charset="-128"/>
              </a:rPr>
              <a:t>“</a:t>
            </a:r>
            <a:r>
              <a:rPr lang="en-US" altLang="ja-JP" smtClean="0">
                <a:ea typeface="ＭＳ Ｐゴシック" panose="020B0600070205080204" pitchFamily="34" charset="-128"/>
              </a:rPr>
              <a:t>hexcone</a:t>
            </a:r>
            <a:r>
              <a:rPr lang="ja-JP" altLang="en-US" smtClean="0">
                <a:ea typeface="ＭＳ Ｐゴシック" panose="020B0600070205080204" pitchFamily="34" charset="-128"/>
              </a:rPr>
              <a:t>”</a:t>
            </a:r>
            <a:r>
              <a:rPr lang="en-US" altLang="ja-JP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</a:t>
            </a:r>
            <a:r>
              <a:rPr lang="en-US" altLang="ja-JP" smtClean="0">
                <a:ea typeface="ＭＳ Ｐゴシック" panose="020B0600070205080204" pitchFamily="34" charset="-128"/>
              </a:rPr>
              <a:t> double cone</a:t>
            </a:r>
          </a:p>
          <a:p>
            <a:endParaRPr lang="en-US" altLang="zh-TW" smtClean="0">
              <a:ea typeface="ＭＳ Ｐゴシック" panose="020B0600070205080204" pitchFamily="34" charset="-128"/>
            </a:endParaRPr>
          </a:p>
        </p:txBody>
      </p:sp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684213" y="2957513"/>
            <a:ext cx="8002587" cy="3168650"/>
            <a:chOff x="431" y="1863"/>
            <a:chExt cx="5041" cy="1996"/>
          </a:xfrm>
        </p:grpSpPr>
        <p:pic>
          <p:nvPicPr>
            <p:cNvPr id="2048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50" t="18663" r="14787" b="9946"/>
            <a:stretch>
              <a:fillRect/>
            </a:stretch>
          </p:blipFill>
          <p:spPr bwMode="auto">
            <a:xfrm>
              <a:off x="431" y="1996"/>
              <a:ext cx="1554" cy="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04" t="13402" r="22223" b="9946"/>
            <a:stretch>
              <a:fillRect/>
            </a:stretch>
          </p:blipFill>
          <p:spPr bwMode="auto">
            <a:xfrm>
              <a:off x="2272" y="1863"/>
              <a:ext cx="1451" cy="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43" t="13402" r="18504" b="9946"/>
            <a:stretch>
              <a:fillRect/>
            </a:stretch>
          </p:blipFill>
          <p:spPr bwMode="auto">
            <a:xfrm>
              <a:off x="3975" y="1863"/>
              <a:ext cx="1497" cy="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5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FD646DA-098E-428D-AADF-21E639A58289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HLS Color Space</a:t>
            </a:r>
          </a:p>
        </p:txBody>
      </p:sp>
      <p:pic>
        <p:nvPicPr>
          <p:cNvPr id="2150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2" t="9853" r="21692" b="9853"/>
          <a:stretch>
            <a:fillRect/>
          </a:stretch>
        </p:blipFill>
        <p:spPr bwMode="auto">
          <a:xfrm>
            <a:off x="528638" y="1455738"/>
            <a:ext cx="28797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Line 13"/>
          <p:cNvSpPr>
            <a:spLocks noChangeShapeType="1"/>
          </p:cNvSpPr>
          <p:nvPr/>
        </p:nvSpPr>
        <p:spPr bwMode="auto">
          <a:xfrm flipV="1">
            <a:off x="815975" y="1743075"/>
            <a:ext cx="1223963" cy="194468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1509" name="Line 14"/>
          <p:cNvSpPr>
            <a:spLocks noChangeShapeType="1"/>
          </p:cNvSpPr>
          <p:nvPr/>
        </p:nvSpPr>
        <p:spPr bwMode="auto">
          <a:xfrm flipH="1" flipV="1">
            <a:off x="2039938" y="1743075"/>
            <a:ext cx="1068387" cy="207486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1510" name="Freeform 15"/>
          <p:cNvSpPr>
            <a:spLocks/>
          </p:cNvSpPr>
          <p:nvPr/>
        </p:nvSpPr>
        <p:spPr bwMode="auto">
          <a:xfrm>
            <a:off x="1993900" y="3698875"/>
            <a:ext cx="469900" cy="250825"/>
          </a:xfrm>
          <a:custGeom>
            <a:avLst/>
            <a:gdLst>
              <a:gd name="T0" fmla="*/ 0 w 304"/>
              <a:gd name="T1" fmla="*/ 0 h 142"/>
              <a:gd name="T2" fmla="*/ 2147483647 w 304"/>
              <a:gd name="T3" fmla="*/ 2147483647 h 142"/>
              <a:gd name="T4" fmla="*/ 0 60000 65536"/>
              <a:gd name="T5" fmla="*/ 0 60000 65536"/>
              <a:gd name="T6" fmla="*/ 0 w 304"/>
              <a:gd name="T7" fmla="*/ 0 h 142"/>
              <a:gd name="T8" fmla="*/ 304 w 304"/>
              <a:gd name="T9" fmla="*/ 142 h 1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4" h="142">
                <a:moveTo>
                  <a:pt x="0" y="0"/>
                </a:moveTo>
                <a:lnTo>
                  <a:pt x="304" y="142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1511" name="Text Box 16"/>
          <p:cNvSpPr txBox="1">
            <a:spLocks noChangeArrowheads="1"/>
          </p:cNvSpPr>
          <p:nvPr/>
        </p:nvSpPr>
        <p:spPr bwMode="auto">
          <a:xfrm>
            <a:off x="2055813" y="38925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S</a:t>
            </a:r>
          </a:p>
        </p:txBody>
      </p:sp>
      <p:sp>
        <p:nvSpPr>
          <p:cNvPr id="21512" name="Freeform 18"/>
          <p:cNvSpPr>
            <a:spLocks/>
          </p:cNvSpPr>
          <p:nvPr/>
        </p:nvSpPr>
        <p:spPr bwMode="auto">
          <a:xfrm>
            <a:off x="869950" y="3500438"/>
            <a:ext cx="2144713" cy="411162"/>
          </a:xfrm>
          <a:custGeom>
            <a:avLst/>
            <a:gdLst>
              <a:gd name="T0" fmla="*/ 2147483647 w 1351"/>
              <a:gd name="T1" fmla="*/ 2147483647 h 259"/>
              <a:gd name="T2" fmla="*/ 2147483647 w 1351"/>
              <a:gd name="T3" fmla="*/ 2147483647 h 259"/>
              <a:gd name="T4" fmla="*/ 2147483647 w 1351"/>
              <a:gd name="T5" fmla="*/ 2147483647 h 259"/>
              <a:gd name="T6" fmla="*/ 2147483647 w 1351"/>
              <a:gd name="T7" fmla="*/ 2147483647 h 259"/>
              <a:gd name="T8" fmla="*/ 2147483647 w 1351"/>
              <a:gd name="T9" fmla="*/ 2147483647 h 259"/>
              <a:gd name="T10" fmla="*/ 2147483647 w 1351"/>
              <a:gd name="T11" fmla="*/ 2147483647 h 259"/>
              <a:gd name="T12" fmla="*/ 2147483647 w 1351"/>
              <a:gd name="T13" fmla="*/ 2147483647 h 259"/>
              <a:gd name="T14" fmla="*/ 2147483647 w 1351"/>
              <a:gd name="T15" fmla="*/ 2147483647 h 2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51"/>
              <a:gd name="T25" fmla="*/ 0 h 259"/>
              <a:gd name="T26" fmla="*/ 1351 w 1351"/>
              <a:gd name="T27" fmla="*/ 259 h 2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51" h="259">
                <a:moveTo>
                  <a:pt x="1228" y="259"/>
                </a:moveTo>
                <a:cubicBezTo>
                  <a:pt x="1244" y="247"/>
                  <a:pt x="1351" y="211"/>
                  <a:pt x="1324" y="179"/>
                </a:cubicBezTo>
                <a:cubicBezTo>
                  <a:pt x="1297" y="147"/>
                  <a:pt x="1160" y="95"/>
                  <a:pt x="1068" y="67"/>
                </a:cubicBezTo>
                <a:cubicBezTo>
                  <a:pt x="976" y="39"/>
                  <a:pt x="889" y="20"/>
                  <a:pt x="772" y="11"/>
                </a:cubicBezTo>
                <a:cubicBezTo>
                  <a:pt x="655" y="2"/>
                  <a:pt x="485" y="0"/>
                  <a:pt x="364" y="11"/>
                </a:cubicBezTo>
                <a:cubicBezTo>
                  <a:pt x="243" y="22"/>
                  <a:pt x="88" y="51"/>
                  <a:pt x="44" y="75"/>
                </a:cubicBezTo>
                <a:cubicBezTo>
                  <a:pt x="0" y="99"/>
                  <a:pt x="39" y="130"/>
                  <a:pt x="100" y="155"/>
                </a:cubicBezTo>
                <a:cubicBezTo>
                  <a:pt x="161" y="180"/>
                  <a:pt x="360" y="215"/>
                  <a:pt x="412" y="22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21513" name="Text Box 19"/>
          <p:cNvSpPr txBox="1">
            <a:spLocks noChangeArrowheads="1"/>
          </p:cNvSpPr>
          <p:nvPr/>
        </p:nvSpPr>
        <p:spPr bwMode="auto">
          <a:xfrm>
            <a:off x="1822450" y="313213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H</a:t>
            </a:r>
          </a:p>
        </p:txBody>
      </p:sp>
      <p:sp>
        <p:nvSpPr>
          <p:cNvPr id="21514" name="Text Box 20"/>
          <p:cNvSpPr txBox="1">
            <a:spLocks noChangeArrowheads="1"/>
          </p:cNvSpPr>
          <p:nvPr/>
        </p:nvSpPr>
        <p:spPr bwMode="auto">
          <a:xfrm>
            <a:off x="769938" y="47085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/>
              <a:t>L</a:t>
            </a:r>
          </a:p>
        </p:txBody>
      </p:sp>
      <p:sp>
        <p:nvSpPr>
          <p:cNvPr id="21515" name="Line 21"/>
          <p:cNvSpPr>
            <a:spLocks noChangeShapeType="1"/>
          </p:cNvSpPr>
          <p:nvPr/>
        </p:nvSpPr>
        <p:spPr bwMode="auto">
          <a:xfrm flipH="1" flipV="1">
            <a:off x="723900" y="1562100"/>
            <a:ext cx="12700" cy="386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grpSp>
        <p:nvGrpSpPr>
          <p:cNvPr id="21516" name="Group 69"/>
          <p:cNvGrpSpPr>
            <a:grpSpLocks/>
          </p:cNvGrpSpPr>
          <p:nvPr/>
        </p:nvGrpSpPr>
        <p:grpSpPr bwMode="auto">
          <a:xfrm>
            <a:off x="5695950" y="1392238"/>
            <a:ext cx="2128838" cy="2252662"/>
            <a:chOff x="3588" y="877"/>
            <a:chExt cx="1341" cy="1419"/>
          </a:xfrm>
        </p:grpSpPr>
        <p:grpSp>
          <p:nvGrpSpPr>
            <p:cNvPr id="21553" name="Group 24"/>
            <p:cNvGrpSpPr>
              <a:grpSpLocks/>
            </p:cNvGrpSpPr>
            <p:nvPr/>
          </p:nvGrpSpPr>
          <p:grpSpPr bwMode="auto">
            <a:xfrm>
              <a:off x="3588" y="877"/>
              <a:ext cx="1341" cy="1419"/>
              <a:chOff x="1484" y="845"/>
              <a:chExt cx="2757" cy="3187"/>
            </a:xfrm>
          </p:grpSpPr>
          <p:sp>
            <p:nvSpPr>
              <p:cNvPr id="21555" name="Oval 25"/>
              <p:cNvSpPr>
                <a:spLocks noChangeArrowheads="1"/>
              </p:cNvSpPr>
              <p:nvPr/>
            </p:nvSpPr>
            <p:spPr bwMode="auto">
              <a:xfrm>
                <a:off x="2535" y="845"/>
                <a:ext cx="680" cy="68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56" name="Oval 26"/>
              <p:cNvSpPr>
                <a:spLocks noChangeArrowheads="1"/>
              </p:cNvSpPr>
              <p:nvPr/>
            </p:nvSpPr>
            <p:spPr bwMode="auto">
              <a:xfrm>
                <a:off x="1484" y="2638"/>
                <a:ext cx="680" cy="680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57" name="Oval 27"/>
              <p:cNvSpPr>
                <a:spLocks noChangeArrowheads="1"/>
              </p:cNvSpPr>
              <p:nvPr/>
            </p:nvSpPr>
            <p:spPr bwMode="auto">
              <a:xfrm>
                <a:off x="3561" y="2638"/>
                <a:ext cx="680" cy="68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58" name="Oval 28"/>
              <p:cNvSpPr>
                <a:spLocks noChangeArrowheads="1"/>
              </p:cNvSpPr>
              <p:nvPr/>
            </p:nvSpPr>
            <p:spPr bwMode="auto">
              <a:xfrm>
                <a:off x="2535" y="3352"/>
                <a:ext cx="680" cy="68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59" name="Oval 29"/>
              <p:cNvSpPr>
                <a:spLocks noChangeArrowheads="1"/>
              </p:cNvSpPr>
              <p:nvPr/>
            </p:nvSpPr>
            <p:spPr bwMode="auto">
              <a:xfrm>
                <a:off x="3560" y="1504"/>
                <a:ext cx="680" cy="680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60" name="Oval 30"/>
              <p:cNvSpPr>
                <a:spLocks noChangeArrowheads="1"/>
              </p:cNvSpPr>
              <p:nvPr/>
            </p:nvSpPr>
            <p:spPr bwMode="auto">
              <a:xfrm>
                <a:off x="1484" y="1504"/>
                <a:ext cx="680" cy="680"/>
              </a:xfrm>
              <a:prstGeom prst="ellipse">
                <a:avLst/>
              </a:prstGeom>
              <a:solidFill>
                <a:srgbClr val="FFFF1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61" name="Oval 31"/>
              <p:cNvSpPr>
                <a:spLocks noChangeArrowheads="1"/>
              </p:cNvSpPr>
              <p:nvPr/>
            </p:nvSpPr>
            <p:spPr bwMode="auto">
              <a:xfrm>
                <a:off x="2200" y="1706"/>
                <a:ext cx="1360" cy="1361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62" name="Freeform 32"/>
              <p:cNvSpPr>
                <a:spLocks/>
              </p:cNvSpPr>
              <p:nvPr/>
            </p:nvSpPr>
            <p:spPr bwMode="auto">
              <a:xfrm>
                <a:off x="2880" y="1570"/>
                <a:ext cx="136" cy="318"/>
              </a:xfrm>
              <a:custGeom>
                <a:avLst/>
                <a:gdLst>
                  <a:gd name="T0" fmla="*/ 0 w 136"/>
                  <a:gd name="T1" fmla="*/ 0 h 318"/>
                  <a:gd name="T2" fmla="*/ 0 w 136"/>
                  <a:gd name="T3" fmla="*/ 318 h 318"/>
                  <a:gd name="T4" fmla="*/ 136 w 136"/>
                  <a:gd name="T5" fmla="*/ 136 h 318"/>
                  <a:gd name="T6" fmla="*/ 0 w 136"/>
                  <a:gd name="T7" fmla="*/ 0 h 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6"/>
                  <a:gd name="T13" fmla="*/ 0 h 318"/>
                  <a:gd name="T14" fmla="*/ 136 w 136"/>
                  <a:gd name="T15" fmla="*/ 318 h 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6" h="318">
                    <a:moveTo>
                      <a:pt x="0" y="0"/>
                    </a:moveTo>
                    <a:lnTo>
                      <a:pt x="0" y="318"/>
                    </a:lnTo>
                    <a:lnTo>
                      <a:pt x="136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21563" name="Freeform 33"/>
              <p:cNvSpPr>
                <a:spLocks/>
              </p:cNvSpPr>
              <p:nvPr/>
            </p:nvSpPr>
            <p:spPr bwMode="auto">
              <a:xfrm flipH="1">
                <a:off x="2744" y="2931"/>
                <a:ext cx="136" cy="318"/>
              </a:xfrm>
              <a:custGeom>
                <a:avLst/>
                <a:gdLst>
                  <a:gd name="T0" fmla="*/ 0 w 136"/>
                  <a:gd name="T1" fmla="*/ 0 h 318"/>
                  <a:gd name="T2" fmla="*/ 0 w 136"/>
                  <a:gd name="T3" fmla="*/ 318 h 318"/>
                  <a:gd name="T4" fmla="*/ 136 w 136"/>
                  <a:gd name="T5" fmla="*/ 136 h 318"/>
                  <a:gd name="T6" fmla="*/ 0 w 136"/>
                  <a:gd name="T7" fmla="*/ 0 h 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6"/>
                  <a:gd name="T13" fmla="*/ 0 h 318"/>
                  <a:gd name="T14" fmla="*/ 136 w 136"/>
                  <a:gd name="T15" fmla="*/ 318 h 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6" h="318">
                    <a:moveTo>
                      <a:pt x="0" y="0"/>
                    </a:moveTo>
                    <a:lnTo>
                      <a:pt x="0" y="318"/>
                    </a:lnTo>
                    <a:lnTo>
                      <a:pt x="136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NZ"/>
              </a:p>
            </p:txBody>
          </p:sp>
        </p:grpSp>
        <p:sp>
          <p:nvSpPr>
            <p:cNvPr id="21554" name="Text Box 34"/>
            <p:cNvSpPr txBox="1">
              <a:spLocks noChangeArrowheads="1"/>
            </p:cNvSpPr>
            <p:nvPr/>
          </p:nvSpPr>
          <p:spPr bwMode="auto">
            <a:xfrm>
              <a:off x="4094" y="1439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Hue</a:t>
              </a:r>
            </a:p>
          </p:txBody>
        </p:sp>
      </p:grpSp>
      <p:grpSp>
        <p:nvGrpSpPr>
          <p:cNvPr id="21517" name="Group 72"/>
          <p:cNvGrpSpPr>
            <a:grpSpLocks/>
          </p:cNvGrpSpPr>
          <p:nvPr/>
        </p:nvGrpSpPr>
        <p:grpSpPr bwMode="auto">
          <a:xfrm>
            <a:off x="4013200" y="4024313"/>
            <a:ext cx="2520950" cy="2289175"/>
            <a:chOff x="2528" y="2535"/>
            <a:chExt cx="1588" cy="1442"/>
          </a:xfrm>
        </p:grpSpPr>
        <p:grpSp>
          <p:nvGrpSpPr>
            <p:cNvPr id="21538" name="Group 35"/>
            <p:cNvGrpSpPr>
              <a:grpSpLocks/>
            </p:cNvGrpSpPr>
            <p:nvPr/>
          </p:nvGrpSpPr>
          <p:grpSpPr bwMode="auto">
            <a:xfrm>
              <a:off x="2528" y="2535"/>
              <a:ext cx="1588" cy="1087"/>
              <a:chOff x="512" y="1207"/>
              <a:chExt cx="4772" cy="2495"/>
            </a:xfrm>
          </p:grpSpPr>
          <p:sp>
            <p:nvSpPr>
              <p:cNvPr id="21540" name="Rectangle 36"/>
              <p:cNvSpPr>
                <a:spLocks noChangeArrowheads="1"/>
              </p:cNvSpPr>
              <p:nvPr/>
            </p:nvSpPr>
            <p:spPr bwMode="auto">
              <a:xfrm>
                <a:off x="512" y="1230"/>
                <a:ext cx="896" cy="43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41" name="Rectangle 37"/>
              <p:cNvSpPr>
                <a:spLocks noChangeArrowheads="1"/>
              </p:cNvSpPr>
              <p:nvPr/>
            </p:nvSpPr>
            <p:spPr bwMode="auto">
              <a:xfrm>
                <a:off x="3904" y="1230"/>
                <a:ext cx="896" cy="432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42" name="Rectangle 38"/>
              <p:cNvSpPr>
                <a:spLocks noChangeArrowheads="1"/>
              </p:cNvSpPr>
              <p:nvPr/>
            </p:nvSpPr>
            <p:spPr bwMode="auto">
              <a:xfrm>
                <a:off x="2208" y="1230"/>
                <a:ext cx="896" cy="432"/>
              </a:xfrm>
              <a:prstGeom prst="rect">
                <a:avLst/>
              </a:prstGeom>
              <a:solidFill>
                <a:srgbClr val="0000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43" name="Rectangle 39"/>
              <p:cNvSpPr>
                <a:spLocks noChangeArrowheads="1"/>
              </p:cNvSpPr>
              <p:nvPr/>
            </p:nvSpPr>
            <p:spPr bwMode="auto">
              <a:xfrm>
                <a:off x="512" y="1895"/>
                <a:ext cx="896" cy="432"/>
              </a:xfrm>
              <a:prstGeom prst="rect">
                <a:avLst/>
              </a:prstGeom>
              <a:solidFill>
                <a:srgbClr val="D42A2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44" name="Rectangle 40"/>
              <p:cNvSpPr>
                <a:spLocks noChangeArrowheads="1"/>
              </p:cNvSpPr>
              <p:nvPr/>
            </p:nvSpPr>
            <p:spPr bwMode="auto">
              <a:xfrm>
                <a:off x="512" y="2626"/>
                <a:ext cx="896" cy="432"/>
              </a:xfrm>
              <a:prstGeom prst="rect">
                <a:avLst/>
              </a:prstGeom>
              <a:solidFill>
                <a:srgbClr val="A9555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45" name="Rectangle 41"/>
              <p:cNvSpPr>
                <a:spLocks noChangeArrowheads="1"/>
              </p:cNvSpPr>
              <p:nvPr/>
            </p:nvSpPr>
            <p:spPr bwMode="auto">
              <a:xfrm>
                <a:off x="2208" y="1895"/>
                <a:ext cx="896" cy="432"/>
              </a:xfrm>
              <a:prstGeom prst="rect">
                <a:avLst/>
              </a:prstGeom>
              <a:solidFill>
                <a:srgbClr val="2A2AD4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46" name="Rectangle 42"/>
              <p:cNvSpPr>
                <a:spLocks noChangeArrowheads="1"/>
              </p:cNvSpPr>
              <p:nvPr/>
            </p:nvSpPr>
            <p:spPr bwMode="auto">
              <a:xfrm>
                <a:off x="2208" y="2626"/>
                <a:ext cx="896" cy="432"/>
              </a:xfrm>
              <a:prstGeom prst="rect">
                <a:avLst/>
              </a:prstGeom>
              <a:solidFill>
                <a:srgbClr val="5555A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47" name="Rectangle 43"/>
              <p:cNvSpPr>
                <a:spLocks noChangeArrowheads="1"/>
              </p:cNvSpPr>
              <p:nvPr/>
            </p:nvSpPr>
            <p:spPr bwMode="auto">
              <a:xfrm>
                <a:off x="3904" y="1895"/>
                <a:ext cx="896" cy="432"/>
              </a:xfrm>
              <a:prstGeom prst="rect">
                <a:avLst/>
              </a:prstGeom>
              <a:solidFill>
                <a:srgbClr val="2AD42A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48" name="Rectangle 44"/>
              <p:cNvSpPr>
                <a:spLocks noChangeArrowheads="1"/>
              </p:cNvSpPr>
              <p:nvPr/>
            </p:nvSpPr>
            <p:spPr bwMode="auto">
              <a:xfrm>
                <a:off x="3904" y="2626"/>
                <a:ext cx="896" cy="432"/>
              </a:xfrm>
              <a:prstGeom prst="rect">
                <a:avLst/>
              </a:prstGeom>
              <a:solidFill>
                <a:srgbClr val="55A95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49" name="Line 45"/>
              <p:cNvSpPr>
                <a:spLocks noChangeShapeType="1"/>
              </p:cNvSpPr>
              <p:nvPr/>
            </p:nvSpPr>
            <p:spPr bwMode="auto">
              <a:xfrm flipH="1" flipV="1">
                <a:off x="5284" y="1207"/>
                <a:ext cx="0" cy="249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1550" name="Rectangle 46"/>
              <p:cNvSpPr>
                <a:spLocks noChangeArrowheads="1"/>
              </p:cNvSpPr>
              <p:nvPr/>
            </p:nvSpPr>
            <p:spPr bwMode="auto">
              <a:xfrm>
                <a:off x="521" y="3270"/>
                <a:ext cx="896" cy="432"/>
              </a:xfrm>
              <a:prstGeom prst="rect">
                <a:avLst/>
              </a:prstGeom>
              <a:solidFill>
                <a:srgbClr val="7F7F7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51" name="Rectangle 47"/>
              <p:cNvSpPr>
                <a:spLocks noChangeArrowheads="1"/>
              </p:cNvSpPr>
              <p:nvPr/>
            </p:nvSpPr>
            <p:spPr bwMode="auto">
              <a:xfrm>
                <a:off x="2217" y="3270"/>
                <a:ext cx="896" cy="432"/>
              </a:xfrm>
              <a:prstGeom prst="rect">
                <a:avLst/>
              </a:prstGeom>
              <a:solidFill>
                <a:srgbClr val="7F7F7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52" name="Rectangle 48"/>
              <p:cNvSpPr>
                <a:spLocks noChangeArrowheads="1"/>
              </p:cNvSpPr>
              <p:nvPr/>
            </p:nvSpPr>
            <p:spPr bwMode="auto">
              <a:xfrm>
                <a:off x="3913" y="3270"/>
                <a:ext cx="896" cy="432"/>
              </a:xfrm>
              <a:prstGeom prst="rect">
                <a:avLst/>
              </a:prstGeom>
              <a:solidFill>
                <a:srgbClr val="7F7F7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</p:grpSp>
        <p:sp>
          <p:nvSpPr>
            <p:cNvPr id="21539" name="Text Box 49"/>
            <p:cNvSpPr txBox="1">
              <a:spLocks noChangeArrowheads="1"/>
            </p:cNvSpPr>
            <p:nvPr/>
          </p:nvSpPr>
          <p:spPr bwMode="auto">
            <a:xfrm>
              <a:off x="2830" y="3631"/>
              <a:ext cx="85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Saturation</a:t>
              </a:r>
              <a:br>
                <a:rPr lang="en-US" altLang="zh-TW" sz="1800"/>
              </a:br>
              <a:r>
                <a:rPr lang="en-US" altLang="zh-TW" sz="1200"/>
                <a:t>(lightness = 50%)</a:t>
              </a:r>
            </a:p>
          </p:txBody>
        </p:sp>
      </p:grpSp>
      <p:grpSp>
        <p:nvGrpSpPr>
          <p:cNvPr id="21518" name="Group 73"/>
          <p:cNvGrpSpPr>
            <a:grpSpLocks/>
          </p:cNvGrpSpPr>
          <p:nvPr/>
        </p:nvGrpSpPr>
        <p:grpSpPr bwMode="auto">
          <a:xfrm>
            <a:off x="6985000" y="4051300"/>
            <a:ext cx="2508250" cy="2263775"/>
            <a:chOff x="4400" y="2552"/>
            <a:chExt cx="1580" cy="1426"/>
          </a:xfrm>
        </p:grpSpPr>
        <p:grpSp>
          <p:nvGrpSpPr>
            <p:cNvPr id="21520" name="Group 70"/>
            <p:cNvGrpSpPr>
              <a:grpSpLocks/>
            </p:cNvGrpSpPr>
            <p:nvPr/>
          </p:nvGrpSpPr>
          <p:grpSpPr bwMode="auto">
            <a:xfrm>
              <a:off x="4400" y="2552"/>
              <a:ext cx="1580" cy="1077"/>
              <a:chOff x="4400" y="2552"/>
              <a:chExt cx="1580" cy="1077"/>
            </a:xfrm>
          </p:grpSpPr>
          <p:sp>
            <p:nvSpPr>
              <p:cNvPr id="21522" name="Rectangle 51"/>
              <p:cNvSpPr>
                <a:spLocks noChangeArrowheads="1"/>
              </p:cNvSpPr>
              <p:nvPr/>
            </p:nvSpPr>
            <p:spPr bwMode="auto">
              <a:xfrm>
                <a:off x="4403" y="3007"/>
                <a:ext cx="296" cy="180"/>
              </a:xfrm>
              <a:prstGeom prst="rect">
                <a:avLst/>
              </a:prstGeom>
              <a:solidFill>
                <a:srgbClr val="BE404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23" name="Rectangle 52"/>
              <p:cNvSpPr>
                <a:spLocks noChangeArrowheads="1"/>
              </p:cNvSpPr>
              <p:nvPr/>
            </p:nvSpPr>
            <p:spPr bwMode="auto">
              <a:xfrm>
                <a:off x="5524" y="3007"/>
                <a:ext cx="296" cy="180"/>
              </a:xfrm>
              <a:prstGeom prst="rect">
                <a:avLst/>
              </a:prstGeom>
              <a:solidFill>
                <a:srgbClr val="41BF4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24" name="Rectangle 53"/>
              <p:cNvSpPr>
                <a:spLocks noChangeArrowheads="1"/>
              </p:cNvSpPr>
              <p:nvPr/>
            </p:nvSpPr>
            <p:spPr bwMode="auto">
              <a:xfrm>
                <a:off x="4963" y="3007"/>
                <a:ext cx="296" cy="180"/>
              </a:xfrm>
              <a:prstGeom prst="rect">
                <a:avLst/>
              </a:prstGeom>
              <a:solidFill>
                <a:srgbClr val="4640B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25" name="Rectangle 54"/>
              <p:cNvSpPr>
                <a:spLocks noChangeArrowheads="1"/>
              </p:cNvSpPr>
              <p:nvPr/>
            </p:nvSpPr>
            <p:spPr bwMode="auto">
              <a:xfrm>
                <a:off x="4403" y="3225"/>
                <a:ext cx="296" cy="181"/>
              </a:xfrm>
              <a:prstGeom prst="rect">
                <a:avLst/>
              </a:prstGeom>
              <a:solidFill>
                <a:srgbClr val="782828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26" name="Rectangle 55"/>
              <p:cNvSpPr>
                <a:spLocks noChangeArrowheads="1"/>
              </p:cNvSpPr>
              <p:nvPr/>
            </p:nvSpPr>
            <p:spPr bwMode="auto">
              <a:xfrm>
                <a:off x="4403" y="3449"/>
                <a:ext cx="296" cy="180"/>
              </a:xfrm>
              <a:prstGeom prst="rect">
                <a:avLst/>
              </a:prstGeom>
              <a:solidFill>
                <a:srgbClr val="30101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27" name="Rectangle 56"/>
              <p:cNvSpPr>
                <a:spLocks noChangeArrowheads="1"/>
              </p:cNvSpPr>
              <p:nvPr/>
            </p:nvSpPr>
            <p:spPr bwMode="auto">
              <a:xfrm>
                <a:off x="4963" y="3225"/>
                <a:ext cx="296" cy="181"/>
              </a:xfrm>
              <a:prstGeom prst="rect">
                <a:avLst/>
              </a:prstGeom>
              <a:solidFill>
                <a:srgbClr val="2B2B7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28" name="Rectangle 57"/>
              <p:cNvSpPr>
                <a:spLocks noChangeArrowheads="1"/>
              </p:cNvSpPr>
              <p:nvPr/>
            </p:nvSpPr>
            <p:spPr bwMode="auto">
              <a:xfrm>
                <a:off x="4963" y="3449"/>
                <a:ext cx="296" cy="180"/>
              </a:xfrm>
              <a:prstGeom prst="rect">
                <a:avLst/>
              </a:prstGeom>
              <a:solidFill>
                <a:srgbClr val="00005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29" name="Rectangle 58"/>
              <p:cNvSpPr>
                <a:spLocks noChangeArrowheads="1"/>
              </p:cNvSpPr>
              <p:nvPr/>
            </p:nvSpPr>
            <p:spPr bwMode="auto">
              <a:xfrm>
                <a:off x="5524" y="3225"/>
                <a:ext cx="296" cy="181"/>
              </a:xfrm>
              <a:prstGeom prst="rect">
                <a:avLst/>
              </a:prstGeom>
              <a:solidFill>
                <a:srgbClr val="2B7F2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30" name="Rectangle 59"/>
              <p:cNvSpPr>
                <a:spLocks noChangeArrowheads="1"/>
              </p:cNvSpPr>
              <p:nvPr/>
            </p:nvSpPr>
            <p:spPr bwMode="auto">
              <a:xfrm>
                <a:off x="5524" y="3449"/>
                <a:ext cx="296" cy="180"/>
              </a:xfrm>
              <a:prstGeom prst="rect">
                <a:avLst/>
              </a:prstGeom>
              <a:solidFill>
                <a:srgbClr val="143C14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31" name="Line 60"/>
              <p:cNvSpPr>
                <a:spLocks noChangeShapeType="1"/>
              </p:cNvSpPr>
              <p:nvPr/>
            </p:nvSpPr>
            <p:spPr bwMode="auto">
              <a:xfrm flipH="1" flipV="1">
                <a:off x="5980" y="2552"/>
                <a:ext cx="0" cy="106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1532" name="Rectangle 61"/>
              <p:cNvSpPr>
                <a:spLocks noChangeArrowheads="1"/>
              </p:cNvSpPr>
              <p:nvPr/>
            </p:nvSpPr>
            <p:spPr bwMode="auto">
              <a:xfrm>
                <a:off x="4401" y="2790"/>
                <a:ext cx="296" cy="180"/>
              </a:xfrm>
              <a:prstGeom prst="rect">
                <a:avLst/>
              </a:prstGeom>
              <a:solidFill>
                <a:srgbClr val="DFA1A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33" name="Rectangle 62"/>
              <p:cNvSpPr>
                <a:spLocks noChangeArrowheads="1"/>
              </p:cNvSpPr>
              <p:nvPr/>
            </p:nvSpPr>
            <p:spPr bwMode="auto">
              <a:xfrm>
                <a:off x="5523" y="2790"/>
                <a:ext cx="296" cy="180"/>
              </a:xfrm>
              <a:prstGeom prst="rect">
                <a:avLst/>
              </a:prstGeom>
              <a:solidFill>
                <a:srgbClr val="A1DFA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34" name="Rectangle 63"/>
              <p:cNvSpPr>
                <a:spLocks noChangeArrowheads="1"/>
              </p:cNvSpPr>
              <p:nvPr/>
            </p:nvSpPr>
            <p:spPr bwMode="auto">
              <a:xfrm>
                <a:off x="4962" y="2790"/>
                <a:ext cx="296" cy="180"/>
              </a:xfrm>
              <a:prstGeom prst="rect">
                <a:avLst/>
              </a:prstGeom>
              <a:solidFill>
                <a:srgbClr val="A4A4E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35" name="Rectangle 64"/>
              <p:cNvSpPr>
                <a:spLocks noChangeArrowheads="1"/>
              </p:cNvSpPr>
              <p:nvPr/>
            </p:nvSpPr>
            <p:spPr bwMode="auto">
              <a:xfrm>
                <a:off x="4400" y="2573"/>
                <a:ext cx="296" cy="1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36" name="Rectangle 65"/>
              <p:cNvSpPr>
                <a:spLocks noChangeArrowheads="1"/>
              </p:cNvSpPr>
              <p:nvPr/>
            </p:nvSpPr>
            <p:spPr bwMode="auto">
              <a:xfrm>
                <a:off x="5521" y="2573"/>
                <a:ext cx="296" cy="1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21537" name="Rectangle 66"/>
              <p:cNvSpPr>
                <a:spLocks noChangeArrowheads="1"/>
              </p:cNvSpPr>
              <p:nvPr/>
            </p:nvSpPr>
            <p:spPr bwMode="auto">
              <a:xfrm>
                <a:off x="4961" y="2573"/>
                <a:ext cx="296" cy="1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</p:grpSp>
        <p:sp>
          <p:nvSpPr>
            <p:cNvPr id="21521" name="Text Box 67"/>
            <p:cNvSpPr txBox="1">
              <a:spLocks noChangeArrowheads="1"/>
            </p:cNvSpPr>
            <p:nvPr/>
          </p:nvSpPr>
          <p:spPr bwMode="auto">
            <a:xfrm>
              <a:off x="4647" y="3632"/>
              <a:ext cx="90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Lightness</a:t>
              </a:r>
              <a:br>
                <a:rPr lang="en-US" altLang="zh-TW" sz="1800"/>
              </a:br>
              <a:r>
                <a:rPr lang="en-US" altLang="zh-TW" sz="1200"/>
                <a:t>(saturation = 50%)</a:t>
              </a:r>
            </a:p>
          </p:txBody>
        </p:sp>
      </p:grpSp>
      <p:sp>
        <p:nvSpPr>
          <p:cNvPr id="21519" name="Slide Number Placeholder 60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B5E026C-D3AF-4463-B845-DCD7033581CA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ea typeface="ＭＳ Ｐゴシック" panose="020B0600070205080204" pitchFamily="34" charset="-128"/>
              </a:rPr>
              <a:t>Outline</a:t>
            </a:r>
            <a:endParaRPr lang="en-NZ" altLang="zh-TW" smtClean="0">
              <a:ea typeface="ＭＳ Ｐゴシック" panose="020B0600070205080204" pitchFamily="34" charset="-128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Recap: Human Perception of Color</a:t>
            </a:r>
          </a:p>
          <a:p>
            <a:r>
              <a:rPr lang="en-US" altLang="zh-TW" smtClean="0">
                <a:ea typeface="ＭＳ Ｐゴシック" panose="020B0600070205080204" pitchFamily="34" charset="-128"/>
              </a:rPr>
              <a:t>Color Spaces</a:t>
            </a:r>
          </a:p>
          <a:p>
            <a:pPr lvl="1"/>
            <a:r>
              <a:rPr lang="en-US" altLang="zh-TW" smtClean="0">
                <a:ea typeface="ＭＳ Ｐゴシック" panose="020B0600070205080204" pitchFamily="34" charset="-128"/>
              </a:rPr>
              <a:t>RGB</a:t>
            </a:r>
          </a:p>
          <a:p>
            <a:pPr lvl="1"/>
            <a:r>
              <a:rPr lang="en-US" altLang="zh-TW" smtClean="0">
                <a:ea typeface="ＭＳ Ｐゴシック" panose="020B0600070205080204" pitchFamily="34" charset="-128"/>
              </a:rPr>
              <a:t>CIE XYZ</a:t>
            </a:r>
          </a:p>
          <a:p>
            <a:pPr lvl="1"/>
            <a:r>
              <a:rPr lang="en-US" altLang="zh-TW" smtClean="0">
                <a:ea typeface="ＭＳ Ｐゴシック" panose="020B0600070205080204" pitchFamily="34" charset="-128"/>
              </a:rPr>
              <a:t>HLS</a:t>
            </a:r>
          </a:p>
          <a:p>
            <a:pPr lvl="1"/>
            <a:endParaRPr lang="en-US" altLang="zh-TW" smtClean="0">
              <a:ea typeface="ＭＳ Ｐゴシック" panose="020B0600070205080204" pitchFamily="34" charset="-128"/>
            </a:endParaRPr>
          </a:p>
          <a:p>
            <a:endParaRPr lang="en-US" altLang="zh-TW" smtClean="0">
              <a:ea typeface="ＭＳ Ｐゴシック" panose="020B0600070205080204" pitchFamily="34" charset="-128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AB1C589-0467-4775-ABC8-D4F22DF9F653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HSV Color Space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Hue, Saturation, Value (similar to Lightness)</a:t>
            </a:r>
          </a:p>
          <a:p>
            <a:r>
              <a:rPr lang="en-US" altLang="zh-TW" smtClean="0">
                <a:ea typeface="ＭＳ Ｐゴシック" panose="020B0600070205080204" pitchFamily="34" charset="-128"/>
              </a:rPr>
              <a:t>Only single cone:</a:t>
            </a:r>
            <a:br>
              <a:rPr lang="en-US" altLang="zh-TW" smtClean="0">
                <a:ea typeface="ＭＳ Ｐゴシック" panose="020B0600070205080204" pitchFamily="34" charset="-128"/>
              </a:rPr>
            </a:br>
            <a:r>
              <a:rPr lang="en-US" altLang="zh-TW" smtClean="0">
                <a:ea typeface="ＭＳ Ｐゴシック" panose="020B0600070205080204" pitchFamily="34" charset="-128"/>
              </a:rPr>
              <a:t>at the top all colors are brightest</a:t>
            </a:r>
          </a:p>
        </p:txBody>
      </p:sp>
      <p:grpSp>
        <p:nvGrpSpPr>
          <p:cNvPr id="22532" name="Group 8"/>
          <p:cNvGrpSpPr>
            <a:grpSpLocks/>
          </p:cNvGrpSpPr>
          <p:nvPr/>
        </p:nvGrpSpPr>
        <p:grpSpPr bwMode="auto">
          <a:xfrm>
            <a:off x="1187450" y="3152775"/>
            <a:ext cx="7702550" cy="3087688"/>
            <a:chOff x="748" y="1394"/>
            <a:chExt cx="4852" cy="1945"/>
          </a:xfrm>
        </p:grpSpPr>
        <p:pic>
          <p:nvPicPr>
            <p:cNvPr id="2253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92" t="36607" r="21692" b="8525"/>
            <a:stretch>
              <a:fillRect/>
            </a:stretch>
          </p:blipFill>
          <p:spPr bwMode="auto">
            <a:xfrm>
              <a:off x="3107" y="1434"/>
              <a:ext cx="1814" cy="1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52" t="35280" r="23096" b="8525"/>
            <a:stretch>
              <a:fillRect/>
            </a:stretch>
          </p:blipFill>
          <p:spPr bwMode="auto">
            <a:xfrm>
              <a:off x="748" y="1434"/>
              <a:ext cx="1860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Line 6"/>
            <p:cNvSpPr>
              <a:spLocks noChangeShapeType="1"/>
            </p:cNvSpPr>
            <p:nvPr/>
          </p:nvSpPr>
          <p:spPr bwMode="auto">
            <a:xfrm flipV="1">
              <a:off x="5284" y="1888"/>
              <a:ext cx="0" cy="113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4969" y="1394"/>
              <a:ext cx="63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/>
                <a:t>V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b="1"/>
                <a:t>(value)</a:t>
              </a:r>
            </a:p>
          </p:txBody>
        </p:sp>
      </p:grpSp>
      <p:sp>
        <p:nvSpPr>
          <p:cNvPr id="22533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9865F88-B559-453E-9F9D-C9E9AC72685B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Colour interpolation: RGB vs HLS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288" y="1277938"/>
            <a:ext cx="9293225" cy="5143500"/>
          </a:xfrm>
        </p:spPr>
        <p:txBody>
          <a:bodyPr/>
          <a:lstStyle/>
          <a:p>
            <a:r>
              <a:rPr lang="en-US" altLang="zh-TW" sz="2200" smtClean="0">
                <a:ea typeface="ＭＳ Ｐゴシック" panose="020B0600070205080204" pitchFamily="34" charset="-128"/>
              </a:rPr>
              <a:t>Linear interpolation between 2 RGB colors in RGB space: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C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= (r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, g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, b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) </a:t>
            </a:r>
            <a:r>
              <a:rPr lang="en-US" altLang="zh-TW" sz="220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 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C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= (r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, g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, b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)</a:t>
            </a:r>
            <a:endParaRPr lang="en-US" altLang="zh-TW" sz="220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1"/>
            <a:r>
              <a:rPr lang="en-US" altLang="zh-TW" sz="2200" smtClean="0">
                <a:ea typeface="ＭＳ Ｐゴシック" panose="020B0600070205080204" pitchFamily="34" charset="-128"/>
              </a:rPr>
              <a:t>r(t) = r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+ t (r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- r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), g(t) = g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+ t (g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- g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), b(t) = b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+ t (b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- b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)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0 &lt;= t &lt;= 1</a:t>
            </a:r>
          </a:p>
          <a:p>
            <a:pPr lvl="1"/>
            <a:r>
              <a:rPr lang="en-US" altLang="zh-TW" sz="2200" b="1" smtClean="0">
                <a:ea typeface="ＭＳ Ｐゴシック" panose="020B0600070205080204" pitchFamily="34" charset="-128"/>
              </a:rPr>
              <a:t>Problem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: saturation and luminance are </a:t>
            </a:r>
            <a:r>
              <a:rPr lang="en-US" altLang="zh-TW" sz="2200" u="sng" smtClean="0">
                <a:ea typeface="ＭＳ Ｐゴシック" panose="020B0600070205080204" pitchFamily="34" charset="-128"/>
              </a:rPr>
              <a:t>not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linearly interpolated. Interpolation may correctly vary from one hue to another, but S and L may vary in strange ways!</a:t>
            </a:r>
          </a:p>
          <a:p>
            <a:r>
              <a:rPr lang="en-US" altLang="zh-TW" sz="2200" smtClean="0">
                <a:ea typeface="ＭＳ Ｐゴシック" panose="020B0600070205080204" pitchFamily="34" charset="-128"/>
              </a:rPr>
              <a:t>Linear interpolation between 2 HLS colors in HLS space: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C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= (h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, l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, s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) </a:t>
            </a:r>
            <a:r>
              <a:rPr lang="en-US" altLang="zh-TW" sz="2200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 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C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= (h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, l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, s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)</a:t>
            </a:r>
            <a:endParaRPr lang="en-US" altLang="zh-TW" sz="220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1"/>
            <a:r>
              <a:rPr lang="en-US" altLang="zh-TW" sz="2200" smtClean="0">
                <a:ea typeface="ＭＳ Ｐゴシック" panose="020B0600070205080204" pitchFamily="34" charset="-128"/>
              </a:rPr>
              <a:t>h(t) = h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+ t (h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- h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), l(t) = l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+ t (l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- l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), s(t) = s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+ t (s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- s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)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0 &lt;= t &lt;= 1</a:t>
            </a:r>
          </a:p>
          <a:p>
            <a:pPr lvl="1"/>
            <a:r>
              <a:rPr lang="en-US" altLang="zh-TW" sz="2200" smtClean="0">
                <a:ea typeface="ＭＳ Ｐゴシック" panose="020B0600070205080204" pitchFamily="34" charset="-128"/>
              </a:rPr>
              <a:t>All 3 components (HLS) linearly interpolated</a:t>
            </a:r>
          </a:p>
          <a:p>
            <a:pPr lvl="1"/>
            <a:r>
              <a:rPr lang="en-US" altLang="zh-TW" sz="2200" b="1" smtClean="0">
                <a:ea typeface="ＭＳ Ｐゴシック" panose="020B0600070205080204" pitchFamily="34" charset="-128"/>
              </a:rPr>
              <a:t>Solution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: Convert C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, C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to HLS; interpolate in HLS, convert results back to RGB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7097CA6-F99D-4E2A-999A-054C3EC1E0FD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sp>
        <p:nvSpPr>
          <p:cNvPr id="23557" name="TextBox 16"/>
          <p:cNvSpPr txBox="1">
            <a:spLocks noChangeArrowheads="1"/>
          </p:cNvSpPr>
          <p:nvPr/>
        </p:nvSpPr>
        <p:spPr bwMode="auto">
          <a:xfrm>
            <a:off x="0" y="6527800"/>
            <a:ext cx="562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© 200</a:t>
            </a:r>
            <a:r>
              <a:rPr lang="en-US" altLang="ko-KR" sz="1800">
                <a:ea typeface="굴림" pitchFamily="34" charset="-127"/>
              </a:rPr>
              <a:t>4</a:t>
            </a:r>
            <a:r>
              <a:rPr lang="en-US" altLang="zh-TW" sz="1800"/>
              <a:t> Lewis Hitchner,</a:t>
            </a:r>
            <a:r>
              <a:rPr lang="en-US" altLang="ko-KR" sz="1800">
                <a:ea typeface="굴림" pitchFamily="34" charset="-127"/>
              </a:rPr>
              <a:t> Richard Lobb &amp; Kevin Novins</a:t>
            </a:r>
            <a:endParaRPr lang="en-NZ" altLang="zh-TW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smtClean="0">
                <a:ea typeface="ＭＳ Ｐゴシック" panose="020B0600070205080204" pitchFamily="34" charset="-128"/>
              </a:rPr>
              <a:t>Summary</a:t>
            </a:r>
            <a:endParaRPr lang="en-NZ" altLang="zh-TW" cap="none" smtClean="0">
              <a:ea typeface="ＭＳ Ｐゴシック" panose="020B0600070205080204" pitchFamily="34" charset="-128"/>
            </a:endParaRP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TW" smtClean="0">
              <a:ea typeface="ＭＳ Ｐゴシック" panose="020B0600070205080204" pitchFamily="34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93B40BB-8520-458A-B1D9-33B5BCD26002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pic>
        <p:nvPicPr>
          <p:cNvPr id="24581" name="Picture 5" descr="C:\Users\clut002\AppData\Local\Microsoft\Windows\Temporary Internet Files\Content.IE5\YP5Z2S5F\MCj0288978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474788"/>
            <a:ext cx="4573587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Summary</a:t>
            </a:r>
            <a:endParaRPr lang="en-NZ" altLang="zh-TW" smtClean="0">
              <a:ea typeface="ＭＳ Ｐゴシック" panose="020B0600070205080204" pitchFamily="34" charset="-128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600" smtClean="0">
                <a:ea typeface="ＭＳ Ｐゴシック" panose="020B0600070205080204" pitchFamily="34" charset="-128"/>
              </a:rPr>
              <a:t>Colors can be represented using a 3D color space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600" smtClean="0">
                <a:ea typeface="ＭＳ Ｐゴシック" panose="020B0600070205080204" pitchFamily="34" charset="-128"/>
              </a:rPr>
              <a:t>RGB: easy to use for additive color mixing, but limited gamut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600" smtClean="0">
                <a:ea typeface="ＭＳ Ｐゴシック" panose="020B0600070205080204" pitchFamily="34" charset="-128"/>
              </a:rPr>
              <a:t>CIE can represent all visible colors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600" smtClean="0">
                <a:ea typeface="ＭＳ Ｐゴシック" panose="020B0600070205080204" pitchFamily="34" charset="-128"/>
              </a:rPr>
              <a:t>HSL can linearly interpolate properly between hue, saturation and lightness</a:t>
            </a: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zh-TW" sz="2400" smtClean="0">
              <a:ea typeface="ＭＳ Ｐゴシック" panose="020B0600070205080204" pitchFamily="34" charset="-128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zh-TW" sz="2400" smtClean="0">
              <a:ea typeface="ＭＳ Ｐゴシック" panose="020B0600070205080204" pitchFamily="34" charset="-128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TW" sz="2400" smtClean="0">
                <a:ea typeface="ＭＳ Ｐゴシック" panose="020B0600070205080204" pitchFamily="34" charset="-128"/>
              </a:rPr>
              <a:t>References:</a:t>
            </a:r>
          </a:p>
          <a:p>
            <a:pPr lvl="1"/>
            <a:r>
              <a:rPr lang="en-US" altLang="zh-TW" sz="2200" smtClean="0">
                <a:ea typeface="ＭＳ Ｐゴシック" panose="020B0600070205080204" pitchFamily="34" charset="-128"/>
              </a:rPr>
              <a:t>Color Description: Hill, Chapter 11.2</a:t>
            </a:r>
          </a:p>
          <a:p>
            <a:pPr lvl="1"/>
            <a:r>
              <a:rPr lang="en-US" altLang="zh-TW" sz="2200" smtClean="0">
                <a:ea typeface="ＭＳ Ｐゴシック" panose="020B0600070205080204" pitchFamily="34" charset="-128"/>
              </a:rPr>
              <a:t>CIE Color Model: Hill, Chapter 11.3</a:t>
            </a:r>
          </a:p>
          <a:p>
            <a:pPr lvl="1"/>
            <a:r>
              <a:rPr lang="en-US" altLang="zh-TW" sz="2200" smtClean="0">
                <a:ea typeface="ＭＳ Ｐゴシック" panose="020B0600070205080204" pitchFamily="34" charset="-128"/>
              </a:rPr>
              <a:t>Other Color Spaces: Hill, Chapter 11.4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0AE7557-62E0-438F-8D2D-7D0DCC292DE8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Quiz</a:t>
            </a:r>
            <a:endParaRPr lang="en-NZ" altLang="zh-TW" smtClean="0">
              <a:ea typeface="ＭＳ Ｐゴシック" panose="020B0600070205080204" pitchFamily="34" charset="-128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sz="2600" smtClean="0">
                <a:ea typeface="ＭＳ Ｐゴシック" panose="020B0600070205080204" pitchFamily="34" charset="-128"/>
              </a:rPr>
              <a:t>What is a color coordinate space?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sz="2600" smtClean="0">
                <a:ea typeface="ＭＳ Ｐゴシック" panose="020B0600070205080204" pitchFamily="34" charset="-128"/>
              </a:rPr>
              <a:t>Name an advantage of the CIE color model.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sz="2600" smtClean="0">
                <a:ea typeface="ＭＳ Ｐゴシック" panose="020B0600070205080204" pitchFamily="34" charset="-128"/>
              </a:rPr>
              <a:t>What is a color gamut?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sz="2600" smtClean="0">
                <a:ea typeface="ＭＳ Ｐゴシック" panose="020B0600070205080204" pitchFamily="34" charset="-128"/>
              </a:rPr>
              <a:t>What are the disadvantages of RGB?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AA2B9AA-8201-4E13-9F95-0A15011A0D4A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441700"/>
            <a:ext cx="5638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2489200" y="6388100"/>
            <a:ext cx="476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Say the color of the word (not the word itself)</a:t>
            </a:r>
            <a:endParaRPr lang="en-NZ" altLang="zh-TW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Human Perception of Color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98024B0-419C-4084-9619-811CBF43C574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pic>
        <p:nvPicPr>
          <p:cNvPr id="5124" name="Picture 2" descr="C:\Users\clut002\AppData\Local\Microsoft\Windows\Temporary Internet Files\Content.IE5\38QB4DOP\MCj0437797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524000"/>
            <a:ext cx="2684462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C:\Users\clut002\AppData\Local\Microsoft\Windows\Temporary Internet Files\Content.IE5\3MJX3RU5\MCj0432652000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222500"/>
            <a:ext cx="20002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zh-TW" smtClean="0">
                <a:ea typeface="ＭＳ Ｐゴシック" panose="020B0600070205080204" pitchFamily="34" charset="-128"/>
              </a:rPr>
              <a:t>The Eye</a:t>
            </a:r>
            <a:endParaRPr lang="en-US" altLang="zh-TW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270000"/>
            <a:ext cx="9359900" cy="5143500"/>
          </a:xfrm>
        </p:spPr>
        <p:txBody>
          <a:bodyPr/>
          <a:lstStyle/>
          <a:p>
            <a:r>
              <a:rPr lang="en-NZ" altLang="zh-TW" sz="2000" smtClean="0">
                <a:ea typeface="ＭＳ Ｐゴシック" panose="020B0600070205080204" pitchFamily="34" charset="-128"/>
              </a:rPr>
              <a:t>Four types of receptors (sensors): R/G/B cones + rods, each has unique SRF</a:t>
            </a:r>
            <a:endParaRPr lang="en-US" altLang="zh-TW" sz="2000" smtClean="0">
              <a:ea typeface="ＭＳ Ｐゴシック" panose="020B0600070205080204" pitchFamily="34" charset="-128"/>
            </a:endParaRPr>
          </a:p>
        </p:txBody>
      </p:sp>
      <p:pic>
        <p:nvPicPr>
          <p:cNvPr id="6148" name="Picture 4" descr="Sagschem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400" y="1716088"/>
            <a:ext cx="6953250" cy="3887787"/>
          </a:xfrm>
          <a:noFill/>
        </p:spPr>
      </p:pic>
      <p:grpSp>
        <p:nvGrpSpPr>
          <p:cNvPr id="6149" name="Group 8"/>
          <p:cNvGrpSpPr>
            <a:grpSpLocks/>
          </p:cNvGrpSpPr>
          <p:nvPr/>
        </p:nvGrpSpPr>
        <p:grpSpPr bwMode="auto">
          <a:xfrm>
            <a:off x="1803400" y="5635625"/>
            <a:ext cx="5937250" cy="708025"/>
            <a:chOff x="1136" y="3550"/>
            <a:chExt cx="3740" cy="446"/>
          </a:xfrm>
        </p:grpSpPr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1136" y="3765"/>
              <a:ext cx="37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zh-TW" sz="1800">
                  <a:hlinkClick r:id="rId4"/>
                </a:rPr>
                <a:t>http://webvision.med.utah.edu/imageswv/Sagschem.jpeg</a:t>
              </a:r>
              <a:endParaRPr lang="en-NZ" altLang="zh-TW" sz="1800"/>
            </a:p>
          </p:txBody>
        </p:sp>
        <p:sp>
          <p:nvSpPr>
            <p:cNvPr id="6153" name="Rectangle 7"/>
            <p:cNvSpPr>
              <a:spLocks noChangeArrowheads="1"/>
            </p:cNvSpPr>
            <p:nvPr/>
          </p:nvSpPr>
          <p:spPr bwMode="auto">
            <a:xfrm>
              <a:off x="1136" y="3550"/>
              <a:ext cx="3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>
                  <a:hlinkClick r:id="rId5"/>
                </a:rPr>
                <a:t>http://webvision.med.utah.edu/imageswv/fovmoswv.jpeg</a:t>
              </a:r>
              <a:endParaRPr lang="en-US" altLang="zh-TW" sz="2400">
                <a:latin typeface="Times" panose="02020603050405020304" pitchFamily="18" charset="0"/>
              </a:endParaRPr>
            </a:p>
          </p:txBody>
        </p:sp>
      </p:grpSp>
      <p:pic>
        <p:nvPicPr>
          <p:cNvPr id="6150" name="Picture 13"/>
          <p:cNvPicPr>
            <a:picLocks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r="13333"/>
          <a:stretch>
            <a:fillRect/>
          </a:stretch>
        </p:blipFill>
        <p:spPr>
          <a:xfrm>
            <a:off x="7232650" y="1992313"/>
            <a:ext cx="2387600" cy="3306762"/>
          </a:xfrm>
          <a:noFill/>
        </p:spPr>
      </p:pic>
      <p:sp>
        <p:nvSpPr>
          <p:cNvPr id="6151" name="Slide Number Placeholder 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2D49CAA-EADE-4A51-9DEF-93B3D02BB6C8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Seeing Red, Green and Blue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000" smtClean="0">
                <a:ea typeface="ＭＳ Ｐゴシック" panose="020B0600070205080204" pitchFamily="34" charset="-128"/>
              </a:rPr>
              <a:t>A cone cell in the retina measures amount of red, green, or blue wavelength energy (3 SRF</a:t>
            </a:r>
            <a:r>
              <a:rPr lang="ja-JP" altLang="en-US" sz="200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2000" smtClean="0">
                <a:ea typeface="ＭＳ Ｐゴシック" panose="020B0600070205080204" pitchFamily="34" charset="-128"/>
              </a:rPr>
              <a:t>s).  Responds only in bright light.</a:t>
            </a:r>
          </a:p>
          <a:p>
            <a:r>
              <a:rPr lang="en-US" altLang="zh-TW" sz="2000" smtClean="0">
                <a:ea typeface="ＭＳ Ｐゴシック" panose="020B0600070205080204" pitchFamily="34" charset="-128"/>
              </a:rPr>
              <a:t>SRF of a rod cell  covers all wavelengths (measures </a:t>
            </a:r>
            <a:r>
              <a:rPr lang="ja-JP" altLang="en-US" sz="200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000" smtClean="0">
                <a:ea typeface="ＭＳ Ｐゴシック" panose="020B0600070205080204" pitchFamily="34" charset="-128"/>
              </a:rPr>
              <a:t>gray level</a:t>
            </a:r>
            <a:r>
              <a:rPr lang="ja-JP" altLang="en-US" sz="2000" smtClean="0">
                <a:ea typeface="ＭＳ Ｐゴシック" panose="020B0600070205080204" pitchFamily="34" charset="-128"/>
              </a:rPr>
              <a:t>”</a:t>
            </a:r>
            <a:r>
              <a:rPr lang="en-US" altLang="ja-JP" sz="2000" smtClean="0">
                <a:ea typeface="ＭＳ Ｐゴシック" panose="020B0600070205080204" pitchFamily="34" charset="-128"/>
              </a:rPr>
              <a:t> or intensity)  Responds in low light, but not in bright light.</a:t>
            </a:r>
          </a:p>
          <a:p>
            <a:r>
              <a:rPr lang="en-US" altLang="zh-TW" sz="2000" smtClean="0">
                <a:ea typeface="ＭＳ Ｐゴシック" panose="020B0600070205080204" pitchFamily="34" charset="-128"/>
              </a:rPr>
              <a:t>Integral of R, G, or B cone response produces a single value</a:t>
            </a:r>
            <a:br>
              <a:rPr lang="en-US" altLang="zh-TW" sz="2000" smtClean="0">
                <a:ea typeface="ＭＳ Ｐゴシック" panose="020B0600070205080204" pitchFamily="34" charset="-128"/>
              </a:rPr>
            </a:br>
            <a:r>
              <a:rPr lang="en-US" altLang="zh-TW" sz="2000" b="1" smtClean="0">
                <a:ea typeface="ＭＳ Ｐゴシック" panose="020B0600070205080204" pitchFamily="34" charset="-128"/>
              </a:rPr>
              <a:t>Note</a:t>
            </a:r>
            <a:r>
              <a:rPr lang="en-US" altLang="zh-TW" sz="2000" smtClean="0">
                <a:ea typeface="ＭＳ Ｐゴシック" panose="020B0600070205080204" pitchFamily="34" charset="-128"/>
              </a:rPr>
              <a:t>: SRF</a:t>
            </a:r>
            <a:r>
              <a:rPr lang="ja-JP" altLang="en-US" sz="2000" smtClean="0">
                <a:ea typeface="ＭＳ Ｐゴシック" panose="020B0600070205080204" pitchFamily="34" charset="-128"/>
              </a:rPr>
              <a:t>’</a:t>
            </a:r>
            <a:r>
              <a:rPr lang="en-US" altLang="ja-JP" sz="2000" smtClean="0">
                <a:ea typeface="ＭＳ Ｐゴシック" panose="020B0600070205080204" pitchFamily="34" charset="-128"/>
              </a:rPr>
              <a:t>s really L, M, S wave responses (long, medium, short), not R, G, B.</a:t>
            </a:r>
            <a:br>
              <a:rPr lang="en-US" altLang="ja-JP" sz="2000" smtClean="0">
                <a:ea typeface="ＭＳ Ｐゴシック" panose="020B0600070205080204" pitchFamily="34" charset="-128"/>
              </a:rPr>
            </a:br>
            <a:r>
              <a:rPr lang="en-US" altLang="ja-JP" sz="2000" b="1" smtClean="0">
                <a:ea typeface="ＭＳ Ｐゴシック" panose="020B0600070205080204" pitchFamily="34" charset="-128"/>
              </a:rPr>
              <a:t>Note</a:t>
            </a:r>
            <a:r>
              <a:rPr lang="en-US" altLang="ja-JP" sz="2000" smtClean="0">
                <a:ea typeface="ＭＳ Ｐゴシック" panose="020B0600070205080204" pitchFamily="34" charset="-128"/>
              </a:rPr>
              <a:t>: low response of short (blue) is scaled up by vision system (after retina).</a:t>
            </a:r>
            <a:endParaRPr lang="en-US" altLang="zh-TW" sz="2000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Text Box 20"/>
          <p:cNvSpPr txBox="1">
            <a:spLocks noChangeArrowheads="1"/>
          </p:cNvSpPr>
          <p:nvPr/>
        </p:nvSpPr>
        <p:spPr bwMode="auto">
          <a:xfrm>
            <a:off x="1898650" y="48688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zh-TW" sz="2400" b="1">
                <a:cs typeface="Arial" panose="020B0604020202020204" pitchFamily="34" charset="0"/>
              </a:rPr>
              <a:t>Χ</a:t>
            </a:r>
          </a:p>
        </p:txBody>
      </p:sp>
      <p:sp>
        <p:nvSpPr>
          <p:cNvPr id="7173" name="Text Box 75"/>
          <p:cNvSpPr txBox="1">
            <a:spLocks noChangeArrowheads="1"/>
          </p:cNvSpPr>
          <p:nvPr/>
        </p:nvSpPr>
        <p:spPr bwMode="auto">
          <a:xfrm>
            <a:off x="4160838" y="5300663"/>
            <a:ext cx="1433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/>
              <a:t>Medium (green)</a:t>
            </a:r>
          </a:p>
        </p:txBody>
      </p:sp>
      <p:grpSp>
        <p:nvGrpSpPr>
          <p:cNvPr id="7174" name="Group 106"/>
          <p:cNvGrpSpPr>
            <a:grpSpLocks/>
          </p:cNvGrpSpPr>
          <p:nvPr/>
        </p:nvGrpSpPr>
        <p:grpSpPr bwMode="auto">
          <a:xfrm>
            <a:off x="4016375" y="3644900"/>
            <a:ext cx="5057775" cy="1027113"/>
            <a:chOff x="2530" y="2296"/>
            <a:chExt cx="3186" cy="647"/>
          </a:xfrm>
        </p:grpSpPr>
        <p:sp>
          <p:nvSpPr>
            <p:cNvPr id="7221" name="Text Box 69"/>
            <p:cNvSpPr txBox="1">
              <a:spLocks noChangeArrowheads="1"/>
            </p:cNvSpPr>
            <p:nvPr/>
          </p:nvSpPr>
          <p:spPr bwMode="auto">
            <a:xfrm>
              <a:off x="3664" y="2432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cs typeface="Arial" panose="020B0604020202020204" pitchFamily="34" charset="0"/>
                </a:rPr>
                <a:t>=</a:t>
              </a:r>
              <a:endParaRPr lang="el-GR" altLang="zh-TW" sz="2400" b="1">
                <a:cs typeface="Arial" panose="020B0604020202020204" pitchFamily="34" charset="0"/>
              </a:endParaRPr>
            </a:p>
          </p:txBody>
        </p:sp>
        <p:grpSp>
          <p:nvGrpSpPr>
            <p:cNvPr id="7222" name="Group 91"/>
            <p:cNvGrpSpPr>
              <a:grpSpLocks/>
            </p:cNvGrpSpPr>
            <p:nvPr/>
          </p:nvGrpSpPr>
          <p:grpSpPr bwMode="auto">
            <a:xfrm>
              <a:off x="2530" y="2296"/>
              <a:ext cx="1124" cy="647"/>
              <a:chOff x="2500" y="2249"/>
              <a:chExt cx="1124" cy="647"/>
            </a:xfrm>
          </p:grpSpPr>
          <p:grpSp>
            <p:nvGrpSpPr>
              <p:cNvPr id="7232" name="Group 61"/>
              <p:cNvGrpSpPr>
                <a:grpSpLocks/>
              </p:cNvGrpSpPr>
              <p:nvPr/>
            </p:nvGrpSpPr>
            <p:grpSpPr bwMode="auto">
              <a:xfrm>
                <a:off x="2500" y="2249"/>
                <a:ext cx="1124" cy="448"/>
                <a:chOff x="463" y="3240"/>
                <a:chExt cx="2169" cy="800"/>
              </a:xfrm>
            </p:grpSpPr>
            <p:grpSp>
              <p:nvGrpSpPr>
                <p:cNvPr id="7234" name="Group 48"/>
                <p:cNvGrpSpPr>
                  <a:grpSpLocks/>
                </p:cNvGrpSpPr>
                <p:nvPr/>
              </p:nvGrpSpPr>
              <p:grpSpPr bwMode="auto">
                <a:xfrm>
                  <a:off x="463" y="3240"/>
                  <a:ext cx="2169" cy="800"/>
                  <a:chOff x="447" y="2328"/>
                  <a:chExt cx="2169" cy="800"/>
                </a:xfrm>
              </p:grpSpPr>
              <p:sp>
                <p:nvSpPr>
                  <p:cNvPr id="7236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7" y="2328"/>
                    <a:ext cx="0" cy="79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NZ"/>
                  </a:p>
                </p:txBody>
              </p:sp>
              <p:sp>
                <p:nvSpPr>
                  <p:cNvPr id="7237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7" y="3122"/>
                    <a:ext cx="2169" cy="6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NZ"/>
                  </a:p>
                </p:txBody>
              </p:sp>
              <p:sp>
                <p:nvSpPr>
                  <p:cNvPr id="7238" name="Freeform 51"/>
                  <p:cNvSpPr>
                    <a:spLocks/>
                  </p:cNvSpPr>
                  <p:nvPr/>
                </p:nvSpPr>
                <p:spPr bwMode="auto">
                  <a:xfrm>
                    <a:off x="448" y="2428"/>
                    <a:ext cx="2004" cy="684"/>
                  </a:xfrm>
                  <a:custGeom>
                    <a:avLst/>
                    <a:gdLst>
                      <a:gd name="T0" fmla="*/ 0 w 2004"/>
                      <a:gd name="T1" fmla="*/ 684 h 684"/>
                      <a:gd name="T2" fmla="*/ 144 w 2004"/>
                      <a:gd name="T3" fmla="*/ 612 h 684"/>
                      <a:gd name="T4" fmla="*/ 224 w 2004"/>
                      <a:gd name="T5" fmla="*/ 468 h 684"/>
                      <a:gd name="T6" fmla="*/ 432 w 2004"/>
                      <a:gd name="T7" fmla="*/ 104 h 684"/>
                      <a:gd name="T8" fmla="*/ 588 w 2004"/>
                      <a:gd name="T9" fmla="*/ 404 h 684"/>
                      <a:gd name="T10" fmla="*/ 696 w 2004"/>
                      <a:gd name="T11" fmla="*/ 272 h 684"/>
                      <a:gd name="T12" fmla="*/ 844 w 2004"/>
                      <a:gd name="T13" fmla="*/ 84 h 684"/>
                      <a:gd name="T14" fmla="*/ 984 w 2004"/>
                      <a:gd name="T15" fmla="*/ 8 h 684"/>
                      <a:gd name="T16" fmla="*/ 1120 w 2004"/>
                      <a:gd name="T17" fmla="*/ 132 h 684"/>
                      <a:gd name="T18" fmla="*/ 1160 w 2004"/>
                      <a:gd name="T19" fmla="*/ 284 h 684"/>
                      <a:gd name="T20" fmla="*/ 1220 w 2004"/>
                      <a:gd name="T21" fmla="*/ 388 h 684"/>
                      <a:gd name="T22" fmla="*/ 1264 w 2004"/>
                      <a:gd name="T23" fmla="*/ 532 h 684"/>
                      <a:gd name="T24" fmla="*/ 1336 w 2004"/>
                      <a:gd name="T25" fmla="*/ 556 h 684"/>
                      <a:gd name="T26" fmla="*/ 1424 w 2004"/>
                      <a:gd name="T27" fmla="*/ 528 h 684"/>
                      <a:gd name="T28" fmla="*/ 1528 w 2004"/>
                      <a:gd name="T29" fmla="*/ 420 h 684"/>
                      <a:gd name="T30" fmla="*/ 1640 w 2004"/>
                      <a:gd name="T31" fmla="*/ 500 h 684"/>
                      <a:gd name="T32" fmla="*/ 1788 w 2004"/>
                      <a:gd name="T33" fmla="*/ 424 h 684"/>
                      <a:gd name="T34" fmla="*/ 1876 w 2004"/>
                      <a:gd name="T35" fmla="*/ 344 h 684"/>
                      <a:gd name="T36" fmla="*/ 1952 w 2004"/>
                      <a:gd name="T37" fmla="*/ 508 h 684"/>
                      <a:gd name="T38" fmla="*/ 2004 w 2004"/>
                      <a:gd name="T39" fmla="*/ 684 h 684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2004"/>
                      <a:gd name="T61" fmla="*/ 0 h 684"/>
                      <a:gd name="T62" fmla="*/ 2004 w 2004"/>
                      <a:gd name="T63" fmla="*/ 684 h 684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2004" h="684">
                        <a:moveTo>
                          <a:pt x="0" y="684"/>
                        </a:moveTo>
                        <a:cubicBezTo>
                          <a:pt x="54" y="667"/>
                          <a:pt x="107" y="648"/>
                          <a:pt x="144" y="612"/>
                        </a:cubicBezTo>
                        <a:cubicBezTo>
                          <a:pt x="181" y="576"/>
                          <a:pt x="176" y="553"/>
                          <a:pt x="224" y="468"/>
                        </a:cubicBezTo>
                        <a:cubicBezTo>
                          <a:pt x="272" y="383"/>
                          <a:pt x="371" y="115"/>
                          <a:pt x="432" y="104"/>
                        </a:cubicBezTo>
                        <a:cubicBezTo>
                          <a:pt x="493" y="93"/>
                          <a:pt x="544" y="376"/>
                          <a:pt x="588" y="404"/>
                        </a:cubicBezTo>
                        <a:cubicBezTo>
                          <a:pt x="632" y="432"/>
                          <a:pt x="653" y="325"/>
                          <a:pt x="696" y="272"/>
                        </a:cubicBezTo>
                        <a:cubicBezTo>
                          <a:pt x="739" y="219"/>
                          <a:pt x="796" y="128"/>
                          <a:pt x="844" y="84"/>
                        </a:cubicBezTo>
                        <a:cubicBezTo>
                          <a:pt x="892" y="40"/>
                          <a:pt x="938" y="0"/>
                          <a:pt x="984" y="8"/>
                        </a:cubicBezTo>
                        <a:cubicBezTo>
                          <a:pt x="1030" y="16"/>
                          <a:pt x="1091" y="86"/>
                          <a:pt x="1120" y="132"/>
                        </a:cubicBezTo>
                        <a:cubicBezTo>
                          <a:pt x="1149" y="178"/>
                          <a:pt x="1143" y="241"/>
                          <a:pt x="1160" y="284"/>
                        </a:cubicBezTo>
                        <a:cubicBezTo>
                          <a:pt x="1177" y="327"/>
                          <a:pt x="1203" y="347"/>
                          <a:pt x="1220" y="388"/>
                        </a:cubicBezTo>
                        <a:cubicBezTo>
                          <a:pt x="1237" y="429"/>
                          <a:pt x="1245" y="504"/>
                          <a:pt x="1264" y="532"/>
                        </a:cubicBezTo>
                        <a:cubicBezTo>
                          <a:pt x="1283" y="560"/>
                          <a:pt x="1309" y="557"/>
                          <a:pt x="1336" y="556"/>
                        </a:cubicBezTo>
                        <a:cubicBezTo>
                          <a:pt x="1363" y="555"/>
                          <a:pt x="1392" y="551"/>
                          <a:pt x="1424" y="528"/>
                        </a:cubicBezTo>
                        <a:cubicBezTo>
                          <a:pt x="1456" y="505"/>
                          <a:pt x="1492" y="425"/>
                          <a:pt x="1528" y="420"/>
                        </a:cubicBezTo>
                        <a:cubicBezTo>
                          <a:pt x="1564" y="415"/>
                          <a:pt x="1597" y="499"/>
                          <a:pt x="1640" y="500"/>
                        </a:cubicBezTo>
                        <a:cubicBezTo>
                          <a:pt x="1683" y="501"/>
                          <a:pt x="1749" y="450"/>
                          <a:pt x="1788" y="424"/>
                        </a:cubicBezTo>
                        <a:cubicBezTo>
                          <a:pt x="1827" y="398"/>
                          <a:pt x="1849" y="330"/>
                          <a:pt x="1876" y="344"/>
                        </a:cubicBezTo>
                        <a:cubicBezTo>
                          <a:pt x="1903" y="358"/>
                          <a:pt x="1931" y="451"/>
                          <a:pt x="1952" y="508"/>
                        </a:cubicBezTo>
                        <a:cubicBezTo>
                          <a:pt x="1973" y="565"/>
                          <a:pt x="1993" y="647"/>
                          <a:pt x="2004" y="68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NZ"/>
                  </a:p>
                </p:txBody>
              </p:sp>
            </p:grpSp>
            <p:sp>
              <p:nvSpPr>
                <p:cNvPr id="7235" name="Freeform 60"/>
                <p:cNvSpPr>
                  <a:spLocks/>
                </p:cNvSpPr>
                <p:nvPr/>
              </p:nvSpPr>
              <p:spPr bwMode="auto">
                <a:xfrm>
                  <a:off x="480" y="3952"/>
                  <a:ext cx="2014" cy="72"/>
                </a:xfrm>
                <a:custGeom>
                  <a:avLst/>
                  <a:gdLst>
                    <a:gd name="T0" fmla="*/ 0 w 1820"/>
                    <a:gd name="T1" fmla="*/ 38 h 72"/>
                    <a:gd name="T2" fmla="*/ 387 w 1820"/>
                    <a:gd name="T3" fmla="*/ 23 h 72"/>
                    <a:gd name="T4" fmla="*/ 965 w 1820"/>
                    <a:gd name="T5" fmla="*/ 8 h 72"/>
                    <a:gd name="T6" fmla="*/ 1333 w 1820"/>
                    <a:gd name="T7" fmla="*/ 2 h 72"/>
                    <a:gd name="T8" fmla="*/ 1904 w 1820"/>
                    <a:gd name="T9" fmla="*/ 4 h 72"/>
                    <a:gd name="T10" fmla="*/ 2429 w 1820"/>
                    <a:gd name="T11" fmla="*/ 26 h 72"/>
                    <a:gd name="T12" fmla="*/ 2916 w 1820"/>
                    <a:gd name="T13" fmla="*/ 44 h 72"/>
                    <a:gd name="T14" fmla="*/ 3497 w 1820"/>
                    <a:gd name="T15" fmla="*/ 56 h 72"/>
                    <a:gd name="T16" fmla="*/ 4515 w 1820"/>
                    <a:gd name="T17" fmla="*/ 65 h 72"/>
                    <a:gd name="T18" fmla="*/ 5794 w 1820"/>
                    <a:gd name="T19" fmla="*/ 71 h 72"/>
                    <a:gd name="T20" fmla="*/ 7856 w 1820"/>
                    <a:gd name="T21" fmla="*/ 65 h 72"/>
                    <a:gd name="T22" fmla="*/ 9873 w 1820"/>
                    <a:gd name="T23" fmla="*/ 68 h 72"/>
                    <a:gd name="T24" fmla="*/ 11268 w 1820"/>
                    <a:gd name="T25" fmla="*/ 72 h 7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20"/>
                    <a:gd name="T40" fmla="*/ 0 h 72"/>
                    <a:gd name="T41" fmla="*/ 1820 w 1820"/>
                    <a:gd name="T42" fmla="*/ 72 h 7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20" h="72">
                      <a:moveTo>
                        <a:pt x="0" y="38"/>
                      </a:moveTo>
                      <a:cubicBezTo>
                        <a:pt x="18" y="33"/>
                        <a:pt x="37" y="28"/>
                        <a:pt x="63" y="23"/>
                      </a:cubicBezTo>
                      <a:cubicBezTo>
                        <a:pt x="89" y="18"/>
                        <a:pt x="131" y="11"/>
                        <a:pt x="156" y="8"/>
                      </a:cubicBezTo>
                      <a:cubicBezTo>
                        <a:pt x="181" y="5"/>
                        <a:pt x="191" y="3"/>
                        <a:pt x="216" y="2"/>
                      </a:cubicBezTo>
                      <a:cubicBezTo>
                        <a:pt x="241" y="1"/>
                        <a:pt x="279" y="0"/>
                        <a:pt x="308" y="4"/>
                      </a:cubicBezTo>
                      <a:cubicBezTo>
                        <a:pt x="337" y="8"/>
                        <a:pt x="366" y="19"/>
                        <a:pt x="393" y="26"/>
                      </a:cubicBezTo>
                      <a:cubicBezTo>
                        <a:pt x="420" y="33"/>
                        <a:pt x="444" y="39"/>
                        <a:pt x="472" y="44"/>
                      </a:cubicBezTo>
                      <a:cubicBezTo>
                        <a:pt x="500" y="49"/>
                        <a:pt x="521" y="52"/>
                        <a:pt x="564" y="56"/>
                      </a:cubicBezTo>
                      <a:cubicBezTo>
                        <a:pt x="607" y="60"/>
                        <a:pt x="667" y="62"/>
                        <a:pt x="729" y="65"/>
                      </a:cubicBezTo>
                      <a:cubicBezTo>
                        <a:pt x="791" y="68"/>
                        <a:pt x="846" y="71"/>
                        <a:pt x="936" y="71"/>
                      </a:cubicBezTo>
                      <a:cubicBezTo>
                        <a:pt x="1026" y="71"/>
                        <a:pt x="1159" y="66"/>
                        <a:pt x="1269" y="65"/>
                      </a:cubicBezTo>
                      <a:cubicBezTo>
                        <a:pt x="1379" y="64"/>
                        <a:pt x="1504" y="67"/>
                        <a:pt x="1596" y="68"/>
                      </a:cubicBezTo>
                      <a:cubicBezTo>
                        <a:pt x="1688" y="69"/>
                        <a:pt x="1773" y="71"/>
                        <a:pt x="1820" y="72"/>
                      </a:cubicBezTo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sp>
            <p:nvSpPr>
              <p:cNvPr id="7233" name="Text Box 73"/>
              <p:cNvSpPr txBox="1">
                <a:spLocks noChangeArrowheads="1"/>
              </p:cNvSpPr>
              <p:nvPr/>
            </p:nvSpPr>
            <p:spPr bwMode="auto">
              <a:xfrm>
                <a:off x="2712" y="2704"/>
                <a:ext cx="699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400"/>
                  <a:t>Short (blue)</a:t>
                </a:r>
              </a:p>
            </p:txBody>
          </p:sp>
        </p:grpSp>
        <p:grpSp>
          <p:nvGrpSpPr>
            <p:cNvPr id="7223" name="Group 93"/>
            <p:cNvGrpSpPr>
              <a:grpSpLocks/>
            </p:cNvGrpSpPr>
            <p:nvPr/>
          </p:nvGrpSpPr>
          <p:grpSpPr bwMode="auto">
            <a:xfrm>
              <a:off x="5260" y="2474"/>
              <a:ext cx="456" cy="435"/>
              <a:chOff x="5252" y="2442"/>
              <a:chExt cx="456" cy="435"/>
            </a:xfrm>
          </p:grpSpPr>
          <p:sp>
            <p:nvSpPr>
              <p:cNvPr id="7230" name="Line 70"/>
              <p:cNvSpPr>
                <a:spLocks noChangeShapeType="1"/>
              </p:cNvSpPr>
              <p:nvPr/>
            </p:nvSpPr>
            <p:spPr bwMode="auto">
              <a:xfrm flipV="1">
                <a:off x="5458" y="2442"/>
                <a:ext cx="0" cy="273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7231" name="Text Box 80"/>
              <p:cNvSpPr txBox="1">
                <a:spLocks noChangeArrowheads="1"/>
              </p:cNvSpPr>
              <p:nvPr/>
            </p:nvSpPr>
            <p:spPr bwMode="auto">
              <a:xfrm>
                <a:off x="5252" y="2704"/>
                <a:ext cx="45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200"/>
                  <a:t>(scaled)</a:t>
                </a:r>
              </a:p>
            </p:txBody>
          </p:sp>
        </p:grpSp>
        <p:sp>
          <p:nvSpPr>
            <p:cNvPr id="7224" name="Text Box 83"/>
            <p:cNvSpPr txBox="1">
              <a:spLocks noChangeArrowheads="1"/>
            </p:cNvSpPr>
            <p:nvPr/>
          </p:nvSpPr>
          <p:spPr bwMode="auto">
            <a:xfrm>
              <a:off x="5116" y="2432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cs typeface="Arial" panose="020B0604020202020204" pitchFamily="34" charset="0"/>
                </a:rPr>
                <a:t>=</a:t>
              </a:r>
              <a:endParaRPr lang="el-GR" altLang="zh-TW" sz="2400" b="1">
                <a:cs typeface="Arial" panose="020B0604020202020204" pitchFamily="34" charset="0"/>
              </a:endParaRPr>
            </a:p>
          </p:txBody>
        </p:sp>
        <p:grpSp>
          <p:nvGrpSpPr>
            <p:cNvPr id="7225" name="Group 104"/>
            <p:cNvGrpSpPr>
              <a:grpSpLocks/>
            </p:cNvGrpSpPr>
            <p:nvPr/>
          </p:nvGrpSpPr>
          <p:grpSpPr bwMode="auto">
            <a:xfrm>
              <a:off x="4027" y="2296"/>
              <a:ext cx="1124" cy="448"/>
              <a:chOff x="4027" y="2296"/>
              <a:chExt cx="1124" cy="448"/>
            </a:xfrm>
          </p:grpSpPr>
          <p:sp>
            <p:nvSpPr>
              <p:cNvPr id="7226" name="Freeform 90" descr="Light upward diagonal"/>
              <p:cNvSpPr>
                <a:spLocks/>
              </p:cNvSpPr>
              <p:nvPr/>
            </p:nvSpPr>
            <p:spPr bwMode="auto">
              <a:xfrm>
                <a:off x="4035" y="2668"/>
                <a:ext cx="633" cy="66"/>
              </a:xfrm>
              <a:custGeom>
                <a:avLst/>
                <a:gdLst>
                  <a:gd name="T0" fmla="*/ 0 w 633"/>
                  <a:gd name="T1" fmla="*/ 63 h 66"/>
                  <a:gd name="T2" fmla="*/ 78 w 633"/>
                  <a:gd name="T3" fmla="*/ 12 h 66"/>
                  <a:gd name="T4" fmla="*/ 180 w 633"/>
                  <a:gd name="T5" fmla="*/ 0 h 66"/>
                  <a:gd name="T6" fmla="*/ 273 w 633"/>
                  <a:gd name="T7" fmla="*/ 42 h 66"/>
                  <a:gd name="T8" fmla="*/ 312 w 633"/>
                  <a:gd name="T9" fmla="*/ 66 h 66"/>
                  <a:gd name="T10" fmla="*/ 372 w 633"/>
                  <a:gd name="T11" fmla="*/ 48 h 66"/>
                  <a:gd name="T12" fmla="*/ 483 w 633"/>
                  <a:gd name="T13" fmla="*/ 39 h 66"/>
                  <a:gd name="T14" fmla="*/ 582 w 633"/>
                  <a:gd name="T15" fmla="*/ 45 h 66"/>
                  <a:gd name="T16" fmla="*/ 633 w 633"/>
                  <a:gd name="T17" fmla="*/ 60 h 66"/>
                  <a:gd name="T18" fmla="*/ 0 w 633"/>
                  <a:gd name="T19" fmla="*/ 63 h 6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33"/>
                  <a:gd name="T31" fmla="*/ 0 h 66"/>
                  <a:gd name="T32" fmla="*/ 633 w 633"/>
                  <a:gd name="T33" fmla="*/ 66 h 6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33" h="66">
                    <a:moveTo>
                      <a:pt x="0" y="63"/>
                    </a:moveTo>
                    <a:lnTo>
                      <a:pt x="78" y="12"/>
                    </a:lnTo>
                    <a:lnTo>
                      <a:pt x="180" y="0"/>
                    </a:lnTo>
                    <a:lnTo>
                      <a:pt x="273" y="42"/>
                    </a:lnTo>
                    <a:lnTo>
                      <a:pt x="312" y="66"/>
                    </a:lnTo>
                    <a:lnTo>
                      <a:pt x="372" y="48"/>
                    </a:lnTo>
                    <a:lnTo>
                      <a:pt x="483" y="39"/>
                    </a:lnTo>
                    <a:lnTo>
                      <a:pt x="582" y="45"/>
                    </a:lnTo>
                    <a:lnTo>
                      <a:pt x="633" y="60"/>
                    </a:lnTo>
                    <a:lnTo>
                      <a:pt x="0" y="63"/>
                    </a:lnTo>
                    <a:close/>
                  </a:path>
                </a:pathLst>
              </a:custGeom>
              <a:pattFill prst="ltUpDiag">
                <a:fgClr>
                  <a:srgbClr val="0000FF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7227" name="Line 86"/>
              <p:cNvSpPr>
                <a:spLocks noChangeShapeType="1"/>
              </p:cNvSpPr>
              <p:nvPr/>
            </p:nvSpPr>
            <p:spPr bwMode="auto">
              <a:xfrm flipV="1">
                <a:off x="4027" y="2296"/>
                <a:ext cx="0" cy="4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7228" name="Line 87"/>
              <p:cNvSpPr>
                <a:spLocks noChangeShapeType="1"/>
              </p:cNvSpPr>
              <p:nvPr/>
            </p:nvSpPr>
            <p:spPr bwMode="auto">
              <a:xfrm flipV="1">
                <a:off x="4027" y="2741"/>
                <a:ext cx="1124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7229" name="Freeform 88"/>
              <p:cNvSpPr>
                <a:spLocks/>
              </p:cNvSpPr>
              <p:nvPr/>
            </p:nvSpPr>
            <p:spPr bwMode="auto">
              <a:xfrm>
                <a:off x="4028" y="2658"/>
                <a:ext cx="1038" cy="77"/>
              </a:xfrm>
              <a:custGeom>
                <a:avLst/>
                <a:gdLst>
                  <a:gd name="T0" fmla="*/ 0 w 1038"/>
                  <a:gd name="T1" fmla="*/ 1 h 109"/>
                  <a:gd name="T2" fmla="*/ 55 w 1038"/>
                  <a:gd name="T3" fmla="*/ 1 h 109"/>
                  <a:gd name="T4" fmla="*/ 111 w 1038"/>
                  <a:gd name="T5" fmla="*/ 1 h 109"/>
                  <a:gd name="T6" fmla="*/ 199 w 1038"/>
                  <a:gd name="T7" fmla="*/ 1 h 109"/>
                  <a:gd name="T8" fmla="*/ 305 w 1038"/>
                  <a:gd name="T9" fmla="*/ 1 h 109"/>
                  <a:gd name="T10" fmla="*/ 361 w 1038"/>
                  <a:gd name="T11" fmla="*/ 1 h 109"/>
                  <a:gd name="T12" fmla="*/ 437 w 1038"/>
                  <a:gd name="T13" fmla="*/ 1 h 109"/>
                  <a:gd name="T14" fmla="*/ 510 w 1038"/>
                  <a:gd name="T15" fmla="*/ 1 h 109"/>
                  <a:gd name="T16" fmla="*/ 580 w 1038"/>
                  <a:gd name="T17" fmla="*/ 1 h 109"/>
                  <a:gd name="T18" fmla="*/ 601 w 1038"/>
                  <a:gd name="T19" fmla="*/ 1 h 109"/>
                  <a:gd name="T20" fmla="*/ 632 w 1038"/>
                  <a:gd name="T21" fmla="*/ 1 h 109"/>
                  <a:gd name="T22" fmla="*/ 655 w 1038"/>
                  <a:gd name="T23" fmla="*/ 1 h 109"/>
                  <a:gd name="T24" fmla="*/ 692 w 1038"/>
                  <a:gd name="T25" fmla="*/ 1 h 109"/>
                  <a:gd name="T26" fmla="*/ 738 w 1038"/>
                  <a:gd name="T27" fmla="*/ 1 h 109"/>
                  <a:gd name="T28" fmla="*/ 791 w 1038"/>
                  <a:gd name="T29" fmla="*/ 1 h 109"/>
                  <a:gd name="T30" fmla="*/ 849 w 1038"/>
                  <a:gd name="T31" fmla="*/ 1 h 109"/>
                  <a:gd name="T32" fmla="*/ 926 w 1038"/>
                  <a:gd name="T33" fmla="*/ 1 h 109"/>
                  <a:gd name="T34" fmla="*/ 972 w 1038"/>
                  <a:gd name="T35" fmla="*/ 1 h 109"/>
                  <a:gd name="T36" fmla="*/ 1011 w 1038"/>
                  <a:gd name="T37" fmla="*/ 1 h 109"/>
                  <a:gd name="T38" fmla="*/ 1038 w 1038"/>
                  <a:gd name="T39" fmla="*/ 1 h 10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38"/>
                  <a:gd name="T61" fmla="*/ 0 h 109"/>
                  <a:gd name="T62" fmla="*/ 1038 w 1038"/>
                  <a:gd name="T63" fmla="*/ 109 h 10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38" h="109">
                    <a:moveTo>
                      <a:pt x="0" y="109"/>
                    </a:moveTo>
                    <a:cubicBezTo>
                      <a:pt x="9" y="98"/>
                      <a:pt x="37" y="60"/>
                      <a:pt x="55" y="45"/>
                    </a:cubicBezTo>
                    <a:cubicBezTo>
                      <a:pt x="73" y="30"/>
                      <a:pt x="87" y="22"/>
                      <a:pt x="111" y="17"/>
                    </a:cubicBezTo>
                    <a:cubicBezTo>
                      <a:pt x="135" y="12"/>
                      <a:pt x="167" y="0"/>
                      <a:pt x="199" y="13"/>
                    </a:cubicBezTo>
                    <a:cubicBezTo>
                      <a:pt x="231" y="26"/>
                      <a:pt x="278" y="81"/>
                      <a:pt x="305" y="93"/>
                    </a:cubicBezTo>
                    <a:cubicBezTo>
                      <a:pt x="332" y="105"/>
                      <a:pt x="338" y="89"/>
                      <a:pt x="361" y="86"/>
                    </a:cubicBezTo>
                    <a:cubicBezTo>
                      <a:pt x="383" y="82"/>
                      <a:pt x="412" y="77"/>
                      <a:pt x="437" y="75"/>
                    </a:cubicBezTo>
                    <a:cubicBezTo>
                      <a:pt x="462" y="72"/>
                      <a:pt x="486" y="70"/>
                      <a:pt x="510" y="70"/>
                    </a:cubicBezTo>
                    <a:cubicBezTo>
                      <a:pt x="534" y="71"/>
                      <a:pt x="565" y="75"/>
                      <a:pt x="580" y="78"/>
                    </a:cubicBezTo>
                    <a:cubicBezTo>
                      <a:pt x="595" y="80"/>
                      <a:pt x="592" y="84"/>
                      <a:pt x="601" y="86"/>
                    </a:cubicBezTo>
                    <a:cubicBezTo>
                      <a:pt x="610" y="89"/>
                      <a:pt x="623" y="90"/>
                      <a:pt x="632" y="92"/>
                    </a:cubicBezTo>
                    <a:cubicBezTo>
                      <a:pt x="641" y="94"/>
                      <a:pt x="645" y="99"/>
                      <a:pt x="655" y="100"/>
                    </a:cubicBezTo>
                    <a:cubicBezTo>
                      <a:pt x="665" y="102"/>
                      <a:pt x="678" y="102"/>
                      <a:pt x="692" y="102"/>
                    </a:cubicBezTo>
                    <a:cubicBezTo>
                      <a:pt x="706" y="102"/>
                      <a:pt x="721" y="101"/>
                      <a:pt x="738" y="100"/>
                    </a:cubicBezTo>
                    <a:cubicBezTo>
                      <a:pt x="754" y="99"/>
                      <a:pt x="773" y="94"/>
                      <a:pt x="791" y="94"/>
                    </a:cubicBezTo>
                    <a:cubicBezTo>
                      <a:pt x="810" y="94"/>
                      <a:pt x="827" y="98"/>
                      <a:pt x="849" y="99"/>
                    </a:cubicBezTo>
                    <a:cubicBezTo>
                      <a:pt x="872" y="99"/>
                      <a:pt x="906" y="96"/>
                      <a:pt x="926" y="94"/>
                    </a:cubicBezTo>
                    <a:cubicBezTo>
                      <a:pt x="946" y="93"/>
                      <a:pt x="958" y="89"/>
                      <a:pt x="972" y="90"/>
                    </a:cubicBezTo>
                    <a:cubicBezTo>
                      <a:pt x="986" y="90"/>
                      <a:pt x="1000" y="96"/>
                      <a:pt x="1011" y="99"/>
                    </a:cubicBezTo>
                    <a:cubicBezTo>
                      <a:pt x="1022" y="102"/>
                      <a:pt x="1032" y="107"/>
                      <a:pt x="1038" y="109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grpSp>
        <p:nvGrpSpPr>
          <p:cNvPr id="7175" name="Group 108"/>
          <p:cNvGrpSpPr>
            <a:grpSpLocks/>
          </p:cNvGrpSpPr>
          <p:nvPr/>
        </p:nvGrpSpPr>
        <p:grpSpPr bwMode="auto">
          <a:xfrm>
            <a:off x="4016375" y="4581525"/>
            <a:ext cx="4681538" cy="720725"/>
            <a:chOff x="2530" y="2886"/>
            <a:chExt cx="2949" cy="454"/>
          </a:xfrm>
        </p:grpSpPr>
        <p:grpSp>
          <p:nvGrpSpPr>
            <p:cNvPr id="7207" name="Group 63"/>
            <p:cNvGrpSpPr>
              <a:grpSpLocks/>
            </p:cNvGrpSpPr>
            <p:nvPr/>
          </p:nvGrpSpPr>
          <p:grpSpPr bwMode="auto">
            <a:xfrm>
              <a:off x="2530" y="2886"/>
              <a:ext cx="1124" cy="448"/>
              <a:chOff x="3071" y="3248"/>
              <a:chExt cx="2169" cy="800"/>
            </a:xfrm>
          </p:grpSpPr>
          <p:grpSp>
            <p:nvGrpSpPr>
              <p:cNvPr id="7216" name="Group 52"/>
              <p:cNvGrpSpPr>
                <a:grpSpLocks/>
              </p:cNvGrpSpPr>
              <p:nvPr/>
            </p:nvGrpSpPr>
            <p:grpSpPr bwMode="auto">
              <a:xfrm>
                <a:off x="3071" y="3248"/>
                <a:ext cx="2169" cy="800"/>
                <a:chOff x="447" y="2328"/>
                <a:chExt cx="2169" cy="800"/>
              </a:xfrm>
            </p:grpSpPr>
            <p:sp>
              <p:nvSpPr>
                <p:cNvPr id="721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447" y="2328"/>
                  <a:ext cx="0" cy="79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721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47" y="3122"/>
                  <a:ext cx="2169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7220" name="Freeform 55"/>
                <p:cNvSpPr>
                  <a:spLocks/>
                </p:cNvSpPr>
                <p:nvPr/>
              </p:nvSpPr>
              <p:spPr bwMode="auto">
                <a:xfrm>
                  <a:off x="448" y="2428"/>
                  <a:ext cx="2004" cy="684"/>
                </a:xfrm>
                <a:custGeom>
                  <a:avLst/>
                  <a:gdLst>
                    <a:gd name="T0" fmla="*/ 0 w 2004"/>
                    <a:gd name="T1" fmla="*/ 684 h 684"/>
                    <a:gd name="T2" fmla="*/ 144 w 2004"/>
                    <a:gd name="T3" fmla="*/ 612 h 684"/>
                    <a:gd name="T4" fmla="*/ 224 w 2004"/>
                    <a:gd name="T5" fmla="*/ 468 h 684"/>
                    <a:gd name="T6" fmla="*/ 432 w 2004"/>
                    <a:gd name="T7" fmla="*/ 104 h 684"/>
                    <a:gd name="T8" fmla="*/ 588 w 2004"/>
                    <a:gd name="T9" fmla="*/ 404 h 684"/>
                    <a:gd name="T10" fmla="*/ 696 w 2004"/>
                    <a:gd name="T11" fmla="*/ 272 h 684"/>
                    <a:gd name="T12" fmla="*/ 844 w 2004"/>
                    <a:gd name="T13" fmla="*/ 84 h 684"/>
                    <a:gd name="T14" fmla="*/ 984 w 2004"/>
                    <a:gd name="T15" fmla="*/ 8 h 684"/>
                    <a:gd name="T16" fmla="*/ 1120 w 2004"/>
                    <a:gd name="T17" fmla="*/ 132 h 684"/>
                    <a:gd name="T18" fmla="*/ 1160 w 2004"/>
                    <a:gd name="T19" fmla="*/ 284 h 684"/>
                    <a:gd name="T20" fmla="*/ 1220 w 2004"/>
                    <a:gd name="T21" fmla="*/ 388 h 684"/>
                    <a:gd name="T22" fmla="*/ 1264 w 2004"/>
                    <a:gd name="T23" fmla="*/ 532 h 684"/>
                    <a:gd name="T24" fmla="*/ 1336 w 2004"/>
                    <a:gd name="T25" fmla="*/ 556 h 684"/>
                    <a:gd name="T26" fmla="*/ 1424 w 2004"/>
                    <a:gd name="T27" fmla="*/ 528 h 684"/>
                    <a:gd name="T28" fmla="*/ 1528 w 2004"/>
                    <a:gd name="T29" fmla="*/ 420 h 684"/>
                    <a:gd name="T30" fmla="*/ 1640 w 2004"/>
                    <a:gd name="T31" fmla="*/ 500 h 684"/>
                    <a:gd name="T32" fmla="*/ 1788 w 2004"/>
                    <a:gd name="T33" fmla="*/ 424 h 684"/>
                    <a:gd name="T34" fmla="*/ 1876 w 2004"/>
                    <a:gd name="T35" fmla="*/ 344 h 684"/>
                    <a:gd name="T36" fmla="*/ 1952 w 2004"/>
                    <a:gd name="T37" fmla="*/ 508 h 684"/>
                    <a:gd name="T38" fmla="*/ 2004 w 2004"/>
                    <a:gd name="T39" fmla="*/ 684 h 68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004"/>
                    <a:gd name="T61" fmla="*/ 0 h 684"/>
                    <a:gd name="T62" fmla="*/ 2004 w 2004"/>
                    <a:gd name="T63" fmla="*/ 684 h 68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004" h="684">
                      <a:moveTo>
                        <a:pt x="0" y="684"/>
                      </a:moveTo>
                      <a:cubicBezTo>
                        <a:pt x="54" y="667"/>
                        <a:pt x="107" y="648"/>
                        <a:pt x="144" y="612"/>
                      </a:cubicBezTo>
                      <a:cubicBezTo>
                        <a:pt x="181" y="576"/>
                        <a:pt x="176" y="553"/>
                        <a:pt x="224" y="468"/>
                      </a:cubicBezTo>
                      <a:cubicBezTo>
                        <a:pt x="272" y="383"/>
                        <a:pt x="371" y="115"/>
                        <a:pt x="432" y="104"/>
                      </a:cubicBezTo>
                      <a:cubicBezTo>
                        <a:pt x="493" y="93"/>
                        <a:pt x="544" y="376"/>
                        <a:pt x="588" y="404"/>
                      </a:cubicBezTo>
                      <a:cubicBezTo>
                        <a:pt x="632" y="432"/>
                        <a:pt x="653" y="325"/>
                        <a:pt x="696" y="272"/>
                      </a:cubicBezTo>
                      <a:cubicBezTo>
                        <a:pt x="739" y="219"/>
                        <a:pt x="796" y="128"/>
                        <a:pt x="844" y="84"/>
                      </a:cubicBezTo>
                      <a:cubicBezTo>
                        <a:pt x="892" y="40"/>
                        <a:pt x="938" y="0"/>
                        <a:pt x="984" y="8"/>
                      </a:cubicBezTo>
                      <a:cubicBezTo>
                        <a:pt x="1030" y="16"/>
                        <a:pt x="1091" y="86"/>
                        <a:pt x="1120" y="132"/>
                      </a:cubicBezTo>
                      <a:cubicBezTo>
                        <a:pt x="1149" y="178"/>
                        <a:pt x="1143" y="241"/>
                        <a:pt x="1160" y="284"/>
                      </a:cubicBezTo>
                      <a:cubicBezTo>
                        <a:pt x="1177" y="327"/>
                        <a:pt x="1203" y="347"/>
                        <a:pt x="1220" y="388"/>
                      </a:cubicBezTo>
                      <a:cubicBezTo>
                        <a:pt x="1237" y="429"/>
                        <a:pt x="1245" y="504"/>
                        <a:pt x="1264" y="532"/>
                      </a:cubicBezTo>
                      <a:cubicBezTo>
                        <a:pt x="1283" y="560"/>
                        <a:pt x="1309" y="557"/>
                        <a:pt x="1336" y="556"/>
                      </a:cubicBezTo>
                      <a:cubicBezTo>
                        <a:pt x="1363" y="555"/>
                        <a:pt x="1392" y="551"/>
                        <a:pt x="1424" y="528"/>
                      </a:cubicBezTo>
                      <a:cubicBezTo>
                        <a:pt x="1456" y="505"/>
                        <a:pt x="1492" y="425"/>
                        <a:pt x="1528" y="420"/>
                      </a:cubicBezTo>
                      <a:cubicBezTo>
                        <a:pt x="1564" y="415"/>
                        <a:pt x="1597" y="499"/>
                        <a:pt x="1640" y="500"/>
                      </a:cubicBezTo>
                      <a:cubicBezTo>
                        <a:pt x="1683" y="501"/>
                        <a:pt x="1749" y="450"/>
                        <a:pt x="1788" y="424"/>
                      </a:cubicBezTo>
                      <a:cubicBezTo>
                        <a:pt x="1827" y="398"/>
                        <a:pt x="1849" y="330"/>
                        <a:pt x="1876" y="344"/>
                      </a:cubicBezTo>
                      <a:cubicBezTo>
                        <a:pt x="1903" y="358"/>
                        <a:pt x="1931" y="451"/>
                        <a:pt x="1952" y="508"/>
                      </a:cubicBezTo>
                      <a:cubicBezTo>
                        <a:pt x="1973" y="565"/>
                        <a:pt x="1993" y="647"/>
                        <a:pt x="2004" y="68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sp>
            <p:nvSpPr>
              <p:cNvPr id="7217" name="Freeform 62"/>
              <p:cNvSpPr>
                <a:spLocks/>
              </p:cNvSpPr>
              <p:nvPr/>
            </p:nvSpPr>
            <p:spPr bwMode="auto">
              <a:xfrm>
                <a:off x="3105" y="3396"/>
                <a:ext cx="2028" cy="644"/>
              </a:xfrm>
              <a:custGeom>
                <a:avLst/>
                <a:gdLst>
                  <a:gd name="T0" fmla="*/ 0 w 1776"/>
                  <a:gd name="T1" fmla="*/ 0 h 2587"/>
                  <a:gd name="T2" fmla="*/ 1628 w 1776"/>
                  <a:gd name="T3" fmla="*/ 0 h 2587"/>
                  <a:gd name="T4" fmla="*/ 3338 w 1776"/>
                  <a:gd name="T5" fmla="*/ 0 h 2587"/>
                  <a:gd name="T6" fmla="*/ 5100 w 1776"/>
                  <a:gd name="T7" fmla="*/ 0 h 2587"/>
                  <a:gd name="T8" fmla="*/ 6672 w 1776"/>
                  <a:gd name="T9" fmla="*/ 0 h 2587"/>
                  <a:gd name="T10" fmla="*/ 7909 w 1776"/>
                  <a:gd name="T11" fmla="*/ 0 h 2587"/>
                  <a:gd name="T12" fmla="*/ 8700 w 1776"/>
                  <a:gd name="T13" fmla="*/ 0 h 2587"/>
                  <a:gd name="T14" fmla="*/ 9425 w 1776"/>
                  <a:gd name="T15" fmla="*/ 0 h 2587"/>
                  <a:gd name="T16" fmla="*/ 9809 w 1776"/>
                  <a:gd name="T17" fmla="*/ 0 h 2587"/>
                  <a:gd name="T18" fmla="*/ 10068 w 1776"/>
                  <a:gd name="T19" fmla="*/ 0 h 2587"/>
                  <a:gd name="T20" fmla="*/ 10779 w 1776"/>
                  <a:gd name="T21" fmla="*/ 0 h 2587"/>
                  <a:gd name="T22" fmla="*/ 10978 w 1776"/>
                  <a:gd name="T23" fmla="*/ 0 h 2587"/>
                  <a:gd name="T24" fmla="*/ 11639 w 1776"/>
                  <a:gd name="T25" fmla="*/ 0 h 2587"/>
                  <a:gd name="T26" fmla="*/ 12290 w 1776"/>
                  <a:gd name="T27" fmla="*/ 0 h 2587"/>
                  <a:gd name="T28" fmla="*/ 12614 w 1776"/>
                  <a:gd name="T29" fmla="*/ 0 h 2587"/>
                  <a:gd name="T30" fmla="*/ 13135 w 1776"/>
                  <a:gd name="T31" fmla="*/ 0 h 2587"/>
                  <a:gd name="T32" fmla="*/ 13601 w 1776"/>
                  <a:gd name="T33" fmla="*/ 0 h 2587"/>
                  <a:gd name="T34" fmla="*/ 14379 w 1776"/>
                  <a:gd name="T35" fmla="*/ 0 h 2587"/>
                  <a:gd name="T36" fmla="*/ 15227 w 1776"/>
                  <a:gd name="T37" fmla="*/ 0 h 2587"/>
                  <a:gd name="T38" fmla="*/ 16535 w 1776"/>
                  <a:gd name="T39" fmla="*/ 0 h 2587"/>
                  <a:gd name="T40" fmla="*/ 17066 w 1776"/>
                  <a:gd name="T41" fmla="*/ 0 h 2587"/>
                  <a:gd name="T42" fmla="*/ 18360 w 1776"/>
                  <a:gd name="T43" fmla="*/ 0 h 2587"/>
                  <a:gd name="T44" fmla="*/ 19356 w 1776"/>
                  <a:gd name="T45" fmla="*/ 0 h 258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776"/>
                  <a:gd name="T70" fmla="*/ 0 h 2587"/>
                  <a:gd name="T71" fmla="*/ 1776 w 1776"/>
                  <a:gd name="T72" fmla="*/ 2587 h 258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776" h="2587">
                    <a:moveTo>
                      <a:pt x="0" y="2583"/>
                    </a:moveTo>
                    <a:cubicBezTo>
                      <a:pt x="49" y="2573"/>
                      <a:pt x="99" y="2563"/>
                      <a:pt x="150" y="2535"/>
                    </a:cubicBezTo>
                    <a:cubicBezTo>
                      <a:pt x="201" y="2507"/>
                      <a:pt x="253" y="2478"/>
                      <a:pt x="306" y="2415"/>
                    </a:cubicBezTo>
                    <a:cubicBezTo>
                      <a:pt x="359" y="2352"/>
                      <a:pt x="417" y="2284"/>
                      <a:pt x="468" y="2157"/>
                    </a:cubicBezTo>
                    <a:cubicBezTo>
                      <a:pt x="519" y="2030"/>
                      <a:pt x="569" y="1830"/>
                      <a:pt x="612" y="1653"/>
                    </a:cubicBezTo>
                    <a:cubicBezTo>
                      <a:pt x="655" y="1476"/>
                      <a:pt x="695" y="1286"/>
                      <a:pt x="726" y="1095"/>
                    </a:cubicBezTo>
                    <a:cubicBezTo>
                      <a:pt x="757" y="904"/>
                      <a:pt x="775" y="666"/>
                      <a:pt x="798" y="507"/>
                    </a:cubicBezTo>
                    <a:cubicBezTo>
                      <a:pt x="821" y="348"/>
                      <a:pt x="847" y="219"/>
                      <a:pt x="864" y="141"/>
                    </a:cubicBezTo>
                    <a:cubicBezTo>
                      <a:pt x="881" y="63"/>
                      <a:pt x="890" y="62"/>
                      <a:pt x="900" y="39"/>
                    </a:cubicBezTo>
                    <a:cubicBezTo>
                      <a:pt x="910" y="16"/>
                      <a:pt x="909" y="0"/>
                      <a:pt x="924" y="3"/>
                    </a:cubicBezTo>
                    <a:cubicBezTo>
                      <a:pt x="939" y="6"/>
                      <a:pt x="976" y="33"/>
                      <a:pt x="990" y="57"/>
                    </a:cubicBezTo>
                    <a:cubicBezTo>
                      <a:pt x="1004" y="81"/>
                      <a:pt x="995" y="70"/>
                      <a:pt x="1008" y="147"/>
                    </a:cubicBezTo>
                    <a:cubicBezTo>
                      <a:pt x="1021" y="224"/>
                      <a:pt x="1048" y="362"/>
                      <a:pt x="1068" y="519"/>
                    </a:cubicBezTo>
                    <a:cubicBezTo>
                      <a:pt x="1088" y="676"/>
                      <a:pt x="1113" y="938"/>
                      <a:pt x="1128" y="1089"/>
                    </a:cubicBezTo>
                    <a:cubicBezTo>
                      <a:pt x="1143" y="1240"/>
                      <a:pt x="1145" y="1326"/>
                      <a:pt x="1158" y="1425"/>
                    </a:cubicBezTo>
                    <a:cubicBezTo>
                      <a:pt x="1171" y="1524"/>
                      <a:pt x="1191" y="1601"/>
                      <a:pt x="1206" y="1683"/>
                    </a:cubicBezTo>
                    <a:cubicBezTo>
                      <a:pt x="1221" y="1765"/>
                      <a:pt x="1229" y="1834"/>
                      <a:pt x="1248" y="1917"/>
                    </a:cubicBezTo>
                    <a:cubicBezTo>
                      <a:pt x="1267" y="2000"/>
                      <a:pt x="1295" y="2106"/>
                      <a:pt x="1320" y="2181"/>
                    </a:cubicBezTo>
                    <a:cubicBezTo>
                      <a:pt x="1345" y="2256"/>
                      <a:pt x="1365" y="2310"/>
                      <a:pt x="1398" y="2367"/>
                    </a:cubicBezTo>
                    <a:cubicBezTo>
                      <a:pt x="1431" y="2424"/>
                      <a:pt x="1490" y="2491"/>
                      <a:pt x="1518" y="2523"/>
                    </a:cubicBezTo>
                    <a:cubicBezTo>
                      <a:pt x="1546" y="2555"/>
                      <a:pt x="1538" y="2549"/>
                      <a:pt x="1566" y="2559"/>
                    </a:cubicBezTo>
                    <a:cubicBezTo>
                      <a:pt x="1594" y="2569"/>
                      <a:pt x="1651" y="2579"/>
                      <a:pt x="1686" y="2583"/>
                    </a:cubicBezTo>
                    <a:cubicBezTo>
                      <a:pt x="1721" y="2587"/>
                      <a:pt x="1748" y="2585"/>
                      <a:pt x="1776" y="2583"/>
                    </a:cubicBezTo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  <p:sp>
          <p:nvSpPr>
            <p:cNvPr id="7208" name="Text Box 68"/>
            <p:cNvSpPr txBox="1">
              <a:spLocks noChangeArrowheads="1"/>
            </p:cNvSpPr>
            <p:nvPr/>
          </p:nvSpPr>
          <p:spPr bwMode="auto">
            <a:xfrm>
              <a:off x="5161" y="3022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cs typeface="Arial" panose="020B0604020202020204" pitchFamily="34" charset="0"/>
                </a:rPr>
                <a:t>=</a:t>
              </a:r>
              <a:endParaRPr lang="el-GR" altLang="zh-TW" sz="2400" b="1">
                <a:cs typeface="Arial" panose="020B0604020202020204" pitchFamily="34" charset="0"/>
              </a:endParaRPr>
            </a:p>
          </p:txBody>
        </p:sp>
        <p:sp>
          <p:nvSpPr>
            <p:cNvPr id="7209" name="Line 71"/>
            <p:cNvSpPr>
              <a:spLocks noChangeShapeType="1"/>
            </p:cNvSpPr>
            <p:nvPr/>
          </p:nvSpPr>
          <p:spPr bwMode="auto">
            <a:xfrm flipV="1">
              <a:off x="5479" y="2931"/>
              <a:ext cx="0" cy="409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7210" name="Text Box 101"/>
            <p:cNvSpPr txBox="1">
              <a:spLocks noChangeArrowheads="1"/>
            </p:cNvSpPr>
            <p:nvPr/>
          </p:nvSpPr>
          <p:spPr bwMode="auto">
            <a:xfrm>
              <a:off x="3664" y="3022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cs typeface="Arial" panose="020B0604020202020204" pitchFamily="34" charset="0"/>
                </a:rPr>
                <a:t>=</a:t>
              </a:r>
              <a:endParaRPr lang="el-GR" altLang="zh-TW" sz="2400" b="1">
                <a:cs typeface="Arial" panose="020B0604020202020204" pitchFamily="34" charset="0"/>
              </a:endParaRPr>
            </a:p>
          </p:txBody>
        </p:sp>
        <p:grpSp>
          <p:nvGrpSpPr>
            <p:cNvPr id="7211" name="Group 107"/>
            <p:cNvGrpSpPr>
              <a:grpSpLocks/>
            </p:cNvGrpSpPr>
            <p:nvPr/>
          </p:nvGrpSpPr>
          <p:grpSpPr bwMode="auto">
            <a:xfrm>
              <a:off x="4027" y="2886"/>
              <a:ext cx="1124" cy="453"/>
              <a:chOff x="4027" y="2886"/>
              <a:chExt cx="1124" cy="453"/>
            </a:xfrm>
          </p:grpSpPr>
          <p:sp>
            <p:nvSpPr>
              <p:cNvPr id="7212" name="Freeform 103" descr="Dark upward diagonal"/>
              <p:cNvSpPr>
                <a:spLocks/>
              </p:cNvSpPr>
              <p:nvPr/>
            </p:nvSpPr>
            <p:spPr bwMode="auto">
              <a:xfrm>
                <a:off x="4101" y="2985"/>
                <a:ext cx="927" cy="345"/>
              </a:xfrm>
              <a:custGeom>
                <a:avLst/>
                <a:gdLst>
                  <a:gd name="T0" fmla="*/ 0 w 927"/>
                  <a:gd name="T1" fmla="*/ 339 h 345"/>
                  <a:gd name="T2" fmla="*/ 81 w 927"/>
                  <a:gd name="T3" fmla="*/ 300 h 345"/>
                  <a:gd name="T4" fmla="*/ 159 w 927"/>
                  <a:gd name="T5" fmla="*/ 279 h 345"/>
                  <a:gd name="T6" fmla="*/ 228 w 927"/>
                  <a:gd name="T7" fmla="*/ 321 h 345"/>
                  <a:gd name="T8" fmla="*/ 246 w 927"/>
                  <a:gd name="T9" fmla="*/ 318 h 345"/>
                  <a:gd name="T10" fmla="*/ 300 w 927"/>
                  <a:gd name="T11" fmla="*/ 231 h 345"/>
                  <a:gd name="T12" fmla="*/ 387 w 927"/>
                  <a:gd name="T13" fmla="*/ 129 h 345"/>
                  <a:gd name="T14" fmla="*/ 450 w 927"/>
                  <a:gd name="T15" fmla="*/ 0 h 345"/>
                  <a:gd name="T16" fmla="*/ 468 w 927"/>
                  <a:gd name="T17" fmla="*/ 0 h 345"/>
                  <a:gd name="T18" fmla="*/ 519 w 927"/>
                  <a:gd name="T19" fmla="*/ 93 h 345"/>
                  <a:gd name="T20" fmla="*/ 525 w 927"/>
                  <a:gd name="T21" fmla="*/ 150 h 345"/>
                  <a:gd name="T22" fmla="*/ 582 w 927"/>
                  <a:gd name="T23" fmla="*/ 240 h 345"/>
                  <a:gd name="T24" fmla="*/ 687 w 927"/>
                  <a:gd name="T25" fmla="*/ 324 h 345"/>
                  <a:gd name="T26" fmla="*/ 717 w 927"/>
                  <a:gd name="T27" fmla="*/ 303 h 345"/>
                  <a:gd name="T28" fmla="*/ 807 w 927"/>
                  <a:gd name="T29" fmla="*/ 321 h 345"/>
                  <a:gd name="T30" fmla="*/ 894 w 927"/>
                  <a:gd name="T31" fmla="*/ 315 h 345"/>
                  <a:gd name="T32" fmla="*/ 927 w 927"/>
                  <a:gd name="T33" fmla="*/ 345 h 345"/>
                  <a:gd name="T34" fmla="*/ 0 w 927"/>
                  <a:gd name="T35" fmla="*/ 339 h 3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27"/>
                  <a:gd name="T55" fmla="*/ 0 h 345"/>
                  <a:gd name="T56" fmla="*/ 927 w 927"/>
                  <a:gd name="T57" fmla="*/ 345 h 3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27" h="345">
                    <a:moveTo>
                      <a:pt x="0" y="339"/>
                    </a:moveTo>
                    <a:lnTo>
                      <a:pt x="81" y="300"/>
                    </a:lnTo>
                    <a:lnTo>
                      <a:pt x="159" y="279"/>
                    </a:lnTo>
                    <a:lnTo>
                      <a:pt x="228" y="321"/>
                    </a:lnTo>
                    <a:lnTo>
                      <a:pt x="246" y="318"/>
                    </a:lnTo>
                    <a:lnTo>
                      <a:pt x="300" y="231"/>
                    </a:lnTo>
                    <a:lnTo>
                      <a:pt x="387" y="129"/>
                    </a:lnTo>
                    <a:lnTo>
                      <a:pt x="450" y="0"/>
                    </a:lnTo>
                    <a:lnTo>
                      <a:pt x="468" y="0"/>
                    </a:lnTo>
                    <a:lnTo>
                      <a:pt x="519" y="93"/>
                    </a:lnTo>
                    <a:lnTo>
                      <a:pt x="525" y="150"/>
                    </a:lnTo>
                    <a:lnTo>
                      <a:pt x="582" y="240"/>
                    </a:lnTo>
                    <a:lnTo>
                      <a:pt x="687" y="324"/>
                    </a:lnTo>
                    <a:lnTo>
                      <a:pt x="717" y="303"/>
                    </a:lnTo>
                    <a:lnTo>
                      <a:pt x="807" y="321"/>
                    </a:lnTo>
                    <a:lnTo>
                      <a:pt x="894" y="315"/>
                    </a:lnTo>
                    <a:lnTo>
                      <a:pt x="927" y="345"/>
                    </a:lnTo>
                    <a:lnTo>
                      <a:pt x="0" y="339"/>
                    </a:lnTo>
                    <a:close/>
                  </a:path>
                </a:pathLst>
              </a:custGeom>
              <a:pattFill prst="dkUpDiag">
                <a:fgClr>
                  <a:srgbClr val="00FF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7213" name="Line 97"/>
              <p:cNvSpPr>
                <a:spLocks noChangeShapeType="1"/>
              </p:cNvSpPr>
              <p:nvPr/>
            </p:nvSpPr>
            <p:spPr bwMode="auto">
              <a:xfrm flipV="1">
                <a:off x="4027" y="2886"/>
                <a:ext cx="0" cy="4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7214" name="Line 98"/>
              <p:cNvSpPr>
                <a:spLocks noChangeShapeType="1"/>
              </p:cNvSpPr>
              <p:nvPr/>
            </p:nvSpPr>
            <p:spPr bwMode="auto">
              <a:xfrm flipV="1">
                <a:off x="4027" y="3331"/>
                <a:ext cx="1124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7215" name="Freeform 99"/>
              <p:cNvSpPr>
                <a:spLocks/>
              </p:cNvSpPr>
              <p:nvPr/>
            </p:nvSpPr>
            <p:spPr bwMode="auto">
              <a:xfrm>
                <a:off x="4035" y="2974"/>
                <a:ext cx="1031" cy="365"/>
              </a:xfrm>
              <a:custGeom>
                <a:avLst/>
                <a:gdLst>
                  <a:gd name="T0" fmla="*/ 0 w 1031"/>
                  <a:gd name="T1" fmla="*/ 365 h 365"/>
                  <a:gd name="T2" fmla="*/ 69 w 1031"/>
                  <a:gd name="T3" fmla="*/ 350 h 365"/>
                  <a:gd name="T4" fmla="*/ 120 w 1031"/>
                  <a:gd name="T5" fmla="*/ 320 h 365"/>
                  <a:gd name="T6" fmla="*/ 219 w 1031"/>
                  <a:gd name="T7" fmla="*/ 293 h 365"/>
                  <a:gd name="T8" fmla="*/ 303 w 1031"/>
                  <a:gd name="T9" fmla="*/ 326 h 365"/>
                  <a:gd name="T10" fmla="*/ 360 w 1031"/>
                  <a:gd name="T11" fmla="*/ 254 h 365"/>
                  <a:gd name="T12" fmla="*/ 430 w 1031"/>
                  <a:gd name="T13" fmla="*/ 165 h 365"/>
                  <a:gd name="T14" fmla="*/ 521 w 1031"/>
                  <a:gd name="T15" fmla="*/ 14 h 365"/>
                  <a:gd name="T16" fmla="*/ 573 w 1031"/>
                  <a:gd name="T17" fmla="*/ 82 h 365"/>
                  <a:gd name="T18" fmla="*/ 593 w 1031"/>
                  <a:gd name="T19" fmla="*/ 154 h 365"/>
                  <a:gd name="T20" fmla="*/ 629 w 1031"/>
                  <a:gd name="T21" fmla="*/ 218 h 365"/>
                  <a:gd name="T22" fmla="*/ 653 w 1031"/>
                  <a:gd name="T23" fmla="*/ 254 h 365"/>
                  <a:gd name="T24" fmla="*/ 701 w 1031"/>
                  <a:gd name="T25" fmla="*/ 294 h 365"/>
                  <a:gd name="T26" fmla="*/ 745 w 1031"/>
                  <a:gd name="T27" fmla="*/ 326 h 365"/>
                  <a:gd name="T28" fmla="*/ 786 w 1031"/>
                  <a:gd name="T29" fmla="*/ 311 h 365"/>
                  <a:gd name="T30" fmla="*/ 843 w 1031"/>
                  <a:gd name="T31" fmla="*/ 326 h 365"/>
                  <a:gd name="T32" fmla="*/ 909 w 1031"/>
                  <a:gd name="T33" fmla="*/ 332 h 365"/>
                  <a:gd name="T34" fmla="*/ 963 w 1031"/>
                  <a:gd name="T35" fmla="*/ 329 h 365"/>
                  <a:gd name="T36" fmla="*/ 1005 w 1031"/>
                  <a:gd name="T37" fmla="*/ 356 h 365"/>
                  <a:gd name="T38" fmla="*/ 1031 w 1031"/>
                  <a:gd name="T39" fmla="*/ 351 h 36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31"/>
                  <a:gd name="T61" fmla="*/ 0 h 365"/>
                  <a:gd name="T62" fmla="*/ 1031 w 1031"/>
                  <a:gd name="T63" fmla="*/ 365 h 36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31" h="365">
                    <a:moveTo>
                      <a:pt x="0" y="365"/>
                    </a:moveTo>
                    <a:cubicBezTo>
                      <a:pt x="11" y="363"/>
                      <a:pt x="49" y="358"/>
                      <a:pt x="69" y="350"/>
                    </a:cubicBezTo>
                    <a:cubicBezTo>
                      <a:pt x="89" y="342"/>
                      <a:pt x="95" y="330"/>
                      <a:pt x="120" y="320"/>
                    </a:cubicBezTo>
                    <a:cubicBezTo>
                      <a:pt x="145" y="310"/>
                      <a:pt x="189" y="292"/>
                      <a:pt x="219" y="293"/>
                    </a:cubicBezTo>
                    <a:cubicBezTo>
                      <a:pt x="249" y="294"/>
                      <a:pt x="280" y="332"/>
                      <a:pt x="303" y="326"/>
                    </a:cubicBezTo>
                    <a:cubicBezTo>
                      <a:pt x="326" y="320"/>
                      <a:pt x="339" y="281"/>
                      <a:pt x="360" y="254"/>
                    </a:cubicBezTo>
                    <a:cubicBezTo>
                      <a:pt x="381" y="227"/>
                      <a:pt x="403" y="205"/>
                      <a:pt x="430" y="165"/>
                    </a:cubicBezTo>
                    <a:cubicBezTo>
                      <a:pt x="457" y="125"/>
                      <a:pt x="497" y="28"/>
                      <a:pt x="521" y="14"/>
                    </a:cubicBezTo>
                    <a:cubicBezTo>
                      <a:pt x="545" y="0"/>
                      <a:pt x="561" y="59"/>
                      <a:pt x="573" y="82"/>
                    </a:cubicBezTo>
                    <a:cubicBezTo>
                      <a:pt x="585" y="105"/>
                      <a:pt x="584" y="131"/>
                      <a:pt x="593" y="154"/>
                    </a:cubicBezTo>
                    <a:cubicBezTo>
                      <a:pt x="602" y="177"/>
                      <a:pt x="619" y="201"/>
                      <a:pt x="629" y="218"/>
                    </a:cubicBezTo>
                    <a:cubicBezTo>
                      <a:pt x="639" y="235"/>
                      <a:pt x="641" y="241"/>
                      <a:pt x="653" y="254"/>
                    </a:cubicBezTo>
                    <a:cubicBezTo>
                      <a:pt x="665" y="267"/>
                      <a:pt x="686" y="282"/>
                      <a:pt x="701" y="294"/>
                    </a:cubicBezTo>
                    <a:cubicBezTo>
                      <a:pt x="716" y="306"/>
                      <a:pt x="731" y="323"/>
                      <a:pt x="745" y="326"/>
                    </a:cubicBezTo>
                    <a:cubicBezTo>
                      <a:pt x="759" y="329"/>
                      <a:pt x="770" y="311"/>
                      <a:pt x="786" y="311"/>
                    </a:cubicBezTo>
                    <a:cubicBezTo>
                      <a:pt x="802" y="311"/>
                      <a:pt x="823" y="322"/>
                      <a:pt x="843" y="326"/>
                    </a:cubicBezTo>
                    <a:cubicBezTo>
                      <a:pt x="863" y="330"/>
                      <a:pt x="889" y="332"/>
                      <a:pt x="909" y="332"/>
                    </a:cubicBezTo>
                    <a:cubicBezTo>
                      <a:pt x="929" y="332"/>
                      <a:pt x="947" y="325"/>
                      <a:pt x="963" y="329"/>
                    </a:cubicBezTo>
                    <a:cubicBezTo>
                      <a:pt x="979" y="333"/>
                      <a:pt x="994" y="352"/>
                      <a:pt x="1005" y="356"/>
                    </a:cubicBezTo>
                    <a:cubicBezTo>
                      <a:pt x="1016" y="360"/>
                      <a:pt x="1026" y="352"/>
                      <a:pt x="1031" y="351"/>
                    </a:cubicBezTo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grpSp>
        <p:nvGrpSpPr>
          <p:cNvPr id="7176" name="Group 129"/>
          <p:cNvGrpSpPr>
            <a:grpSpLocks/>
          </p:cNvGrpSpPr>
          <p:nvPr/>
        </p:nvGrpSpPr>
        <p:grpSpPr bwMode="auto">
          <a:xfrm>
            <a:off x="4016375" y="5516563"/>
            <a:ext cx="4691063" cy="1023937"/>
            <a:chOff x="2530" y="3475"/>
            <a:chExt cx="2955" cy="645"/>
          </a:xfrm>
        </p:grpSpPr>
        <p:sp>
          <p:nvSpPr>
            <p:cNvPr id="7192" name="Text Box 67"/>
            <p:cNvSpPr txBox="1">
              <a:spLocks noChangeArrowheads="1"/>
            </p:cNvSpPr>
            <p:nvPr/>
          </p:nvSpPr>
          <p:spPr bwMode="auto">
            <a:xfrm>
              <a:off x="3664" y="3612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cs typeface="Arial" panose="020B0604020202020204" pitchFamily="34" charset="0"/>
                </a:rPr>
                <a:t>=</a:t>
              </a:r>
              <a:endParaRPr lang="el-GR" altLang="zh-TW" sz="2400" b="1">
                <a:cs typeface="Arial" panose="020B0604020202020204" pitchFamily="34" charset="0"/>
              </a:endParaRPr>
            </a:p>
          </p:txBody>
        </p:sp>
        <p:sp>
          <p:nvSpPr>
            <p:cNvPr id="7193" name="Line 72"/>
            <p:cNvSpPr>
              <a:spLocks noChangeShapeType="1"/>
            </p:cNvSpPr>
            <p:nvPr/>
          </p:nvSpPr>
          <p:spPr bwMode="auto">
            <a:xfrm flipH="1" flipV="1">
              <a:off x="5479" y="3702"/>
              <a:ext cx="6" cy="244"/>
            </a:xfrm>
            <a:prstGeom prst="line">
              <a:avLst/>
            </a:prstGeom>
            <a:noFill/>
            <a:ln w="57150">
              <a:solidFill>
                <a:srgbClr val="FF000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grpSp>
          <p:nvGrpSpPr>
            <p:cNvPr id="7194" name="Group 116"/>
            <p:cNvGrpSpPr>
              <a:grpSpLocks/>
            </p:cNvGrpSpPr>
            <p:nvPr/>
          </p:nvGrpSpPr>
          <p:grpSpPr bwMode="auto">
            <a:xfrm>
              <a:off x="2530" y="3475"/>
              <a:ext cx="1127" cy="645"/>
              <a:chOff x="2537" y="3497"/>
              <a:chExt cx="1127" cy="645"/>
            </a:xfrm>
          </p:grpSpPr>
          <p:grpSp>
            <p:nvGrpSpPr>
              <p:cNvPr id="7201" name="Group 56"/>
              <p:cNvGrpSpPr>
                <a:grpSpLocks/>
              </p:cNvGrpSpPr>
              <p:nvPr/>
            </p:nvGrpSpPr>
            <p:grpSpPr bwMode="auto">
              <a:xfrm>
                <a:off x="2540" y="3497"/>
                <a:ext cx="1124" cy="448"/>
                <a:chOff x="447" y="2328"/>
                <a:chExt cx="2169" cy="800"/>
              </a:xfrm>
            </p:grpSpPr>
            <p:sp>
              <p:nvSpPr>
                <p:cNvPr id="7204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47" y="2328"/>
                  <a:ext cx="0" cy="79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7205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47" y="3122"/>
                  <a:ext cx="2169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7206" name="Freeform 59"/>
                <p:cNvSpPr>
                  <a:spLocks/>
                </p:cNvSpPr>
                <p:nvPr/>
              </p:nvSpPr>
              <p:spPr bwMode="auto">
                <a:xfrm>
                  <a:off x="448" y="2428"/>
                  <a:ext cx="2004" cy="684"/>
                </a:xfrm>
                <a:custGeom>
                  <a:avLst/>
                  <a:gdLst>
                    <a:gd name="T0" fmla="*/ 0 w 2004"/>
                    <a:gd name="T1" fmla="*/ 684 h 684"/>
                    <a:gd name="T2" fmla="*/ 144 w 2004"/>
                    <a:gd name="T3" fmla="*/ 612 h 684"/>
                    <a:gd name="T4" fmla="*/ 224 w 2004"/>
                    <a:gd name="T5" fmla="*/ 468 h 684"/>
                    <a:gd name="T6" fmla="*/ 432 w 2004"/>
                    <a:gd name="T7" fmla="*/ 104 h 684"/>
                    <a:gd name="T8" fmla="*/ 588 w 2004"/>
                    <a:gd name="T9" fmla="*/ 404 h 684"/>
                    <a:gd name="T10" fmla="*/ 696 w 2004"/>
                    <a:gd name="T11" fmla="*/ 272 h 684"/>
                    <a:gd name="T12" fmla="*/ 844 w 2004"/>
                    <a:gd name="T13" fmla="*/ 84 h 684"/>
                    <a:gd name="T14" fmla="*/ 984 w 2004"/>
                    <a:gd name="T15" fmla="*/ 8 h 684"/>
                    <a:gd name="T16" fmla="*/ 1120 w 2004"/>
                    <a:gd name="T17" fmla="*/ 132 h 684"/>
                    <a:gd name="T18" fmla="*/ 1160 w 2004"/>
                    <a:gd name="T19" fmla="*/ 284 h 684"/>
                    <a:gd name="T20" fmla="*/ 1220 w 2004"/>
                    <a:gd name="T21" fmla="*/ 388 h 684"/>
                    <a:gd name="T22" fmla="*/ 1264 w 2004"/>
                    <a:gd name="T23" fmla="*/ 532 h 684"/>
                    <a:gd name="T24" fmla="*/ 1336 w 2004"/>
                    <a:gd name="T25" fmla="*/ 556 h 684"/>
                    <a:gd name="T26" fmla="*/ 1424 w 2004"/>
                    <a:gd name="T27" fmla="*/ 528 h 684"/>
                    <a:gd name="T28" fmla="*/ 1528 w 2004"/>
                    <a:gd name="T29" fmla="*/ 420 h 684"/>
                    <a:gd name="T30" fmla="*/ 1640 w 2004"/>
                    <a:gd name="T31" fmla="*/ 500 h 684"/>
                    <a:gd name="T32" fmla="*/ 1788 w 2004"/>
                    <a:gd name="T33" fmla="*/ 424 h 684"/>
                    <a:gd name="T34" fmla="*/ 1876 w 2004"/>
                    <a:gd name="T35" fmla="*/ 344 h 684"/>
                    <a:gd name="T36" fmla="*/ 1952 w 2004"/>
                    <a:gd name="T37" fmla="*/ 508 h 684"/>
                    <a:gd name="T38" fmla="*/ 2004 w 2004"/>
                    <a:gd name="T39" fmla="*/ 684 h 68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004"/>
                    <a:gd name="T61" fmla="*/ 0 h 684"/>
                    <a:gd name="T62" fmla="*/ 2004 w 2004"/>
                    <a:gd name="T63" fmla="*/ 684 h 68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004" h="684">
                      <a:moveTo>
                        <a:pt x="0" y="684"/>
                      </a:moveTo>
                      <a:cubicBezTo>
                        <a:pt x="54" y="667"/>
                        <a:pt x="107" y="648"/>
                        <a:pt x="144" y="612"/>
                      </a:cubicBezTo>
                      <a:cubicBezTo>
                        <a:pt x="181" y="576"/>
                        <a:pt x="176" y="553"/>
                        <a:pt x="224" y="468"/>
                      </a:cubicBezTo>
                      <a:cubicBezTo>
                        <a:pt x="272" y="383"/>
                        <a:pt x="371" y="115"/>
                        <a:pt x="432" y="104"/>
                      </a:cubicBezTo>
                      <a:cubicBezTo>
                        <a:pt x="493" y="93"/>
                        <a:pt x="544" y="376"/>
                        <a:pt x="588" y="404"/>
                      </a:cubicBezTo>
                      <a:cubicBezTo>
                        <a:pt x="632" y="432"/>
                        <a:pt x="653" y="325"/>
                        <a:pt x="696" y="272"/>
                      </a:cubicBezTo>
                      <a:cubicBezTo>
                        <a:pt x="739" y="219"/>
                        <a:pt x="796" y="128"/>
                        <a:pt x="844" y="84"/>
                      </a:cubicBezTo>
                      <a:cubicBezTo>
                        <a:pt x="892" y="40"/>
                        <a:pt x="938" y="0"/>
                        <a:pt x="984" y="8"/>
                      </a:cubicBezTo>
                      <a:cubicBezTo>
                        <a:pt x="1030" y="16"/>
                        <a:pt x="1091" y="86"/>
                        <a:pt x="1120" y="132"/>
                      </a:cubicBezTo>
                      <a:cubicBezTo>
                        <a:pt x="1149" y="178"/>
                        <a:pt x="1143" y="241"/>
                        <a:pt x="1160" y="284"/>
                      </a:cubicBezTo>
                      <a:cubicBezTo>
                        <a:pt x="1177" y="327"/>
                        <a:pt x="1203" y="347"/>
                        <a:pt x="1220" y="388"/>
                      </a:cubicBezTo>
                      <a:cubicBezTo>
                        <a:pt x="1237" y="429"/>
                        <a:pt x="1245" y="504"/>
                        <a:pt x="1264" y="532"/>
                      </a:cubicBezTo>
                      <a:cubicBezTo>
                        <a:pt x="1283" y="560"/>
                        <a:pt x="1309" y="557"/>
                        <a:pt x="1336" y="556"/>
                      </a:cubicBezTo>
                      <a:cubicBezTo>
                        <a:pt x="1363" y="555"/>
                        <a:pt x="1392" y="551"/>
                        <a:pt x="1424" y="528"/>
                      </a:cubicBezTo>
                      <a:cubicBezTo>
                        <a:pt x="1456" y="505"/>
                        <a:pt x="1492" y="425"/>
                        <a:pt x="1528" y="420"/>
                      </a:cubicBezTo>
                      <a:cubicBezTo>
                        <a:pt x="1564" y="415"/>
                        <a:pt x="1597" y="499"/>
                        <a:pt x="1640" y="500"/>
                      </a:cubicBezTo>
                      <a:cubicBezTo>
                        <a:pt x="1683" y="501"/>
                        <a:pt x="1749" y="450"/>
                        <a:pt x="1788" y="424"/>
                      </a:cubicBezTo>
                      <a:cubicBezTo>
                        <a:pt x="1827" y="398"/>
                        <a:pt x="1849" y="330"/>
                        <a:pt x="1876" y="344"/>
                      </a:cubicBezTo>
                      <a:cubicBezTo>
                        <a:pt x="1903" y="358"/>
                        <a:pt x="1931" y="451"/>
                        <a:pt x="1952" y="508"/>
                      </a:cubicBezTo>
                      <a:cubicBezTo>
                        <a:pt x="1973" y="565"/>
                        <a:pt x="1993" y="647"/>
                        <a:pt x="2004" y="68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NZ"/>
                </a:p>
              </p:txBody>
            </p:sp>
          </p:grpSp>
          <p:sp>
            <p:nvSpPr>
              <p:cNvPr id="7202" name="Freeform 64"/>
              <p:cNvSpPr>
                <a:spLocks/>
              </p:cNvSpPr>
              <p:nvPr/>
            </p:nvSpPr>
            <p:spPr bwMode="auto">
              <a:xfrm>
                <a:off x="2537" y="3598"/>
                <a:ext cx="1040" cy="343"/>
              </a:xfrm>
              <a:custGeom>
                <a:avLst/>
                <a:gdLst>
                  <a:gd name="T0" fmla="*/ 0 w 1758"/>
                  <a:gd name="T1" fmla="*/ 0 h 2456"/>
                  <a:gd name="T2" fmla="*/ 1 w 1758"/>
                  <a:gd name="T3" fmla="*/ 0 h 2456"/>
                  <a:gd name="T4" fmla="*/ 1 w 1758"/>
                  <a:gd name="T5" fmla="*/ 0 h 2456"/>
                  <a:gd name="T6" fmla="*/ 1 w 1758"/>
                  <a:gd name="T7" fmla="*/ 0 h 2456"/>
                  <a:gd name="T8" fmla="*/ 1 w 1758"/>
                  <a:gd name="T9" fmla="*/ 0 h 2456"/>
                  <a:gd name="T10" fmla="*/ 1 w 1758"/>
                  <a:gd name="T11" fmla="*/ 0 h 2456"/>
                  <a:gd name="T12" fmla="*/ 1 w 1758"/>
                  <a:gd name="T13" fmla="*/ 0 h 2456"/>
                  <a:gd name="T14" fmla="*/ 1 w 1758"/>
                  <a:gd name="T15" fmla="*/ 0 h 2456"/>
                  <a:gd name="T16" fmla="*/ 1 w 1758"/>
                  <a:gd name="T17" fmla="*/ 0 h 2456"/>
                  <a:gd name="T18" fmla="*/ 1 w 1758"/>
                  <a:gd name="T19" fmla="*/ 0 h 2456"/>
                  <a:gd name="T20" fmla="*/ 1 w 1758"/>
                  <a:gd name="T21" fmla="*/ 0 h 2456"/>
                  <a:gd name="T22" fmla="*/ 1 w 1758"/>
                  <a:gd name="T23" fmla="*/ 0 h 2456"/>
                  <a:gd name="T24" fmla="*/ 1 w 1758"/>
                  <a:gd name="T25" fmla="*/ 0 h 2456"/>
                  <a:gd name="T26" fmla="*/ 1 w 1758"/>
                  <a:gd name="T27" fmla="*/ 0 h 2456"/>
                  <a:gd name="T28" fmla="*/ 1 w 1758"/>
                  <a:gd name="T29" fmla="*/ 0 h 2456"/>
                  <a:gd name="T30" fmla="*/ 1 w 1758"/>
                  <a:gd name="T31" fmla="*/ 0 h 2456"/>
                  <a:gd name="T32" fmla="*/ 1 w 1758"/>
                  <a:gd name="T33" fmla="*/ 0 h 2456"/>
                  <a:gd name="T34" fmla="*/ 1 w 1758"/>
                  <a:gd name="T35" fmla="*/ 0 h 2456"/>
                  <a:gd name="T36" fmla="*/ 1 w 1758"/>
                  <a:gd name="T37" fmla="*/ 0 h 2456"/>
                  <a:gd name="T38" fmla="*/ 1 w 1758"/>
                  <a:gd name="T39" fmla="*/ 0 h 2456"/>
                  <a:gd name="T40" fmla="*/ 1 w 1758"/>
                  <a:gd name="T41" fmla="*/ 0 h 2456"/>
                  <a:gd name="T42" fmla="*/ 1 w 1758"/>
                  <a:gd name="T43" fmla="*/ 0 h 245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758"/>
                  <a:gd name="T67" fmla="*/ 0 h 2456"/>
                  <a:gd name="T68" fmla="*/ 1758 w 1758"/>
                  <a:gd name="T69" fmla="*/ 2456 h 245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758" h="2456">
                    <a:moveTo>
                      <a:pt x="0" y="2456"/>
                    </a:moveTo>
                    <a:cubicBezTo>
                      <a:pt x="26" y="2452"/>
                      <a:pt x="103" y="2446"/>
                      <a:pt x="154" y="2432"/>
                    </a:cubicBezTo>
                    <a:cubicBezTo>
                      <a:pt x="205" y="2418"/>
                      <a:pt x="257" y="2404"/>
                      <a:pt x="308" y="2374"/>
                    </a:cubicBezTo>
                    <a:cubicBezTo>
                      <a:pt x="359" y="2344"/>
                      <a:pt x="411" y="2305"/>
                      <a:pt x="462" y="2252"/>
                    </a:cubicBezTo>
                    <a:cubicBezTo>
                      <a:pt x="513" y="2199"/>
                      <a:pt x="562" y="2148"/>
                      <a:pt x="612" y="2054"/>
                    </a:cubicBezTo>
                    <a:cubicBezTo>
                      <a:pt x="662" y="1960"/>
                      <a:pt x="721" y="1803"/>
                      <a:pt x="760" y="1690"/>
                    </a:cubicBezTo>
                    <a:cubicBezTo>
                      <a:pt x="799" y="1577"/>
                      <a:pt x="815" y="1495"/>
                      <a:pt x="844" y="1374"/>
                    </a:cubicBezTo>
                    <a:cubicBezTo>
                      <a:pt x="873" y="1253"/>
                      <a:pt x="912" y="1087"/>
                      <a:pt x="935" y="966"/>
                    </a:cubicBezTo>
                    <a:cubicBezTo>
                      <a:pt x="958" y="845"/>
                      <a:pt x="965" y="754"/>
                      <a:pt x="980" y="648"/>
                    </a:cubicBezTo>
                    <a:cubicBezTo>
                      <a:pt x="995" y="542"/>
                      <a:pt x="1007" y="426"/>
                      <a:pt x="1025" y="331"/>
                    </a:cubicBezTo>
                    <a:cubicBezTo>
                      <a:pt x="1043" y="236"/>
                      <a:pt x="1076" y="130"/>
                      <a:pt x="1090" y="80"/>
                    </a:cubicBezTo>
                    <a:cubicBezTo>
                      <a:pt x="1104" y="30"/>
                      <a:pt x="1099" y="45"/>
                      <a:pt x="1108" y="32"/>
                    </a:cubicBezTo>
                    <a:cubicBezTo>
                      <a:pt x="1117" y="19"/>
                      <a:pt x="1132" y="0"/>
                      <a:pt x="1144" y="2"/>
                    </a:cubicBezTo>
                    <a:cubicBezTo>
                      <a:pt x="1156" y="4"/>
                      <a:pt x="1171" y="27"/>
                      <a:pt x="1180" y="42"/>
                    </a:cubicBezTo>
                    <a:cubicBezTo>
                      <a:pt x="1189" y="57"/>
                      <a:pt x="1187" y="40"/>
                      <a:pt x="1200" y="90"/>
                    </a:cubicBezTo>
                    <a:cubicBezTo>
                      <a:pt x="1213" y="140"/>
                      <a:pt x="1241" y="250"/>
                      <a:pt x="1260" y="342"/>
                    </a:cubicBezTo>
                    <a:cubicBezTo>
                      <a:pt x="1279" y="434"/>
                      <a:pt x="1287" y="485"/>
                      <a:pt x="1314" y="642"/>
                    </a:cubicBezTo>
                    <a:cubicBezTo>
                      <a:pt x="1341" y="799"/>
                      <a:pt x="1382" y="1071"/>
                      <a:pt x="1420" y="1282"/>
                    </a:cubicBezTo>
                    <a:cubicBezTo>
                      <a:pt x="1458" y="1493"/>
                      <a:pt x="1510" y="1766"/>
                      <a:pt x="1542" y="1910"/>
                    </a:cubicBezTo>
                    <a:cubicBezTo>
                      <a:pt x="1574" y="2054"/>
                      <a:pt x="1590" y="2087"/>
                      <a:pt x="1610" y="2148"/>
                    </a:cubicBezTo>
                    <a:cubicBezTo>
                      <a:pt x="1630" y="2209"/>
                      <a:pt x="1639" y="2239"/>
                      <a:pt x="1664" y="2278"/>
                    </a:cubicBezTo>
                    <a:cubicBezTo>
                      <a:pt x="1689" y="2317"/>
                      <a:pt x="1738" y="2359"/>
                      <a:pt x="1758" y="2380"/>
                    </a:cubicBezTo>
                  </a:path>
                </a:pathLst>
              </a:custGeom>
              <a:noFill/>
              <a:ln w="38100">
                <a:solidFill>
                  <a:srgbClr val="FF000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7203" name="Text Box 74"/>
              <p:cNvSpPr txBox="1">
                <a:spLocks noChangeArrowheads="1"/>
              </p:cNvSpPr>
              <p:nvPr/>
            </p:nvSpPr>
            <p:spPr bwMode="auto">
              <a:xfrm>
                <a:off x="2763" y="3950"/>
                <a:ext cx="63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400"/>
                  <a:t>Long (red)</a:t>
                </a:r>
              </a:p>
            </p:txBody>
          </p:sp>
        </p:grpSp>
        <p:sp>
          <p:nvSpPr>
            <p:cNvPr id="7195" name="Text Box 109"/>
            <p:cNvSpPr txBox="1">
              <a:spLocks noChangeArrowheads="1"/>
            </p:cNvSpPr>
            <p:nvPr/>
          </p:nvSpPr>
          <p:spPr bwMode="auto">
            <a:xfrm>
              <a:off x="5161" y="3612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400" b="1">
                  <a:cs typeface="Arial" panose="020B0604020202020204" pitchFamily="34" charset="0"/>
                </a:rPr>
                <a:t>=</a:t>
              </a:r>
              <a:endParaRPr lang="el-GR" altLang="zh-TW" sz="2400" b="1">
                <a:cs typeface="Arial" panose="020B0604020202020204" pitchFamily="34" charset="0"/>
              </a:endParaRPr>
            </a:p>
          </p:txBody>
        </p:sp>
        <p:grpSp>
          <p:nvGrpSpPr>
            <p:cNvPr id="7196" name="Group 127"/>
            <p:cNvGrpSpPr>
              <a:grpSpLocks/>
            </p:cNvGrpSpPr>
            <p:nvPr/>
          </p:nvGrpSpPr>
          <p:grpSpPr bwMode="auto">
            <a:xfrm>
              <a:off x="4027" y="3475"/>
              <a:ext cx="1124" cy="457"/>
              <a:chOff x="4027" y="3475"/>
              <a:chExt cx="1124" cy="457"/>
            </a:xfrm>
          </p:grpSpPr>
          <p:sp>
            <p:nvSpPr>
              <p:cNvPr id="7197" name="Freeform 125" descr="Light upward diagonal"/>
              <p:cNvSpPr>
                <a:spLocks/>
              </p:cNvSpPr>
              <p:nvPr/>
            </p:nvSpPr>
            <p:spPr bwMode="auto">
              <a:xfrm>
                <a:off x="4077" y="3720"/>
                <a:ext cx="984" cy="207"/>
              </a:xfrm>
              <a:custGeom>
                <a:avLst/>
                <a:gdLst>
                  <a:gd name="T0" fmla="*/ 0 w 984"/>
                  <a:gd name="T1" fmla="*/ 207 h 207"/>
                  <a:gd name="T2" fmla="*/ 111 w 984"/>
                  <a:gd name="T3" fmla="*/ 159 h 207"/>
                  <a:gd name="T4" fmla="*/ 171 w 984"/>
                  <a:gd name="T5" fmla="*/ 138 h 207"/>
                  <a:gd name="T6" fmla="*/ 201 w 984"/>
                  <a:gd name="T7" fmla="*/ 147 h 207"/>
                  <a:gd name="T8" fmla="*/ 258 w 984"/>
                  <a:gd name="T9" fmla="*/ 165 h 207"/>
                  <a:gd name="T10" fmla="*/ 288 w 984"/>
                  <a:gd name="T11" fmla="*/ 174 h 207"/>
                  <a:gd name="T12" fmla="*/ 315 w 984"/>
                  <a:gd name="T13" fmla="*/ 129 h 207"/>
                  <a:gd name="T14" fmla="*/ 399 w 984"/>
                  <a:gd name="T15" fmla="*/ 66 h 207"/>
                  <a:gd name="T16" fmla="*/ 510 w 984"/>
                  <a:gd name="T17" fmla="*/ 0 h 207"/>
                  <a:gd name="T18" fmla="*/ 543 w 984"/>
                  <a:gd name="T19" fmla="*/ 0 h 207"/>
                  <a:gd name="T20" fmla="*/ 624 w 984"/>
                  <a:gd name="T21" fmla="*/ 90 h 207"/>
                  <a:gd name="T22" fmla="*/ 648 w 984"/>
                  <a:gd name="T23" fmla="*/ 156 h 207"/>
                  <a:gd name="T24" fmla="*/ 666 w 984"/>
                  <a:gd name="T25" fmla="*/ 150 h 207"/>
                  <a:gd name="T26" fmla="*/ 681 w 984"/>
                  <a:gd name="T27" fmla="*/ 123 h 207"/>
                  <a:gd name="T28" fmla="*/ 738 w 984"/>
                  <a:gd name="T29" fmla="*/ 123 h 207"/>
                  <a:gd name="T30" fmla="*/ 780 w 984"/>
                  <a:gd name="T31" fmla="*/ 156 h 207"/>
                  <a:gd name="T32" fmla="*/ 828 w 984"/>
                  <a:gd name="T33" fmla="*/ 177 h 207"/>
                  <a:gd name="T34" fmla="*/ 879 w 984"/>
                  <a:gd name="T35" fmla="*/ 174 h 207"/>
                  <a:gd name="T36" fmla="*/ 903 w 984"/>
                  <a:gd name="T37" fmla="*/ 171 h 207"/>
                  <a:gd name="T38" fmla="*/ 924 w 984"/>
                  <a:gd name="T39" fmla="*/ 156 h 207"/>
                  <a:gd name="T40" fmla="*/ 951 w 984"/>
                  <a:gd name="T41" fmla="*/ 168 h 207"/>
                  <a:gd name="T42" fmla="*/ 984 w 984"/>
                  <a:gd name="T43" fmla="*/ 204 h 207"/>
                  <a:gd name="T44" fmla="*/ 0 w 984"/>
                  <a:gd name="T45" fmla="*/ 207 h 20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84"/>
                  <a:gd name="T70" fmla="*/ 0 h 207"/>
                  <a:gd name="T71" fmla="*/ 984 w 984"/>
                  <a:gd name="T72" fmla="*/ 207 h 20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84" h="207">
                    <a:moveTo>
                      <a:pt x="0" y="207"/>
                    </a:moveTo>
                    <a:lnTo>
                      <a:pt x="111" y="159"/>
                    </a:lnTo>
                    <a:lnTo>
                      <a:pt x="171" y="138"/>
                    </a:lnTo>
                    <a:lnTo>
                      <a:pt x="201" y="147"/>
                    </a:lnTo>
                    <a:lnTo>
                      <a:pt x="258" y="165"/>
                    </a:lnTo>
                    <a:lnTo>
                      <a:pt x="288" y="174"/>
                    </a:lnTo>
                    <a:lnTo>
                      <a:pt x="315" y="129"/>
                    </a:lnTo>
                    <a:lnTo>
                      <a:pt x="399" y="66"/>
                    </a:lnTo>
                    <a:lnTo>
                      <a:pt x="510" y="0"/>
                    </a:lnTo>
                    <a:lnTo>
                      <a:pt x="543" y="0"/>
                    </a:lnTo>
                    <a:lnTo>
                      <a:pt x="624" y="90"/>
                    </a:lnTo>
                    <a:lnTo>
                      <a:pt x="648" y="156"/>
                    </a:lnTo>
                    <a:lnTo>
                      <a:pt x="666" y="150"/>
                    </a:lnTo>
                    <a:lnTo>
                      <a:pt x="681" y="123"/>
                    </a:lnTo>
                    <a:lnTo>
                      <a:pt x="738" y="123"/>
                    </a:lnTo>
                    <a:lnTo>
                      <a:pt x="780" y="156"/>
                    </a:lnTo>
                    <a:lnTo>
                      <a:pt x="828" y="177"/>
                    </a:lnTo>
                    <a:lnTo>
                      <a:pt x="879" y="174"/>
                    </a:lnTo>
                    <a:lnTo>
                      <a:pt x="903" y="171"/>
                    </a:lnTo>
                    <a:lnTo>
                      <a:pt x="924" y="156"/>
                    </a:lnTo>
                    <a:lnTo>
                      <a:pt x="951" y="168"/>
                    </a:lnTo>
                    <a:lnTo>
                      <a:pt x="984" y="204"/>
                    </a:lnTo>
                    <a:lnTo>
                      <a:pt x="0" y="207"/>
                    </a:lnTo>
                    <a:close/>
                  </a:path>
                </a:pathLst>
              </a:custGeom>
              <a:pattFill prst="ltUpDiag">
                <a:fgClr>
                  <a:srgbClr val="FF000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7198" name="Line 119"/>
              <p:cNvSpPr>
                <a:spLocks noChangeShapeType="1"/>
              </p:cNvSpPr>
              <p:nvPr/>
            </p:nvSpPr>
            <p:spPr bwMode="auto">
              <a:xfrm flipV="1">
                <a:off x="4030" y="3475"/>
                <a:ext cx="0" cy="4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7199" name="Line 120"/>
              <p:cNvSpPr>
                <a:spLocks noChangeShapeType="1"/>
              </p:cNvSpPr>
              <p:nvPr/>
            </p:nvSpPr>
            <p:spPr bwMode="auto">
              <a:xfrm flipV="1">
                <a:off x="4027" y="3929"/>
                <a:ext cx="1124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7200" name="Freeform 121"/>
              <p:cNvSpPr>
                <a:spLocks/>
              </p:cNvSpPr>
              <p:nvPr/>
            </p:nvSpPr>
            <p:spPr bwMode="auto">
              <a:xfrm>
                <a:off x="4031" y="3714"/>
                <a:ext cx="1038" cy="207"/>
              </a:xfrm>
              <a:custGeom>
                <a:avLst/>
                <a:gdLst>
                  <a:gd name="T0" fmla="*/ 0 w 1038"/>
                  <a:gd name="T1" fmla="*/ 200 h 207"/>
                  <a:gd name="T2" fmla="*/ 70 w 1038"/>
                  <a:gd name="T3" fmla="*/ 204 h 207"/>
                  <a:gd name="T4" fmla="*/ 115 w 1038"/>
                  <a:gd name="T5" fmla="*/ 180 h 207"/>
                  <a:gd name="T6" fmla="*/ 232 w 1038"/>
                  <a:gd name="T7" fmla="*/ 150 h 207"/>
                  <a:gd name="T8" fmla="*/ 319 w 1038"/>
                  <a:gd name="T9" fmla="*/ 180 h 207"/>
                  <a:gd name="T10" fmla="*/ 361 w 1038"/>
                  <a:gd name="T11" fmla="*/ 135 h 207"/>
                  <a:gd name="T12" fmla="*/ 439 w 1038"/>
                  <a:gd name="T13" fmla="*/ 75 h 207"/>
                  <a:gd name="T14" fmla="*/ 510 w 1038"/>
                  <a:gd name="T15" fmla="*/ 36 h 207"/>
                  <a:gd name="T16" fmla="*/ 571 w 1038"/>
                  <a:gd name="T17" fmla="*/ 3 h 207"/>
                  <a:gd name="T18" fmla="*/ 604 w 1038"/>
                  <a:gd name="T19" fmla="*/ 15 h 207"/>
                  <a:gd name="T20" fmla="*/ 634 w 1038"/>
                  <a:gd name="T21" fmla="*/ 51 h 207"/>
                  <a:gd name="T22" fmla="*/ 673 w 1038"/>
                  <a:gd name="T23" fmla="*/ 99 h 207"/>
                  <a:gd name="T24" fmla="*/ 697 w 1038"/>
                  <a:gd name="T25" fmla="*/ 150 h 207"/>
                  <a:gd name="T26" fmla="*/ 736 w 1038"/>
                  <a:gd name="T27" fmla="*/ 129 h 207"/>
                  <a:gd name="T28" fmla="*/ 791 w 1038"/>
                  <a:gd name="T29" fmla="*/ 136 h 207"/>
                  <a:gd name="T30" fmla="*/ 853 w 1038"/>
                  <a:gd name="T31" fmla="*/ 174 h 207"/>
                  <a:gd name="T32" fmla="*/ 925 w 1038"/>
                  <a:gd name="T33" fmla="*/ 180 h 207"/>
                  <a:gd name="T34" fmla="*/ 976 w 1038"/>
                  <a:gd name="T35" fmla="*/ 165 h 207"/>
                  <a:gd name="T36" fmla="*/ 1009 w 1038"/>
                  <a:gd name="T37" fmla="*/ 192 h 207"/>
                  <a:gd name="T38" fmla="*/ 1038 w 1038"/>
                  <a:gd name="T39" fmla="*/ 200 h 20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38"/>
                  <a:gd name="T61" fmla="*/ 0 h 207"/>
                  <a:gd name="T62" fmla="*/ 1038 w 1038"/>
                  <a:gd name="T63" fmla="*/ 207 h 20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38" h="207">
                    <a:moveTo>
                      <a:pt x="0" y="200"/>
                    </a:moveTo>
                    <a:cubicBezTo>
                      <a:pt x="12" y="201"/>
                      <a:pt x="51" y="207"/>
                      <a:pt x="70" y="204"/>
                    </a:cubicBezTo>
                    <a:cubicBezTo>
                      <a:pt x="89" y="201"/>
                      <a:pt x="88" y="189"/>
                      <a:pt x="115" y="180"/>
                    </a:cubicBezTo>
                    <a:cubicBezTo>
                      <a:pt x="142" y="171"/>
                      <a:pt x="198" y="150"/>
                      <a:pt x="232" y="150"/>
                    </a:cubicBezTo>
                    <a:cubicBezTo>
                      <a:pt x="266" y="150"/>
                      <a:pt x="297" y="182"/>
                      <a:pt x="319" y="180"/>
                    </a:cubicBezTo>
                    <a:cubicBezTo>
                      <a:pt x="341" y="178"/>
                      <a:pt x="341" y="152"/>
                      <a:pt x="361" y="135"/>
                    </a:cubicBezTo>
                    <a:cubicBezTo>
                      <a:pt x="381" y="118"/>
                      <a:pt x="414" y="91"/>
                      <a:pt x="439" y="75"/>
                    </a:cubicBezTo>
                    <a:cubicBezTo>
                      <a:pt x="464" y="59"/>
                      <a:pt x="488" y="48"/>
                      <a:pt x="510" y="36"/>
                    </a:cubicBezTo>
                    <a:cubicBezTo>
                      <a:pt x="532" y="24"/>
                      <a:pt x="555" y="6"/>
                      <a:pt x="571" y="3"/>
                    </a:cubicBezTo>
                    <a:cubicBezTo>
                      <a:pt x="587" y="0"/>
                      <a:pt x="593" y="7"/>
                      <a:pt x="604" y="15"/>
                    </a:cubicBezTo>
                    <a:cubicBezTo>
                      <a:pt x="615" y="23"/>
                      <a:pt x="623" y="37"/>
                      <a:pt x="634" y="51"/>
                    </a:cubicBezTo>
                    <a:cubicBezTo>
                      <a:pt x="645" y="65"/>
                      <a:pt x="663" y="82"/>
                      <a:pt x="673" y="99"/>
                    </a:cubicBezTo>
                    <a:cubicBezTo>
                      <a:pt x="683" y="116"/>
                      <a:pt x="687" y="145"/>
                      <a:pt x="697" y="150"/>
                    </a:cubicBezTo>
                    <a:cubicBezTo>
                      <a:pt x="707" y="155"/>
                      <a:pt x="720" y="131"/>
                      <a:pt x="736" y="129"/>
                    </a:cubicBezTo>
                    <a:cubicBezTo>
                      <a:pt x="752" y="127"/>
                      <a:pt x="771" y="128"/>
                      <a:pt x="791" y="136"/>
                    </a:cubicBezTo>
                    <a:cubicBezTo>
                      <a:pt x="811" y="144"/>
                      <a:pt x="831" y="167"/>
                      <a:pt x="853" y="174"/>
                    </a:cubicBezTo>
                    <a:cubicBezTo>
                      <a:pt x="875" y="181"/>
                      <a:pt x="905" y="181"/>
                      <a:pt x="925" y="180"/>
                    </a:cubicBezTo>
                    <a:cubicBezTo>
                      <a:pt x="945" y="179"/>
                      <a:pt x="962" y="163"/>
                      <a:pt x="976" y="165"/>
                    </a:cubicBezTo>
                    <a:cubicBezTo>
                      <a:pt x="990" y="167"/>
                      <a:pt x="999" y="186"/>
                      <a:pt x="1009" y="192"/>
                    </a:cubicBezTo>
                    <a:cubicBezTo>
                      <a:pt x="1019" y="198"/>
                      <a:pt x="1032" y="198"/>
                      <a:pt x="1038" y="200"/>
                    </a:cubicBezTo>
                  </a:path>
                </a:pathLst>
              </a:custGeom>
              <a:noFill/>
              <a:ln w="28575">
                <a:solidFill>
                  <a:srgbClr val="FF000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grpSp>
        <p:nvGrpSpPr>
          <p:cNvPr id="7177" name="Group 132"/>
          <p:cNvGrpSpPr>
            <a:grpSpLocks/>
          </p:cNvGrpSpPr>
          <p:nvPr/>
        </p:nvGrpSpPr>
        <p:grpSpPr bwMode="auto">
          <a:xfrm>
            <a:off x="806450" y="3570288"/>
            <a:ext cx="2727325" cy="1176337"/>
            <a:chOff x="508" y="2249"/>
            <a:chExt cx="1718" cy="741"/>
          </a:xfrm>
        </p:grpSpPr>
        <p:sp>
          <p:nvSpPr>
            <p:cNvPr id="7188" name="Line 15"/>
            <p:cNvSpPr>
              <a:spLocks noChangeShapeType="1"/>
            </p:cNvSpPr>
            <p:nvPr/>
          </p:nvSpPr>
          <p:spPr bwMode="auto">
            <a:xfrm flipV="1">
              <a:off x="508" y="2249"/>
              <a:ext cx="0" cy="7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7189" name="Line 16"/>
            <p:cNvSpPr>
              <a:spLocks noChangeShapeType="1"/>
            </p:cNvSpPr>
            <p:nvPr/>
          </p:nvSpPr>
          <p:spPr bwMode="auto">
            <a:xfrm flipV="1">
              <a:off x="508" y="2984"/>
              <a:ext cx="171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7190" name="Freeform 19"/>
            <p:cNvSpPr>
              <a:spLocks/>
            </p:cNvSpPr>
            <p:nvPr/>
          </p:nvSpPr>
          <p:spPr bwMode="auto">
            <a:xfrm>
              <a:off x="509" y="2342"/>
              <a:ext cx="1587" cy="633"/>
            </a:xfrm>
            <a:custGeom>
              <a:avLst/>
              <a:gdLst>
                <a:gd name="T0" fmla="*/ 0 w 2004"/>
                <a:gd name="T1" fmla="*/ 169 h 684"/>
                <a:gd name="T2" fmla="*/ 2 w 2004"/>
                <a:gd name="T3" fmla="*/ 152 h 684"/>
                <a:gd name="T4" fmla="*/ 3 w 2004"/>
                <a:gd name="T5" fmla="*/ 115 h 684"/>
                <a:gd name="T6" fmla="*/ 6 w 2004"/>
                <a:gd name="T7" fmla="*/ 26 h 684"/>
                <a:gd name="T8" fmla="*/ 9 w 2004"/>
                <a:gd name="T9" fmla="*/ 100 h 684"/>
                <a:gd name="T10" fmla="*/ 10 w 2004"/>
                <a:gd name="T11" fmla="*/ 68 h 684"/>
                <a:gd name="T12" fmla="*/ 13 w 2004"/>
                <a:gd name="T13" fmla="*/ 21 h 684"/>
                <a:gd name="T14" fmla="*/ 14 w 2004"/>
                <a:gd name="T15" fmla="*/ 6 h 684"/>
                <a:gd name="T16" fmla="*/ 17 w 2004"/>
                <a:gd name="T17" fmla="*/ 32 h 684"/>
                <a:gd name="T18" fmla="*/ 17 w 2004"/>
                <a:gd name="T19" fmla="*/ 70 h 684"/>
                <a:gd name="T20" fmla="*/ 18 w 2004"/>
                <a:gd name="T21" fmla="*/ 96 h 684"/>
                <a:gd name="T22" fmla="*/ 19 w 2004"/>
                <a:gd name="T23" fmla="*/ 132 h 684"/>
                <a:gd name="T24" fmla="*/ 20 w 2004"/>
                <a:gd name="T25" fmla="*/ 139 h 684"/>
                <a:gd name="T26" fmla="*/ 21 w 2004"/>
                <a:gd name="T27" fmla="*/ 131 h 684"/>
                <a:gd name="T28" fmla="*/ 23 w 2004"/>
                <a:gd name="T29" fmla="*/ 105 h 684"/>
                <a:gd name="T30" fmla="*/ 25 w 2004"/>
                <a:gd name="T31" fmla="*/ 122 h 684"/>
                <a:gd name="T32" fmla="*/ 27 w 2004"/>
                <a:gd name="T33" fmla="*/ 105 h 684"/>
                <a:gd name="T34" fmla="*/ 28 w 2004"/>
                <a:gd name="T35" fmla="*/ 85 h 684"/>
                <a:gd name="T36" fmla="*/ 29 w 2004"/>
                <a:gd name="T37" fmla="*/ 126 h 684"/>
                <a:gd name="T38" fmla="*/ 30 w 2004"/>
                <a:gd name="T39" fmla="*/ 169 h 6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004"/>
                <a:gd name="T61" fmla="*/ 0 h 684"/>
                <a:gd name="T62" fmla="*/ 2004 w 2004"/>
                <a:gd name="T63" fmla="*/ 684 h 6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004" h="684">
                  <a:moveTo>
                    <a:pt x="0" y="684"/>
                  </a:moveTo>
                  <a:cubicBezTo>
                    <a:pt x="54" y="667"/>
                    <a:pt x="107" y="648"/>
                    <a:pt x="144" y="612"/>
                  </a:cubicBezTo>
                  <a:cubicBezTo>
                    <a:pt x="181" y="576"/>
                    <a:pt x="176" y="553"/>
                    <a:pt x="224" y="468"/>
                  </a:cubicBezTo>
                  <a:cubicBezTo>
                    <a:pt x="272" y="383"/>
                    <a:pt x="371" y="115"/>
                    <a:pt x="432" y="104"/>
                  </a:cubicBezTo>
                  <a:cubicBezTo>
                    <a:pt x="493" y="93"/>
                    <a:pt x="544" y="376"/>
                    <a:pt x="588" y="404"/>
                  </a:cubicBezTo>
                  <a:cubicBezTo>
                    <a:pt x="632" y="432"/>
                    <a:pt x="653" y="325"/>
                    <a:pt x="696" y="272"/>
                  </a:cubicBezTo>
                  <a:cubicBezTo>
                    <a:pt x="739" y="219"/>
                    <a:pt x="796" y="128"/>
                    <a:pt x="844" y="84"/>
                  </a:cubicBezTo>
                  <a:cubicBezTo>
                    <a:pt x="892" y="40"/>
                    <a:pt x="938" y="0"/>
                    <a:pt x="984" y="8"/>
                  </a:cubicBezTo>
                  <a:cubicBezTo>
                    <a:pt x="1030" y="16"/>
                    <a:pt x="1091" y="86"/>
                    <a:pt x="1120" y="132"/>
                  </a:cubicBezTo>
                  <a:cubicBezTo>
                    <a:pt x="1149" y="178"/>
                    <a:pt x="1143" y="241"/>
                    <a:pt x="1160" y="284"/>
                  </a:cubicBezTo>
                  <a:cubicBezTo>
                    <a:pt x="1177" y="327"/>
                    <a:pt x="1203" y="347"/>
                    <a:pt x="1220" y="388"/>
                  </a:cubicBezTo>
                  <a:cubicBezTo>
                    <a:pt x="1237" y="429"/>
                    <a:pt x="1245" y="504"/>
                    <a:pt x="1264" y="532"/>
                  </a:cubicBezTo>
                  <a:cubicBezTo>
                    <a:pt x="1283" y="560"/>
                    <a:pt x="1309" y="557"/>
                    <a:pt x="1336" y="556"/>
                  </a:cubicBezTo>
                  <a:cubicBezTo>
                    <a:pt x="1363" y="555"/>
                    <a:pt x="1392" y="551"/>
                    <a:pt x="1424" y="528"/>
                  </a:cubicBezTo>
                  <a:cubicBezTo>
                    <a:pt x="1456" y="505"/>
                    <a:pt x="1492" y="425"/>
                    <a:pt x="1528" y="420"/>
                  </a:cubicBezTo>
                  <a:cubicBezTo>
                    <a:pt x="1564" y="415"/>
                    <a:pt x="1597" y="499"/>
                    <a:pt x="1640" y="500"/>
                  </a:cubicBezTo>
                  <a:cubicBezTo>
                    <a:pt x="1683" y="501"/>
                    <a:pt x="1749" y="450"/>
                    <a:pt x="1788" y="424"/>
                  </a:cubicBezTo>
                  <a:cubicBezTo>
                    <a:pt x="1827" y="398"/>
                    <a:pt x="1849" y="330"/>
                    <a:pt x="1876" y="344"/>
                  </a:cubicBezTo>
                  <a:cubicBezTo>
                    <a:pt x="1903" y="358"/>
                    <a:pt x="1931" y="451"/>
                    <a:pt x="1952" y="508"/>
                  </a:cubicBezTo>
                  <a:cubicBezTo>
                    <a:pt x="1973" y="565"/>
                    <a:pt x="1993" y="647"/>
                    <a:pt x="2004" y="68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7191" name="Text Box 130"/>
            <p:cNvSpPr txBox="1">
              <a:spLocks noChangeArrowheads="1"/>
            </p:cNvSpPr>
            <p:nvPr/>
          </p:nvSpPr>
          <p:spPr bwMode="auto">
            <a:xfrm>
              <a:off x="725" y="2765"/>
              <a:ext cx="7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SDF of source</a:t>
              </a:r>
            </a:p>
          </p:txBody>
        </p:sp>
      </p:grpSp>
      <p:grpSp>
        <p:nvGrpSpPr>
          <p:cNvPr id="7178" name="Group 134"/>
          <p:cNvGrpSpPr>
            <a:grpSpLocks/>
          </p:cNvGrpSpPr>
          <p:nvPr/>
        </p:nvGrpSpPr>
        <p:grpSpPr bwMode="auto">
          <a:xfrm>
            <a:off x="787400" y="5194300"/>
            <a:ext cx="2890838" cy="1190625"/>
            <a:chOff x="496" y="3272"/>
            <a:chExt cx="1821" cy="750"/>
          </a:xfrm>
        </p:grpSpPr>
        <p:grpSp>
          <p:nvGrpSpPr>
            <p:cNvPr id="7181" name="Group 66"/>
            <p:cNvGrpSpPr>
              <a:grpSpLocks/>
            </p:cNvGrpSpPr>
            <p:nvPr/>
          </p:nvGrpSpPr>
          <p:grpSpPr bwMode="auto">
            <a:xfrm>
              <a:off x="496" y="3272"/>
              <a:ext cx="1736" cy="750"/>
              <a:chOff x="3080" y="2344"/>
              <a:chExt cx="2408" cy="800"/>
            </a:xfrm>
          </p:grpSpPr>
          <p:sp>
            <p:nvSpPr>
              <p:cNvPr id="7183" name="Freeform 4"/>
              <p:cNvSpPr>
                <a:spLocks/>
              </p:cNvSpPr>
              <p:nvPr/>
            </p:nvSpPr>
            <p:spPr bwMode="auto">
              <a:xfrm>
                <a:off x="3097" y="2517"/>
                <a:ext cx="2007" cy="612"/>
              </a:xfrm>
              <a:custGeom>
                <a:avLst/>
                <a:gdLst>
                  <a:gd name="T0" fmla="*/ 0 w 1758"/>
                  <a:gd name="T1" fmla="*/ 0 h 2456"/>
                  <a:gd name="T2" fmla="*/ 1668 w 1758"/>
                  <a:gd name="T3" fmla="*/ 0 h 2456"/>
                  <a:gd name="T4" fmla="*/ 3347 w 1758"/>
                  <a:gd name="T5" fmla="*/ 0 h 2456"/>
                  <a:gd name="T6" fmla="*/ 5012 w 1758"/>
                  <a:gd name="T7" fmla="*/ 0 h 2456"/>
                  <a:gd name="T8" fmla="*/ 6642 w 1758"/>
                  <a:gd name="T9" fmla="*/ 0 h 2456"/>
                  <a:gd name="T10" fmla="*/ 8251 w 1758"/>
                  <a:gd name="T11" fmla="*/ 0 h 2456"/>
                  <a:gd name="T12" fmla="*/ 9164 w 1758"/>
                  <a:gd name="T13" fmla="*/ 0 h 2456"/>
                  <a:gd name="T14" fmla="*/ 10147 w 1758"/>
                  <a:gd name="T15" fmla="*/ 0 h 2456"/>
                  <a:gd name="T16" fmla="*/ 10636 w 1758"/>
                  <a:gd name="T17" fmla="*/ 0 h 2456"/>
                  <a:gd name="T18" fmla="*/ 11126 w 1758"/>
                  <a:gd name="T19" fmla="*/ 0 h 2456"/>
                  <a:gd name="T20" fmla="*/ 11821 w 1758"/>
                  <a:gd name="T21" fmla="*/ 0 h 2456"/>
                  <a:gd name="T22" fmla="*/ 12033 w 1758"/>
                  <a:gd name="T23" fmla="*/ 0 h 2456"/>
                  <a:gd name="T24" fmla="*/ 12410 w 1758"/>
                  <a:gd name="T25" fmla="*/ 0 h 2456"/>
                  <a:gd name="T26" fmla="*/ 12811 w 1758"/>
                  <a:gd name="T27" fmla="*/ 0 h 2456"/>
                  <a:gd name="T28" fmla="*/ 13026 w 1758"/>
                  <a:gd name="T29" fmla="*/ 0 h 2456"/>
                  <a:gd name="T30" fmla="*/ 13675 w 1758"/>
                  <a:gd name="T31" fmla="*/ 0 h 2456"/>
                  <a:gd name="T32" fmla="*/ 14256 w 1758"/>
                  <a:gd name="T33" fmla="*/ 0 h 2456"/>
                  <a:gd name="T34" fmla="*/ 15406 w 1758"/>
                  <a:gd name="T35" fmla="*/ 0 h 2456"/>
                  <a:gd name="T36" fmla="*/ 16727 w 1758"/>
                  <a:gd name="T37" fmla="*/ 0 h 2456"/>
                  <a:gd name="T38" fmla="*/ 17466 w 1758"/>
                  <a:gd name="T39" fmla="*/ 0 h 2456"/>
                  <a:gd name="T40" fmla="*/ 18057 w 1758"/>
                  <a:gd name="T41" fmla="*/ 0 h 2456"/>
                  <a:gd name="T42" fmla="*/ 19070 w 1758"/>
                  <a:gd name="T43" fmla="*/ 0 h 245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758"/>
                  <a:gd name="T67" fmla="*/ 0 h 2456"/>
                  <a:gd name="T68" fmla="*/ 1758 w 1758"/>
                  <a:gd name="T69" fmla="*/ 2456 h 245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758" h="2456">
                    <a:moveTo>
                      <a:pt x="0" y="2456"/>
                    </a:moveTo>
                    <a:cubicBezTo>
                      <a:pt x="26" y="2452"/>
                      <a:pt x="103" y="2446"/>
                      <a:pt x="154" y="2432"/>
                    </a:cubicBezTo>
                    <a:cubicBezTo>
                      <a:pt x="205" y="2418"/>
                      <a:pt x="257" y="2404"/>
                      <a:pt x="308" y="2374"/>
                    </a:cubicBezTo>
                    <a:cubicBezTo>
                      <a:pt x="359" y="2344"/>
                      <a:pt x="411" y="2305"/>
                      <a:pt x="462" y="2252"/>
                    </a:cubicBezTo>
                    <a:cubicBezTo>
                      <a:pt x="513" y="2199"/>
                      <a:pt x="562" y="2148"/>
                      <a:pt x="612" y="2054"/>
                    </a:cubicBezTo>
                    <a:cubicBezTo>
                      <a:pt x="662" y="1960"/>
                      <a:pt x="721" y="1803"/>
                      <a:pt x="760" y="1690"/>
                    </a:cubicBezTo>
                    <a:cubicBezTo>
                      <a:pt x="799" y="1577"/>
                      <a:pt x="815" y="1495"/>
                      <a:pt x="844" y="1374"/>
                    </a:cubicBezTo>
                    <a:cubicBezTo>
                      <a:pt x="873" y="1253"/>
                      <a:pt x="912" y="1087"/>
                      <a:pt x="935" y="966"/>
                    </a:cubicBezTo>
                    <a:cubicBezTo>
                      <a:pt x="958" y="845"/>
                      <a:pt x="965" y="754"/>
                      <a:pt x="980" y="648"/>
                    </a:cubicBezTo>
                    <a:cubicBezTo>
                      <a:pt x="995" y="542"/>
                      <a:pt x="1007" y="426"/>
                      <a:pt x="1025" y="331"/>
                    </a:cubicBezTo>
                    <a:cubicBezTo>
                      <a:pt x="1043" y="236"/>
                      <a:pt x="1076" y="130"/>
                      <a:pt x="1090" y="80"/>
                    </a:cubicBezTo>
                    <a:cubicBezTo>
                      <a:pt x="1104" y="30"/>
                      <a:pt x="1099" y="45"/>
                      <a:pt x="1108" y="32"/>
                    </a:cubicBezTo>
                    <a:cubicBezTo>
                      <a:pt x="1117" y="19"/>
                      <a:pt x="1132" y="0"/>
                      <a:pt x="1144" y="2"/>
                    </a:cubicBezTo>
                    <a:cubicBezTo>
                      <a:pt x="1156" y="4"/>
                      <a:pt x="1171" y="27"/>
                      <a:pt x="1180" y="42"/>
                    </a:cubicBezTo>
                    <a:cubicBezTo>
                      <a:pt x="1189" y="57"/>
                      <a:pt x="1187" y="40"/>
                      <a:pt x="1200" y="90"/>
                    </a:cubicBezTo>
                    <a:cubicBezTo>
                      <a:pt x="1213" y="140"/>
                      <a:pt x="1241" y="250"/>
                      <a:pt x="1260" y="342"/>
                    </a:cubicBezTo>
                    <a:cubicBezTo>
                      <a:pt x="1279" y="434"/>
                      <a:pt x="1287" y="485"/>
                      <a:pt x="1314" y="642"/>
                    </a:cubicBezTo>
                    <a:cubicBezTo>
                      <a:pt x="1341" y="799"/>
                      <a:pt x="1382" y="1071"/>
                      <a:pt x="1420" y="1282"/>
                    </a:cubicBezTo>
                    <a:cubicBezTo>
                      <a:pt x="1458" y="1493"/>
                      <a:pt x="1510" y="1766"/>
                      <a:pt x="1542" y="1910"/>
                    </a:cubicBezTo>
                    <a:cubicBezTo>
                      <a:pt x="1574" y="2054"/>
                      <a:pt x="1590" y="2087"/>
                      <a:pt x="1610" y="2148"/>
                    </a:cubicBezTo>
                    <a:cubicBezTo>
                      <a:pt x="1630" y="2209"/>
                      <a:pt x="1639" y="2239"/>
                      <a:pt x="1664" y="2278"/>
                    </a:cubicBezTo>
                    <a:cubicBezTo>
                      <a:pt x="1689" y="2317"/>
                      <a:pt x="1738" y="2359"/>
                      <a:pt x="1758" y="2380"/>
                    </a:cubicBezTo>
                  </a:path>
                </a:pathLst>
              </a:custGeom>
              <a:noFill/>
              <a:ln w="38100">
                <a:solidFill>
                  <a:srgbClr val="FF000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7184" name="Freeform 5"/>
              <p:cNvSpPr>
                <a:spLocks/>
              </p:cNvSpPr>
              <p:nvPr/>
            </p:nvSpPr>
            <p:spPr bwMode="auto">
              <a:xfrm>
                <a:off x="3097" y="2484"/>
                <a:ext cx="2028" cy="644"/>
              </a:xfrm>
              <a:custGeom>
                <a:avLst/>
                <a:gdLst>
                  <a:gd name="T0" fmla="*/ 0 w 1776"/>
                  <a:gd name="T1" fmla="*/ 0 h 2587"/>
                  <a:gd name="T2" fmla="*/ 1628 w 1776"/>
                  <a:gd name="T3" fmla="*/ 0 h 2587"/>
                  <a:gd name="T4" fmla="*/ 3338 w 1776"/>
                  <a:gd name="T5" fmla="*/ 0 h 2587"/>
                  <a:gd name="T6" fmla="*/ 5100 w 1776"/>
                  <a:gd name="T7" fmla="*/ 0 h 2587"/>
                  <a:gd name="T8" fmla="*/ 6672 w 1776"/>
                  <a:gd name="T9" fmla="*/ 0 h 2587"/>
                  <a:gd name="T10" fmla="*/ 7909 w 1776"/>
                  <a:gd name="T11" fmla="*/ 0 h 2587"/>
                  <a:gd name="T12" fmla="*/ 8700 w 1776"/>
                  <a:gd name="T13" fmla="*/ 0 h 2587"/>
                  <a:gd name="T14" fmla="*/ 9425 w 1776"/>
                  <a:gd name="T15" fmla="*/ 0 h 2587"/>
                  <a:gd name="T16" fmla="*/ 9809 w 1776"/>
                  <a:gd name="T17" fmla="*/ 0 h 2587"/>
                  <a:gd name="T18" fmla="*/ 10068 w 1776"/>
                  <a:gd name="T19" fmla="*/ 0 h 2587"/>
                  <a:gd name="T20" fmla="*/ 10779 w 1776"/>
                  <a:gd name="T21" fmla="*/ 0 h 2587"/>
                  <a:gd name="T22" fmla="*/ 10978 w 1776"/>
                  <a:gd name="T23" fmla="*/ 0 h 2587"/>
                  <a:gd name="T24" fmla="*/ 11639 w 1776"/>
                  <a:gd name="T25" fmla="*/ 0 h 2587"/>
                  <a:gd name="T26" fmla="*/ 12290 w 1776"/>
                  <a:gd name="T27" fmla="*/ 0 h 2587"/>
                  <a:gd name="T28" fmla="*/ 12614 w 1776"/>
                  <a:gd name="T29" fmla="*/ 0 h 2587"/>
                  <a:gd name="T30" fmla="*/ 13135 w 1776"/>
                  <a:gd name="T31" fmla="*/ 0 h 2587"/>
                  <a:gd name="T32" fmla="*/ 13601 w 1776"/>
                  <a:gd name="T33" fmla="*/ 0 h 2587"/>
                  <a:gd name="T34" fmla="*/ 14379 w 1776"/>
                  <a:gd name="T35" fmla="*/ 0 h 2587"/>
                  <a:gd name="T36" fmla="*/ 15227 w 1776"/>
                  <a:gd name="T37" fmla="*/ 0 h 2587"/>
                  <a:gd name="T38" fmla="*/ 16535 w 1776"/>
                  <a:gd name="T39" fmla="*/ 0 h 2587"/>
                  <a:gd name="T40" fmla="*/ 17066 w 1776"/>
                  <a:gd name="T41" fmla="*/ 0 h 2587"/>
                  <a:gd name="T42" fmla="*/ 18360 w 1776"/>
                  <a:gd name="T43" fmla="*/ 0 h 2587"/>
                  <a:gd name="T44" fmla="*/ 19356 w 1776"/>
                  <a:gd name="T45" fmla="*/ 0 h 258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776"/>
                  <a:gd name="T70" fmla="*/ 0 h 2587"/>
                  <a:gd name="T71" fmla="*/ 1776 w 1776"/>
                  <a:gd name="T72" fmla="*/ 2587 h 2587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776" h="2587">
                    <a:moveTo>
                      <a:pt x="0" y="2583"/>
                    </a:moveTo>
                    <a:cubicBezTo>
                      <a:pt x="49" y="2573"/>
                      <a:pt x="99" y="2563"/>
                      <a:pt x="150" y="2535"/>
                    </a:cubicBezTo>
                    <a:cubicBezTo>
                      <a:pt x="201" y="2507"/>
                      <a:pt x="253" y="2478"/>
                      <a:pt x="306" y="2415"/>
                    </a:cubicBezTo>
                    <a:cubicBezTo>
                      <a:pt x="359" y="2352"/>
                      <a:pt x="417" y="2284"/>
                      <a:pt x="468" y="2157"/>
                    </a:cubicBezTo>
                    <a:cubicBezTo>
                      <a:pt x="519" y="2030"/>
                      <a:pt x="569" y="1830"/>
                      <a:pt x="612" y="1653"/>
                    </a:cubicBezTo>
                    <a:cubicBezTo>
                      <a:pt x="655" y="1476"/>
                      <a:pt x="695" y="1286"/>
                      <a:pt x="726" y="1095"/>
                    </a:cubicBezTo>
                    <a:cubicBezTo>
                      <a:pt x="757" y="904"/>
                      <a:pt x="775" y="666"/>
                      <a:pt x="798" y="507"/>
                    </a:cubicBezTo>
                    <a:cubicBezTo>
                      <a:pt x="821" y="348"/>
                      <a:pt x="847" y="219"/>
                      <a:pt x="864" y="141"/>
                    </a:cubicBezTo>
                    <a:cubicBezTo>
                      <a:pt x="881" y="63"/>
                      <a:pt x="890" y="62"/>
                      <a:pt x="900" y="39"/>
                    </a:cubicBezTo>
                    <a:cubicBezTo>
                      <a:pt x="910" y="16"/>
                      <a:pt x="909" y="0"/>
                      <a:pt x="924" y="3"/>
                    </a:cubicBezTo>
                    <a:cubicBezTo>
                      <a:pt x="939" y="6"/>
                      <a:pt x="976" y="33"/>
                      <a:pt x="990" y="57"/>
                    </a:cubicBezTo>
                    <a:cubicBezTo>
                      <a:pt x="1004" y="81"/>
                      <a:pt x="995" y="70"/>
                      <a:pt x="1008" y="147"/>
                    </a:cubicBezTo>
                    <a:cubicBezTo>
                      <a:pt x="1021" y="224"/>
                      <a:pt x="1048" y="362"/>
                      <a:pt x="1068" y="519"/>
                    </a:cubicBezTo>
                    <a:cubicBezTo>
                      <a:pt x="1088" y="676"/>
                      <a:pt x="1113" y="938"/>
                      <a:pt x="1128" y="1089"/>
                    </a:cubicBezTo>
                    <a:cubicBezTo>
                      <a:pt x="1143" y="1240"/>
                      <a:pt x="1145" y="1326"/>
                      <a:pt x="1158" y="1425"/>
                    </a:cubicBezTo>
                    <a:cubicBezTo>
                      <a:pt x="1171" y="1524"/>
                      <a:pt x="1191" y="1601"/>
                      <a:pt x="1206" y="1683"/>
                    </a:cubicBezTo>
                    <a:cubicBezTo>
                      <a:pt x="1221" y="1765"/>
                      <a:pt x="1229" y="1834"/>
                      <a:pt x="1248" y="1917"/>
                    </a:cubicBezTo>
                    <a:cubicBezTo>
                      <a:pt x="1267" y="2000"/>
                      <a:pt x="1295" y="2106"/>
                      <a:pt x="1320" y="2181"/>
                    </a:cubicBezTo>
                    <a:cubicBezTo>
                      <a:pt x="1345" y="2256"/>
                      <a:pt x="1365" y="2310"/>
                      <a:pt x="1398" y="2367"/>
                    </a:cubicBezTo>
                    <a:cubicBezTo>
                      <a:pt x="1431" y="2424"/>
                      <a:pt x="1490" y="2491"/>
                      <a:pt x="1518" y="2523"/>
                    </a:cubicBezTo>
                    <a:cubicBezTo>
                      <a:pt x="1546" y="2555"/>
                      <a:pt x="1538" y="2549"/>
                      <a:pt x="1566" y="2559"/>
                    </a:cubicBezTo>
                    <a:cubicBezTo>
                      <a:pt x="1594" y="2569"/>
                      <a:pt x="1651" y="2579"/>
                      <a:pt x="1686" y="2583"/>
                    </a:cubicBezTo>
                    <a:cubicBezTo>
                      <a:pt x="1721" y="2587"/>
                      <a:pt x="1748" y="2585"/>
                      <a:pt x="1776" y="2583"/>
                    </a:cubicBezTo>
                  </a:path>
                </a:pathLst>
              </a:custGeom>
              <a:noFill/>
              <a:ln w="38100">
                <a:solidFill>
                  <a:srgbClr val="00FF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7185" name="Line 8"/>
              <p:cNvSpPr>
                <a:spLocks noChangeShapeType="1"/>
              </p:cNvSpPr>
              <p:nvPr/>
            </p:nvSpPr>
            <p:spPr bwMode="auto">
              <a:xfrm flipV="1">
                <a:off x="3088" y="2344"/>
                <a:ext cx="0" cy="79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7186" name="Line 9"/>
              <p:cNvSpPr>
                <a:spLocks noChangeShapeType="1"/>
              </p:cNvSpPr>
              <p:nvPr/>
            </p:nvSpPr>
            <p:spPr bwMode="auto">
              <a:xfrm flipV="1">
                <a:off x="3088" y="3138"/>
                <a:ext cx="2400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  <p:sp>
            <p:nvSpPr>
              <p:cNvPr id="7187" name="Freeform 24"/>
              <p:cNvSpPr>
                <a:spLocks/>
              </p:cNvSpPr>
              <p:nvPr/>
            </p:nvSpPr>
            <p:spPr bwMode="auto">
              <a:xfrm>
                <a:off x="3080" y="3064"/>
                <a:ext cx="2014" cy="72"/>
              </a:xfrm>
              <a:custGeom>
                <a:avLst/>
                <a:gdLst>
                  <a:gd name="T0" fmla="*/ 0 w 1820"/>
                  <a:gd name="T1" fmla="*/ 38 h 72"/>
                  <a:gd name="T2" fmla="*/ 387 w 1820"/>
                  <a:gd name="T3" fmla="*/ 23 h 72"/>
                  <a:gd name="T4" fmla="*/ 965 w 1820"/>
                  <a:gd name="T5" fmla="*/ 8 h 72"/>
                  <a:gd name="T6" fmla="*/ 1333 w 1820"/>
                  <a:gd name="T7" fmla="*/ 2 h 72"/>
                  <a:gd name="T8" fmla="*/ 1904 w 1820"/>
                  <a:gd name="T9" fmla="*/ 4 h 72"/>
                  <a:gd name="T10" fmla="*/ 2429 w 1820"/>
                  <a:gd name="T11" fmla="*/ 26 h 72"/>
                  <a:gd name="T12" fmla="*/ 2916 w 1820"/>
                  <a:gd name="T13" fmla="*/ 44 h 72"/>
                  <a:gd name="T14" fmla="*/ 3497 w 1820"/>
                  <a:gd name="T15" fmla="*/ 56 h 72"/>
                  <a:gd name="T16" fmla="*/ 4515 w 1820"/>
                  <a:gd name="T17" fmla="*/ 65 h 72"/>
                  <a:gd name="T18" fmla="*/ 5794 w 1820"/>
                  <a:gd name="T19" fmla="*/ 71 h 72"/>
                  <a:gd name="T20" fmla="*/ 7856 w 1820"/>
                  <a:gd name="T21" fmla="*/ 65 h 72"/>
                  <a:gd name="T22" fmla="*/ 9873 w 1820"/>
                  <a:gd name="T23" fmla="*/ 68 h 72"/>
                  <a:gd name="T24" fmla="*/ 11268 w 1820"/>
                  <a:gd name="T25" fmla="*/ 72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20"/>
                  <a:gd name="T40" fmla="*/ 0 h 72"/>
                  <a:gd name="T41" fmla="*/ 1820 w 1820"/>
                  <a:gd name="T42" fmla="*/ 72 h 7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20" h="72">
                    <a:moveTo>
                      <a:pt x="0" y="38"/>
                    </a:moveTo>
                    <a:cubicBezTo>
                      <a:pt x="18" y="33"/>
                      <a:pt x="37" y="28"/>
                      <a:pt x="63" y="23"/>
                    </a:cubicBezTo>
                    <a:cubicBezTo>
                      <a:pt x="89" y="18"/>
                      <a:pt x="131" y="11"/>
                      <a:pt x="156" y="8"/>
                    </a:cubicBezTo>
                    <a:cubicBezTo>
                      <a:pt x="181" y="5"/>
                      <a:pt x="191" y="3"/>
                      <a:pt x="216" y="2"/>
                    </a:cubicBezTo>
                    <a:cubicBezTo>
                      <a:pt x="241" y="1"/>
                      <a:pt x="279" y="0"/>
                      <a:pt x="308" y="4"/>
                    </a:cubicBezTo>
                    <a:cubicBezTo>
                      <a:pt x="337" y="8"/>
                      <a:pt x="366" y="19"/>
                      <a:pt x="393" y="26"/>
                    </a:cubicBezTo>
                    <a:cubicBezTo>
                      <a:pt x="420" y="33"/>
                      <a:pt x="444" y="39"/>
                      <a:pt x="472" y="44"/>
                    </a:cubicBezTo>
                    <a:cubicBezTo>
                      <a:pt x="500" y="49"/>
                      <a:pt x="521" y="52"/>
                      <a:pt x="564" y="56"/>
                    </a:cubicBezTo>
                    <a:cubicBezTo>
                      <a:pt x="607" y="60"/>
                      <a:pt x="667" y="62"/>
                      <a:pt x="729" y="65"/>
                    </a:cubicBezTo>
                    <a:cubicBezTo>
                      <a:pt x="791" y="68"/>
                      <a:pt x="846" y="71"/>
                      <a:pt x="936" y="71"/>
                    </a:cubicBezTo>
                    <a:cubicBezTo>
                      <a:pt x="1026" y="71"/>
                      <a:pt x="1159" y="66"/>
                      <a:pt x="1269" y="65"/>
                    </a:cubicBezTo>
                    <a:cubicBezTo>
                      <a:pt x="1379" y="64"/>
                      <a:pt x="1504" y="67"/>
                      <a:pt x="1596" y="68"/>
                    </a:cubicBezTo>
                    <a:cubicBezTo>
                      <a:pt x="1688" y="69"/>
                      <a:pt x="1773" y="71"/>
                      <a:pt x="1820" y="72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  <p:sp>
          <p:nvSpPr>
            <p:cNvPr id="7182" name="Text Box 133"/>
            <p:cNvSpPr txBox="1">
              <a:spLocks noChangeArrowheads="1"/>
            </p:cNvSpPr>
            <p:nvPr/>
          </p:nvSpPr>
          <p:spPr bwMode="auto">
            <a:xfrm>
              <a:off x="594" y="3489"/>
              <a:ext cx="172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200"/>
                <a:t>SRF</a:t>
              </a:r>
              <a:r>
                <a:rPr lang="ja-JP" altLang="en-US" sz="1200"/>
                <a:t>’</a:t>
              </a:r>
              <a:r>
                <a:rPr lang="en-US" altLang="ja-JP" sz="1200"/>
                <a:t>s of                         eye (L, M, S)</a:t>
              </a:r>
              <a:endParaRPr lang="en-US" altLang="zh-TW" sz="1200"/>
            </a:p>
          </p:txBody>
        </p:sp>
      </p:grpSp>
      <p:sp>
        <p:nvSpPr>
          <p:cNvPr id="7179" name="Slide Number Placeholder 6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DCE3DEC-ACF4-43C8-B444-2783565D3C15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sp>
        <p:nvSpPr>
          <p:cNvPr id="7180" name="TextBox 16"/>
          <p:cNvSpPr txBox="1">
            <a:spLocks noChangeArrowheads="1"/>
          </p:cNvSpPr>
          <p:nvPr/>
        </p:nvSpPr>
        <p:spPr bwMode="auto">
          <a:xfrm>
            <a:off x="0" y="6527800"/>
            <a:ext cx="562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© 200</a:t>
            </a:r>
            <a:r>
              <a:rPr lang="en-US" altLang="ko-KR" sz="1800">
                <a:ea typeface="굴림" pitchFamily="34" charset="-127"/>
              </a:rPr>
              <a:t>4</a:t>
            </a:r>
            <a:r>
              <a:rPr lang="en-US" altLang="zh-TW" sz="1800"/>
              <a:t> Lewis Hitchner,</a:t>
            </a:r>
            <a:r>
              <a:rPr lang="en-US" altLang="ko-KR" sz="1800">
                <a:ea typeface="굴림" pitchFamily="34" charset="-127"/>
              </a:rPr>
              <a:t> Richard Lobb &amp; Kevin Novins</a:t>
            </a:r>
            <a:endParaRPr lang="en-NZ" altLang="zh-TW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smtClean="0">
                <a:ea typeface="ＭＳ Ｐゴシック" panose="020B0600070205080204" pitchFamily="34" charset="-128"/>
              </a:rPr>
              <a:t>Color Spaces</a:t>
            </a:r>
            <a:endParaRPr lang="en-NZ" altLang="zh-TW" cap="none" smtClean="0">
              <a:ea typeface="ＭＳ Ｐゴシック" panose="020B0600070205080204" pitchFamily="34" charset="-128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A31232-D02D-4903-A8A9-7EAAC3F64C11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903288"/>
            <a:ext cx="2692400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819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7000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635000" y="6502400"/>
            <a:ext cx="350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CIE image thanks to Sakurambo</a:t>
            </a:r>
            <a:endParaRPr lang="en-NZ" altLang="zh-TW" sz="1800"/>
          </a:p>
        </p:txBody>
      </p:sp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0" t="18663" r="14787" b="9946"/>
          <a:stretch>
            <a:fillRect/>
          </a:stretch>
        </p:blipFill>
        <p:spPr bwMode="auto">
          <a:xfrm>
            <a:off x="4176713" y="1073150"/>
            <a:ext cx="246697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3" t="13402" r="18504" b="9946"/>
          <a:stretch>
            <a:fillRect/>
          </a:stretch>
        </p:blipFill>
        <p:spPr bwMode="auto">
          <a:xfrm>
            <a:off x="6953250" y="1071563"/>
            <a:ext cx="19827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Color Coordinate Space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200" smtClean="0">
                <a:ea typeface="ＭＳ Ｐゴシック" panose="020B0600070205080204" pitchFamily="34" charset="-128"/>
              </a:rPr>
              <a:t>Defines 3 SRFs (</a:t>
            </a:r>
            <a:r>
              <a:rPr lang="en-US" altLang="zh-TW" sz="2200" b="1" smtClean="0">
                <a:ea typeface="ＭＳ Ｐゴシック" panose="020B0600070205080204" pitchFamily="34" charset="-128"/>
              </a:rPr>
              <a:t>color matching functions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) for some sensing system</a:t>
            </a:r>
          </a:p>
          <a:p>
            <a:r>
              <a:rPr lang="en-US" altLang="zh-TW" sz="2200" smtClean="0">
                <a:ea typeface="ＭＳ Ｐゴシック" panose="020B0600070205080204" pitchFamily="34" charset="-128"/>
              </a:rPr>
              <a:t>One dimension for each SRF (</a:t>
            </a:r>
            <a:r>
              <a:rPr lang="en-US" altLang="zh-TW" sz="2200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 </a:t>
            </a:r>
            <a:r>
              <a:rPr lang="en-US" altLang="zh-TW" sz="2200" b="1" smtClean="0">
                <a:ea typeface="ＭＳ Ｐゴシック" panose="020B0600070205080204" pitchFamily="34" charset="-128"/>
              </a:rPr>
              <a:t>tristimulus color space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zh-TW" sz="2200" smtClean="0">
                <a:ea typeface="ＭＳ Ｐゴシック" panose="020B0600070205080204" pitchFamily="34" charset="-128"/>
              </a:rPr>
              <a:t>Each dimension represents a </a:t>
            </a:r>
            <a:r>
              <a:rPr lang="en-US" altLang="zh-TW" sz="2200" b="1" smtClean="0">
                <a:ea typeface="ＭＳ Ｐゴシック" panose="020B0600070205080204" pitchFamily="34" charset="-128"/>
              </a:rPr>
              <a:t>primary color P</a:t>
            </a:r>
            <a:endParaRPr lang="en-US" altLang="zh-TW" sz="2200" b="1" baseline="-2500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zh-TW" sz="2200" smtClean="0">
                <a:ea typeface="ＭＳ Ｐゴシック" panose="020B0600070205080204" pitchFamily="34" charset="-128"/>
              </a:rPr>
              <a:t>Coordinate value = resulting SDF integral normalized to (0, 1)</a:t>
            </a:r>
          </a:p>
          <a:p>
            <a:r>
              <a:rPr lang="en-US" altLang="zh-TW" sz="2200" smtClean="0">
                <a:ea typeface="ＭＳ Ｐゴシック" panose="020B0600070205080204" pitchFamily="34" charset="-128"/>
              </a:rPr>
              <a:t>Color triple is 3D point defined by </a:t>
            </a:r>
            <a:r>
              <a:rPr lang="en-US" altLang="zh-TW" sz="2200" b="1" smtClean="0">
                <a:ea typeface="ＭＳ Ｐゴシック" panose="020B0600070205080204" pitchFamily="34" charset="-128"/>
              </a:rPr>
              <a:t>chromaticity values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(c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0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, c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1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, c</a:t>
            </a:r>
            <a:r>
              <a:rPr lang="en-US" altLang="zh-TW" sz="2200" baseline="-25000" smtClean="0">
                <a:ea typeface="ＭＳ Ｐゴシック" panose="020B0600070205080204" pitchFamily="34" charset="-128"/>
              </a:rPr>
              <a:t>2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)</a:t>
            </a:r>
          </a:p>
          <a:p>
            <a:r>
              <a:rPr lang="en-US" altLang="zh-TW" sz="2200" smtClean="0">
                <a:ea typeface="ＭＳ Ｐゴシック" panose="020B0600070205080204" pitchFamily="34" charset="-128"/>
              </a:rPr>
              <a:t>Example: RGB color space</a:t>
            </a:r>
          </a:p>
          <a:p>
            <a:pPr lvl="1"/>
            <a:r>
              <a:rPr lang="en-US" altLang="zh-TW" sz="2200" smtClean="0">
                <a:ea typeface="ＭＳ Ｐゴシック" panose="020B0600070205080204" pitchFamily="34" charset="-128"/>
              </a:rPr>
              <a:t>Primaries: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Red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, </a:t>
            </a:r>
            <a:r>
              <a:rPr lang="en-US" altLang="zh-TW" sz="220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Green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, </a:t>
            </a:r>
            <a:r>
              <a:rPr lang="en-US" altLang="zh-TW" sz="220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Blue</a:t>
            </a:r>
            <a:r>
              <a:rPr lang="en-US" altLang="zh-TW" sz="2200" smtClean="0">
                <a:ea typeface="ＭＳ Ｐゴシック" panose="020B0600070205080204" pitchFamily="34" charset="-128"/>
              </a:rPr>
              <a:t/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with basis vectors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= (0,0,1)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G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= (1,0,0)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solidFill>
                  <a:srgbClr val="0066FF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= (0,1,0)</a:t>
            </a:r>
          </a:p>
          <a:p>
            <a:pPr lvl="1"/>
            <a:r>
              <a:rPr lang="en-US" altLang="zh-TW" sz="2200" smtClean="0">
                <a:ea typeface="ＭＳ Ｐゴシック" panose="020B0600070205080204" pitchFamily="34" charset="-128"/>
              </a:rPr>
              <a:t>Chromaticity values: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(r,g,b) = r (</a:t>
            </a:r>
            <a:r>
              <a:rPr lang="en-US" altLang="zh-TW" sz="22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) + g (</a:t>
            </a:r>
            <a:r>
              <a:rPr lang="en-US" altLang="zh-TW" sz="220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G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) + b (</a:t>
            </a:r>
            <a:r>
              <a:rPr lang="en-US" altLang="zh-TW" sz="2200" smtClean="0">
                <a:solidFill>
                  <a:srgbClr val="0066FF"/>
                </a:solidFill>
                <a:ea typeface="ＭＳ Ｐゴシック" panose="020B0600070205080204" pitchFamily="34" charset="-128"/>
              </a:rPr>
              <a:t>B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)</a:t>
            </a:r>
          </a:p>
        </p:txBody>
      </p:sp>
      <p:grpSp>
        <p:nvGrpSpPr>
          <p:cNvPr id="9220" name="Group 35"/>
          <p:cNvGrpSpPr>
            <a:grpSpLocks/>
          </p:cNvGrpSpPr>
          <p:nvPr/>
        </p:nvGrpSpPr>
        <p:grpSpPr bwMode="auto">
          <a:xfrm>
            <a:off x="3711575" y="3649663"/>
            <a:ext cx="6157913" cy="3106737"/>
            <a:chOff x="2122" y="2115"/>
            <a:chExt cx="3879" cy="1957"/>
          </a:xfrm>
        </p:grpSpPr>
        <p:grpSp>
          <p:nvGrpSpPr>
            <p:cNvPr id="9223" name="Group 33"/>
            <p:cNvGrpSpPr>
              <a:grpSpLocks/>
            </p:cNvGrpSpPr>
            <p:nvPr/>
          </p:nvGrpSpPr>
          <p:grpSpPr bwMode="auto">
            <a:xfrm>
              <a:off x="2122" y="2115"/>
              <a:ext cx="2163" cy="1957"/>
              <a:chOff x="2122" y="2115"/>
              <a:chExt cx="2163" cy="1957"/>
            </a:xfrm>
          </p:grpSpPr>
          <p:sp>
            <p:nvSpPr>
              <p:cNvPr id="9225" name="Text Box 23"/>
              <p:cNvSpPr txBox="1">
                <a:spLocks noChangeArrowheads="1"/>
              </p:cNvSpPr>
              <p:nvPr/>
            </p:nvSpPr>
            <p:spPr bwMode="auto">
              <a:xfrm>
                <a:off x="2834" y="3822"/>
                <a:ext cx="41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Red</a:t>
                </a:r>
              </a:p>
            </p:txBody>
          </p:sp>
          <p:sp>
            <p:nvSpPr>
              <p:cNvPr id="9226" name="Line 5"/>
              <p:cNvSpPr>
                <a:spLocks noChangeShapeType="1"/>
              </p:cNvSpPr>
              <p:nvPr/>
            </p:nvSpPr>
            <p:spPr bwMode="auto">
              <a:xfrm>
                <a:off x="2527" y="3315"/>
                <a:ext cx="838" cy="60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9227" name="Line 6"/>
              <p:cNvSpPr>
                <a:spLocks noChangeShapeType="1"/>
              </p:cNvSpPr>
              <p:nvPr/>
            </p:nvSpPr>
            <p:spPr bwMode="auto">
              <a:xfrm flipH="1" flipV="1">
                <a:off x="2525" y="2240"/>
                <a:ext cx="2" cy="107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9228" name="Line 7"/>
              <p:cNvSpPr>
                <a:spLocks noChangeShapeType="1"/>
              </p:cNvSpPr>
              <p:nvPr/>
            </p:nvSpPr>
            <p:spPr bwMode="auto">
              <a:xfrm>
                <a:off x="2529" y="3315"/>
                <a:ext cx="1145" cy="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9229" name="Rectangle 8"/>
              <p:cNvSpPr>
                <a:spLocks noChangeArrowheads="1"/>
              </p:cNvSpPr>
              <p:nvPr/>
            </p:nvSpPr>
            <p:spPr bwMode="auto">
              <a:xfrm>
                <a:off x="2527" y="2535"/>
                <a:ext cx="838" cy="780"/>
              </a:xfrm>
              <a:prstGeom prst="rect">
                <a:avLst/>
              </a:prstGeom>
              <a:noFill/>
              <a:ln w="762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9230" name="Rectangle 9"/>
              <p:cNvSpPr>
                <a:spLocks noChangeArrowheads="1"/>
              </p:cNvSpPr>
              <p:nvPr/>
            </p:nvSpPr>
            <p:spPr bwMode="auto">
              <a:xfrm>
                <a:off x="2992" y="2882"/>
                <a:ext cx="837" cy="779"/>
              </a:xfrm>
              <a:prstGeom prst="rect">
                <a:avLst/>
              </a:prstGeom>
              <a:noFill/>
              <a:ln w="7620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9231" name="Line 10"/>
              <p:cNvSpPr>
                <a:spLocks noChangeShapeType="1"/>
              </p:cNvSpPr>
              <p:nvPr/>
            </p:nvSpPr>
            <p:spPr bwMode="auto">
              <a:xfrm>
                <a:off x="2527" y="3315"/>
                <a:ext cx="465" cy="346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9232" name="Line 11"/>
              <p:cNvSpPr>
                <a:spLocks noChangeShapeType="1"/>
              </p:cNvSpPr>
              <p:nvPr/>
            </p:nvSpPr>
            <p:spPr bwMode="auto">
              <a:xfrm>
                <a:off x="2527" y="2535"/>
                <a:ext cx="465" cy="347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9233" name="Line 12"/>
              <p:cNvSpPr>
                <a:spLocks noChangeShapeType="1"/>
              </p:cNvSpPr>
              <p:nvPr/>
            </p:nvSpPr>
            <p:spPr bwMode="auto">
              <a:xfrm>
                <a:off x="3365" y="2535"/>
                <a:ext cx="464" cy="347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9234" name="Line 13"/>
              <p:cNvSpPr>
                <a:spLocks noChangeShapeType="1"/>
              </p:cNvSpPr>
              <p:nvPr/>
            </p:nvSpPr>
            <p:spPr bwMode="auto">
              <a:xfrm>
                <a:off x="3365" y="3315"/>
                <a:ext cx="464" cy="346"/>
              </a:xfrm>
              <a:prstGeom prst="line">
                <a:avLst/>
              </a:prstGeom>
              <a:noFill/>
              <a:ln w="762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9235" name="Oval 14"/>
              <p:cNvSpPr>
                <a:spLocks noChangeAspect="1" noChangeArrowheads="1"/>
              </p:cNvSpPr>
              <p:nvPr/>
            </p:nvSpPr>
            <p:spPr bwMode="auto">
              <a:xfrm>
                <a:off x="2901" y="3579"/>
                <a:ext cx="186" cy="17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9236" name="Oval 15"/>
              <p:cNvSpPr>
                <a:spLocks noChangeAspect="1" noChangeArrowheads="1"/>
              </p:cNvSpPr>
              <p:nvPr/>
            </p:nvSpPr>
            <p:spPr bwMode="auto">
              <a:xfrm>
                <a:off x="3271" y="3231"/>
                <a:ext cx="186" cy="174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9237" name="Oval 16"/>
              <p:cNvSpPr>
                <a:spLocks noChangeAspect="1" noChangeArrowheads="1"/>
              </p:cNvSpPr>
              <p:nvPr/>
            </p:nvSpPr>
            <p:spPr bwMode="auto">
              <a:xfrm>
                <a:off x="2431" y="2449"/>
                <a:ext cx="186" cy="17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9238" name="Oval 17"/>
              <p:cNvSpPr>
                <a:spLocks noChangeAspect="1" noChangeArrowheads="1"/>
              </p:cNvSpPr>
              <p:nvPr/>
            </p:nvSpPr>
            <p:spPr bwMode="auto">
              <a:xfrm>
                <a:off x="2434" y="3229"/>
                <a:ext cx="186" cy="17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9239" name="Oval 18"/>
              <p:cNvSpPr>
                <a:spLocks noChangeAspect="1" noChangeArrowheads="1"/>
              </p:cNvSpPr>
              <p:nvPr/>
            </p:nvSpPr>
            <p:spPr bwMode="auto">
              <a:xfrm>
                <a:off x="3737" y="2795"/>
                <a:ext cx="186" cy="1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9240" name="Oval 19"/>
              <p:cNvSpPr>
                <a:spLocks noChangeArrowheads="1"/>
              </p:cNvSpPr>
              <p:nvPr/>
            </p:nvSpPr>
            <p:spPr bwMode="auto">
              <a:xfrm>
                <a:off x="3271" y="2449"/>
                <a:ext cx="186" cy="173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9241" name="Oval 20"/>
              <p:cNvSpPr>
                <a:spLocks noChangeArrowheads="1"/>
              </p:cNvSpPr>
              <p:nvPr/>
            </p:nvSpPr>
            <p:spPr bwMode="auto">
              <a:xfrm>
                <a:off x="2901" y="2795"/>
                <a:ext cx="186" cy="174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9242" name="Oval 21"/>
              <p:cNvSpPr>
                <a:spLocks noChangeArrowheads="1"/>
              </p:cNvSpPr>
              <p:nvPr/>
            </p:nvSpPr>
            <p:spPr bwMode="auto">
              <a:xfrm>
                <a:off x="3737" y="3574"/>
                <a:ext cx="186" cy="173"/>
              </a:xfrm>
              <a:prstGeom prst="ellipse">
                <a:avLst/>
              </a:prstGeom>
              <a:solidFill>
                <a:srgbClr val="FFFF1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zh-TW" sz="1800"/>
              </a:p>
            </p:txBody>
          </p:sp>
          <p:sp>
            <p:nvSpPr>
              <p:cNvPr id="9243" name="Text Box 22"/>
              <p:cNvSpPr txBox="1">
                <a:spLocks noChangeArrowheads="1"/>
              </p:cNvSpPr>
              <p:nvPr/>
            </p:nvSpPr>
            <p:spPr bwMode="auto">
              <a:xfrm>
                <a:off x="3397" y="3081"/>
                <a:ext cx="5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Green</a:t>
                </a:r>
              </a:p>
            </p:txBody>
          </p:sp>
          <p:sp>
            <p:nvSpPr>
              <p:cNvPr id="9244" name="Text Box 24"/>
              <p:cNvSpPr txBox="1">
                <a:spLocks noChangeArrowheads="1"/>
              </p:cNvSpPr>
              <p:nvPr/>
            </p:nvSpPr>
            <p:spPr bwMode="auto">
              <a:xfrm>
                <a:off x="2122" y="2115"/>
                <a:ext cx="43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Blue</a:t>
                </a:r>
              </a:p>
            </p:txBody>
          </p:sp>
          <p:sp>
            <p:nvSpPr>
              <p:cNvPr id="9245" name="Text Box 25"/>
              <p:cNvSpPr txBox="1">
                <a:spLocks noChangeArrowheads="1"/>
              </p:cNvSpPr>
              <p:nvPr/>
            </p:nvSpPr>
            <p:spPr bwMode="auto">
              <a:xfrm>
                <a:off x="3696" y="3724"/>
                <a:ext cx="5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Yellow</a:t>
                </a:r>
              </a:p>
            </p:txBody>
          </p:sp>
          <p:sp>
            <p:nvSpPr>
              <p:cNvPr id="9246" name="Text Box 26"/>
              <p:cNvSpPr txBox="1">
                <a:spLocks noChangeArrowheads="1"/>
              </p:cNvSpPr>
              <p:nvPr/>
            </p:nvSpPr>
            <p:spPr bwMode="auto">
              <a:xfrm>
                <a:off x="3139" y="2219"/>
                <a:ext cx="4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Cyan</a:t>
                </a:r>
              </a:p>
            </p:txBody>
          </p:sp>
          <p:sp>
            <p:nvSpPr>
              <p:cNvPr id="9247" name="Text Box 27"/>
              <p:cNvSpPr txBox="1">
                <a:spLocks noChangeArrowheads="1"/>
              </p:cNvSpPr>
              <p:nvPr/>
            </p:nvSpPr>
            <p:spPr bwMode="auto">
              <a:xfrm>
                <a:off x="2210" y="2796"/>
                <a:ext cx="7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Magenta</a:t>
                </a:r>
              </a:p>
            </p:txBody>
          </p:sp>
          <p:sp>
            <p:nvSpPr>
              <p:cNvPr id="9248" name="Text Box 28"/>
              <p:cNvSpPr txBox="1">
                <a:spLocks noChangeArrowheads="1"/>
              </p:cNvSpPr>
              <p:nvPr/>
            </p:nvSpPr>
            <p:spPr bwMode="auto">
              <a:xfrm>
                <a:off x="3713" y="2577"/>
                <a:ext cx="5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/>
                  <a:t>White</a:t>
                </a:r>
              </a:p>
            </p:txBody>
          </p:sp>
        </p:grpSp>
        <p:pic>
          <p:nvPicPr>
            <p:cNvPr id="9224" name="Picture 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39" t="18933" r="13235" b="9601"/>
            <a:stretch>
              <a:fillRect/>
            </a:stretch>
          </p:blipFill>
          <p:spPr bwMode="auto">
            <a:xfrm>
              <a:off x="4390" y="2251"/>
              <a:ext cx="1611" cy="1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1" name="Slide Number Placeholder 30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74F0105-1D6F-429E-8183-87B70D776B06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sp>
        <p:nvSpPr>
          <p:cNvPr id="9222" name="TextBox 31"/>
          <p:cNvSpPr txBox="1">
            <a:spLocks noChangeArrowheads="1"/>
          </p:cNvSpPr>
          <p:nvPr/>
        </p:nvSpPr>
        <p:spPr bwMode="auto">
          <a:xfrm>
            <a:off x="7670800" y="3873500"/>
            <a:ext cx="196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RGB </a:t>
            </a:r>
            <a:r>
              <a:rPr lang="ja-JP" altLang="en-US" sz="1800"/>
              <a:t>“</a:t>
            </a:r>
            <a:r>
              <a:rPr lang="en-US" altLang="ja-JP" sz="1800"/>
              <a:t>color cube</a:t>
            </a:r>
            <a:r>
              <a:rPr lang="ja-JP" altLang="en-US" sz="1800"/>
              <a:t>”</a:t>
            </a:r>
            <a:endParaRPr lang="en-NZ" altLang="zh-TW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Finding Color Matching Functions</a:t>
            </a:r>
            <a:endParaRPr lang="en-NZ" altLang="zh-TW" smtClean="0">
              <a:ea typeface="ＭＳ Ｐゴシック" panose="020B0600070205080204" pitchFamily="34" charset="-128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b="1" smtClean="0">
                <a:ea typeface="ＭＳ Ｐゴシック" panose="020B0600070205080204" pitchFamily="34" charset="-128"/>
              </a:rPr>
              <a:t>Given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: 3 primaries A, B, C</a:t>
            </a:r>
          </a:p>
          <a:p>
            <a:r>
              <a:rPr lang="en-US" altLang="zh-TW" sz="2200" b="1" smtClean="0">
                <a:ea typeface="ＭＳ Ｐゴシック" panose="020B0600070205080204" pitchFamily="34" charset="-128"/>
              </a:rPr>
              <a:t>Wanted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: 3 SRFs, one for each primary</a:t>
            </a:r>
          </a:p>
          <a:p>
            <a:r>
              <a:rPr lang="en-US" altLang="zh-TW" sz="2200" b="1" smtClean="0">
                <a:ea typeface="ＭＳ Ｐゴシック" panose="020B0600070205080204" pitchFamily="34" charset="-128"/>
              </a:rPr>
              <a:t>Idea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200" smtClean="0">
                <a:ea typeface="ＭＳ Ｐゴシック" panose="020B0600070205080204" pitchFamily="34" charset="-128"/>
              </a:rPr>
              <a:t>Show light L with pure color of wavelength </a:t>
            </a:r>
            <a:r>
              <a:rPr lang="en-US" altLang="zh-TW" sz="2200" smtClean="0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l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and brightness 1 to test persons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200" smtClean="0">
                <a:ea typeface="ＭＳ Ｐゴシック" panose="020B0600070205080204" pitchFamily="34" charset="-128"/>
              </a:rPr>
              <a:t>Let them adjust another light P using chromaticities a, b, c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until L and P match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200" smtClean="0">
                <a:ea typeface="ＭＳ Ｐゴシック" panose="020B0600070205080204" pitchFamily="34" charset="-128"/>
              </a:rPr>
              <a:t>Do this with the whole range of wavelengths </a:t>
            </a:r>
            <a:r>
              <a:rPr lang="en-US" altLang="zh-TW" sz="2200" smtClean="0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l</a:t>
            </a:r>
            <a:r>
              <a:rPr lang="en-US" altLang="zh-TW" sz="220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 and note down the a, b, c values for each </a:t>
            </a:r>
            <a:r>
              <a:rPr lang="en-US" altLang="zh-TW" sz="2200" smtClean="0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l</a:t>
            </a:r>
          </a:p>
          <a:p>
            <a:r>
              <a:rPr lang="en-US" altLang="zh-TW" sz="2200" b="1" smtClean="0">
                <a:ea typeface="ＭＳ Ｐゴシック" panose="020B0600070205080204" pitchFamily="34" charset="-128"/>
              </a:rPr>
              <a:t>Problem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: when using normal, 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visible colors as primaries, 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some  wavelengths </a:t>
            </a:r>
            <a:r>
              <a:rPr lang="en-US" altLang="zh-TW" sz="2200" smtClean="0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l</a:t>
            </a:r>
            <a:r>
              <a:rPr lang="en-US" altLang="zh-TW" sz="2200" smtClean="0">
                <a:ea typeface="ＭＳ Ｐゴシック" panose="020B0600070205080204" pitchFamily="34" charset="-128"/>
              </a:rPr>
              <a:t> need 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negative chromaticities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(because adding colors</a:t>
            </a:r>
            <a:br>
              <a:rPr lang="en-US" altLang="zh-TW" sz="2200" smtClean="0">
                <a:ea typeface="ＭＳ Ｐゴシック" panose="020B0600070205080204" pitchFamily="34" charset="-128"/>
              </a:rPr>
            </a:br>
            <a:r>
              <a:rPr lang="en-US" altLang="zh-TW" sz="2200" smtClean="0">
                <a:ea typeface="ＭＳ Ｐゴシック" panose="020B0600070205080204" pitchFamily="34" charset="-128"/>
              </a:rPr>
              <a:t>decreases saturation)</a:t>
            </a:r>
            <a:endParaRPr lang="en-NZ" altLang="zh-TW" sz="2200" smtClean="0">
              <a:ea typeface="ＭＳ Ｐゴシック" panose="020B0600070205080204" pitchFamily="34" charset="-128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9CD46E4-FA76-4A65-BCE7-9F495FFD80C3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4902200" y="4495800"/>
            <a:ext cx="3403600" cy="2171700"/>
            <a:chOff x="5016500" y="4686300"/>
            <a:chExt cx="3403600" cy="2171700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500" y="4686300"/>
              <a:ext cx="3403600" cy="217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sp>
          <p:nvSpPr>
            <p:cNvPr id="10247" name="TextBox 7"/>
            <p:cNvSpPr txBox="1">
              <a:spLocks noChangeArrowheads="1"/>
            </p:cNvSpPr>
            <p:nvPr/>
          </p:nvSpPr>
          <p:spPr bwMode="auto">
            <a:xfrm>
              <a:off x="5740400" y="5092700"/>
              <a:ext cx="3381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A</a:t>
              </a:r>
              <a:endParaRPr lang="en-NZ" altLang="zh-TW" sz="1800"/>
            </a:p>
          </p:txBody>
        </p:sp>
        <p:sp>
          <p:nvSpPr>
            <p:cNvPr id="10248" name="TextBox 8"/>
            <p:cNvSpPr txBox="1">
              <a:spLocks noChangeArrowheads="1"/>
            </p:cNvSpPr>
            <p:nvPr/>
          </p:nvSpPr>
          <p:spPr bwMode="auto">
            <a:xfrm>
              <a:off x="6362700" y="5397500"/>
              <a:ext cx="3381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B</a:t>
              </a:r>
              <a:endParaRPr lang="en-NZ" altLang="zh-TW" sz="1800"/>
            </a:p>
          </p:txBody>
        </p:sp>
        <p:sp>
          <p:nvSpPr>
            <p:cNvPr id="10249" name="TextBox 9"/>
            <p:cNvSpPr txBox="1">
              <a:spLocks noChangeArrowheads="1"/>
            </p:cNvSpPr>
            <p:nvPr/>
          </p:nvSpPr>
          <p:spPr bwMode="auto">
            <a:xfrm>
              <a:off x="6743700" y="5003800"/>
              <a:ext cx="3508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800"/>
                <a:t>C</a:t>
              </a:r>
              <a:endParaRPr lang="en-NZ" altLang="zh-TW" sz="18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anose="020B0600070205080204" pitchFamily="34" charset="-128"/>
              </a:rPr>
              <a:t>CIE XYZ Color Space (1931)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smtClean="0">
                <a:ea typeface="ＭＳ Ｐゴシック" panose="020B0600070205080204" pitchFamily="34" charset="-128"/>
              </a:rPr>
              <a:t>A normalized, standard color space designed by engineers  according to requirements:</a:t>
            </a:r>
            <a:endParaRPr lang="en-NZ" altLang="zh-TW" sz="2400" smtClean="0">
              <a:ea typeface="ＭＳ Ｐゴシック" panose="020B0600070205080204" pitchFamily="34" charset="-128"/>
            </a:endParaRPr>
          </a:p>
          <a:p>
            <a:pPr lvl="1"/>
            <a:r>
              <a:rPr lang="en-NZ" altLang="zh-TW" sz="2400" smtClean="0">
                <a:ea typeface="ＭＳ Ｐゴシック" panose="020B0600070205080204" pitchFamily="34" charset="-128"/>
              </a:rPr>
              <a:t>Standard primaries (</a:t>
            </a:r>
            <a:r>
              <a:rPr lang="en-NZ" altLang="en-US" sz="2400" smtClean="0">
                <a:ea typeface="ＭＳ Ｐゴシック" panose="020B0600070205080204" pitchFamily="34" charset="-128"/>
              </a:rPr>
              <a:t>“</a:t>
            </a:r>
            <a:r>
              <a:rPr lang="en-NZ" altLang="zh-TW" sz="2400" smtClean="0">
                <a:ea typeface="ＭＳ Ｐゴシック" panose="020B0600070205080204" pitchFamily="34" charset="-128"/>
              </a:rPr>
              <a:t>R</a:t>
            </a:r>
            <a:r>
              <a:rPr lang="en-NZ" altLang="en-US" sz="2400" smtClean="0">
                <a:ea typeface="ＭＳ Ｐゴシック" panose="020B0600070205080204" pitchFamily="34" charset="-128"/>
              </a:rPr>
              <a:t>”</a:t>
            </a:r>
            <a:r>
              <a:rPr lang="en-NZ" altLang="zh-TW" sz="2400" smtClean="0">
                <a:ea typeface="ＭＳ Ｐゴシック" panose="020B0600070205080204" pitchFamily="34" charset="-128"/>
              </a:rPr>
              <a:t>, </a:t>
            </a:r>
            <a:r>
              <a:rPr lang="en-NZ" altLang="en-US" sz="2400" smtClean="0">
                <a:ea typeface="ＭＳ Ｐゴシック" panose="020B0600070205080204" pitchFamily="34" charset="-128"/>
              </a:rPr>
              <a:t>“</a:t>
            </a:r>
            <a:r>
              <a:rPr lang="en-NZ" altLang="zh-TW" sz="2400" smtClean="0">
                <a:ea typeface="ＭＳ Ｐゴシック" panose="020B0600070205080204" pitchFamily="34" charset="-128"/>
              </a:rPr>
              <a:t>G</a:t>
            </a:r>
            <a:r>
              <a:rPr lang="en-NZ" altLang="en-US" sz="2400" smtClean="0">
                <a:ea typeface="ＭＳ Ｐゴシック" panose="020B0600070205080204" pitchFamily="34" charset="-128"/>
              </a:rPr>
              <a:t>”</a:t>
            </a:r>
            <a:r>
              <a:rPr lang="en-NZ" altLang="zh-TW" sz="2400" smtClean="0">
                <a:ea typeface="ＭＳ Ｐゴシック" panose="020B0600070205080204" pitchFamily="34" charset="-128"/>
              </a:rPr>
              <a:t>, </a:t>
            </a:r>
            <a:r>
              <a:rPr lang="en-NZ" altLang="en-US" sz="2400" smtClean="0">
                <a:ea typeface="ＭＳ Ｐゴシック" panose="020B0600070205080204" pitchFamily="34" charset="-128"/>
              </a:rPr>
              <a:t>“</a:t>
            </a:r>
            <a:r>
              <a:rPr lang="en-NZ" altLang="zh-TW" sz="2400" smtClean="0">
                <a:ea typeface="ＭＳ Ｐゴシック" panose="020B0600070205080204" pitchFamily="34" charset="-128"/>
              </a:rPr>
              <a:t>B</a:t>
            </a:r>
            <a:r>
              <a:rPr lang="en-NZ" altLang="en-US" sz="2400" smtClean="0">
                <a:ea typeface="ＭＳ Ｐゴシック" panose="020B0600070205080204" pitchFamily="34" charset="-128"/>
              </a:rPr>
              <a:t>”</a:t>
            </a:r>
            <a:r>
              <a:rPr lang="en-NZ" altLang="zh-TW" sz="2400" smtClean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NZ" altLang="zh-TW" sz="2400" smtClean="0">
                <a:ea typeface="ＭＳ Ｐゴシック" panose="020B0600070205080204" pitchFamily="34" charset="-128"/>
              </a:rPr>
              <a:t>Only positive chromaticities</a:t>
            </a:r>
          </a:p>
          <a:p>
            <a:pPr lvl="1"/>
            <a:r>
              <a:rPr lang="en-US" altLang="zh-TW" sz="2400" smtClean="0">
                <a:ea typeface="ＭＳ Ｐゴシック" panose="020B0600070205080204" pitchFamily="34" charset="-128"/>
              </a:rPr>
              <a:t>Equal </a:t>
            </a:r>
            <a:r>
              <a:rPr lang="en-NZ" altLang="zh-TW" sz="2400" smtClean="0">
                <a:ea typeface="ＭＳ Ｐゴシック" panose="020B0600070205080204" pitchFamily="34" charset="-128"/>
              </a:rPr>
              <a:t>chromaticities</a:t>
            </a:r>
            <a:r>
              <a:rPr lang="en-US" altLang="zh-TW" sz="2400" smtClean="0">
                <a:ea typeface="ＭＳ Ｐゴシック" panose="020B0600070205080204" pitchFamily="34" charset="-128"/>
              </a:rPr>
              <a:t> are grays</a:t>
            </a:r>
          </a:p>
          <a:p>
            <a:pPr lvl="1"/>
            <a:r>
              <a:rPr lang="en-US" altLang="zh-TW" sz="2400" smtClean="0">
                <a:ea typeface="ＭＳ Ｐゴシック" panose="020B0600070205080204" pitchFamily="34" charset="-128"/>
              </a:rPr>
              <a:t>Easy conversion to brightness levels </a:t>
            </a:r>
          </a:p>
          <a:p>
            <a:r>
              <a:rPr lang="en-NZ" altLang="zh-TW" sz="2400" smtClean="0">
                <a:ea typeface="ＭＳ Ｐゴシック" panose="020B0600070205080204" pitchFamily="34" charset="-128"/>
              </a:rPr>
              <a:t>Three primaries:  X, Y, Z</a:t>
            </a:r>
          </a:p>
          <a:p>
            <a:pPr lvl="1"/>
            <a:r>
              <a:rPr lang="en-NZ" altLang="zh-TW" sz="2400" smtClean="0">
                <a:ea typeface="ＭＳ Ｐゴシック" panose="020B0600070205080204" pitchFamily="34" charset="-128"/>
              </a:rPr>
              <a:t>All are </a:t>
            </a:r>
            <a:r>
              <a:rPr lang="en-NZ" altLang="en-US" sz="2400" smtClean="0">
                <a:ea typeface="ＭＳ Ｐゴシック" panose="020B0600070205080204" pitchFamily="34" charset="-128"/>
              </a:rPr>
              <a:t>“</a:t>
            </a:r>
            <a:r>
              <a:rPr lang="en-NZ" altLang="zh-TW" sz="2400" smtClean="0">
                <a:ea typeface="ＭＳ Ｐゴシック" panose="020B0600070205080204" pitchFamily="34" charset="-128"/>
              </a:rPr>
              <a:t>imaginary</a:t>
            </a:r>
            <a:r>
              <a:rPr lang="en-NZ" altLang="en-US" sz="2400" smtClean="0">
                <a:ea typeface="ＭＳ Ｐゴシック" panose="020B0600070205080204" pitchFamily="34" charset="-128"/>
              </a:rPr>
              <a:t>”</a:t>
            </a:r>
            <a:r>
              <a:rPr lang="en-NZ" altLang="zh-TW" sz="2400" smtClean="0">
                <a:ea typeface="ＭＳ Ｐゴシック" panose="020B0600070205080204" pitchFamily="34" charset="-128"/>
              </a:rPr>
              <a:t> (not real colors)</a:t>
            </a:r>
          </a:p>
          <a:p>
            <a:pPr lvl="1"/>
            <a:r>
              <a:rPr lang="en-NZ" altLang="zh-TW" sz="2400" smtClean="0">
                <a:ea typeface="ＭＳ Ｐゴシック" panose="020B0600070205080204" pitchFamily="34" charset="-128"/>
              </a:rPr>
              <a:t>SRFs were designed by engineers</a:t>
            </a:r>
            <a:br>
              <a:rPr lang="en-NZ" altLang="zh-TW" sz="2400" smtClean="0">
                <a:ea typeface="ＭＳ Ｐゴシック" panose="020B0600070205080204" pitchFamily="34" charset="-128"/>
              </a:rPr>
            </a:br>
            <a:r>
              <a:rPr lang="en-NZ" altLang="zh-TW" sz="2400" smtClean="0">
                <a:ea typeface="ＭＳ Ｐゴシック" panose="020B0600070205080204" pitchFamily="34" charset="-128"/>
              </a:rPr>
              <a:t>to meet above requirements</a:t>
            </a:r>
          </a:p>
          <a:p>
            <a:pPr lvl="1"/>
            <a:r>
              <a:rPr lang="en-US" altLang="zh-TW" sz="2400" smtClean="0">
                <a:ea typeface="ＭＳ Ｐゴシック" panose="020B0600070205080204" pitchFamily="34" charset="-128"/>
              </a:rPr>
              <a:t>Y corresponds to brightness</a:t>
            </a:r>
          </a:p>
          <a:p>
            <a:pPr lvl="1"/>
            <a:r>
              <a:rPr lang="en-US" altLang="zh-TW" sz="2400" smtClean="0">
                <a:ea typeface="ＭＳ Ｐゴシック" panose="020B0600070205080204" pitchFamily="34" charset="-128"/>
              </a:rPr>
              <a:t>Conversion to RGB is a matrix multiply</a:t>
            </a:r>
            <a:br>
              <a:rPr lang="en-US" altLang="zh-TW" sz="2400" smtClean="0">
                <a:ea typeface="ＭＳ Ｐゴシック" panose="020B0600070205080204" pitchFamily="34" charset="-128"/>
              </a:rPr>
            </a:br>
            <a:r>
              <a:rPr lang="en-US" altLang="zh-TW" sz="2400" smtClean="0">
                <a:ea typeface="ＭＳ Ｐゴシック" panose="020B0600070205080204" pitchFamily="34" charset="-128"/>
              </a:rPr>
              <a:t>(linear combination of X,Y,Z = R,G,B and vice versa)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EE44FCB-B095-4A38-9846-EFF3545F785C}" type="slidenum">
              <a:rPr lang="en-NZ" altLang="zh-TW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NZ" altLang="zh-TW" sz="1200">
              <a:latin typeface="Arial Black" panose="020B0A04020102020204" pitchFamily="34" charset="0"/>
            </a:endParaRP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3" y="2100263"/>
            <a:ext cx="3735387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53676</TotalTime>
  <Pages>77</Pages>
  <Words>788</Words>
  <Application>Microsoft Office PowerPoint</Application>
  <PresentationFormat>A4 Paper (210x297 mm)</PresentationFormat>
  <Paragraphs>204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ＭＳ Ｐゴシック</vt:lpstr>
      <vt:lpstr>Wingdings</vt:lpstr>
      <vt:lpstr>Times New Roman</vt:lpstr>
      <vt:lpstr>Arial Black</vt:lpstr>
      <vt:lpstr>Times</vt:lpstr>
      <vt:lpstr>굴림</vt:lpstr>
      <vt:lpstr>Symbol</vt:lpstr>
      <vt:lpstr>Pixel</vt:lpstr>
      <vt:lpstr>Microsoft Equation 3.0</vt:lpstr>
      <vt:lpstr>Computer Graphics and Image Processing</vt:lpstr>
      <vt:lpstr>Outline</vt:lpstr>
      <vt:lpstr>Human Perception of Color</vt:lpstr>
      <vt:lpstr>The Eye</vt:lpstr>
      <vt:lpstr>Seeing Red, Green and Blue</vt:lpstr>
      <vt:lpstr>Color Spaces</vt:lpstr>
      <vt:lpstr>Color Coordinate Space</vt:lpstr>
      <vt:lpstr>Finding Color Matching Functions</vt:lpstr>
      <vt:lpstr>CIE XYZ Color Space (1931)</vt:lpstr>
      <vt:lpstr>CIE XYZ Color Matching Functions</vt:lpstr>
      <vt:lpstr>CIE Chromaticity Diagram</vt:lpstr>
      <vt:lpstr>CIE Chromaticity Diagram</vt:lpstr>
      <vt:lpstr>Using the CIE Chromaticity Diagram</vt:lpstr>
      <vt:lpstr>Color Gamut</vt:lpstr>
      <vt:lpstr>Additive Color Systems</vt:lpstr>
      <vt:lpstr>Subtractive Color Systems</vt:lpstr>
      <vt:lpstr>Troubles with RGB</vt:lpstr>
      <vt:lpstr>HLS Color Space</vt:lpstr>
      <vt:lpstr>HLS Color Space</vt:lpstr>
      <vt:lpstr>HSV Color Space</vt:lpstr>
      <vt:lpstr>Colour interpolation: RGB vs HLS</vt:lpstr>
      <vt:lpstr>Summary</vt:lpstr>
      <vt:lpstr>Summary</vt:lpstr>
      <vt:lpstr>Quiz</vt:lpstr>
    </vt:vector>
  </TitlesOfParts>
  <Company>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415.370 Computer Graphics</dc:title>
  <dc:subject/>
  <dc:creator>Alex Shaw</dc:creator>
  <cp:keywords/>
  <dc:description/>
  <cp:lastModifiedBy>Alex Shaw</cp:lastModifiedBy>
  <cp:revision>989</cp:revision>
  <cp:lastPrinted>2001-05-21T07:17:10Z</cp:lastPrinted>
  <dcterms:created xsi:type="dcterms:W3CDTF">2000-07-12T05:53:19Z</dcterms:created>
  <dcterms:modified xsi:type="dcterms:W3CDTF">2019-02-24T23:45:37Z</dcterms:modified>
</cp:coreProperties>
</file>