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</p:sldMasterIdLst>
  <p:notesMasterIdLst>
    <p:notesMasterId r:id="rId31"/>
  </p:notesMasterIdLst>
  <p:handoutMasterIdLst>
    <p:handoutMasterId r:id="rId32"/>
  </p:handoutMasterIdLst>
  <p:sldIdLst>
    <p:sldId id="692" r:id="rId2"/>
    <p:sldId id="693" r:id="rId3"/>
    <p:sldId id="694" r:id="rId4"/>
    <p:sldId id="722" r:id="rId5"/>
    <p:sldId id="695" r:id="rId6"/>
    <p:sldId id="717" r:id="rId7"/>
    <p:sldId id="697" r:id="rId8"/>
    <p:sldId id="719" r:id="rId9"/>
    <p:sldId id="698" r:id="rId10"/>
    <p:sldId id="699" r:id="rId11"/>
    <p:sldId id="723" r:id="rId12"/>
    <p:sldId id="700" r:id="rId13"/>
    <p:sldId id="701" r:id="rId14"/>
    <p:sldId id="702" r:id="rId15"/>
    <p:sldId id="720" r:id="rId16"/>
    <p:sldId id="704" r:id="rId17"/>
    <p:sldId id="705" r:id="rId18"/>
    <p:sldId id="718" r:id="rId19"/>
    <p:sldId id="707" r:id="rId20"/>
    <p:sldId id="708" r:id="rId21"/>
    <p:sldId id="709" r:id="rId22"/>
    <p:sldId id="710" r:id="rId23"/>
    <p:sldId id="711" r:id="rId24"/>
    <p:sldId id="713" r:id="rId25"/>
    <p:sldId id="712" r:id="rId26"/>
    <p:sldId id="714" r:id="rId27"/>
    <p:sldId id="715" r:id="rId28"/>
    <p:sldId id="721" r:id="rId29"/>
    <p:sldId id="716" r:id="rId30"/>
  </p:sldIdLst>
  <p:sldSz cx="9906000" cy="6858000" type="A4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CC00"/>
    <a:srgbClr val="DED900"/>
    <a:srgbClr val="F4EE00"/>
    <a:srgbClr val="FF33CC"/>
    <a:srgbClr val="66FFFF"/>
    <a:srgbClr val="FFFF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5" autoAdjust="0"/>
    <p:restoredTop sz="87985" autoAdjust="0"/>
  </p:normalViewPr>
  <p:slideViewPr>
    <p:cSldViewPr snapToGrid="0">
      <p:cViewPr varScale="1">
        <p:scale>
          <a:sx n="100" d="100"/>
          <a:sy n="100" d="100"/>
        </p:scale>
        <p:origin x="1602" y="90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notesViewPr>
    <p:cSldViewPr snapToGrid="0">
      <p:cViewPr varScale="1">
        <p:scale>
          <a:sx n="73" d="100"/>
          <a:sy n="73" d="100"/>
        </p:scale>
        <p:origin x="-720" y="-90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873125"/>
            <a:ext cx="5010150" cy="3468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3162" cy="4468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8653" tIns="43550" rIns="88653" bIns="435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04079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3447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0531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7296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2758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549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NZ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6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6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6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6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7194F9"/>
              </a:clrFrom>
              <a:clrTo>
                <a:srgbClr val="7194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0"/>
            <a:ext cx="1223962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700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19450" y="1828800"/>
            <a:ext cx="65214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10701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19450" y="4267200"/>
            <a:ext cx="65214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NZ"/>
              <a:t>Click to edit Master subtitle style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F3CC-CEC6-49F0-9C9A-51F1FF005794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77751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C8892-D837-413C-B91E-0F61DBDA256C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82812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0275" y="457200"/>
            <a:ext cx="2333625" cy="5956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457200"/>
            <a:ext cx="6848475" cy="5956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13823-D54F-497F-BAAA-C99EF20C613F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280791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71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270000"/>
            <a:ext cx="459105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1F589-8ACA-43EE-AE47-DEDD78BA4341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898839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71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2850" y="1270000"/>
            <a:ext cx="4591050" cy="2495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2850" y="3917950"/>
            <a:ext cx="4591050" cy="2495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7ECD5-A600-40C0-9C48-9A8C276830AF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40826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CCC27-D7DF-482E-A03B-5C99F5339604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7436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30C48-1399-42E9-8F2B-B3345CE6A5C7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40847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270000"/>
            <a:ext cx="45910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00FED-E916-429F-9A7E-1A2C429F2DD5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28570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F4A91-74D4-4004-A052-218FD5E95D0E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363960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11071-3458-4C45-B7FA-63910C2D438C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6924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4AFA1-568A-4A4A-BE44-FF7D652974E1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313741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B73AB-CB04-42A0-8BE2-B8FEA7890D55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98942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38985-E7E9-4813-93BA-8732AA0D4879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40592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  <a:ea typeface="新細明體" charset="-120"/>
              </a:defRPr>
            </a:lvl1pPr>
          </a:lstStyle>
          <a:p>
            <a:pPr>
              <a:defRPr/>
            </a:pPr>
            <a:fld id="{76622DAF-C5A6-4E6B-BC9C-C6B58F37D4E6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NZ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90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90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57200"/>
            <a:ext cx="89154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NZ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270000"/>
            <a:ext cx="93345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altLang="en-US"/>
              <a:t>Click to edit Master text styles</a:t>
            </a:r>
          </a:p>
          <a:p>
            <a:pPr lvl="1"/>
            <a:r>
              <a:rPr lang="en-NZ" altLang="en-US"/>
              <a:t>Second level</a:t>
            </a:r>
          </a:p>
          <a:p>
            <a:pPr lvl="2"/>
            <a:r>
              <a:rPr lang="en-NZ" altLang="en-US"/>
              <a:t>Third level</a:t>
            </a:r>
          </a:p>
          <a:p>
            <a:pPr lvl="3"/>
            <a:r>
              <a:rPr lang="en-NZ" altLang="en-US"/>
              <a:t>Fourth level</a:t>
            </a:r>
          </a:p>
          <a:p>
            <a:pPr lvl="4"/>
            <a:r>
              <a:rPr lang="en-NZ" altLang="en-US"/>
              <a:t>Fifth level</a:t>
            </a:r>
          </a:p>
        </p:txBody>
      </p:sp>
      <p:sp>
        <p:nvSpPr>
          <p:cNvPr id="10690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NZ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  <p:sldLayoutId id="2147484408" r:id="rId2"/>
    <p:sldLayoutId id="2147484409" r:id="rId3"/>
    <p:sldLayoutId id="2147484410" r:id="rId4"/>
    <p:sldLayoutId id="2147484411" r:id="rId5"/>
    <p:sldLayoutId id="2147484412" r:id="rId6"/>
    <p:sldLayoutId id="2147484413" r:id="rId7"/>
    <p:sldLayoutId id="2147484414" r:id="rId8"/>
    <p:sldLayoutId id="2147484415" r:id="rId9"/>
    <p:sldLayoutId id="2147484416" r:id="rId10"/>
    <p:sldLayoutId id="2147484417" r:id="rId11"/>
    <p:sldLayoutId id="2147484418" r:id="rId12"/>
    <p:sldLayoutId id="214748441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png"/><Relationship Id="rId5" Type="http://schemas.openxmlformats.org/officeDocument/2006/relationships/image" Target="../media/image42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7.png"/><Relationship Id="rId4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pn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1.png"/><Relationship Id="rId4" Type="http://schemas.openxmlformats.org/officeDocument/2006/relationships/image" Target="../media/image50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aphics.ucsd.edu/~henrik/images/imgs/diana_bssrdf.jpg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Graphics and Image Processing</a:t>
            </a:r>
            <a:endParaRPr lang="en-NZ" altLang="en-US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Illumination and Shading I:</a:t>
            </a:r>
          </a:p>
          <a:p>
            <a:pPr eaLnBrk="1" hangingPunct="1"/>
            <a:r>
              <a:rPr lang="en-US" altLang="en-US" dirty="0"/>
              <a:t>Illumination</a:t>
            </a:r>
            <a:endParaRPr lang="en-NZ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59E0AF-1F8C-47A9-B936-1EB0C651F838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pic>
        <p:nvPicPr>
          <p:cNvPr id="410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0"/>
            <a:ext cx="24003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CCA7-6BD9-4136-A6EE-58D1E1AA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Illumination Model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65142-B351-4E8E-82AE-B2358C9E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Invented by Dr. Bui </a:t>
            </a:r>
            <a:r>
              <a:rPr lang="en-US" sz="2800" dirty="0" err="1"/>
              <a:t>Tuong-Phong</a:t>
            </a:r>
            <a:r>
              <a:rPr lang="en-US" sz="2800" dirty="0"/>
              <a:t> in 1973</a:t>
            </a:r>
          </a:p>
          <a:p>
            <a:r>
              <a:rPr lang="en-US" sz="2800" dirty="0"/>
              <a:t>Idea: calculate intensity </a:t>
            </a:r>
            <a:r>
              <a:rPr lang="en-US" sz="2800" b="1" dirty="0"/>
              <a:t>R</a:t>
            </a:r>
            <a:r>
              <a:rPr lang="en-US" sz="2800" dirty="0"/>
              <a:t> at a point as the sum of ambient, diffuse, and specular reflection</a:t>
            </a:r>
          </a:p>
          <a:p>
            <a:r>
              <a:rPr lang="en-US" sz="2800" dirty="0"/>
              <a:t>Variables:</a:t>
            </a:r>
          </a:p>
          <a:p>
            <a:pPr lvl="1"/>
            <a:r>
              <a:rPr lang="en-US" sz="2400" dirty="0"/>
              <a:t>Light intensities </a:t>
            </a:r>
            <a:r>
              <a:rPr lang="en-US" altLang="en-US" sz="2400" b="1" dirty="0" err="1"/>
              <a:t>I</a:t>
            </a:r>
            <a:r>
              <a:rPr lang="en-US" altLang="en-US" sz="2400" b="1" baseline="-25000" dirty="0" err="1"/>
              <a:t>a</a:t>
            </a:r>
            <a:r>
              <a:rPr lang="en-US" altLang="en-US" sz="2400" dirty="0"/>
              <a:t>, </a:t>
            </a:r>
            <a:r>
              <a:rPr lang="en-US" altLang="en-US" sz="2400" b="1" dirty="0"/>
              <a:t>I</a:t>
            </a:r>
            <a:r>
              <a:rPr lang="en-US" altLang="en-US" sz="2400" b="1" baseline="-25000" dirty="0"/>
              <a:t>d</a:t>
            </a:r>
            <a:r>
              <a:rPr lang="en-US" altLang="en-US" sz="2400" dirty="0"/>
              <a:t>, </a:t>
            </a:r>
            <a:r>
              <a:rPr lang="en-US" altLang="en-US" sz="2400" b="1" dirty="0"/>
              <a:t>I</a:t>
            </a:r>
            <a:r>
              <a:rPr lang="en-US" altLang="en-US" sz="2400" b="1" baseline="-25000" dirty="0"/>
              <a:t>s</a:t>
            </a:r>
            <a:r>
              <a:rPr lang="en-US" altLang="en-US" sz="2400" dirty="0"/>
              <a:t> </a:t>
            </a:r>
            <a:r>
              <a:rPr lang="en-US" sz="2400" dirty="0"/>
              <a:t>for </a:t>
            </a:r>
          </a:p>
          <a:p>
            <a:pPr marL="457200" lvl="1" indent="0">
              <a:buNone/>
            </a:pPr>
            <a:r>
              <a:rPr lang="en-US" sz="2400" dirty="0"/>
              <a:t>ambient, diffuse, and specular</a:t>
            </a:r>
          </a:p>
          <a:p>
            <a:pPr lvl="1"/>
            <a:r>
              <a:rPr lang="en-US" sz="2400" dirty="0"/>
              <a:t>Surface normal </a:t>
            </a:r>
            <a:r>
              <a:rPr lang="en-US" sz="2400" b="1" dirty="0"/>
              <a:t>m</a:t>
            </a:r>
            <a:r>
              <a:rPr lang="en-US" sz="2400" dirty="0"/>
              <a:t> at the illuminated point </a:t>
            </a:r>
            <a:r>
              <a:rPr lang="en-US" sz="2400" b="1" dirty="0"/>
              <a:t>P</a:t>
            </a:r>
          </a:p>
          <a:p>
            <a:pPr lvl="1"/>
            <a:r>
              <a:rPr lang="en-US" sz="2400" dirty="0"/>
              <a:t>Vector </a:t>
            </a:r>
            <a:r>
              <a:rPr lang="en-US" sz="2400" b="1" dirty="0"/>
              <a:t>s</a:t>
            </a:r>
            <a:r>
              <a:rPr lang="en-US" sz="2400" dirty="0"/>
              <a:t> direction to light source</a:t>
            </a:r>
          </a:p>
          <a:p>
            <a:pPr lvl="1"/>
            <a:r>
              <a:rPr lang="en-US" sz="2400" dirty="0"/>
              <a:t>Distance </a:t>
            </a:r>
            <a:r>
              <a:rPr lang="en-US" sz="2400" b="1" dirty="0"/>
              <a:t>d</a:t>
            </a:r>
            <a:r>
              <a:rPr lang="en-US" sz="2400" dirty="0"/>
              <a:t> to light source</a:t>
            </a:r>
          </a:p>
          <a:p>
            <a:pPr lvl="1"/>
            <a:r>
              <a:rPr lang="en-US" sz="2400" dirty="0"/>
              <a:t>Vector </a:t>
            </a:r>
            <a:r>
              <a:rPr lang="en-US" sz="2400" b="1" dirty="0"/>
              <a:t>v</a:t>
            </a:r>
            <a:r>
              <a:rPr lang="en-US" sz="2400" dirty="0"/>
              <a:t> direction to viewer</a:t>
            </a:r>
          </a:p>
          <a:p>
            <a:pPr lvl="1"/>
            <a:r>
              <a:rPr lang="en-US" sz="2400" dirty="0"/>
              <a:t>Reflection coefficients of the surface </a:t>
            </a:r>
            <a:r>
              <a:rPr lang="el-GR" altLang="en-US" sz="2400" b="1" dirty="0">
                <a:latin typeface="Cambria" panose="02040503050406030204" pitchFamily="18" charset="0"/>
                <a:cs typeface="Arial" panose="020B0604020202020204" pitchFamily="34" charset="0"/>
              </a:rPr>
              <a:t>ρ</a:t>
            </a:r>
            <a:r>
              <a:rPr lang="en-US" altLang="en-US" sz="2400" b="1" baseline="-25000" dirty="0">
                <a:cs typeface="Arial" panose="020B0604020202020204" pitchFamily="34" charset="0"/>
              </a:rPr>
              <a:t>a</a:t>
            </a:r>
            <a:r>
              <a:rPr lang="en-US" altLang="en-US" sz="2400" dirty="0">
                <a:sym typeface="Wingdings" panose="05000000000000000000" pitchFamily="2" charset="2"/>
              </a:rPr>
              <a:t>,</a:t>
            </a:r>
            <a:r>
              <a:rPr lang="en-US" altLang="en-US" sz="2400" b="1" dirty="0"/>
              <a:t> </a:t>
            </a:r>
            <a:r>
              <a:rPr lang="el-GR" altLang="en-US" sz="2400" b="1" dirty="0">
                <a:latin typeface="Cambria" panose="02040503050406030204" pitchFamily="18" charset="0"/>
                <a:cs typeface="Arial" panose="020B0604020202020204" pitchFamily="34" charset="0"/>
              </a:rPr>
              <a:t>ρ</a:t>
            </a:r>
            <a:r>
              <a:rPr lang="en-US" altLang="en-US" sz="2400" b="1" baseline="-25000" dirty="0">
                <a:cs typeface="Arial" panose="020B0604020202020204" pitchFamily="34" charset="0"/>
              </a:rPr>
              <a:t>d</a:t>
            </a:r>
            <a:r>
              <a:rPr lang="en-US" altLang="en-US" sz="2400" dirty="0">
                <a:sym typeface="Wingdings" panose="05000000000000000000" pitchFamily="2" charset="2"/>
              </a:rPr>
              <a:t>,</a:t>
            </a:r>
            <a:r>
              <a:rPr lang="en-US" altLang="en-US" sz="2400" b="1" dirty="0">
                <a:cs typeface="Arial" panose="020B0604020202020204" pitchFamily="34" charset="0"/>
              </a:rPr>
              <a:t> </a:t>
            </a:r>
            <a:r>
              <a:rPr lang="el-GR" altLang="en-US" sz="2400" b="1" dirty="0">
                <a:latin typeface="Cambria" panose="02040503050406030204" pitchFamily="18" charset="0"/>
                <a:cs typeface="Arial" panose="020B0604020202020204" pitchFamily="34" charset="0"/>
              </a:rPr>
              <a:t>ρ</a:t>
            </a:r>
            <a:r>
              <a:rPr lang="en-US" altLang="en-US" sz="2400" b="1" baseline="-25000" dirty="0">
                <a:cs typeface="Arial" panose="020B0604020202020204" pitchFamily="34" charset="0"/>
              </a:rPr>
              <a:t>s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endParaRPr lang="en-NZ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0500C-2DF8-4528-AD3F-A9D485E6C0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10</a:t>
            </a:fld>
            <a:endParaRPr lang="en-NZ" altLang="zh-TW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8AAE93-DEC2-43E5-B752-571F2182EFB0}"/>
              </a:ext>
            </a:extLst>
          </p:cNvPr>
          <p:cNvGrpSpPr>
            <a:grpSpLocks/>
          </p:cNvGrpSpPr>
          <p:nvPr/>
        </p:nvGrpSpPr>
        <p:grpSpPr bwMode="auto">
          <a:xfrm>
            <a:off x="6231249" y="2824163"/>
            <a:ext cx="2982913" cy="1870075"/>
            <a:chOff x="6807200" y="2143125"/>
            <a:chExt cx="2982913" cy="18700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2255C4-24CC-482F-853E-0EE683BE4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3100" y="3594100"/>
              <a:ext cx="622300" cy="419100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l-GR" altLang="en-US" sz="1800" b="1">
                  <a:latin typeface="Arial" panose="020B0604020202020204" pitchFamily="34" charset="0"/>
                  <a:cs typeface="Arial" panose="020B0604020202020204" pitchFamily="34" charset="0"/>
                </a:rPr>
                <a:t>ρ</a:t>
              </a:r>
              <a:endParaRPr lang="en-NZ" altLang="en-US" sz="1800">
                <a:latin typeface="Arial" panose="020B0604020202020204" pitchFamily="34" charset="0"/>
              </a:endParaRPr>
            </a:p>
          </p:txBody>
        </p:sp>
        <p:pic>
          <p:nvPicPr>
            <p:cNvPr id="8" name="Picture 7" descr="C:\Users\clut002\AppData\Local\Microsoft\Windows\Temporary Internet Files\Content.IE5\Q0TH321R\MCBD06651_0000[1].wmf">
              <a:extLst>
                <a:ext uri="{FF2B5EF4-FFF2-40B4-BE49-F238E27FC236}">
                  <a16:creationId xmlns:a16="http://schemas.microsoft.com/office/drawing/2014/main" id="{4BE0DD1A-869D-4D61-818A-8E01865DEC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7200" y="2143125"/>
              <a:ext cx="10255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C:\Users\clut002\AppData\Local\Microsoft\Windows\Temporary Internet Files\Content.IE5\YP5Z2S5F\MCj04260720000[1].wmf">
              <a:extLst>
                <a:ext uri="{FF2B5EF4-FFF2-40B4-BE49-F238E27FC236}">
                  <a16:creationId xmlns:a16="http://schemas.microsoft.com/office/drawing/2014/main" id="{2F17814A-8E20-4F2F-AB0F-5FF55E296B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0200" y="2300288"/>
              <a:ext cx="460375" cy="735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F970ED5-0BB6-4895-833F-6B519E4F6990}"/>
                </a:ext>
              </a:extLst>
            </p:cNvPr>
            <p:cNvCxnSpPr>
              <a:cxnSpLocks noChangeShapeType="1"/>
              <a:stCxn id="7" idx="0"/>
            </p:cNvCxnSpPr>
            <p:nvPr/>
          </p:nvCxnSpPr>
          <p:spPr bwMode="auto">
            <a:xfrm rot="5400000" flipH="1" flipV="1">
              <a:off x="8486775" y="2784475"/>
              <a:ext cx="927100" cy="69215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6CB733F-032F-4D6A-9AE8-126DBA1767E0}"/>
                </a:ext>
              </a:extLst>
            </p:cNvPr>
            <p:cNvCxnSpPr>
              <a:cxnSpLocks noChangeShapeType="1"/>
              <a:stCxn id="7" idx="0"/>
            </p:cNvCxnSpPr>
            <p:nvPr/>
          </p:nvCxnSpPr>
          <p:spPr bwMode="auto">
            <a:xfrm rot="16200000" flipV="1">
              <a:off x="7572375" y="2562225"/>
              <a:ext cx="939800" cy="112395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3BD5C6-194C-4F25-86A1-3C641BC48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5200" y="3568700"/>
              <a:ext cx="46038" cy="460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5CBADB4-B79F-4104-8862-58FAA88E46D8}"/>
                </a:ext>
              </a:extLst>
            </p:cNvPr>
            <p:cNvCxnSpPr>
              <a:cxnSpLocks noChangeShapeType="1"/>
              <a:stCxn id="12" idx="7"/>
            </p:cNvCxnSpPr>
            <p:nvPr/>
          </p:nvCxnSpPr>
          <p:spPr bwMode="auto">
            <a:xfrm rot="5400000" flipH="1" flipV="1">
              <a:off x="8322469" y="3261519"/>
              <a:ext cx="615950" cy="11112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id="{425CC88A-1724-473A-B4B9-7738A0917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4000" y="3048000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</a:t>
              </a:r>
              <a:endParaRPr lang="en-NZ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id="{1E7B4F59-4CE7-4DB8-BBF0-843463BB6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0400" y="2806700"/>
              <a:ext cx="3905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m</a:t>
              </a:r>
              <a:endParaRPr lang="en-NZ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16" name="TextBox 28">
              <a:extLst>
                <a:ext uri="{FF2B5EF4-FFF2-40B4-BE49-F238E27FC236}">
                  <a16:creationId xmlns:a16="http://schemas.microsoft.com/office/drawing/2014/main" id="{1A83D6B8-D968-40AE-B40C-65355B456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3500" y="2959100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s</a:t>
              </a:r>
              <a:endParaRPr lang="en-NZ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28C360-EB31-4B5C-90D7-39E20A1B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2275" y="2343150"/>
              <a:ext cx="2730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I</a:t>
              </a: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6836C585-F523-4544-B694-5AC535289000}"/>
                </a:ext>
              </a:extLst>
            </p:cNvPr>
            <p:cNvSpPr/>
            <p:nvPr/>
          </p:nvSpPr>
          <p:spPr bwMode="auto">
            <a:xfrm>
              <a:off x="9207500" y="2628900"/>
              <a:ext cx="342900" cy="1371600"/>
            </a:xfrm>
            <a:prstGeom prst="rightBrace">
              <a:avLst>
                <a:gd name="adj1" fmla="val 0"/>
                <a:gd name="adj2" fmla="val 4697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scene3d>
              <a:camera prst="orthographicFront">
                <a:rot lat="0" lon="0" rev="19199999"/>
              </a:camera>
              <a:lightRig rig="threePt" dir="t"/>
            </a:scene3d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NZ">
                <a:latin typeface="Arial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03FF9F-6448-4DBC-B7A4-713868561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88" y="3219450"/>
              <a:ext cx="3270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  <a:sym typeface="Wingdings" panose="05000000000000000000" pitchFamily="2" charset="2"/>
                </a:rPr>
                <a:t>d</a:t>
              </a: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15C8234A-61B5-4E8A-8A01-A0A4CEC62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5200" y="3403600"/>
              <a:ext cx="3381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P</a:t>
              </a:r>
              <a:endParaRPr lang="en-NZ" altLang="en-US" sz="1800" b="1">
                <a:latin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9122645-4397-434F-BC37-72CE89CD0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0618" y="5033962"/>
            <a:ext cx="2006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s</a:t>
            </a:r>
            <a:r>
              <a:rPr lang="en-US" altLang="en-US" sz="2200">
                <a:latin typeface="Arial" panose="020B0604020202020204" pitchFamily="34" charset="0"/>
              </a:rPr>
              <a:t> = </a:t>
            </a:r>
            <a:r>
              <a:rPr lang="en-US" altLang="en-US" sz="2200" b="1">
                <a:latin typeface="Arial" panose="020B0604020202020204" pitchFamily="34" charset="0"/>
              </a:rPr>
              <a:t>Light</a:t>
            </a:r>
            <a:r>
              <a:rPr lang="en-US" altLang="en-US" sz="2200">
                <a:latin typeface="Arial" panose="020B0604020202020204" pitchFamily="34" charset="0"/>
              </a:rPr>
              <a:t> – </a:t>
            </a:r>
            <a:r>
              <a:rPr lang="en-US" altLang="en-US" sz="2200" b="1">
                <a:latin typeface="Arial" panose="020B0604020202020204" pitchFamily="34" charset="0"/>
              </a:rPr>
              <a:t>P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d</a:t>
            </a:r>
            <a:r>
              <a:rPr lang="en-US" altLang="en-US" sz="2200">
                <a:latin typeface="Arial" panose="020B0604020202020204" pitchFamily="34" charset="0"/>
              </a:rPr>
              <a:t> = </a:t>
            </a:r>
            <a:r>
              <a:rPr lang="en-US" altLang="en-US" sz="2200" b="1">
                <a:latin typeface="Arial" panose="020B0604020202020204" pitchFamily="34" charset="0"/>
              </a:rPr>
              <a:t>|s|</a:t>
            </a:r>
            <a:endParaRPr lang="en-US" altLang="en-US" sz="2200">
              <a:latin typeface="Arial" panose="020B0604020202020204" pitchFamily="34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v</a:t>
            </a:r>
            <a:r>
              <a:rPr lang="en-US" altLang="en-US" sz="2200">
                <a:latin typeface="Arial" panose="020B0604020202020204" pitchFamily="34" charset="0"/>
              </a:rPr>
              <a:t> = </a:t>
            </a:r>
            <a:r>
              <a:rPr lang="en-US" altLang="en-US" sz="2200" b="1">
                <a:latin typeface="Arial" panose="020B0604020202020204" pitchFamily="34" charset="0"/>
              </a:rPr>
              <a:t>Viewer</a:t>
            </a:r>
            <a:r>
              <a:rPr lang="en-US" altLang="en-US" sz="2200">
                <a:latin typeface="Arial" panose="020B0604020202020204" pitchFamily="34" charset="0"/>
              </a:rPr>
              <a:t> - </a:t>
            </a:r>
            <a:r>
              <a:rPr lang="en-US" altLang="en-US" sz="2200" b="1">
                <a:latin typeface="Arial" panose="020B0604020202020204" pitchFamily="34" charset="0"/>
              </a:rPr>
              <a:t>P</a:t>
            </a:r>
            <a:endParaRPr lang="en-NZ" altLang="en-US" sz="2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6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0687-7EB7-462D-919E-E33D894B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Phong</a:t>
            </a:r>
            <a:r>
              <a:rPr lang="en-US" dirty="0"/>
              <a:t> Illumination Equation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2439-F646-4AF0-AAAD-7BA713A4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Achromatic Version: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Chromatic Version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D3F4E-EBA0-46D4-AE33-D083A8631C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11</a:t>
            </a:fld>
            <a:endParaRPr lang="en-NZ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96EDE-32F6-4D63-AF73-8CF732F8C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24" y="1764550"/>
            <a:ext cx="8854876" cy="1329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621F79-77FD-4680-924C-14AC5F2E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735" y="3383416"/>
            <a:ext cx="8051626" cy="317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5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5BA7-3314-407F-97E6-AC485663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Reflection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D5E7-3D41-428F-80A0-A2CC088D0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70000"/>
            <a:ext cx="9334500" cy="5143500"/>
          </a:xfrm>
        </p:spPr>
        <p:txBody>
          <a:bodyPr/>
          <a:lstStyle/>
          <a:p>
            <a:r>
              <a:rPr lang="en-US" dirty="0"/>
              <a:t>Source: No single point or directional source</a:t>
            </a:r>
          </a:p>
          <a:p>
            <a:r>
              <a:rPr lang="en-US" dirty="0"/>
              <a:t>Direction of reflection: All directions (it is scattered everywhere)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61E64-CB0C-43B3-9494-72B508DE20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12</a:t>
            </a:fld>
            <a:endParaRPr lang="en-NZ" altLang="zh-TW" dirty="0"/>
          </a:p>
        </p:txBody>
      </p:sp>
      <p:sp>
        <p:nvSpPr>
          <p:cNvPr id="33" name="Oval 19">
            <a:extLst>
              <a:ext uri="{FF2B5EF4-FFF2-40B4-BE49-F238E27FC236}">
                <a16:creationId xmlns:a16="http://schemas.microsoft.com/office/drawing/2014/main" id="{F706D462-C168-49B4-90AB-27425D916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2" y="3206254"/>
            <a:ext cx="584200" cy="431800"/>
          </a:xfrm>
          <a:prstGeom prst="ellipse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cxnSp>
        <p:nvCxnSpPr>
          <p:cNvPr id="34" name="Straight Arrow Connector 21">
            <a:extLst>
              <a:ext uri="{FF2B5EF4-FFF2-40B4-BE49-F238E27FC236}">
                <a16:creationId xmlns:a16="http://schemas.microsoft.com/office/drawing/2014/main" id="{7D103C2F-C91E-4EF9-B0D2-110B0974FFD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978522" y="3072904"/>
            <a:ext cx="393700" cy="508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22">
            <a:extLst>
              <a:ext uri="{FF2B5EF4-FFF2-40B4-BE49-F238E27FC236}">
                <a16:creationId xmlns:a16="http://schemas.microsoft.com/office/drawing/2014/main" id="{B35A1187-A6C5-4DDE-8EEE-0266DF24633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511922" y="2818904"/>
            <a:ext cx="355600" cy="3429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23">
            <a:extLst>
              <a:ext uri="{FF2B5EF4-FFF2-40B4-BE49-F238E27FC236}">
                <a16:creationId xmlns:a16="http://schemas.microsoft.com/office/drawing/2014/main" id="{4FEF0E4A-24E7-4B9B-8900-EF15FBF425E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6543672" y="2876054"/>
            <a:ext cx="546100" cy="2413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25">
            <a:extLst>
              <a:ext uri="{FF2B5EF4-FFF2-40B4-BE49-F238E27FC236}">
                <a16:creationId xmlns:a16="http://schemas.microsoft.com/office/drawing/2014/main" id="{B8815667-4B16-45E4-8E7A-B475DEA1E3D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6899272" y="3231654"/>
            <a:ext cx="406400" cy="381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26">
            <a:extLst>
              <a:ext uri="{FF2B5EF4-FFF2-40B4-BE49-F238E27FC236}">
                <a16:creationId xmlns:a16="http://schemas.microsoft.com/office/drawing/2014/main" id="{1F1A97CC-D4B9-4BCD-9773-E3464C2520A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895972" y="3638054"/>
            <a:ext cx="406400" cy="381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Arrow Connector 27">
            <a:extLst>
              <a:ext uri="{FF2B5EF4-FFF2-40B4-BE49-F238E27FC236}">
                <a16:creationId xmlns:a16="http://schemas.microsoft.com/office/drawing/2014/main" id="{4E607E18-6E42-46A6-9AA5-0B804F91133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997572" y="3053854"/>
            <a:ext cx="406400" cy="381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28">
            <a:extLst>
              <a:ext uri="{FF2B5EF4-FFF2-40B4-BE49-F238E27FC236}">
                <a16:creationId xmlns:a16="http://schemas.microsoft.com/office/drawing/2014/main" id="{4469E3C9-AD60-48CB-A847-13EB4472ED8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5908672" y="3282454"/>
            <a:ext cx="241300" cy="1778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5E144121-1F0E-4E15-B12C-5E33939FA20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6149972" y="3599954"/>
            <a:ext cx="317500" cy="1016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30">
            <a:extLst>
              <a:ext uri="{FF2B5EF4-FFF2-40B4-BE49-F238E27FC236}">
                <a16:creationId xmlns:a16="http://schemas.microsoft.com/office/drawing/2014/main" id="{53D7A3B9-AC75-4196-91AB-5920308844C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6276972" y="3714254"/>
            <a:ext cx="330200" cy="1524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31">
            <a:extLst>
              <a:ext uri="{FF2B5EF4-FFF2-40B4-BE49-F238E27FC236}">
                <a16:creationId xmlns:a16="http://schemas.microsoft.com/office/drawing/2014/main" id="{6F3D9CF3-5A39-4865-B0E4-A42B720CBDF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657972" y="3714254"/>
            <a:ext cx="241300" cy="2159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32">
            <a:extLst>
              <a:ext uri="{FF2B5EF4-FFF2-40B4-BE49-F238E27FC236}">
                <a16:creationId xmlns:a16="http://schemas.microsoft.com/office/drawing/2014/main" id="{18E62033-33D8-4CE6-B153-2916B059DF6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962772" y="3599954"/>
            <a:ext cx="381000" cy="1524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33">
            <a:extLst>
              <a:ext uri="{FF2B5EF4-FFF2-40B4-BE49-F238E27FC236}">
                <a16:creationId xmlns:a16="http://schemas.microsoft.com/office/drawing/2014/main" id="{D4FCA064-726A-4AA6-B9AE-0D790A9D1F4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950072" y="3244354"/>
            <a:ext cx="381000" cy="762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6" name="Picture 6">
            <a:extLst>
              <a:ext uri="{FF2B5EF4-FFF2-40B4-BE49-F238E27FC236}">
                <a16:creationId xmlns:a16="http://schemas.microsoft.com/office/drawing/2014/main" id="{D7E775AB-33C8-4BD1-8423-6017CE113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" t="13663" r="6145" b="28748"/>
          <a:stretch>
            <a:fillRect/>
          </a:stretch>
        </p:blipFill>
        <p:spPr bwMode="auto">
          <a:xfrm>
            <a:off x="5281492" y="4335760"/>
            <a:ext cx="11557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47" name="Picture 7">
            <a:extLst>
              <a:ext uri="{FF2B5EF4-FFF2-40B4-BE49-F238E27FC236}">
                <a16:creationId xmlns:a16="http://schemas.microsoft.com/office/drawing/2014/main" id="{BD2A1F04-06F6-404F-8F55-D469AB5B0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2" t="15181" r="9776" b="30266"/>
          <a:stretch>
            <a:fillRect/>
          </a:stretch>
        </p:blipFill>
        <p:spPr bwMode="auto">
          <a:xfrm>
            <a:off x="7718439" y="4329708"/>
            <a:ext cx="1155700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48" name="Text Box 8">
            <a:extLst>
              <a:ext uri="{FF2B5EF4-FFF2-40B4-BE49-F238E27FC236}">
                <a16:creationId xmlns:a16="http://schemas.microsoft.com/office/drawing/2014/main" id="{2E367357-3EC1-4CBD-BF61-295DEFF0B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176" y="5459710"/>
            <a:ext cx="2171700" cy="92333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AU" dirty="0">
                <a:latin typeface="+mn-lt"/>
              </a:rPr>
              <a:t>No ambient light</a:t>
            </a:r>
          </a:p>
          <a:p>
            <a:pPr algn="ctr">
              <a:defRPr/>
            </a:pPr>
            <a:r>
              <a:rPr lang="en-AU" dirty="0">
                <a:latin typeface="+mn-lt"/>
              </a:rPr>
              <a:t>(but still diffuse + specular)</a:t>
            </a:r>
          </a:p>
        </p:txBody>
      </p:sp>
      <p:sp>
        <p:nvSpPr>
          <p:cNvPr id="49" name="Text Box 9">
            <a:extLst>
              <a:ext uri="{FF2B5EF4-FFF2-40B4-BE49-F238E27FC236}">
                <a16:creationId xmlns:a16="http://schemas.microsoft.com/office/drawing/2014/main" id="{6A21CEB2-20DD-496A-BE3D-3306A7BC7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102" y="5466358"/>
            <a:ext cx="2901950" cy="646331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AU" dirty="0">
                <a:latin typeface="+mn-lt"/>
              </a:rPr>
              <a:t>A lot of ambient light</a:t>
            </a:r>
          </a:p>
          <a:p>
            <a:pPr algn="ctr">
              <a:defRPr/>
            </a:pPr>
            <a:r>
              <a:rPr lang="en-AU" dirty="0">
                <a:latin typeface="+mn-lt"/>
              </a:rPr>
              <a:t>(and diffuse + specular)</a:t>
            </a:r>
          </a:p>
        </p:txBody>
      </p:sp>
      <p:grpSp>
        <p:nvGrpSpPr>
          <p:cNvPr id="88" name="Group 45">
            <a:extLst>
              <a:ext uri="{FF2B5EF4-FFF2-40B4-BE49-F238E27FC236}">
                <a16:creationId xmlns:a16="http://schemas.microsoft.com/office/drawing/2014/main" id="{F5B61C20-2FC3-4F94-B229-515E301688D9}"/>
              </a:ext>
            </a:extLst>
          </p:cNvPr>
          <p:cNvGrpSpPr>
            <a:grpSpLocks/>
          </p:cNvGrpSpPr>
          <p:nvPr/>
        </p:nvGrpSpPr>
        <p:grpSpPr bwMode="auto">
          <a:xfrm>
            <a:off x="142870" y="3301008"/>
            <a:ext cx="1836737" cy="1308100"/>
            <a:chOff x="6796239" y="2710934"/>
            <a:chExt cx="1837278" cy="1309132"/>
          </a:xfrm>
        </p:grpSpPr>
        <p:cxnSp>
          <p:nvCxnSpPr>
            <p:cNvPr id="89" name="Straight Arrow Connector 37">
              <a:extLst>
                <a:ext uri="{FF2B5EF4-FFF2-40B4-BE49-F238E27FC236}">
                  <a16:creationId xmlns:a16="http://schemas.microsoft.com/office/drawing/2014/main" id="{89BC420D-9654-4FCD-A437-E90B9164F0B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724650" y="3232150"/>
              <a:ext cx="8763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Straight Arrow Connector 38">
              <a:extLst>
                <a:ext uri="{FF2B5EF4-FFF2-40B4-BE49-F238E27FC236}">
                  <a16:creationId xmlns:a16="http://schemas.microsoft.com/office/drawing/2014/main" id="{1C9F2AD3-566B-488F-923A-0616A365BF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162006" y="3670300"/>
              <a:ext cx="1296194" cy="79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Rectangle 42">
              <a:extLst>
                <a:ext uri="{FF2B5EF4-FFF2-40B4-BE49-F238E27FC236}">
                  <a16:creationId xmlns:a16="http://schemas.microsoft.com/office/drawing/2014/main" id="{0BC08A70-BD9E-4DDE-AA1E-FE3010CB0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6239" y="2710934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en-US" sz="1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2" name="Rectangle 43">
              <a:extLst>
                <a:ext uri="{FF2B5EF4-FFF2-40B4-BE49-F238E27FC236}">
                  <a16:creationId xmlns:a16="http://schemas.microsoft.com/office/drawing/2014/main" id="{E7AB1904-79AB-4C44-B209-0F8F63D18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2139" y="3650734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1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NZ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93" name="Oval 46">
            <a:extLst>
              <a:ext uri="{FF2B5EF4-FFF2-40B4-BE49-F238E27FC236}">
                <a16:creationId xmlns:a16="http://schemas.microsoft.com/office/drawing/2014/main" id="{E56EDD7F-4168-4F58-987C-7C3A0021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2" y="417095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94" name="Oval 47">
            <a:extLst>
              <a:ext uri="{FF2B5EF4-FFF2-40B4-BE49-F238E27FC236}">
                <a16:creationId xmlns:a16="http://schemas.microsoft.com/office/drawing/2014/main" id="{97796913-7989-42A1-8059-90D6CC07B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2" y="400585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95" name="Oval 48">
            <a:extLst>
              <a:ext uri="{FF2B5EF4-FFF2-40B4-BE49-F238E27FC236}">
                <a16:creationId xmlns:a16="http://schemas.microsoft.com/office/drawing/2014/main" id="{DADBF24A-ECE2-4CE7-9543-12851E89D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2" y="387885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96" name="Oval 49">
            <a:extLst>
              <a:ext uri="{FF2B5EF4-FFF2-40B4-BE49-F238E27FC236}">
                <a16:creationId xmlns:a16="http://schemas.microsoft.com/office/drawing/2014/main" id="{E57671CC-0233-490B-B4A4-804830E1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82" y="372645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97" name="Oval 50">
            <a:extLst>
              <a:ext uri="{FF2B5EF4-FFF2-40B4-BE49-F238E27FC236}">
                <a16:creationId xmlns:a16="http://schemas.microsoft.com/office/drawing/2014/main" id="{E85D8125-AB24-44A8-8132-DB96092C3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282" y="365025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98" name="Oval 51">
            <a:extLst>
              <a:ext uri="{FF2B5EF4-FFF2-40B4-BE49-F238E27FC236}">
                <a16:creationId xmlns:a16="http://schemas.microsoft.com/office/drawing/2014/main" id="{E1E29C15-A863-4963-94D4-A58F83A39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382" y="345975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cxnSp>
        <p:nvCxnSpPr>
          <p:cNvPr id="99" name="Straight Connector 53">
            <a:extLst>
              <a:ext uri="{FF2B5EF4-FFF2-40B4-BE49-F238E27FC236}">
                <a16:creationId xmlns:a16="http://schemas.microsoft.com/office/drawing/2014/main" id="{10F37FE7-9A4D-485E-9113-B43FD4C935F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9582" y="3421658"/>
            <a:ext cx="1219200" cy="83820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0" name="Group 54">
            <a:extLst>
              <a:ext uri="{FF2B5EF4-FFF2-40B4-BE49-F238E27FC236}">
                <a16:creationId xmlns:a16="http://schemas.microsoft.com/office/drawing/2014/main" id="{35FB8C5F-8599-420D-A464-1927F851A97F}"/>
              </a:ext>
            </a:extLst>
          </p:cNvPr>
          <p:cNvGrpSpPr>
            <a:grpSpLocks/>
          </p:cNvGrpSpPr>
          <p:nvPr/>
        </p:nvGrpSpPr>
        <p:grpSpPr bwMode="auto">
          <a:xfrm>
            <a:off x="2060570" y="3326408"/>
            <a:ext cx="1890712" cy="1308100"/>
            <a:chOff x="6796239" y="2710934"/>
            <a:chExt cx="1890178" cy="1309132"/>
          </a:xfrm>
        </p:grpSpPr>
        <p:cxnSp>
          <p:nvCxnSpPr>
            <p:cNvPr id="101" name="Straight Arrow Connector 55">
              <a:extLst>
                <a:ext uri="{FF2B5EF4-FFF2-40B4-BE49-F238E27FC236}">
                  <a16:creationId xmlns:a16="http://schemas.microsoft.com/office/drawing/2014/main" id="{89C3F20F-C8B9-4C9A-B862-71F3298D2F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724650" y="3232150"/>
              <a:ext cx="8763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Straight Arrow Connector 56">
              <a:extLst>
                <a:ext uri="{FF2B5EF4-FFF2-40B4-BE49-F238E27FC236}">
                  <a16:creationId xmlns:a16="http://schemas.microsoft.com/office/drawing/2014/main" id="{BAA1094E-E2D1-4B5D-B0E1-8FB9B50184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162006" y="3670300"/>
              <a:ext cx="1296194" cy="79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" name="Rectangle 57">
              <a:extLst>
                <a:ext uri="{FF2B5EF4-FFF2-40B4-BE49-F238E27FC236}">
                  <a16:creationId xmlns:a16="http://schemas.microsoft.com/office/drawing/2014/main" id="{C2C69FE2-9F2C-4A21-93F3-D69BDD02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6239" y="2710934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en-US" sz="1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4" name="Rectangle 58">
              <a:extLst>
                <a:ext uri="{FF2B5EF4-FFF2-40B4-BE49-F238E27FC236}">
                  <a16:creationId xmlns:a16="http://schemas.microsoft.com/office/drawing/2014/main" id="{638D3B26-E344-4FA3-94B0-6C1849E1F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2139" y="3650734"/>
              <a:ext cx="4042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l-GR" altLang="en-US" sz="1800" b="1">
                  <a:latin typeface="Arial" panose="020B0604020202020204" pitchFamily="34" charset="0"/>
                  <a:cs typeface="Arial" panose="020B0604020202020204" pitchFamily="34" charset="0"/>
                </a:rPr>
                <a:t>ρ</a:t>
              </a:r>
              <a:r>
                <a:rPr lang="en-US" altLang="en-US" sz="1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NZ" altLang="en-US" sz="1800" b="1">
                <a:latin typeface="Arial" panose="020B0604020202020204" pitchFamily="34" charset="0"/>
              </a:endParaRPr>
            </a:p>
          </p:txBody>
        </p:sp>
      </p:grpSp>
      <p:sp>
        <p:nvSpPr>
          <p:cNvPr id="105" name="Oval 59">
            <a:extLst>
              <a:ext uri="{FF2B5EF4-FFF2-40B4-BE49-F238E27FC236}">
                <a16:creationId xmlns:a16="http://schemas.microsoft.com/office/drawing/2014/main" id="{116B2396-13E7-4C70-9DFA-0CEBF6E22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2" y="419635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06" name="Oval 60">
            <a:extLst>
              <a:ext uri="{FF2B5EF4-FFF2-40B4-BE49-F238E27FC236}">
                <a16:creationId xmlns:a16="http://schemas.microsoft.com/office/drawing/2014/main" id="{B28AA49A-119D-4325-B191-6951CE998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2" y="406935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07" name="Oval 61">
            <a:extLst>
              <a:ext uri="{FF2B5EF4-FFF2-40B4-BE49-F238E27FC236}">
                <a16:creationId xmlns:a16="http://schemas.microsoft.com/office/drawing/2014/main" id="{8EF4FBD3-BA23-40A8-9F6A-97FC0CC7E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2" y="400585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08" name="Oval 62">
            <a:extLst>
              <a:ext uri="{FF2B5EF4-FFF2-40B4-BE49-F238E27FC236}">
                <a16:creationId xmlns:a16="http://schemas.microsoft.com/office/drawing/2014/main" id="{48693BB2-3BE3-4426-89BD-9EA321AFA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82" y="381535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09" name="Oval 63">
            <a:extLst>
              <a:ext uri="{FF2B5EF4-FFF2-40B4-BE49-F238E27FC236}">
                <a16:creationId xmlns:a16="http://schemas.microsoft.com/office/drawing/2014/main" id="{A915E413-7378-4787-BD40-523A9F5BF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82" y="370105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10" name="Oval 64">
            <a:extLst>
              <a:ext uri="{FF2B5EF4-FFF2-40B4-BE49-F238E27FC236}">
                <a16:creationId xmlns:a16="http://schemas.microsoft.com/office/drawing/2014/main" id="{FAC8F16C-5137-4CCC-9D52-42C499F4E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2" y="353595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cxnSp>
        <p:nvCxnSpPr>
          <p:cNvPr id="111" name="Straight Connector 65">
            <a:extLst>
              <a:ext uri="{FF2B5EF4-FFF2-40B4-BE49-F238E27FC236}">
                <a16:creationId xmlns:a16="http://schemas.microsoft.com/office/drawing/2014/main" id="{9988B3EE-374E-4D96-95CA-9DF74429169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27282" y="3523258"/>
            <a:ext cx="1231900" cy="76200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" name="Group 67">
            <a:extLst>
              <a:ext uri="{FF2B5EF4-FFF2-40B4-BE49-F238E27FC236}">
                <a16:creationId xmlns:a16="http://schemas.microsoft.com/office/drawing/2014/main" id="{791A31BF-59AA-4C32-B586-BB8D2F14390D}"/>
              </a:ext>
            </a:extLst>
          </p:cNvPr>
          <p:cNvGrpSpPr>
            <a:grpSpLocks/>
          </p:cNvGrpSpPr>
          <p:nvPr/>
        </p:nvGrpSpPr>
        <p:grpSpPr bwMode="auto">
          <a:xfrm>
            <a:off x="142870" y="4634508"/>
            <a:ext cx="1811337" cy="1308100"/>
            <a:chOff x="6796239" y="2710934"/>
            <a:chExt cx="1811630" cy="1309132"/>
          </a:xfrm>
        </p:grpSpPr>
        <p:cxnSp>
          <p:nvCxnSpPr>
            <p:cNvPr id="113" name="Straight Arrow Connector 68">
              <a:extLst>
                <a:ext uri="{FF2B5EF4-FFF2-40B4-BE49-F238E27FC236}">
                  <a16:creationId xmlns:a16="http://schemas.microsoft.com/office/drawing/2014/main" id="{98A149AD-0060-40FD-AFEE-361BECD5EE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724650" y="3232150"/>
              <a:ext cx="8763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Straight Arrow Connector 69">
              <a:extLst>
                <a:ext uri="{FF2B5EF4-FFF2-40B4-BE49-F238E27FC236}">
                  <a16:creationId xmlns:a16="http://schemas.microsoft.com/office/drawing/2014/main" id="{DB59ADAE-CEE6-4BCC-B646-44F700D41C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162006" y="3670300"/>
              <a:ext cx="1296194" cy="79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Rectangle 70">
              <a:extLst>
                <a:ext uri="{FF2B5EF4-FFF2-40B4-BE49-F238E27FC236}">
                  <a16:creationId xmlns:a16="http://schemas.microsoft.com/office/drawing/2014/main" id="{11543E70-4270-4979-BC66-63BE46702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6239" y="2710934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en-US" sz="1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B609B52-CE7C-4675-B30B-1413AFD071D3}"/>
                </a:ext>
              </a:extLst>
            </p:cNvPr>
            <p:cNvSpPr/>
            <p:nvPr/>
          </p:nvSpPr>
          <p:spPr>
            <a:xfrm>
              <a:off x="8282379" y="3651475"/>
              <a:ext cx="325490" cy="3685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+mn-lt"/>
                  <a:cs typeface="Times New Roman" pitchFamily="18" charset="0"/>
                </a:rPr>
                <a:t>d</a:t>
              </a:r>
              <a:endParaRPr lang="en-NZ" dirty="0">
                <a:latin typeface="+mn-lt"/>
              </a:endParaRPr>
            </a:p>
          </p:txBody>
        </p:sp>
      </p:grpSp>
      <p:sp>
        <p:nvSpPr>
          <p:cNvPr id="117" name="Oval 72">
            <a:extLst>
              <a:ext uri="{FF2B5EF4-FFF2-40B4-BE49-F238E27FC236}">
                <a16:creationId xmlns:a16="http://schemas.microsoft.com/office/drawing/2014/main" id="{C6B6A26E-4536-440F-BA33-3C1D27E84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2" y="517425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18" name="Oval 73">
            <a:extLst>
              <a:ext uri="{FF2B5EF4-FFF2-40B4-BE49-F238E27FC236}">
                <a16:creationId xmlns:a16="http://schemas.microsoft.com/office/drawing/2014/main" id="{CCD079EC-2E63-4DF8-B18A-373A9A299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2" y="516155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19" name="Oval 74">
            <a:extLst>
              <a:ext uri="{FF2B5EF4-FFF2-40B4-BE49-F238E27FC236}">
                <a16:creationId xmlns:a16="http://schemas.microsoft.com/office/drawing/2014/main" id="{BD5BAB79-B1B1-4BEA-B4D4-6F6B5B67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2" y="521235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20" name="Oval 75">
            <a:extLst>
              <a:ext uri="{FF2B5EF4-FFF2-40B4-BE49-F238E27FC236}">
                <a16:creationId xmlns:a16="http://schemas.microsoft.com/office/drawing/2014/main" id="{2EE9EBE9-905D-49DD-AA21-704B9792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82" y="516155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21" name="Oval 76">
            <a:extLst>
              <a:ext uri="{FF2B5EF4-FFF2-40B4-BE49-F238E27FC236}">
                <a16:creationId xmlns:a16="http://schemas.microsoft.com/office/drawing/2014/main" id="{997F8C65-AF69-4BCE-8635-102CA4465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282" y="512345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22" name="Oval 77">
            <a:extLst>
              <a:ext uri="{FF2B5EF4-FFF2-40B4-BE49-F238E27FC236}">
                <a16:creationId xmlns:a16="http://schemas.microsoft.com/office/drawing/2014/main" id="{46A56FC0-E07E-4E90-9CE8-2AC0B04BC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382" y="514885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cxnSp>
        <p:nvCxnSpPr>
          <p:cNvPr id="123" name="Straight Connector 78">
            <a:extLst>
              <a:ext uri="{FF2B5EF4-FFF2-40B4-BE49-F238E27FC236}">
                <a16:creationId xmlns:a16="http://schemas.microsoft.com/office/drawing/2014/main" id="{AAFD1599-D057-4051-ADC7-9AFC254329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9582" y="5186958"/>
            <a:ext cx="11938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4" name="Group 82">
            <a:extLst>
              <a:ext uri="{FF2B5EF4-FFF2-40B4-BE49-F238E27FC236}">
                <a16:creationId xmlns:a16="http://schemas.microsoft.com/office/drawing/2014/main" id="{16E96028-159A-41BB-B6F4-24186A13DAB7}"/>
              </a:ext>
            </a:extLst>
          </p:cNvPr>
          <p:cNvGrpSpPr>
            <a:grpSpLocks/>
          </p:cNvGrpSpPr>
          <p:nvPr/>
        </p:nvGrpSpPr>
        <p:grpSpPr bwMode="auto">
          <a:xfrm>
            <a:off x="2378070" y="4634508"/>
            <a:ext cx="1711325" cy="1585913"/>
            <a:chOff x="7113739" y="2710934"/>
            <a:chExt cx="1710725" cy="1586131"/>
          </a:xfrm>
        </p:grpSpPr>
        <p:cxnSp>
          <p:nvCxnSpPr>
            <p:cNvPr id="125" name="Straight Arrow Connector 83">
              <a:extLst>
                <a:ext uri="{FF2B5EF4-FFF2-40B4-BE49-F238E27FC236}">
                  <a16:creationId xmlns:a16="http://schemas.microsoft.com/office/drawing/2014/main" id="{DE44E56C-9CA5-41E3-85C5-B0DDE6E46F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7359650" y="3232150"/>
              <a:ext cx="8763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" name="Straight Arrow Connector 84">
              <a:extLst>
                <a:ext uri="{FF2B5EF4-FFF2-40B4-BE49-F238E27FC236}">
                  <a16:creationId xmlns:a16="http://schemas.microsoft.com/office/drawing/2014/main" id="{87732FB0-686C-4069-92B1-72443EC9D5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162006" y="3670300"/>
              <a:ext cx="1296194" cy="79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" name="Rectangle 85">
              <a:extLst>
                <a:ext uri="{FF2B5EF4-FFF2-40B4-BE49-F238E27FC236}">
                  <a16:creationId xmlns:a16="http://schemas.microsoft.com/office/drawing/2014/main" id="{EA92A246-0098-44A8-A11D-2C69897FC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3939" y="2710934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en-US" sz="1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2860CEF-641D-4B6A-85F7-ECAFE18D48D6}"/>
                </a:ext>
              </a:extLst>
            </p:cNvPr>
            <p:cNvSpPr/>
            <p:nvPr/>
          </p:nvSpPr>
          <p:spPr>
            <a:xfrm>
              <a:off x="7113739" y="3650863"/>
              <a:ext cx="1710725" cy="6462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  <a:cs typeface="Times New Roman" pitchFamily="18" charset="0"/>
                </a:rPr>
                <a:t>Angle between</a:t>
              </a:r>
              <a:br>
                <a:rPr lang="en-US" dirty="0">
                  <a:latin typeface="+mn-lt"/>
                  <a:cs typeface="Times New Roman" pitchFamily="18" charset="0"/>
                </a:rPr>
              </a:br>
              <a:r>
                <a:rPr lang="en-US" b="1" dirty="0">
                  <a:latin typeface="+mn-lt"/>
                  <a:cs typeface="Times New Roman" pitchFamily="18" charset="0"/>
                </a:rPr>
                <a:t>v</a:t>
              </a:r>
              <a:r>
                <a:rPr lang="en-US" dirty="0">
                  <a:latin typeface="+mn-lt"/>
                  <a:cs typeface="Times New Roman" pitchFamily="18" charset="0"/>
                </a:rPr>
                <a:t> and </a:t>
              </a:r>
              <a:r>
                <a:rPr lang="en-US" b="1" dirty="0">
                  <a:latin typeface="+mn-lt"/>
                  <a:cs typeface="Times New Roman" pitchFamily="18" charset="0"/>
                </a:rPr>
                <a:t>m</a:t>
              </a:r>
              <a:endParaRPr lang="en-NZ" b="1" dirty="0">
                <a:latin typeface="+mn-lt"/>
              </a:endParaRPr>
            </a:p>
          </p:txBody>
        </p:sp>
      </p:grpSp>
      <p:sp>
        <p:nvSpPr>
          <p:cNvPr id="129" name="Oval 87">
            <a:extLst>
              <a:ext uri="{FF2B5EF4-FFF2-40B4-BE49-F238E27FC236}">
                <a16:creationId xmlns:a16="http://schemas.microsoft.com/office/drawing/2014/main" id="{FC952155-0B5A-49AE-BA85-3734B4E79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2" y="517425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30" name="Oval 88">
            <a:extLst>
              <a:ext uri="{FF2B5EF4-FFF2-40B4-BE49-F238E27FC236}">
                <a16:creationId xmlns:a16="http://schemas.microsoft.com/office/drawing/2014/main" id="{C2EE7FE6-65E0-4981-947B-A96F40AF0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2" y="516155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31" name="Oval 89">
            <a:extLst>
              <a:ext uri="{FF2B5EF4-FFF2-40B4-BE49-F238E27FC236}">
                <a16:creationId xmlns:a16="http://schemas.microsoft.com/office/drawing/2014/main" id="{108D67C3-A0B2-424C-8011-2ABCA3688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2" y="521235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32" name="Oval 90">
            <a:extLst>
              <a:ext uri="{FF2B5EF4-FFF2-40B4-BE49-F238E27FC236}">
                <a16:creationId xmlns:a16="http://schemas.microsoft.com/office/drawing/2014/main" id="{E5EDBC1F-4A56-4C86-8931-64DE49CA6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82" y="516155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33" name="Oval 91">
            <a:extLst>
              <a:ext uri="{FF2B5EF4-FFF2-40B4-BE49-F238E27FC236}">
                <a16:creationId xmlns:a16="http://schemas.microsoft.com/office/drawing/2014/main" id="{878460BF-5185-4CA8-87F4-4210EF913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82" y="512345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34" name="Oval 92">
            <a:extLst>
              <a:ext uri="{FF2B5EF4-FFF2-40B4-BE49-F238E27FC236}">
                <a16:creationId xmlns:a16="http://schemas.microsoft.com/office/drawing/2014/main" id="{B0DADC0C-4832-409C-AED7-B73544475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2" y="514885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cxnSp>
        <p:nvCxnSpPr>
          <p:cNvPr id="135" name="Straight Connector 93">
            <a:extLst>
              <a:ext uri="{FF2B5EF4-FFF2-40B4-BE49-F238E27FC236}">
                <a16:creationId xmlns:a16="http://schemas.microsoft.com/office/drawing/2014/main" id="{649B5C31-D5C5-4710-8543-2C8BABCB3B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27282" y="5186958"/>
            <a:ext cx="11938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08942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3A63-A416-4FAC-86AD-3F9851BA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Reflection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43000-5B99-446B-8483-895CD477C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construct an equation for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How to deal with </a:t>
            </a:r>
            <a:r>
              <a:rPr lang="en-US" sz="2800" dirty="0" err="1"/>
              <a:t>colours</a:t>
            </a:r>
            <a:r>
              <a:rPr lang="en-US" sz="2800" dirty="0"/>
              <a:t> (RGB)?</a:t>
            </a:r>
          </a:p>
          <a:p>
            <a:pPr lvl="1"/>
            <a:r>
              <a:rPr lang="en-US" sz="2400" dirty="0"/>
              <a:t>3 equations, one for each </a:t>
            </a:r>
            <a:r>
              <a:rPr lang="en-US" sz="2400" dirty="0" err="1"/>
              <a:t>colour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Compute </a:t>
            </a:r>
            <a:r>
              <a:rPr lang="en-US" sz="2400" dirty="0" err="1"/>
              <a:t>colours</a:t>
            </a:r>
            <a:r>
              <a:rPr lang="en-US" sz="2400" dirty="0"/>
              <a:t> individually</a:t>
            </a:r>
            <a:endParaRPr lang="en-NZ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81677-2F88-4E63-B07C-0B3F7B7C6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13</a:t>
            </a:fld>
            <a:endParaRPr lang="en-NZ" altLang="zh-TW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77C5AF48-F090-4921-AA66-10956A34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887" y="1270000"/>
            <a:ext cx="3275013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A8EAAB-1EA6-482F-8BBB-EFD4484C8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731" y="2032000"/>
            <a:ext cx="1902938" cy="650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FE1CA2-851B-4422-9E64-0F8A98C66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043" y="3429000"/>
            <a:ext cx="2266313" cy="212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83402A-2060-4A78-B9D5-78E7545DE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958" y="4064001"/>
            <a:ext cx="3713163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908FFC-5D52-4678-A8B0-0FD4D950E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990" y="4208013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B7333-1570-4489-A07F-16B7F7C8D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652" y="5754689"/>
            <a:ext cx="35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NZ" altLang="en-US" sz="1800" dirty="0"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E5348C-14BB-47F6-81D9-38398CD3C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993" y="5386389"/>
            <a:ext cx="403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l-G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en-US" altLang="en-US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NZ" altLang="en-US" sz="1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28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3D58-72ED-4B04-85E7-7093229B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Reflection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D62A-16C6-4727-B4D2-E1F12F8F5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One or more point/directional light sources</a:t>
            </a:r>
          </a:p>
          <a:p>
            <a:r>
              <a:rPr lang="en-US" dirty="0"/>
              <a:t>Direction of reflection: all directions (it is scattered everywhere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502A9-36F5-4242-97E1-73B669545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14</a:t>
            </a:fld>
            <a:endParaRPr lang="en-NZ" altLang="zh-TW"/>
          </a:p>
        </p:txBody>
      </p:sp>
      <p:sp>
        <p:nvSpPr>
          <p:cNvPr id="23" name="Oval 98">
            <a:extLst>
              <a:ext uri="{FF2B5EF4-FFF2-40B4-BE49-F238E27FC236}">
                <a16:creationId xmlns:a16="http://schemas.microsoft.com/office/drawing/2014/main" id="{1130D92E-DD25-4A6B-B62E-27E5C641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3429000"/>
            <a:ext cx="584200" cy="431800"/>
          </a:xfrm>
          <a:prstGeom prst="ellipse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cxnSp>
        <p:nvCxnSpPr>
          <p:cNvPr id="24" name="Straight Arrow Connector 99">
            <a:extLst>
              <a:ext uri="{FF2B5EF4-FFF2-40B4-BE49-F238E27FC236}">
                <a16:creationId xmlns:a16="http://schemas.microsoft.com/office/drawing/2014/main" id="{08A5C11E-0C57-4F4C-A918-AFB2717A4283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>
            <a:off x="5410200" y="3644900"/>
            <a:ext cx="1104900" cy="1587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100">
            <a:extLst>
              <a:ext uri="{FF2B5EF4-FFF2-40B4-BE49-F238E27FC236}">
                <a16:creationId xmlns:a16="http://schemas.microsoft.com/office/drawing/2014/main" id="{9F24F2D6-9DAA-4D57-A58F-4A868E576660}"/>
              </a:ext>
            </a:extLst>
          </p:cNvPr>
          <p:cNvCxnSpPr>
            <a:cxnSpLocks noChangeShapeType="1"/>
            <a:stCxn id="23" idx="2"/>
          </p:cNvCxnSpPr>
          <p:nvPr/>
        </p:nvCxnSpPr>
        <p:spPr bwMode="auto">
          <a:xfrm rot="10800000">
            <a:off x="6210300" y="3289300"/>
            <a:ext cx="304800" cy="3556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101">
            <a:extLst>
              <a:ext uri="{FF2B5EF4-FFF2-40B4-BE49-F238E27FC236}">
                <a16:creationId xmlns:a16="http://schemas.microsoft.com/office/drawing/2014/main" id="{1F1FEE95-41A3-4EC8-A042-41C86AEFBFCE}"/>
              </a:ext>
            </a:extLst>
          </p:cNvPr>
          <p:cNvCxnSpPr>
            <a:cxnSpLocks noChangeShapeType="1"/>
            <a:stCxn id="23" idx="2"/>
          </p:cNvCxnSpPr>
          <p:nvPr/>
        </p:nvCxnSpPr>
        <p:spPr bwMode="auto">
          <a:xfrm rot="10800000">
            <a:off x="5981700" y="3416300"/>
            <a:ext cx="533400" cy="2286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102">
            <a:extLst>
              <a:ext uri="{FF2B5EF4-FFF2-40B4-BE49-F238E27FC236}">
                <a16:creationId xmlns:a16="http://schemas.microsoft.com/office/drawing/2014/main" id="{80EE6845-2440-4CD1-976F-99F93B043B97}"/>
              </a:ext>
            </a:extLst>
          </p:cNvPr>
          <p:cNvCxnSpPr>
            <a:cxnSpLocks noChangeShapeType="1"/>
            <a:stCxn id="23" idx="2"/>
          </p:cNvCxnSpPr>
          <p:nvPr/>
        </p:nvCxnSpPr>
        <p:spPr bwMode="auto">
          <a:xfrm rot="10800000" flipV="1">
            <a:off x="6045200" y="3644900"/>
            <a:ext cx="469900" cy="2286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103">
            <a:extLst>
              <a:ext uri="{FF2B5EF4-FFF2-40B4-BE49-F238E27FC236}">
                <a16:creationId xmlns:a16="http://schemas.microsoft.com/office/drawing/2014/main" id="{9CC9C3B8-A87D-47D5-9235-7C81EFFA9DA2}"/>
              </a:ext>
            </a:extLst>
          </p:cNvPr>
          <p:cNvCxnSpPr>
            <a:cxnSpLocks noChangeShapeType="1"/>
            <a:stCxn id="23" idx="2"/>
          </p:cNvCxnSpPr>
          <p:nvPr/>
        </p:nvCxnSpPr>
        <p:spPr bwMode="auto">
          <a:xfrm rot="10800000" flipV="1">
            <a:off x="6324600" y="3644900"/>
            <a:ext cx="190500" cy="3175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104">
            <a:extLst>
              <a:ext uri="{FF2B5EF4-FFF2-40B4-BE49-F238E27FC236}">
                <a16:creationId xmlns:a16="http://schemas.microsoft.com/office/drawing/2014/main" id="{A44FDDC0-3F59-48E5-A086-064451DE2369}"/>
              </a:ext>
            </a:extLst>
          </p:cNvPr>
          <p:cNvCxnSpPr>
            <a:cxnSpLocks noChangeShapeType="1"/>
            <a:stCxn id="23" idx="2"/>
          </p:cNvCxnSpPr>
          <p:nvPr/>
        </p:nvCxnSpPr>
        <p:spPr bwMode="auto">
          <a:xfrm rot="10800000" flipH="1" flipV="1">
            <a:off x="6515100" y="3644900"/>
            <a:ext cx="12700" cy="3175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105">
            <a:extLst>
              <a:ext uri="{FF2B5EF4-FFF2-40B4-BE49-F238E27FC236}">
                <a16:creationId xmlns:a16="http://schemas.microsoft.com/office/drawing/2014/main" id="{C16A9BFF-D395-464C-A66C-ED95C277B1EA}"/>
              </a:ext>
            </a:extLst>
          </p:cNvPr>
          <p:cNvCxnSpPr>
            <a:cxnSpLocks noChangeShapeType="1"/>
            <a:stCxn id="23" idx="2"/>
          </p:cNvCxnSpPr>
          <p:nvPr/>
        </p:nvCxnSpPr>
        <p:spPr bwMode="auto">
          <a:xfrm rot="10800000">
            <a:off x="6502400" y="3327400"/>
            <a:ext cx="12700" cy="3175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106">
            <a:extLst>
              <a:ext uri="{FF2B5EF4-FFF2-40B4-BE49-F238E27FC236}">
                <a16:creationId xmlns:a16="http://schemas.microsoft.com/office/drawing/2014/main" id="{F0A00E48-8B37-42FA-AB2D-8A14495A207A}"/>
              </a:ext>
            </a:extLst>
          </p:cNvPr>
          <p:cNvCxnSpPr>
            <a:cxnSpLocks noChangeShapeType="1"/>
            <a:stCxn id="23" idx="2"/>
          </p:cNvCxnSpPr>
          <p:nvPr/>
        </p:nvCxnSpPr>
        <p:spPr bwMode="auto">
          <a:xfrm rot="10800000">
            <a:off x="5943600" y="3606800"/>
            <a:ext cx="571500" cy="381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Freeform 112">
            <a:extLst>
              <a:ext uri="{FF2B5EF4-FFF2-40B4-BE49-F238E27FC236}">
                <a16:creationId xmlns:a16="http://schemas.microsoft.com/office/drawing/2014/main" id="{5679235F-5D14-40D9-B6FD-027A41465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3138" y="3070225"/>
            <a:ext cx="436562" cy="939800"/>
          </a:xfrm>
          <a:custGeom>
            <a:avLst/>
            <a:gdLst>
              <a:gd name="T0" fmla="*/ 1 w 652672"/>
              <a:gd name="T1" fmla="*/ 63350577 h 748630"/>
              <a:gd name="T2" fmla="*/ 1 w 652672"/>
              <a:gd name="T3" fmla="*/ 40275201 h 748630"/>
              <a:gd name="T4" fmla="*/ 1 w 652672"/>
              <a:gd name="T5" fmla="*/ 17198689 h 748630"/>
              <a:gd name="T6" fmla="*/ 1 w 652672"/>
              <a:gd name="T7" fmla="*/ 132578858 h 748630"/>
              <a:gd name="T8" fmla="*/ 1 w 652672"/>
              <a:gd name="T9" fmla="*/ 155654407 h 748630"/>
              <a:gd name="T10" fmla="*/ 1 w 652672"/>
              <a:gd name="T11" fmla="*/ 178729676 h 748630"/>
              <a:gd name="T12" fmla="*/ 1 w 652672"/>
              <a:gd name="T13" fmla="*/ 247956923 h 748630"/>
              <a:gd name="T14" fmla="*/ 1 w 652672"/>
              <a:gd name="T15" fmla="*/ 340257550 h 748630"/>
              <a:gd name="T16" fmla="*/ 1 w 652672"/>
              <a:gd name="T17" fmla="*/ 455637491 h 748630"/>
              <a:gd name="T18" fmla="*/ 1 w 652672"/>
              <a:gd name="T19" fmla="*/ 547939745 h 748630"/>
              <a:gd name="T20" fmla="*/ 1 w 652672"/>
              <a:gd name="T21" fmla="*/ 571015348 h 748630"/>
              <a:gd name="T22" fmla="*/ 1 w 652672"/>
              <a:gd name="T23" fmla="*/ 617165692 h 748630"/>
              <a:gd name="T24" fmla="*/ 1 w 652672"/>
              <a:gd name="T25" fmla="*/ 686393364 h 748630"/>
              <a:gd name="T26" fmla="*/ 1 w 652672"/>
              <a:gd name="T27" fmla="*/ 709467801 h 748630"/>
              <a:gd name="T28" fmla="*/ 1 w 652672"/>
              <a:gd name="T29" fmla="*/ 778695271 h 748630"/>
              <a:gd name="T30" fmla="*/ 1 w 652672"/>
              <a:gd name="T31" fmla="*/ 824846521 h 748630"/>
              <a:gd name="T32" fmla="*/ 1 w 652672"/>
              <a:gd name="T33" fmla="*/ 847924001 h 748630"/>
              <a:gd name="T34" fmla="*/ 1 w 652672"/>
              <a:gd name="T35" fmla="*/ 870997815 h 748630"/>
              <a:gd name="T36" fmla="*/ 1 w 652672"/>
              <a:gd name="T37" fmla="*/ 940223488 h 748630"/>
              <a:gd name="T38" fmla="*/ 1 w 652672"/>
              <a:gd name="T39" fmla="*/ 917148451 h 748630"/>
              <a:gd name="T40" fmla="*/ 1 w 652672"/>
              <a:gd name="T41" fmla="*/ 1101753496 h 748630"/>
              <a:gd name="T42" fmla="*/ 1 w 652672"/>
              <a:gd name="T43" fmla="*/ 1147905359 h 748630"/>
              <a:gd name="T44" fmla="*/ 1 w 652672"/>
              <a:gd name="T45" fmla="*/ 1217132273 h 748630"/>
              <a:gd name="T46" fmla="*/ 1 w 652672"/>
              <a:gd name="T47" fmla="*/ 1263282909 h 748630"/>
              <a:gd name="T48" fmla="*/ 1 w 652672"/>
              <a:gd name="T49" fmla="*/ 1240206694 h 748630"/>
              <a:gd name="T50" fmla="*/ 1 w 652672"/>
              <a:gd name="T51" fmla="*/ 1332509493 h 748630"/>
              <a:gd name="T52" fmla="*/ 1 w 652672"/>
              <a:gd name="T53" fmla="*/ 1355586940 h 748630"/>
              <a:gd name="T54" fmla="*/ 1 w 652672"/>
              <a:gd name="T55" fmla="*/ 1332509493 h 748630"/>
              <a:gd name="T56" fmla="*/ 1 w 652672"/>
              <a:gd name="T57" fmla="*/ 1263282909 h 748630"/>
              <a:gd name="T58" fmla="*/ 1 w 652672"/>
              <a:gd name="T59" fmla="*/ 1240206694 h 748630"/>
              <a:gd name="T60" fmla="*/ 1 w 652672"/>
              <a:gd name="T61" fmla="*/ 1101753496 h 74863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652672"/>
              <a:gd name="T94" fmla="*/ 0 h 748630"/>
              <a:gd name="T95" fmla="*/ 652672 w 652672"/>
              <a:gd name="T96" fmla="*/ 748630 h 748630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652672" h="748630">
                <a:moveTo>
                  <a:pt x="284372" y="34866"/>
                </a:moveTo>
                <a:cubicBezTo>
                  <a:pt x="263205" y="30633"/>
                  <a:pt x="241813" y="27401"/>
                  <a:pt x="220872" y="22166"/>
                </a:cubicBezTo>
                <a:cubicBezTo>
                  <a:pt x="207885" y="18919"/>
                  <a:pt x="192238" y="0"/>
                  <a:pt x="182772" y="9466"/>
                </a:cubicBezTo>
                <a:cubicBezTo>
                  <a:pt x="167508" y="24730"/>
                  <a:pt x="182046" y="55005"/>
                  <a:pt x="170072" y="72966"/>
                </a:cubicBezTo>
                <a:cubicBezTo>
                  <a:pt x="162646" y="84105"/>
                  <a:pt x="144844" y="81988"/>
                  <a:pt x="131972" y="85666"/>
                </a:cubicBezTo>
                <a:cubicBezTo>
                  <a:pt x="115189" y="90461"/>
                  <a:pt x="98105" y="94133"/>
                  <a:pt x="81172" y="98366"/>
                </a:cubicBezTo>
                <a:cubicBezTo>
                  <a:pt x="72705" y="111066"/>
                  <a:pt x="58281" y="121410"/>
                  <a:pt x="55772" y="136466"/>
                </a:cubicBezTo>
                <a:cubicBezTo>
                  <a:pt x="42644" y="215233"/>
                  <a:pt x="196999" y="186250"/>
                  <a:pt x="208172" y="187266"/>
                </a:cubicBezTo>
                <a:cubicBezTo>
                  <a:pt x="120833" y="245492"/>
                  <a:pt x="160932" y="228413"/>
                  <a:pt x="93872" y="250766"/>
                </a:cubicBezTo>
                <a:cubicBezTo>
                  <a:pt x="102339" y="267699"/>
                  <a:pt x="107152" y="287022"/>
                  <a:pt x="119272" y="301566"/>
                </a:cubicBezTo>
                <a:cubicBezTo>
                  <a:pt x="138210" y="324292"/>
                  <a:pt x="198428" y="340651"/>
                  <a:pt x="119272" y="314266"/>
                </a:cubicBezTo>
                <a:cubicBezTo>
                  <a:pt x="106572" y="322733"/>
                  <a:pt x="91965" y="328873"/>
                  <a:pt x="81172" y="339666"/>
                </a:cubicBezTo>
                <a:cubicBezTo>
                  <a:pt x="70379" y="350459"/>
                  <a:pt x="67691" y="368231"/>
                  <a:pt x="55772" y="377766"/>
                </a:cubicBezTo>
                <a:cubicBezTo>
                  <a:pt x="45319" y="386129"/>
                  <a:pt x="30372" y="386233"/>
                  <a:pt x="17672" y="390466"/>
                </a:cubicBezTo>
                <a:cubicBezTo>
                  <a:pt x="13439" y="403166"/>
                  <a:pt x="0" y="416137"/>
                  <a:pt x="4972" y="428566"/>
                </a:cubicBezTo>
                <a:cubicBezTo>
                  <a:pt x="10641" y="442738"/>
                  <a:pt x="29043" y="447953"/>
                  <a:pt x="43072" y="453966"/>
                </a:cubicBezTo>
                <a:cubicBezTo>
                  <a:pt x="59115" y="460842"/>
                  <a:pt x="77089" y="461871"/>
                  <a:pt x="93872" y="466666"/>
                </a:cubicBezTo>
                <a:cubicBezTo>
                  <a:pt x="106744" y="470344"/>
                  <a:pt x="119272" y="475133"/>
                  <a:pt x="131972" y="479366"/>
                </a:cubicBezTo>
                <a:cubicBezTo>
                  <a:pt x="153426" y="608087"/>
                  <a:pt x="119737" y="545006"/>
                  <a:pt x="195472" y="517466"/>
                </a:cubicBezTo>
                <a:cubicBezTo>
                  <a:pt x="223604" y="507236"/>
                  <a:pt x="254739" y="508999"/>
                  <a:pt x="284372" y="504766"/>
                </a:cubicBezTo>
                <a:cubicBezTo>
                  <a:pt x="310649" y="544181"/>
                  <a:pt x="328459" y="551439"/>
                  <a:pt x="297072" y="606366"/>
                </a:cubicBezTo>
                <a:cubicBezTo>
                  <a:pt x="289499" y="619618"/>
                  <a:pt x="271672" y="623299"/>
                  <a:pt x="258972" y="631766"/>
                </a:cubicBezTo>
                <a:cubicBezTo>
                  <a:pt x="250505" y="644466"/>
                  <a:pt x="233572" y="654602"/>
                  <a:pt x="233572" y="669866"/>
                </a:cubicBezTo>
                <a:cubicBezTo>
                  <a:pt x="233572" y="741906"/>
                  <a:pt x="342956" y="697468"/>
                  <a:pt x="360572" y="695266"/>
                </a:cubicBezTo>
                <a:cubicBezTo>
                  <a:pt x="373272" y="691033"/>
                  <a:pt x="385420" y="680673"/>
                  <a:pt x="398672" y="682566"/>
                </a:cubicBezTo>
                <a:cubicBezTo>
                  <a:pt x="429843" y="687019"/>
                  <a:pt x="460551" y="719856"/>
                  <a:pt x="487572" y="733366"/>
                </a:cubicBezTo>
                <a:cubicBezTo>
                  <a:pt x="499546" y="739353"/>
                  <a:pt x="512972" y="741833"/>
                  <a:pt x="525672" y="746066"/>
                </a:cubicBezTo>
                <a:cubicBezTo>
                  <a:pt x="546839" y="741833"/>
                  <a:pt x="573908" y="748630"/>
                  <a:pt x="589172" y="733366"/>
                </a:cubicBezTo>
                <a:cubicBezTo>
                  <a:pt x="598638" y="723900"/>
                  <a:pt x="570485" y="707240"/>
                  <a:pt x="576472" y="695266"/>
                </a:cubicBezTo>
                <a:cubicBezTo>
                  <a:pt x="582459" y="683292"/>
                  <a:pt x="601872" y="686799"/>
                  <a:pt x="614572" y="682566"/>
                </a:cubicBezTo>
                <a:cubicBezTo>
                  <a:pt x="641311" y="602350"/>
                  <a:pt x="613198" y="606366"/>
                  <a:pt x="652672" y="606366"/>
                </a:cubicBezTo>
              </a:path>
            </a:pathLst>
          </a:custGeom>
          <a:solidFill>
            <a:srgbClr val="EAEAEA"/>
          </a:solidFill>
          <a:ln w="127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NZ"/>
          </a:p>
        </p:txBody>
      </p:sp>
      <p:cxnSp>
        <p:nvCxnSpPr>
          <p:cNvPr id="33" name="Straight Arrow Connector 113">
            <a:extLst>
              <a:ext uri="{FF2B5EF4-FFF2-40B4-BE49-F238E27FC236}">
                <a16:creationId xmlns:a16="http://schemas.microsoft.com/office/drawing/2014/main" id="{C177E8C0-A0C8-4671-9297-DF760AC7CD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43800" y="3590925"/>
            <a:ext cx="1104900" cy="3175"/>
          </a:xfrm>
          <a:prstGeom prst="straightConnector1">
            <a:avLst/>
          </a:prstGeom>
          <a:noFill/>
          <a:ln w="698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114">
            <a:extLst>
              <a:ext uri="{FF2B5EF4-FFF2-40B4-BE49-F238E27FC236}">
                <a16:creationId xmlns:a16="http://schemas.microsoft.com/office/drawing/2014/main" id="{4A1EEC5A-FB77-4A09-B99A-FBA6DC97101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8343900" y="3235325"/>
            <a:ext cx="304800" cy="3556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115">
            <a:extLst>
              <a:ext uri="{FF2B5EF4-FFF2-40B4-BE49-F238E27FC236}">
                <a16:creationId xmlns:a16="http://schemas.microsoft.com/office/drawing/2014/main" id="{B2702F0C-B89F-4328-8DB9-D70D3F10146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8115300" y="3362325"/>
            <a:ext cx="533400" cy="2286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116">
            <a:extLst>
              <a:ext uri="{FF2B5EF4-FFF2-40B4-BE49-F238E27FC236}">
                <a16:creationId xmlns:a16="http://schemas.microsoft.com/office/drawing/2014/main" id="{22097A61-0E9B-485E-82D8-7CB7A88BC7E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8178800" y="3590925"/>
            <a:ext cx="469900" cy="2286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117">
            <a:extLst>
              <a:ext uri="{FF2B5EF4-FFF2-40B4-BE49-F238E27FC236}">
                <a16:creationId xmlns:a16="http://schemas.microsoft.com/office/drawing/2014/main" id="{73CB09B4-B639-4020-9B39-8A77A49C6B1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8458200" y="3590925"/>
            <a:ext cx="190500" cy="3175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118">
            <a:extLst>
              <a:ext uri="{FF2B5EF4-FFF2-40B4-BE49-F238E27FC236}">
                <a16:creationId xmlns:a16="http://schemas.microsoft.com/office/drawing/2014/main" id="{E0F13E2F-5E42-4F78-91A6-48F2CE723AF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 flipV="1">
            <a:off x="8648700" y="3590925"/>
            <a:ext cx="12700" cy="3175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Arrow Connector 119">
            <a:extLst>
              <a:ext uri="{FF2B5EF4-FFF2-40B4-BE49-F238E27FC236}">
                <a16:creationId xmlns:a16="http://schemas.microsoft.com/office/drawing/2014/main" id="{570B5594-BE63-4806-8549-58486C89388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8636000" y="3273425"/>
            <a:ext cx="12700" cy="3175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120">
            <a:extLst>
              <a:ext uri="{FF2B5EF4-FFF2-40B4-BE49-F238E27FC236}">
                <a16:creationId xmlns:a16="http://schemas.microsoft.com/office/drawing/2014/main" id="{6BEFD98E-F1A9-4F68-9C57-7CFECEAD77C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8077200" y="3552825"/>
            <a:ext cx="571500" cy="381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1">
            <a:extLst>
              <a:ext uri="{FF2B5EF4-FFF2-40B4-BE49-F238E27FC236}">
                <a16:creationId xmlns:a16="http://schemas.microsoft.com/office/drawing/2014/main" id="{D5301E40-05E9-4BFC-920C-3CF253527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75" y="3971925"/>
            <a:ext cx="28432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NZ" altLang="en-US" sz="1200"/>
              <a:t>Object          Surface under microscope</a:t>
            </a:r>
          </a:p>
        </p:txBody>
      </p:sp>
      <p:pic>
        <p:nvPicPr>
          <p:cNvPr id="42" name="Picture 86">
            <a:extLst>
              <a:ext uri="{FF2B5EF4-FFF2-40B4-BE49-F238E27FC236}">
                <a16:creationId xmlns:a16="http://schemas.microsoft.com/office/drawing/2014/main" id="{E72DAD63-ABBF-4479-BCC5-B68D1D859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540" y="4724123"/>
            <a:ext cx="1279525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grpSp>
        <p:nvGrpSpPr>
          <p:cNvPr id="161" name="Group 45">
            <a:extLst>
              <a:ext uri="{FF2B5EF4-FFF2-40B4-BE49-F238E27FC236}">
                <a16:creationId xmlns:a16="http://schemas.microsoft.com/office/drawing/2014/main" id="{9F2E378B-9D9C-4F04-A8D3-2ED58C343EAB}"/>
              </a:ext>
            </a:extLst>
          </p:cNvPr>
          <p:cNvGrpSpPr>
            <a:grpSpLocks/>
          </p:cNvGrpSpPr>
          <p:nvPr/>
        </p:nvGrpSpPr>
        <p:grpSpPr bwMode="auto">
          <a:xfrm>
            <a:off x="379410" y="3606800"/>
            <a:ext cx="1844675" cy="1308100"/>
            <a:chOff x="6796239" y="2710934"/>
            <a:chExt cx="1845294" cy="1309132"/>
          </a:xfrm>
        </p:grpSpPr>
        <p:cxnSp>
          <p:nvCxnSpPr>
            <p:cNvPr id="162" name="Straight Arrow Connector 37">
              <a:extLst>
                <a:ext uri="{FF2B5EF4-FFF2-40B4-BE49-F238E27FC236}">
                  <a16:creationId xmlns:a16="http://schemas.microsoft.com/office/drawing/2014/main" id="{BBDE5862-EEA4-478D-8379-65710C2F28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724650" y="3232150"/>
              <a:ext cx="8763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Arrow Connector 38">
              <a:extLst>
                <a:ext uri="{FF2B5EF4-FFF2-40B4-BE49-F238E27FC236}">
                  <a16:creationId xmlns:a16="http://schemas.microsoft.com/office/drawing/2014/main" id="{BD7E5B3E-F1B7-48D4-94E6-AF4502868D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162006" y="3670300"/>
              <a:ext cx="1296194" cy="79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" name="Rectangle 42">
              <a:extLst>
                <a:ext uri="{FF2B5EF4-FFF2-40B4-BE49-F238E27FC236}">
                  <a16:creationId xmlns:a16="http://schemas.microsoft.com/office/drawing/2014/main" id="{DFCA14C0-476A-43C7-8488-9CD0C6D42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6239" y="2710934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en-US" sz="1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5" name="Rectangle 43">
              <a:extLst>
                <a:ext uri="{FF2B5EF4-FFF2-40B4-BE49-F238E27FC236}">
                  <a16:creationId xmlns:a16="http://schemas.microsoft.com/office/drawing/2014/main" id="{B9D61D97-C26D-48A1-8A07-B5812E64F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2139" y="3650734"/>
              <a:ext cx="3593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1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NZ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66" name="Oval 46">
            <a:extLst>
              <a:ext uri="{FF2B5EF4-FFF2-40B4-BE49-F238E27FC236}">
                <a16:creationId xmlns:a16="http://schemas.microsoft.com/office/drawing/2014/main" id="{1F43252D-6460-4EFB-B4D1-D85D99267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3" y="4476750"/>
            <a:ext cx="46037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67" name="Oval 47">
            <a:extLst>
              <a:ext uri="{FF2B5EF4-FFF2-40B4-BE49-F238E27FC236}">
                <a16:creationId xmlns:a16="http://schemas.microsoft.com/office/drawing/2014/main" id="{06E4CD11-3EC7-4D3F-BB16-5BF751A2E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3" y="4311650"/>
            <a:ext cx="46037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68" name="Oval 48">
            <a:extLst>
              <a:ext uri="{FF2B5EF4-FFF2-40B4-BE49-F238E27FC236}">
                <a16:creationId xmlns:a16="http://schemas.microsoft.com/office/drawing/2014/main" id="{4548F0B2-9B82-454F-BA5F-B61FF551F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3" y="4184650"/>
            <a:ext cx="46037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69" name="Oval 49">
            <a:extLst>
              <a:ext uri="{FF2B5EF4-FFF2-40B4-BE49-F238E27FC236}">
                <a16:creationId xmlns:a16="http://schemas.microsoft.com/office/drawing/2014/main" id="{3C89B846-1AD2-49C2-A195-E3BF0BD2F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3" y="4032250"/>
            <a:ext cx="46037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70" name="Oval 50">
            <a:extLst>
              <a:ext uri="{FF2B5EF4-FFF2-40B4-BE49-F238E27FC236}">
                <a16:creationId xmlns:a16="http://schemas.microsoft.com/office/drawing/2014/main" id="{E1600D3E-8487-44DA-A9E5-B366C1918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3" y="3956050"/>
            <a:ext cx="46037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71" name="Oval 51">
            <a:extLst>
              <a:ext uri="{FF2B5EF4-FFF2-40B4-BE49-F238E27FC236}">
                <a16:creationId xmlns:a16="http://schemas.microsoft.com/office/drawing/2014/main" id="{CF6ADB2B-7E3C-40BF-B5F9-2758E8367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3" y="3765550"/>
            <a:ext cx="46037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cxnSp>
        <p:nvCxnSpPr>
          <p:cNvPr id="172" name="Straight Connector 53">
            <a:extLst>
              <a:ext uri="{FF2B5EF4-FFF2-40B4-BE49-F238E27FC236}">
                <a16:creationId xmlns:a16="http://schemas.microsoft.com/office/drawing/2014/main" id="{9F839684-1D6D-425C-9AFB-5815CBE94C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46123" y="3727450"/>
            <a:ext cx="1219200" cy="83820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3" name="Group 54">
            <a:extLst>
              <a:ext uri="{FF2B5EF4-FFF2-40B4-BE49-F238E27FC236}">
                <a16:creationId xmlns:a16="http://schemas.microsoft.com/office/drawing/2014/main" id="{9B1DE185-B2F0-4373-B0EE-2EB8B0A498A6}"/>
              </a:ext>
            </a:extLst>
          </p:cNvPr>
          <p:cNvGrpSpPr>
            <a:grpSpLocks/>
          </p:cNvGrpSpPr>
          <p:nvPr/>
        </p:nvGrpSpPr>
        <p:grpSpPr bwMode="auto">
          <a:xfrm>
            <a:off x="2297110" y="3632200"/>
            <a:ext cx="1898650" cy="1308100"/>
            <a:chOff x="6796239" y="2710934"/>
            <a:chExt cx="1898192" cy="1309132"/>
          </a:xfrm>
        </p:grpSpPr>
        <p:cxnSp>
          <p:nvCxnSpPr>
            <p:cNvPr id="174" name="Straight Arrow Connector 55">
              <a:extLst>
                <a:ext uri="{FF2B5EF4-FFF2-40B4-BE49-F238E27FC236}">
                  <a16:creationId xmlns:a16="http://schemas.microsoft.com/office/drawing/2014/main" id="{48A64365-3773-4161-A167-C5BC9CC0F8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724650" y="3232150"/>
              <a:ext cx="8763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Straight Arrow Connector 56">
              <a:extLst>
                <a:ext uri="{FF2B5EF4-FFF2-40B4-BE49-F238E27FC236}">
                  <a16:creationId xmlns:a16="http://schemas.microsoft.com/office/drawing/2014/main" id="{4C6BFB72-FFCC-4A06-ABEC-7397AF17C7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162006" y="3670300"/>
              <a:ext cx="1296194" cy="79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Rectangle 57">
              <a:extLst>
                <a:ext uri="{FF2B5EF4-FFF2-40B4-BE49-F238E27FC236}">
                  <a16:creationId xmlns:a16="http://schemas.microsoft.com/office/drawing/2014/main" id="{C77D332E-9196-4559-AF36-170F0557C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6239" y="2710934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en-US" sz="1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7" name="Rectangle 58">
              <a:extLst>
                <a:ext uri="{FF2B5EF4-FFF2-40B4-BE49-F238E27FC236}">
                  <a16:creationId xmlns:a16="http://schemas.microsoft.com/office/drawing/2014/main" id="{34396140-D254-4062-93C4-6E9427E6C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2139" y="3650734"/>
              <a:ext cx="4122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l-GR" altLang="en-US" sz="1800" b="1">
                  <a:latin typeface="Arial" panose="020B0604020202020204" pitchFamily="34" charset="0"/>
                  <a:cs typeface="Arial" panose="020B0604020202020204" pitchFamily="34" charset="0"/>
                </a:rPr>
                <a:t>ρ</a:t>
              </a:r>
              <a:r>
                <a:rPr lang="en-US" altLang="en-US" sz="1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NZ" altLang="en-US" sz="1800" b="1">
                <a:latin typeface="Arial" panose="020B0604020202020204" pitchFamily="34" charset="0"/>
              </a:endParaRPr>
            </a:p>
          </p:txBody>
        </p:sp>
      </p:grpSp>
      <p:sp>
        <p:nvSpPr>
          <p:cNvPr id="178" name="Oval 59">
            <a:extLst>
              <a:ext uri="{FF2B5EF4-FFF2-40B4-BE49-F238E27FC236}">
                <a16:creationId xmlns:a16="http://schemas.microsoft.com/office/drawing/2014/main" id="{6EC65A30-1B9B-4DAA-96ED-79DCE6627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210" y="46101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79" name="Oval 60">
            <a:extLst>
              <a:ext uri="{FF2B5EF4-FFF2-40B4-BE49-F238E27FC236}">
                <a16:creationId xmlns:a16="http://schemas.microsoft.com/office/drawing/2014/main" id="{25FC8FDD-ACDE-4B54-A1B3-F4CA97A76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3" y="4375150"/>
            <a:ext cx="46037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80" name="Oval 61">
            <a:extLst>
              <a:ext uri="{FF2B5EF4-FFF2-40B4-BE49-F238E27FC236}">
                <a16:creationId xmlns:a16="http://schemas.microsoft.com/office/drawing/2014/main" id="{0BA00B1A-E4D2-42F4-8CA3-8B2F0F8F3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3" y="4311650"/>
            <a:ext cx="46037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81" name="Oval 62">
            <a:extLst>
              <a:ext uri="{FF2B5EF4-FFF2-40B4-BE49-F238E27FC236}">
                <a16:creationId xmlns:a16="http://schemas.microsoft.com/office/drawing/2014/main" id="{35FD5D4C-52CD-46D7-9F65-20F175D88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3" y="4121150"/>
            <a:ext cx="46037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82" name="Oval 63">
            <a:extLst>
              <a:ext uri="{FF2B5EF4-FFF2-40B4-BE49-F238E27FC236}">
                <a16:creationId xmlns:a16="http://schemas.microsoft.com/office/drawing/2014/main" id="{A35DB2AE-5235-43E6-B75F-0D6CD2B3A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3" y="4006850"/>
            <a:ext cx="46037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83" name="Oval 64">
            <a:extLst>
              <a:ext uri="{FF2B5EF4-FFF2-40B4-BE49-F238E27FC236}">
                <a16:creationId xmlns:a16="http://schemas.microsoft.com/office/drawing/2014/main" id="{5B748A52-C86D-480A-9250-A11B9E7DB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3" y="3841750"/>
            <a:ext cx="46037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cxnSp>
        <p:nvCxnSpPr>
          <p:cNvPr id="184" name="Straight Connector 65">
            <a:extLst>
              <a:ext uri="{FF2B5EF4-FFF2-40B4-BE49-F238E27FC236}">
                <a16:creationId xmlns:a16="http://schemas.microsoft.com/office/drawing/2014/main" id="{C36AE202-FEF7-4C14-9449-B7196D64BCD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663823" y="3829050"/>
            <a:ext cx="1231900" cy="76200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5" name="Group 67">
            <a:extLst>
              <a:ext uri="{FF2B5EF4-FFF2-40B4-BE49-F238E27FC236}">
                <a16:creationId xmlns:a16="http://schemas.microsoft.com/office/drawing/2014/main" id="{ABF11E4B-5A8A-491F-A56B-E0B46FEB049A}"/>
              </a:ext>
            </a:extLst>
          </p:cNvPr>
          <p:cNvGrpSpPr>
            <a:grpSpLocks/>
          </p:cNvGrpSpPr>
          <p:nvPr/>
        </p:nvGrpSpPr>
        <p:grpSpPr bwMode="auto">
          <a:xfrm>
            <a:off x="4503027" y="4933950"/>
            <a:ext cx="1811338" cy="1308100"/>
            <a:chOff x="6796239" y="2710934"/>
            <a:chExt cx="1811630" cy="1309132"/>
          </a:xfrm>
        </p:grpSpPr>
        <p:cxnSp>
          <p:nvCxnSpPr>
            <p:cNvPr id="186" name="Straight Arrow Connector 68">
              <a:extLst>
                <a:ext uri="{FF2B5EF4-FFF2-40B4-BE49-F238E27FC236}">
                  <a16:creationId xmlns:a16="http://schemas.microsoft.com/office/drawing/2014/main" id="{82A03BCB-83D2-4E70-9B82-2B994BABF56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724650" y="3232150"/>
              <a:ext cx="8763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Straight Arrow Connector 69">
              <a:extLst>
                <a:ext uri="{FF2B5EF4-FFF2-40B4-BE49-F238E27FC236}">
                  <a16:creationId xmlns:a16="http://schemas.microsoft.com/office/drawing/2014/main" id="{5B940FF6-332A-4862-B633-B7E35F17CA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162006" y="3670300"/>
              <a:ext cx="1296194" cy="79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8" name="Rectangle 70">
              <a:extLst>
                <a:ext uri="{FF2B5EF4-FFF2-40B4-BE49-F238E27FC236}">
                  <a16:creationId xmlns:a16="http://schemas.microsoft.com/office/drawing/2014/main" id="{C1FE6AE2-8F3D-4FF5-97AA-BCB8E9EBD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6239" y="2710934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en-US" sz="1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F412EC6-4D5B-4AE3-BBBD-F44003441177}"/>
                </a:ext>
              </a:extLst>
            </p:cNvPr>
            <p:cNvSpPr/>
            <p:nvPr/>
          </p:nvSpPr>
          <p:spPr>
            <a:xfrm>
              <a:off x="8282379" y="3651475"/>
              <a:ext cx="325490" cy="3685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+mn-lt"/>
                  <a:cs typeface="Times New Roman" pitchFamily="18" charset="0"/>
                </a:rPr>
                <a:t>d</a:t>
              </a:r>
              <a:endParaRPr lang="en-NZ" dirty="0">
                <a:latin typeface="+mn-lt"/>
              </a:endParaRPr>
            </a:p>
          </p:txBody>
        </p:sp>
      </p:grpSp>
      <p:sp>
        <p:nvSpPr>
          <p:cNvPr id="190" name="Oval 72">
            <a:extLst>
              <a:ext uri="{FF2B5EF4-FFF2-40B4-BE49-F238E27FC236}">
                <a16:creationId xmlns:a16="http://schemas.microsoft.com/office/drawing/2014/main" id="{676228EA-78FA-4624-8B9D-5F446661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540" y="5156200"/>
            <a:ext cx="46037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91" name="Oval 73">
            <a:extLst>
              <a:ext uri="{FF2B5EF4-FFF2-40B4-BE49-F238E27FC236}">
                <a16:creationId xmlns:a16="http://schemas.microsoft.com/office/drawing/2014/main" id="{303F5C4F-2EB8-4B35-8A37-6731ADDE2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640" y="5511800"/>
            <a:ext cx="46037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92" name="Oval 74">
            <a:extLst>
              <a:ext uri="{FF2B5EF4-FFF2-40B4-BE49-F238E27FC236}">
                <a16:creationId xmlns:a16="http://schemas.microsoft.com/office/drawing/2014/main" id="{1BE652CC-C8FB-47C8-91D0-9500CA126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240" y="5676900"/>
            <a:ext cx="46037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93" name="Oval 75">
            <a:extLst>
              <a:ext uri="{FF2B5EF4-FFF2-40B4-BE49-F238E27FC236}">
                <a16:creationId xmlns:a16="http://schemas.microsoft.com/office/drawing/2014/main" id="{2C53CB24-F8EC-4DA9-840F-9D5DED77D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040" y="5689600"/>
            <a:ext cx="46037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94" name="Oval 76">
            <a:extLst>
              <a:ext uri="{FF2B5EF4-FFF2-40B4-BE49-F238E27FC236}">
                <a16:creationId xmlns:a16="http://schemas.microsoft.com/office/drawing/2014/main" id="{C442441C-D880-460D-9624-9023A3B6A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440" y="5778500"/>
            <a:ext cx="46037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195" name="Oval 77">
            <a:extLst>
              <a:ext uri="{FF2B5EF4-FFF2-40B4-BE49-F238E27FC236}">
                <a16:creationId xmlns:a16="http://schemas.microsoft.com/office/drawing/2014/main" id="{25D0B63C-B766-4705-934E-735C0715A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540" y="5778500"/>
            <a:ext cx="46037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grpSp>
        <p:nvGrpSpPr>
          <p:cNvPr id="196" name="Group 82">
            <a:extLst>
              <a:ext uri="{FF2B5EF4-FFF2-40B4-BE49-F238E27FC236}">
                <a16:creationId xmlns:a16="http://schemas.microsoft.com/office/drawing/2014/main" id="{0EDE66CA-54F9-49F2-B4E9-7C6842B6EA4C}"/>
              </a:ext>
            </a:extLst>
          </p:cNvPr>
          <p:cNvGrpSpPr>
            <a:grpSpLocks/>
          </p:cNvGrpSpPr>
          <p:nvPr/>
        </p:nvGrpSpPr>
        <p:grpSpPr bwMode="auto">
          <a:xfrm>
            <a:off x="2591678" y="4898748"/>
            <a:ext cx="1711325" cy="1585913"/>
            <a:chOff x="7113739" y="2710934"/>
            <a:chExt cx="1710725" cy="1586131"/>
          </a:xfrm>
        </p:grpSpPr>
        <p:cxnSp>
          <p:nvCxnSpPr>
            <p:cNvPr id="197" name="Straight Arrow Connector 83">
              <a:extLst>
                <a:ext uri="{FF2B5EF4-FFF2-40B4-BE49-F238E27FC236}">
                  <a16:creationId xmlns:a16="http://schemas.microsoft.com/office/drawing/2014/main" id="{8825E53A-0DB0-434F-B96A-C0EEFB70F8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7359650" y="3232150"/>
              <a:ext cx="8763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8" name="Straight Arrow Connector 84">
              <a:extLst>
                <a:ext uri="{FF2B5EF4-FFF2-40B4-BE49-F238E27FC236}">
                  <a16:creationId xmlns:a16="http://schemas.microsoft.com/office/drawing/2014/main" id="{D1DB1182-CF5E-4CC7-857D-D221D88E48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162006" y="3670300"/>
              <a:ext cx="1296194" cy="79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" name="Rectangle 85">
              <a:extLst>
                <a:ext uri="{FF2B5EF4-FFF2-40B4-BE49-F238E27FC236}">
                  <a16:creationId xmlns:a16="http://schemas.microsoft.com/office/drawing/2014/main" id="{96041379-63CF-45EB-BE90-56F026148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239" y="2710934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en-US" sz="1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BAE11FDF-F85F-431B-AE36-2DD0CE75726C}"/>
                </a:ext>
              </a:extLst>
            </p:cNvPr>
            <p:cNvSpPr/>
            <p:nvPr/>
          </p:nvSpPr>
          <p:spPr>
            <a:xfrm>
              <a:off x="7113739" y="3650863"/>
              <a:ext cx="1710725" cy="6462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  <a:cs typeface="Times New Roman" pitchFamily="18" charset="0"/>
                </a:rPr>
                <a:t>Angle between</a:t>
              </a:r>
              <a:br>
                <a:rPr lang="en-US" dirty="0">
                  <a:latin typeface="+mn-lt"/>
                  <a:cs typeface="Times New Roman" pitchFamily="18" charset="0"/>
                </a:rPr>
              </a:br>
              <a:r>
                <a:rPr lang="en-US" b="1" dirty="0">
                  <a:latin typeface="+mn-lt"/>
                  <a:cs typeface="Times New Roman" pitchFamily="18" charset="0"/>
                </a:rPr>
                <a:t>v</a:t>
              </a:r>
              <a:r>
                <a:rPr lang="en-US" dirty="0">
                  <a:latin typeface="+mn-lt"/>
                  <a:cs typeface="Times New Roman" pitchFamily="18" charset="0"/>
                </a:rPr>
                <a:t> and </a:t>
              </a:r>
              <a:r>
                <a:rPr lang="en-US" b="1" dirty="0">
                  <a:latin typeface="+mn-lt"/>
                  <a:cs typeface="Times New Roman" pitchFamily="18" charset="0"/>
                </a:rPr>
                <a:t>m</a:t>
              </a:r>
              <a:endParaRPr lang="en-NZ" b="1" dirty="0">
                <a:latin typeface="+mn-lt"/>
              </a:endParaRPr>
            </a:p>
          </p:txBody>
        </p:sp>
      </p:grpSp>
      <p:sp>
        <p:nvSpPr>
          <p:cNvPr id="201" name="Oval 87">
            <a:extLst>
              <a:ext uri="{FF2B5EF4-FFF2-40B4-BE49-F238E27FC236}">
                <a16:creationId xmlns:a16="http://schemas.microsoft.com/office/drawing/2014/main" id="{3097DFCA-1B0C-4026-92FB-218D7762D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690" y="543849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202" name="Oval 88">
            <a:extLst>
              <a:ext uri="{FF2B5EF4-FFF2-40B4-BE49-F238E27FC236}">
                <a16:creationId xmlns:a16="http://schemas.microsoft.com/office/drawing/2014/main" id="{B95A2363-35D7-4F76-B72D-35676FF3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790" y="542579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203" name="Oval 89">
            <a:extLst>
              <a:ext uri="{FF2B5EF4-FFF2-40B4-BE49-F238E27FC236}">
                <a16:creationId xmlns:a16="http://schemas.microsoft.com/office/drawing/2014/main" id="{EF41DC1A-01C5-47E8-B40B-39748AA0D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5390" y="547659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204" name="Oval 90">
            <a:extLst>
              <a:ext uri="{FF2B5EF4-FFF2-40B4-BE49-F238E27FC236}">
                <a16:creationId xmlns:a16="http://schemas.microsoft.com/office/drawing/2014/main" id="{82802C42-0D82-43F8-9AFA-C8EC20E05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190" y="542579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205" name="Oval 91">
            <a:extLst>
              <a:ext uri="{FF2B5EF4-FFF2-40B4-BE49-F238E27FC236}">
                <a16:creationId xmlns:a16="http://schemas.microsoft.com/office/drawing/2014/main" id="{757B9BF9-9C6F-4281-ACDA-751996AED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590" y="538769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206" name="Oval 92">
            <a:extLst>
              <a:ext uri="{FF2B5EF4-FFF2-40B4-BE49-F238E27FC236}">
                <a16:creationId xmlns:a16="http://schemas.microsoft.com/office/drawing/2014/main" id="{BC7E1B13-FC77-458E-A267-B62A98AC7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690" y="541309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cxnSp>
        <p:nvCxnSpPr>
          <p:cNvPr id="207" name="Straight Connector 93">
            <a:extLst>
              <a:ext uri="{FF2B5EF4-FFF2-40B4-BE49-F238E27FC236}">
                <a16:creationId xmlns:a16="http://schemas.microsoft.com/office/drawing/2014/main" id="{029F98AF-49AE-4C34-B373-B3B78379C3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0890" y="5451198"/>
            <a:ext cx="11938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Freeform 130">
            <a:extLst>
              <a:ext uri="{FF2B5EF4-FFF2-40B4-BE49-F238E27FC236}">
                <a16:creationId xmlns:a16="http://schemas.microsoft.com/office/drawing/2014/main" id="{75888D47-08FD-4E5F-957F-CB59FC195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240" y="5143500"/>
            <a:ext cx="1041400" cy="674687"/>
          </a:xfrm>
          <a:custGeom>
            <a:avLst/>
            <a:gdLst>
              <a:gd name="T0" fmla="*/ 0 w 1041400"/>
              <a:gd name="T1" fmla="*/ 0 h 675217"/>
              <a:gd name="T2" fmla="*/ 127000 w 1041400"/>
              <a:gd name="T3" fmla="*/ 383939 h 675217"/>
              <a:gd name="T4" fmla="*/ 596900 w 1041400"/>
              <a:gd name="T5" fmla="*/ 606875 h 675217"/>
              <a:gd name="T6" fmla="*/ 1041400 w 1041400"/>
              <a:gd name="T7" fmla="*/ 656415 h 675217"/>
              <a:gd name="T8" fmla="*/ 0 60000 65536"/>
              <a:gd name="T9" fmla="*/ 0 60000 65536"/>
              <a:gd name="T10" fmla="*/ 0 60000 65536"/>
              <a:gd name="T11" fmla="*/ 0 60000 65536"/>
              <a:gd name="T12" fmla="*/ 0 w 1041400"/>
              <a:gd name="T13" fmla="*/ 0 h 675217"/>
              <a:gd name="T14" fmla="*/ 1041400 w 1041400"/>
              <a:gd name="T15" fmla="*/ 675217 h 6752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1400" h="675217">
                <a:moveTo>
                  <a:pt x="0" y="0"/>
                </a:moveTo>
                <a:cubicBezTo>
                  <a:pt x="13758" y="144991"/>
                  <a:pt x="27517" y="289983"/>
                  <a:pt x="127000" y="393700"/>
                </a:cubicBezTo>
                <a:cubicBezTo>
                  <a:pt x="226483" y="497417"/>
                  <a:pt x="444500" y="575733"/>
                  <a:pt x="596900" y="622300"/>
                </a:cubicBezTo>
                <a:cubicBezTo>
                  <a:pt x="749300" y="668867"/>
                  <a:pt x="916517" y="675217"/>
                  <a:pt x="1041400" y="673100"/>
                </a:cubicBezTo>
              </a:path>
            </a:pathLst>
          </a:custGeom>
          <a:noFill/>
          <a:ln w="12700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NZ"/>
          </a:p>
        </p:txBody>
      </p:sp>
      <p:grpSp>
        <p:nvGrpSpPr>
          <p:cNvPr id="209" name="Group 82">
            <a:extLst>
              <a:ext uri="{FF2B5EF4-FFF2-40B4-BE49-F238E27FC236}">
                <a16:creationId xmlns:a16="http://schemas.microsoft.com/office/drawing/2014/main" id="{C60476B8-97C0-4B27-99EA-F85DFAF6E24D}"/>
              </a:ext>
            </a:extLst>
          </p:cNvPr>
          <p:cNvGrpSpPr>
            <a:grpSpLocks/>
          </p:cNvGrpSpPr>
          <p:nvPr/>
        </p:nvGrpSpPr>
        <p:grpSpPr bwMode="auto">
          <a:xfrm>
            <a:off x="686678" y="4835248"/>
            <a:ext cx="1711325" cy="1649413"/>
            <a:chOff x="7113739" y="2647434"/>
            <a:chExt cx="1710725" cy="1649631"/>
          </a:xfrm>
        </p:grpSpPr>
        <p:cxnSp>
          <p:nvCxnSpPr>
            <p:cNvPr id="210" name="Straight Arrow Connector 133">
              <a:extLst>
                <a:ext uri="{FF2B5EF4-FFF2-40B4-BE49-F238E27FC236}">
                  <a16:creationId xmlns:a16="http://schemas.microsoft.com/office/drawing/2014/main" id="{1EEC4FAD-95AB-4C53-9F25-5677FA29CC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7359650" y="3232150"/>
              <a:ext cx="8763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" name="Straight Arrow Connector 134">
              <a:extLst>
                <a:ext uri="{FF2B5EF4-FFF2-40B4-BE49-F238E27FC236}">
                  <a16:creationId xmlns:a16="http://schemas.microsoft.com/office/drawing/2014/main" id="{4E8B4B19-1C88-4576-B863-5141464DA5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162006" y="3670300"/>
              <a:ext cx="1296194" cy="79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2" name="Rectangle 135">
              <a:extLst>
                <a:ext uri="{FF2B5EF4-FFF2-40B4-BE49-F238E27FC236}">
                  <a16:creationId xmlns:a16="http://schemas.microsoft.com/office/drawing/2014/main" id="{C6AA844B-F6CF-4919-8290-54776D5C4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439" y="2647434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en-US" sz="1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34CD2DA-2F49-4D0C-84ED-3BC2B12FADC0}"/>
                </a:ext>
              </a:extLst>
            </p:cNvPr>
            <p:cNvSpPr/>
            <p:nvPr/>
          </p:nvSpPr>
          <p:spPr>
            <a:xfrm>
              <a:off x="7113739" y="3650867"/>
              <a:ext cx="1710725" cy="6461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  <a:cs typeface="Times New Roman" pitchFamily="18" charset="0"/>
                </a:rPr>
                <a:t>Angle between</a:t>
              </a:r>
              <a:br>
                <a:rPr lang="en-US" dirty="0">
                  <a:latin typeface="+mn-lt"/>
                  <a:cs typeface="Times New Roman" pitchFamily="18" charset="0"/>
                </a:rPr>
              </a:br>
              <a:r>
                <a:rPr lang="en-US" b="1" dirty="0">
                  <a:latin typeface="+mn-lt"/>
                  <a:cs typeface="Times New Roman" pitchFamily="18" charset="0"/>
                </a:rPr>
                <a:t>s</a:t>
              </a:r>
              <a:r>
                <a:rPr lang="en-US" dirty="0">
                  <a:latin typeface="+mn-lt"/>
                  <a:cs typeface="Times New Roman" pitchFamily="18" charset="0"/>
                </a:rPr>
                <a:t> and </a:t>
              </a:r>
              <a:r>
                <a:rPr lang="en-US" b="1" dirty="0">
                  <a:latin typeface="+mn-lt"/>
                  <a:cs typeface="Times New Roman" pitchFamily="18" charset="0"/>
                </a:rPr>
                <a:t>m</a:t>
              </a:r>
              <a:endParaRPr lang="en-NZ" b="1" dirty="0">
                <a:latin typeface="+mn-lt"/>
              </a:endParaRPr>
            </a:p>
          </p:txBody>
        </p:sp>
      </p:grpSp>
      <p:sp>
        <p:nvSpPr>
          <p:cNvPr id="214" name="Oval 138">
            <a:extLst>
              <a:ext uri="{FF2B5EF4-FFF2-40B4-BE49-F238E27FC236}">
                <a16:creationId xmlns:a16="http://schemas.microsoft.com/office/drawing/2014/main" id="{DE23B487-80FF-46E3-B30D-837FF3BE8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390" y="542579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215" name="Oval 139">
            <a:extLst>
              <a:ext uri="{FF2B5EF4-FFF2-40B4-BE49-F238E27FC236}">
                <a16:creationId xmlns:a16="http://schemas.microsoft.com/office/drawing/2014/main" id="{FDFF03AB-2370-4528-95D1-C544126F2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990" y="520989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216" name="Oval 140">
            <a:extLst>
              <a:ext uri="{FF2B5EF4-FFF2-40B4-BE49-F238E27FC236}">
                <a16:creationId xmlns:a16="http://schemas.microsoft.com/office/drawing/2014/main" id="{AF8EF533-DC30-46DC-BBBB-D48E737B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790" y="517179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217" name="Oval 142">
            <a:extLst>
              <a:ext uri="{FF2B5EF4-FFF2-40B4-BE49-F238E27FC236}">
                <a16:creationId xmlns:a16="http://schemas.microsoft.com/office/drawing/2014/main" id="{7660BBD0-639A-4A08-8490-87A41E67A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590" y="5413098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218" name="Arc 217">
            <a:extLst>
              <a:ext uri="{FF2B5EF4-FFF2-40B4-BE49-F238E27FC236}">
                <a16:creationId xmlns:a16="http://schemas.microsoft.com/office/drawing/2014/main" id="{39330622-5D88-4E1A-B313-554BAB7827D6}"/>
              </a:ext>
            </a:extLst>
          </p:cNvPr>
          <p:cNvSpPr/>
          <p:nvPr/>
        </p:nvSpPr>
        <p:spPr bwMode="auto">
          <a:xfrm>
            <a:off x="989890" y="5197198"/>
            <a:ext cx="787400" cy="1333500"/>
          </a:xfrm>
          <a:prstGeom prst="arc">
            <a:avLst>
              <a:gd name="adj1" fmla="val 10800000"/>
              <a:gd name="adj2" fmla="val 0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>
              <a:defRPr/>
            </a:pPr>
            <a:endParaRPr lang="en-N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04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A0F9-FBF4-43C8-84D0-42319639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Normal (</a:t>
            </a:r>
            <a:r>
              <a:rPr lang="en-US" b="1" dirty="0"/>
              <a:t>m</a:t>
            </a:r>
            <a:r>
              <a:rPr lang="en-US" dirty="0"/>
              <a:t>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BBBE-407F-46C6-8B7E-E282382B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unit vector pointing directly out from the surface</a:t>
            </a:r>
          </a:p>
          <a:p>
            <a:r>
              <a:rPr lang="en-US" dirty="0"/>
              <a:t>Uniform over a flat surface</a:t>
            </a:r>
          </a:p>
          <a:p>
            <a:r>
              <a:rPr lang="en-US" dirty="0"/>
              <a:t>Variable over a curved surface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illumination calculation deals with a normal at a single point on the surface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76EFE-FA07-4595-BD55-D332904952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15</a:t>
            </a:fld>
            <a:endParaRPr lang="en-NZ" altLang="zh-TW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4ADF0F-A59F-4661-AD4B-A6A71011B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841750"/>
            <a:ext cx="4135522" cy="8766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AB5B4E-4989-4EE4-B147-7E440085D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74" y="3429000"/>
            <a:ext cx="3825349" cy="12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6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38A6-BABC-4752-93A8-2A6709C4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Lambert’s Law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045A-3D6A-4862-A051-D53F475C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Why does </a:t>
            </a:r>
            <a:r>
              <a:rPr lang="en-US" altLang="en-US" sz="2400" b="1" dirty="0">
                <a:cs typeface="Times New Roman" panose="02020603050405020304" pitchFamily="18" charset="0"/>
              </a:rPr>
              <a:t>R</a:t>
            </a:r>
            <a:r>
              <a:rPr lang="en-US" altLang="en-US" sz="2400" b="1" baseline="-25000" dirty="0">
                <a:cs typeface="Times New Roman" panose="02020603050405020304" pitchFamily="18" charset="0"/>
              </a:rPr>
              <a:t>d</a:t>
            </a:r>
            <a:r>
              <a:rPr lang="en-US" sz="2400" dirty="0"/>
              <a:t> depend on the angle between s and m?</a:t>
            </a:r>
          </a:p>
          <a:p>
            <a:r>
              <a:rPr lang="en-US" altLang="en-US" sz="2400" b="1" dirty="0">
                <a:cs typeface="Times New Roman" panose="02020603050405020304" pitchFamily="18" charset="0"/>
              </a:rPr>
              <a:t>R</a:t>
            </a:r>
            <a:r>
              <a:rPr lang="en-US" altLang="en-US" sz="2400" b="1" baseline="-25000" dirty="0">
                <a:cs typeface="Times New Roman" panose="02020603050405020304" pitchFamily="18" charset="0"/>
              </a:rPr>
              <a:t>d </a:t>
            </a:r>
            <a:r>
              <a:rPr lang="en-US" sz="2400" dirty="0"/>
              <a:t>proportional to incoming </a:t>
            </a:r>
            <a:r>
              <a:rPr lang="en-US" altLang="en-US" sz="2400" b="1" dirty="0">
                <a:cs typeface="Times New Roman" panose="02020603050405020304" pitchFamily="18" charset="0"/>
              </a:rPr>
              <a:t>I</a:t>
            </a:r>
            <a:r>
              <a:rPr lang="en-US" altLang="en-US" sz="2400" b="1" baseline="-25000" dirty="0">
                <a:cs typeface="Times New Roman" panose="02020603050405020304" pitchFamily="18" charset="0"/>
              </a:rPr>
              <a:t>d</a:t>
            </a:r>
            <a:r>
              <a:rPr lang="en-US" sz="2400" dirty="0"/>
              <a:t> per unit area</a:t>
            </a:r>
          </a:p>
          <a:p>
            <a:r>
              <a:rPr lang="en-US" sz="2400" dirty="0"/>
              <a:t>Rays spread over larger area means less reflection per unit area</a:t>
            </a:r>
            <a:endParaRPr lang="en-NZ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6148B-B761-47F9-8A71-ED2FC9A9D7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16</a:t>
            </a:fld>
            <a:endParaRPr lang="en-NZ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EB354-3EF0-4076-A8C0-BF6BAECC3912}"/>
              </a:ext>
            </a:extLst>
          </p:cNvPr>
          <p:cNvSpPr/>
          <p:nvPr/>
        </p:nvSpPr>
        <p:spPr bwMode="auto">
          <a:xfrm>
            <a:off x="4206921" y="5888802"/>
            <a:ext cx="4876800" cy="952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NZ"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34F207-F2BF-406A-B181-59942414E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34" y="5872927"/>
            <a:ext cx="47879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28">
            <a:extLst>
              <a:ext uri="{FF2B5EF4-FFF2-40B4-BE49-F238E27FC236}">
                <a16:creationId xmlns:a16="http://schemas.microsoft.com/office/drawing/2014/main" id="{B8705038-82A4-48D7-9131-BCCC6A48A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4675188"/>
            <a:ext cx="1739900" cy="2413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cxnSp>
        <p:nvCxnSpPr>
          <p:cNvPr id="8" name="Straight Arrow Connector 32">
            <a:extLst>
              <a:ext uri="{FF2B5EF4-FFF2-40B4-BE49-F238E27FC236}">
                <a16:creationId xmlns:a16="http://schemas.microsoft.com/office/drawing/2014/main" id="{C563DC56-CA67-4B34-B4EE-476F1C4FA32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600201" y="4046537"/>
            <a:ext cx="1231900" cy="3175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33">
            <a:extLst>
              <a:ext uri="{FF2B5EF4-FFF2-40B4-BE49-F238E27FC236}">
                <a16:creationId xmlns:a16="http://schemas.microsoft.com/office/drawing/2014/main" id="{F45AE2E6-1AE2-45F3-AB2D-485AC45B526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828801" y="4046537"/>
            <a:ext cx="1231900" cy="3175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34">
            <a:extLst>
              <a:ext uri="{FF2B5EF4-FFF2-40B4-BE49-F238E27FC236}">
                <a16:creationId xmlns:a16="http://schemas.microsoft.com/office/drawing/2014/main" id="{F83E2040-3B0C-4939-B6DD-D48FFE12D1D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057401" y="4046537"/>
            <a:ext cx="1231900" cy="3175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E311538B-A909-4498-A5C2-8738CFE7E4B0}"/>
              </a:ext>
            </a:extLst>
          </p:cNvPr>
          <p:cNvSpPr/>
          <p:nvPr/>
        </p:nvSpPr>
        <p:spPr bwMode="auto">
          <a:xfrm flipH="1">
            <a:off x="2228882" y="2910320"/>
            <a:ext cx="241300" cy="68580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endParaRPr lang="en-NZ">
              <a:latin typeface="Arial" charset="0"/>
            </a:endParaRPr>
          </a:p>
        </p:txBody>
      </p:sp>
      <p:sp>
        <p:nvSpPr>
          <p:cNvPr id="12" name="TextBox 68">
            <a:extLst>
              <a:ext uri="{FF2B5EF4-FFF2-40B4-BE49-F238E27FC236}">
                <a16:creationId xmlns:a16="http://schemas.microsoft.com/office/drawing/2014/main" id="{311EB699-859E-4AD2-80BB-C7AC2CD83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2808288"/>
            <a:ext cx="1949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en-US" sz="1800" dirty="0">
                <a:latin typeface="Arial" panose="020B0604020202020204" pitchFamily="34" charset="0"/>
              </a:rPr>
              <a:t> in unit area (1)</a:t>
            </a:r>
            <a:endParaRPr lang="en-NZ" altLang="en-US" sz="1800" dirty="0">
              <a:latin typeface="Arial" panose="020B0604020202020204" pitchFamily="34" charset="0"/>
            </a:endParaRPr>
          </a:p>
        </p:txBody>
      </p:sp>
      <p:sp>
        <p:nvSpPr>
          <p:cNvPr id="14" name="TextBox 93">
            <a:extLst>
              <a:ext uri="{FF2B5EF4-FFF2-40B4-BE49-F238E27FC236}">
                <a16:creationId xmlns:a16="http://schemas.microsoft.com/office/drawing/2014/main" id="{12EEEE35-B3DD-4D21-B732-4786DE940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1" y="3468688"/>
            <a:ext cx="30477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m</a:t>
            </a:r>
            <a:endParaRPr lang="en-NZ" altLang="en-US" sz="1800" b="1" dirty="0">
              <a:latin typeface="Arial" panose="020B0604020202020204" pitchFamily="34" charset="0"/>
            </a:endParaRPr>
          </a:p>
        </p:txBody>
      </p: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97BE106F-734B-48C0-8A13-4B5E6795785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367616" y="4035425"/>
            <a:ext cx="1231900" cy="3175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92">
            <a:extLst>
              <a:ext uri="{FF2B5EF4-FFF2-40B4-BE49-F238E27FC236}">
                <a16:creationId xmlns:a16="http://schemas.microsoft.com/office/drawing/2014/main" id="{25880D76-3787-4F24-8C85-365305E7C79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1382713" y="4084638"/>
            <a:ext cx="1182687" cy="158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57">
            <a:extLst>
              <a:ext uri="{FF2B5EF4-FFF2-40B4-BE49-F238E27FC236}">
                <a16:creationId xmlns:a16="http://schemas.microsoft.com/office/drawing/2014/main" id="{23D12ED7-531C-4EFB-B5A8-24BA9BEB11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73263" y="4702970"/>
            <a:ext cx="711200" cy="1587"/>
          </a:xfrm>
          <a:prstGeom prst="straightConnector1">
            <a:avLst/>
          </a:prstGeom>
          <a:noFill/>
          <a:ln w="476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05">
            <a:extLst>
              <a:ext uri="{FF2B5EF4-FFF2-40B4-BE49-F238E27FC236}">
                <a16:creationId xmlns:a16="http://schemas.microsoft.com/office/drawing/2014/main" id="{B8DEAC91-376B-4941-B9F5-0705CD3CD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4601370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38" name="Rectangle 40">
            <a:extLst>
              <a:ext uri="{FF2B5EF4-FFF2-40B4-BE49-F238E27FC236}">
                <a16:creationId xmlns:a16="http://schemas.microsoft.com/office/drawing/2014/main" id="{E7D31BCC-BE34-4F46-A929-2C745D73F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934" y="4709290"/>
            <a:ext cx="1739900" cy="2413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cxnSp>
        <p:nvCxnSpPr>
          <p:cNvPr id="39" name="Straight Arrow Connector 41">
            <a:extLst>
              <a:ext uri="{FF2B5EF4-FFF2-40B4-BE49-F238E27FC236}">
                <a16:creationId xmlns:a16="http://schemas.microsoft.com/office/drawing/2014/main" id="{D75C5D29-661A-4E7D-B26C-F3CA22537CF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673647" y="3248790"/>
            <a:ext cx="1576387" cy="1449388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42">
            <a:extLst>
              <a:ext uri="{FF2B5EF4-FFF2-40B4-BE49-F238E27FC236}">
                <a16:creationId xmlns:a16="http://schemas.microsoft.com/office/drawing/2014/main" id="{30E9D77C-B925-4555-9430-2647FEA1B77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991147" y="3401190"/>
            <a:ext cx="1411287" cy="1296988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3">
            <a:extLst>
              <a:ext uri="{FF2B5EF4-FFF2-40B4-BE49-F238E27FC236}">
                <a16:creationId xmlns:a16="http://schemas.microsoft.com/office/drawing/2014/main" id="{2EC49C66-AB04-4BC8-B125-EC6C4069B46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308647" y="3540890"/>
            <a:ext cx="1246187" cy="1157288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44">
            <a:extLst>
              <a:ext uri="{FF2B5EF4-FFF2-40B4-BE49-F238E27FC236}">
                <a16:creationId xmlns:a16="http://schemas.microsoft.com/office/drawing/2014/main" id="{037CE5FB-F93D-4BDA-9E05-86905CC3454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638847" y="3705990"/>
            <a:ext cx="1093787" cy="992188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63">
            <a:extLst>
              <a:ext uri="{FF2B5EF4-FFF2-40B4-BE49-F238E27FC236}">
                <a16:creationId xmlns:a16="http://schemas.microsoft.com/office/drawing/2014/main" id="{AE046B62-45DB-452A-88C8-4057B38A52D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87934" y="4747390"/>
            <a:ext cx="977900" cy="1588"/>
          </a:xfrm>
          <a:prstGeom prst="straightConnector1">
            <a:avLst/>
          </a:prstGeom>
          <a:noFill/>
          <a:ln w="47625" algn="ctr">
            <a:solidFill>
              <a:srgbClr val="ACA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Left Brace 43">
            <a:extLst>
              <a:ext uri="{FF2B5EF4-FFF2-40B4-BE49-F238E27FC236}">
                <a16:creationId xmlns:a16="http://schemas.microsoft.com/office/drawing/2014/main" id="{B6FEAF62-2979-471C-8B48-B78BBD87F6DE}"/>
              </a:ext>
            </a:extLst>
          </p:cNvPr>
          <p:cNvSpPr/>
          <p:nvPr/>
        </p:nvSpPr>
        <p:spPr bwMode="auto">
          <a:xfrm flipH="1">
            <a:off x="6504066" y="3033196"/>
            <a:ext cx="241300" cy="68580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endParaRPr lang="en-NZ">
              <a:latin typeface="Arial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A7A7B3-FD35-435E-8005-A34C45C47A27}"/>
              </a:ext>
            </a:extLst>
          </p:cNvPr>
          <p:cNvSpPr txBox="1"/>
          <p:nvPr/>
        </p:nvSpPr>
        <p:spPr>
          <a:xfrm>
            <a:off x="6135766" y="3236396"/>
            <a:ext cx="1949573" cy="369332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dirty="0"/>
              <a:t> in unit area (1)</a:t>
            </a:r>
            <a:endParaRPr lang="en-NZ" dirty="0"/>
          </a:p>
        </p:txBody>
      </p:sp>
      <p:cxnSp>
        <p:nvCxnSpPr>
          <p:cNvPr id="46" name="Straight Arrow Connector 77">
            <a:extLst>
              <a:ext uri="{FF2B5EF4-FFF2-40B4-BE49-F238E27FC236}">
                <a16:creationId xmlns:a16="http://schemas.microsoft.com/office/drawing/2014/main" id="{1676CEA8-C3C2-4388-BB63-5E65D86568A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095797" y="4118740"/>
            <a:ext cx="1182688" cy="158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78">
            <a:extLst>
              <a:ext uri="{FF2B5EF4-FFF2-40B4-BE49-F238E27FC236}">
                <a16:creationId xmlns:a16="http://schemas.microsoft.com/office/drawing/2014/main" id="{C4FC69B8-13CE-4899-8E2E-977CD4C83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034" y="347739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</a:t>
            </a:r>
            <a:endParaRPr lang="en-NZ" altLang="en-US" sz="1800" b="1">
              <a:latin typeface="Arial" panose="020B0604020202020204" pitchFamily="34" charset="0"/>
            </a:endParaRPr>
          </a:p>
        </p:txBody>
      </p:sp>
      <p:cxnSp>
        <p:nvCxnSpPr>
          <p:cNvPr id="48" name="Straight Connector 80">
            <a:extLst>
              <a:ext uri="{FF2B5EF4-FFF2-40B4-BE49-F238E27FC236}">
                <a16:creationId xmlns:a16="http://schemas.microsoft.com/office/drawing/2014/main" id="{D84C8EA8-B73C-44FD-8A5C-F91689B710F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687934" y="3731390"/>
            <a:ext cx="977900" cy="96520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82">
            <a:extLst>
              <a:ext uri="{FF2B5EF4-FFF2-40B4-BE49-F238E27FC236}">
                <a16:creationId xmlns:a16="http://schemas.microsoft.com/office/drawing/2014/main" id="{6ED2D290-411B-45CD-BBAA-C8922D61091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710034" y="3744090"/>
            <a:ext cx="977900" cy="96520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32">
            <a:extLst>
              <a:ext uri="{FF2B5EF4-FFF2-40B4-BE49-F238E27FC236}">
                <a16:creationId xmlns:a16="http://schemas.microsoft.com/office/drawing/2014/main" id="{B2890243-A89A-40DA-A164-7BC9610F2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659" y="4209228"/>
            <a:ext cx="295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l-G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E20FC36A-4A46-4965-80F2-18627EACA1D6}"/>
              </a:ext>
            </a:extLst>
          </p:cNvPr>
          <p:cNvSpPr/>
          <p:nvPr/>
        </p:nvSpPr>
        <p:spPr bwMode="auto">
          <a:xfrm>
            <a:off x="4230734" y="4239390"/>
            <a:ext cx="914400" cy="914400"/>
          </a:xfrm>
          <a:prstGeom prst="arc">
            <a:avLst>
              <a:gd name="adj1" fmla="val 16200000"/>
              <a:gd name="adj2" fmla="val 18837502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>
              <a:defRPr/>
            </a:pPr>
            <a:endParaRPr lang="en-NZ">
              <a:latin typeface="Arial" charset="0"/>
            </a:endParaRPr>
          </a:p>
        </p:txBody>
      </p:sp>
      <p:cxnSp>
        <p:nvCxnSpPr>
          <p:cNvPr id="52" name="Straight Arrow Connector 86">
            <a:extLst>
              <a:ext uri="{FF2B5EF4-FFF2-40B4-BE49-F238E27FC236}">
                <a16:creationId xmlns:a16="http://schemas.microsoft.com/office/drawing/2014/main" id="{61789968-70C4-4420-BF35-01DFBFFDD20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673647" y="3820290"/>
            <a:ext cx="979487" cy="89058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90">
            <a:extLst>
              <a:ext uri="{FF2B5EF4-FFF2-40B4-BE49-F238E27FC236}">
                <a16:creationId xmlns:a16="http://schemas.microsoft.com/office/drawing/2014/main" id="{31E31F97-8E74-4E1A-8166-A26275317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234" y="359169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</a:t>
            </a:r>
            <a:endParaRPr lang="en-NZ" altLang="en-US" sz="1800" b="1">
              <a:latin typeface="Arial" panose="020B0604020202020204" pitchFamily="34" charset="0"/>
            </a:endParaRPr>
          </a:p>
        </p:txBody>
      </p:sp>
      <p:cxnSp>
        <p:nvCxnSpPr>
          <p:cNvPr id="54" name="Straight Connector 95">
            <a:extLst>
              <a:ext uri="{FF2B5EF4-FFF2-40B4-BE49-F238E27FC236}">
                <a16:creationId xmlns:a16="http://schemas.microsoft.com/office/drawing/2014/main" id="{BC93EFEF-11CA-4F12-B3DF-A3CC2F0C958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748134" y="4709290"/>
            <a:ext cx="9271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Arc 54">
            <a:extLst>
              <a:ext uri="{FF2B5EF4-FFF2-40B4-BE49-F238E27FC236}">
                <a16:creationId xmlns:a16="http://schemas.microsoft.com/office/drawing/2014/main" id="{EEA30F51-C1FA-4DC8-9D06-2E92A8F0FA83}"/>
              </a:ext>
            </a:extLst>
          </p:cNvPr>
          <p:cNvSpPr/>
          <p:nvPr/>
        </p:nvSpPr>
        <p:spPr bwMode="auto">
          <a:xfrm>
            <a:off x="4243434" y="4277490"/>
            <a:ext cx="914400" cy="914400"/>
          </a:xfrm>
          <a:prstGeom prst="arc">
            <a:avLst>
              <a:gd name="adj1" fmla="val 10929496"/>
              <a:gd name="adj2" fmla="val 13644025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>
              <a:defRPr/>
            </a:pPr>
            <a:endParaRPr lang="en-NZ">
              <a:latin typeface="Arial" charset="0"/>
            </a:endParaRPr>
          </a:p>
        </p:txBody>
      </p:sp>
      <p:sp>
        <p:nvSpPr>
          <p:cNvPr id="56" name="Text Box 32">
            <a:extLst>
              <a:ext uri="{FF2B5EF4-FFF2-40B4-BE49-F238E27FC236}">
                <a16:creationId xmlns:a16="http://schemas.microsoft.com/office/drawing/2014/main" id="{9EFCBA62-30DB-4BDC-9315-98AF401D5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59" y="4399728"/>
            <a:ext cx="295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l-G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</a:p>
        </p:txBody>
      </p:sp>
      <p:sp>
        <p:nvSpPr>
          <p:cNvPr id="57" name="Text Box 32">
            <a:extLst>
              <a:ext uri="{FF2B5EF4-FFF2-40B4-BE49-F238E27FC236}">
                <a16:creationId xmlns:a16="http://schemas.microsoft.com/office/drawing/2014/main" id="{4653FA49-B03F-436F-9E8C-BA9950A85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859" y="4399728"/>
            <a:ext cx="295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l-G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7D03D7E4-9FA8-4066-B198-899CFF517586}"/>
              </a:ext>
            </a:extLst>
          </p:cNvPr>
          <p:cNvSpPr/>
          <p:nvPr/>
        </p:nvSpPr>
        <p:spPr bwMode="auto">
          <a:xfrm>
            <a:off x="5221334" y="4264790"/>
            <a:ext cx="914400" cy="914400"/>
          </a:xfrm>
          <a:prstGeom prst="arc">
            <a:avLst>
              <a:gd name="adj1" fmla="val 10929496"/>
              <a:gd name="adj2" fmla="val 13644025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>
              <a:defRPr/>
            </a:pPr>
            <a:endParaRPr lang="en-NZ">
              <a:latin typeface="Arial" charset="0"/>
            </a:endParaRPr>
          </a:p>
        </p:txBody>
      </p:sp>
      <p:sp>
        <p:nvSpPr>
          <p:cNvPr id="59" name="TextBox 104">
            <a:extLst>
              <a:ext uri="{FF2B5EF4-FFF2-40B4-BE49-F238E27FC236}">
                <a16:creationId xmlns:a16="http://schemas.microsoft.com/office/drawing/2014/main" id="{C4D26356-2749-4E2D-A8F4-13034F3EB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834" y="464579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60" name="TextBox 107">
            <a:extLst>
              <a:ext uri="{FF2B5EF4-FFF2-40B4-BE49-F238E27FC236}">
                <a16:creationId xmlns:a16="http://schemas.microsoft.com/office/drawing/2014/main" id="{5DF95AD4-8E72-4ED2-8C8C-8C8B58CE8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634" y="404889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.</a:t>
            </a: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0DC2E6-8A95-490B-86DA-C111D4139BE2}"/>
              </a:ext>
            </a:extLst>
          </p:cNvPr>
          <p:cNvSpPr txBox="1"/>
          <p:nvPr/>
        </p:nvSpPr>
        <p:spPr>
          <a:xfrm>
            <a:off x="258763" y="5078412"/>
            <a:ext cx="3952875" cy="1138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latin typeface="+mn-lt"/>
              </a:rPr>
              <a:t>At angle 0 between </a:t>
            </a:r>
            <a:r>
              <a:rPr lang="en-US" sz="2200" b="1" dirty="0">
                <a:latin typeface="+mn-lt"/>
              </a:rPr>
              <a:t>s</a:t>
            </a:r>
            <a:r>
              <a:rPr lang="en-US" sz="2200" dirty="0">
                <a:latin typeface="+mn-lt"/>
              </a:rPr>
              <a:t> and </a:t>
            </a:r>
            <a:r>
              <a:rPr lang="en-US" sz="2200" b="1" dirty="0">
                <a:latin typeface="+mn-lt"/>
              </a:rPr>
              <a:t>m</a:t>
            </a:r>
            <a:r>
              <a:rPr lang="en-US" sz="2200" dirty="0">
                <a:latin typeface="+mn-lt"/>
              </a:rPr>
              <a:t>,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rays hit area of the same size,</a:t>
            </a:r>
            <a:br>
              <a:rPr lang="en-US" sz="2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+mn-lt"/>
              </a:rPr>
              <a:t>i.e. a=1 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NZ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~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d</a:t>
            </a:r>
            <a:endParaRPr lang="en-NZ" sz="2200" dirty="0">
              <a:latin typeface="+mn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DDB68E-9020-438F-BF9F-85E7F4BCC3F6}"/>
              </a:ext>
            </a:extLst>
          </p:cNvPr>
          <p:cNvSpPr txBox="1"/>
          <p:nvPr/>
        </p:nvSpPr>
        <p:spPr>
          <a:xfrm>
            <a:off x="4548234" y="5066478"/>
            <a:ext cx="4397375" cy="800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latin typeface="+mn-lt"/>
              </a:rPr>
              <a:t>At angle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200" dirty="0">
                <a:latin typeface="+mn-lt"/>
              </a:rPr>
              <a:t> between </a:t>
            </a:r>
            <a:r>
              <a:rPr lang="en-US" sz="2200" b="1" dirty="0">
                <a:latin typeface="+mn-lt"/>
              </a:rPr>
              <a:t>s</a:t>
            </a:r>
            <a:r>
              <a:rPr lang="en-US" sz="2200" dirty="0">
                <a:latin typeface="+mn-lt"/>
              </a:rPr>
              <a:t> and </a:t>
            </a:r>
            <a:r>
              <a:rPr lang="en-US" sz="2200" b="1" dirty="0">
                <a:latin typeface="+mn-lt"/>
              </a:rPr>
              <a:t>m</a:t>
            </a:r>
            <a:r>
              <a:rPr lang="en-US" sz="2200" dirty="0">
                <a:latin typeface="+mn-lt"/>
              </a:rPr>
              <a:t>,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rays hit area a of the size 1/</a:t>
            </a:r>
            <a:r>
              <a:rPr lang="en-US" sz="2200" dirty="0" err="1">
                <a:latin typeface="+mn-lt"/>
              </a:rPr>
              <a:t>cos</a:t>
            </a:r>
            <a:r>
              <a:rPr lang="en-US" sz="2200" dirty="0">
                <a:latin typeface="+mn-lt"/>
              </a:rPr>
              <a:t>(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65" name="Object 2">
            <a:extLst>
              <a:ext uri="{FF2B5EF4-FFF2-40B4-BE49-F238E27FC236}">
                <a16:creationId xmlns:a16="http://schemas.microsoft.com/office/drawing/2014/main" id="{328D580C-E62C-4307-95B6-ED5F8D115F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11543"/>
              </p:ext>
            </p:extLst>
          </p:nvPr>
        </p:nvGraphicFramePr>
        <p:xfrm>
          <a:off x="8084367" y="4364803"/>
          <a:ext cx="12001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4" imgW="698197" imgH="393529" progId="Equation.3">
                  <p:embed/>
                </p:oleObj>
              </mc:Choice>
              <mc:Fallback>
                <p:oleObj name="Equation" r:id="rId4" imgW="698197" imgH="393529" progId="Equation.3">
                  <p:embed/>
                  <p:pic>
                    <p:nvPicPr>
                      <p:cNvPr id="42024" name="Object 2">
                        <a:extLst>
                          <a:ext uri="{FF2B5EF4-FFF2-40B4-BE49-F238E27FC236}">
                            <a16:creationId xmlns:a16="http://schemas.microsoft.com/office/drawing/2014/main" id="{A12EC30A-209D-4C9F-8A70-B5DD85838F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4367" y="4364803"/>
                        <a:ext cx="12001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2981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4DD7-7FE1-4D09-993D-761C9156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from Light Source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4017-A3D1-42CC-9066-17458329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the real world</a:t>
            </a:r>
          </a:p>
          <a:p>
            <a:pPr lvl="1"/>
            <a:r>
              <a:rPr lang="en-US" sz="2200" dirty="0"/>
              <a:t>Intensity of light from a point source decreases quadratically with d, i.e. divide intensity by </a:t>
            </a:r>
            <a:r>
              <a:rPr lang="en-US" altLang="en-US" sz="2200" b="1" dirty="0"/>
              <a:t>d</a:t>
            </a:r>
            <a:r>
              <a:rPr lang="en-US" altLang="en-US" sz="2200" baseline="30000" dirty="0"/>
              <a:t>2</a:t>
            </a:r>
            <a:endParaRPr lang="en-US" sz="2200" dirty="0"/>
          </a:p>
          <a:p>
            <a:pPr lvl="1"/>
            <a:r>
              <a:rPr lang="en-US" sz="2200" dirty="0"/>
              <a:t>Area through which the rays pass grows quadratically with d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In CG:</a:t>
            </a:r>
          </a:p>
          <a:p>
            <a:pPr lvl="1"/>
            <a:r>
              <a:rPr lang="en-US" sz="2200" dirty="0"/>
              <a:t>Dividing intensity by d2 would make intensities too small</a:t>
            </a:r>
          </a:p>
          <a:p>
            <a:pPr lvl="1"/>
            <a:r>
              <a:rPr lang="en-US" sz="2200" dirty="0"/>
              <a:t>CG “hack” is to divide by </a:t>
            </a:r>
            <a:r>
              <a:rPr lang="en-US" altLang="en-US" sz="2200" dirty="0"/>
              <a:t>(k</a:t>
            </a:r>
            <a:r>
              <a:rPr lang="en-US" altLang="en-US" sz="2200" baseline="-25000" dirty="0"/>
              <a:t>c</a:t>
            </a:r>
            <a:r>
              <a:rPr lang="en-US" altLang="en-US" sz="2200" dirty="0"/>
              <a:t> + </a:t>
            </a:r>
            <a:r>
              <a:rPr lang="en-US" altLang="en-US" sz="2200" dirty="0" err="1"/>
              <a:t>k</a:t>
            </a:r>
            <a:r>
              <a:rPr lang="en-US" altLang="en-US" sz="2200" baseline="-25000" dirty="0" err="1"/>
              <a:t>l</a:t>
            </a:r>
            <a:r>
              <a:rPr lang="en-US" altLang="en-US" sz="2200" dirty="0" err="1"/>
              <a:t>d</a:t>
            </a:r>
            <a:r>
              <a:rPr lang="en-US" altLang="en-US" sz="2200" dirty="0"/>
              <a:t> + k</a:t>
            </a:r>
            <a:r>
              <a:rPr lang="en-US" altLang="en-US" sz="2200" baseline="-25000" dirty="0"/>
              <a:t>q</a:t>
            </a:r>
            <a:r>
              <a:rPr lang="en-US" altLang="en-US" sz="2200" dirty="0"/>
              <a:t>d</a:t>
            </a:r>
            <a:r>
              <a:rPr lang="en-US" altLang="en-US" sz="2200" baseline="30000" dirty="0"/>
              <a:t>2</a:t>
            </a:r>
            <a:r>
              <a:rPr lang="en-US" altLang="en-US" sz="2200" dirty="0"/>
              <a:t>)</a:t>
            </a:r>
          </a:p>
          <a:p>
            <a:pPr lvl="1"/>
            <a:r>
              <a:rPr lang="en-US" altLang="en-US" sz="2200" dirty="0"/>
              <a:t>k</a:t>
            </a:r>
            <a:r>
              <a:rPr lang="en-US" altLang="en-US" sz="2200" baseline="-25000" dirty="0"/>
              <a:t>c</a:t>
            </a:r>
            <a:r>
              <a:rPr lang="en-US" altLang="en-US" sz="2200" dirty="0"/>
              <a:t>,  k</a:t>
            </a:r>
            <a:r>
              <a:rPr lang="en-US" altLang="en-US" sz="2200" baseline="-25000" dirty="0"/>
              <a:t>l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k</a:t>
            </a:r>
            <a:r>
              <a:rPr lang="en-US" altLang="en-US" sz="2200" baseline="-25000" dirty="0" err="1"/>
              <a:t>q</a:t>
            </a:r>
            <a:r>
              <a:rPr lang="en-US" altLang="en-US" sz="2200" baseline="-25000" dirty="0"/>
              <a:t> </a:t>
            </a:r>
            <a:r>
              <a:rPr lang="en-US" sz="2200" dirty="0"/>
              <a:t> are magic numbers chosen to make the scene look good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6F8F8-7A5B-424E-AE55-D0E072F42E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17</a:t>
            </a:fld>
            <a:endParaRPr lang="en-NZ" altLang="zh-TW"/>
          </a:p>
        </p:txBody>
      </p:sp>
      <p:cxnSp>
        <p:nvCxnSpPr>
          <p:cNvPr id="5" name="Straight Arrow Connector 32">
            <a:extLst>
              <a:ext uri="{FF2B5EF4-FFF2-40B4-BE49-F238E27FC236}">
                <a16:creationId xmlns:a16="http://schemas.microsoft.com/office/drawing/2014/main" id="{9FE65AD9-722A-421A-800C-C4DB03B65F4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60600" y="3562350"/>
            <a:ext cx="5511800" cy="393700"/>
          </a:xfrm>
          <a:prstGeom prst="straightConnector1">
            <a:avLst/>
          </a:prstGeom>
          <a:noFill/>
          <a:ln w="127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4363307-9427-47FB-BA61-EA94EBAC18E0}"/>
              </a:ext>
            </a:extLst>
          </p:cNvPr>
          <p:cNvSpPr/>
          <p:nvPr/>
        </p:nvSpPr>
        <p:spPr bwMode="auto">
          <a:xfrm>
            <a:off x="6045200" y="3257153"/>
            <a:ext cx="1054100" cy="927100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scene3d>
            <a:camera prst="isometricRightUp"/>
            <a:lightRig rig="threePt" dir="t"/>
          </a:scene3d>
        </p:spPr>
        <p:txBody>
          <a:bodyPr/>
          <a:lstStyle/>
          <a:p>
            <a:pPr>
              <a:defRPr/>
            </a:pPr>
            <a:endParaRPr lang="en-NZ">
              <a:latin typeface="Arial" charset="0"/>
            </a:endParaRPr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10A755AA-4C12-4485-B528-190A66D3B7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35200" y="3562350"/>
            <a:ext cx="5003800" cy="939800"/>
          </a:xfrm>
          <a:prstGeom prst="straightConnector1">
            <a:avLst/>
          </a:prstGeom>
          <a:noFill/>
          <a:ln w="127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29">
            <a:extLst>
              <a:ext uri="{FF2B5EF4-FFF2-40B4-BE49-F238E27FC236}">
                <a16:creationId xmlns:a16="http://schemas.microsoft.com/office/drawing/2014/main" id="{7E9F2AA1-CF51-435B-895E-003F7249C55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35200" y="3016250"/>
            <a:ext cx="5549900" cy="558800"/>
          </a:xfrm>
          <a:prstGeom prst="straightConnector1">
            <a:avLst/>
          </a:prstGeom>
          <a:noFill/>
          <a:ln w="127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3BC6638-98C9-4B51-B92F-F19EB2BA2590}"/>
              </a:ext>
            </a:extLst>
          </p:cNvPr>
          <p:cNvSpPr/>
          <p:nvPr/>
        </p:nvSpPr>
        <p:spPr bwMode="auto">
          <a:xfrm>
            <a:off x="4381500" y="3409553"/>
            <a:ext cx="558800" cy="495300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scene3d>
            <a:camera prst="isometricRightUp"/>
            <a:lightRig rig="threePt" dir="t"/>
          </a:scene3d>
        </p:spPr>
        <p:txBody>
          <a:bodyPr/>
          <a:lstStyle/>
          <a:p>
            <a:pPr>
              <a:defRPr/>
            </a:pPr>
            <a:endParaRPr lang="en-NZ">
              <a:latin typeface="Arial" charset="0"/>
            </a:endParaRPr>
          </a:p>
        </p:txBody>
      </p:sp>
      <p:cxnSp>
        <p:nvCxnSpPr>
          <p:cNvPr id="10" name="Straight Arrow Connector 35">
            <a:extLst>
              <a:ext uri="{FF2B5EF4-FFF2-40B4-BE49-F238E27FC236}">
                <a16:creationId xmlns:a16="http://schemas.microsoft.com/office/drawing/2014/main" id="{893CAC39-C9A5-42D9-9189-75D44F728A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35200" y="3524250"/>
            <a:ext cx="5194300" cy="50800"/>
          </a:xfrm>
          <a:prstGeom prst="straightConnector1">
            <a:avLst/>
          </a:prstGeom>
          <a:noFill/>
          <a:ln w="127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Picture 9" descr="C:\Users\clut002\AppData\Local\Microsoft\Windows\Temporary Internet Files\Content.IE5\YP5Z2S5F\MCj04260720000[1].wmf">
            <a:extLst>
              <a:ext uri="{FF2B5EF4-FFF2-40B4-BE49-F238E27FC236}">
                <a16:creationId xmlns:a16="http://schemas.microsoft.com/office/drawing/2014/main" id="{7D03F45E-0E51-4923-8CB4-CDF2907E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322638"/>
            <a:ext cx="460375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848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3A63-A416-4FAC-86AD-3F9851BA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Reflection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43000-5B99-446B-8483-895CD477C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construct an equation for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1800" dirty="0"/>
          </a:p>
          <a:p>
            <a:r>
              <a:rPr lang="en-US" sz="2800" dirty="0"/>
              <a:t>We handle </a:t>
            </a:r>
            <a:r>
              <a:rPr lang="en-US" sz="2800" dirty="0" err="1"/>
              <a:t>colours</a:t>
            </a:r>
            <a:r>
              <a:rPr lang="en-US" sz="2800" dirty="0"/>
              <a:t> the same way as ambient reflection: one equation for each </a:t>
            </a:r>
            <a:r>
              <a:rPr lang="en-US" sz="2800" dirty="0" err="1"/>
              <a:t>colour</a:t>
            </a:r>
            <a:r>
              <a:rPr lang="en-US" sz="2800" dirty="0"/>
              <a:t>, with specific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/>
              <a:t> and </a:t>
            </a:r>
            <a:r>
              <a:rPr lang="el-GR" altLang="en-US" sz="2800" b="1" dirty="0">
                <a:latin typeface="Cambria" panose="02040503050406030204" pitchFamily="18" charset="0"/>
                <a:cs typeface="Arial" panose="020B0604020202020204" pitchFamily="34" charset="0"/>
              </a:rPr>
              <a:t>ρ</a:t>
            </a:r>
            <a:r>
              <a:rPr lang="en-US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81677-2F88-4E63-B07C-0B3F7B7C6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18</a:t>
            </a:fld>
            <a:endParaRPr lang="en-NZ" altLang="zh-TW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56E46C-9CEF-4201-B91E-6206E3420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23" y="1713601"/>
            <a:ext cx="5249813" cy="1109733"/>
          </a:xfrm>
          <a:prstGeom prst="rect">
            <a:avLst/>
          </a:prstGeom>
        </p:spPr>
      </p:pic>
      <p:pic>
        <p:nvPicPr>
          <p:cNvPr id="13" name="table">
            <a:extLst>
              <a:ext uri="{FF2B5EF4-FFF2-40B4-BE49-F238E27FC236}">
                <a16:creationId xmlns:a16="http://schemas.microsoft.com/office/drawing/2014/main" id="{80CC10C9-9737-4CDA-9C02-C59619EDE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068" y="1021484"/>
            <a:ext cx="3200400" cy="2493966"/>
          </a:xfrm>
          <a:prstGeom prst="rect">
            <a:avLst/>
          </a:prstGeom>
        </p:spPr>
      </p:pic>
      <p:sp>
        <p:nvSpPr>
          <p:cNvPr id="14" name="Text Box 9">
            <a:extLst>
              <a:ext uri="{FF2B5EF4-FFF2-40B4-BE49-F238E27FC236}">
                <a16:creationId xmlns:a16="http://schemas.microsoft.com/office/drawing/2014/main" id="{DF789C13-C195-4BB1-AE65-2B0D59D8A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860" y="5529158"/>
            <a:ext cx="3797300" cy="6461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AU" dirty="0" err="1">
                <a:latin typeface="+mn-lt"/>
              </a:rPr>
              <a:t>Lambertian</a:t>
            </a:r>
            <a:r>
              <a:rPr lang="en-AU" dirty="0">
                <a:latin typeface="+mn-lt"/>
              </a:rPr>
              <a:t> spheres</a:t>
            </a:r>
            <a:br>
              <a:rPr lang="en-AU" dirty="0">
                <a:latin typeface="+mn-lt"/>
              </a:rPr>
            </a:br>
            <a:r>
              <a:rPr lang="en-AU" dirty="0">
                <a:latin typeface="+mn-lt"/>
              </a:rPr>
              <a:t>(diffuse reflectors)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5DB8BD-EB80-4970-8314-EBB3D10D2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15" y="4837042"/>
            <a:ext cx="3439480" cy="186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82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A7BE-C518-470E-BAC6-1CCB9FF9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Reflection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4CA6-A5D5-4E75-B2F7-D66C96F8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One or more point/directional light sources</a:t>
            </a:r>
          </a:p>
          <a:p>
            <a:r>
              <a:rPr lang="en-US" dirty="0"/>
              <a:t>Direction of reflection: just one, or very little scattering</a:t>
            </a:r>
          </a:p>
          <a:p>
            <a:pPr lvl="1"/>
            <a:r>
              <a:rPr lang="en-US" b="1" dirty="0"/>
              <a:t>r</a:t>
            </a:r>
            <a:r>
              <a:rPr lang="en-US" dirty="0"/>
              <a:t> is calculated from </a:t>
            </a:r>
            <a:r>
              <a:rPr lang="en-US" b="1" dirty="0"/>
              <a:t>s</a:t>
            </a:r>
            <a:r>
              <a:rPr lang="en-US" dirty="0"/>
              <a:t> and </a:t>
            </a:r>
            <a:r>
              <a:rPr lang="en-US" b="1" dirty="0"/>
              <a:t>m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31635-9C31-4A8C-90AE-A6CEBF2AB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19</a:t>
            </a:fld>
            <a:endParaRPr lang="en-NZ" altLang="zh-TW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4904B4-291D-4B3C-B83B-4CB0163EE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029" y="3561310"/>
            <a:ext cx="2475191" cy="280440"/>
          </a:xfrm>
          <a:prstGeom prst="rect">
            <a:avLst/>
          </a:prstGeom>
        </p:spPr>
      </p:pic>
      <p:grpSp>
        <p:nvGrpSpPr>
          <p:cNvPr id="9" name="Group 94">
            <a:extLst>
              <a:ext uri="{FF2B5EF4-FFF2-40B4-BE49-F238E27FC236}">
                <a16:creationId xmlns:a16="http://schemas.microsoft.com/office/drawing/2014/main" id="{1917C921-A522-4593-BADF-118551FF4B17}"/>
              </a:ext>
            </a:extLst>
          </p:cNvPr>
          <p:cNvGrpSpPr>
            <a:grpSpLocks/>
          </p:cNvGrpSpPr>
          <p:nvPr/>
        </p:nvGrpSpPr>
        <p:grpSpPr bwMode="auto">
          <a:xfrm>
            <a:off x="6356350" y="4221163"/>
            <a:ext cx="2235200" cy="965200"/>
            <a:chOff x="6908800" y="1041400"/>
            <a:chExt cx="1600200" cy="635000"/>
          </a:xfrm>
        </p:grpSpPr>
        <p:sp>
          <p:nvSpPr>
            <p:cNvPr id="10" name="Oval 48">
              <a:extLst>
                <a:ext uri="{FF2B5EF4-FFF2-40B4-BE49-F238E27FC236}">
                  <a16:creationId xmlns:a16="http://schemas.microsoft.com/office/drawing/2014/main" id="{04C9ACFA-FE73-4062-A7B6-8B937D5EF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1193800"/>
              <a:ext cx="584200" cy="431800"/>
            </a:xfrm>
            <a:prstGeom prst="ellipse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11" name="Straight Arrow Connector 77">
              <a:extLst>
                <a:ext uri="{FF2B5EF4-FFF2-40B4-BE49-F238E27FC236}">
                  <a16:creationId xmlns:a16="http://schemas.microsoft.com/office/drawing/2014/main" id="{B28FF0BF-E2BB-41AA-B9FF-0A6F14C27CCC}"/>
                </a:ext>
              </a:extLst>
            </p:cNvPr>
            <p:cNvCxnSpPr>
              <a:cxnSpLocks noChangeShapeType="1"/>
              <a:endCxn id="10" idx="2"/>
            </p:cNvCxnSpPr>
            <p:nvPr/>
          </p:nvCxnSpPr>
          <p:spPr bwMode="auto">
            <a:xfrm>
              <a:off x="6921500" y="1041400"/>
              <a:ext cx="1003300" cy="368300"/>
            </a:xfrm>
            <a:prstGeom prst="straightConnector1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Arrow Connector 80">
              <a:extLst>
                <a:ext uri="{FF2B5EF4-FFF2-40B4-BE49-F238E27FC236}">
                  <a16:creationId xmlns:a16="http://schemas.microsoft.com/office/drawing/2014/main" id="{10DFDE26-FA27-4AB1-8998-5E3567CB0226}"/>
                </a:ext>
              </a:extLst>
            </p:cNvPr>
            <p:cNvCxnSpPr>
              <a:cxnSpLocks noChangeShapeType="1"/>
              <a:stCxn id="10" idx="2"/>
            </p:cNvCxnSpPr>
            <p:nvPr/>
          </p:nvCxnSpPr>
          <p:spPr bwMode="auto">
            <a:xfrm rot="10800000" flipV="1">
              <a:off x="6908800" y="1409700"/>
              <a:ext cx="1016000" cy="266700"/>
            </a:xfrm>
            <a:prstGeom prst="straightConnector1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Arrow Connector 89">
              <a:extLst>
                <a:ext uri="{FF2B5EF4-FFF2-40B4-BE49-F238E27FC236}">
                  <a16:creationId xmlns:a16="http://schemas.microsoft.com/office/drawing/2014/main" id="{31C34A46-8B92-4CD9-B03B-52B1E7255797}"/>
                </a:ext>
              </a:extLst>
            </p:cNvPr>
            <p:cNvCxnSpPr>
              <a:cxnSpLocks noChangeShapeType="1"/>
              <a:stCxn id="10" idx="2"/>
            </p:cNvCxnSpPr>
            <p:nvPr/>
          </p:nvCxnSpPr>
          <p:spPr bwMode="auto">
            <a:xfrm rot="10800000">
              <a:off x="7254298" y="1383966"/>
              <a:ext cx="670503" cy="2573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Arrow Connector 90">
              <a:extLst>
                <a:ext uri="{FF2B5EF4-FFF2-40B4-BE49-F238E27FC236}">
                  <a16:creationId xmlns:a16="http://schemas.microsoft.com/office/drawing/2014/main" id="{8915E273-E579-40BD-B772-AD14A1929AD2}"/>
                </a:ext>
              </a:extLst>
            </p:cNvPr>
            <p:cNvCxnSpPr>
              <a:cxnSpLocks noChangeShapeType="1"/>
              <a:stCxn id="10" idx="2"/>
            </p:cNvCxnSpPr>
            <p:nvPr/>
          </p:nvCxnSpPr>
          <p:spPr bwMode="auto">
            <a:xfrm rot="10800000">
              <a:off x="7317943" y="1183439"/>
              <a:ext cx="606858" cy="226261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5" name="Straight Arrow Connector 95">
            <a:extLst>
              <a:ext uri="{FF2B5EF4-FFF2-40B4-BE49-F238E27FC236}">
                <a16:creationId xmlns:a16="http://schemas.microsoft.com/office/drawing/2014/main" id="{A421546D-1C03-419D-BC43-5949C7871D80}"/>
              </a:ext>
            </a:extLst>
          </p:cNvPr>
          <p:cNvCxnSpPr>
            <a:cxnSpLocks noChangeShapeType="1"/>
            <a:stCxn id="10" idx="2"/>
          </p:cNvCxnSpPr>
          <p:nvPr/>
        </p:nvCxnSpPr>
        <p:spPr bwMode="auto">
          <a:xfrm rot="10800000" flipV="1">
            <a:off x="7029450" y="4781550"/>
            <a:ext cx="746125" cy="40481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00">
            <a:extLst>
              <a:ext uri="{FF2B5EF4-FFF2-40B4-BE49-F238E27FC236}">
                <a16:creationId xmlns:a16="http://schemas.microsoft.com/office/drawing/2014/main" id="{CF6A7BA7-38B1-451C-8F81-41FFC4BFB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350" y="417036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</a:t>
            </a:r>
            <a:endParaRPr lang="en-NZ" altLang="en-US" sz="1800" b="1">
              <a:latin typeface="Arial" panose="020B0604020202020204" pitchFamily="34" charset="0"/>
            </a:endParaRPr>
          </a:p>
        </p:txBody>
      </p:sp>
      <p:sp>
        <p:nvSpPr>
          <p:cNvPr id="17" name="TextBox 101">
            <a:extLst>
              <a:ext uri="{FF2B5EF4-FFF2-40B4-BE49-F238E27FC236}">
                <a16:creationId xmlns:a16="http://schemas.microsoft.com/office/drawing/2014/main" id="{6E77A16A-212E-4D7A-AB46-0B1810CA5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0" y="4538663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</a:t>
            </a:r>
            <a:endParaRPr lang="en-NZ" altLang="en-US" sz="1800" b="1">
              <a:latin typeface="Arial" panose="020B0604020202020204" pitchFamily="34" charset="0"/>
            </a:endParaRPr>
          </a:p>
        </p:txBody>
      </p:sp>
      <p:sp>
        <p:nvSpPr>
          <p:cNvPr id="18" name="TextBox 102">
            <a:extLst>
              <a:ext uri="{FF2B5EF4-FFF2-40B4-BE49-F238E27FC236}">
                <a16:creationId xmlns:a16="http://schemas.microsoft.com/office/drawing/2014/main" id="{2B73D463-54F7-49EC-9B51-B53AEDD2B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499586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v</a:t>
            </a:r>
            <a:endParaRPr lang="en-NZ" altLang="en-US" sz="1800" b="1">
              <a:latin typeface="Arial" panose="020B0604020202020204" pitchFamily="34" charset="0"/>
            </a:endParaRPr>
          </a:p>
        </p:txBody>
      </p:sp>
      <p:sp>
        <p:nvSpPr>
          <p:cNvPr id="19" name="TextBox 63">
            <a:extLst>
              <a:ext uri="{FF2B5EF4-FFF2-40B4-BE49-F238E27FC236}">
                <a16:creationId xmlns:a16="http://schemas.microsoft.com/office/drawing/2014/main" id="{A272D1E2-8206-419A-906C-DDC88CFF4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8" y="5057775"/>
            <a:ext cx="274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C000"/>
                </a:solidFill>
                <a:latin typeface="Arial" panose="020B0604020202020204" pitchFamily="34" charset="0"/>
              </a:rPr>
              <a:t>r</a:t>
            </a:r>
            <a:endParaRPr lang="en-NZ" altLang="en-US" sz="1800" b="1">
              <a:solidFill>
                <a:srgbClr val="FFC000"/>
              </a:solidFill>
              <a:latin typeface="Arial" panose="020B0604020202020204" pitchFamily="34" charset="0"/>
            </a:endParaRPr>
          </a:p>
        </p:txBody>
      </p:sp>
      <p:grpSp>
        <p:nvGrpSpPr>
          <p:cNvPr id="21" name="Group 45">
            <a:extLst>
              <a:ext uri="{FF2B5EF4-FFF2-40B4-BE49-F238E27FC236}">
                <a16:creationId xmlns:a16="http://schemas.microsoft.com/office/drawing/2014/main" id="{5B420F77-0781-4FB1-9A85-52A99121F9D7}"/>
              </a:ext>
            </a:extLst>
          </p:cNvPr>
          <p:cNvGrpSpPr>
            <a:grpSpLocks/>
          </p:cNvGrpSpPr>
          <p:nvPr/>
        </p:nvGrpSpPr>
        <p:grpSpPr bwMode="auto">
          <a:xfrm>
            <a:off x="430213" y="3943350"/>
            <a:ext cx="1819275" cy="1308100"/>
            <a:chOff x="6796239" y="2710934"/>
            <a:chExt cx="1819758" cy="1309423"/>
          </a:xfrm>
        </p:grpSpPr>
        <p:cxnSp>
          <p:nvCxnSpPr>
            <p:cNvPr id="22" name="Straight Arrow Connector 37">
              <a:extLst>
                <a:ext uri="{FF2B5EF4-FFF2-40B4-BE49-F238E27FC236}">
                  <a16:creationId xmlns:a16="http://schemas.microsoft.com/office/drawing/2014/main" id="{4F80211E-1D93-46D0-8A24-2632629C73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724650" y="3232150"/>
              <a:ext cx="8763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Arrow Connector 38">
              <a:extLst>
                <a:ext uri="{FF2B5EF4-FFF2-40B4-BE49-F238E27FC236}">
                  <a16:creationId xmlns:a16="http://schemas.microsoft.com/office/drawing/2014/main" id="{607546F6-7CDC-49B5-B921-10F8E9BAF4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162006" y="3670300"/>
              <a:ext cx="1296194" cy="79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Rectangle 42">
              <a:extLst>
                <a:ext uri="{FF2B5EF4-FFF2-40B4-BE49-F238E27FC236}">
                  <a16:creationId xmlns:a16="http://schemas.microsoft.com/office/drawing/2014/main" id="{03623B07-F1F5-4201-A48B-FFA0760B0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6239" y="2710934"/>
              <a:ext cx="410828" cy="369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en-US" sz="1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6EB4EF20-A8B3-4177-9FFC-6FAB142F5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2139" y="3650734"/>
              <a:ext cx="333858" cy="369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1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NZ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6" name="Oval 46">
            <a:extLst>
              <a:ext uri="{FF2B5EF4-FFF2-40B4-BE49-F238E27FC236}">
                <a16:creationId xmlns:a16="http://schemas.microsoft.com/office/drawing/2014/main" id="{F687CAC9-03DF-48BD-B486-F5AA9A6BE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48133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27" name="Oval 47">
            <a:extLst>
              <a:ext uri="{FF2B5EF4-FFF2-40B4-BE49-F238E27FC236}">
                <a16:creationId xmlns:a16="http://schemas.microsoft.com/office/drawing/2014/main" id="{C664E6D6-8515-4027-BD52-4835AE6D3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825" y="46482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28" name="Oval 48">
            <a:extLst>
              <a:ext uri="{FF2B5EF4-FFF2-40B4-BE49-F238E27FC236}">
                <a16:creationId xmlns:a16="http://schemas.microsoft.com/office/drawing/2014/main" id="{B3D2E4F6-178D-4EB6-B3AE-8844095E1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45212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29" name="Oval 49">
            <a:extLst>
              <a:ext uri="{FF2B5EF4-FFF2-40B4-BE49-F238E27FC236}">
                <a16:creationId xmlns:a16="http://schemas.microsoft.com/office/drawing/2014/main" id="{DA51A3DA-5CDD-49F1-9553-1A2C5297C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25" y="43688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30" name="Oval 50">
            <a:extLst>
              <a:ext uri="{FF2B5EF4-FFF2-40B4-BE49-F238E27FC236}">
                <a16:creationId xmlns:a16="http://schemas.microsoft.com/office/drawing/2014/main" id="{84948E01-316E-468E-9419-83F866B5F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42926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31" name="Oval 51">
            <a:extLst>
              <a:ext uri="{FF2B5EF4-FFF2-40B4-BE49-F238E27FC236}">
                <a16:creationId xmlns:a16="http://schemas.microsoft.com/office/drawing/2014/main" id="{C3FC849B-0B99-403E-A923-A3EE872C5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41021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cxnSp>
        <p:nvCxnSpPr>
          <p:cNvPr id="32" name="Straight Connector 53">
            <a:extLst>
              <a:ext uri="{FF2B5EF4-FFF2-40B4-BE49-F238E27FC236}">
                <a16:creationId xmlns:a16="http://schemas.microsoft.com/office/drawing/2014/main" id="{239EFD0F-C45C-4E82-80B1-B1AB6C683EA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96925" y="4064000"/>
            <a:ext cx="1219200" cy="83820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3" name="Group 54">
            <a:extLst>
              <a:ext uri="{FF2B5EF4-FFF2-40B4-BE49-F238E27FC236}">
                <a16:creationId xmlns:a16="http://schemas.microsoft.com/office/drawing/2014/main" id="{72EEC2A5-9DBF-4AA0-944B-E85B657C78E2}"/>
              </a:ext>
            </a:extLst>
          </p:cNvPr>
          <p:cNvGrpSpPr>
            <a:grpSpLocks/>
          </p:cNvGrpSpPr>
          <p:nvPr/>
        </p:nvGrpSpPr>
        <p:grpSpPr bwMode="auto">
          <a:xfrm>
            <a:off x="2347913" y="3968750"/>
            <a:ext cx="1873250" cy="1308100"/>
            <a:chOff x="6796239" y="2710934"/>
            <a:chExt cx="1872451" cy="1309423"/>
          </a:xfrm>
        </p:grpSpPr>
        <p:cxnSp>
          <p:nvCxnSpPr>
            <p:cNvPr id="34" name="Straight Arrow Connector 55">
              <a:extLst>
                <a:ext uri="{FF2B5EF4-FFF2-40B4-BE49-F238E27FC236}">
                  <a16:creationId xmlns:a16="http://schemas.microsoft.com/office/drawing/2014/main" id="{D0DDD6CB-87E6-474D-A2A7-55CEADF32D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724650" y="3232150"/>
              <a:ext cx="8763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Arrow Connector 56">
              <a:extLst>
                <a:ext uri="{FF2B5EF4-FFF2-40B4-BE49-F238E27FC236}">
                  <a16:creationId xmlns:a16="http://schemas.microsoft.com/office/drawing/2014/main" id="{92501E1D-8ABE-4E62-9A74-C763A24DEC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162006" y="3670300"/>
              <a:ext cx="1296194" cy="79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Rectangle 57">
              <a:extLst>
                <a:ext uri="{FF2B5EF4-FFF2-40B4-BE49-F238E27FC236}">
                  <a16:creationId xmlns:a16="http://schemas.microsoft.com/office/drawing/2014/main" id="{F3334323-488A-4D71-9846-DC37627E7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6239" y="2710934"/>
              <a:ext cx="410591" cy="369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en-US" sz="1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7" name="Rectangle 58">
              <a:extLst>
                <a:ext uri="{FF2B5EF4-FFF2-40B4-BE49-F238E27FC236}">
                  <a16:creationId xmlns:a16="http://schemas.microsoft.com/office/drawing/2014/main" id="{1101FAE5-4ED3-4465-82DB-6C1788AE6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2139" y="3650734"/>
              <a:ext cx="386551" cy="369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l-GR" altLang="en-US" sz="1800" b="1">
                  <a:latin typeface="Arial" panose="020B0604020202020204" pitchFamily="34" charset="0"/>
                  <a:cs typeface="Arial" panose="020B0604020202020204" pitchFamily="34" charset="0"/>
                </a:rPr>
                <a:t>ρ</a:t>
              </a:r>
              <a:r>
                <a:rPr lang="en-US" altLang="en-US" sz="1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NZ" altLang="en-US" sz="1800" b="1">
                <a:latin typeface="Arial" panose="020B0604020202020204" pitchFamily="34" charset="0"/>
              </a:endParaRPr>
            </a:p>
          </p:txBody>
        </p:sp>
      </p:grpSp>
      <p:sp>
        <p:nvSpPr>
          <p:cNvPr id="38" name="Oval 59">
            <a:extLst>
              <a:ext uri="{FF2B5EF4-FFF2-40B4-BE49-F238E27FC236}">
                <a16:creationId xmlns:a16="http://schemas.microsoft.com/office/drawing/2014/main" id="{898D3EFD-C0B9-4C7D-AA57-13526AA60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425" y="48387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39" name="Oval 60">
            <a:extLst>
              <a:ext uri="{FF2B5EF4-FFF2-40B4-BE49-F238E27FC236}">
                <a16:creationId xmlns:a16="http://schemas.microsoft.com/office/drawing/2014/main" id="{F7966B5D-DAF7-4382-B5C7-7A6D37644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525" y="47117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40" name="Oval 61">
            <a:extLst>
              <a:ext uri="{FF2B5EF4-FFF2-40B4-BE49-F238E27FC236}">
                <a16:creationId xmlns:a16="http://schemas.microsoft.com/office/drawing/2014/main" id="{BBD3A701-0D7B-467C-931E-E9A2E0E39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25" y="46482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41" name="Oval 62">
            <a:extLst>
              <a:ext uri="{FF2B5EF4-FFF2-40B4-BE49-F238E27FC236}">
                <a16:creationId xmlns:a16="http://schemas.microsoft.com/office/drawing/2014/main" id="{5FC7D253-1550-4A09-A75C-808810E79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44577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42" name="Oval 63">
            <a:extLst>
              <a:ext uri="{FF2B5EF4-FFF2-40B4-BE49-F238E27FC236}">
                <a16:creationId xmlns:a16="http://schemas.microsoft.com/office/drawing/2014/main" id="{3B5618E0-1247-4B30-A6D2-EB3F954CD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25" y="43434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43" name="Oval 64">
            <a:extLst>
              <a:ext uri="{FF2B5EF4-FFF2-40B4-BE49-F238E27FC236}">
                <a16:creationId xmlns:a16="http://schemas.microsoft.com/office/drawing/2014/main" id="{0B5858E2-5BBD-4522-88BA-673D5F90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41783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cxnSp>
        <p:nvCxnSpPr>
          <p:cNvPr id="44" name="Straight Connector 65">
            <a:extLst>
              <a:ext uri="{FF2B5EF4-FFF2-40B4-BE49-F238E27FC236}">
                <a16:creationId xmlns:a16="http://schemas.microsoft.com/office/drawing/2014/main" id="{DE008A97-0F78-48C0-8604-BBF1FC06BDE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14625" y="4165600"/>
            <a:ext cx="1231900" cy="76200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5" name="Group 67">
            <a:extLst>
              <a:ext uri="{FF2B5EF4-FFF2-40B4-BE49-F238E27FC236}">
                <a16:creationId xmlns:a16="http://schemas.microsoft.com/office/drawing/2014/main" id="{232FE640-D1A6-437F-A09C-18A1E3963EA9}"/>
              </a:ext>
            </a:extLst>
          </p:cNvPr>
          <p:cNvGrpSpPr>
            <a:grpSpLocks/>
          </p:cNvGrpSpPr>
          <p:nvPr/>
        </p:nvGrpSpPr>
        <p:grpSpPr bwMode="auto">
          <a:xfrm>
            <a:off x="2360613" y="5226050"/>
            <a:ext cx="1811337" cy="1308100"/>
            <a:chOff x="6796239" y="2710934"/>
            <a:chExt cx="1811630" cy="1309132"/>
          </a:xfrm>
        </p:grpSpPr>
        <p:cxnSp>
          <p:nvCxnSpPr>
            <p:cNvPr id="46" name="Straight Arrow Connector 68">
              <a:extLst>
                <a:ext uri="{FF2B5EF4-FFF2-40B4-BE49-F238E27FC236}">
                  <a16:creationId xmlns:a16="http://schemas.microsoft.com/office/drawing/2014/main" id="{CB51ADF5-4C5E-4B1C-AC41-E56BA4FA84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724650" y="3232150"/>
              <a:ext cx="8763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Arrow Connector 69">
              <a:extLst>
                <a:ext uri="{FF2B5EF4-FFF2-40B4-BE49-F238E27FC236}">
                  <a16:creationId xmlns:a16="http://schemas.microsoft.com/office/drawing/2014/main" id="{1C855F5E-11F6-489C-B878-2401B3BAEE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162006" y="3670300"/>
              <a:ext cx="1296194" cy="79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Rectangle 70">
              <a:extLst>
                <a:ext uri="{FF2B5EF4-FFF2-40B4-BE49-F238E27FC236}">
                  <a16:creationId xmlns:a16="http://schemas.microsoft.com/office/drawing/2014/main" id="{92582DDF-5D20-43D9-AE2F-7ABB3155F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6239" y="2710934"/>
              <a:ext cx="410756" cy="369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en-US" sz="1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F7481EA-9095-4B88-A594-40F7BDF292DF}"/>
                </a:ext>
              </a:extLst>
            </p:cNvPr>
            <p:cNvSpPr/>
            <p:nvPr/>
          </p:nvSpPr>
          <p:spPr>
            <a:xfrm>
              <a:off x="8282379" y="3651475"/>
              <a:ext cx="325490" cy="3685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+mn-lt"/>
                  <a:cs typeface="Times New Roman" pitchFamily="18" charset="0"/>
                </a:rPr>
                <a:t>d</a:t>
              </a:r>
              <a:endParaRPr lang="en-NZ" dirty="0">
                <a:latin typeface="+mn-lt"/>
              </a:endParaRPr>
            </a:p>
          </p:txBody>
        </p:sp>
      </p:grpSp>
      <p:sp>
        <p:nvSpPr>
          <p:cNvPr id="50" name="Oval 72">
            <a:extLst>
              <a:ext uri="{FF2B5EF4-FFF2-40B4-BE49-F238E27FC236}">
                <a16:creationId xmlns:a16="http://schemas.microsoft.com/office/drawing/2014/main" id="{B87D3EC9-8E84-44BB-9F76-E28B3A759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5" y="54483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51" name="Oval 73">
            <a:extLst>
              <a:ext uri="{FF2B5EF4-FFF2-40B4-BE49-F238E27FC236}">
                <a16:creationId xmlns:a16="http://schemas.microsoft.com/office/drawing/2014/main" id="{A54FB4A0-C517-46D2-AD05-EF6F5D53B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225" y="58039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52" name="Oval 74">
            <a:extLst>
              <a:ext uri="{FF2B5EF4-FFF2-40B4-BE49-F238E27FC236}">
                <a16:creationId xmlns:a16="http://schemas.microsoft.com/office/drawing/2014/main" id="{A74F7217-F4A5-46B5-BF7E-30E1F10FB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59690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53" name="Oval 75">
            <a:extLst>
              <a:ext uri="{FF2B5EF4-FFF2-40B4-BE49-F238E27FC236}">
                <a16:creationId xmlns:a16="http://schemas.microsoft.com/office/drawing/2014/main" id="{F5B52DEB-0040-4C4F-8896-EA368086A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59817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54" name="Oval 76">
            <a:extLst>
              <a:ext uri="{FF2B5EF4-FFF2-40B4-BE49-F238E27FC236}">
                <a16:creationId xmlns:a16="http://schemas.microsoft.com/office/drawing/2014/main" id="{D92EC0AB-2688-4745-97E5-B158E99D6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60706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55" name="Oval 77">
            <a:extLst>
              <a:ext uri="{FF2B5EF4-FFF2-40B4-BE49-F238E27FC236}">
                <a16:creationId xmlns:a16="http://schemas.microsoft.com/office/drawing/2014/main" id="{CC00063B-314B-407D-816E-1BE74B682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5" y="60706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56" name="Freeform 130">
            <a:extLst>
              <a:ext uri="{FF2B5EF4-FFF2-40B4-BE49-F238E27FC236}">
                <a16:creationId xmlns:a16="http://schemas.microsoft.com/office/drawing/2014/main" id="{EE1C8B20-F54B-4BE8-9D8B-8327F9B96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825" y="5435600"/>
            <a:ext cx="1041400" cy="674688"/>
          </a:xfrm>
          <a:custGeom>
            <a:avLst/>
            <a:gdLst>
              <a:gd name="T0" fmla="*/ 0 w 1041400"/>
              <a:gd name="T1" fmla="*/ 0 h 675217"/>
              <a:gd name="T2" fmla="*/ 127000 w 1041400"/>
              <a:gd name="T3" fmla="*/ 383948 h 675217"/>
              <a:gd name="T4" fmla="*/ 596900 w 1041400"/>
              <a:gd name="T5" fmla="*/ 606887 h 675217"/>
              <a:gd name="T6" fmla="*/ 1041400 w 1041400"/>
              <a:gd name="T7" fmla="*/ 656428 h 675217"/>
              <a:gd name="T8" fmla="*/ 0 60000 65536"/>
              <a:gd name="T9" fmla="*/ 0 60000 65536"/>
              <a:gd name="T10" fmla="*/ 0 60000 65536"/>
              <a:gd name="T11" fmla="*/ 0 60000 65536"/>
              <a:gd name="T12" fmla="*/ 0 w 1041400"/>
              <a:gd name="T13" fmla="*/ 0 h 675217"/>
              <a:gd name="T14" fmla="*/ 1041400 w 1041400"/>
              <a:gd name="T15" fmla="*/ 675217 h 6752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1400" h="675217">
                <a:moveTo>
                  <a:pt x="0" y="0"/>
                </a:moveTo>
                <a:cubicBezTo>
                  <a:pt x="13758" y="144991"/>
                  <a:pt x="27517" y="289983"/>
                  <a:pt x="127000" y="393700"/>
                </a:cubicBezTo>
                <a:cubicBezTo>
                  <a:pt x="226483" y="497417"/>
                  <a:pt x="444500" y="575733"/>
                  <a:pt x="596900" y="622300"/>
                </a:cubicBezTo>
                <a:cubicBezTo>
                  <a:pt x="749300" y="668867"/>
                  <a:pt x="916517" y="675217"/>
                  <a:pt x="1041400" y="673100"/>
                </a:cubicBezTo>
              </a:path>
            </a:pathLst>
          </a:custGeom>
          <a:noFill/>
          <a:ln w="12700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NZ"/>
          </a:p>
        </p:txBody>
      </p:sp>
      <p:grpSp>
        <p:nvGrpSpPr>
          <p:cNvPr id="57" name="Group 82">
            <a:extLst>
              <a:ext uri="{FF2B5EF4-FFF2-40B4-BE49-F238E27FC236}">
                <a16:creationId xmlns:a16="http://schemas.microsoft.com/office/drawing/2014/main" id="{2944A5C1-888F-470C-978D-002FECD646E1}"/>
              </a:ext>
            </a:extLst>
          </p:cNvPr>
          <p:cNvGrpSpPr>
            <a:grpSpLocks/>
          </p:cNvGrpSpPr>
          <p:nvPr/>
        </p:nvGrpSpPr>
        <p:grpSpPr bwMode="auto">
          <a:xfrm>
            <a:off x="760413" y="5162550"/>
            <a:ext cx="1711325" cy="1649413"/>
            <a:chOff x="7113739" y="2647434"/>
            <a:chExt cx="1710725" cy="1649631"/>
          </a:xfrm>
        </p:grpSpPr>
        <p:cxnSp>
          <p:nvCxnSpPr>
            <p:cNvPr id="58" name="Straight Arrow Connector 133">
              <a:extLst>
                <a:ext uri="{FF2B5EF4-FFF2-40B4-BE49-F238E27FC236}">
                  <a16:creationId xmlns:a16="http://schemas.microsoft.com/office/drawing/2014/main" id="{15E4A8EE-701F-4C0D-89E0-3BBD483D79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7359650" y="3232150"/>
              <a:ext cx="8763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Arrow Connector 134">
              <a:extLst>
                <a:ext uri="{FF2B5EF4-FFF2-40B4-BE49-F238E27FC236}">
                  <a16:creationId xmlns:a16="http://schemas.microsoft.com/office/drawing/2014/main" id="{D423321E-39EF-4223-B992-A9A5C90B7C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162006" y="3670300"/>
              <a:ext cx="1296194" cy="79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Rectangle 135">
              <a:extLst>
                <a:ext uri="{FF2B5EF4-FFF2-40B4-BE49-F238E27FC236}">
                  <a16:creationId xmlns:a16="http://schemas.microsoft.com/office/drawing/2014/main" id="{A4C2C62B-2498-4B77-8064-6454FF56B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439" y="2647434"/>
              <a:ext cx="410546" cy="369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en-US" sz="1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B50B00E-3D18-46EA-AC20-966438CD3DC8}"/>
                </a:ext>
              </a:extLst>
            </p:cNvPr>
            <p:cNvSpPr/>
            <p:nvPr/>
          </p:nvSpPr>
          <p:spPr>
            <a:xfrm>
              <a:off x="7113739" y="3650867"/>
              <a:ext cx="1710725" cy="6461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  <a:cs typeface="Times New Roman" pitchFamily="18" charset="0"/>
                </a:rPr>
                <a:t>Angle between</a:t>
              </a:r>
              <a:br>
                <a:rPr lang="en-US" dirty="0">
                  <a:latin typeface="+mn-lt"/>
                  <a:cs typeface="Times New Roman" pitchFamily="18" charset="0"/>
                </a:rPr>
              </a:br>
              <a:r>
                <a:rPr lang="en-US" b="1" dirty="0">
                  <a:latin typeface="+mn-lt"/>
                  <a:cs typeface="Times New Roman" pitchFamily="18" charset="0"/>
                </a:rPr>
                <a:t>v</a:t>
              </a:r>
              <a:r>
                <a:rPr lang="en-US" dirty="0">
                  <a:latin typeface="+mn-lt"/>
                  <a:cs typeface="Times New Roman" pitchFamily="18" charset="0"/>
                </a:rPr>
                <a:t> and </a:t>
              </a:r>
              <a:r>
                <a:rPr lang="en-US" b="1" dirty="0">
                  <a:latin typeface="+mn-lt"/>
                  <a:cs typeface="Times New Roman" pitchFamily="18" charset="0"/>
                </a:rPr>
                <a:t>r</a:t>
              </a:r>
              <a:endParaRPr lang="en-NZ" b="1" dirty="0">
                <a:latin typeface="+mn-lt"/>
              </a:endParaRPr>
            </a:p>
          </p:txBody>
        </p:sp>
      </p:grpSp>
      <p:sp>
        <p:nvSpPr>
          <p:cNvPr id="62" name="Oval 137">
            <a:extLst>
              <a:ext uri="{FF2B5EF4-FFF2-40B4-BE49-F238E27FC236}">
                <a16:creationId xmlns:a16="http://schemas.microsoft.com/office/drawing/2014/main" id="{1131D2C1-9AD3-4ACD-8216-0A11DFD2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60452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63" name="Oval 138">
            <a:extLst>
              <a:ext uri="{FF2B5EF4-FFF2-40B4-BE49-F238E27FC236}">
                <a16:creationId xmlns:a16="http://schemas.microsoft.com/office/drawing/2014/main" id="{F2042B14-D478-48E0-BDC7-D9A0B8B26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57531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64" name="Oval 139">
            <a:extLst>
              <a:ext uri="{FF2B5EF4-FFF2-40B4-BE49-F238E27FC236}">
                <a16:creationId xmlns:a16="http://schemas.microsoft.com/office/drawing/2014/main" id="{054823AA-4A51-4FFB-B627-0CFEC40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5372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65" name="Oval 140">
            <a:extLst>
              <a:ext uri="{FF2B5EF4-FFF2-40B4-BE49-F238E27FC236}">
                <a16:creationId xmlns:a16="http://schemas.microsoft.com/office/drawing/2014/main" id="{DF8034D1-6D8E-4D91-AE51-9E22AB797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54991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66" name="Oval 141">
            <a:extLst>
              <a:ext uri="{FF2B5EF4-FFF2-40B4-BE49-F238E27FC236}">
                <a16:creationId xmlns:a16="http://schemas.microsoft.com/office/drawing/2014/main" id="{202CEDBD-FBC3-49EE-8098-12DD2D908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59563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67" name="Oval 142">
            <a:extLst>
              <a:ext uri="{FF2B5EF4-FFF2-40B4-BE49-F238E27FC236}">
                <a16:creationId xmlns:a16="http://schemas.microsoft.com/office/drawing/2014/main" id="{5D7275FD-A47C-4739-AEBC-92A9780E2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5740400"/>
            <a:ext cx="46038" cy="63500"/>
          </a:xfrm>
          <a:prstGeom prst="ellipse">
            <a:avLst/>
          </a:prstGeom>
          <a:solidFill>
            <a:srgbClr val="0070C0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2B892D9A-DC97-47DE-9764-0A74F137C78F}"/>
              </a:ext>
            </a:extLst>
          </p:cNvPr>
          <p:cNvSpPr/>
          <p:nvPr/>
        </p:nvSpPr>
        <p:spPr bwMode="auto">
          <a:xfrm>
            <a:off x="1063625" y="5524500"/>
            <a:ext cx="787400" cy="1333500"/>
          </a:xfrm>
          <a:prstGeom prst="arc">
            <a:avLst>
              <a:gd name="adj1" fmla="val 10800000"/>
              <a:gd name="adj2" fmla="val 0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>
              <a:defRPr/>
            </a:pPr>
            <a:endParaRPr lang="en-NZ">
              <a:latin typeface="Arial" charset="0"/>
            </a:endParaRPr>
          </a:p>
        </p:txBody>
      </p:sp>
      <p:pic>
        <p:nvPicPr>
          <p:cNvPr id="69" name="Picture 63">
            <a:extLst>
              <a:ext uri="{FF2B5EF4-FFF2-40B4-BE49-F238E27FC236}">
                <a16:creationId xmlns:a16="http://schemas.microsoft.com/office/drawing/2014/main" id="{FA1DFF0F-DA59-40A6-9539-4259AEC07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4800600"/>
            <a:ext cx="15494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86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33D6-3B15-4C7D-9362-B428D5CC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909B-EED4-41FE-B24F-661CB6B1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Appearance of Illuminated Objects</a:t>
            </a:r>
          </a:p>
          <a:p>
            <a:r>
              <a:rPr lang="en-US" dirty="0" err="1"/>
              <a:t>Phong</a:t>
            </a:r>
            <a:r>
              <a:rPr lang="en-US" dirty="0"/>
              <a:t> Illumination Model</a:t>
            </a:r>
          </a:p>
          <a:p>
            <a:r>
              <a:rPr lang="en-US"/>
              <a:t>Ambient Reflections</a:t>
            </a:r>
            <a:endParaRPr lang="en-US" dirty="0"/>
          </a:p>
          <a:p>
            <a:r>
              <a:rPr lang="en-US" dirty="0"/>
              <a:t>Diffuse Reflections</a:t>
            </a:r>
          </a:p>
          <a:p>
            <a:r>
              <a:rPr lang="en-US" dirty="0"/>
              <a:t>Specular Reflections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2AA74-EFC6-4E80-8672-00B36C795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2</a:t>
            </a:fld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4048466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EB56-A399-4D66-85FB-7FC7B31C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Highlight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DD9AA-B069-4B75-BCC0-49E3E9EE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Angle </a:t>
            </a:r>
            <a:r>
              <a:rPr lang="el-GR" altLang="en-US" b="1" dirty="0">
                <a:latin typeface="Cambria" panose="02040503050406030204" pitchFamily="18" charset="0"/>
                <a:cs typeface="Arial" panose="020B0604020202020204" pitchFamily="34" charset="0"/>
              </a:rPr>
              <a:t>φ</a:t>
            </a:r>
            <a:r>
              <a:rPr lang="en-US" dirty="0"/>
              <a:t> between </a:t>
            </a:r>
            <a:r>
              <a:rPr lang="en-US" b="1" dirty="0"/>
              <a:t>v</a:t>
            </a:r>
            <a:r>
              <a:rPr lang="en-US" dirty="0"/>
              <a:t> and </a:t>
            </a:r>
            <a:r>
              <a:rPr lang="en-US" b="1" dirty="0"/>
              <a:t>r</a:t>
            </a:r>
            <a:r>
              <a:rPr lang="en-US" dirty="0"/>
              <a:t>:</a:t>
            </a:r>
          </a:p>
          <a:p>
            <a:r>
              <a:rPr lang="en-US" sz="2800" dirty="0"/>
              <a:t>Looking directly into ray (0</a:t>
            </a:r>
            <a:r>
              <a:rPr lang="en-US" altLang="en-US" sz="2800" dirty="0">
                <a:sym typeface="Symbol" panose="05050102010706020507" pitchFamily="18" charset="2"/>
              </a:rPr>
              <a:t></a:t>
            </a:r>
            <a:r>
              <a:rPr lang="en-US" sz="2800" dirty="0"/>
              <a:t>) = very bright</a:t>
            </a:r>
          </a:p>
          <a:p>
            <a:r>
              <a:rPr lang="en-US" sz="2800" dirty="0"/>
              <a:t>Brightness falls off quickly as eye moves away from ray</a:t>
            </a:r>
          </a:p>
          <a:p>
            <a:r>
              <a:rPr lang="en-US" sz="2800" dirty="0"/>
              <a:t>Result: Bright spot (highlight) where light reflects directly into eye</a:t>
            </a:r>
          </a:p>
          <a:p>
            <a:r>
              <a:rPr lang="en-US" sz="2800" dirty="0"/>
              <a:t>Model as cosine function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/>
              <a:t> grows with </a:t>
            </a:r>
          </a:p>
          <a:p>
            <a:endParaRPr lang="en-US" sz="2800" dirty="0"/>
          </a:p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/>
              <a:t> is always positive, so </a:t>
            </a:r>
          </a:p>
          <a:p>
            <a:pPr marL="0" indent="0">
              <a:buNone/>
            </a:pPr>
            <a:r>
              <a:rPr lang="en-US" sz="2800" dirty="0"/>
              <a:t>   if cos() &lt; 0,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/>
              <a:t> = 0</a:t>
            </a:r>
            <a:endParaRPr lang="en-NZ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72A31-5A3B-494D-B579-12EAD7C634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20</a:t>
            </a:fld>
            <a:endParaRPr lang="en-NZ" altLang="zh-TW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0938AEB6-BD05-4428-896C-FDCE321010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946720"/>
              </p:ext>
            </p:extLst>
          </p:nvPr>
        </p:nvGraphicFramePr>
        <p:xfrm>
          <a:off x="3208338" y="4233863"/>
          <a:ext cx="183356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3" imgW="850531" imgH="444307" progId="Equation.3">
                  <p:embed/>
                </p:oleObj>
              </mc:Choice>
              <mc:Fallback>
                <p:oleObj name="Equation" r:id="rId3" imgW="850531" imgH="444307" progId="Equation.3">
                  <p:embed/>
                  <p:pic>
                    <p:nvPicPr>
                      <p:cNvPr id="50180" name="Object 3">
                        <a:extLst>
                          <a:ext uri="{FF2B5EF4-FFF2-40B4-BE49-F238E27FC236}">
                            <a16:creationId xmlns:a16="http://schemas.microsoft.com/office/drawing/2014/main" id="{E1F3BC77-FAE0-4678-A784-C4EF51C9B2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4233863"/>
                        <a:ext cx="1833562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hlinkClick r:id="" action="ppaction://ole?verb=0"/>
            <a:extLst>
              <a:ext uri="{FF2B5EF4-FFF2-40B4-BE49-F238E27FC236}">
                <a16:creationId xmlns:a16="http://schemas.microsoft.com/office/drawing/2014/main" id="{B9E1EE01-5559-440E-AB4C-AE86727E5B2D}"/>
              </a:ext>
            </a:extLst>
          </p:cNvPr>
          <p:cNvGraphicFramePr>
            <a:graphicFrameLocks/>
          </p:cNvGraphicFramePr>
          <p:nvPr/>
        </p:nvGraphicFramePr>
        <p:xfrm>
          <a:off x="5486400" y="3589338"/>
          <a:ext cx="3959225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Document" r:id="rId5" imgW="5190744" imgH="3162300" progId="Word.Document.8">
                  <p:embed/>
                </p:oleObj>
              </mc:Choice>
              <mc:Fallback>
                <p:oleObj name="Document" r:id="rId5" imgW="5190744" imgH="3162300" progId="Word.Document.8">
                  <p:embed/>
                  <p:pic>
                    <p:nvPicPr>
                      <p:cNvPr id="50189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E3AAC07-3F7C-4D20-8685-EC7E5503A9A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589338"/>
                        <a:ext cx="3959225" cy="280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2037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060D-EA03-4E48-9861-5C7FF5EA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Shininess </a:t>
            </a:r>
            <a:r>
              <a:rPr lang="en-US" altLang="en-US" b="1" dirty="0">
                <a:sym typeface="Symbol" panose="05050102010706020507" pitchFamily="18" charset="2"/>
              </a:rPr>
              <a:t>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094DB-A5B3-44B3-BD96-09A277506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materials (e.g. mirror) reflect </a:t>
            </a:r>
          </a:p>
          <a:p>
            <a:pPr marL="0" indent="0">
              <a:buNone/>
            </a:pPr>
            <a:r>
              <a:rPr lang="en-US" dirty="0"/>
              <a:t>   almost perfectly</a:t>
            </a:r>
          </a:p>
          <a:p>
            <a:r>
              <a:rPr lang="en-US" dirty="0"/>
              <a:t>Others scatter slightly, but roughly </a:t>
            </a:r>
          </a:p>
          <a:p>
            <a:pPr marL="0" indent="0">
              <a:buNone/>
            </a:pPr>
            <a:r>
              <a:rPr lang="en-US" dirty="0"/>
              <a:t>   in the same direction</a:t>
            </a:r>
          </a:p>
          <a:p>
            <a:r>
              <a:rPr lang="en-US" dirty="0"/>
              <a:t>Shinier = less scattering = more focused specular highlight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6AF7F-0B12-45B1-B00C-2C65BACEB8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21</a:t>
            </a:fld>
            <a:endParaRPr lang="en-NZ" altLang="zh-TW"/>
          </a:p>
        </p:txBody>
      </p:sp>
      <p:sp>
        <p:nvSpPr>
          <p:cNvPr id="5" name="Oval 48">
            <a:extLst>
              <a:ext uri="{FF2B5EF4-FFF2-40B4-BE49-F238E27FC236}">
                <a16:creationId xmlns:a16="http://schemas.microsoft.com/office/drawing/2014/main" id="{E4224BA8-7964-476F-B609-ECF4F3A3B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8" y="1628775"/>
            <a:ext cx="584200" cy="431800"/>
          </a:xfrm>
          <a:prstGeom prst="ellipse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cxnSp>
        <p:nvCxnSpPr>
          <p:cNvPr id="6" name="Straight Arrow Connector 77">
            <a:extLst>
              <a:ext uri="{FF2B5EF4-FFF2-40B4-BE49-F238E27FC236}">
                <a16:creationId xmlns:a16="http://schemas.microsoft.com/office/drawing/2014/main" id="{C45FCF99-3B69-4D30-B74B-D4CB007D33DD}"/>
              </a:ext>
            </a:extLst>
          </p:cNvPr>
          <p:cNvCxnSpPr>
            <a:cxnSpLocks noChangeShapeType="1"/>
            <a:endCxn id="5" idx="2"/>
          </p:cNvCxnSpPr>
          <p:nvPr/>
        </p:nvCxnSpPr>
        <p:spPr bwMode="auto">
          <a:xfrm>
            <a:off x="7685088" y="1476375"/>
            <a:ext cx="1003300" cy="368300"/>
          </a:xfrm>
          <a:prstGeom prst="straightConnector1">
            <a:avLst/>
          </a:prstGeom>
          <a:noFill/>
          <a:ln w="381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80">
            <a:extLst>
              <a:ext uri="{FF2B5EF4-FFF2-40B4-BE49-F238E27FC236}">
                <a16:creationId xmlns:a16="http://schemas.microsoft.com/office/drawing/2014/main" id="{679C9538-F585-478D-BABB-1DA3048A5751}"/>
              </a:ext>
            </a:extLst>
          </p:cNvPr>
          <p:cNvCxnSpPr>
            <a:cxnSpLocks noChangeShapeType="1"/>
            <a:stCxn id="5" idx="2"/>
          </p:cNvCxnSpPr>
          <p:nvPr/>
        </p:nvCxnSpPr>
        <p:spPr bwMode="auto">
          <a:xfrm rot="10800000" flipV="1">
            <a:off x="7672388" y="1844675"/>
            <a:ext cx="1016000" cy="266700"/>
          </a:xfrm>
          <a:prstGeom prst="straightConnector1">
            <a:avLst/>
          </a:prstGeom>
          <a:noFill/>
          <a:ln w="381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55">
            <a:extLst>
              <a:ext uri="{FF2B5EF4-FFF2-40B4-BE49-F238E27FC236}">
                <a16:creationId xmlns:a16="http://schemas.microsoft.com/office/drawing/2014/main" id="{1FBD5AD2-6874-44BC-849E-23455E301602}"/>
              </a:ext>
            </a:extLst>
          </p:cNvPr>
          <p:cNvCxnSpPr>
            <a:cxnSpLocks noChangeShapeType="1"/>
            <a:stCxn id="10" idx="2"/>
          </p:cNvCxnSpPr>
          <p:nvPr/>
        </p:nvCxnSpPr>
        <p:spPr bwMode="auto">
          <a:xfrm rot="10800000" flipV="1">
            <a:off x="7977188" y="3055938"/>
            <a:ext cx="723900" cy="50800"/>
          </a:xfrm>
          <a:prstGeom prst="straightConnector1">
            <a:avLst/>
          </a:prstGeom>
          <a:noFill/>
          <a:ln w="127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58">
            <a:extLst>
              <a:ext uri="{FF2B5EF4-FFF2-40B4-BE49-F238E27FC236}">
                <a16:creationId xmlns:a16="http://schemas.microsoft.com/office/drawing/2014/main" id="{0F978F62-38EF-46E9-A8FA-7AAF35AEA427}"/>
              </a:ext>
            </a:extLst>
          </p:cNvPr>
          <p:cNvCxnSpPr>
            <a:cxnSpLocks noChangeShapeType="1"/>
            <a:stCxn id="10" idx="2"/>
          </p:cNvCxnSpPr>
          <p:nvPr/>
        </p:nvCxnSpPr>
        <p:spPr bwMode="auto">
          <a:xfrm rot="10800000" flipV="1">
            <a:off x="7812088" y="3055938"/>
            <a:ext cx="889000" cy="1397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Oval 48">
            <a:extLst>
              <a:ext uri="{FF2B5EF4-FFF2-40B4-BE49-F238E27FC236}">
                <a16:creationId xmlns:a16="http://schemas.microsoft.com/office/drawing/2014/main" id="{EF11A718-69D0-4627-A2BD-D229725E4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1088" y="2840038"/>
            <a:ext cx="584200" cy="431800"/>
          </a:xfrm>
          <a:prstGeom prst="ellipse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cxnSp>
        <p:nvCxnSpPr>
          <p:cNvPr id="11" name="Straight Arrow Connector 77">
            <a:extLst>
              <a:ext uri="{FF2B5EF4-FFF2-40B4-BE49-F238E27FC236}">
                <a16:creationId xmlns:a16="http://schemas.microsoft.com/office/drawing/2014/main" id="{1BDC1C55-C4E2-4B39-A39B-D1924B5A4EBE}"/>
              </a:ext>
            </a:extLst>
          </p:cNvPr>
          <p:cNvCxnSpPr>
            <a:cxnSpLocks noChangeShapeType="1"/>
            <a:endCxn id="10" idx="2"/>
          </p:cNvCxnSpPr>
          <p:nvPr/>
        </p:nvCxnSpPr>
        <p:spPr bwMode="auto">
          <a:xfrm>
            <a:off x="7697788" y="2687638"/>
            <a:ext cx="1003300" cy="368300"/>
          </a:xfrm>
          <a:prstGeom prst="straightConnector1">
            <a:avLst/>
          </a:prstGeom>
          <a:noFill/>
          <a:ln w="381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80">
            <a:extLst>
              <a:ext uri="{FF2B5EF4-FFF2-40B4-BE49-F238E27FC236}">
                <a16:creationId xmlns:a16="http://schemas.microsoft.com/office/drawing/2014/main" id="{25F33253-2BC9-4DDA-ACD6-24B3C7FDD10D}"/>
              </a:ext>
            </a:extLst>
          </p:cNvPr>
          <p:cNvCxnSpPr>
            <a:cxnSpLocks noChangeShapeType="1"/>
            <a:stCxn id="10" idx="2"/>
          </p:cNvCxnSpPr>
          <p:nvPr/>
        </p:nvCxnSpPr>
        <p:spPr bwMode="auto">
          <a:xfrm rot="10800000" flipV="1">
            <a:off x="7685088" y="3055938"/>
            <a:ext cx="1016000" cy="2667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58">
            <a:extLst>
              <a:ext uri="{FF2B5EF4-FFF2-40B4-BE49-F238E27FC236}">
                <a16:creationId xmlns:a16="http://schemas.microsoft.com/office/drawing/2014/main" id="{D1DAD4D3-1504-4177-B662-419FD3669AD5}"/>
              </a:ext>
            </a:extLst>
          </p:cNvPr>
          <p:cNvCxnSpPr>
            <a:cxnSpLocks noChangeShapeType="1"/>
            <a:stCxn id="10" idx="2"/>
          </p:cNvCxnSpPr>
          <p:nvPr/>
        </p:nvCxnSpPr>
        <p:spPr bwMode="auto">
          <a:xfrm rot="10800000" flipV="1">
            <a:off x="7875588" y="3055938"/>
            <a:ext cx="825500" cy="317500"/>
          </a:xfrm>
          <a:prstGeom prst="straightConnector1">
            <a:avLst/>
          </a:prstGeom>
          <a:noFill/>
          <a:ln w="1905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55">
            <a:extLst>
              <a:ext uri="{FF2B5EF4-FFF2-40B4-BE49-F238E27FC236}">
                <a16:creationId xmlns:a16="http://schemas.microsoft.com/office/drawing/2014/main" id="{3669923B-E791-4176-8A50-0578F50FB873}"/>
              </a:ext>
            </a:extLst>
          </p:cNvPr>
          <p:cNvCxnSpPr>
            <a:cxnSpLocks noChangeShapeType="1"/>
            <a:stCxn id="10" idx="2"/>
          </p:cNvCxnSpPr>
          <p:nvPr/>
        </p:nvCxnSpPr>
        <p:spPr bwMode="auto">
          <a:xfrm rot="10800000" flipV="1">
            <a:off x="8104188" y="3055938"/>
            <a:ext cx="596900" cy="292100"/>
          </a:xfrm>
          <a:prstGeom prst="straightConnector1">
            <a:avLst/>
          </a:prstGeom>
          <a:noFill/>
          <a:ln w="127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AECE63C9-5884-4ED5-B4B0-E8B6F469F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4940300"/>
            <a:ext cx="4103688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5F6EF9EF-1B91-4B5B-8E9D-56674FB4DE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946021"/>
              </p:ext>
            </p:extLst>
          </p:nvPr>
        </p:nvGraphicFramePr>
        <p:xfrm>
          <a:off x="1027113" y="5051425"/>
          <a:ext cx="24638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4" imgW="1143000" imgH="533400" progId="Equation.3">
                  <p:embed/>
                </p:oleObj>
              </mc:Choice>
              <mc:Fallback>
                <p:oleObj name="Equation" r:id="rId4" imgW="1143000" imgH="533400" progId="Equation.3">
                  <p:embed/>
                  <p:pic>
                    <p:nvPicPr>
                      <p:cNvPr id="52228" name="Object 3">
                        <a:extLst>
                          <a:ext uri="{FF2B5EF4-FFF2-40B4-BE49-F238E27FC236}">
                            <a16:creationId xmlns:a16="http://schemas.microsoft.com/office/drawing/2014/main" id="{454D6F0F-CC09-4B34-A03A-C683F5A867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051425"/>
                        <a:ext cx="24638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1122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962F-5634-4B88-8D84-EAC17EF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Reflection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302B-D671-4F24-97E0-39A83D45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construct an equation for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b="1" dirty="0"/>
              <a:t>r</a:t>
            </a:r>
            <a:r>
              <a:rPr lang="en-US" dirty="0"/>
              <a:t> is calculated from </a:t>
            </a:r>
            <a:r>
              <a:rPr lang="en-US" b="1" dirty="0"/>
              <a:t>s</a:t>
            </a:r>
            <a:r>
              <a:rPr lang="en-US" dirty="0"/>
              <a:t> and </a:t>
            </a:r>
            <a:r>
              <a:rPr lang="en-US" b="1" dirty="0"/>
              <a:t>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Once again, 3 </a:t>
            </a:r>
            <a:r>
              <a:rPr lang="en-US" dirty="0" err="1"/>
              <a:t>colours</a:t>
            </a:r>
            <a:r>
              <a:rPr lang="en-US" dirty="0"/>
              <a:t> = 3 equations using (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US" altLang="en-US" dirty="0"/>
              <a:t>,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  <a:r>
              <a:rPr lang="en-US" altLang="en-US" dirty="0"/>
              <a:t>,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US" altLang="en-US" dirty="0"/>
              <a:t>  and </a:t>
            </a:r>
            <a:r>
              <a:rPr lang="el-GR" altLang="en-US" b="1" dirty="0">
                <a:latin typeface="Cambria" panose="02040503050406030204" pitchFamily="18" charset="0"/>
                <a:cs typeface="Arial" panose="020B0604020202020204" pitchFamily="34" charset="0"/>
              </a:rPr>
              <a:t>ρ</a:t>
            </a:r>
            <a:r>
              <a:rPr lang="en-US" alt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b="1" dirty="0">
                <a:latin typeface="Cambria" panose="02040503050406030204" pitchFamily="18" charset="0"/>
                <a:cs typeface="Arial" panose="020B0604020202020204" pitchFamily="34" charset="0"/>
              </a:rPr>
              <a:t>ρ</a:t>
            </a:r>
            <a:r>
              <a:rPr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sg, </a:t>
            </a:r>
            <a:r>
              <a:rPr lang="el-GR" altLang="en-US" b="1" dirty="0">
                <a:latin typeface="Cambria" panose="02040503050406030204" pitchFamily="18" charset="0"/>
                <a:cs typeface="Arial" panose="020B0604020202020204" pitchFamily="34" charset="0"/>
              </a:rPr>
              <a:t>ρ</a:t>
            </a:r>
            <a:r>
              <a:rPr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 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33156-99F5-447B-96B3-6275C81B0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22</a:t>
            </a:fld>
            <a:endParaRPr lang="en-NZ" altLang="zh-TW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95CFD340-208B-4AE0-B237-E0D05D5D6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064044"/>
              </p:ext>
            </p:extLst>
          </p:nvPr>
        </p:nvGraphicFramePr>
        <p:xfrm>
          <a:off x="381000" y="2517775"/>
          <a:ext cx="5548313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4" imgW="2235200" imgH="533400" progId="Equation.3">
                  <p:embed/>
                </p:oleObj>
              </mc:Choice>
              <mc:Fallback>
                <p:oleObj name="Equation" r:id="rId4" imgW="2235200" imgH="533400" progId="Equation.3">
                  <p:embed/>
                  <p:pic>
                    <p:nvPicPr>
                      <p:cNvPr id="54276" name="Object 3">
                        <a:extLst>
                          <a:ext uri="{FF2B5EF4-FFF2-40B4-BE49-F238E27FC236}">
                            <a16:creationId xmlns:a16="http://schemas.microsoft.com/office/drawing/2014/main" id="{772CA9FB-350D-4186-87E2-F90BD6693C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17775"/>
                        <a:ext cx="5548313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AEBA8ED2-D0A8-4A30-BB59-F6FC088503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436863"/>
              </p:ext>
            </p:extLst>
          </p:nvPr>
        </p:nvGraphicFramePr>
        <p:xfrm>
          <a:off x="6654800" y="1168400"/>
          <a:ext cx="3200400" cy="2763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Variable</a:t>
                      </a:r>
                      <a:endParaRPr lang="en-NZ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Influence on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1800" b="1" baseline="-25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NZ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baseline="-25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NZ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Proportional</a:t>
                      </a:r>
                      <a:endParaRPr lang="en-NZ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cs typeface="Arial" pitchFamily="34" charset="0"/>
                        </a:rPr>
                        <a:t>ρ</a:t>
                      </a:r>
                      <a:r>
                        <a:rPr lang="en-US" sz="1800" b="1" baseline="-25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NZ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Proportional</a:t>
                      </a:r>
                      <a:endParaRPr lang="en-NZ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+mn-lt"/>
                          <a:cs typeface="Times New Roman" pitchFamily="18" charset="0"/>
                        </a:rPr>
                        <a:t>r</a:t>
                      </a:r>
                      <a:r>
                        <a:rPr lang="en-US" sz="1800" b="0" dirty="0">
                          <a:latin typeface="+mn-lt"/>
                          <a:cs typeface="Times New Roman" pitchFamily="18" charset="0"/>
                        </a:rPr>
                        <a:t> and </a:t>
                      </a:r>
                      <a:r>
                        <a:rPr lang="en-US" sz="1800" b="1" dirty="0">
                          <a:latin typeface="+mn-lt"/>
                          <a:cs typeface="Times New Roman" pitchFamily="18" charset="0"/>
                        </a:rPr>
                        <a:t>v</a:t>
                      </a:r>
                      <a:endParaRPr lang="en-NZ" sz="1800" dirty="0">
                        <a:latin typeface="+mn-lt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Highlight intensity</a:t>
                      </a:r>
                      <a:endParaRPr lang="en-NZ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ym typeface="Symbol"/>
                        </a:rPr>
                        <a:t></a:t>
                      </a:r>
                      <a:endParaRPr lang="en-NZ" sz="1800" b="1" dirty="0">
                        <a:latin typeface="+mn-lt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Highlight size</a:t>
                      </a:r>
                      <a:endParaRPr lang="en-NZ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+mn-lt"/>
                        </a:rPr>
                        <a:t>d</a:t>
                      </a:r>
                      <a:endParaRPr lang="en-NZ" sz="1800" b="1" dirty="0">
                        <a:latin typeface="+mn-lt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Divide by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k</a:t>
                      </a:r>
                      <a:r>
                        <a:rPr lang="en-US" sz="1800" baseline="-25000" dirty="0" err="1"/>
                        <a:t>c</a:t>
                      </a:r>
                      <a:r>
                        <a:rPr lang="en-US" sz="1800" dirty="0"/>
                        <a:t> + </a:t>
                      </a:r>
                      <a:r>
                        <a:rPr lang="en-US" sz="1800" dirty="0" err="1"/>
                        <a:t>k</a:t>
                      </a:r>
                      <a:r>
                        <a:rPr lang="en-US" sz="1800" baseline="-25000" dirty="0" err="1"/>
                        <a:t>l</a:t>
                      </a:r>
                      <a:r>
                        <a:rPr lang="en-US" sz="1800" dirty="0" err="1"/>
                        <a:t>d</a:t>
                      </a:r>
                      <a:r>
                        <a:rPr lang="en-US" sz="1800" dirty="0"/>
                        <a:t> + k</a:t>
                      </a:r>
                      <a:r>
                        <a:rPr lang="en-US" sz="1800" baseline="-25000" dirty="0"/>
                        <a:t>q</a:t>
                      </a:r>
                      <a:r>
                        <a:rPr lang="en-US" sz="1800" dirty="0"/>
                        <a:t>d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) </a:t>
                      </a:r>
                      <a:endParaRPr lang="en-NZ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Picture 29">
            <a:extLst>
              <a:ext uri="{FF2B5EF4-FFF2-40B4-BE49-F238E27FC236}">
                <a16:creationId xmlns:a16="http://schemas.microsoft.com/office/drawing/2014/main" id="{29C42C78-6A2E-4B47-980F-5EE39CCCB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5265737"/>
            <a:ext cx="1560513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8" name="Picture 30">
            <a:extLst>
              <a:ext uri="{FF2B5EF4-FFF2-40B4-BE49-F238E27FC236}">
                <a16:creationId xmlns:a16="http://schemas.microsoft.com/office/drawing/2014/main" id="{6FDC6E57-0989-4EAF-9F49-CCFDE2ADB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5254625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9" name="Picture 31">
            <a:extLst>
              <a:ext uri="{FF2B5EF4-FFF2-40B4-BE49-F238E27FC236}">
                <a16:creationId xmlns:a16="http://schemas.microsoft.com/office/drawing/2014/main" id="{003C2593-41DC-4856-A904-0546F2A0B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5254624"/>
            <a:ext cx="15938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703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008F-3594-4EB8-99FB-7CB17947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Optimising</a:t>
            </a:r>
            <a:r>
              <a:rPr lang="en-US" dirty="0"/>
              <a:t> Specular Reflection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FB94F-48ED-41B7-AA87-10DA7206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Instead of calculating </a:t>
            </a:r>
            <a:r>
              <a:rPr lang="en-US" sz="2400" b="1" dirty="0"/>
              <a:t>r</a:t>
            </a:r>
            <a:r>
              <a:rPr lang="en-US" sz="2400" dirty="0"/>
              <a:t>, calculate simple halfway-vector </a:t>
            </a:r>
            <a:r>
              <a:rPr lang="en-US" sz="2400" b="1" dirty="0"/>
              <a:t>h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Use angle between </a:t>
            </a:r>
            <a:r>
              <a:rPr lang="en-US" sz="2400" b="1" dirty="0"/>
              <a:t>h</a:t>
            </a:r>
            <a:r>
              <a:rPr lang="en-US" sz="2400" dirty="0"/>
              <a:t> and </a:t>
            </a:r>
            <a:r>
              <a:rPr lang="en-US" sz="2400" b="1" dirty="0"/>
              <a:t>m</a:t>
            </a:r>
            <a:r>
              <a:rPr lang="en-US" sz="2400" dirty="0"/>
              <a:t> instead of </a:t>
            </a:r>
            <a:r>
              <a:rPr lang="en-US" sz="2400" b="1" dirty="0"/>
              <a:t>r</a:t>
            </a:r>
            <a:r>
              <a:rPr lang="en-US" sz="2400" dirty="0"/>
              <a:t> and </a:t>
            </a:r>
            <a:r>
              <a:rPr lang="en-US" sz="2400" b="1" dirty="0"/>
              <a:t>v</a:t>
            </a:r>
          </a:p>
          <a:p>
            <a:r>
              <a:rPr lang="en-US" sz="2400" dirty="0"/>
              <a:t>Not mathematically identical, but similar properties</a:t>
            </a:r>
          </a:p>
          <a:p>
            <a:r>
              <a:rPr lang="en-US" sz="2400" dirty="0"/>
              <a:t>If </a:t>
            </a:r>
            <a:r>
              <a:rPr lang="en-US" sz="2400" b="1" dirty="0"/>
              <a:t>h</a:t>
            </a:r>
            <a:r>
              <a:rPr lang="en-US" sz="2400" dirty="0"/>
              <a:t> is exactly on </a:t>
            </a:r>
            <a:r>
              <a:rPr lang="en-US" sz="2400" b="1" dirty="0"/>
              <a:t>m</a:t>
            </a:r>
            <a:r>
              <a:rPr lang="en-US" sz="2400" dirty="0"/>
              <a:t> (0</a:t>
            </a:r>
            <a:r>
              <a:rPr lang="en-US" altLang="en-US" sz="2400" dirty="0">
                <a:sym typeface="Symbol" panose="05050102010706020507" pitchFamily="18" charset="2"/>
              </a:rPr>
              <a:t></a:t>
            </a:r>
            <a:r>
              <a:rPr lang="en-US" sz="2400" dirty="0"/>
              <a:t>) then reflection </a:t>
            </a:r>
          </a:p>
          <a:p>
            <a:pPr marL="0" indent="0">
              <a:buNone/>
            </a:pPr>
            <a:r>
              <a:rPr lang="en-US" sz="2400" dirty="0"/>
              <a:t>    directly into eye (</a:t>
            </a:r>
            <a:r>
              <a:rPr lang="en-US" sz="2400" b="1" dirty="0"/>
              <a:t>r</a:t>
            </a:r>
            <a:r>
              <a:rPr lang="en-US" sz="2400" dirty="0"/>
              <a:t> on </a:t>
            </a:r>
            <a:r>
              <a:rPr lang="en-US" sz="2400" b="1" dirty="0"/>
              <a:t>v</a:t>
            </a:r>
            <a:r>
              <a:rPr lang="en-US" sz="2400" dirty="0"/>
              <a:t>)</a:t>
            </a:r>
          </a:p>
          <a:p>
            <a:r>
              <a:rPr lang="en-US" sz="2400" dirty="0"/>
              <a:t>Greater angle between </a:t>
            </a:r>
            <a:r>
              <a:rPr lang="en-US" sz="2400" b="1" dirty="0"/>
              <a:t>h</a:t>
            </a:r>
            <a:r>
              <a:rPr lang="en-US" sz="2400" dirty="0"/>
              <a:t> and </a:t>
            </a:r>
            <a:r>
              <a:rPr lang="en-US" sz="2400" b="1" dirty="0"/>
              <a:t>m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 = greater angle between </a:t>
            </a:r>
            <a:r>
              <a:rPr lang="en-US" sz="2400" b="1" dirty="0"/>
              <a:t>r</a:t>
            </a:r>
            <a:r>
              <a:rPr lang="en-US" sz="2400" dirty="0"/>
              <a:t> and </a:t>
            </a:r>
            <a:r>
              <a:rPr lang="en-US" sz="2400" b="1" dirty="0"/>
              <a:t>v</a:t>
            </a:r>
          </a:p>
          <a:p>
            <a:r>
              <a:rPr lang="en-US" sz="2400" dirty="0"/>
              <a:t>Used by OpenGL</a:t>
            </a:r>
          </a:p>
          <a:p>
            <a:pPr marL="0" indent="0">
              <a:buNone/>
            </a:pPr>
            <a:endParaRPr lang="en-NZ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C1CED-7E06-4BA7-83F8-918F94B076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23</a:t>
            </a:fld>
            <a:endParaRPr lang="en-NZ" altLang="zh-TW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9ACBC292-71B5-4AAA-83A8-C96798FFE2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984867"/>
              </p:ext>
            </p:extLst>
          </p:nvPr>
        </p:nvGraphicFramePr>
        <p:xfrm>
          <a:off x="1022350" y="1755776"/>
          <a:ext cx="12033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3" imgW="558558" imgH="533169" progId="Equation.3">
                  <p:embed/>
                </p:oleObj>
              </mc:Choice>
              <mc:Fallback>
                <p:oleObj name="Equation" r:id="rId3" imgW="558558" imgH="533169" progId="Equation.3">
                  <p:embed/>
                  <p:pic>
                    <p:nvPicPr>
                      <p:cNvPr id="56324" name="Object 3">
                        <a:extLst>
                          <a:ext uri="{FF2B5EF4-FFF2-40B4-BE49-F238E27FC236}">
                            <a16:creationId xmlns:a16="http://schemas.microsoft.com/office/drawing/2014/main" id="{148F98DD-C80B-4EE0-A9E0-675F6DA4A4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1755776"/>
                        <a:ext cx="120332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7">
            <a:extLst>
              <a:ext uri="{FF2B5EF4-FFF2-40B4-BE49-F238E27FC236}">
                <a16:creationId xmlns:a16="http://schemas.microsoft.com/office/drawing/2014/main" id="{EE8E63AC-D23B-4AB3-A812-CAB656F6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0" y="1827213"/>
            <a:ext cx="54832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with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b="1" dirty="0">
                <a:latin typeface="Arial" panose="020B0604020202020204" pitchFamily="34" charset="0"/>
              </a:rPr>
              <a:t>h</a:t>
            </a:r>
            <a:r>
              <a:rPr lang="en-US" altLang="en-US" sz="2000" dirty="0">
                <a:latin typeface="Arial" panose="020B0604020202020204" pitchFamily="34" charset="0"/>
              </a:rPr>
              <a:t> = normalized(normalized(</a:t>
            </a:r>
            <a:r>
              <a:rPr lang="en-US" altLang="en-US" sz="2000" b="1" dirty="0">
                <a:latin typeface="Arial" panose="020B0604020202020204" pitchFamily="34" charset="0"/>
              </a:rPr>
              <a:t>s</a:t>
            </a:r>
            <a:r>
              <a:rPr lang="en-US" altLang="en-US" sz="2000" dirty="0">
                <a:latin typeface="Arial" panose="020B0604020202020204" pitchFamily="34" charset="0"/>
              </a:rPr>
              <a:t>) + normalized(</a:t>
            </a:r>
            <a:r>
              <a:rPr lang="en-US" altLang="en-US" sz="2000" b="1" dirty="0">
                <a:latin typeface="Arial" panose="020B0604020202020204" pitchFamily="34" charset="0"/>
              </a:rPr>
              <a:t>v</a:t>
            </a:r>
            <a:r>
              <a:rPr lang="en-US" altLang="en-US" sz="2000" dirty="0">
                <a:latin typeface="Arial" panose="020B0604020202020204" pitchFamily="34" charset="0"/>
              </a:rPr>
              <a:t>))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(</a:t>
            </a: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b="1" dirty="0">
                <a:latin typeface="Arial" panose="020B0604020202020204" pitchFamily="34" charset="0"/>
              </a:rPr>
              <a:t>h</a:t>
            </a:r>
            <a:r>
              <a:rPr lang="en-US" altLang="en-US" sz="2000" dirty="0">
                <a:latin typeface="Arial" panose="020B0604020202020204" pitchFamily="34" charset="0"/>
              </a:rPr>
              <a:t> is half way between </a:t>
            </a:r>
            <a:r>
              <a:rPr lang="en-US" altLang="en-US" sz="2000" b="1" dirty="0">
                <a:latin typeface="Arial" panose="020B0604020202020204" pitchFamily="34" charset="0"/>
              </a:rPr>
              <a:t>s</a:t>
            </a:r>
            <a:r>
              <a:rPr lang="en-US" altLang="en-US" sz="2000" dirty="0">
                <a:latin typeface="Arial" panose="020B0604020202020204" pitchFamily="34" charset="0"/>
              </a:rPr>
              <a:t> and </a:t>
            </a:r>
            <a:r>
              <a:rPr lang="en-US" altLang="en-US" sz="2000" b="1" dirty="0">
                <a:latin typeface="Arial" panose="020B0604020202020204" pitchFamily="34" charset="0"/>
              </a:rPr>
              <a:t>v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  <a:endParaRPr lang="en-NZ" altLang="en-US" sz="2000" dirty="0">
              <a:latin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554C905-BE66-4322-AA13-213176AA1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4424363"/>
            <a:ext cx="3321050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782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0687-7EB7-462D-919E-E33D894B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Phong</a:t>
            </a:r>
            <a:r>
              <a:rPr lang="en-US" dirty="0"/>
              <a:t> Illumination Equation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D3F4E-EBA0-46D4-AE33-D083A8631C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24</a:t>
            </a:fld>
            <a:endParaRPr lang="en-NZ" altLang="zh-TW"/>
          </a:p>
        </p:txBody>
      </p:sp>
      <p:sp>
        <p:nvSpPr>
          <p:cNvPr id="6" name="Rectangle 96">
            <a:extLst>
              <a:ext uri="{FF2B5EF4-FFF2-40B4-BE49-F238E27FC236}">
                <a16:creationId xmlns:a16="http://schemas.microsoft.com/office/drawing/2014/main" id="{C55AC911-04F3-482F-A416-62D332F65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0" y="1544638"/>
            <a:ext cx="3251200" cy="19939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7" name="Rectangle 95">
            <a:extLst>
              <a:ext uri="{FF2B5EF4-FFF2-40B4-BE49-F238E27FC236}">
                <a16:creationId xmlns:a16="http://schemas.microsoft.com/office/drawing/2014/main" id="{0F4A3554-91CB-442E-8A57-995F47448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550" y="1544638"/>
            <a:ext cx="2247900" cy="38481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8" name="Rectangle 94">
            <a:extLst>
              <a:ext uri="{FF2B5EF4-FFF2-40B4-BE49-F238E27FC236}">
                <a16:creationId xmlns:a16="http://schemas.microsoft.com/office/drawing/2014/main" id="{F37ED536-E950-4CD1-8EA2-957925DB7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1570038"/>
            <a:ext cx="1701800" cy="3810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9" name="Rectangle 93">
            <a:extLst>
              <a:ext uri="{FF2B5EF4-FFF2-40B4-BE49-F238E27FC236}">
                <a16:creationId xmlns:a16="http://schemas.microsoft.com/office/drawing/2014/main" id="{DCC34A93-848E-495A-A6A1-E867E3C38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1557338"/>
            <a:ext cx="1879600" cy="38481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8E16B79-6D3C-4ED8-99AD-32F181C3C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5508625"/>
            <a:ext cx="4116387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D7D72492-04FB-4CAD-BE91-A36FEA2B37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563" y="4167188"/>
          <a:ext cx="861218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4" imgW="3556000" imgH="533400" progId="Equation.3">
                  <p:embed/>
                </p:oleObj>
              </mc:Choice>
              <mc:Fallback>
                <p:oleObj name="Equation" r:id="rId4" imgW="3556000" imgH="533400" progId="Equation.3">
                  <p:embed/>
                  <p:pic>
                    <p:nvPicPr>
                      <p:cNvPr id="58376" name="Object 3">
                        <a:extLst>
                          <a:ext uri="{FF2B5EF4-FFF2-40B4-BE49-F238E27FC236}">
                            <a16:creationId xmlns:a16="http://schemas.microsoft.com/office/drawing/2014/main" id="{98F86D93-327B-4BB7-812F-38E50F1FF9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4167188"/>
                        <a:ext cx="8612187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8">
            <a:extLst>
              <a:ext uri="{FF2B5EF4-FFF2-40B4-BE49-F238E27FC236}">
                <a16:creationId xmlns:a16="http://schemas.microsoft.com/office/drawing/2014/main" id="{E1D0B6D2-0BCD-41DA-AE48-68A80E4E55AD}"/>
              </a:ext>
            </a:extLst>
          </p:cNvPr>
          <p:cNvGrpSpPr>
            <a:grpSpLocks/>
          </p:cNvGrpSpPr>
          <p:nvPr/>
        </p:nvGrpSpPr>
        <p:grpSpPr bwMode="auto">
          <a:xfrm>
            <a:off x="2216150" y="3271838"/>
            <a:ext cx="1854200" cy="838200"/>
            <a:chOff x="5867400" y="952500"/>
            <a:chExt cx="1689100" cy="673100"/>
          </a:xfrm>
        </p:grpSpPr>
        <p:sp>
          <p:nvSpPr>
            <p:cNvPr id="13" name="Oval 98">
              <a:extLst>
                <a:ext uri="{FF2B5EF4-FFF2-40B4-BE49-F238E27FC236}">
                  <a16:creationId xmlns:a16="http://schemas.microsoft.com/office/drawing/2014/main" id="{A92DF1EF-CFFD-4785-A20B-8A8A210C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300" y="1092200"/>
              <a:ext cx="584200" cy="431800"/>
            </a:xfrm>
            <a:prstGeom prst="ellipse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14" name="Straight Arrow Connector 99">
              <a:extLst>
                <a:ext uri="{FF2B5EF4-FFF2-40B4-BE49-F238E27FC236}">
                  <a16:creationId xmlns:a16="http://schemas.microsoft.com/office/drawing/2014/main" id="{FC713D93-E4AB-4FB5-9F0E-B207641390C7}"/>
                </a:ext>
              </a:extLst>
            </p:cNvPr>
            <p:cNvCxnSpPr>
              <a:cxnSpLocks noChangeShapeType="1"/>
              <a:endCxn id="13" idx="2"/>
            </p:cNvCxnSpPr>
            <p:nvPr/>
          </p:nvCxnSpPr>
          <p:spPr bwMode="auto">
            <a:xfrm>
              <a:off x="5867400" y="1308100"/>
              <a:ext cx="1104900" cy="1588"/>
            </a:xfrm>
            <a:prstGeom prst="straightConnector1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Arrow Connector 100">
              <a:extLst>
                <a:ext uri="{FF2B5EF4-FFF2-40B4-BE49-F238E27FC236}">
                  <a16:creationId xmlns:a16="http://schemas.microsoft.com/office/drawing/2014/main" id="{2DCD61F9-91C0-4FEA-98D6-2E135217EF38}"/>
                </a:ext>
              </a:extLst>
            </p:cNvPr>
            <p:cNvCxnSpPr>
              <a:cxnSpLocks noChangeShapeType="1"/>
              <a:stCxn id="13" idx="2"/>
            </p:cNvCxnSpPr>
            <p:nvPr/>
          </p:nvCxnSpPr>
          <p:spPr bwMode="auto">
            <a:xfrm rot="10800000">
              <a:off x="6667500" y="952500"/>
              <a:ext cx="304800" cy="355600"/>
            </a:xfrm>
            <a:prstGeom prst="straightConnector1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Arrow Connector 101">
              <a:extLst>
                <a:ext uri="{FF2B5EF4-FFF2-40B4-BE49-F238E27FC236}">
                  <a16:creationId xmlns:a16="http://schemas.microsoft.com/office/drawing/2014/main" id="{2E7E515D-CFA4-4AC1-9517-015A3C253076}"/>
                </a:ext>
              </a:extLst>
            </p:cNvPr>
            <p:cNvCxnSpPr>
              <a:cxnSpLocks noChangeShapeType="1"/>
              <a:stCxn id="13" idx="2"/>
            </p:cNvCxnSpPr>
            <p:nvPr/>
          </p:nvCxnSpPr>
          <p:spPr bwMode="auto">
            <a:xfrm rot="10800000">
              <a:off x="6438900" y="1079500"/>
              <a:ext cx="533400" cy="228600"/>
            </a:xfrm>
            <a:prstGeom prst="straightConnector1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Arrow Connector 102">
              <a:extLst>
                <a:ext uri="{FF2B5EF4-FFF2-40B4-BE49-F238E27FC236}">
                  <a16:creationId xmlns:a16="http://schemas.microsoft.com/office/drawing/2014/main" id="{39973EDD-0E4B-495D-B538-0B5926FEEE95}"/>
                </a:ext>
              </a:extLst>
            </p:cNvPr>
            <p:cNvCxnSpPr>
              <a:cxnSpLocks noChangeShapeType="1"/>
              <a:stCxn id="13" idx="2"/>
            </p:cNvCxnSpPr>
            <p:nvPr/>
          </p:nvCxnSpPr>
          <p:spPr bwMode="auto">
            <a:xfrm rot="10800000" flipV="1">
              <a:off x="6502400" y="1308100"/>
              <a:ext cx="469900" cy="228600"/>
            </a:xfrm>
            <a:prstGeom prst="straightConnector1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Arrow Connector 103">
              <a:extLst>
                <a:ext uri="{FF2B5EF4-FFF2-40B4-BE49-F238E27FC236}">
                  <a16:creationId xmlns:a16="http://schemas.microsoft.com/office/drawing/2014/main" id="{322227BE-0D04-4C48-8ECC-B41F1B92E613}"/>
                </a:ext>
              </a:extLst>
            </p:cNvPr>
            <p:cNvCxnSpPr>
              <a:cxnSpLocks noChangeShapeType="1"/>
              <a:stCxn id="13" idx="2"/>
            </p:cNvCxnSpPr>
            <p:nvPr/>
          </p:nvCxnSpPr>
          <p:spPr bwMode="auto">
            <a:xfrm rot="10800000" flipV="1">
              <a:off x="6781800" y="1308100"/>
              <a:ext cx="190500" cy="317500"/>
            </a:xfrm>
            <a:prstGeom prst="straightConnector1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Arrow Connector 104">
              <a:extLst>
                <a:ext uri="{FF2B5EF4-FFF2-40B4-BE49-F238E27FC236}">
                  <a16:creationId xmlns:a16="http://schemas.microsoft.com/office/drawing/2014/main" id="{9791CC01-2196-4FFC-BBC1-31DCE8F3E4D8}"/>
                </a:ext>
              </a:extLst>
            </p:cNvPr>
            <p:cNvCxnSpPr>
              <a:cxnSpLocks noChangeShapeType="1"/>
              <a:stCxn id="13" idx="2"/>
            </p:cNvCxnSpPr>
            <p:nvPr/>
          </p:nvCxnSpPr>
          <p:spPr bwMode="auto">
            <a:xfrm rot="10800000" flipH="1" flipV="1">
              <a:off x="6972300" y="1308100"/>
              <a:ext cx="12700" cy="317500"/>
            </a:xfrm>
            <a:prstGeom prst="straightConnector1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Arrow Connector 105">
              <a:extLst>
                <a:ext uri="{FF2B5EF4-FFF2-40B4-BE49-F238E27FC236}">
                  <a16:creationId xmlns:a16="http://schemas.microsoft.com/office/drawing/2014/main" id="{10FAAC44-A5CF-4FA3-862C-E5779BED4275}"/>
                </a:ext>
              </a:extLst>
            </p:cNvPr>
            <p:cNvCxnSpPr>
              <a:cxnSpLocks noChangeShapeType="1"/>
              <a:stCxn id="13" idx="2"/>
            </p:cNvCxnSpPr>
            <p:nvPr/>
          </p:nvCxnSpPr>
          <p:spPr bwMode="auto">
            <a:xfrm rot="10800000">
              <a:off x="6959600" y="990600"/>
              <a:ext cx="12700" cy="317500"/>
            </a:xfrm>
            <a:prstGeom prst="straightConnector1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106">
              <a:extLst>
                <a:ext uri="{FF2B5EF4-FFF2-40B4-BE49-F238E27FC236}">
                  <a16:creationId xmlns:a16="http://schemas.microsoft.com/office/drawing/2014/main" id="{CAAA3DF6-AB15-4B9B-9571-18719CBDB369}"/>
                </a:ext>
              </a:extLst>
            </p:cNvPr>
            <p:cNvCxnSpPr>
              <a:cxnSpLocks noChangeShapeType="1"/>
              <a:stCxn id="13" idx="2"/>
            </p:cNvCxnSpPr>
            <p:nvPr/>
          </p:nvCxnSpPr>
          <p:spPr bwMode="auto">
            <a:xfrm rot="10800000">
              <a:off x="6400800" y="1270000"/>
              <a:ext cx="571500" cy="38100"/>
            </a:xfrm>
            <a:prstGeom prst="straightConnector1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18">
            <a:extLst>
              <a:ext uri="{FF2B5EF4-FFF2-40B4-BE49-F238E27FC236}">
                <a16:creationId xmlns:a16="http://schemas.microsoft.com/office/drawing/2014/main" id="{F3F5EBFE-13A3-48EE-B1E8-A2543C8F87F3}"/>
              </a:ext>
            </a:extLst>
          </p:cNvPr>
          <p:cNvGrpSpPr>
            <a:grpSpLocks/>
          </p:cNvGrpSpPr>
          <p:nvPr/>
        </p:nvGrpSpPr>
        <p:grpSpPr bwMode="auto">
          <a:xfrm>
            <a:off x="4210050" y="3182938"/>
            <a:ext cx="2120900" cy="1104900"/>
            <a:chOff x="6667500" y="736600"/>
            <a:chExt cx="2235200" cy="1195388"/>
          </a:xfrm>
        </p:grpSpPr>
        <p:grpSp>
          <p:nvGrpSpPr>
            <p:cNvPr id="23" name="Group 94">
              <a:extLst>
                <a:ext uri="{FF2B5EF4-FFF2-40B4-BE49-F238E27FC236}">
                  <a16:creationId xmlns:a16="http://schemas.microsoft.com/office/drawing/2014/main" id="{C98B3D2D-ACA8-4F2C-BA37-1BA66B9CA0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7499" y="787400"/>
              <a:ext cx="2235199" cy="965200"/>
              <a:chOff x="6908800" y="1041400"/>
              <a:chExt cx="1600200" cy="635000"/>
            </a:xfrm>
          </p:grpSpPr>
          <p:sp>
            <p:nvSpPr>
              <p:cNvPr id="28" name="Oval 48">
                <a:extLst>
                  <a:ext uri="{FF2B5EF4-FFF2-40B4-BE49-F238E27FC236}">
                    <a16:creationId xmlns:a16="http://schemas.microsoft.com/office/drawing/2014/main" id="{9A32CB6F-B00C-4F0E-8F3E-55AA20CED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1193800"/>
                <a:ext cx="584200" cy="431800"/>
              </a:xfrm>
              <a:prstGeom prst="ellipse">
                <a:avLst/>
              </a:prstGeom>
              <a:solidFill>
                <a:srgbClr val="EAEAEA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>
                <a:lvl1pPr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"/>
                  <a:defRPr sz="32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1pPr>
                <a:lvl2pPr marL="742950" indent="-285750">
                  <a:spcBef>
                    <a:spcPts val="400"/>
                  </a:spcBef>
                  <a:buClr>
                    <a:schemeClr val="accent2"/>
                  </a:buClr>
                  <a:buSzPct val="90000"/>
                  <a:buChar char="•"/>
                  <a:defRPr sz="26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23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endParaRPr lang="en-NZ" altLang="en-US" sz="1800">
                  <a:latin typeface="Arial" panose="020B0604020202020204" pitchFamily="34" charset="0"/>
                </a:endParaRPr>
              </a:p>
            </p:txBody>
          </p:sp>
          <p:cxnSp>
            <p:nvCxnSpPr>
              <p:cNvPr id="29" name="Straight Arrow Connector 77">
                <a:extLst>
                  <a:ext uri="{FF2B5EF4-FFF2-40B4-BE49-F238E27FC236}">
                    <a16:creationId xmlns:a16="http://schemas.microsoft.com/office/drawing/2014/main" id="{A7320868-5D56-4B87-BFCA-BC3875420E10}"/>
                  </a:ext>
                </a:extLst>
              </p:cNvPr>
              <p:cNvCxnSpPr>
                <a:cxnSpLocks noChangeShapeType="1"/>
                <a:endCxn id="28" idx="2"/>
              </p:cNvCxnSpPr>
              <p:nvPr/>
            </p:nvCxnSpPr>
            <p:spPr bwMode="auto">
              <a:xfrm>
                <a:off x="6921500" y="1041400"/>
                <a:ext cx="1003300" cy="368300"/>
              </a:xfrm>
              <a:prstGeom prst="straightConnector1">
                <a:avLst/>
              </a:prstGeom>
              <a:noFill/>
              <a:ln w="19050" algn="ctr">
                <a:solidFill>
                  <a:srgbClr val="FFC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Straight Arrow Connector 80">
                <a:extLst>
                  <a:ext uri="{FF2B5EF4-FFF2-40B4-BE49-F238E27FC236}">
                    <a16:creationId xmlns:a16="http://schemas.microsoft.com/office/drawing/2014/main" id="{04359CD4-67E8-4EEF-883F-4233E1AC8960}"/>
                  </a:ext>
                </a:extLst>
              </p:cNvPr>
              <p:cNvCxnSpPr>
                <a:cxnSpLocks noChangeShapeType="1"/>
                <a:stCxn id="28" idx="2"/>
              </p:cNvCxnSpPr>
              <p:nvPr/>
            </p:nvCxnSpPr>
            <p:spPr bwMode="auto">
              <a:xfrm rot="10800000" flipV="1">
                <a:off x="6908800" y="1409700"/>
                <a:ext cx="1016000" cy="266700"/>
              </a:xfrm>
              <a:prstGeom prst="straightConnector1">
                <a:avLst/>
              </a:prstGeom>
              <a:noFill/>
              <a:ln w="19050" algn="ctr">
                <a:solidFill>
                  <a:srgbClr val="FFC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Straight Arrow Connector 89">
                <a:extLst>
                  <a:ext uri="{FF2B5EF4-FFF2-40B4-BE49-F238E27FC236}">
                    <a16:creationId xmlns:a16="http://schemas.microsoft.com/office/drawing/2014/main" id="{84AC99FF-6B4C-4274-AA4F-454C1DEFA9C0}"/>
                  </a:ext>
                </a:extLst>
              </p:cNvPr>
              <p:cNvCxnSpPr>
                <a:cxnSpLocks noChangeShapeType="1"/>
                <a:stCxn id="28" idx="2"/>
              </p:cNvCxnSpPr>
              <p:nvPr/>
            </p:nvCxnSpPr>
            <p:spPr bwMode="auto">
              <a:xfrm rot="10800000">
                <a:off x="7254298" y="1383966"/>
                <a:ext cx="670503" cy="25734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Straight Arrow Connector 90">
                <a:extLst>
                  <a:ext uri="{FF2B5EF4-FFF2-40B4-BE49-F238E27FC236}">
                    <a16:creationId xmlns:a16="http://schemas.microsoft.com/office/drawing/2014/main" id="{DD438F1C-AAE0-41E7-BAFC-7233432F457F}"/>
                  </a:ext>
                </a:extLst>
              </p:cNvPr>
              <p:cNvCxnSpPr>
                <a:cxnSpLocks noChangeShapeType="1"/>
                <a:stCxn id="28" idx="2"/>
              </p:cNvCxnSpPr>
              <p:nvPr/>
            </p:nvCxnSpPr>
            <p:spPr bwMode="auto">
              <a:xfrm rot="10800000">
                <a:off x="7317943" y="1183439"/>
                <a:ext cx="606858" cy="226261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Straight Arrow Connector 95">
              <a:extLst>
                <a:ext uri="{FF2B5EF4-FFF2-40B4-BE49-F238E27FC236}">
                  <a16:creationId xmlns:a16="http://schemas.microsoft.com/office/drawing/2014/main" id="{DB085481-DAF9-4A53-96DB-313434680FEE}"/>
                </a:ext>
              </a:extLst>
            </p:cNvPr>
            <p:cNvCxnSpPr>
              <a:cxnSpLocks noChangeShapeType="1"/>
              <a:stCxn id="28" idx="2"/>
            </p:cNvCxnSpPr>
            <p:nvPr/>
          </p:nvCxnSpPr>
          <p:spPr bwMode="auto">
            <a:xfrm rot="10800000" flipV="1">
              <a:off x="7340600" y="1347788"/>
              <a:ext cx="746125" cy="40481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Box 100">
              <a:extLst>
                <a:ext uri="{FF2B5EF4-FFF2-40B4-BE49-F238E27FC236}">
                  <a16:creationId xmlns:a16="http://schemas.microsoft.com/office/drawing/2014/main" id="{B5AB02BF-C01F-4B40-B177-1D996EF89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500" y="736600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s</a:t>
              </a:r>
              <a:endParaRPr lang="en-NZ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26" name="TextBox 101">
              <a:extLst>
                <a:ext uri="{FF2B5EF4-FFF2-40B4-BE49-F238E27FC236}">
                  <a16:creationId xmlns:a16="http://schemas.microsoft.com/office/drawing/2014/main" id="{8BA0B20D-73A6-419F-906F-C9909641A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5300" y="1104900"/>
              <a:ext cx="3905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m</a:t>
              </a:r>
              <a:endParaRPr lang="en-NZ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27" name="TextBox 102">
              <a:extLst>
                <a:ext uri="{FF2B5EF4-FFF2-40B4-BE49-F238E27FC236}">
                  <a16:creationId xmlns:a16="http://schemas.microsoft.com/office/drawing/2014/main" id="{05857912-FCFB-4853-A722-770101BB3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4100" y="1562100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</a:t>
              </a:r>
              <a:endParaRPr lang="en-NZ" altLang="en-US" sz="1800" b="1">
                <a:latin typeface="Arial" panose="020B0604020202020204" pitchFamily="34" charset="0"/>
              </a:endParaRPr>
            </a:p>
          </p:txBody>
        </p: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id="{9EC487D2-FD88-4C32-BEE2-614999D94CF6}"/>
              </a:ext>
            </a:extLst>
          </p:cNvPr>
          <p:cNvGrpSpPr>
            <a:grpSpLocks/>
          </p:cNvGrpSpPr>
          <p:nvPr/>
        </p:nvGrpSpPr>
        <p:grpSpPr bwMode="auto">
          <a:xfrm>
            <a:off x="488950" y="3132138"/>
            <a:ext cx="1651000" cy="1130300"/>
            <a:chOff x="7035800" y="838200"/>
            <a:chExt cx="1651000" cy="1130300"/>
          </a:xfrm>
        </p:grpSpPr>
        <p:sp>
          <p:nvSpPr>
            <p:cNvPr id="34" name="Oval 19">
              <a:extLst>
                <a:ext uri="{FF2B5EF4-FFF2-40B4-BE49-F238E27FC236}">
                  <a16:creationId xmlns:a16="http://schemas.microsoft.com/office/drawing/2014/main" id="{31DED8EF-725D-430B-A5A9-0E578C89D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1231900"/>
              <a:ext cx="584200" cy="431800"/>
            </a:xfrm>
            <a:prstGeom prst="ellipse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35" name="Straight Arrow Connector 20">
              <a:extLst>
                <a:ext uri="{FF2B5EF4-FFF2-40B4-BE49-F238E27FC236}">
                  <a16:creationId xmlns:a16="http://schemas.microsoft.com/office/drawing/2014/main" id="{4C0D88E4-BD3D-46DF-85E2-D9574052D2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35800" y="1333500"/>
              <a:ext cx="508000" cy="190500"/>
            </a:xfrm>
            <a:prstGeom prst="straightConnector1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Arrow Connector 21">
              <a:extLst>
                <a:ext uri="{FF2B5EF4-FFF2-40B4-BE49-F238E27FC236}">
                  <a16:creationId xmlns:a16="http://schemas.microsoft.com/office/drawing/2014/main" id="{71240978-9326-4C62-82DF-D757EA05AE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334250" y="1098550"/>
              <a:ext cx="393700" cy="50800"/>
            </a:xfrm>
            <a:prstGeom prst="straightConnector1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Arrow Connector 22">
              <a:extLst>
                <a:ext uri="{FF2B5EF4-FFF2-40B4-BE49-F238E27FC236}">
                  <a16:creationId xmlns:a16="http://schemas.microsoft.com/office/drawing/2014/main" id="{E2C815AD-B08C-4706-A3A1-639AC852CD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867650" y="844550"/>
              <a:ext cx="355600" cy="342900"/>
            </a:xfrm>
            <a:prstGeom prst="straightConnector1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23">
              <a:extLst>
                <a:ext uri="{FF2B5EF4-FFF2-40B4-BE49-F238E27FC236}">
                  <a16:creationId xmlns:a16="http://schemas.microsoft.com/office/drawing/2014/main" id="{719F12CE-3EB1-42C9-A1C1-E3A4E993F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7899400" y="901700"/>
              <a:ext cx="546100" cy="241300"/>
            </a:xfrm>
            <a:prstGeom prst="straightConnector1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Arrow Connector 24">
              <a:extLst>
                <a:ext uri="{FF2B5EF4-FFF2-40B4-BE49-F238E27FC236}">
                  <a16:creationId xmlns:a16="http://schemas.microsoft.com/office/drawing/2014/main" id="{713094D0-C22D-4750-9272-84F083E789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8140700" y="1524000"/>
              <a:ext cx="546100" cy="241300"/>
            </a:xfrm>
            <a:prstGeom prst="straightConnector1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Arrow Connector 25">
              <a:extLst>
                <a:ext uri="{FF2B5EF4-FFF2-40B4-BE49-F238E27FC236}">
                  <a16:creationId xmlns:a16="http://schemas.microsoft.com/office/drawing/2014/main" id="{3219801A-C03E-4D24-8D4E-BCA6B742EB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8255000" y="1257300"/>
              <a:ext cx="406400" cy="38100"/>
            </a:xfrm>
            <a:prstGeom prst="straightConnector1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Arrow Connector 26">
              <a:extLst>
                <a:ext uri="{FF2B5EF4-FFF2-40B4-BE49-F238E27FC236}">
                  <a16:creationId xmlns:a16="http://schemas.microsoft.com/office/drawing/2014/main" id="{9090DD44-B983-465C-AF80-DC0DD03996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7251700" y="1663700"/>
              <a:ext cx="406400" cy="38100"/>
            </a:xfrm>
            <a:prstGeom prst="straightConnector1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Arrow Connector 27">
              <a:extLst>
                <a:ext uri="{FF2B5EF4-FFF2-40B4-BE49-F238E27FC236}">
                  <a16:creationId xmlns:a16="http://schemas.microsoft.com/office/drawing/2014/main" id="{67555E3C-7EFB-42EC-A70F-4971CDF0D5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7353300" y="1079500"/>
              <a:ext cx="406400" cy="38100"/>
            </a:xfrm>
            <a:prstGeom prst="straightConnector1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Arrow Connector 28">
              <a:extLst>
                <a:ext uri="{FF2B5EF4-FFF2-40B4-BE49-F238E27FC236}">
                  <a16:creationId xmlns:a16="http://schemas.microsoft.com/office/drawing/2014/main" id="{A85D09AD-9DB0-4DA7-A6EF-4D530878E9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264400" y="1308100"/>
              <a:ext cx="241300" cy="177800"/>
            </a:xfrm>
            <a:prstGeom prst="straightConnector1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Arrow Connector 29">
              <a:extLst>
                <a:ext uri="{FF2B5EF4-FFF2-40B4-BE49-F238E27FC236}">
                  <a16:creationId xmlns:a16="http://schemas.microsoft.com/office/drawing/2014/main" id="{44FDC376-F578-4045-8342-54C60CEA0B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505700" y="1625600"/>
              <a:ext cx="317500" cy="101600"/>
            </a:xfrm>
            <a:prstGeom prst="straightConnector1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Arrow Connector 30">
              <a:extLst>
                <a:ext uri="{FF2B5EF4-FFF2-40B4-BE49-F238E27FC236}">
                  <a16:creationId xmlns:a16="http://schemas.microsoft.com/office/drawing/2014/main" id="{656BC72D-73E0-4786-A3D6-F467B3D152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7632700" y="1739900"/>
              <a:ext cx="330200" cy="152400"/>
            </a:xfrm>
            <a:prstGeom prst="straightConnector1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Arrow Connector 31">
              <a:extLst>
                <a:ext uri="{FF2B5EF4-FFF2-40B4-BE49-F238E27FC236}">
                  <a16:creationId xmlns:a16="http://schemas.microsoft.com/office/drawing/2014/main" id="{2ADAAA14-CF3C-47E1-A5CF-799D93B85B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8013700" y="1739900"/>
              <a:ext cx="241300" cy="215900"/>
            </a:xfrm>
            <a:prstGeom prst="straightConnector1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Arrow Connector 32">
              <a:extLst>
                <a:ext uri="{FF2B5EF4-FFF2-40B4-BE49-F238E27FC236}">
                  <a16:creationId xmlns:a16="http://schemas.microsoft.com/office/drawing/2014/main" id="{FACEBE39-8300-41A7-B927-9033DC4AB4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8318500" y="1625600"/>
              <a:ext cx="381000" cy="152400"/>
            </a:xfrm>
            <a:prstGeom prst="straightConnector1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Arrow Connector 33">
              <a:extLst>
                <a:ext uri="{FF2B5EF4-FFF2-40B4-BE49-F238E27FC236}">
                  <a16:creationId xmlns:a16="http://schemas.microsoft.com/office/drawing/2014/main" id="{19C852AA-D608-4952-ACA1-ECAF81C23B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8305800" y="1270000"/>
              <a:ext cx="381000" cy="76200"/>
            </a:xfrm>
            <a:prstGeom prst="straightConnector1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" name="Group 52">
            <a:extLst>
              <a:ext uri="{FF2B5EF4-FFF2-40B4-BE49-F238E27FC236}">
                <a16:creationId xmlns:a16="http://schemas.microsoft.com/office/drawing/2014/main" id="{37E49D5C-3FEC-4C26-A6FB-23CACDDF399D}"/>
              </a:ext>
            </a:extLst>
          </p:cNvPr>
          <p:cNvGrpSpPr>
            <a:grpSpLocks/>
          </p:cNvGrpSpPr>
          <p:nvPr/>
        </p:nvGrpSpPr>
        <p:grpSpPr bwMode="auto">
          <a:xfrm>
            <a:off x="2370138" y="1531938"/>
            <a:ext cx="1827212" cy="1841500"/>
            <a:chOff x="6148388" y="4946650"/>
            <a:chExt cx="1711325" cy="1695450"/>
          </a:xfrm>
        </p:grpSpPr>
        <p:grpSp>
          <p:nvGrpSpPr>
            <p:cNvPr id="50" name="Group 82">
              <a:extLst>
                <a:ext uri="{FF2B5EF4-FFF2-40B4-BE49-F238E27FC236}">
                  <a16:creationId xmlns:a16="http://schemas.microsoft.com/office/drawing/2014/main" id="{555CFA05-D786-4CF8-928D-6D0C980F18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0372" y="4946648"/>
              <a:ext cx="1711802" cy="1649412"/>
              <a:chOff x="7113739" y="2647434"/>
              <a:chExt cx="1710725" cy="1649631"/>
            </a:xfrm>
          </p:grpSpPr>
          <p:cxnSp>
            <p:nvCxnSpPr>
              <p:cNvPr id="58" name="Straight Arrow Connector 133">
                <a:extLst>
                  <a:ext uri="{FF2B5EF4-FFF2-40B4-BE49-F238E27FC236}">
                    <a16:creationId xmlns:a16="http://schemas.microsoft.com/office/drawing/2014/main" id="{2ECCE447-7EE4-40B2-BDAA-B9F50FCA20B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359650" y="3232150"/>
                <a:ext cx="876300" cy="1588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Straight Arrow Connector 134">
                <a:extLst>
                  <a:ext uri="{FF2B5EF4-FFF2-40B4-BE49-F238E27FC236}">
                    <a16:creationId xmlns:a16="http://schemas.microsoft.com/office/drawing/2014/main" id="{F469AE68-948E-4A07-A456-5BF7F20C562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162006" y="3670300"/>
                <a:ext cx="1296194" cy="794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0" name="Rectangle 135">
                <a:extLst>
                  <a:ext uri="{FF2B5EF4-FFF2-40B4-BE49-F238E27FC236}">
                    <a16:creationId xmlns:a16="http://schemas.microsoft.com/office/drawing/2014/main" id="{49FECEEA-016D-4C38-B3F6-05CAA7747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439" y="2647434"/>
                <a:ext cx="4363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"/>
                  <a:defRPr sz="32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1pPr>
                <a:lvl2pPr marL="742950" indent="-285750">
                  <a:spcBef>
                    <a:spcPts val="400"/>
                  </a:spcBef>
                  <a:buClr>
                    <a:schemeClr val="accent2"/>
                  </a:buClr>
                  <a:buSzPct val="90000"/>
                  <a:buChar char="•"/>
                  <a:defRPr sz="26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23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1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NZ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F1EAE09-FAFA-4A2B-89B3-AB400A1A7A47}"/>
                  </a:ext>
                </a:extLst>
              </p:cNvPr>
              <p:cNvSpPr/>
              <p:nvPr/>
            </p:nvSpPr>
            <p:spPr>
              <a:xfrm>
                <a:off x="7113242" y="3651684"/>
                <a:ext cx="1711735" cy="678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latin typeface="+mn-lt"/>
                    <a:cs typeface="Times New Roman" pitchFamily="18" charset="0"/>
                  </a:rPr>
                  <a:t>Angle between</a:t>
                </a:r>
                <a:br>
                  <a:rPr lang="en-US" dirty="0">
                    <a:latin typeface="+mn-lt"/>
                    <a:cs typeface="Times New Roman" pitchFamily="18" charset="0"/>
                  </a:rPr>
                </a:br>
                <a:r>
                  <a:rPr lang="en-US" b="1" dirty="0">
                    <a:latin typeface="+mn-lt"/>
                    <a:cs typeface="Times New Roman" pitchFamily="18" charset="0"/>
                  </a:rPr>
                  <a:t>s</a:t>
                </a:r>
                <a:r>
                  <a:rPr lang="en-US" dirty="0">
                    <a:latin typeface="+mn-lt"/>
                    <a:cs typeface="Times New Roman" pitchFamily="18" charset="0"/>
                  </a:rPr>
                  <a:t> and </a:t>
                </a:r>
                <a:r>
                  <a:rPr lang="en-US" b="1" dirty="0">
                    <a:latin typeface="+mn-lt"/>
                    <a:cs typeface="Times New Roman" pitchFamily="18" charset="0"/>
                  </a:rPr>
                  <a:t>m</a:t>
                </a:r>
                <a:endParaRPr lang="en-NZ" b="1" dirty="0">
                  <a:latin typeface="+mn-lt"/>
                </a:endParaRPr>
              </a:p>
            </p:txBody>
          </p:sp>
        </p:grpSp>
        <p:sp>
          <p:nvSpPr>
            <p:cNvPr id="51" name="Oval 137">
              <a:extLst>
                <a:ext uri="{FF2B5EF4-FFF2-40B4-BE49-F238E27FC236}">
                  <a16:creationId xmlns:a16="http://schemas.microsoft.com/office/drawing/2014/main" id="{24E73678-59D4-4312-88C4-088EB033C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1600" y="5829300"/>
              <a:ext cx="46038" cy="635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" name="Oval 138">
              <a:extLst>
                <a:ext uri="{FF2B5EF4-FFF2-40B4-BE49-F238E27FC236}">
                  <a16:creationId xmlns:a16="http://schemas.microsoft.com/office/drawing/2014/main" id="{D78CC60D-D3AF-4E39-BB4C-A2D03D0AE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100" y="5537200"/>
              <a:ext cx="46038" cy="635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3" name="Oval 139">
              <a:extLst>
                <a:ext uri="{FF2B5EF4-FFF2-40B4-BE49-F238E27FC236}">
                  <a16:creationId xmlns:a16="http://schemas.microsoft.com/office/drawing/2014/main" id="{6443B93B-2066-49D1-A32F-57E97C206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700" y="5321300"/>
              <a:ext cx="46038" cy="635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4" name="Oval 140">
              <a:extLst>
                <a:ext uri="{FF2B5EF4-FFF2-40B4-BE49-F238E27FC236}">
                  <a16:creationId xmlns:a16="http://schemas.microsoft.com/office/drawing/2014/main" id="{FD333FB5-3A9D-4520-A876-D62F137A8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500" y="5283200"/>
              <a:ext cx="46038" cy="635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5" name="Oval 141">
              <a:extLst>
                <a:ext uri="{FF2B5EF4-FFF2-40B4-BE49-F238E27FC236}">
                  <a16:creationId xmlns:a16="http://schemas.microsoft.com/office/drawing/2014/main" id="{9C2E0FA2-069E-4EA9-9BB0-5AB4FE33C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900" y="5740400"/>
              <a:ext cx="46038" cy="635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6" name="Oval 142">
              <a:extLst>
                <a:ext uri="{FF2B5EF4-FFF2-40B4-BE49-F238E27FC236}">
                  <a16:creationId xmlns:a16="http://schemas.microsoft.com/office/drawing/2014/main" id="{B73FFFF4-0D89-4FA1-BEE6-C84A90DEF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9300" y="5524500"/>
              <a:ext cx="46038" cy="635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5EFCB878-0770-404B-AE40-B694C4AFCC2B}"/>
                </a:ext>
              </a:extLst>
            </p:cNvPr>
            <p:cNvSpPr/>
            <p:nvPr/>
          </p:nvSpPr>
          <p:spPr bwMode="auto">
            <a:xfrm>
              <a:off x="6451699" y="5309126"/>
              <a:ext cx="788013" cy="1332974"/>
            </a:xfrm>
            <a:prstGeom prst="arc">
              <a:avLst>
                <a:gd name="adj1" fmla="val 10800000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n-NZ">
                <a:latin typeface="Arial" charset="0"/>
              </a:endParaRPr>
            </a:p>
          </p:txBody>
        </p:sp>
      </p:grpSp>
      <p:pic>
        <p:nvPicPr>
          <p:cNvPr id="62" name="Picture 2">
            <a:extLst>
              <a:ext uri="{FF2B5EF4-FFF2-40B4-BE49-F238E27FC236}">
                <a16:creationId xmlns:a16="http://schemas.microsoft.com/office/drawing/2014/main" id="{A38E3329-5E9B-45BD-B7D6-1D28913F4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49413"/>
            <a:ext cx="3117850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grpSp>
        <p:nvGrpSpPr>
          <p:cNvPr id="63" name="Group 66">
            <a:extLst>
              <a:ext uri="{FF2B5EF4-FFF2-40B4-BE49-F238E27FC236}">
                <a16:creationId xmlns:a16="http://schemas.microsoft.com/office/drawing/2014/main" id="{53E2BF3D-85CD-421C-BBAD-4CF56AC42326}"/>
              </a:ext>
            </a:extLst>
          </p:cNvPr>
          <p:cNvGrpSpPr>
            <a:grpSpLocks/>
          </p:cNvGrpSpPr>
          <p:nvPr/>
        </p:nvGrpSpPr>
        <p:grpSpPr bwMode="auto">
          <a:xfrm>
            <a:off x="4541838" y="1627188"/>
            <a:ext cx="1711325" cy="1695450"/>
            <a:chOff x="6148388" y="5060950"/>
            <a:chExt cx="1711325" cy="1695450"/>
          </a:xfrm>
        </p:grpSpPr>
        <p:grpSp>
          <p:nvGrpSpPr>
            <p:cNvPr id="64" name="Group 82">
              <a:extLst>
                <a:ext uri="{FF2B5EF4-FFF2-40B4-BE49-F238E27FC236}">
                  <a16:creationId xmlns:a16="http://schemas.microsoft.com/office/drawing/2014/main" id="{DF10B127-26E2-4D97-BB84-92CFDB9E6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0372" y="5060948"/>
              <a:ext cx="1711802" cy="1649412"/>
              <a:chOff x="7113739" y="2647434"/>
              <a:chExt cx="1710725" cy="1649631"/>
            </a:xfrm>
          </p:grpSpPr>
          <p:cxnSp>
            <p:nvCxnSpPr>
              <p:cNvPr id="72" name="Straight Arrow Connector 133">
                <a:extLst>
                  <a:ext uri="{FF2B5EF4-FFF2-40B4-BE49-F238E27FC236}">
                    <a16:creationId xmlns:a16="http://schemas.microsoft.com/office/drawing/2014/main" id="{6D617851-DA4B-4418-A081-626BBD496C0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359650" y="3232150"/>
                <a:ext cx="876300" cy="1588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Straight Arrow Connector 134">
                <a:extLst>
                  <a:ext uri="{FF2B5EF4-FFF2-40B4-BE49-F238E27FC236}">
                    <a16:creationId xmlns:a16="http://schemas.microsoft.com/office/drawing/2014/main" id="{9FC5F6BF-D54D-47EC-861A-9F4E8467BAE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162006" y="3670300"/>
                <a:ext cx="1296194" cy="794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4" name="Rectangle 135">
                <a:extLst>
                  <a:ext uri="{FF2B5EF4-FFF2-40B4-BE49-F238E27FC236}">
                    <a16:creationId xmlns:a16="http://schemas.microsoft.com/office/drawing/2014/main" id="{B8CE276B-59D1-4E42-AD0F-3874EA584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439" y="2647434"/>
                <a:ext cx="410546" cy="369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"/>
                  <a:defRPr sz="32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1pPr>
                <a:lvl2pPr marL="742950" indent="-285750">
                  <a:spcBef>
                    <a:spcPts val="400"/>
                  </a:spcBef>
                  <a:buClr>
                    <a:schemeClr val="accent2"/>
                  </a:buClr>
                  <a:buSzPct val="90000"/>
                  <a:buChar char="•"/>
                  <a:defRPr sz="26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23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1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NZ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6F81EFE-961E-4C7A-A43D-F12F6190393A}"/>
                  </a:ext>
                </a:extLst>
              </p:cNvPr>
              <p:cNvSpPr/>
              <p:nvPr/>
            </p:nvSpPr>
            <p:spPr>
              <a:xfrm>
                <a:off x="7113342" y="3650869"/>
                <a:ext cx="1711835" cy="6461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latin typeface="+mn-lt"/>
                    <a:cs typeface="Times New Roman" pitchFamily="18" charset="0"/>
                  </a:rPr>
                  <a:t>Angle between</a:t>
                </a:r>
                <a:br>
                  <a:rPr lang="en-US" dirty="0">
                    <a:latin typeface="+mn-lt"/>
                    <a:cs typeface="Times New Roman" pitchFamily="18" charset="0"/>
                  </a:rPr>
                </a:br>
                <a:r>
                  <a:rPr lang="en-US" b="1" dirty="0">
                    <a:latin typeface="+mn-lt"/>
                    <a:cs typeface="Times New Roman" pitchFamily="18" charset="0"/>
                  </a:rPr>
                  <a:t>v</a:t>
                </a:r>
                <a:r>
                  <a:rPr lang="en-US" dirty="0">
                    <a:latin typeface="+mn-lt"/>
                    <a:cs typeface="Times New Roman" pitchFamily="18" charset="0"/>
                  </a:rPr>
                  <a:t> and </a:t>
                </a:r>
                <a:r>
                  <a:rPr lang="en-US" b="1" dirty="0">
                    <a:latin typeface="+mn-lt"/>
                    <a:cs typeface="Times New Roman" pitchFamily="18" charset="0"/>
                  </a:rPr>
                  <a:t>r</a:t>
                </a:r>
                <a:endParaRPr lang="en-NZ" b="1" dirty="0">
                  <a:latin typeface="+mn-lt"/>
                </a:endParaRPr>
              </a:p>
            </p:txBody>
          </p:sp>
        </p:grpSp>
        <p:sp>
          <p:nvSpPr>
            <p:cNvPr id="65" name="Oval 137">
              <a:extLst>
                <a:ext uri="{FF2B5EF4-FFF2-40B4-BE49-F238E27FC236}">
                  <a16:creationId xmlns:a16="http://schemas.microsoft.com/office/drawing/2014/main" id="{CC8F46FC-47D6-4708-99FD-BC117677E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1600" y="5943600"/>
              <a:ext cx="46038" cy="635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" name="Oval 138">
              <a:extLst>
                <a:ext uri="{FF2B5EF4-FFF2-40B4-BE49-F238E27FC236}">
                  <a16:creationId xmlns:a16="http://schemas.microsoft.com/office/drawing/2014/main" id="{04C6F74D-4C49-4ADD-8A09-065B5EB5E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100" y="5651500"/>
              <a:ext cx="46038" cy="635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" name="Oval 139">
              <a:extLst>
                <a:ext uri="{FF2B5EF4-FFF2-40B4-BE49-F238E27FC236}">
                  <a16:creationId xmlns:a16="http://schemas.microsoft.com/office/drawing/2014/main" id="{EE111B14-BFBB-4DFC-87CF-9B08A6639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700" y="5435600"/>
              <a:ext cx="46038" cy="635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8" name="Oval 140">
              <a:extLst>
                <a:ext uri="{FF2B5EF4-FFF2-40B4-BE49-F238E27FC236}">
                  <a16:creationId xmlns:a16="http://schemas.microsoft.com/office/drawing/2014/main" id="{FC71C140-1B5C-4F4A-B03D-EA1870585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500" y="5397500"/>
              <a:ext cx="46038" cy="635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9" name="Oval 141">
              <a:extLst>
                <a:ext uri="{FF2B5EF4-FFF2-40B4-BE49-F238E27FC236}">
                  <a16:creationId xmlns:a16="http://schemas.microsoft.com/office/drawing/2014/main" id="{46B7A686-E89E-44B2-AD8F-FE6DCBE34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900" y="5854700"/>
              <a:ext cx="46038" cy="635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0" name="Oval 142">
              <a:extLst>
                <a:ext uri="{FF2B5EF4-FFF2-40B4-BE49-F238E27FC236}">
                  <a16:creationId xmlns:a16="http://schemas.microsoft.com/office/drawing/2014/main" id="{AB544204-0BB6-4AF5-B61F-032428144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9300" y="5638800"/>
              <a:ext cx="46038" cy="635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DC784F36-87BA-4D0E-BAD8-64F0CF2681C4}"/>
                </a:ext>
              </a:extLst>
            </p:cNvPr>
            <p:cNvSpPr/>
            <p:nvPr/>
          </p:nvSpPr>
          <p:spPr bwMode="auto">
            <a:xfrm>
              <a:off x="6451600" y="5422900"/>
              <a:ext cx="787400" cy="1333500"/>
            </a:xfrm>
            <a:prstGeom prst="arc">
              <a:avLst>
                <a:gd name="adj1" fmla="val 10800000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n-NZ">
                <a:latin typeface="Arial" charset="0"/>
              </a:endParaRPr>
            </a:p>
          </p:txBody>
        </p:sp>
      </p:grpSp>
      <p:grpSp>
        <p:nvGrpSpPr>
          <p:cNvPr id="76" name="Group 79">
            <a:extLst>
              <a:ext uri="{FF2B5EF4-FFF2-40B4-BE49-F238E27FC236}">
                <a16:creationId xmlns:a16="http://schemas.microsoft.com/office/drawing/2014/main" id="{9C0D1863-1425-4150-A30B-251156C2D947}"/>
              </a:ext>
            </a:extLst>
          </p:cNvPr>
          <p:cNvGrpSpPr>
            <a:grpSpLocks/>
          </p:cNvGrpSpPr>
          <p:nvPr/>
        </p:nvGrpSpPr>
        <p:grpSpPr bwMode="auto">
          <a:xfrm>
            <a:off x="388938" y="1703388"/>
            <a:ext cx="1836737" cy="1308100"/>
            <a:chOff x="5818188" y="3816350"/>
            <a:chExt cx="1836737" cy="1308100"/>
          </a:xfrm>
        </p:grpSpPr>
        <p:grpSp>
          <p:nvGrpSpPr>
            <p:cNvPr id="77" name="Group 45">
              <a:extLst>
                <a:ext uri="{FF2B5EF4-FFF2-40B4-BE49-F238E27FC236}">
                  <a16:creationId xmlns:a16="http://schemas.microsoft.com/office/drawing/2014/main" id="{9634E130-A71A-4A82-AF00-02B19818B2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0189" y="3816348"/>
              <a:ext cx="1837278" cy="1308100"/>
              <a:chOff x="6796239" y="2710934"/>
              <a:chExt cx="1837278" cy="1309132"/>
            </a:xfrm>
          </p:grpSpPr>
          <p:cxnSp>
            <p:nvCxnSpPr>
              <p:cNvPr id="85" name="Straight Arrow Connector 37">
                <a:extLst>
                  <a:ext uri="{FF2B5EF4-FFF2-40B4-BE49-F238E27FC236}">
                    <a16:creationId xmlns:a16="http://schemas.microsoft.com/office/drawing/2014/main" id="{A582BF31-2087-4AA0-859E-447ED4A004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724650" y="3232150"/>
                <a:ext cx="876300" cy="1588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Arrow Connector 38">
                <a:extLst>
                  <a:ext uri="{FF2B5EF4-FFF2-40B4-BE49-F238E27FC236}">
                    <a16:creationId xmlns:a16="http://schemas.microsoft.com/office/drawing/2014/main" id="{C0AA18A3-01DE-40BB-A500-5BFBDC4DE04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162006" y="3670300"/>
                <a:ext cx="1296194" cy="794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03FAC625-341E-4C53-A4FD-DF613DBF0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6239" y="2710934"/>
                <a:ext cx="4283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"/>
                  <a:defRPr sz="32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1pPr>
                <a:lvl2pPr marL="742950" indent="-285750">
                  <a:spcBef>
                    <a:spcPts val="400"/>
                  </a:spcBef>
                  <a:buClr>
                    <a:schemeClr val="accent2"/>
                  </a:buClr>
                  <a:buSzPct val="90000"/>
                  <a:buChar char="•"/>
                  <a:defRPr sz="26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23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1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NZ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A9AC0DBE-F87B-42E1-9DA8-AC6AE9700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2139" y="3650734"/>
                <a:ext cx="35137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"/>
                  <a:defRPr sz="32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1pPr>
                <a:lvl2pPr marL="742950" indent="-285750">
                  <a:spcBef>
                    <a:spcPts val="400"/>
                  </a:spcBef>
                  <a:buClr>
                    <a:schemeClr val="accent2"/>
                  </a:buClr>
                  <a:buSzPct val="90000"/>
                  <a:buChar char="•"/>
                  <a:defRPr sz="26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23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1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NZ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8" name="Oval 46">
              <a:extLst>
                <a:ext uri="{FF2B5EF4-FFF2-40B4-BE49-F238E27FC236}">
                  <a16:creationId xmlns:a16="http://schemas.microsoft.com/office/drawing/2014/main" id="{134A4367-4F28-406F-9ECF-AD475571E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5700" y="4686300"/>
              <a:ext cx="46038" cy="635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9" name="Oval 47">
              <a:extLst>
                <a:ext uri="{FF2B5EF4-FFF2-40B4-BE49-F238E27FC236}">
                  <a16:creationId xmlns:a16="http://schemas.microsoft.com/office/drawing/2014/main" id="{97ABC1BA-A535-4C1B-A6D8-E7411551F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4521200"/>
              <a:ext cx="46038" cy="635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0" name="Oval 48">
              <a:extLst>
                <a:ext uri="{FF2B5EF4-FFF2-40B4-BE49-F238E27FC236}">
                  <a16:creationId xmlns:a16="http://schemas.microsoft.com/office/drawing/2014/main" id="{8D9A4CD2-92CF-4B0C-A66F-0B7D55772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394200"/>
              <a:ext cx="46038" cy="635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1" name="Oval 49">
              <a:extLst>
                <a:ext uri="{FF2B5EF4-FFF2-40B4-BE49-F238E27FC236}">
                  <a16:creationId xmlns:a16="http://schemas.microsoft.com/office/drawing/2014/main" id="{2C7F2EAF-0187-4729-ABC5-FE80FD7AD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4241800"/>
              <a:ext cx="46038" cy="635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2" name="Oval 50">
              <a:extLst>
                <a:ext uri="{FF2B5EF4-FFF2-40B4-BE49-F238E27FC236}">
                  <a16:creationId xmlns:a16="http://schemas.microsoft.com/office/drawing/2014/main" id="{B67AE6D3-0B1F-4DD0-BF60-AED73EBAD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165600"/>
              <a:ext cx="46038" cy="635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3" name="Oval 51">
              <a:extLst>
                <a:ext uri="{FF2B5EF4-FFF2-40B4-BE49-F238E27FC236}">
                  <a16:creationId xmlns:a16="http://schemas.microsoft.com/office/drawing/2014/main" id="{EE0902BA-A50A-4009-8F02-668B23F29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3975100"/>
              <a:ext cx="46038" cy="635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84" name="Straight Connector 53">
              <a:extLst>
                <a:ext uri="{FF2B5EF4-FFF2-40B4-BE49-F238E27FC236}">
                  <a16:creationId xmlns:a16="http://schemas.microsoft.com/office/drawing/2014/main" id="{62C6AF91-9447-4941-A027-2D40E7C324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84900" y="3937000"/>
              <a:ext cx="1219200" cy="8382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9" name="TextBox 92">
            <a:extLst>
              <a:ext uri="{FF2B5EF4-FFF2-40B4-BE49-F238E27FC236}">
                <a16:creationId xmlns:a16="http://schemas.microsoft.com/office/drawing/2014/main" id="{C2C7B679-2E74-462D-8BBD-5163A8F9B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2827338"/>
            <a:ext cx="26114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Specular highlight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for different shininess 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</a:t>
            </a:r>
            <a:endParaRPr lang="en-NZ" altLang="en-US" sz="1800">
              <a:latin typeface="Arial" panose="020B0604020202020204" pitchFamily="34" charset="0"/>
            </a:endParaRPr>
          </a:p>
        </p:txBody>
      </p:sp>
      <p:grpSp>
        <p:nvGrpSpPr>
          <p:cNvPr id="90" name="Group 97">
            <a:extLst>
              <a:ext uri="{FF2B5EF4-FFF2-40B4-BE49-F238E27FC236}">
                <a16:creationId xmlns:a16="http://schemas.microsoft.com/office/drawing/2014/main" id="{4321C5FA-962B-4E83-A134-CE23C5B4C268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3557588"/>
            <a:ext cx="1976438" cy="990600"/>
            <a:chOff x="7635387" y="5137148"/>
            <a:chExt cx="1976730" cy="990600"/>
          </a:xfrm>
        </p:grpSpPr>
        <p:grpSp>
          <p:nvGrpSpPr>
            <p:cNvPr id="91" name="Group 67">
              <a:extLst>
                <a:ext uri="{FF2B5EF4-FFF2-40B4-BE49-F238E27FC236}">
                  <a16:creationId xmlns:a16="http://schemas.microsoft.com/office/drawing/2014/main" id="{5FFB5E56-AF62-47E9-BDB6-CEB328B18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35387" y="5137148"/>
              <a:ext cx="1976730" cy="990600"/>
              <a:chOff x="6681939" y="2723644"/>
              <a:chExt cx="1976730" cy="991382"/>
            </a:xfrm>
          </p:grpSpPr>
          <p:cxnSp>
            <p:nvCxnSpPr>
              <p:cNvPr id="99" name="Straight Arrow Connector 68">
                <a:extLst>
                  <a:ext uri="{FF2B5EF4-FFF2-40B4-BE49-F238E27FC236}">
                    <a16:creationId xmlns:a16="http://schemas.microsoft.com/office/drawing/2014/main" id="{2D9C9D2A-AAC3-4FCB-B208-506568D795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724650" y="3232150"/>
                <a:ext cx="876300" cy="1588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Straight Arrow Connector 69">
                <a:extLst>
                  <a:ext uri="{FF2B5EF4-FFF2-40B4-BE49-F238E27FC236}">
                    <a16:creationId xmlns:a16="http://schemas.microsoft.com/office/drawing/2014/main" id="{F88D7FB7-CAEC-4D04-9E2F-50F7F8BC21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162006" y="3670300"/>
                <a:ext cx="1296194" cy="794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1" name="Rectangle 70">
                <a:extLst>
                  <a:ext uri="{FF2B5EF4-FFF2-40B4-BE49-F238E27FC236}">
                    <a16:creationId xmlns:a16="http://schemas.microsoft.com/office/drawing/2014/main" id="{45D10E24-2777-4610-9EB9-5D14A5322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1939" y="2723644"/>
                <a:ext cx="534121" cy="3696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"/>
                  <a:defRPr sz="32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1pPr>
                <a:lvl2pPr marL="742950" indent="-285750">
                  <a:spcBef>
                    <a:spcPts val="400"/>
                  </a:spcBef>
                  <a:buClr>
                    <a:schemeClr val="accent2"/>
                  </a:buClr>
                  <a:buSzPct val="90000"/>
                  <a:buChar char="•"/>
                  <a:defRPr sz="26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23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9BBB59"/>
                  </a:buClr>
                  <a:buSzPct val="100000"/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Rockwell" panose="02060603020205020403" pitchFamily="18" charset="0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1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d,s</a:t>
                </a:r>
                <a:endParaRPr lang="en-NZ" altLang="en-US" sz="1800" baseline="-25000">
                  <a:latin typeface="Arial" panose="020B0604020202020204" pitchFamily="34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98C4888-8808-4061-B58D-7B322564A0FE}"/>
                  </a:ext>
                </a:extLst>
              </p:cNvPr>
              <p:cNvSpPr/>
              <p:nvPr/>
            </p:nvSpPr>
            <p:spPr>
              <a:xfrm>
                <a:off x="8333183" y="3346435"/>
                <a:ext cx="325486" cy="368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+mn-lt"/>
                    <a:cs typeface="Times New Roman" pitchFamily="18" charset="0"/>
                  </a:rPr>
                  <a:t>d</a:t>
                </a:r>
                <a:endParaRPr lang="en-NZ" dirty="0">
                  <a:latin typeface="+mn-lt"/>
                </a:endParaRPr>
              </a:p>
            </p:txBody>
          </p:sp>
        </p:grpSp>
        <p:sp>
          <p:nvSpPr>
            <p:cNvPr id="92" name="Oval 72">
              <a:extLst>
                <a:ext uri="{FF2B5EF4-FFF2-40B4-BE49-F238E27FC236}">
                  <a16:creationId xmlns:a16="http://schemas.microsoft.com/office/drawing/2014/main" id="{7F671CC1-1247-4E56-A475-9AF8C42A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6100" y="5346700"/>
              <a:ext cx="46038" cy="635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3" name="Oval 73">
              <a:extLst>
                <a:ext uri="{FF2B5EF4-FFF2-40B4-BE49-F238E27FC236}">
                  <a16:creationId xmlns:a16="http://schemas.microsoft.com/office/drawing/2014/main" id="{07D0F234-7E0F-4222-B3D2-7FC03DCAF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200" y="5702300"/>
              <a:ext cx="46038" cy="635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4" name="Oval 74">
              <a:extLst>
                <a:ext uri="{FF2B5EF4-FFF2-40B4-BE49-F238E27FC236}">
                  <a16:creationId xmlns:a16="http://schemas.microsoft.com/office/drawing/2014/main" id="{E3DB92BE-D1A0-4313-8DF9-9C802D7C4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9800" y="5867400"/>
              <a:ext cx="46038" cy="635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5" name="Oval 75">
              <a:extLst>
                <a:ext uri="{FF2B5EF4-FFF2-40B4-BE49-F238E27FC236}">
                  <a16:creationId xmlns:a16="http://schemas.microsoft.com/office/drawing/2014/main" id="{DCCFCA3F-A3C0-489F-BA53-6EE9ECA9F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7600" y="5880100"/>
              <a:ext cx="46038" cy="635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6" name="Oval 76">
              <a:extLst>
                <a:ext uri="{FF2B5EF4-FFF2-40B4-BE49-F238E27FC236}">
                  <a16:creationId xmlns:a16="http://schemas.microsoft.com/office/drawing/2014/main" id="{60C1CBC0-58F9-42F1-9B5A-B6A10536E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7000" y="5969000"/>
              <a:ext cx="46038" cy="635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7" name="Oval 77">
              <a:extLst>
                <a:ext uri="{FF2B5EF4-FFF2-40B4-BE49-F238E27FC236}">
                  <a16:creationId xmlns:a16="http://schemas.microsoft.com/office/drawing/2014/main" id="{B7860223-6226-4529-9CCD-B832053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2100" y="5969000"/>
              <a:ext cx="46038" cy="635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8" name="Freeform 130">
              <a:extLst>
                <a:ext uri="{FF2B5EF4-FFF2-40B4-BE49-F238E27FC236}">
                  <a16:creationId xmlns:a16="http://schemas.microsoft.com/office/drawing/2014/main" id="{C579AAD4-7F6E-482C-B392-1BF7B214F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8800" y="5334000"/>
              <a:ext cx="1041400" cy="674688"/>
            </a:xfrm>
            <a:custGeom>
              <a:avLst/>
              <a:gdLst>
                <a:gd name="T0" fmla="*/ 0 w 1041400"/>
                <a:gd name="T1" fmla="*/ 0 h 675217"/>
                <a:gd name="T2" fmla="*/ 127000 w 1041400"/>
                <a:gd name="T3" fmla="*/ 384852 h 675217"/>
                <a:gd name="T4" fmla="*/ 596900 w 1041400"/>
                <a:gd name="T5" fmla="*/ 608316 h 675217"/>
                <a:gd name="T6" fmla="*/ 1041400 w 1041400"/>
                <a:gd name="T7" fmla="*/ 657973 h 6752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1400"/>
                <a:gd name="T13" fmla="*/ 0 h 675217"/>
                <a:gd name="T14" fmla="*/ 1041400 w 1041400"/>
                <a:gd name="T15" fmla="*/ 675217 h 6752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1400" h="675217">
                  <a:moveTo>
                    <a:pt x="0" y="0"/>
                  </a:moveTo>
                  <a:cubicBezTo>
                    <a:pt x="13758" y="144991"/>
                    <a:pt x="27517" y="289983"/>
                    <a:pt x="127000" y="393700"/>
                  </a:cubicBezTo>
                  <a:cubicBezTo>
                    <a:pt x="226483" y="497417"/>
                    <a:pt x="444500" y="575733"/>
                    <a:pt x="596900" y="622300"/>
                  </a:cubicBezTo>
                  <a:cubicBezTo>
                    <a:pt x="749300" y="668867"/>
                    <a:pt x="916517" y="675217"/>
                    <a:pt x="1041400" y="673100"/>
                  </a:cubicBezTo>
                </a:path>
              </a:pathLst>
            </a:cu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63248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0687-7EB7-462D-919E-E33D894B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Phong</a:t>
            </a:r>
            <a:r>
              <a:rPr lang="en-US" dirty="0"/>
              <a:t> Illumination Equation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2439-F646-4AF0-AAAD-7BA713A4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Achromatic Version: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Chromatic Version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D3F4E-EBA0-46D4-AE33-D083A8631C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25</a:t>
            </a:fld>
            <a:endParaRPr lang="en-NZ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96EDE-32F6-4D63-AF73-8CF732F8C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24" y="1764550"/>
            <a:ext cx="8854876" cy="1329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621F79-77FD-4680-924C-14AC5F2E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735" y="3383416"/>
            <a:ext cx="8051626" cy="317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1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6549-AB68-457F-842C-83E2632D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Illumination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0EB07-4D42-47A9-9357-3DFA00A51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26</a:t>
            </a:fld>
            <a:endParaRPr lang="en-NZ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6687D-B59C-4670-9666-E5253BD81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1422400"/>
            <a:ext cx="777557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6" name="TextBox 37">
            <a:extLst>
              <a:ext uri="{FF2B5EF4-FFF2-40B4-BE49-F238E27FC236}">
                <a16:creationId xmlns:a16="http://schemas.microsoft.com/office/drawing/2014/main" id="{435A5F57-BF29-4DDE-B7B6-D84F2ABC7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5422900"/>
            <a:ext cx="12858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NZ" altLang="en-US" sz="1200">
                <a:latin typeface="Arial" panose="020B0604020202020204" pitchFamily="34" charset="0"/>
              </a:rPr>
              <a:t>© </a:t>
            </a:r>
            <a:r>
              <a:rPr lang="en-US" altLang="en-US" sz="1200">
                <a:latin typeface="Arial" panose="020B0604020202020204" pitchFamily="34" charset="0"/>
              </a:rPr>
              <a:t>Hill, 2</a:t>
            </a:r>
            <a:r>
              <a:rPr lang="en-US" altLang="en-US" sz="1200" baseline="30000">
                <a:latin typeface="Arial" panose="020B0604020202020204" pitchFamily="34" charset="0"/>
              </a:rPr>
              <a:t>nd</a:t>
            </a:r>
            <a:r>
              <a:rPr lang="en-US" altLang="en-US" sz="1200">
                <a:latin typeface="Arial" panose="020B0604020202020204" pitchFamily="34" charset="0"/>
              </a:rPr>
              <a:t> Edition, Fig. 8.17</a:t>
            </a:r>
          </a:p>
        </p:txBody>
      </p:sp>
    </p:spTree>
    <p:extLst>
      <p:ext uri="{BB962C8B-B14F-4D97-AF65-F5344CB8AC3E}">
        <p14:creationId xmlns:p14="http://schemas.microsoft.com/office/powerpoint/2010/main" val="115223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3AE4-0BF3-4D27-8863-5249AB70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70FA-B81B-4747-B400-8C1695EBA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only have ambient light: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How does the perceived </a:t>
            </a:r>
            <a:r>
              <a:rPr lang="en-US" dirty="0" err="1"/>
              <a:t>colour</a:t>
            </a:r>
            <a:r>
              <a:rPr lang="en-US" dirty="0"/>
              <a:t> change with different light </a:t>
            </a:r>
            <a:r>
              <a:rPr lang="en-US" dirty="0" err="1"/>
              <a:t>colours</a:t>
            </a:r>
            <a:r>
              <a:rPr lang="en-US" dirty="0"/>
              <a:t> and material properties?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sz="2000" dirty="0"/>
              <a:t>     Light </a:t>
            </a:r>
            <a:r>
              <a:rPr lang="en-US" altLang="en-US" sz="2000" dirty="0" err="1"/>
              <a:t>colour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red</a:t>
            </a:r>
            <a:r>
              <a:rPr lang="en-US" altLang="en-US" sz="2000" dirty="0"/>
              <a:t>, Material </a:t>
            </a:r>
            <a:r>
              <a:rPr lang="en-US" altLang="en-US" sz="2000" dirty="0" err="1"/>
              <a:t>colour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red</a:t>
            </a:r>
            <a:r>
              <a:rPr lang="en-US" altLang="en-US" sz="2000" dirty="0"/>
              <a:t> =&gt; ?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sz="2000" dirty="0"/>
              <a:t>     Light </a:t>
            </a:r>
            <a:r>
              <a:rPr lang="en-US" altLang="en-US" sz="2000" dirty="0" err="1"/>
              <a:t>colour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chemeClr val="bg1">
                    <a:lumMod val="75000"/>
                  </a:schemeClr>
                </a:solidFill>
              </a:rPr>
              <a:t>white</a:t>
            </a:r>
            <a:r>
              <a:rPr lang="en-US" altLang="en-US" sz="2000" dirty="0"/>
              <a:t>, Material </a:t>
            </a:r>
            <a:r>
              <a:rPr lang="en-US" altLang="en-US" sz="2000" dirty="0" err="1"/>
              <a:t>colour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red</a:t>
            </a:r>
            <a:r>
              <a:rPr lang="en-US" altLang="en-US" sz="2000" dirty="0"/>
              <a:t> =&gt; ?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sz="2000" dirty="0"/>
              <a:t>     Light </a:t>
            </a:r>
            <a:r>
              <a:rPr lang="en-US" altLang="en-US" sz="2000" dirty="0" err="1"/>
              <a:t>colour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red</a:t>
            </a:r>
            <a:r>
              <a:rPr lang="en-US" altLang="en-US" sz="2000" dirty="0"/>
              <a:t>, Material </a:t>
            </a:r>
            <a:r>
              <a:rPr lang="en-US" altLang="en-US" sz="2000" dirty="0" err="1"/>
              <a:t>colour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blue</a:t>
            </a:r>
            <a:r>
              <a:rPr lang="en-US" altLang="en-US" sz="2000" dirty="0"/>
              <a:t>=&gt; ?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sz="2000" dirty="0"/>
              <a:t>     Light </a:t>
            </a:r>
            <a:r>
              <a:rPr lang="en-US" altLang="en-US" sz="2000" dirty="0" err="1"/>
              <a:t>colour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FFFF00"/>
                </a:solidFill>
              </a:rPr>
              <a:t>yellow</a:t>
            </a:r>
            <a:r>
              <a:rPr lang="en-US" altLang="en-US" sz="2000" dirty="0"/>
              <a:t>, Material </a:t>
            </a:r>
            <a:r>
              <a:rPr lang="en-US" altLang="en-US" sz="2000" dirty="0" err="1"/>
              <a:t>colour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00FFFF"/>
                </a:solidFill>
              </a:rPr>
              <a:t>cyan</a:t>
            </a:r>
            <a:r>
              <a:rPr lang="en-US" altLang="en-US" sz="2000" dirty="0"/>
              <a:t>=&gt; ?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sz="2000" dirty="0"/>
              <a:t>     Light </a:t>
            </a:r>
            <a:r>
              <a:rPr lang="en-US" altLang="en-US" sz="2000" dirty="0" err="1"/>
              <a:t>colour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00FFFF"/>
                </a:solidFill>
              </a:rPr>
              <a:t>cyan</a:t>
            </a:r>
            <a:r>
              <a:rPr lang="en-US" altLang="en-US" sz="2000" dirty="0"/>
              <a:t>, Material </a:t>
            </a:r>
            <a:r>
              <a:rPr lang="en-US" altLang="en-US" sz="2000" dirty="0" err="1"/>
              <a:t>colour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FFFF00"/>
                </a:solidFill>
              </a:rPr>
              <a:t>yellow </a:t>
            </a:r>
            <a:r>
              <a:rPr lang="en-US" altLang="en-US" sz="2000" dirty="0"/>
              <a:t>=&gt; ?</a:t>
            </a:r>
            <a:endParaRPr lang="en-NZ" altLang="en-US" sz="20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sz="2000" dirty="0"/>
              <a:t>     Light </a:t>
            </a:r>
            <a:r>
              <a:rPr lang="en-US" altLang="en-US" sz="2000" dirty="0" err="1"/>
              <a:t>colour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FFFF00"/>
                </a:solidFill>
              </a:rPr>
              <a:t>yellow</a:t>
            </a:r>
            <a:r>
              <a:rPr lang="en-US" altLang="en-US" sz="2000" dirty="0"/>
              <a:t>, Material </a:t>
            </a:r>
            <a:r>
              <a:rPr lang="en-US" altLang="en-US" sz="2000" dirty="0" err="1"/>
              <a:t>colour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blue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=&gt; ?</a:t>
            </a:r>
            <a:endParaRPr lang="en-NZ" altLang="en-US" sz="2000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14CBC-792D-4A6C-96ED-06502AF91A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27</a:t>
            </a:fld>
            <a:endParaRPr lang="en-NZ" altLang="zh-TW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CBE9176-6CA3-4837-9D61-07DBBCDED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15511"/>
              </p:ext>
            </p:extLst>
          </p:nvPr>
        </p:nvGraphicFramePr>
        <p:xfrm>
          <a:off x="7518400" y="1346200"/>
          <a:ext cx="1620838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3" imgW="787400" imgH="685800" progId="Equation.3">
                  <p:embed/>
                </p:oleObj>
              </mc:Choice>
              <mc:Fallback>
                <p:oleObj name="Equation" r:id="rId3" imgW="787400" imgH="685800" progId="Equation.3">
                  <p:embed/>
                  <p:pic>
                    <p:nvPicPr>
                      <p:cNvPr id="64516" name="Object 4">
                        <a:extLst>
                          <a:ext uri="{FF2B5EF4-FFF2-40B4-BE49-F238E27FC236}">
                            <a16:creationId xmlns:a16="http://schemas.microsoft.com/office/drawing/2014/main" id="{3A5DEBA1-3B69-4A64-AB9F-F44B0F139A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1346200"/>
                        <a:ext cx="1620838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Image result for rgb colour model">
            <a:extLst>
              <a:ext uri="{FF2B5EF4-FFF2-40B4-BE49-F238E27FC236}">
                <a16:creationId xmlns:a16="http://schemas.microsoft.com/office/drawing/2014/main" id="{F23310A3-C4F5-4300-A32C-886773824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3870325"/>
            <a:ext cx="27813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834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649D-7B8B-438B-BAC3-CDDF43FA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(2018 exam question)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76EF-8886-45B4-94D1-AF0B95777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types of reflection are present in the scene below?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68A08-A369-4EFB-8419-E59DBEB05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28</a:t>
            </a:fld>
            <a:endParaRPr lang="en-NZ" altLang="zh-TW"/>
          </a:p>
        </p:txBody>
      </p:sp>
      <p:pic>
        <p:nvPicPr>
          <p:cNvPr id="8194" name="Picture 1">
            <a:extLst>
              <a:ext uri="{FF2B5EF4-FFF2-40B4-BE49-F238E27FC236}">
                <a16:creationId xmlns:a16="http://schemas.microsoft.com/office/drawing/2014/main" id="{82D71C02-CC56-4040-8F74-B5A5FB79E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94" y="2334569"/>
            <a:ext cx="6729412" cy="4371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189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F607-0633-4CC4-AA2D-086C3612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18FC-2A51-4B1C-891E-758D32AE8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Why does the view direction not matter for diffusely reflected light?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does Lambert’s law say? Where do we use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does the shininess parameter </a:t>
            </a:r>
            <a:r>
              <a:rPr lang="en-US" altLang="en-US" b="1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Symbol" panose="05050102010706020507" pitchFamily="18" charset="2"/>
              </a:rPr>
              <a:t> do?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F5A61-4EBC-43C4-9DF5-430518BD03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29</a:t>
            </a:fld>
            <a:endParaRPr lang="en-NZ" altLang="zh-TW"/>
          </a:p>
        </p:txBody>
      </p:sp>
      <p:pic>
        <p:nvPicPr>
          <p:cNvPr id="7" name="Picture 6" descr="http://learnopengl.com/img/advanced-lighting/deferred_example.png">
            <a:extLst>
              <a:ext uri="{FF2B5EF4-FFF2-40B4-BE49-F238E27FC236}">
                <a16:creationId xmlns:a16="http://schemas.microsoft.com/office/drawing/2014/main" id="{E2AD9879-BF11-4960-B331-376F1C780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346" y="3945055"/>
            <a:ext cx="4101754" cy="291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91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29C9-DFFE-4555-BC68-E05435E9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of Illuminated Objects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E340-B61D-4BF0-B6EC-E7AB439F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we see depends on the light that makes it from the object to our eye</a:t>
            </a:r>
            <a:r>
              <a:rPr lang="en-NZ" sz="2400" dirty="0"/>
              <a:t>, but lots of things can influence this</a:t>
            </a:r>
          </a:p>
          <a:p>
            <a:r>
              <a:rPr lang="en-US" sz="2400" dirty="0"/>
              <a:t>P</a:t>
            </a:r>
            <a:r>
              <a:rPr lang="en-NZ" sz="2400" dirty="0" err="1"/>
              <a:t>roperties</a:t>
            </a:r>
            <a:r>
              <a:rPr lang="en-NZ" sz="2400" dirty="0"/>
              <a:t> of the lighting</a:t>
            </a:r>
          </a:p>
          <a:p>
            <a:pPr lvl="1"/>
            <a:r>
              <a:rPr lang="en-US" sz="2000" dirty="0"/>
              <a:t>N</a:t>
            </a:r>
            <a:r>
              <a:rPr lang="en-NZ" sz="2000" dirty="0"/>
              <a:t>umber of light sources</a:t>
            </a:r>
          </a:p>
          <a:p>
            <a:pPr lvl="1"/>
            <a:r>
              <a:rPr lang="en-US" sz="2000" dirty="0"/>
              <a:t>C</a:t>
            </a:r>
            <a:r>
              <a:rPr lang="en-NZ" sz="2000" dirty="0" err="1"/>
              <a:t>olour</a:t>
            </a:r>
            <a:r>
              <a:rPr lang="en-NZ" sz="2000" dirty="0"/>
              <a:t> of light</a:t>
            </a:r>
          </a:p>
          <a:p>
            <a:pPr lvl="1"/>
            <a:r>
              <a:rPr lang="en-US" sz="2000" dirty="0"/>
              <a:t>D</a:t>
            </a:r>
            <a:r>
              <a:rPr lang="en-NZ" sz="2000" dirty="0" err="1"/>
              <a:t>irection</a:t>
            </a:r>
            <a:r>
              <a:rPr lang="en-NZ" sz="2000" dirty="0"/>
              <a:t> and spread of light</a:t>
            </a:r>
          </a:p>
          <a:p>
            <a:pPr lvl="1"/>
            <a:r>
              <a:rPr lang="en-US" sz="2000" dirty="0"/>
              <a:t>D</a:t>
            </a:r>
            <a:r>
              <a:rPr lang="en-NZ" sz="2000" dirty="0" err="1"/>
              <a:t>istance</a:t>
            </a:r>
            <a:r>
              <a:rPr lang="en-NZ" sz="2000" dirty="0"/>
              <a:t> of light source</a:t>
            </a:r>
          </a:p>
          <a:p>
            <a:r>
              <a:rPr lang="en-US" sz="2400" dirty="0"/>
              <a:t>P</a:t>
            </a:r>
            <a:r>
              <a:rPr lang="en-NZ" sz="2400" dirty="0" err="1"/>
              <a:t>roperties</a:t>
            </a:r>
            <a:r>
              <a:rPr lang="en-NZ" sz="2400" dirty="0"/>
              <a:t> of the surface</a:t>
            </a:r>
          </a:p>
          <a:p>
            <a:pPr lvl="1"/>
            <a:r>
              <a:rPr lang="en-US" sz="2000" dirty="0"/>
              <a:t>L</a:t>
            </a:r>
            <a:r>
              <a:rPr lang="en-NZ" sz="2000" dirty="0" err="1"/>
              <a:t>ight</a:t>
            </a:r>
            <a:r>
              <a:rPr lang="en-NZ" sz="2000" dirty="0"/>
              <a:t> </a:t>
            </a:r>
            <a:r>
              <a:rPr lang="en-NZ" sz="2000" dirty="0" err="1"/>
              <a:t>absorbtion</a:t>
            </a:r>
            <a:r>
              <a:rPr lang="en-NZ" sz="2000" dirty="0"/>
              <a:t>, transmission, reflection</a:t>
            </a:r>
          </a:p>
          <a:p>
            <a:pPr lvl="1"/>
            <a:r>
              <a:rPr lang="en-US" sz="2000" dirty="0"/>
              <a:t>C</a:t>
            </a:r>
            <a:r>
              <a:rPr lang="en-NZ" sz="2000" dirty="0" err="1"/>
              <a:t>omplex</a:t>
            </a:r>
            <a:r>
              <a:rPr lang="en-NZ" sz="2000" dirty="0"/>
              <a:t> properties leading to effects like chromatic dispersion</a:t>
            </a:r>
          </a:p>
          <a:p>
            <a:r>
              <a:rPr lang="en-US" sz="2400" dirty="0"/>
              <a:t>P</a:t>
            </a:r>
            <a:r>
              <a:rPr lang="en-NZ" sz="2400" dirty="0" err="1"/>
              <a:t>roperties</a:t>
            </a:r>
            <a:r>
              <a:rPr lang="en-NZ" sz="2400" dirty="0"/>
              <a:t> of the environment</a:t>
            </a:r>
          </a:p>
          <a:p>
            <a:pPr lvl="1"/>
            <a:r>
              <a:rPr lang="en-US" sz="2000" dirty="0"/>
              <a:t>Objects blocking (shadows) or attenuating (fog, smoke)</a:t>
            </a:r>
            <a:endParaRPr lang="en-NZ" sz="2000" dirty="0"/>
          </a:p>
          <a:p>
            <a:r>
              <a:rPr lang="en-US" sz="2400" dirty="0"/>
              <a:t>V</a:t>
            </a:r>
            <a:r>
              <a:rPr lang="en-NZ" sz="2400" dirty="0" err="1"/>
              <a:t>iewpoint</a:t>
            </a:r>
            <a:r>
              <a:rPr lang="en-NZ" sz="2400" dirty="0"/>
              <a:t> (e.g. view in </a:t>
            </a:r>
            <a:r>
              <a:rPr lang="en-NZ" sz="2400"/>
              <a:t>a mirror changes </a:t>
            </a:r>
            <a:r>
              <a:rPr lang="en-NZ" sz="2400" dirty="0"/>
              <a:t>depending on the angle)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5258C-4044-4C9E-97D6-6B87D23AB6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3</a:t>
            </a:fld>
            <a:endParaRPr lang="en-NZ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DCFDD-346A-4E6E-90A1-9170471A5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8" y="2040730"/>
            <a:ext cx="1509712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0E3719-D6A4-4727-B83C-407D08ADF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1" y="2040731"/>
            <a:ext cx="1500187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A694B6-2AD0-41DB-9EF2-A9B93F435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3" y="2040731"/>
            <a:ext cx="1697038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8" name="Picture 7" descr="refraction">
            <a:extLst>
              <a:ext uri="{FF2B5EF4-FFF2-40B4-BE49-F238E27FC236}">
                <a16:creationId xmlns:a16="http://schemas.microsoft.com/office/drawing/2014/main" id="{A33F8CF2-C29F-4C3D-B4CF-B779C6D19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3" y="3168651"/>
            <a:ext cx="1697038" cy="127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diana_bssrdf_small">
            <a:hlinkClick r:id="rId6"/>
            <a:extLst>
              <a:ext uri="{FF2B5EF4-FFF2-40B4-BE49-F238E27FC236}">
                <a16:creationId xmlns:a16="http://schemas.microsoft.com/office/drawing/2014/main" id="{6096230F-2A8D-44F5-B01E-F5AB833A0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3" y="3535560"/>
            <a:ext cx="1322387" cy="130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FE01DC-2F7E-457B-91AC-86CE47FBA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1" y="3546870"/>
            <a:ext cx="1687512" cy="129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2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40B5-B17B-4CB6-92E9-FCDE842F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Sources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B266D-CACD-4E20-8568-38C2FA85A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Point Lights (e.g. lamp, candle)</a:t>
            </a:r>
          </a:p>
          <a:p>
            <a:pPr lvl="1"/>
            <a:r>
              <a:rPr lang="en-US" sz="2000" dirty="0"/>
              <a:t>Emit light equally in all directions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Spot Lights (e.g. torch, headlamp)</a:t>
            </a:r>
          </a:p>
          <a:p>
            <a:pPr lvl="1"/>
            <a:r>
              <a:rPr lang="en-US" sz="2000" dirty="0"/>
              <a:t>Only illuminates within a fixed area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Directional lights (e.g. sun)</a:t>
            </a:r>
          </a:p>
          <a:p>
            <a:pPr lvl="1"/>
            <a:r>
              <a:rPr lang="en-NZ" sz="2000" dirty="0"/>
              <a:t>All points illuminated from</a:t>
            </a:r>
          </a:p>
          <a:p>
            <a:pPr marL="457200" lvl="1" indent="0">
              <a:buNone/>
            </a:pPr>
            <a:r>
              <a:rPr lang="en-NZ" sz="2000" dirty="0"/>
              <a:t>the same direction</a:t>
            </a:r>
          </a:p>
          <a:p>
            <a:pPr lvl="1"/>
            <a:r>
              <a:rPr lang="en-NZ" sz="2000" dirty="0"/>
              <a:t>No distance factor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C6739-D3ED-4D0D-BD1E-4BAEB97059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4</a:t>
            </a:fld>
            <a:endParaRPr lang="en-NZ" altLang="zh-TW"/>
          </a:p>
        </p:txBody>
      </p:sp>
      <p:pic>
        <p:nvPicPr>
          <p:cNvPr id="5" name="Picture 4" descr="http://soniainteriosolutions.com/wp-content/uploads/2015/05/light-bulb-oil-lamp.jpg">
            <a:extLst>
              <a:ext uri="{FF2B5EF4-FFF2-40B4-BE49-F238E27FC236}">
                <a16:creationId xmlns:a16="http://schemas.microsoft.com/office/drawing/2014/main" id="{76E56370-FC60-4853-B7C1-9CB16F29E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706" y="1168400"/>
            <a:ext cx="2295854" cy="172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https://kpharri.files.wordpress.com/2013/02/sun-earth-rays.jpg">
            <a:extLst>
              <a:ext uri="{FF2B5EF4-FFF2-40B4-BE49-F238E27FC236}">
                <a16:creationId xmlns:a16="http://schemas.microsoft.com/office/drawing/2014/main" id="{81AEAA0A-7E68-44EF-BA26-DD4029F75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702" y="4984404"/>
            <a:ext cx="3607196" cy="172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http://www.somenj.com/wp-content/uploads/2015/11/Follow-Spot.jpg">
            <a:extLst>
              <a:ext uri="{FF2B5EF4-FFF2-40B4-BE49-F238E27FC236}">
                <a16:creationId xmlns:a16="http://schemas.microsoft.com/office/drawing/2014/main" id="{D2EDF014-3351-4E59-8384-D58CAAF42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536" y="3092920"/>
            <a:ext cx="1685460" cy="168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http://i20.photobucket.com/albums/b249/mickent/LostCreekCaveWaterfall3sm.jpg">
            <a:extLst>
              <a:ext uri="{FF2B5EF4-FFF2-40B4-BE49-F238E27FC236}">
                <a16:creationId xmlns:a16="http://schemas.microsoft.com/office/drawing/2014/main" id="{9CF2211E-1E89-44C2-974F-A10E13DBF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282" y="2303766"/>
            <a:ext cx="1685460" cy="25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78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7809-7154-4C4A-81EF-C434B731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Illumination vs Shading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7A47E-5F0D-44C0-A01E-99FE0EC8E5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5</a:t>
            </a:fld>
            <a:endParaRPr lang="en-NZ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38F37-8876-4E01-A8E4-5DE778D9C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70" y="1401763"/>
            <a:ext cx="428466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Illumination Model: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What </a:t>
            </a:r>
            <a:r>
              <a:rPr lang="en-US" altLang="en-US" sz="2000" dirty="0" err="1"/>
              <a:t>colour</a:t>
            </a:r>
            <a:r>
              <a:rPr lang="en-US" altLang="en-US" sz="2000" dirty="0"/>
              <a:t> is the surface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sz="2000" dirty="0"/>
              <a:t>     </a:t>
            </a:r>
            <a:r>
              <a:rPr lang="en-US" altLang="en-US" sz="2000" dirty="0">
                <a:latin typeface="Century Gothic" panose="020B0502020202020204" pitchFamily="34" charset="0"/>
              </a:rPr>
              <a:t>→</a:t>
            </a:r>
            <a:r>
              <a:rPr lang="en-US" altLang="en-US" sz="2000" dirty="0"/>
              <a:t> surface reflection model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Use equations from physics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sz="2000" dirty="0"/>
              <a:t>     (realistic, but time consuming)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… or fast approximations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sz="2000" dirty="0"/>
              <a:t>     (much faster, looks plausible)</a:t>
            </a:r>
          </a:p>
        </p:txBody>
      </p:sp>
      <p:pic>
        <p:nvPicPr>
          <p:cNvPr id="6" name="Picture 5" descr="http://140.129.20.249/~jmchen/cg/docs/rendering%20pipeline/rendering/li_specular1.gif">
            <a:extLst>
              <a:ext uri="{FF2B5EF4-FFF2-40B4-BE49-F238E27FC236}">
                <a16:creationId xmlns:a16="http://schemas.microsoft.com/office/drawing/2014/main" id="{340B2296-9E32-45A3-8618-B9CE12C0A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0" y="4013200"/>
            <a:ext cx="2592387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D49253-C16C-440A-99AC-EE9160F69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032" y="1389063"/>
            <a:ext cx="4284663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Shading Model: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How do we calculate                                                </a:t>
            </a:r>
            <a:r>
              <a:rPr lang="en-US" altLang="en-US" sz="2000" dirty="0" err="1"/>
              <a:t>colour</a:t>
            </a:r>
            <a:r>
              <a:rPr lang="en-US" altLang="en-US" sz="2000" dirty="0"/>
              <a:t> of pixels?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sz="2000" dirty="0"/>
              <a:t>     </a:t>
            </a:r>
            <a:r>
              <a:rPr lang="en-US" altLang="en-US" sz="2000" dirty="0">
                <a:latin typeface="Century Gothic" panose="020B0502020202020204" pitchFamily="34" charset="0"/>
              </a:rPr>
              <a:t>→</a:t>
            </a:r>
            <a:r>
              <a:rPr lang="en-US" altLang="en-US" sz="2000" dirty="0"/>
              <a:t> pixel shading algorithm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Using exact illumination model for each pixel too slow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sz="2000" dirty="0"/>
              <a:t>     (and often unnecessary)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Use interpolation to minimize computations of the full illumination model</a:t>
            </a:r>
          </a:p>
        </p:txBody>
      </p:sp>
      <p:pic>
        <p:nvPicPr>
          <p:cNvPr id="8" name="Picture 7" descr="http://img.blog.csdn.net/20150528162631411">
            <a:extLst>
              <a:ext uri="{FF2B5EF4-FFF2-40B4-BE49-F238E27FC236}">
                <a16:creationId xmlns:a16="http://schemas.microsoft.com/office/drawing/2014/main" id="{186ABC03-D4D0-4B31-9F3E-149DE4A1F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157" y="4632325"/>
            <a:ext cx="4062413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37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BCBF-707D-4726-A17F-765B6CFD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Illumination Models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CBB0-8958-4765-BE94-7D8586463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70000"/>
            <a:ext cx="9334500" cy="5143500"/>
          </a:xfrm>
        </p:spPr>
        <p:txBody>
          <a:bodyPr/>
          <a:lstStyle/>
          <a:p>
            <a:r>
              <a:rPr lang="en-US" dirty="0"/>
              <a:t>What happens to the light?</a:t>
            </a:r>
          </a:p>
          <a:p>
            <a:pPr lvl="1"/>
            <a:r>
              <a:rPr lang="en-US" sz="2400" dirty="0"/>
              <a:t>Reflection (ray bounces off surface in one direction)</a:t>
            </a:r>
          </a:p>
          <a:p>
            <a:pPr lvl="1"/>
            <a:r>
              <a:rPr lang="en-US" sz="2400" dirty="0"/>
              <a:t>Scattering (ray bounces off surface in many directions)</a:t>
            </a:r>
          </a:p>
          <a:p>
            <a:pPr lvl="1"/>
            <a:r>
              <a:rPr lang="en-US" sz="2400" dirty="0"/>
              <a:t>Absorption (ray absorbed by material)</a:t>
            </a:r>
          </a:p>
          <a:p>
            <a:pPr lvl="1"/>
            <a:r>
              <a:rPr lang="en-US" sz="2400" dirty="0"/>
              <a:t>Transmission (ray passes through object). Often includes refraction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Many surfaces apply some combination of these</a:t>
            </a:r>
            <a:endParaRPr lang="en-NZ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E23CB-919F-4ACB-A354-84DEDE2AF1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6</a:t>
            </a:fld>
            <a:endParaRPr lang="en-NZ" altLang="zh-TW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27DD89-173A-4ACB-AEFC-5430142EEBA8}"/>
              </a:ext>
            </a:extLst>
          </p:cNvPr>
          <p:cNvSpPr/>
          <p:nvPr/>
        </p:nvSpPr>
        <p:spPr>
          <a:xfrm>
            <a:off x="2223693" y="4440237"/>
            <a:ext cx="433387" cy="431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7CDCF9-C064-4311-A4E9-0D48AFFEF31D}"/>
              </a:ext>
            </a:extLst>
          </p:cNvPr>
          <p:cNvSpPr/>
          <p:nvPr/>
        </p:nvSpPr>
        <p:spPr>
          <a:xfrm>
            <a:off x="3938192" y="4391025"/>
            <a:ext cx="431800" cy="431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NZ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0910E8-4C7F-417E-9A95-F1A5BBA5575B}"/>
              </a:ext>
            </a:extLst>
          </p:cNvPr>
          <p:cNvSpPr/>
          <p:nvPr/>
        </p:nvSpPr>
        <p:spPr>
          <a:xfrm>
            <a:off x="5571730" y="4406900"/>
            <a:ext cx="433387" cy="431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NZ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080AB3-6305-4761-AF18-957F3B8987A5}"/>
              </a:ext>
            </a:extLst>
          </p:cNvPr>
          <p:cNvSpPr/>
          <p:nvPr/>
        </p:nvSpPr>
        <p:spPr>
          <a:xfrm>
            <a:off x="6980635" y="4390231"/>
            <a:ext cx="433388" cy="431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NZ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F2FB47-EE83-4C11-AD8C-409D70560993}"/>
              </a:ext>
            </a:extLst>
          </p:cNvPr>
          <p:cNvCxnSpPr/>
          <p:nvPr/>
        </p:nvCxnSpPr>
        <p:spPr>
          <a:xfrm>
            <a:off x="1760143" y="4305299"/>
            <a:ext cx="463550" cy="2889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2E3781-3EFE-44F4-B55A-62DC973D4ED7}"/>
              </a:ext>
            </a:extLst>
          </p:cNvPr>
          <p:cNvCxnSpPr/>
          <p:nvPr/>
        </p:nvCxnSpPr>
        <p:spPr>
          <a:xfrm flipH="1">
            <a:off x="1760143" y="4581524"/>
            <a:ext cx="447675" cy="29051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D4FF83-6543-47FD-A738-4B649C124B9D}"/>
              </a:ext>
            </a:extLst>
          </p:cNvPr>
          <p:cNvCxnSpPr/>
          <p:nvPr/>
        </p:nvCxnSpPr>
        <p:spPr>
          <a:xfrm>
            <a:off x="3447654" y="4367212"/>
            <a:ext cx="465138" cy="2889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CBD5C6-B68A-46DE-A3CA-8ABF7F595040}"/>
              </a:ext>
            </a:extLst>
          </p:cNvPr>
          <p:cNvCxnSpPr/>
          <p:nvPr/>
        </p:nvCxnSpPr>
        <p:spPr>
          <a:xfrm flipH="1">
            <a:off x="3465117" y="4656137"/>
            <a:ext cx="447675" cy="288925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C70559-0B54-414E-BD39-C780D8BC1984}"/>
              </a:ext>
            </a:extLst>
          </p:cNvPr>
          <p:cNvCxnSpPr/>
          <p:nvPr/>
        </p:nvCxnSpPr>
        <p:spPr>
          <a:xfrm flipH="1">
            <a:off x="3627042" y="4668837"/>
            <a:ext cx="273050" cy="395288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471FB1-71A8-418E-9302-60A4AD7A15D0}"/>
              </a:ext>
            </a:extLst>
          </p:cNvPr>
          <p:cNvCxnSpPr/>
          <p:nvPr/>
        </p:nvCxnSpPr>
        <p:spPr>
          <a:xfrm flipH="1">
            <a:off x="3785792" y="4702175"/>
            <a:ext cx="93662" cy="44450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FFBCD4-9FEA-4AAB-9D67-9A15558E8AD6}"/>
              </a:ext>
            </a:extLst>
          </p:cNvPr>
          <p:cNvCxnSpPr/>
          <p:nvPr/>
        </p:nvCxnSpPr>
        <p:spPr>
          <a:xfrm flipH="1">
            <a:off x="3395267" y="4678362"/>
            <a:ext cx="504825" cy="6350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EA8687-CE84-4C11-8FCF-1CAE11B12A8F}"/>
              </a:ext>
            </a:extLst>
          </p:cNvPr>
          <p:cNvCxnSpPr/>
          <p:nvPr/>
        </p:nvCxnSpPr>
        <p:spPr>
          <a:xfrm flipH="1" flipV="1">
            <a:off x="3393679" y="4511675"/>
            <a:ext cx="488950" cy="169862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B73893-A741-4834-9129-FD19F47C96CA}"/>
              </a:ext>
            </a:extLst>
          </p:cNvPr>
          <p:cNvCxnSpPr/>
          <p:nvPr/>
        </p:nvCxnSpPr>
        <p:spPr>
          <a:xfrm flipH="1" flipV="1">
            <a:off x="3825479" y="4191000"/>
            <a:ext cx="58738" cy="390525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3F4806-875A-458F-A3A8-D332E5F052EE}"/>
              </a:ext>
            </a:extLst>
          </p:cNvPr>
          <p:cNvCxnSpPr/>
          <p:nvPr/>
        </p:nvCxnSpPr>
        <p:spPr>
          <a:xfrm flipH="1" flipV="1">
            <a:off x="3627042" y="4257675"/>
            <a:ext cx="287337" cy="365125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30E5-6C8E-442F-95EC-5AEDB3649FBB}"/>
              </a:ext>
            </a:extLst>
          </p:cNvPr>
          <p:cNvCxnSpPr/>
          <p:nvPr/>
        </p:nvCxnSpPr>
        <p:spPr>
          <a:xfrm>
            <a:off x="5146280" y="4308475"/>
            <a:ext cx="463550" cy="2889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3DCA1B9-BF89-4035-A47A-5BADCBB8B558}"/>
              </a:ext>
            </a:extLst>
          </p:cNvPr>
          <p:cNvCxnSpPr/>
          <p:nvPr/>
        </p:nvCxnSpPr>
        <p:spPr>
          <a:xfrm>
            <a:off x="6510735" y="4277519"/>
            <a:ext cx="463550" cy="2889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69A550-DA63-41EF-B3E9-A5DA367746CF}"/>
              </a:ext>
            </a:extLst>
          </p:cNvPr>
          <p:cNvCxnSpPr/>
          <p:nvPr/>
        </p:nvCxnSpPr>
        <p:spPr>
          <a:xfrm>
            <a:off x="6991748" y="4566444"/>
            <a:ext cx="446087" cy="11271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1D8595-FD60-4479-A448-CC252B145767}"/>
              </a:ext>
            </a:extLst>
          </p:cNvPr>
          <p:cNvCxnSpPr/>
          <p:nvPr/>
        </p:nvCxnSpPr>
        <p:spPr>
          <a:xfrm>
            <a:off x="7437835" y="4677569"/>
            <a:ext cx="463550" cy="2889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1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80CA-5818-4BFA-957C-AA80A924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Light Reflection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B188-8A33-4EAE-B56C-54305CF56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the real world:</a:t>
            </a:r>
          </a:p>
          <a:p>
            <a:pPr lvl="1"/>
            <a:r>
              <a:rPr lang="en-US" sz="2400" dirty="0"/>
              <a:t>Light reflected unlimited number of times</a:t>
            </a:r>
          </a:p>
          <a:p>
            <a:pPr lvl="1"/>
            <a:r>
              <a:rPr lang="en-US" sz="2400" dirty="0"/>
              <a:t>Each reflection changes the appearance of the light</a:t>
            </a:r>
          </a:p>
          <a:p>
            <a:r>
              <a:rPr lang="en-US" sz="2800" dirty="0"/>
              <a:t>This isn’t practical for real-time rendering</a:t>
            </a:r>
          </a:p>
          <a:p>
            <a:pPr lvl="1"/>
            <a:r>
              <a:rPr lang="en-US" sz="2400" dirty="0"/>
              <a:t>Can often calculate only one reflection per vertex</a:t>
            </a:r>
          </a:p>
          <a:p>
            <a:pPr lvl="1"/>
            <a:r>
              <a:rPr lang="en-US" sz="2400" dirty="0"/>
              <a:t>Consider different light appearances as different types of reflection</a:t>
            </a:r>
          </a:p>
          <a:p>
            <a:r>
              <a:rPr lang="en-US" sz="2800" dirty="0"/>
              <a:t>Ambient Reflection</a:t>
            </a:r>
          </a:p>
          <a:p>
            <a:r>
              <a:rPr lang="en-US" sz="2800" dirty="0"/>
              <a:t>Diffuse Reflection</a:t>
            </a:r>
          </a:p>
          <a:p>
            <a:r>
              <a:rPr lang="en-US" sz="2800" dirty="0"/>
              <a:t>Specular Reflection</a:t>
            </a:r>
            <a:endParaRPr lang="en-NZ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D07CA-6A25-4E94-829A-13A4A7D7EE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7</a:t>
            </a:fld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62028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CA05-AFF9-4915-8B07-91BE8AFD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Light Reflection</a:t>
            </a:r>
            <a:endParaRPr lang="en-NZ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49BE64-A985-4CB7-A776-BCA30C5E9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3675519"/>
            <a:ext cx="9334500" cy="20647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1C263-C28A-440F-B5CC-3837363741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8</a:t>
            </a:fld>
            <a:endParaRPr lang="en-NZ" altLang="zh-TW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6F6B2-30BF-4888-A43E-4DAA938748C6}"/>
              </a:ext>
            </a:extLst>
          </p:cNvPr>
          <p:cNvSpPr txBox="1"/>
          <p:nvPr/>
        </p:nvSpPr>
        <p:spPr>
          <a:xfrm>
            <a:off x="390525" y="1428750"/>
            <a:ext cx="25431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Ambient</a:t>
            </a:r>
          </a:p>
          <a:p>
            <a:endParaRPr lang="en-US" dirty="0"/>
          </a:p>
          <a:p>
            <a:r>
              <a:rPr lang="en-US" dirty="0"/>
              <a:t>Light reflected so many times, it is everywhere (like uniform background illumination</a:t>
            </a: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6161A-9DDE-4AAC-BA0A-5A8708DD4007}"/>
              </a:ext>
            </a:extLst>
          </p:cNvPr>
          <p:cNvSpPr txBox="1"/>
          <p:nvPr/>
        </p:nvSpPr>
        <p:spPr>
          <a:xfrm>
            <a:off x="3905250" y="1428750"/>
            <a:ext cx="254317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Diffuse</a:t>
            </a:r>
          </a:p>
          <a:p>
            <a:endParaRPr lang="en-US" dirty="0"/>
          </a:p>
          <a:p>
            <a:r>
              <a:rPr lang="en-US" dirty="0"/>
              <a:t>Light scattered from one point equally (more or less) into all directions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6007A-F904-4578-ACCC-ED14FCE2440F}"/>
              </a:ext>
            </a:extLst>
          </p:cNvPr>
          <p:cNvSpPr txBox="1"/>
          <p:nvPr/>
        </p:nvSpPr>
        <p:spPr>
          <a:xfrm>
            <a:off x="7004050" y="1428750"/>
            <a:ext cx="25431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Specular</a:t>
            </a:r>
          </a:p>
          <a:p>
            <a:endParaRPr lang="en-US" dirty="0"/>
          </a:p>
          <a:p>
            <a:r>
              <a:rPr lang="en-US" dirty="0"/>
              <a:t>Light reflected more or less in only one direction (think mirror).</a:t>
            </a:r>
            <a:endParaRPr lang="en-N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11EED3-B15E-402D-B4B3-261F2597E52A}"/>
              </a:ext>
            </a:extLst>
          </p:cNvPr>
          <p:cNvSpPr txBox="1"/>
          <p:nvPr/>
        </p:nvSpPr>
        <p:spPr>
          <a:xfrm>
            <a:off x="495300" y="5924550"/>
            <a:ext cx="826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of reflection can depend on light source and object surface characteristics.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1108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2F3B-4EFE-4013-A6CD-A8EFC75A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Illumination Model</a:t>
            </a:r>
            <a:endParaRPr lang="en-NZ" dirty="0"/>
          </a:p>
        </p:txBody>
      </p:sp>
      <p:pic>
        <p:nvPicPr>
          <p:cNvPr id="7" name="Content Placeholder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601C040F-5D7C-40F8-ABBA-D9C67BD73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33" y="3208249"/>
            <a:ext cx="8840434" cy="12670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08623-C039-4A69-8D34-AE459A7C7C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9</a:t>
            </a:fld>
            <a:endParaRPr lang="en-NZ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FF3C3-BA20-4DB5-B864-79081B53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2152650"/>
            <a:ext cx="91725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9" name="Picture 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752946B-6D88-4BBC-9036-1E9FF0FC3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3" y="4981398"/>
            <a:ext cx="884043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6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53487</TotalTime>
  <Pages>77</Pages>
  <Words>1379</Words>
  <Application>Microsoft Office PowerPoint</Application>
  <PresentationFormat>A4 Paper (210x297 mm)</PresentationFormat>
  <Paragraphs>323</Paragraphs>
  <Slides>29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Arial Black</vt:lpstr>
      <vt:lpstr>Cambria</vt:lpstr>
      <vt:lpstr>Century Gothic</vt:lpstr>
      <vt:lpstr>Symbol</vt:lpstr>
      <vt:lpstr>Times New Roman</vt:lpstr>
      <vt:lpstr>Wingdings</vt:lpstr>
      <vt:lpstr>Wingdings 2</vt:lpstr>
      <vt:lpstr>Pixel</vt:lpstr>
      <vt:lpstr>Equation</vt:lpstr>
      <vt:lpstr>Document</vt:lpstr>
      <vt:lpstr>Computer Graphics and Image Processing</vt:lpstr>
      <vt:lpstr>Today’s Outline</vt:lpstr>
      <vt:lpstr>Appearance of Illuminated Objects</vt:lpstr>
      <vt:lpstr>Light Sources</vt:lpstr>
      <vt:lpstr>Illumination vs Shading</vt:lpstr>
      <vt:lpstr>Illumination Models</vt:lpstr>
      <vt:lpstr>Types of Light Reflection</vt:lpstr>
      <vt:lpstr>Types of Light Reflection</vt:lpstr>
      <vt:lpstr>Phong Illumination Model</vt:lpstr>
      <vt:lpstr>Phong Illumination Model</vt:lpstr>
      <vt:lpstr>Final Phong Illumination Equation</vt:lpstr>
      <vt:lpstr>Ambient Reflection</vt:lpstr>
      <vt:lpstr>Ambient Reflection</vt:lpstr>
      <vt:lpstr>Diffuse Reflection</vt:lpstr>
      <vt:lpstr>Surface Normal (m)</vt:lpstr>
      <vt:lpstr>Lambert’s Law</vt:lpstr>
      <vt:lpstr>Distance from Light Source</vt:lpstr>
      <vt:lpstr>Diffuse Reflection</vt:lpstr>
      <vt:lpstr>Specular Reflection</vt:lpstr>
      <vt:lpstr>Specular Highlight</vt:lpstr>
      <vt:lpstr>Shininess </vt:lpstr>
      <vt:lpstr>Specular Reflection</vt:lpstr>
      <vt:lpstr>Optimising Specular Reflection</vt:lpstr>
      <vt:lpstr>Final Phong Illumination Equation</vt:lpstr>
      <vt:lpstr>Final Phong Illumination Equation</vt:lpstr>
      <vt:lpstr>Phong Illumination</vt:lpstr>
      <vt:lpstr>Quiz</vt:lpstr>
      <vt:lpstr>Quiz (2018 exam question)</vt:lpstr>
      <vt:lpstr>Quiz</vt:lpstr>
    </vt:vector>
  </TitlesOfParts>
  <Company>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415.370 Computer Graphics</dc:title>
  <dc:subject/>
  <dc:creator>Alex Shaw</dc:creator>
  <cp:keywords/>
  <dc:description/>
  <cp:lastModifiedBy>Alex Shaw</cp:lastModifiedBy>
  <cp:revision>1293</cp:revision>
  <cp:lastPrinted>2018-03-09T08:39:31Z</cp:lastPrinted>
  <dcterms:created xsi:type="dcterms:W3CDTF">2000-07-12T05:53:19Z</dcterms:created>
  <dcterms:modified xsi:type="dcterms:W3CDTF">2020-02-18T03:56:11Z</dcterms:modified>
</cp:coreProperties>
</file>