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</p:sldMasterIdLst>
  <p:notesMasterIdLst>
    <p:notesMasterId r:id="rId19"/>
  </p:notesMasterIdLst>
  <p:handoutMasterIdLst>
    <p:handoutMasterId r:id="rId20"/>
  </p:handoutMasterIdLst>
  <p:sldIdLst>
    <p:sldId id="692" r:id="rId2"/>
    <p:sldId id="693" r:id="rId3"/>
    <p:sldId id="707" r:id="rId4"/>
    <p:sldId id="708" r:id="rId5"/>
    <p:sldId id="694" r:id="rId6"/>
    <p:sldId id="695" r:id="rId7"/>
    <p:sldId id="696" r:id="rId8"/>
    <p:sldId id="698" r:id="rId9"/>
    <p:sldId id="697" r:id="rId10"/>
    <p:sldId id="699" r:id="rId11"/>
    <p:sldId id="700" r:id="rId12"/>
    <p:sldId id="701" r:id="rId13"/>
    <p:sldId id="702" r:id="rId14"/>
    <p:sldId id="703" r:id="rId15"/>
    <p:sldId id="704" r:id="rId16"/>
    <p:sldId id="705" r:id="rId17"/>
    <p:sldId id="706" r:id="rId18"/>
  </p:sldIdLst>
  <p:sldSz cx="9906000" cy="6858000" type="A4"/>
  <p:notesSz cx="6797675" cy="99266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CC00"/>
    <a:srgbClr val="DED900"/>
    <a:srgbClr val="F4EE00"/>
    <a:srgbClr val="FF33CC"/>
    <a:srgbClr val="66FFFF"/>
    <a:srgbClr val="FFFF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5" autoAdjust="0"/>
    <p:restoredTop sz="87985" autoAdjust="0"/>
  </p:normalViewPr>
  <p:slideViewPr>
    <p:cSldViewPr snapToGrid="0">
      <p:cViewPr varScale="1">
        <p:scale>
          <a:sx n="100" d="100"/>
          <a:sy n="100" d="100"/>
        </p:scale>
        <p:origin x="1602" y="90"/>
      </p:cViewPr>
      <p:guideLst>
        <p:guide orient="horz" pos="2160"/>
        <p:guide pos="312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notesViewPr>
    <p:cSldViewPr snapToGrid="0">
      <p:cViewPr varScale="1">
        <p:scale>
          <a:sx n="73" d="100"/>
          <a:sy n="73" d="100"/>
        </p:scale>
        <p:origin x="-720" y="-90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873125"/>
            <a:ext cx="5010150" cy="3468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3162" cy="4468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8653" tIns="43550" rIns="88653" bIns="435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2058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60362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3583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NZ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6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6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6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6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NZ" altLang="en-US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Picture 2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7194F9"/>
              </a:clrFrom>
              <a:clrTo>
                <a:srgbClr val="7194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0"/>
            <a:ext cx="1223962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700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219450" y="1828800"/>
            <a:ext cx="652145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NZ"/>
              <a:t>Click to edit Master title style</a:t>
            </a:r>
          </a:p>
        </p:txBody>
      </p:sp>
      <p:sp>
        <p:nvSpPr>
          <p:cNvPr id="10701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19450" y="4267200"/>
            <a:ext cx="65214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NZ"/>
              <a:t>Click to edit Master subtitle style</a:t>
            </a:r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840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F3CC-CEC6-49F0-9C9A-51F1FF005794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77751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C8892-D837-413C-B91E-0F61DBDA256C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82812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0275" y="457200"/>
            <a:ext cx="2333625" cy="5956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9400" y="457200"/>
            <a:ext cx="6848475" cy="5956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13823-D54F-497F-BAAA-C99EF20C613F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280791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71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270000"/>
            <a:ext cx="459105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1F589-8ACA-43EE-AE47-DEDD78BA4341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898839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71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2850" y="1270000"/>
            <a:ext cx="4591050" cy="2495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2850" y="3917950"/>
            <a:ext cx="4591050" cy="2495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7ECD5-A600-40C0-9C48-9A8C276830AF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40826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CCC27-D7DF-482E-A03B-5C99F5339604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7436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30C48-1399-42E9-8F2B-B3345CE6A5C7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240847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270000"/>
            <a:ext cx="45910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270000"/>
            <a:ext cx="459105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00FED-E916-429F-9A7E-1A2C429F2DD5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28570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F4A91-74D4-4004-A052-218FD5E95D0E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363960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11071-3458-4C45-B7FA-63910C2D438C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6924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4AFA1-568A-4A4A-BE44-FF7D652974E1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313741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B73AB-CB04-42A0-8BE2-B8FEA7890D55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98942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38985-E7E9-4813-93BA-8732AA0D4879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40592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NZ" altLang="zh-TW"/>
          </a:p>
        </p:txBody>
      </p:sp>
      <p:sp>
        <p:nvSpPr>
          <p:cNvPr id="10690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  <a:ea typeface="新細明體" charset="-120"/>
              </a:defRPr>
            </a:lvl1pPr>
          </a:lstStyle>
          <a:p>
            <a:pPr>
              <a:defRPr/>
            </a:pPr>
            <a:fld id="{76622DAF-C5A6-4E6B-BC9C-C6B58F37D4E6}" type="slidenum">
              <a:rPr lang="en-NZ" altLang="zh-TW"/>
              <a:pPr>
                <a:defRPr/>
              </a:pPr>
              <a:t>‹#›</a:t>
            </a:fld>
            <a:endParaRPr lang="en-NZ" altLang="zh-TW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906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NZ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90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90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NZ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57200"/>
            <a:ext cx="89154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NZ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270000"/>
            <a:ext cx="93345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altLang="en-US"/>
              <a:t>Click to edit Master text styles</a:t>
            </a:r>
          </a:p>
          <a:p>
            <a:pPr lvl="1"/>
            <a:r>
              <a:rPr lang="en-NZ" altLang="en-US"/>
              <a:t>Second level</a:t>
            </a:r>
          </a:p>
          <a:p>
            <a:pPr lvl="2"/>
            <a:r>
              <a:rPr lang="en-NZ" altLang="en-US"/>
              <a:t>Third level</a:t>
            </a:r>
          </a:p>
          <a:p>
            <a:pPr lvl="3"/>
            <a:r>
              <a:rPr lang="en-NZ" altLang="en-US"/>
              <a:t>Fourth level</a:t>
            </a:r>
          </a:p>
          <a:p>
            <a:pPr lvl="4"/>
            <a:r>
              <a:rPr lang="en-NZ" altLang="en-US"/>
              <a:t>Fifth level</a:t>
            </a:r>
          </a:p>
        </p:txBody>
      </p:sp>
      <p:sp>
        <p:nvSpPr>
          <p:cNvPr id="10690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NZ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  <p:sldLayoutId id="2147484408" r:id="rId2"/>
    <p:sldLayoutId id="2147484409" r:id="rId3"/>
    <p:sldLayoutId id="2147484410" r:id="rId4"/>
    <p:sldLayoutId id="2147484411" r:id="rId5"/>
    <p:sldLayoutId id="2147484412" r:id="rId6"/>
    <p:sldLayoutId id="2147484413" r:id="rId7"/>
    <p:sldLayoutId id="2147484414" r:id="rId8"/>
    <p:sldLayoutId id="2147484415" r:id="rId9"/>
    <p:sldLayoutId id="2147484416" r:id="rId10"/>
    <p:sldLayoutId id="2147484417" r:id="rId11"/>
    <p:sldLayoutId id="2147484418" r:id="rId12"/>
    <p:sldLayoutId id="2147484419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Graphics and Image Processing</a:t>
            </a:r>
            <a:endParaRPr lang="en-NZ" altLang="en-US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Illumination and Shading II:</a:t>
            </a:r>
          </a:p>
          <a:p>
            <a:pPr eaLnBrk="1" hangingPunct="1"/>
            <a:r>
              <a:rPr lang="en-US" altLang="en-US" dirty="0"/>
              <a:t>Shading Models</a:t>
            </a:r>
            <a:endParaRPr lang="en-NZ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59E0AF-1F8C-47A9-B936-1EB0C651F838}" type="slidenum">
              <a:rPr lang="en-NZ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NZ" altLang="en-US" sz="1200">
              <a:latin typeface="Arial Black" panose="020B0A04020102020204" pitchFamily="34" charset="0"/>
            </a:endParaRPr>
          </a:p>
        </p:txBody>
      </p:sp>
      <p:pic>
        <p:nvPicPr>
          <p:cNvPr id="410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0"/>
            <a:ext cx="24003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DF32-7E03-41BA-B304-43D2EA52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2B8FF-711C-45F1-8064-DD0565CC1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Assign a normal at each vertex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Compute </a:t>
            </a:r>
            <a:r>
              <a:rPr lang="en-US" sz="2600" dirty="0" err="1"/>
              <a:t>colour</a:t>
            </a:r>
            <a:r>
              <a:rPr lang="en-US" sz="2600" dirty="0"/>
              <a:t> at the vertex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Linearly interpolate </a:t>
            </a:r>
            <a:r>
              <a:rPr lang="en-US" sz="2600" dirty="0" err="1"/>
              <a:t>colour</a:t>
            </a:r>
            <a:r>
              <a:rPr lang="en-US" sz="2600" dirty="0"/>
              <a:t> between vertices</a:t>
            </a:r>
          </a:p>
          <a:p>
            <a:r>
              <a:rPr lang="en-US" sz="2600" dirty="0">
                <a:solidFill>
                  <a:srgbClr val="00B050"/>
                </a:solidFill>
              </a:rPr>
              <a:t>Pros:</a:t>
            </a:r>
          </a:p>
          <a:p>
            <a:pPr lvl="1"/>
            <a:r>
              <a:rPr lang="en-US" sz="2000" dirty="0"/>
              <a:t>Still fast</a:t>
            </a:r>
          </a:p>
          <a:p>
            <a:pPr lvl="1"/>
            <a:r>
              <a:rPr lang="en-US" sz="2000" dirty="0"/>
              <a:t>No 0</a:t>
            </a:r>
            <a:r>
              <a:rPr lang="en-US" sz="2000" baseline="30000" dirty="0"/>
              <a:t>th</a:t>
            </a:r>
            <a:r>
              <a:rPr lang="en-US" sz="2000" dirty="0"/>
              <a:t> order color discontinuities</a:t>
            </a:r>
          </a:p>
          <a:p>
            <a:r>
              <a:rPr lang="en-US" sz="2600" dirty="0">
                <a:solidFill>
                  <a:srgbClr val="FF0000"/>
                </a:solidFill>
              </a:rPr>
              <a:t>Cons:</a:t>
            </a:r>
          </a:p>
          <a:p>
            <a:pPr lvl="1"/>
            <a:r>
              <a:rPr lang="en-US" sz="2000" dirty="0"/>
              <a:t>Still 1</a:t>
            </a:r>
            <a:r>
              <a:rPr lang="en-US" sz="2000" baseline="30000" dirty="0"/>
              <a:t>st</a:t>
            </a:r>
            <a:r>
              <a:rPr lang="en-US" sz="2000" dirty="0"/>
              <a:t> order discontinuities</a:t>
            </a:r>
          </a:p>
          <a:p>
            <a:pPr marL="457200" lvl="1" indent="0">
              <a:buNone/>
            </a:pPr>
            <a:r>
              <a:rPr lang="en-US" sz="2000" dirty="0"/>
              <a:t>     (slight Mach bands)</a:t>
            </a:r>
          </a:p>
          <a:p>
            <a:pPr lvl="1"/>
            <a:r>
              <a:rPr lang="en-US" sz="2000" dirty="0"/>
              <a:t>Quadrilateral Invariance problem</a:t>
            </a:r>
          </a:p>
          <a:p>
            <a:pPr lvl="1"/>
            <a:r>
              <a:rPr lang="en-US" sz="2000" dirty="0"/>
              <a:t>Problems with highlights</a:t>
            </a:r>
            <a:endParaRPr lang="en-NZ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849AF-A859-4E48-A40D-0A32F672C7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57200"/>
          </a:xfrm>
        </p:spPr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10</a:t>
            </a:fld>
            <a:endParaRPr lang="en-NZ" altLang="zh-TW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379C362-7103-4E04-8A1B-AE1099363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5" t="27287" r="26315" b="24763"/>
          <a:stretch>
            <a:fillRect/>
          </a:stretch>
        </p:blipFill>
        <p:spPr bwMode="auto">
          <a:xfrm>
            <a:off x="7134225" y="2328145"/>
            <a:ext cx="2771775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F74BF47-9B75-4D0D-B14A-39828484C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883009"/>
            <a:ext cx="1766887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14" name="Line 5">
            <a:extLst>
              <a:ext uri="{FF2B5EF4-FFF2-40B4-BE49-F238E27FC236}">
                <a16:creationId xmlns:a16="http://schemas.microsoft.com/office/drawing/2014/main" id="{258045BE-EE81-42C8-A1AD-C977ED3E2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0" y="6382620"/>
            <a:ext cx="2332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D76E21D0-D7AF-4987-84C2-9CAEEA3DE4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94400" y="5274545"/>
            <a:ext cx="0" cy="1108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7E6D804D-FF50-4FFB-9D63-3023118C2C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94400" y="5809532"/>
            <a:ext cx="49530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B5497DE8-04C6-4D97-8007-4EFD450AAF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700" y="5555532"/>
            <a:ext cx="67310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NZ"/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3BE8C24D-4B46-4AB4-AAAE-5E21596671E1}"/>
              </a:ext>
            </a:extLst>
          </p:cNvPr>
          <p:cNvSpPr txBox="1">
            <a:spLocks noChangeArrowheads="1"/>
          </p:cNvSpPr>
          <p:nvPr/>
        </p:nvSpPr>
        <p:spPr bwMode="auto">
          <a:xfrm rot="16202819">
            <a:off x="5292725" y="5668245"/>
            <a:ext cx="1042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AU" altLang="en-US" sz="1800">
                <a:latin typeface="Arial" panose="020B0604020202020204" pitchFamily="34" charset="0"/>
              </a:rPr>
              <a:t>Intensity</a:t>
            </a:r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A12F6412-9F97-40C1-9F07-DDF101C93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900" y="6315945"/>
            <a:ext cx="1079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AU" altLang="en-US" sz="1800">
                <a:latin typeface="Arial" panose="020B0604020202020204" pitchFamily="34" charset="0"/>
              </a:rPr>
              <a:t>Position</a:t>
            </a:r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2EB86166-A052-4C9E-8661-A4EF6E698A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5509495"/>
            <a:ext cx="850900" cy="46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871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5FA9-507A-4FB6-9DA7-8F458F0B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Shading: Rasterization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75D37-DDFA-427D-93B4-05AFEC44C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270000"/>
            <a:ext cx="9334500" cy="5143500"/>
          </a:xfrm>
        </p:spPr>
        <p:txBody>
          <a:bodyPr/>
          <a:lstStyle/>
          <a:p>
            <a:r>
              <a:rPr lang="en-US" sz="2800" dirty="0"/>
              <a:t>Triangles: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Get </a:t>
            </a:r>
            <a:r>
              <a:rPr lang="en-US" sz="2400" dirty="0" err="1"/>
              <a:t>colour</a:t>
            </a:r>
            <a:r>
              <a:rPr lang="en-US" sz="2400" dirty="0"/>
              <a:t> for each vertex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Interpolate pixel </a:t>
            </a:r>
            <a:r>
              <a:rPr lang="en-US" sz="2400" dirty="0" err="1"/>
              <a:t>colours</a:t>
            </a:r>
            <a:r>
              <a:rPr lang="en-US" sz="2400" dirty="0"/>
              <a:t> along </a:t>
            </a:r>
          </a:p>
          <a:p>
            <a:pPr marL="0" indent="0">
              <a:buNone/>
            </a:pPr>
            <a:r>
              <a:rPr lang="en-US" sz="2400" dirty="0"/>
              <a:t>     horizontal scan lines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2400" dirty="0"/>
              <a:t>Quadrilaterals</a:t>
            </a:r>
          </a:p>
          <a:p>
            <a:pPr marL="0" indent="0">
              <a:buNone/>
            </a:pPr>
            <a:r>
              <a:rPr lang="en-US" sz="2400" b="1" dirty="0"/>
              <a:t>Problem: </a:t>
            </a:r>
            <a:r>
              <a:rPr lang="en-US" sz="2400" dirty="0"/>
              <a:t>not rotationally invariant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</a:t>
            </a:r>
            <a:r>
              <a:rPr lang="en-NZ" sz="2400" b="1" dirty="0" err="1"/>
              <a:t>olution</a:t>
            </a:r>
            <a:r>
              <a:rPr lang="en-NZ" sz="2400" b="1" dirty="0"/>
              <a:t>: </a:t>
            </a:r>
            <a:r>
              <a:rPr lang="en-NZ" sz="2400" dirty="0"/>
              <a:t>cut each quadrilateral into two triangles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1E78E-2EE5-4E0B-95D5-93D4768D8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11</a:t>
            </a:fld>
            <a:endParaRPr lang="en-NZ" altLang="zh-TW"/>
          </a:p>
        </p:txBody>
      </p:sp>
      <p:grpSp>
        <p:nvGrpSpPr>
          <p:cNvPr id="5" name="Group 32">
            <a:extLst>
              <a:ext uri="{FF2B5EF4-FFF2-40B4-BE49-F238E27FC236}">
                <a16:creationId xmlns:a16="http://schemas.microsoft.com/office/drawing/2014/main" id="{8A2B863E-2C26-4BD0-B748-6C86FAF95A6F}"/>
              </a:ext>
            </a:extLst>
          </p:cNvPr>
          <p:cNvGrpSpPr>
            <a:grpSpLocks/>
          </p:cNvGrpSpPr>
          <p:nvPr/>
        </p:nvGrpSpPr>
        <p:grpSpPr bwMode="auto">
          <a:xfrm>
            <a:off x="5516563" y="1577182"/>
            <a:ext cx="3698875" cy="1957387"/>
            <a:chOff x="6019800" y="1308100"/>
            <a:chExt cx="3698875" cy="195738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8BC081-5843-47D8-B791-9E76AF5526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172201" y="2197100"/>
              <a:ext cx="1498600" cy="3175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Straight Arrow Connector 7">
              <a:extLst>
                <a:ext uri="{FF2B5EF4-FFF2-40B4-BE49-F238E27FC236}">
                  <a16:creationId xmlns:a16="http://schemas.microsoft.com/office/drawing/2014/main" id="{7FE5174D-F204-4549-8D05-8BBBA4367A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921500" y="2946400"/>
              <a:ext cx="26797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Isosceles Triangle 8">
              <a:extLst>
                <a:ext uri="{FF2B5EF4-FFF2-40B4-BE49-F238E27FC236}">
                  <a16:creationId xmlns:a16="http://schemas.microsoft.com/office/drawing/2014/main" id="{C4F61DF5-C001-45E7-87A1-7FD8232F8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3300" y="1587500"/>
              <a:ext cx="1676400" cy="1219200"/>
            </a:xfrm>
            <a:prstGeom prst="triangle">
              <a:avLst>
                <a:gd name="adj" fmla="val 50000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A5E49549-3B08-4DED-9A92-335C61590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0600" y="2743200"/>
              <a:ext cx="76200" cy="101600"/>
            </a:xfrm>
            <a:prstGeom prst="ellipse">
              <a:avLst/>
            </a:prstGeom>
            <a:solidFill>
              <a:srgbClr val="FF0000"/>
            </a:solidFill>
            <a:ln w="12700" algn="ctr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0AAD6B04-2173-4188-9025-2EB057AEE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8900" y="2743200"/>
              <a:ext cx="76200" cy="101600"/>
            </a:xfrm>
            <a:prstGeom prst="ellipse">
              <a:avLst/>
            </a:prstGeom>
            <a:solidFill>
              <a:srgbClr val="00CC00"/>
            </a:solidFill>
            <a:ln w="12700" algn="ctr">
              <a:solidFill>
                <a:srgbClr val="00CC0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1694ACC2-00FE-4803-8393-886A70BC0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3400" y="1562100"/>
              <a:ext cx="76200" cy="101600"/>
            </a:xfrm>
            <a:prstGeom prst="ellipse">
              <a:avLst/>
            </a:prstGeom>
            <a:solidFill>
              <a:srgbClr val="0000FF"/>
            </a:solidFill>
            <a:ln w="12700" algn="ctr">
              <a:solidFill>
                <a:srgbClr val="0070C0"/>
              </a:solidFill>
              <a:round/>
              <a:headEnd/>
              <a:tailEnd type="triangle" w="lg" len="lg"/>
            </a:ln>
          </p:spPr>
          <p:txBody>
            <a:bodyPr/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57096D-0E76-4FFC-94F0-8C3381923DDC}"/>
                </a:ext>
              </a:extLst>
            </p:cNvPr>
            <p:cNvSpPr/>
            <p:nvPr/>
          </p:nvSpPr>
          <p:spPr bwMode="auto">
            <a:xfrm>
              <a:off x="7150100" y="2146300"/>
              <a:ext cx="1384300" cy="76200"/>
            </a:xfrm>
            <a:prstGeom prst="rect">
              <a:avLst/>
            </a:prstGeom>
            <a:gradFill flip="none" rotWithShape="1">
              <a:gsLst>
                <a:gs pos="0">
                  <a:srgbClr val="FF0001"/>
                </a:gs>
                <a:gs pos="100000">
                  <a:srgbClr val="0000FF"/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  <a:scene3d>
              <a:camera prst="orthographicFront">
                <a:rot lat="0" lon="0" rev="33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NZ"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71D4E1-D402-4BEF-81FE-7CBFD44F989D}"/>
                </a:ext>
              </a:extLst>
            </p:cNvPr>
            <p:cNvSpPr/>
            <p:nvPr/>
          </p:nvSpPr>
          <p:spPr bwMode="auto">
            <a:xfrm>
              <a:off x="7886700" y="2159000"/>
              <a:ext cx="1384300" cy="76200"/>
            </a:xfrm>
            <a:prstGeom prst="rect">
              <a:avLst/>
            </a:prstGeom>
            <a:gradFill flip="none" rotWithShape="1">
              <a:gsLst>
                <a:gs pos="0">
                  <a:srgbClr val="0000FF"/>
                </a:gs>
                <a:gs pos="100000">
                  <a:srgbClr val="00CC00"/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  <a:scene3d>
              <a:camera prst="orthographicFront">
                <a:rot lat="0" lon="0" rev="1830000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NZ"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1B8F93-2AF8-45BD-B68E-D5199BA8B38D}"/>
                </a:ext>
              </a:extLst>
            </p:cNvPr>
            <p:cNvSpPr/>
            <p:nvPr/>
          </p:nvSpPr>
          <p:spPr bwMode="auto">
            <a:xfrm>
              <a:off x="7429500" y="2794000"/>
              <a:ext cx="1587500" cy="63500"/>
            </a:xfrm>
            <a:prstGeom prst="rect">
              <a:avLst/>
            </a:prstGeom>
            <a:gradFill flip="none" rotWithShape="1">
              <a:gsLst>
                <a:gs pos="0">
                  <a:srgbClr val="FF0001"/>
                </a:gs>
                <a:gs pos="100000">
                  <a:srgbClr val="00CC00"/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NZ">
                <a:latin typeface="Arial" charset="0"/>
              </a:endParaRPr>
            </a:p>
          </p:txBody>
        </p:sp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94617E41-1100-4ADA-8026-F7987B9AF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3300" y="2895600"/>
              <a:ext cx="10953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Screen x</a:t>
              </a:r>
              <a:endParaRPr lang="en-NZ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6" name="TextBox 21">
              <a:extLst>
                <a:ext uri="{FF2B5EF4-FFF2-40B4-BE49-F238E27FC236}">
                  <a16:creationId xmlns:a16="http://schemas.microsoft.com/office/drawing/2014/main" id="{FC212031-0F01-4EA6-A78F-0CF0AD767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800" y="1308100"/>
              <a:ext cx="915988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Screen</a:t>
              </a:r>
              <a:br>
                <a:rPr lang="en-US" altLang="en-US" sz="1800">
                  <a:latin typeface="Arial" panose="020B0604020202020204" pitchFamily="34" charset="0"/>
                </a:rPr>
              </a:br>
              <a:r>
                <a:rPr lang="en-US" altLang="en-US" sz="1800">
                  <a:latin typeface="Arial" panose="020B0604020202020204" pitchFamily="34" charset="0"/>
                </a:rPr>
                <a:t>y</a:t>
              </a:r>
              <a:endParaRPr lang="en-NZ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055D7C-925F-47AF-8F2E-CE5155AA0D20}"/>
                </a:ext>
              </a:extLst>
            </p:cNvPr>
            <p:cNvSpPr/>
            <p:nvPr/>
          </p:nvSpPr>
          <p:spPr bwMode="auto">
            <a:xfrm>
              <a:off x="7810500" y="2171700"/>
              <a:ext cx="787400" cy="45719"/>
            </a:xfrm>
            <a:prstGeom prst="rect">
              <a:avLst/>
            </a:prstGeom>
            <a:gradFill flip="none" rotWithShape="1">
              <a:gsLst>
                <a:gs pos="0">
                  <a:srgbClr val="BB3BA9"/>
                </a:gs>
                <a:gs pos="100000">
                  <a:srgbClr val="3399FF"/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/>
            <a:lstStyle/>
            <a:p>
              <a:pPr>
                <a:defRPr/>
              </a:pPr>
              <a:endParaRPr lang="en-NZ">
                <a:latin typeface="Arial" charset="0"/>
              </a:endParaRPr>
            </a:p>
          </p:txBody>
        </p:sp>
        <p:cxnSp>
          <p:nvCxnSpPr>
            <p:cNvPr id="18" name="Straight Arrow Connector 40">
              <a:extLst>
                <a:ext uri="{FF2B5EF4-FFF2-40B4-BE49-F238E27FC236}">
                  <a16:creationId xmlns:a16="http://schemas.microsoft.com/office/drawing/2014/main" id="{0B994A15-D417-45B3-A2AE-45E8C2B0E3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210550" y="1746250"/>
              <a:ext cx="457200" cy="3429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Box 42">
              <a:extLst>
                <a:ext uri="{FF2B5EF4-FFF2-40B4-BE49-F238E27FC236}">
                  <a16:creationId xmlns:a16="http://schemas.microsoft.com/office/drawing/2014/main" id="{CEFB1BFD-B4A3-4D9C-AC0A-4B6029A23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7100" y="1485900"/>
              <a:ext cx="1133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Scan line</a:t>
              </a:r>
              <a:endParaRPr lang="en-NZ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0" name="Flowchart: Decision 23">
            <a:extLst>
              <a:ext uri="{FF2B5EF4-FFF2-40B4-BE49-F238E27FC236}">
                <a16:creationId xmlns:a16="http://schemas.microsoft.com/office/drawing/2014/main" id="{1AF9351C-398F-4AAD-A665-8D5822A3D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4387850"/>
            <a:ext cx="1612900" cy="1511300"/>
          </a:xfrm>
          <a:prstGeom prst="flowChartDecision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21" name="Oval 26">
            <a:extLst>
              <a:ext uri="{FF2B5EF4-FFF2-40B4-BE49-F238E27FC236}">
                <a16:creationId xmlns:a16="http://schemas.microsoft.com/office/drawing/2014/main" id="{E1FC4D3B-90F7-4E1A-A42C-450BB9687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5086350"/>
            <a:ext cx="76200" cy="101600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22" name="Oval 27">
            <a:extLst>
              <a:ext uri="{FF2B5EF4-FFF2-40B4-BE49-F238E27FC236}">
                <a16:creationId xmlns:a16="http://schemas.microsoft.com/office/drawing/2014/main" id="{1051FA66-C7C0-4520-8D90-C02E3FE66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5086350"/>
            <a:ext cx="76200" cy="101600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23" name="Oval 28">
            <a:extLst>
              <a:ext uri="{FF2B5EF4-FFF2-40B4-BE49-F238E27FC236}">
                <a16:creationId xmlns:a16="http://schemas.microsoft.com/office/drawing/2014/main" id="{545F16B1-8415-48C9-83A9-04A00CD01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5822950"/>
            <a:ext cx="76200" cy="10160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24" name="Oval 29">
            <a:extLst>
              <a:ext uri="{FF2B5EF4-FFF2-40B4-BE49-F238E27FC236}">
                <a16:creationId xmlns:a16="http://schemas.microsoft.com/office/drawing/2014/main" id="{840050F8-ECCB-4723-8C42-53D0C204A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13" y="4349750"/>
            <a:ext cx="76200" cy="101600"/>
          </a:xfrm>
          <a:prstGeom prst="ellipse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01D25B-1391-4B20-A121-E7E2E7D8AA6B}"/>
              </a:ext>
            </a:extLst>
          </p:cNvPr>
          <p:cNvSpPr/>
          <p:nvPr/>
        </p:nvSpPr>
        <p:spPr bwMode="auto">
          <a:xfrm>
            <a:off x="874714" y="5111750"/>
            <a:ext cx="1498600" cy="762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5">
                  <a:lumMod val="5000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endParaRPr lang="en-NZ">
              <a:latin typeface="Arial" charset="0"/>
            </a:endParaRPr>
          </a:p>
        </p:txBody>
      </p:sp>
      <p:sp>
        <p:nvSpPr>
          <p:cNvPr id="26" name="Flowchart: Decision 31">
            <a:extLst>
              <a:ext uri="{FF2B5EF4-FFF2-40B4-BE49-F238E27FC236}">
                <a16:creationId xmlns:a16="http://schemas.microsoft.com/office/drawing/2014/main" id="{2141570B-8B21-4DE9-9A51-AD000BB79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4413250"/>
            <a:ext cx="1612900" cy="1511300"/>
          </a:xfrm>
          <a:prstGeom prst="flowChartDecision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27" name="Oval 32">
            <a:extLst>
              <a:ext uri="{FF2B5EF4-FFF2-40B4-BE49-F238E27FC236}">
                <a16:creationId xmlns:a16="http://schemas.microsoft.com/office/drawing/2014/main" id="{20F4AA4C-5764-48A8-A013-5AA5D3330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5111750"/>
            <a:ext cx="76200" cy="101600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28" name="Oval 33">
            <a:extLst>
              <a:ext uri="{FF2B5EF4-FFF2-40B4-BE49-F238E27FC236}">
                <a16:creationId xmlns:a16="http://schemas.microsoft.com/office/drawing/2014/main" id="{0D37C3BA-F825-4FC0-ABB6-7BED71654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5111750"/>
            <a:ext cx="76200" cy="101600"/>
          </a:xfrm>
          <a:prstGeom prst="ellipse">
            <a:avLst/>
          </a:prstGeom>
          <a:solidFill>
            <a:schemeClr val="tx1"/>
          </a:solidFill>
          <a:ln w="12700" algn="ctr">
            <a:solidFill>
              <a:srgbClr val="0070C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02942E-C5FE-4F57-B461-5125EAA35988}"/>
              </a:ext>
            </a:extLst>
          </p:cNvPr>
          <p:cNvSpPr/>
          <p:nvPr/>
        </p:nvSpPr>
        <p:spPr bwMode="auto">
          <a:xfrm>
            <a:off x="5192713" y="5848350"/>
            <a:ext cx="76200" cy="101600"/>
          </a:xfrm>
          <a:prstGeom prst="ellipse">
            <a:avLst/>
          </a:prstGeom>
          <a:solidFill>
            <a:srgbClr val="0858DA"/>
          </a:solidFill>
          <a:ln w="127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en-NZ">
              <a:latin typeface="Arial" charset="0"/>
            </a:endParaRPr>
          </a:p>
        </p:txBody>
      </p:sp>
      <p:sp>
        <p:nvSpPr>
          <p:cNvPr id="30" name="Oval 35">
            <a:extLst>
              <a:ext uri="{FF2B5EF4-FFF2-40B4-BE49-F238E27FC236}">
                <a16:creationId xmlns:a16="http://schemas.microsoft.com/office/drawing/2014/main" id="{C295190C-D01C-49D7-A036-190075A46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413" y="4375150"/>
            <a:ext cx="76200" cy="101600"/>
          </a:xfrm>
          <a:prstGeom prst="ellipse">
            <a:avLst/>
          </a:prstGeom>
          <a:solidFill>
            <a:srgbClr val="FF0000"/>
          </a:solidFill>
          <a:ln w="12700" algn="ctr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66EEE3-FE73-43D8-A5D6-CE4CF8362400}"/>
              </a:ext>
            </a:extLst>
          </p:cNvPr>
          <p:cNvSpPr/>
          <p:nvPr/>
        </p:nvSpPr>
        <p:spPr bwMode="auto">
          <a:xfrm>
            <a:off x="4506914" y="5137150"/>
            <a:ext cx="1498600" cy="762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endParaRPr lang="en-NZ">
              <a:latin typeface="Arial" charset="0"/>
            </a:endParaRPr>
          </a:p>
        </p:txBody>
      </p:sp>
      <p:sp>
        <p:nvSpPr>
          <p:cNvPr id="32" name="Right Arrow 33">
            <a:extLst>
              <a:ext uri="{FF2B5EF4-FFF2-40B4-BE49-F238E27FC236}">
                <a16:creationId xmlns:a16="http://schemas.microsoft.com/office/drawing/2014/main" id="{B29E64F4-A93A-4076-BD55-12D4FC1C127D}"/>
              </a:ext>
            </a:extLst>
          </p:cNvPr>
          <p:cNvSpPr/>
          <p:nvPr/>
        </p:nvSpPr>
        <p:spPr bwMode="auto">
          <a:xfrm>
            <a:off x="2716213" y="4718050"/>
            <a:ext cx="1498600" cy="82550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</a:rPr>
              <a:t>Rotate 90</a:t>
            </a:r>
            <a:r>
              <a:rPr lang="en-US" dirty="0">
                <a:latin typeface="Arial" charset="0"/>
                <a:sym typeface="Symbol"/>
              </a:rPr>
              <a:t></a:t>
            </a:r>
            <a:endParaRPr lang="en-NZ" dirty="0">
              <a:latin typeface="Arial" charset="0"/>
            </a:endParaRPr>
          </a:p>
        </p:txBody>
      </p:sp>
      <p:sp>
        <p:nvSpPr>
          <p:cNvPr id="33" name="TextBox 38">
            <a:extLst>
              <a:ext uri="{FF2B5EF4-FFF2-40B4-BE49-F238E27FC236}">
                <a16:creationId xmlns:a16="http://schemas.microsoft.com/office/drawing/2014/main" id="{184F3C10-8829-4253-8DD6-C863DEAAE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188" y="4476750"/>
            <a:ext cx="2889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When rotating the quad,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the color of the middle pixel changes (first purple, then gray)</a:t>
            </a:r>
            <a:endParaRPr lang="en-NZ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0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B2A1-BFFB-4217-80EF-E7E7AEF3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Shading: Highlights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795A-5C46-47D3-96D9-242D30CA8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Problem: </a:t>
            </a:r>
            <a:r>
              <a:rPr lang="en-US" sz="2400" dirty="0"/>
              <a:t>Highlights can only be rendered on a vertex</a:t>
            </a:r>
          </a:p>
          <a:p>
            <a:pPr lvl="1"/>
            <a:r>
              <a:rPr lang="en-US" sz="2200" dirty="0"/>
              <a:t>Highlight might not be sharp (smeared over adjacent faces)</a:t>
            </a:r>
          </a:p>
          <a:p>
            <a:pPr lvl="1"/>
            <a:r>
              <a:rPr lang="en-US" sz="2200" dirty="0"/>
              <a:t>Few vertices might mean no vertex near where the highlight should be</a:t>
            </a:r>
          </a:p>
          <a:p>
            <a:r>
              <a:rPr lang="en-US" sz="2400" b="1" dirty="0"/>
              <a:t>Solution:</a:t>
            </a:r>
            <a:r>
              <a:rPr lang="en-US" sz="2400" dirty="0"/>
              <a:t> Use more vertices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Alternative Solution:</a:t>
            </a:r>
            <a:r>
              <a:rPr lang="en-US" sz="2400" dirty="0"/>
              <a:t> Use a better shading algorithm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NZ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1821F-B53F-45A0-B5F2-0F095630C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12</a:t>
            </a:fld>
            <a:endParaRPr lang="en-NZ" altLang="zh-TW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7ECA756-59CA-4E08-ADED-2F63087E9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4" y="3275011"/>
            <a:ext cx="2235201" cy="223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35F7CBBC-3247-4557-984C-46F29ACE1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4" y="3300411"/>
            <a:ext cx="2235201" cy="223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27AB4A-2A5B-4AC5-8267-C1D425A06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042" y="5495130"/>
            <a:ext cx="2570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Low number of vertices</a:t>
            </a:r>
            <a:endParaRPr lang="en-NZ" altLang="en-US" sz="1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EF6FA3-2300-4566-A8C0-734669C9E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818" y="5530849"/>
            <a:ext cx="2620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chemeClr val="accent1"/>
              </a:buClr>
              <a:buSzPct val="70000"/>
              <a:buFont typeface="Wingdings 2" panose="05020102010507070707" pitchFamily="18" charset="2"/>
              <a:buChar char=""/>
              <a:defRPr sz="3200"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spcBef>
                <a:spcPts val="400"/>
              </a:spcBef>
              <a:buClr>
                <a:schemeClr val="accent2"/>
              </a:buClr>
              <a:buSzPct val="90000"/>
              <a:buChar char="•"/>
              <a:defRPr sz="2600"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300"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spcBef>
                <a:spcPts val="400"/>
              </a:spcBef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9BBB59"/>
              </a:buClr>
              <a:buSzPct val="100000"/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High number of vertices</a:t>
            </a:r>
            <a:endParaRPr lang="en-NZ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978969EF-49E0-4630-926D-B9B5A3F31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1084" y="5534818"/>
            <a:ext cx="3241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NZ" altLang="en-US" dirty="0"/>
              <a:t>© </a:t>
            </a:r>
            <a:r>
              <a:rPr lang="en-NZ" altLang="en-US" dirty="0" err="1"/>
              <a:t>Zom</a:t>
            </a:r>
            <a:r>
              <a:rPr lang="en-NZ" altLang="en-US" dirty="0"/>
              <a:t>-B</a:t>
            </a:r>
          </a:p>
        </p:txBody>
      </p:sp>
    </p:spTree>
    <p:extLst>
      <p:ext uri="{BB962C8B-B14F-4D97-AF65-F5344CB8AC3E}">
        <p14:creationId xmlns:p14="http://schemas.microsoft.com/office/powerpoint/2010/main" val="301820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97A5-6D4C-4663-9B4E-99A10E51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5E5B-BEBE-4BD1-94AB-2E2E1F77E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 ≠ </a:t>
            </a:r>
            <a:r>
              <a:rPr lang="en-US" dirty="0" err="1"/>
              <a:t>Phong</a:t>
            </a:r>
            <a:r>
              <a:rPr lang="en-US" dirty="0"/>
              <a:t> Illumination Model</a:t>
            </a:r>
          </a:p>
          <a:p>
            <a:pPr lvl="1"/>
            <a:r>
              <a:rPr lang="en-US" dirty="0"/>
              <a:t>But it does still </a:t>
            </a:r>
            <a:r>
              <a:rPr lang="en-US" i="1" dirty="0"/>
              <a:t>use</a:t>
            </a:r>
            <a:r>
              <a:rPr lang="en-US" dirty="0"/>
              <a:t> the </a:t>
            </a:r>
            <a:r>
              <a:rPr lang="en-US" dirty="0" err="1"/>
              <a:t>Phong</a:t>
            </a:r>
            <a:r>
              <a:rPr lang="en-US" dirty="0"/>
              <a:t> Illumination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vertex gets a normal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Interpolate the </a:t>
            </a:r>
            <a:r>
              <a:rPr lang="en-US" i="1" dirty="0"/>
              <a:t>normal</a:t>
            </a:r>
            <a:r>
              <a:rPr lang="en-US" dirty="0"/>
              <a:t> across the 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</a:t>
            </a:r>
            <a:r>
              <a:rPr lang="en-US" dirty="0" err="1"/>
              <a:t>Phong</a:t>
            </a:r>
            <a:r>
              <a:rPr lang="en-US" dirty="0"/>
              <a:t> Illumination at every pixel using the interpolated normal</a:t>
            </a:r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390C6-5643-4A40-8BE5-FA2E03548D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13</a:t>
            </a:fld>
            <a:endParaRPr lang="en-NZ" altLang="zh-TW"/>
          </a:p>
        </p:txBody>
      </p:sp>
      <p:sp>
        <p:nvSpPr>
          <p:cNvPr id="5" name="Regular Pentagon 8">
            <a:extLst>
              <a:ext uri="{FF2B5EF4-FFF2-40B4-BE49-F238E27FC236}">
                <a16:creationId xmlns:a16="http://schemas.microsoft.com/office/drawing/2014/main" id="{79F062A3-96E5-4927-B3C7-9B53321FF1E1}"/>
              </a:ext>
            </a:extLst>
          </p:cNvPr>
          <p:cNvSpPr/>
          <p:nvPr/>
        </p:nvSpPr>
        <p:spPr bwMode="auto">
          <a:xfrm>
            <a:off x="7458075" y="4661693"/>
            <a:ext cx="1092200" cy="1054100"/>
          </a:xfrm>
          <a:prstGeom prst="pentagon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endParaRPr lang="en-NZ"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2C9A45-08B8-4F95-B763-787D35C55108}"/>
              </a:ext>
            </a:extLst>
          </p:cNvPr>
          <p:cNvCxnSpPr>
            <a:cxnSpLocks noChangeShapeType="1"/>
            <a:stCxn id="5" idx="1"/>
          </p:cNvCxnSpPr>
          <p:nvPr/>
        </p:nvCxnSpPr>
        <p:spPr bwMode="auto">
          <a:xfrm rot="10800000">
            <a:off x="6950075" y="4928393"/>
            <a:ext cx="508000" cy="136525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61B4C1-9C42-4107-8863-63C56B7D9E04}"/>
              </a:ext>
            </a:extLst>
          </p:cNvPr>
          <p:cNvCxnSpPr>
            <a:cxnSpLocks noChangeShapeType="1"/>
            <a:stCxn id="5" idx="0"/>
          </p:cNvCxnSpPr>
          <p:nvPr/>
        </p:nvCxnSpPr>
        <p:spPr bwMode="auto">
          <a:xfrm rot="5400000" flipH="1" flipV="1">
            <a:off x="7762876" y="4420392"/>
            <a:ext cx="482600" cy="3175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3011E515-907A-40F9-A2E3-D555CD3178D4}"/>
              </a:ext>
            </a:extLst>
          </p:cNvPr>
          <p:cNvCxnSpPr>
            <a:cxnSpLocks noChangeShapeType="1"/>
            <a:stCxn id="5" idx="5"/>
          </p:cNvCxnSpPr>
          <p:nvPr/>
        </p:nvCxnSpPr>
        <p:spPr bwMode="auto">
          <a:xfrm flipV="1">
            <a:off x="8550275" y="4915693"/>
            <a:ext cx="482600" cy="149225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2">
            <a:extLst>
              <a:ext uri="{FF2B5EF4-FFF2-40B4-BE49-F238E27FC236}">
                <a16:creationId xmlns:a16="http://schemas.microsoft.com/office/drawing/2014/main" id="{1333DFA3-31C3-4452-AD1B-4ABBFE229977}"/>
              </a:ext>
            </a:extLst>
          </p:cNvPr>
          <p:cNvCxnSpPr>
            <a:cxnSpLocks noChangeShapeType="1"/>
            <a:stCxn id="5" idx="4"/>
          </p:cNvCxnSpPr>
          <p:nvPr/>
        </p:nvCxnSpPr>
        <p:spPr bwMode="auto">
          <a:xfrm rot="16200000" flipH="1">
            <a:off x="8331994" y="5726112"/>
            <a:ext cx="355600" cy="334962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15">
            <a:extLst>
              <a:ext uri="{FF2B5EF4-FFF2-40B4-BE49-F238E27FC236}">
                <a16:creationId xmlns:a16="http://schemas.microsoft.com/office/drawing/2014/main" id="{AE0F4949-285D-4E23-8555-415314824A2E}"/>
              </a:ext>
            </a:extLst>
          </p:cNvPr>
          <p:cNvCxnSpPr>
            <a:cxnSpLocks noChangeShapeType="1"/>
            <a:stCxn id="5" idx="2"/>
          </p:cNvCxnSpPr>
          <p:nvPr/>
        </p:nvCxnSpPr>
        <p:spPr bwMode="auto">
          <a:xfrm rot="5400000">
            <a:off x="7327107" y="5757861"/>
            <a:ext cx="381000" cy="296863"/>
          </a:xfrm>
          <a:prstGeom prst="straightConnector1">
            <a:avLst/>
          </a:prstGeom>
          <a:noFill/>
          <a:ln w="127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9">
            <a:extLst>
              <a:ext uri="{FF2B5EF4-FFF2-40B4-BE49-F238E27FC236}">
                <a16:creationId xmlns:a16="http://schemas.microsoft.com/office/drawing/2014/main" id="{5188DEC0-8A39-4DE8-8806-2D19AAC8B5A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7178675" y="4534693"/>
            <a:ext cx="45720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20">
            <a:extLst>
              <a:ext uri="{FF2B5EF4-FFF2-40B4-BE49-F238E27FC236}">
                <a16:creationId xmlns:a16="http://schemas.microsoft.com/office/drawing/2014/main" id="{A1EFFAD3-4334-42EC-816E-DFC0088D698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7407275" y="4420393"/>
            <a:ext cx="508000" cy="279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23">
            <a:extLst>
              <a:ext uri="{FF2B5EF4-FFF2-40B4-BE49-F238E27FC236}">
                <a16:creationId xmlns:a16="http://schemas.microsoft.com/office/drawing/2014/main" id="{DB2D2516-44D1-4DE1-8C84-3FAE654E660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6924675" y="5271293"/>
            <a:ext cx="596900" cy="25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26">
            <a:extLst>
              <a:ext uri="{FF2B5EF4-FFF2-40B4-BE49-F238E27FC236}">
                <a16:creationId xmlns:a16="http://schemas.microsoft.com/office/drawing/2014/main" id="{29179053-12A2-430D-B30B-F850D0870CF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7064375" y="5512593"/>
            <a:ext cx="495300" cy="279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32">
            <a:extLst>
              <a:ext uri="{FF2B5EF4-FFF2-40B4-BE49-F238E27FC236}">
                <a16:creationId xmlns:a16="http://schemas.microsoft.com/office/drawing/2014/main" id="{D1FA1067-3D8E-4C37-9879-BF6ACA30A16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8054975" y="4433093"/>
            <a:ext cx="482600" cy="228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35">
            <a:extLst>
              <a:ext uri="{FF2B5EF4-FFF2-40B4-BE49-F238E27FC236}">
                <a16:creationId xmlns:a16="http://schemas.microsoft.com/office/drawing/2014/main" id="{FA78E0F2-CF5A-4E08-996E-D07299A02F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359775" y="4534693"/>
            <a:ext cx="444500" cy="3937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37">
            <a:extLst>
              <a:ext uri="{FF2B5EF4-FFF2-40B4-BE49-F238E27FC236}">
                <a16:creationId xmlns:a16="http://schemas.microsoft.com/office/drawing/2014/main" id="{0F6B6C86-FC26-481E-A85F-2E54DBA3231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486775" y="5271293"/>
            <a:ext cx="520700" cy="127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Arrow Connector 40">
            <a:extLst>
              <a:ext uri="{FF2B5EF4-FFF2-40B4-BE49-F238E27FC236}">
                <a16:creationId xmlns:a16="http://schemas.microsoft.com/office/drawing/2014/main" id="{8735C1CB-CCEE-4B99-A278-A398BB6443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423275" y="5487193"/>
            <a:ext cx="469900" cy="228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43">
            <a:extLst>
              <a:ext uri="{FF2B5EF4-FFF2-40B4-BE49-F238E27FC236}">
                <a16:creationId xmlns:a16="http://schemas.microsoft.com/office/drawing/2014/main" id="{B4FEB791-576F-43C9-A1D2-6BE0BDB0036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566025" y="5899943"/>
            <a:ext cx="444500" cy="101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45">
            <a:extLst>
              <a:ext uri="{FF2B5EF4-FFF2-40B4-BE49-F238E27FC236}">
                <a16:creationId xmlns:a16="http://schemas.microsoft.com/office/drawing/2014/main" id="{0237359A-C151-4C7D-8BEB-763D1A3B769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921625" y="5899943"/>
            <a:ext cx="469900" cy="127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7ED5A43-E334-4BB9-B990-5CBD0501AE8B}"/>
              </a:ext>
            </a:extLst>
          </p:cNvPr>
          <p:cNvSpPr txBox="1"/>
          <p:nvPr/>
        </p:nvSpPr>
        <p:spPr>
          <a:xfrm>
            <a:off x="6807306" y="6190457"/>
            <a:ext cx="2571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Normals</a:t>
            </a:r>
            <a:r>
              <a:rPr lang="en-US" sz="1400" dirty="0"/>
              <a:t>, interpolated </a:t>
            </a:r>
            <a:r>
              <a:rPr lang="en-US" sz="1400" dirty="0" err="1"/>
              <a:t>normals</a:t>
            </a:r>
            <a:endParaRPr lang="en-NZ" sz="1400" dirty="0"/>
          </a:p>
        </p:txBody>
      </p:sp>
    </p:spTree>
    <p:extLst>
      <p:ext uri="{BB962C8B-B14F-4D97-AF65-F5344CB8AC3E}">
        <p14:creationId xmlns:p14="http://schemas.microsoft.com/office/powerpoint/2010/main" val="4061025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59FE-53F7-48F8-AC4E-65E6D4AC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CE11-7873-4910-A41D-84451E00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Pros:</a:t>
            </a:r>
          </a:p>
          <a:p>
            <a:pPr lvl="1"/>
            <a:r>
              <a:rPr lang="en-US" dirty="0"/>
              <a:t>Crisp highlights even with few vertices</a:t>
            </a:r>
          </a:p>
          <a:p>
            <a:pPr lvl="1"/>
            <a:r>
              <a:rPr lang="en-US" dirty="0"/>
              <a:t>Smooth and continuous </a:t>
            </a:r>
            <a:r>
              <a:rPr lang="en-US" dirty="0" err="1"/>
              <a:t>colour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Cons:</a:t>
            </a:r>
          </a:p>
          <a:p>
            <a:pPr lvl="1"/>
            <a:r>
              <a:rPr lang="en-US" dirty="0"/>
              <a:t>Significantly slower* than Flat or </a:t>
            </a:r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B21DB-0C42-40DA-9670-85F3109C23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14</a:t>
            </a:fld>
            <a:endParaRPr lang="en-NZ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EA2A7-7308-4F39-B91B-493A30126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2" y="3991491"/>
            <a:ext cx="5208587" cy="225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A4A26-E979-4AFC-A7E3-2F7E06A77251}"/>
              </a:ext>
            </a:extLst>
          </p:cNvPr>
          <p:cNvSpPr txBox="1"/>
          <p:nvPr/>
        </p:nvSpPr>
        <p:spPr>
          <a:xfrm>
            <a:off x="800100" y="6248400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*Modern GPUs are so powerful this isn’t normally an issue in practice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8960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EDA2-61D0-4CF2-803D-28710B50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Shading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423A0-981E-41FC-BE7F-971FC9AD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Flat Shading</a:t>
            </a:r>
          </a:p>
          <a:p>
            <a:pPr lvl="1"/>
            <a:r>
              <a:rPr lang="en-US" sz="2000" dirty="0"/>
              <a:t>1 normal calculation per triangle</a:t>
            </a:r>
          </a:p>
          <a:p>
            <a:pPr lvl="1"/>
            <a:r>
              <a:rPr lang="en-US" sz="2000" dirty="0"/>
              <a:t>1 </a:t>
            </a:r>
            <a:r>
              <a:rPr lang="en-US" sz="2000" dirty="0" err="1"/>
              <a:t>colour</a:t>
            </a:r>
            <a:r>
              <a:rPr lang="en-US" sz="2000" dirty="0"/>
              <a:t> calculation per triangle</a:t>
            </a:r>
          </a:p>
          <a:p>
            <a:pPr lvl="1"/>
            <a:r>
              <a:rPr lang="en-US" sz="2000" dirty="0"/>
              <a:t>No interpolation</a:t>
            </a:r>
          </a:p>
          <a:p>
            <a:r>
              <a:rPr lang="en-US" sz="2800" dirty="0" err="1"/>
              <a:t>Gouraud</a:t>
            </a:r>
            <a:r>
              <a:rPr lang="en-US" sz="2800" dirty="0"/>
              <a:t> Shading</a:t>
            </a:r>
          </a:p>
          <a:p>
            <a:pPr lvl="1"/>
            <a:r>
              <a:rPr lang="en-US" sz="2000" dirty="0"/>
              <a:t>1 normal calculation per vertex</a:t>
            </a:r>
          </a:p>
          <a:p>
            <a:pPr lvl="1"/>
            <a:r>
              <a:rPr lang="en-US" sz="2000" dirty="0"/>
              <a:t>1 </a:t>
            </a:r>
            <a:r>
              <a:rPr lang="en-US" sz="2000" dirty="0" err="1"/>
              <a:t>colour</a:t>
            </a:r>
            <a:r>
              <a:rPr lang="en-US" sz="2000" dirty="0"/>
              <a:t> calculation per vertex</a:t>
            </a:r>
          </a:p>
          <a:p>
            <a:pPr lvl="1"/>
            <a:r>
              <a:rPr lang="en-US" sz="2000" dirty="0"/>
              <a:t>1 </a:t>
            </a:r>
            <a:r>
              <a:rPr lang="en-US" sz="2000" dirty="0" err="1"/>
              <a:t>colour</a:t>
            </a:r>
            <a:r>
              <a:rPr lang="en-US" sz="2000" dirty="0"/>
              <a:t> interpolation per pixel</a:t>
            </a:r>
            <a:endParaRPr lang="en-NZ" dirty="0"/>
          </a:p>
          <a:p>
            <a:r>
              <a:rPr lang="en-US" sz="2800" dirty="0"/>
              <a:t>P</a:t>
            </a:r>
            <a:r>
              <a:rPr lang="en-NZ" sz="2800" dirty="0" err="1"/>
              <a:t>hong</a:t>
            </a:r>
            <a:r>
              <a:rPr lang="en-NZ" sz="2800" dirty="0"/>
              <a:t> Shading</a:t>
            </a:r>
          </a:p>
          <a:p>
            <a:pPr lvl="1"/>
            <a:r>
              <a:rPr lang="en-US" sz="2000" dirty="0"/>
              <a:t>1</a:t>
            </a:r>
            <a:r>
              <a:rPr lang="en-NZ" sz="2000" dirty="0"/>
              <a:t> normal calculation per vertex</a:t>
            </a:r>
          </a:p>
          <a:p>
            <a:pPr lvl="1"/>
            <a:r>
              <a:rPr lang="en-US" sz="2000" dirty="0"/>
              <a:t>1</a:t>
            </a:r>
            <a:r>
              <a:rPr lang="en-NZ" sz="2000" dirty="0"/>
              <a:t> normal interpolation per pixel</a:t>
            </a:r>
          </a:p>
          <a:p>
            <a:pPr lvl="1"/>
            <a:r>
              <a:rPr lang="en-US" sz="2000" dirty="0"/>
              <a:t>1</a:t>
            </a:r>
            <a:r>
              <a:rPr lang="en-NZ" sz="2000" dirty="0"/>
              <a:t> colour calculation per pixel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5D6AF-5236-4A08-A7DF-181F444025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15</a:t>
            </a:fld>
            <a:endParaRPr lang="en-NZ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61B47-263F-47DD-A8BB-BF2F6D907CEF}"/>
              </a:ext>
            </a:extLst>
          </p:cNvPr>
          <p:cNvSpPr txBox="1"/>
          <p:nvPr/>
        </p:nvSpPr>
        <p:spPr>
          <a:xfrm>
            <a:off x="6410324" y="1463675"/>
            <a:ext cx="2638425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colour</a:t>
            </a:r>
            <a:r>
              <a:rPr lang="en-US" dirty="0"/>
              <a:t> calculation = 1 evaluation of </a:t>
            </a:r>
            <a:r>
              <a:rPr lang="en-US" dirty="0" err="1"/>
              <a:t>Phong</a:t>
            </a:r>
            <a:r>
              <a:rPr lang="en-US" dirty="0"/>
              <a:t> Illumination equation.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83756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416B-875E-4F7C-B0C5-8ABB2F38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67B36-1DAC-49D5-8315-CC5CC5A0C0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16</a:t>
            </a:fld>
            <a:endParaRPr lang="en-NZ" altLang="zh-TW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1EBB84A-CB78-48D7-9260-914305CC6F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425693"/>
              </p:ext>
            </p:extLst>
          </p:nvPr>
        </p:nvGraphicFramePr>
        <p:xfrm>
          <a:off x="495300" y="1330324"/>
          <a:ext cx="8713788" cy="507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3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9628">
                <a:tc>
                  <a:txBody>
                    <a:bodyPr/>
                    <a:lstStyle/>
                    <a:p>
                      <a:r>
                        <a:rPr lang="en-US" sz="2000" dirty="0"/>
                        <a:t>Flat Shading</a:t>
                      </a:r>
                      <a:endParaRPr lang="en-NZ" sz="2000" dirty="0"/>
                    </a:p>
                  </a:txBody>
                  <a:tcPr marL="91449" marR="91449" marT="45712" marB="45712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Gouraud</a:t>
                      </a:r>
                      <a:r>
                        <a:rPr lang="en-US" sz="2000" baseline="0" dirty="0"/>
                        <a:t> Shading</a:t>
                      </a:r>
                      <a:endParaRPr lang="en-NZ" sz="2000" dirty="0"/>
                    </a:p>
                  </a:txBody>
                  <a:tcPr marL="91449" marR="91449" marT="45712" marB="45712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Phong</a:t>
                      </a:r>
                      <a:r>
                        <a:rPr lang="en-US" sz="2000" baseline="0" dirty="0"/>
                        <a:t> Shading</a:t>
                      </a:r>
                      <a:endParaRPr lang="en-NZ" sz="2000" dirty="0"/>
                    </a:p>
                  </a:txBody>
                  <a:tcPr marL="91449" marR="91449"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424">
                <a:tc>
                  <a:txBody>
                    <a:bodyPr/>
                    <a:lstStyle/>
                    <a:p>
                      <a:pPr>
                        <a:buSzPct val="65000"/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Simple and fast</a:t>
                      </a:r>
                    </a:p>
                    <a:p>
                      <a:pPr>
                        <a:buSzPct val="65000"/>
                      </a:pPr>
                      <a:r>
                        <a:rPr lang="en-US" sz="2000" dirty="0" err="1"/>
                        <a:t>Phong</a:t>
                      </a:r>
                      <a:r>
                        <a:rPr lang="en-US" sz="2000" dirty="0"/>
                        <a:t> equation only once per face</a:t>
                      </a:r>
                    </a:p>
                    <a:p>
                      <a:endParaRPr lang="en-NZ" sz="2000" dirty="0"/>
                    </a:p>
                  </a:txBody>
                  <a:tcPr marL="91449" marR="91449" marT="45712" marB="45712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Still fast</a:t>
                      </a:r>
                    </a:p>
                    <a:p>
                      <a:r>
                        <a:rPr lang="en-US" sz="2000" dirty="0" err="1"/>
                        <a:t>Phong</a:t>
                      </a:r>
                      <a:r>
                        <a:rPr lang="en-US" sz="2000" dirty="0"/>
                        <a:t> equation at each vertex</a:t>
                      </a:r>
                    </a:p>
                    <a:p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No 0th-order color discontinuities</a:t>
                      </a:r>
                      <a:endParaRPr lang="en-NZ" sz="2000" dirty="0">
                        <a:solidFill>
                          <a:srgbClr val="00B050"/>
                        </a:solidFill>
                      </a:endParaRPr>
                    </a:p>
                  </a:txBody>
                  <a:tcPr marL="91449" marR="91449" marT="45712" marB="45712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Crisp highlights with few vertices</a:t>
                      </a:r>
                      <a:endParaRPr lang="en-NZ" sz="2000" dirty="0">
                        <a:solidFill>
                          <a:srgbClr val="00B050"/>
                        </a:solidFill>
                      </a:endParaRPr>
                    </a:p>
                  </a:txBody>
                  <a:tcPr marL="91449" marR="91449"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5424">
                <a:tc>
                  <a:txBody>
                    <a:bodyPr/>
                    <a:lstStyle/>
                    <a:p>
                      <a:pPr>
                        <a:buSzPct val="65000"/>
                      </a:pPr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Mach Bands</a:t>
                      </a:r>
                      <a:endParaRPr lang="en-NZ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12" marB="45712"/>
                </a:tc>
                <a:tc>
                  <a:txBody>
                    <a:bodyPr/>
                    <a:lstStyle/>
                    <a:p>
                      <a:pPr lvl="0">
                        <a:buSzPct val="65000"/>
                        <a:buFont typeface="Arial" pitchFamily="34" charset="0"/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Slight mach bands,</a:t>
                      </a:r>
                    </a:p>
                    <a:p>
                      <a:pPr lvl="0">
                        <a:buSzPct val="65000"/>
                        <a:buFont typeface="Arial" pitchFamily="34" charset="0"/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Color invariance with  quadrilaterals,</a:t>
                      </a:r>
                    </a:p>
                    <a:p>
                      <a:pPr lvl="0">
                        <a:buSzPct val="65000"/>
                        <a:buFont typeface="Arial" pitchFamily="34" charset="0"/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Problems with highlights</a:t>
                      </a:r>
                      <a:endParaRPr lang="en-NZ" sz="2000" dirty="0">
                        <a:solidFill>
                          <a:srgbClr val="FF0000"/>
                        </a:solidFill>
                      </a:endParaRPr>
                    </a:p>
                  </a:txBody>
                  <a:tcPr marL="91449" marR="91449" marT="45712" marB="45712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Slow</a:t>
                      </a:r>
                      <a:br>
                        <a:rPr lang="en-US" sz="2000" dirty="0"/>
                      </a:br>
                      <a:r>
                        <a:rPr lang="en-US" sz="2000" dirty="0" err="1"/>
                        <a:t>Phong</a:t>
                      </a:r>
                      <a:r>
                        <a:rPr lang="en-US" sz="2000" dirty="0"/>
                        <a:t> calculation for every Pixel</a:t>
                      </a:r>
                      <a:endParaRPr lang="en-NZ" sz="2000" dirty="0"/>
                    </a:p>
                  </a:txBody>
                  <a:tcPr marL="91449" marR="91449"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Picture 22">
            <a:extLst>
              <a:ext uri="{FF2B5EF4-FFF2-40B4-BE49-F238E27FC236}">
                <a16:creationId xmlns:a16="http://schemas.microsoft.com/office/drawing/2014/main" id="{0221A791-350C-4439-A12C-ECB3DD0E5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287" r="25000" b="23502"/>
          <a:stretch>
            <a:fillRect/>
          </a:stretch>
        </p:blipFill>
        <p:spPr bwMode="auto">
          <a:xfrm>
            <a:off x="1053307" y="1662657"/>
            <a:ext cx="13716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5F7BC2FF-7739-4590-8E3A-DFA1D354D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5" t="27287" r="26315" b="24763"/>
          <a:stretch>
            <a:fillRect/>
          </a:stretch>
        </p:blipFill>
        <p:spPr bwMode="auto">
          <a:xfrm>
            <a:off x="4110832" y="1716632"/>
            <a:ext cx="13335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23">
            <a:extLst>
              <a:ext uri="{FF2B5EF4-FFF2-40B4-BE49-F238E27FC236}">
                <a16:creationId xmlns:a16="http://schemas.microsoft.com/office/drawing/2014/main" id="{A2C3FED2-3AD6-4D35-890F-248AD3CC70DF}"/>
              </a:ext>
            </a:extLst>
          </p:cNvPr>
          <p:cNvGrpSpPr>
            <a:grpSpLocks/>
          </p:cNvGrpSpPr>
          <p:nvPr/>
        </p:nvGrpSpPr>
        <p:grpSpPr bwMode="auto">
          <a:xfrm>
            <a:off x="6774657" y="1746795"/>
            <a:ext cx="1524000" cy="1344612"/>
            <a:chOff x="6959600" y="1538288"/>
            <a:chExt cx="2108200" cy="2017712"/>
          </a:xfrm>
        </p:grpSpPr>
        <p:sp>
          <p:nvSpPr>
            <p:cNvPr id="11" name="Regular Pentagon 10">
              <a:extLst>
                <a:ext uri="{FF2B5EF4-FFF2-40B4-BE49-F238E27FC236}">
                  <a16:creationId xmlns:a16="http://schemas.microsoft.com/office/drawing/2014/main" id="{039EFB1D-F882-4BA8-8253-96E6DEA22972}"/>
                </a:ext>
              </a:extLst>
            </p:cNvPr>
            <p:cNvSpPr/>
            <p:nvPr/>
          </p:nvSpPr>
          <p:spPr bwMode="auto">
            <a:xfrm>
              <a:off x="7493237" y="2019490"/>
              <a:ext cx="1091433" cy="1052927"/>
            </a:xfrm>
            <a:prstGeom prst="pentagon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en-NZ">
                <a:latin typeface="Arial" charset="0"/>
              </a:endParaRPr>
            </a:p>
          </p:txBody>
        </p:sp>
        <p:cxnSp>
          <p:nvCxnSpPr>
            <p:cNvPr id="12" name="Straight Arrow Connector 5">
              <a:extLst>
                <a:ext uri="{FF2B5EF4-FFF2-40B4-BE49-F238E27FC236}">
                  <a16:creationId xmlns:a16="http://schemas.microsoft.com/office/drawing/2014/main" id="{B7331FD0-1983-4813-995E-D454EB377451}"/>
                </a:ext>
              </a:extLst>
            </p:cNvPr>
            <p:cNvCxnSpPr>
              <a:cxnSpLocks noChangeShapeType="1"/>
              <a:stCxn id="11" idx="1"/>
            </p:cNvCxnSpPr>
            <p:nvPr/>
          </p:nvCxnSpPr>
          <p:spPr bwMode="auto">
            <a:xfrm rot="10800000">
              <a:off x="6985000" y="2286000"/>
              <a:ext cx="508000" cy="136525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Arrow Connector 6">
              <a:extLst>
                <a:ext uri="{FF2B5EF4-FFF2-40B4-BE49-F238E27FC236}">
                  <a16:creationId xmlns:a16="http://schemas.microsoft.com/office/drawing/2014/main" id="{55A7500A-61A6-4661-B9B2-5424EE789E63}"/>
                </a:ext>
              </a:extLst>
            </p:cNvPr>
            <p:cNvCxnSpPr>
              <a:cxnSpLocks noChangeShapeType="1"/>
              <a:stCxn id="11" idx="0"/>
            </p:cNvCxnSpPr>
            <p:nvPr/>
          </p:nvCxnSpPr>
          <p:spPr bwMode="auto">
            <a:xfrm rot="5400000" flipH="1" flipV="1">
              <a:off x="7797801" y="1778000"/>
              <a:ext cx="482600" cy="3175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Arrow Connector 9">
              <a:extLst>
                <a:ext uri="{FF2B5EF4-FFF2-40B4-BE49-F238E27FC236}">
                  <a16:creationId xmlns:a16="http://schemas.microsoft.com/office/drawing/2014/main" id="{D0AE99D1-9E03-4DB9-800C-E5BEBEC7EDA0}"/>
                </a:ext>
              </a:extLst>
            </p:cNvPr>
            <p:cNvCxnSpPr>
              <a:cxnSpLocks noChangeShapeType="1"/>
              <a:stCxn id="11" idx="5"/>
            </p:cNvCxnSpPr>
            <p:nvPr/>
          </p:nvCxnSpPr>
          <p:spPr bwMode="auto">
            <a:xfrm flipV="1">
              <a:off x="8585200" y="2273300"/>
              <a:ext cx="482600" cy="149225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Arrow Connector 12">
              <a:extLst>
                <a:ext uri="{FF2B5EF4-FFF2-40B4-BE49-F238E27FC236}">
                  <a16:creationId xmlns:a16="http://schemas.microsoft.com/office/drawing/2014/main" id="{A2873263-D782-4622-84E1-21D8E416F6D7}"/>
                </a:ext>
              </a:extLst>
            </p:cNvPr>
            <p:cNvCxnSpPr>
              <a:cxnSpLocks noChangeShapeType="1"/>
              <a:stCxn id="11" idx="4"/>
            </p:cNvCxnSpPr>
            <p:nvPr/>
          </p:nvCxnSpPr>
          <p:spPr bwMode="auto">
            <a:xfrm rot="16200000" flipH="1">
              <a:off x="8366919" y="3083719"/>
              <a:ext cx="355600" cy="334962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7A24C22-427A-4E19-A821-003AD695A792}"/>
                </a:ext>
              </a:extLst>
            </p:cNvPr>
            <p:cNvCxnSpPr>
              <a:cxnSpLocks noChangeShapeType="1"/>
              <a:stCxn id="11" idx="2"/>
            </p:cNvCxnSpPr>
            <p:nvPr/>
          </p:nvCxnSpPr>
          <p:spPr bwMode="auto">
            <a:xfrm rot="5400000">
              <a:off x="7362032" y="3115468"/>
              <a:ext cx="381000" cy="296863"/>
            </a:xfrm>
            <a:prstGeom prst="straightConnector1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Arrow Connector 19">
              <a:extLst>
                <a:ext uri="{FF2B5EF4-FFF2-40B4-BE49-F238E27FC236}">
                  <a16:creationId xmlns:a16="http://schemas.microsoft.com/office/drawing/2014/main" id="{7F521999-4785-483D-8327-E8EB4F8F59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7213600" y="1892300"/>
              <a:ext cx="457200" cy="3810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Arrow Connector 20">
              <a:extLst>
                <a:ext uri="{FF2B5EF4-FFF2-40B4-BE49-F238E27FC236}">
                  <a16:creationId xmlns:a16="http://schemas.microsoft.com/office/drawing/2014/main" id="{60AB0D67-62B4-4128-A6EE-45F38E7D53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7442200" y="1778000"/>
              <a:ext cx="508000" cy="2794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Straight Arrow Connector 23">
              <a:extLst>
                <a:ext uri="{FF2B5EF4-FFF2-40B4-BE49-F238E27FC236}">
                  <a16:creationId xmlns:a16="http://schemas.microsoft.com/office/drawing/2014/main" id="{3E535192-3D1B-422E-9692-21745FB1DB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6959600" y="2628900"/>
              <a:ext cx="596900" cy="254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Arrow Connector 26">
              <a:extLst>
                <a:ext uri="{FF2B5EF4-FFF2-40B4-BE49-F238E27FC236}">
                  <a16:creationId xmlns:a16="http://schemas.microsoft.com/office/drawing/2014/main" id="{10A1FA8D-42D6-4310-9180-D93EA98FC4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7099300" y="2870200"/>
              <a:ext cx="495300" cy="2794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32">
              <a:extLst>
                <a:ext uri="{FF2B5EF4-FFF2-40B4-BE49-F238E27FC236}">
                  <a16:creationId xmlns:a16="http://schemas.microsoft.com/office/drawing/2014/main" id="{91F11524-5B75-417F-B59B-BFDF8BFE46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8089900" y="1790700"/>
              <a:ext cx="482600" cy="2286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Arrow Connector 35">
              <a:extLst>
                <a:ext uri="{FF2B5EF4-FFF2-40B4-BE49-F238E27FC236}">
                  <a16:creationId xmlns:a16="http://schemas.microsoft.com/office/drawing/2014/main" id="{41584256-5672-4771-B762-A358549692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394700" y="1892300"/>
              <a:ext cx="444500" cy="3937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Arrow Connector 37">
              <a:extLst>
                <a:ext uri="{FF2B5EF4-FFF2-40B4-BE49-F238E27FC236}">
                  <a16:creationId xmlns:a16="http://schemas.microsoft.com/office/drawing/2014/main" id="{0AFA2183-8E98-435A-83F0-5E28800826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521700" y="2628900"/>
              <a:ext cx="520700" cy="127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Straight Arrow Connector 40">
              <a:extLst>
                <a:ext uri="{FF2B5EF4-FFF2-40B4-BE49-F238E27FC236}">
                  <a16:creationId xmlns:a16="http://schemas.microsoft.com/office/drawing/2014/main" id="{2DD2CC44-0157-452D-AE6B-0B7C96A49E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58200" y="2844800"/>
              <a:ext cx="469900" cy="2286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Arrow Connector 43">
              <a:extLst>
                <a:ext uri="{FF2B5EF4-FFF2-40B4-BE49-F238E27FC236}">
                  <a16:creationId xmlns:a16="http://schemas.microsoft.com/office/drawing/2014/main" id="{C55D5D51-0066-4B90-A9A3-4ABC415AF3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600950" y="3257550"/>
              <a:ext cx="444500" cy="1016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Straight Arrow Connector 45">
              <a:extLst>
                <a:ext uri="{FF2B5EF4-FFF2-40B4-BE49-F238E27FC236}">
                  <a16:creationId xmlns:a16="http://schemas.microsoft.com/office/drawing/2014/main" id="{66CBBA01-ACC9-4ECA-B86F-0FA5ED390B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956550" y="3257550"/>
              <a:ext cx="469900" cy="1270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19108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F50F-6C02-4B83-AFA7-0235F834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BD38-4E7D-43DA-A387-1B63D19F6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are the disadvantages of Flat shading?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can </a:t>
            </a:r>
            <a:r>
              <a:rPr lang="en-US" dirty="0" err="1"/>
              <a:t>Gouraud</a:t>
            </a:r>
            <a:r>
              <a:rPr lang="en-US" dirty="0"/>
              <a:t> shading render a highlight only on a vertex?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can we observe about the apparent relative intensities of the greys below?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9E9CC-7A2C-44AB-947B-65463DCBF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17</a:t>
            </a:fld>
            <a:endParaRPr lang="en-NZ" altLang="zh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FAE10C-4FFC-4183-9704-30C2FAFAC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29" y="4400271"/>
            <a:ext cx="5134692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2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33D6-3B15-4C7D-9362-B428D5CC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Outline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909B-EED4-41FE-B24F-661CB6B14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Rasterisation</a:t>
            </a:r>
            <a:endParaRPr lang="en-US" dirty="0"/>
          </a:p>
          <a:p>
            <a:r>
              <a:rPr lang="en-US" dirty="0"/>
              <a:t>Flat Shading</a:t>
            </a:r>
          </a:p>
          <a:p>
            <a:r>
              <a:rPr lang="en-US" dirty="0" err="1"/>
              <a:t>Gouraud</a:t>
            </a:r>
            <a:r>
              <a:rPr lang="en-US" dirty="0"/>
              <a:t> Shading</a:t>
            </a:r>
          </a:p>
          <a:p>
            <a:r>
              <a:rPr lang="en-US" dirty="0" err="1"/>
              <a:t>Phong</a:t>
            </a:r>
            <a:r>
              <a:rPr lang="en-US" dirty="0"/>
              <a:t> Shading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2AA74-EFC6-4E80-8672-00B36C795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2</a:t>
            </a:fld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404846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9704-1381-4196-AD44-E4F99E40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Rasterisation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515E-3488-4A39-A1B7-B1E6F062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define objects as a collection of polygons (shapes)</a:t>
            </a:r>
          </a:p>
          <a:p>
            <a:r>
              <a:rPr lang="en-US" sz="2800" dirty="0"/>
              <a:t>To draw them, we project them on to a 2D plane</a:t>
            </a:r>
          </a:p>
          <a:p>
            <a:r>
              <a:rPr lang="en-US" sz="2800" dirty="0" err="1"/>
              <a:t>Rasterisation</a:t>
            </a:r>
            <a:r>
              <a:rPr lang="en-US" sz="2800" dirty="0"/>
              <a:t> is the process</a:t>
            </a:r>
          </a:p>
          <a:p>
            <a:pPr marL="0" indent="0">
              <a:buNone/>
            </a:pPr>
            <a:r>
              <a:rPr lang="en-US" sz="2800" dirty="0"/>
              <a:t>   of turning the projected</a:t>
            </a:r>
          </a:p>
          <a:p>
            <a:pPr marL="0" indent="0">
              <a:buNone/>
            </a:pPr>
            <a:r>
              <a:rPr lang="en-US" sz="2800" dirty="0"/>
              <a:t>   shape into pixels.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At a high level, this has two parts: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Determine affected pixels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Determine pixel </a:t>
            </a:r>
            <a:r>
              <a:rPr lang="en-US" sz="2800" dirty="0" err="1"/>
              <a:t>colour</a:t>
            </a:r>
            <a:endParaRPr lang="en-US" sz="2800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8596E-686D-460A-A842-8B77228B98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3</a:t>
            </a:fld>
            <a:endParaRPr lang="en-NZ" altLang="zh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C8C445-DA97-4817-B919-EB0518B25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3022600"/>
            <a:ext cx="29337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6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9704-1381-4196-AD44-E4F99E40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Affected Pixels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F515E-3488-4A39-A1B7-B1E6F062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Is the pixel in the triangle, or outside it?</a:t>
            </a:r>
          </a:p>
          <a:p>
            <a:r>
              <a:rPr lang="en-US" sz="2800" dirty="0"/>
              <a:t>We can model the pixel as a point, and the triangle as 3 vectors</a:t>
            </a:r>
          </a:p>
          <a:p>
            <a:r>
              <a:rPr lang="en-US" sz="2800" dirty="0"/>
              <a:t>If the point is on the same side</a:t>
            </a:r>
          </a:p>
          <a:p>
            <a:pPr marL="0" indent="0">
              <a:buNone/>
            </a:pPr>
            <a:r>
              <a:rPr lang="en-US" sz="2800" dirty="0"/>
              <a:t>    of every vector, it’s inside</a:t>
            </a:r>
          </a:p>
          <a:p>
            <a:r>
              <a:rPr lang="en-US" sz="2800" dirty="0"/>
              <a:t>We use the edge function to</a:t>
            </a:r>
          </a:p>
          <a:p>
            <a:pPr marL="0" indent="0">
              <a:buNone/>
            </a:pPr>
            <a:r>
              <a:rPr lang="en-US" sz="2800" dirty="0"/>
              <a:t>    find out the side: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000" dirty="0"/>
              <a:t>E(P) &gt; 0 if P is on the right</a:t>
            </a:r>
          </a:p>
          <a:p>
            <a:r>
              <a:rPr lang="en-US" sz="2000" dirty="0"/>
              <a:t>E(P) = 0 if P is on the line</a:t>
            </a:r>
          </a:p>
          <a:p>
            <a:r>
              <a:rPr lang="en-US" sz="2000" dirty="0"/>
              <a:t>E(P) &lt; 0 if P is on the left</a:t>
            </a:r>
          </a:p>
          <a:p>
            <a:endParaRPr lang="en-US" sz="2800" dirty="0"/>
          </a:p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8596E-686D-460A-A842-8B77228B98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4</a:t>
            </a:fld>
            <a:endParaRPr lang="en-NZ" altLang="zh-TW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89093-E38B-4DB8-A983-5534C5936A6A}"/>
              </a:ext>
            </a:extLst>
          </p:cNvPr>
          <p:cNvSpPr txBox="1"/>
          <p:nvPr/>
        </p:nvSpPr>
        <p:spPr>
          <a:xfrm>
            <a:off x="292100" y="4791075"/>
            <a:ext cx="571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E(P)=(P.x−v0.x)∗(v1.y−v0.y)−(P.y−v0.y)∗(v1.x−v0.x).</a:t>
            </a:r>
            <a:br>
              <a:rPr lang="en-NZ" dirty="0"/>
            </a:br>
            <a:endParaRPr lang="en-NZ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CA1416-D122-460F-BCAF-5DD75C51E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2343150"/>
            <a:ext cx="3803650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6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4861-37C5-4317-8640-571B2B02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Shading Algorithms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EFCFB-205E-45ED-BA96-7658EFD4DF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5</a:t>
            </a:fld>
            <a:endParaRPr lang="en-NZ" altLang="zh-TW"/>
          </a:p>
        </p:txBody>
      </p:sp>
      <p:pic>
        <p:nvPicPr>
          <p:cNvPr id="5" name="Picture 2" descr="http://common.ziffdavisinternet.com/encyclopedia_images/_SHADING.GIF">
            <a:extLst>
              <a:ext uri="{FF2B5EF4-FFF2-40B4-BE49-F238E27FC236}">
                <a16:creationId xmlns:a16="http://schemas.microsoft.com/office/drawing/2014/main" id="{E365419D-3DB4-4E7E-A24E-D917E1C40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2554287"/>
            <a:ext cx="7354887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42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6CDD-0F16-4C36-A9DB-7819489F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Shading vs Illumination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622CD-F419-49F9-9E0D-DDE397C6F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Illumination tells us how to compute color at a point</a:t>
            </a:r>
          </a:p>
          <a:p>
            <a:r>
              <a:rPr lang="en-US" dirty="0"/>
              <a:t>We need to decide how we compute color across a surface</a:t>
            </a:r>
          </a:p>
          <a:p>
            <a:r>
              <a:rPr lang="en-US" dirty="0"/>
              <a:t>Calculate </a:t>
            </a:r>
            <a:r>
              <a:rPr lang="en-US" dirty="0" err="1"/>
              <a:t>Phong</a:t>
            </a:r>
            <a:r>
              <a:rPr lang="en-US" dirty="0"/>
              <a:t> Illumination for every pixel?</a:t>
            </a:r>
          </a:p>
          <a:p>
            <a:pPr lvl="1"/>
            <a:r>
              <a:rPr lang="en-US" dirty="0"/>
              <a:t>Slow!</a:t>
            </a:r>
          </a:p>
          <a:p>
            <a:r>
              <a:rPr lang="en-US" dirty="0"/>
              <a:t>Instead, calculate at some points, then interpolate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0C643-801D-48ED-9013-2431ADED1E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6</a:t>
            </a:fld>
            <a:endParaRPr lang="en-NZ" altLang="zh-TW"/>
          </a:p>
        </p:txBody>
      </p:sp>
    </p:spTree>
    <p:extLst>
      <p:ext uri="{BB962C8B-B14F-4D97-AF65-F5344CB8AC3E}">
        <p14:creationId xmlns:p14="http://schemas.microsoft.com/office/powerpoint/2010/main" val="1946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BCA8-110A-4CA1-B7A3-49FC1EFF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Shading Algorithms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8EEA2-0B17-4BC4-8753-A27A5D03B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Shading algorithms tell us how we calculate our in-between </a:t>
            </a:r>
            <a:r>
              <a:rPr lang="en-US" dirty="0" err="1"/>
              <a:t>colours</a:t>
            </a:r>
            <a:endParaRPr lang="en-US" dirty="0"/>
          </a:p>
          <a:p>
            <a:r>
              <a:rPr lang="en-US" dirty="0"/>
              <a:t>Three popular options:</a:t>
            </a:r>
          </a:p>
          <a:p>
            <a:pPr lvl="1"/>
            <a:r>
              <a:rPr lang="en-US" dirty="0"/>
              <a:t>Flat shading (fast but poor quality)</a:t>
            </a:r>
          </a:p>
          <a:p>
            <a:pPr lvl="1"/>
            <a:r>
              <a:rPr lang="en-US" dirty="0" err="1"/>
              <a:t>Gouraud</a:t>
            </a:r>
            <a:r>
              <a:rPr lang="en-US" dirty="0"/>
              <a:t> shading (balance of speed and quality)</a:t>
            </a:r>
          </a:p>
          <a:p>
            <a:pPr lvl="1"/>
            <a:r>
              <a:rPr lang="en-US" dirty="0" err="1"/>
              <a:t>Phong</a:t>
            </a:r>
            <a:r>
              <a:rPr lang="en-US" dirty="0"/>
              <a:t> shading (slowest but best quality) </a:t>
            </a:r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96AC0-C62E-4F24-B0F3-63143A2566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7</a:t>
            </a:fld>
            <a:endParaRPr lang="en-NZ" altLang="zh-TW"/>
          </a:p>
        </p:txBody>
      </p:sp>
      <p:pic>
        <p:nvPicPr>
          <p:cNvPr id="5" name="Picture 2" descr="http://common.ziffdavisinternet.com/encyclopedia_images/_SHADING.GIF">
            <a:extLst>
              <a:ext uri="{FF2B5EF4-FFF2-40B4-BE49-F238E27FC236}">
                <a16:creationId xmlns:a16="http://schemas.microsoft.com/office/drawing/2014/main" id="{2B25021C-D2C8-40C2-860F-A3EF4665A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4480325"/>
            <a:ext cx="6116637" cy="221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47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196A-D546-4B4D-BA3D-6FD4F993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“Curved” Surfaces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673D-3867-43BF-B60C-DF9CC5D0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polygon based rendering, everything is made up of flat surfaces (e.g. triangles/quads)</a:t>
            </a:r>
          </a:p>
          <a:p>
            <a:r>
              <a:rPr lang="en-US" sz="2800" dirty="0"/>
              <a:t>Even things that are supposed to be curved!</a:t>
            </a:r>
          </a:p>
          <a:p>
            <a:r>
              <a:rPr lang="en-US" sz="2800" dirty="0"/>
              <a:t>More triangles/quads = smoother surface</a:t>
            </a:r>
          </a:p>
          <a:p>
            <a:r>
              <a:rPr lang="en-US" sz="2800" dirty="0"/>
              <a:t>More triangles/quads = slower</a:t>
            </a:r>
          </a:p>
          <a:p>
            <a:r>
              <a:rPr lang="en-US" sz="2800" dirty="0"/>
              <a:t>With shading, we can vary</a:t>
            </a:r>
          </a:p>
          <a:p>
            <a:pPr marL="0" indent="0">
              <a:buNone/>
            </a:pPr>
            <a:r>
              <a:rPr lang="en-US" sz="2800" dirty="0"/>
              <a:t>    color over a surface to give a</a:t>
            </a:r>
          </a:p>
          <a:p>
            <a:pPr marL="0" indent="0">
              <a:buNone/>
            </a:pPr>
            <a:r>
              <a:rPr lang="en-US" sz="2800" dirty="0"/>
              <a:t>    curved appearance</a:t>
            </a:r>
          </a:p>
          <a:p>
            <a:r>
              <a:rPr lang="en-US" sz="2800" dirty="0"/>
              <a:t>Better shading = smoother surface</a:t>
            </a:r>
            <a:endParaRPr lang="en-NZ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01A0C-0892-4510-A99E-0CA97BB30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8</a:t>
            </a:fld>
            <a:endParaRPr lang="en-NZ" altLang="zh-TW"/>
          </a:p>
        </p:txBody>
      </p:sp>
      <p:pic>
        <p:nvPicPr>
          <p:cNvPr id="5" name="Picture 22">
            <a:extLst>
              <a:ext uri="{FF2B5EF4-FFF2-40B4-BE49-F238E27FC236}">
                <a16:creationId xmlns:a16="http://schemas.microsoft.com/office/drawing/2014/main" id="{019BCBD2-CE93-4BFB-878C-1D28BBD52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2B2B2"/>
              </a:clrFrom>
              <a:clrTo>
                <a:srgbClr val="B2B2B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287" r="25000" b="23502"/>
          <a:stretch>
            <a:fillRect/>
          </a:stretch>
        </p:blipFill>
        <p:spPr bwMode="auto">
          <a:xfrm>
            <a:off x="6292850" y="3228975"/>
            <a:ext cx="333375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F4C589-DB38-4BB7-A100-2B0E6EBDB649}"/>
              </a:ext>
            </a:extLst>
          </p:cNvPr>
          <p:cNvSpPr txBox="1"/>
          <p:nvPr/>
        </p:nvSpPr>
        <p:spPr>
          <a:xfrm>
            <a:off x="7454900" y="3219450"/>
            <a:ext cx="13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“cylinder”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5636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AC98-4EFD-420E-A017-618A6F4F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Shading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95F73-6BFC-4E1C-A984-F5250D58F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Every surface has a face normal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Apply </a:t>
            </a:r>
            <a:r>
              <a:rPr lang="en-US" sz="2800" dirty="0" err="1"/>
              <a:t>Phong</a:t>
            </a:r>
            <a:r>
              <a:rPr lang="en-US" sz="2800" dirty="0"/>
              <a:t> equation once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Shade whole face that </a:t>
            </a:r>
            <a:r>
              <a:rPr lang="en-US" sz="2800" dirty="0" err="1"/>
              <a:t>colour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>
                <a:solidFill>
                  <a:srgbClr val="00B050"/>
                </a:solidFill>
              </a:rPr>
              <a:t>Pros</a:t>
            </a:r>
            <a:r>
              <a:rPr lang="en-US" sz="2800" dirty="0"/>
              <a:t>: Simple, fast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Cons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No surface curve</a:t>
            </a:r>
          </a:p>
          <a:p>
            <a:pPr lvl="1"/>
            <a:r>
              <a:rPr lang="en-US" sz="2400" dirty="0"/>
              <a:t>Human eye exaggerates</a:t>
            </a:r>
          </a:p>
          <a:p>
            <a:pPr marL="457200" lvl="1" indent="0">
              <a:buNone/>
            </a:pPr>
            <a:r>
              <a:rPr lang="en-US" sz="2400" dirty="0"/>
              <a:t>   discontinuities into </a:t>
            </a:r>
            <a:r>
              <a:rPr lang="en-US" sz="2400" i="1" dirty="0"/>
              <a:t>Mach Bands</a:t>
            </a:r>
            <a:endParaRPr lang="en-NZ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A41CA-113E-4B25-ADFD-CE72133A49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3CCC27-D7DF-482E-A03B-5C99F5339604}" type="slidenum">
              <a:rPr lang="en-NZ" altLang="zh-TW" smtClean="0"/>
              <a:pPr>
                <a:defRPr/>
              </a:pPr>
              <a:t>9</a:t>
            </a:fld>
            <a:endParaRPr lang="en-NZ" altLang="zh-TW"/>
          </a:p>
        </p:txBody>
      </p:sp>
      <p:pic>
        <p:nvPicPr>
          <p:cNvPr id="5" name="Picture 22">
            <a:extLst>
              <a:ext uri="{FF2B5EF4-FFF2-40B4-BE49-F238E27FC236}">
                <a16:creationId xmlns:a16="http://schemas.microsoft.com/office/drawing/2014/main" id="{FBF1BCF1-065C-4C60-A5C4-07AD2BBB4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B2B2B2"/>
              </a:clrFrom>
              <a:clrTo>
                <a:srgbClr val="B2B2B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7287" r="25000" b="23502"/>
          <a:stretch>
            <a:fillRect/>
          </a:stretch>
        </p:blipFill>
        <p:spPr bwMode="auto">
          <a:xfrm>
            <a:off x="6085257" y="592135"/>
            <a:ext cx="333375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6">
            <a:extLst>
              <a:ext uri="{FF2B5EF4-FFF2-40B4-BE49-F238E27FC236}">
                <a16:creationId xmlns:a16="http://schemas.microsoft.com/office/drawing/2014/main" id="{15596194-FF16-4598-A77C-2199D228730D}"/>
              </a:ext>
            </a:extLst>
          </p:cNvPr>
          <p:cNvGrpSpPr>
            <a:grpSpLocks/>
          </p:cNvGrpSpPr>
          <p:nvPr/>
        </p:nvGrpSpPr>
        <p:grpSpPr bwMode="auto">
          <a:xfrm>
            <a:off x="4562475" y="3929856"/>
            <a:ext cx="4848225" cy="1633538"/>
            <a:chOff x="5019118" y="5007286"/>
            <a:chExt cx="4848824" cy="1632950"/>
          </a:xfrm>
        </p:grpSpPr>
        <p:pic>
          <p:nvPicPr>
            <p:cNvPr id="7" name="Picture 23">
              <a:extLst>
                <a:ext uri="{FF2B5EF4-FFF2-40B4-BE49-F238E27FC236}">
                  <a16:creationId xmlns:a16="http://schemas.microsoft.com/office/drawing/2014/main" id="{AFE6CCDD-579D-4C73-8882-6FBAFCDF0A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113" y="5726113"/>
              <a:ext cx="942975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</p:pic>
        <p:pic>
          <p:nvPicPr>
            <p:cNvPr id="8" name="Picture 23">
              <a:extLst>
                <a:ext uri="{FF2B5EF4-FFF2-40B4-BE49-F238E27FC236}">
                  <a16:creationId xmlns:a16="http://schemas.microsoft.com/office/drawing/2014/main" id="{C72AFDE9-0846-4A8B-94FF-D88AFD0FB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0813" y="5395913"/>
              <a:ext cx="942975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</p:pic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7D568FFA-B308-4B9B-8F71-FF91DD898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5267" y="6338958"/>
              <a:ext cx="34540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21AFE0D7-6EB8-48ED-B1E4-92AD438C9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5267" y="5230607"/>
              <a:ext cx="0" cy="11083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ED518687-C3E1-4C19-A3B9-6169E9697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5267" y="6162814"/>
              <a:ext cx="9143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DE62A8FD-6B6B-43DC-8CE4-A05125163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9580" y="5827829"/>
              <a:ext cx="9143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E46664F6-EF2F-4B3E-9275-41E34A853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3893" y="5511157"/>
              <a:ext cx="9143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D1479E11-E3A6-4479-A87F-3C2524B0D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3893" y="5511157"/>
              <a:ext cx="0" cy="316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F2E3BFAA-327F-471E-A783-6FB2AB45F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397181">
              <a:off x="4682570" y="5624332"/>
              <a:ext cx="1043477" cy="370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AU" altLang="en-US" sz="1800">
                  <a:latin typeface="Arial" panose="020B0604020202020204" pitchFamily="34" charset="0"/>
                </a:rPr>
                <a:t>Intensity</a:t>
              </a: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283A213E-3EF8-45DC-834E-422C2D5F7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42299" y="5499100"/>
              <a:ext cx="482750" cy="503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56F67EB9-EAAD-40C4-ABD0-DB8F0695F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665" y="5227308"/>
              <a:ext cx="1056117" cy="64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 algn="ctr">
                <a:buClrTx/>
                <a:buSzTx/>
                <a:buFontTx/>
                <a:buNone/>
              </a:pPr>
              <a:r>
                <a:rPr lang="en-AU" altLang="en-US" sz="1800">
                  <a:latin typeface="Arial" panose="020B0604020202020204" pitchFamily="34" charset="0"/>
                </a:rPr>
                <a:t>Actual</a:t>
              </a:r>
              <a:br>
                <a:rPr lang="en-AU" altLang="en-US" sz="1800">
                  <a:latin typeface="Arial" panose="020B0604020202020204" pitchFamily="34" charset="0"/>
                </a:rPr>
              </a:br>
              <a:r>
                <a:rPr lang="en-AU" altLang="en-US" sz="1800">
                  <a:latin typeface="Arial" panose="020B0604020202020204" pitchFamily="34" charset="0"/>
                </a:rPr>
                <a:t>variation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3BFB4682-3276-42E3-94B1-FEDD442F7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1845" y="5870548"/>
              <a:ext cx="2146097" cy="36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AU" altLang="en-US" sz="1800">
                  <a:latin typeface="Arial" panose="020B0604020202020204" pitchFamily="34" charset="0"/>
                </a:rPr>
                <a:t>Perceived variation</a:t>
              </a: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5E13E9D5-4F2B-4CEE-B101-FA1D56F95B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13893" y="5880608"/>
              <a:ext cx="571446" cy="879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C2C3F2FE-BC56-4E56-B5A3-FB4DCBADC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3841" y="5007286"/>
              <a:ext cx="14670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AU" altLang="en-US" sz="1800">
                  <a:latin typeface="Arial" panose="020B0604020202020204" pitchFamily="34" charset="0"/>
                </a:rPr>
                <a:t>Mach Bands</a:t>
              </a: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D953163C-3BCF-49A5-8CEE-BFBEE47AE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75399" y="5384800"/>
              <a:ext cx="101599" cy="292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E9CE8DF1-30FE-451E-A6F2-21982C762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700" y="5245100"/>
              <a:ext cx="190500" cy="1650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6961599E-DCC7-4DE6-80A8-BC67D3C43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6134" y="6272985"/>
              <a:ext cx="996856" cy="367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"/>
                <a:defRPr sz="3200">
                  <a:solidFill>
                    <a:schemeClr val="tx1"/>
                  </a:solidFill>
                  <a:latin typeface="Rockwell" panose="02060603020205020403" pitchFamily="18" charset="0"/>
                </a:defRPr>
              </a:lvl1pPr>
              <a:lvl2pPr marL="742950" indent="-285750">
                <a:spcBef>
                  <a:spcPts val="400"/>
                </a:spcBef>
                <a:buClr>
                  <a:schemeClr val="accent2"/>
                </a:buClr>
                <a:buSzPct val="90000"/>
                <a:buChar char="•"/>
                <a:defRPr sz="2600">
                  <a:solidFill>
                    <a:schemeClr val="tx1"/>
                  </a:solidFill>
                  <a:latin typeface="Rockwell" panose="02060603020205020403" pitchFamily="18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300">
                  <a:solidFill>
                    <a:schemeClr val="tx1"/>
                  </a:solidFill>
                  <a:latin typeface="Rockwell" panose="02060603020205020403" pitchFamily="18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Rockwell" panose="02060603020205020403" pitchFamily="18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9BBB59"/>
                </a:buClr>
                <a:buSzPct val="100000"/>
                <a:buFont typeface="Wingdings 2" panose="05020102010507070707" pitchFamily="18" charset="2"/>
                <a:buChar char=""/>
                <a:defRPr sz="1900">
                  <a:solidFill>
                    <a:schemeClr val="tx1"/>
                  </a:solidFill>
                  <a:latin typeface="Rockwell" panose="02060603020205020403" pitchFamily="18" charset="0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en-AU" altLang="en-US" sz="1800">
                  <a:latin typeface="Arial" panose="020B0604020202020204" pitchFamily="34" charset="0"/>
                </a:rPr>
                <a:t>Position</a:t>
              </a:r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40253ABE-84B3-4B0B-AFE8-91C9E9C21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9493" y="5841357"/>
              <a:ext cx="0" cy="316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653742412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53166</TotalTime>
  <Pages>77</Pages>
  <Words>803</Words>
  <Application>Microsoft Office PowerPoint</Application>
  <PresentationFormat>A4 Paper (210x297 mm)</PresentationFormat>
  <Paragraphs>185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Times New Roman</vt:lpstr>
      <vt:lpstr>Wingdings</vt:lpstr>
      <vt:lpstr>Pixel</vt:lpstr>
      <vt:lpstr>Computer Graphics and Image Processing</vt:lpstr>
      <vt:lpstr>Today’s Outline</vt:lpstr>
      <vt:lpstr>Rasterisation</vt:lpstr>
      <vt:lpstr>Affected Pixels</vt:lpstr>
      <vt:lpstr>Shading Algorithms</vt:lpstr>
      <vt:lpstr>Shading vs Illumination</vt:lpstr>
      <vt:lpstr>Shading Algorithms</vt:lpstr>
      <vt:lpstr>“Curved” Surfaces</vt:lpstr>
      <vt:lpstr>Flat Shading</vt:lpstr>
      <vt:lpstr>Gouraud Shading</vt:lpstr>
      <vt:lpstr>Gouraud Shading: Rasterization</vt:lpstr>
      <vt:lpstr>Gouraud Shading: Highlights</vt:lpstr>
      <vt:lpstr>Phong Shading</vt:lpstr>
      <vt:lpstr>Phong Shading</vt:lpstr>
      <vt:lpstr>Cost of Shading</vt:lpstr>
      <vt:lpstr>Summary</vt:lpstr>
      <vt:lpstr>Quiz</vt:lpstr>
    </vt:vector>
  </TitlesOfParts>
  <Company>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415.370 Computer Graphics</dc:title>
  <dc:subject/>
  <dc:creator>Alex Shaw</dc:creator>
  <cp:keywords/>
  <dc:description/>
  <cp:lastModifiedBy>Alex Shaw</cp:lastModifiedBy>
  <cp:revision>1284</cp:revision>
  <cp:lastPrinted>2018-03-09T08:39:31Z</cp:lastPrinted>
  <dcterms:created xsi:type="dcterms:W3CDTF">2000-07-12T05:53:19Z</dcterms:created>
  <dcterms:modified xsi:type="dcterms:W3CDTF">2020-03-30T03:40:30Z</dcterms:modified>
</cp:coreProperties>
</file>