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27"/>
  </p:notesMasterIdLst>
  <p:handoutMasterIdLst>
    <p:handoutMasterId r:id="rId28"/>
  </p:handoutMasterIdLst>
  <p:sldIdLst>
    <p:sldId id="692" r:id="rId2"/>
    <p:sldId id="693" r:id="rId3"/>
    <p:sldId id="694" r:id="rId4"/>
    <p:sldId id="701" r:id="rId5"/>
    <p:sldId id="695" r:id="rId6"/>
    <p:sldId id="702" r:id="rId7"/>
    <p:sldId id="703" r:id="rId8"/>
    <p:sldId id="704" r:id="rId9"/>
    <p:sldId id="705" r:id="rId10"/>
    <p:sldId id="696" r:id="rId11"/>
    <p:sldId id="707" r:id="rId12"/>
    <p:sldId id="697" r:id="rId13"/>
    <p:sldId id="698" r:id="rId14"/>
    <p:sldId id="699" r:id="rId15"/>
    <p:sldId id="700" r:id="rId16"/>
    <p:sldId id="706" r:id="rId17"/>
    <p:sldId id="708" r:id="rId18"/>
    <p:sldId id="713" r:id="rId19"/>
    <p:sldId id="714" r:id="rId20"/>
    <p:sldId id="709" r:id="rId21"/>
    <p:sldId id="715" r:id="rId22"/>
    <p:sldId id="717" r:id="rId23"/>
    <p:sldId id="716" r:id="rId24"/>
    <p:sldId id="710" r:id="rId25"/>
    <p:sldId id="712" r:id="rId26"/>
  </p:sldIdLst>
  <p:sldSz cx="9906000" cy="6858000" type="A4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CC00"/>
    <a:srgbClr val="DED900"/>
    <a:srgbClr val="F4EE00"/>
    <a:srgbClr val="FF33CC"/>
    <a:srgbClr val="66FFFF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5" autoAdjust="0"/>
    <p:restoredTop sz="87985" autoAdjust="0"/>
  </p:normalViewPr>
  <p:slideViewPr>
    <p:cSldViewPr snapToGrid="0">
      <p:cViewPr varScale="1">
        <p:scale>
          <a:sx n="100" d="100"/>
          <a:sy n="100" d="100"/>
        </p:scale>
        <p:origin x="1602" y="90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873125"/>
            <a:ext cx="5010150" cy="3468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3162" cy="4468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653" tIns="43550" rIns="88653" bIns="43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852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171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52103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5913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688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283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F3CC-CEC6-49F0-9C9A-51F1FF005794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77751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C8892-D837-413C-B91E-0F61DBDA256C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8281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3823-D54F-497F-BAAA-C99EF20C613F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28079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1F589-8ACA-43EE-AE47-DEDD78BA4341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89883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7ECD5-A600-40C0-9C48-9A8C276830AF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826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CCC27-D7DF-482E-A03B-5C99F5339604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7436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0C48-1399-42E9-8F2B-B3345CE6A5C7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4084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00FED-E916-429F-9A7E-1A2C429F2DD5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28570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F4A91-74D4-4004-A052-218FD5E95D0E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6396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11071-3458-4C45-B7FA-63910C2D438C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6924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4AFA1-568A-4A4A-BE44-FF7D652974E1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1374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B73AB-CB04-42A0-8BE2-B8FEA7890D55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9894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38985-E7E9-4813-93BA-8732AA0D4879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4059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新細明體" charset="-120"/>
              </a:defRPr>
            </a:lvl1pPr>
          </a:lstStyle>
          <a:p>
            <a:pPr>
              <a:defRPr/>
            </a:pPr>
            <a:fld id="{76622DAF-C5A6-4E6B-BC9C-C6B58F37D4E6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text styles</a:t>
            </a:r>
          </a:p>
          <a:p>
            <a:pPr lvl="1"/>
            <a:r>
              <a:rPr lang="en-NZ" altLang="en-US"/>
              <a:t>Second level</a:t>
            </a:r>
          </a:p>
          <a:p>
            <a:pPr lvl="2"/>
            <a:r>
              <a:rPr lang="en-NZ" altLang="en-US"/>
              <a:t>Third level</a:t>
            </a:r>
          </a:p>
          <a:p>
            <a:pPr lvl="3"/>
            <a:r>
              <a:rPr lang="en-NZ" altLang="en-US"/>
              <a:t>Fourth level</a:t>
            </a:r>
          </a:p>
          <a:p>
            <a:pPr lvl="4"/>
            <a:r>
              <a:rPr lang="en-NZ" altLang="en-US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Graphics and Image Processing</a:t>
            </a:r>
            <a:endParaRPr lang="en-NZ" altLang="en-US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Illumination and Shading III:</a:t>
            </a:r>
          </a:p>
          <a:p>
            <a:pPr eaLnBrk="1" hangingPunct="1"/>
            <a:r>
              <a:rPr lang="en-US" altLang="en-US" dirty="0"/>
              <a:t>Lights and Shadows</a:t>
            </a:r>
            <a:endParaRPr lang="en-NZ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59E0AF-1F8C-47A9-B936-1EB0C651F838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0"/>
            <a:ext cx="2400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C1A-1624-4D09-B1DC-C9027F65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17CE-7DB8-4428-A01D-722A8016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don’t handle the case where objects block light to other surfaces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shadows!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34769-A694-4C36-97CF-0DF164E41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10</a:t>
            </a:fld>
            <a:endParaRPr lang="en-NZ" altLang="zh-TW"/>
          </a:p>
        </p:txBody>
      </p:sp>
      <p:pic>
        <p:nvPicPr>
          <p:cNvPr id="5" name="Picture 2" descr="http://www.writerscafe.org/uploads/stories/0e30bd2af3ffc87da2b441fafe7aa2fa.jpg">
            <a:extLst>
              <a:ext uri="{FF2B5EF4-FFF2-40B4-BE49-F238E27FC236}">
                <a16:creationId xmlns:a16="http://schemas.microsoft.com/office/drawing/2014/main" id="{4EE4A9FA-7C9D-45C3-84D5-1C959311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99" y="2400150"/>
            <a:ext cx="5292725" cy="35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82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EE91-8334-46F7-96AC-7FB864AB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8263-690D-4A5F-96DF-43C52ECD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Source available on </a:t>
            </a:r>
            <a:r>
              <a:rPr lang="en-US" sz="1800" dirty="0">
                <a:solidFill>
                  <a:srgbClr val="00B050"/>
                </a:solidFill>
              </a:rPr>
              <a:t>Canvas-&gt;Files-&gt;OpenGL</a:t>
            </a:r>
            <a:endParaRPr lang="en-NZ" sz="18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593A6-16D4-408F-BBE3-00BEC86340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11</a:t>
            </a:fld>
            <a:endParaRPr lang="en-NZ" altLang="zh-TW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53DB03F-F02D-48DD-9615-71E9385AD827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138362"/>
            <a:ext cx="4210050" cy="4008438"/>
            <a:chOff x="468" y="1248"/>
            <a:chExt cx="2652" cy="2525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92D68C93-9711-4ED9-8DB1-8B4A99CB2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312"/>
              <a:ext cx="1976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 shadows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(can’t see “floating” objects)</a:t>
              </a:r>
            </a:p>
          </p:txBody>
        </p:sp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910328E2-8DFD-4EF5-9F91-0F947D0DF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" t="18454" r="1888" b="13406"/>
            <a:stretch>
              <a:fillRect/>
            </a:stretch>
          </p:blipFill>
          <p:spPr bwMode="auto">
            <a:xfrm>
              <a:off x="468" y="1248"/>
              <a:ext cx="2652" cy="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68BE0BD5-CD65-4B7C-B370-36FBC09F530F}"/>
              </a:ext>
            </a:extLst>
          </p:cNvPr>
          <p:cNvGrpSpPr>
            <a:grpSpLocks/>
          </p:cNvGrpSpPr>
          <p:nvPr/>
        </p:nvGrpSpPr>
        <p:grpSpPr bwMode="auto">
          <a:xfrm>
            <a:off x="5283200" y="2138362"/>
            <a:ext cx="4127500" cy="3733800"/>
            <a:chOff x="3380" y="1248"/>
            <a:chExt cx="2600" cy="2352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E20AB68D-105B-4930-8577-822F7A3EE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3312"/>
              <a:ext cx="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Shadows</a:t>
              </a:r>
            </a:p>
          </p:txBody>
        </p:sp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9DD061F0-771E-4736-B78A-4F7BD146C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" t="21451" r="2632" b="7886"/>
            <a:stretch>
              <a:fillRect/>
            </a:stretch>
          </p:blipFill>
          <p:spPr bwMode="auto">
            <a:xfrm>
              <a:off x="3380" y="1248"/>
              <a:ext cx="2600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136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FDDE-013B-4912-92A5-F14C0976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Render Shadows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5009-F0F5-43C3-B7D6-6CE0A473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Where? Points that can be seen but are not illuminated by a particular light source.</a:t>
            </a:r>
          </a:p>
          <a:p>
            <a:r>
              <a:rPr lang="en-US" dirty="0"/>
              <a:t>How? Many solutions!</a:t>
            </a:r>
          </a:p>
          <a:p>
            <a:r>
              <a:rPr lang="en-US" dirty="0"/>
              <a:t>Two simple solutions:</a:t>
            </a:r>
          </a:p>
          <a:p>
            <a:pPr lvl="1"/>
            <a:r>
              <a:rPr lang="en-US" dirty="0"/>
              <a:t>Plane projection</a:t>
            </a:r>
          </a:p>
          <a:p>
            <a:pPr marL="914400" lvl="2" indent="0">
              <a:buNone/>
            </a:pPr>
            <a:r>
              <a:rPr lang="en-US" dirty="0"/>
              <a:t>Project objects flat on to the surface receiving the shadow</a:t>
            </a:r>
          </a:p>
          <a:p>
            <a:pPr lvl="1"/>
            <a:r>
              <a:rPr lang="en-US" dirty="0"/>
              <a:t>Ray tracing</a:t>
            </a:r>
          </a:p>
          <a:p>
            <a:pPr marL="914400" lvl="2" indent="0">
              <a:buNone/>
            </a:pPr>
            <a:r>
              <a:rPr lang="en-US" dirty="0"/>
              <a:t>Trace the path of a light rays (slow but high quality)</a:t>
            </a:r>
            <a:endParaRPr lang="en-NZ" dirty="0"/>
          </a:p>
          <a:p>
            <a:r>
              <a:rPr lang="en-NZ" dirty="0"/>
              <a:t>Other, less simple solutions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D66D5-0F3E-4FEE-B7E2-62734BAD5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12</a:t>
            </a:fld>
            <a:endParaRPr lang="en-NZ" altLang="zh-TW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7A75F10C-92F4-4890-BF55-4DEDFD550393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2087563"/>
            <a:ext cx="2273300" cy="1930400"/>
            <a:chOff x="3744" y="1200"/>
            <a:chExt cx="2288" cy="2064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53CA642-6E01-475C-9074-0C0C95B8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304"/>
              <a:ext cx="2288" cy="960"/>
            </a:xfrm>
            <a:custGeom>
              <a:avLst/>
              <a:gdLst>
                <a:gd name="T0" fmla="*/ 0 w 1344"/>
                <a:gd name="T1" fmla="*/ 576 h 960"/>
                <a:gd name="T2" fmla="*/ 2147483646 w 1344"/>
                <a:gd name="T3" fmla="*/ 0 h 960"/>
                <a:gd name="T4" fmla="*/ 2147483646 w 1344"/>
                <a:gd name="T5" fmla="*/ 96 h 960"/>
                <a:gd name="T6" fmla="*/ 2147483646 w 1344"/>
                <a:gd name="T7" fmla="*/ 960 h 960"/>
                <a:gd name="T8" fmla="*/ 0 w 1344"/>
                <a:gd name="T9" fmla="*/ 576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960"/>
                <a:gd name="T17" fmla="*/ 1344 w 1344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960">
                  <a:moveTo>
                    <a:pt x="0" y="576"/>
                  </a:moveTo>
                  <a:lnTo>
                    <a:pt x="576" y="0"/>
                  </a:lnTo>
                  <a:lnTo>
                    <a:pt x="1104" y="96"/>
                  </a:lnTo>
                  <a:lnTo>
                    <a:pt x="1344" y="96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68433820-7C09-4F7D-94C7-951FB08D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016"/>
              <a:ext cx="468" cy="384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3AF97A7B-148E-4324-ADB0-70761666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1200"/>
              <a:ext cx="156" cy="144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39400611-653C-44D0-AA31-604D3778F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8" y="1308"/>
              <a:ext cx="229" cy="1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4640356-5BA4-4E78-88C4-0EAEA7D75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2430"/>
              <a:ext cx="862" cy="258"/>
            </a:xfrm>
            <a:custGeom>
              <a:avLst/>
              <a:gdLst>
                <a:gd name="T0" fmla="*/ 0 w 796"/>
                <a:gd name="T1" fmla="*/ 210 h 258"/>
                <a:gd name="T2" fmla="*/ 6756 w 796"/>
                <a:gd name="T3" fmla="*/ 258 h 258"/>
                <a:gd name="T4" fmla="*/ 9205 w 796"/>
                <a:gd name="T5" fmla="*/ 210 h 258"/>
                <a:gd name="T6" fmla="*/ 10171 w 796"/>
                <a:gd name="T7" fmla="*/ 44 h 258"/>
                <a:gd name="T8" fmla="*/ 4791 w 796"/>
                <a:gd name="T9" fmla="*/ 0 h 258"/>
                <a:gd name="T10" fmla="*/ 2367 w 796"/>
                <a:gd name="T11" fmla="*/ 22 h 258"/>
                <a:gd name="T12" fmla="*/ 0 w 796"/>
                <a:gd name="T13" fmla="*/ 210 h 2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6"/>
                <a:gd name="T22" fmla="*/ 0 h 258"/>
                <a:gd name="T23" fmla="*/ 796 w 796"/>
                <a:gd name="T24" fmla="*/ 258 h 2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6" h="258">
                  <a:moveTo>
                    <a:pt x="0" y="210"/>
                  </a:moveTo>
                  <a:lnTo>
                    <a:pt x="528" y="258"/>
                  </a:lnTo>
                  <a:lnTo>
                    <a:pt x="720" y="210"/>
                  </a:lnTo>
                  <a:lnTo>
                    <a:pt x="796" y="44"/>
                  </a:lnTo>
                  <a:lnTo>
                    <a:pt x="374" y="0"/>
                  </a:lnTo>
                  <a:lnTo>
                    <a:pt x="185" y="22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29F2C29C-DBF2-4AF0-8E5D-B03142646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8" y="1319"/>
              <a:ext cx="495" cy="1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F305C44-7F7C-4DD6-9CBE-7EC2C4029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296"/>
              <a:ext cx="1020" cy="1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453822EC-67DB-4B07-B160-FCD811642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1898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6A9E8265-7252-4707-B30A-1A9307DC1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" y="2486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en-US" sz="2400">
                  <a:latin typeface="Times New Roman" panose="02020603050405020304" pitchFamily="18" charset="0"/>
                </a:rPr>
                <a:t>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92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6210-4CC4-488F-93E3-04920D51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Projection Transformations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FD0C-BF7A-47AC-8E21-6D7760B3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Assume light source is at origin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Line from light source through p is </a:t>
            </a:r>
            <a:r>
              <a:rPr lang="en-US" sz="2600" i="1" dirty="0"/>
              <a:t>q(t) = </a:t>
            </a:r>
            <a:r>
              <a:rPr lang="en-US" sz="2600" i="1" dirty="0" err="1"/>
              <a:t>tp</a:t>
            </a:r>
            <a:endParaRPr lang="en-US" sz="2600" i="1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Let plane be </a:t>
            </a:r>
            <a:r>
              <a:rPr lang="en-US" sz="2600" i="1" dirty="0"/>
              <a:t>ax + by + </a:t>
            </a:r>
            <a:r>
              <a:rPr lang="en-US" sz="2600" i="1" dirty="0" err="1"/>
              <a:t>cz</a:t>
            </a:r>
            <a:r>
              <a:rPr lang="en-US" sz="2600" i="1" dirty="0"/>
              <a:t> + d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Then at p’ have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Solve for t, calculate q(t) = p’ and get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B2570-5362-4168-B8FD-F64085EDB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13</a:t>
            </a:fld>
            <a:endParaRPr lang="en-NZ" altLang="zh-TW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9622A44E-B9EB-4999-9DF6-19B971022AE4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2781300"/>
            <a:ext cx="3632200" cy="3276600"/>
            <a:chOff x="3744" y="1200"/>
            <a:chExt cx="2288" cy="2064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84C7E1BD-BEFE-4ABE-A35E-ECDE29DD8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304"/>
              <a:ext cx="2288" cy="960"/>
            </a:xfrm>
            <a:custGeom>
              <a:avLst/>
              <a:gdLst>
                <a:gd name="T0" fmla="*/ 0 w 1344"/>
                <a:gd name="T1" fmla="*/ 576 h 960"/>
                <a:gd name="T2" fmla="*/ 2147483646 w 1344"/>
                <a:gd name="T3" fmla="*/ 0 h 960"/>
                <a:gd name="T4" fmla="*/ 2147483646 w 1344"/>
                <a:gd name="T5" fmla="*/ 96 h 960"/>
                <a:gd name="T6" fmla="*/ 2147483646 w 1344"/>
                <a:gd name="T7" fmla="*/ 960 h 960"/>
                <a:gd name="T8" fmla="*/ 0 w 1344"/>
                <a:gd name="T9" fmla="*/ 576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960"/>
                <a:gd name="T17" fmla="*/ 1344 w 1344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960">
                  <a:moveTo>
                    <a:pt x="0" y="576"/>
                  </a:moveTo>
                  <a:lnTo>
                    <a:pt x="576" y="0"/>
                  </a:lnTo>
                  <a:lnTo>
                    <a:pt x="1104" y="96"/>
                  </a:lnTo>
                  <a:lnTo>
                    <a:pt x="1344" y="96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D7378FD9-B19B-4A86-93B2-C35F913D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016"/>
              <a:ext cx="468" cy="384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15007D58-4A20-4110-9C34-DD8C68FC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1200"/>
              <a:ext cx="156" cy="144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EA7CA48-E0EA-4ACE-9D8E-79C85E5C3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8" y="1308"/>
              <a:ext cx="229" cy="1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54CE537-D802-42E1-9A75-DA7001BE1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2430"/>
              <a:ext cx="862" cy="258"/>
            </a:xfrm>
            <a:custGeom>
              <a:avLst/>
              <a:gdLst>
                <a:gd name="T0" fmla="*/ 0 w 796"/>
                <a:gd name="T1" fmla="*/ 210 h 258"/>
                <a:gd name="T2" fmla="*/ 6756 w 796"/>
                <a:gd name="T3" fmla="*/ 258 h 258"/>
                <a:gd name="T4" fmla="*/ 9205 w 796"/>
                <a:gd name="T5" fmla="*/ 210 h 258"/>
                <a:gd name="T6" fmla="*/ 10171 w 796"/>
                <a:gd name="T7" fmla="*/ 44 h 258"/>
                <a:gd name="T8" fmla="*/ 4791 w 796"/>
                <a:gd name="T9" fmla="*/ 0 h 258"/>
                <a:gd name="T10" fmla="*/ 2367 w 796"/>
                <a:gd name="T11" fmla="*/ 22 h 258"/>
                <a:gd name="T12" fmla="*/ 0 w 796"/>
                <a:gd name="T13" fmla="*/ 210 h 2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6"/>
                <a:gd name="T22" fmla="*/ 0 h 258"/>
                <a:gd name="T23" fmla="*/ 796 w 796"/>
                <a:gd name="T24" fmla="*/ 258 h 2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6" h="258">
                  <a:moveTo>
                    <a:pt x="0" y="210"/>
                  </a:moveTo>
                  <a:lnTo>
                    <a:pt x="528" y="258"/>
                  </a:lnTo>
                  <a:lnTo>
                    <a:pt x="720" y="210"/>
                  </a:lnTo>
                  <a:lnTo>
                    <a:pt x="796" y="44"/>
                  </a:lnTo>
                  <a:lnTo>
                    <a:pt x="374" y="0"/>
                  </a:lnTo>
                  <a:lnTo>
                    <a:pt x="185" y="22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F116E4A1-6F81-4B45-B72C-19C7C504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8" y="1319"/>
              <a:ext cx="495" cy="1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3E4089C-85DF-4B13-80F5-CD2DF972E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296"/>
              <a:ext cx="1020" cy="1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B67BAB29-8FE7-45BA-8201-8D2DBF81D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1898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F47ABE98-900E-4C0C-9A12-097E0268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" y="2486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en-US" sz="2400">
                  <a:latin typeface="Times New Roman" panose="02020603050405020304" pitchFamily="18" charset="0"/>
                </a:rPr>
                <a:t>'</a:t>
              </a:r>
            </a:p>
          </p:txBody>
        </p:sp>
      </p:grpSp>
      <p:sp>
        <p:nvSpPr>
          <p:cNvPr id="15" name="TextBox 13">
            <a:extLst>
              <a:ext uri="{FF2B5EF4-FFF2-40B4-BE49-F238E27FC236}">
                <a16:creationId xmlns:a16="http://schemas.microsoft.com/office/drawing/2014/main" id="{4D4CB84D-8007-4168-863D-5A7B83CE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25" y="24384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(0,0,0)</a:t>
            </a: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BC955-7CF6-4CE3-B148-0A414DAEF15D}"/>
              </a:ext>
            </a:extLst>
          </p:cNvPr>
          <p:cNvSpPr txBox="1"/>
          <p:nvPr/>
        </p:nvSpPr>
        <p:spPr>
          <a:xfrm>
            <a:off x="1069467" y="3222851"/>
            <a:ext cx="4919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i="1" dirty="0"/>
              <a:t>a t p</a:t>
            </a:r>
            <a:r>
              <a:rPr lang="en-US" altLang="en-US" sz="2000" i="1" baseline="-25000" dirty="0"/>
              <a:t>x</a:t>
            </a:r>
            <a:r>
              <a:rPr lang="en-US" altLang="en-US" sz="2000" dirty="0"/>
              <a:t> + </a:t>
            </a:r>
            <a:r>
              <a:rPr lang="en-US" altLang="en-US" sz="2000" i="1" dirty="0"/>
              <a:t>b t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y</a:t>
            </a:r>
            <a:r>
              <a:rPr lang="en-US" altLang="en-US" sz="2000" dirty="0"/>
              <a:t> + </a:t>
            </a:r>
            <a:r>
              <a:rPr lang="en-US" altLang="en-US" sz="2000" i="1" dirty="0"/>
              <a:t>c t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z</a:t>
            </a:r>
            <a:r>
              <a:rPr lang="en-US" altLang="en-US" sz="2000" dirty="0"/>
              <a:t> + </a:t>
            </a:r>
            <a:r>
              <a:rPr lang="en-US" altLang="en-US" sz="2000" i="1" dirty="0"/>
              <a:t>d</a:t>
            </a:r>
            <a:r>
              <a:rPr lang="en-US" altLang="en-US" sz="2000" dirty="0"/>
              <a:t> = 0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096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0C92-A068-4910-8BE9-54CA81BB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Projection Transformation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2118-1C72-4168-B492-69BAD4ED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p'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-</a:t>
            </a:r>
            <a:r>
              <a:rPr lang="en-US" i="1" dirty="0"/>
              <a:t>d </a:t>
            </a:r>
            <a:r>
              <a:rPr lang="en-US" b="1" i="1" dirty="0"/>
              <a:t>p </a:t>
            </a:r>
            <a:r>
              <a:rPr lang="en-US" dirty="0"/>
              <a:t>/ (</a:t>
            </a:r>
            <a:r>
              <a:rPr lang="en-US" i="1" dirty="0"/>
              <a:t>a p</a:t>
            </a:r>
            <a:r>
              <a:rPr lang="en-US" i="1" baseline="-25000" dirty="0"/>
              <a:t>x</a:t>
            </a:r>
            <a:r>
              <a:rPr lang="en-US" dirty="0"/>
              <a:t> + </a:t>
            </a:r>
            <a:r>
              <a:rPr lang="en-US" i="1" dirty="0"/>
              <a:t>b </a:t>
            </a:r>
            <a:r>
              <a:rPr lang="en-US" i="1" dirty="0" err="1"/>
              <a:t>p</a:t>
            </a:r>
            <a:r>
              <a:rPr lang="en-US" i="1" baseline="-25000" dirty="0" err="1"/>
              <a:t>y</a:t>
            </a:r>
            <a:r>
              <a:rPr lang="en-US" dirty="0"/>
              <a:t> + </a:t>
            </a:r>
            <a:r>
              <a:rPr lang="en-US" i="1" dirty="0"/>
              <a:t>c </a:t>
            </a:r>
            <a:r>
              <a:rPr lang="en-US" i="1" dirty="0" err="1"/>
              <a:t>p</a:t>
            </a:r>
            <a:r>
              <a:rPr lang="en-US" i="1" baseline="-25000" dirty="0" err="1"/>
              <a:t>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Can be written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Do division by converting to ordinary coordinates</a:t>
            </a:r>
          </a:p>
          <a:p>
            <a:pPr marL="0" indent="0">
              <a:buNone/>
            </a:pPr>
            <a:r>
              <a:rPr lang="en-US" sz="2400" dirty="0"/>
              <a:t>Applying </a:t>
            </a:r>
            <a:r>
              <a:rPr lang="en-US" sz="2400" b="1" dirty="0" err="1"/>
              <a:t>M</a:t>
            </a:r>
            <a:r>
              <a:rPr lang="en-US" sz="2400" baseline="-25000" dirty="0" err="1"/>
              <a:t>shadow</a:t>
            </a:r>
            <a:r>
              <a:rPr lang="en-US" sz="2400" dirty="0"/>
              <a:t> to an object yields its planar projection</a:t>
            </a:r>
          </a:p>
          <a:p>
            <a:pPr marL="0" indent="0">
              <a:buNone/>
            </a:pPr>
            <a:r>
              <a:rPr lang="en-US" sz="2400" dirty="0"/>
              <a:t>onto the given plane (assuming center of projection at origin)</a:t>
            </a: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DCCB-71A7-4FBA-ACEB-7D2EED237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14</a:t>
            </a:fld>
            <a:endParaRPr lang="en-NZ" altLang="zh-TW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9BA324B-C227-4761-9C0B-7D5FDD111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103647"/>
              </p:ext>
            </p:extLst>
          </p:nvPr>
        </p:nvGraphicFramePr>
        <p:xfrm>
          <a:off x="292100" y="2554288"/>
          <a:ext cx="560387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3263900" imgH="1168400" progId="Equation.3">
                  <p:embed/>
                </p:oleObj>
              </mc:Choice>
              <mc:Fallback>
                <p:oleObj name="Equation" r:id="rId3" imgW="3263900" imgH="1168400" progId="Equation.3">
                  <p:embed/>
                  <p:pic>
                    <p:nvPicPr>
                      <p:cNvPr id="117766" name="Object 5">
                        <a:extLst>
                          <a:ext uri="{FF2B5EF4-FFF2-40B4-BE49-F238E27FC236}">
                            <a16:creationId xmlns:a16="http://schemas.microsoft.com/office/drawing/2014/main" id="{EB1A7B59-3DF0-4401-A626-9A0814330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554288"/>
                        <a:ext cx="5603875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>
            <a:extLst>
              <a:ext uri="{FF2B5EF4-FFF2-40B4-BE49-F238E27FC236}">
                <a16:creationId xmlns:a16="http://schemas.microsoft.com/office/drawing/2014/main" id="{65F150E6-7CDE-44E3-A386-3D51E37C8267}"/>
              </a:ext>
            </a:extLst>
          </p:cNvPr>
          <p:cNvGrpSpPr>
            <a:grpSpLocks/>
          </p:cNvGrpSpPr>
          <p:nvPr/>
        </p:nvGrpSpPr>
        <p:grpSpPr bwMode="auto">
          <a:xfrm>
            <a:off x="5883275" y="1958181"/>
            <a:ext cx="3632200" cy="3276600"/>
            <a:chOff x="3692" y="1152"/>
            <a:chExt cx="2288" cy="2064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B4DA23-CDBA-4F9A-B70C-07448ED2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256"/>
              <a:ext cx="2288" cy="960"/>
            </a:xfrm>
            <a:custGeom>
              <a:avLst/>
              <a:gdLst>
                <a:gd name="T0" fmla="*/ 0 w 1344"/>
                <a:gd name="T1" fmla="*/ 576 h 960"/>
                <a:gd name="T2" fmla="*/ 2147483646 w 1344"/>
                <a:gd name="T3" fmla="*/ 0 h 960"/>
                <a:gd name="T4" fmla="*/ 2147483646 w 1344"/>
                <a:gd name="T5" fmla="*/ 96 h 960"/>
                <a:gd name="T6" fmla="*/ 2147483646 w 1344"/>
                <a:gd name="T7" fmla="*/ 960 h 960"/>
                <a:gd name="T8" fmla="*/ 0 w 1344"/>
                <a:gd name="T9" fmla="*/ 576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960"/>
                <a:gd name="T17" fmla="*/ 1344 w 1344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960">
                  <a:moveTo>
                    <a:pt x="0" y="576"/>
                  </a:moveTo>
                  <a:lnTo>
                    <a:pt x="576" y="0"/>
                  </a:lnTo>
                  <a:lnTo>
                    <a:pt x="1104" y="96"/>
                  </a:lnTo>
                  <a:lnTo>
                    <a:pt x="1344" y="96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C574A41-FBD1-4551-84B7-5B91EF3D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" y="1968"/>
              <a:ext cx="468" cy="384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C1F25070-4B23-441C-B5BD-386A6C9C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" y="1152"/>
              <a:ext cx="156" cy="144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46F3693-9A7C-4244-B90D-4AEFCDFA1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" y="2382"/>
              <a:ext cx="862" cy="258"/>
            </a:xfrm>
            <a:custGeom>
              <a:avLst/>
              <a:gdLst>
                <a:gd name="T0" fmla="*/ 0 w 796"/>
                <a:gd name="T1" fmla="*/ 210 h 258"/>
                <a:gd name="T2" fmla="*/ 6756 w 796"/>
                <a:gd name="T3" fmla="*/ 258 h 258"/>
                <a:gd name="T4" fmla="*/ 9205 w 796"/>
                <a:gd name="T5" fmla="*/ 210 h 258"/>
                <a:gd name="T6" fmla="*/ 10171 w 796"/>
                <a:gd name="T7" fmla="*/ 44 h 258"/>
                <a:gd name="T8" fmla="*/ 4791 w 796"/>
                <a:gd name="T9" fmla="*/ 0 h 258"/>
                <a:gd name="T10" fmla="*/ 2367 w 796"/>
                <a:gd name="T11" fmla="*/ 22 h 258"/>
                <a:gd name="T12" fmla="*/ 0 w 796"/>
                <a:gd name="T13" fmla="*/ 210 h 2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6"/>
                <a:gd name="T22" fmla="*/ 0 h 258"/>
                <a:gd name="T23" fmla="*/ 796 w 796"/>
                <a:gd name="T24" fmla="*/ 258 h 2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6" h="258">
                  <a:moveTo>
                    <a:pt x="0" y="210"/>
                  </a:moveTo>
                  <a:lnTo>
                    <a:pt x="528" y="258"/>
                  </a:lnTo>
                  <a:lnTo>
                    <a:pt x="720" y="210"/>
                  </a:lnTo>
                  <a:lnTo>
                    <a:pt x="796" y="44"/>
                  </a:lnTo>
                  <a:lnTo>
                    <a:pt x="374" y="0"/>
                  </a:lnTo>
                  <a:lnTo>
                    <a:pt x="185" y="22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D52CBEE3-6709-4074-9E86-7FD913B3E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2" y="163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O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D805C587-C53D-49FD-9820-FFBBCB52F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872"/>
              <a:ext cx="7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M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shadow</a:t>
              </a:r>
              <a:r>
                <a:rPr lang="en-US" altLang="en-US" sz="2400" b="1">
                  <a:latin typeface="Times New Roman" panose="02020603050405020304" pitchFamily="18" charset="0"/>
                </a:rPr>
                <a:t>O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B9F17340-86C1-4C1F-87E5-E51E76FBB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2208"/>
              <a:ext cx="52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CAC6A380-5339-4B66-87CA-C397C3F2B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0" y="1872"/>
              <a:ext cx="31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6C5BE22A-439D-4881-838B-46DBD2E4E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1632743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(0,0,0)</a:t>
            </a:r>
            <a:endParaRPr lang="en-NZ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9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512-EDEF-423A-BC31-5B700029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Projected Shadows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FCF2-511E-4D81-81A0-6B46DCF2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of these problems can be fixed, but not all.</a:t>
            </a:r>
          </a:p>
          <a:p>
            <a:endParaRPr lang="en-US" dirty="0"/>
          </a:p>
          <a:p>
            <a:r>
              <a:rPr lang="en-US" dirty="0"/>
              <a:t>What if the ground isn’t flat?</a:t>
            </a:r>
          </a:p>
          <a:p>
            <a:r>
              <a:rPr lang="en-US" dirty="0"/>
              <a:t>What if we want to project to something other than the ground?</a:t>
            </a:r>
          </a:p>
          <a:p>
            <a:r>
              <a:rPr lang="en-US" dirty="0"/>
              <a:t>What if shadows overlap?</a:t>
            </a:r>
          </a:p>
          <a:p>
            <a:r>
              <a:rPr lang="en-US" dirty="0"/>
              <a:t>What if we have multiple light sources?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346D0-F477-417A-9CC7-2F6F8769D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15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71013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DB27-B992-4AC0-9C9F-C013DFC6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Shadow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76E3-5BFB-4C4A-BB96-AE21C1B7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If the light was the camera, any part of the scene the “camera” can’t see must be in shadow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CA9-7159-4F95-B70F-291FDE13D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16</a:t>
            </a:fld>
            <a:endParaRPr lang="en-NZ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084F1-1B66-4BAE-A0D3-595CD113B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0" y="4339915"/>
            <a:ext cx="8306959" cy="2219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BDD5F-A883-4F48-B1A8-674DD5776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2434669"/>
            <a:ext cx="5053442" cy="23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4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5312-628F-4D01-83F2-3C2D692C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Shadow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744B-DC80-41B8-BA7F-B45EF104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we render, we can save the “depth” into the scene of the pixel</a:t>
            </a:r>
          </a:p>
          <a:p>
            <a:r>
              <a:rPr lang="en-NZ" dirty="0"/>
              <a:t>When we finish rendering, we have a map of the closest points in the scene to the “camera” (light)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F315E-39F7-4C55-89CE-A096C8BC1B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17</a:t>
            </a:fld>
            <a:endParaRPr lang="en-NZ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FCD00-B2C2-45E1-A9EF-20B98B8F3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14725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8363A-7103-4608-9028-E6BF3766F8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14725"/>
            <a:ext cx="3048000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01F8B-73C2-45B7-BA8A-1A4991323160}"/>
              </a:ext>
            </a:extLst>
          </p:cNvPr>
          <p:cNvSpPr txBox="1"/>
          <p:nvPr/>
        </p:nvSpPr>
        <p:spPr>
          <a:xfrm>
            <a:off x="1905000" y="5523726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Dominic Alves</a:t>
            </a:r>
            <a:endParaRPr lang="en-NZ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6A3D6-C325-4BC2-BE53-FCEC48276069}"/>
              </a:ext>
            </a:extLst>
          </p:cNvPr>
          <p:cNvSpPr txBox="1"/>
          <p:nvPr/>
        </p:nvSpPr>
        <p:spPr>
          <a:xfrm>
            <a:off x="2478811" y="5855285"/>
            <a:ext cx="5188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*This image is not rendered from the light’s perspective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316603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5B6B-F67C-4B00-A6E0-24DCABC6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84FE-7789-4B50-8BFB-8719B888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draw from the light’s perspective, saving the depths as our shadow map</a:t>
            </a:r>
            <a:endParaRPr lang="en-NZ" dirty="0"/>
          </a:p>
          <a:p>
            <a:r>
              <a:rPr lang="en-NZ" dirty="0"/>
              <a:t>When we draw it for real, we can: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dirty="0"/>
              <a:t>Figure out which pixel in the shadow map corresponds to the point we are drawing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dirty="0"/>
              <a:t>Check if the point is further away from the light than the depth at that pixel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dirty="0"/>
              <a:t>If so: it’s in shadow!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B4E99-1C80-418D-9E86-D6C426102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18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41604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3E78-19CA-49A3-844B-91BA72BC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 Maps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04E41-7EA6-4BAC-A3ED-C699E1E58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508" y="1270000"/>
            <a:ext cx="7040283" cy="5143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2DD72-2820-4A05-B4F9-AA63BDD9D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19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19440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33D6-3B15-4C7D-9362-B428D5CC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909B-EED4-41FE-B24F-661CB6B1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Lights in OpenGL</a:t>
            </a:r>
          </a:p>
          <a:p>
            <a:r>
              <a:rPr lang="en-US" dirty="0"/>
              <a:t>Materials in OpenGL</a:t>
            </a:r>
          </a:p>
          <a:p>
            <a:r>
              <a:rPr lang="en-US" dirty="0"/>
              <a:t>Projected Shadows</a:t>
            </a:r>
          </a:p>
          <a:p>
            <a:r>
              <a:rPr lang="en-US" dirty="0"/>
              <a:t>Shadow Maps</a:t>
            </a:r>
          </a:p>
          <a:p>
            <a:r>
              <a:rPr lang="en-US" dirty="0"/>
              <a:t>Light Maps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2AA74-EFC6-4E80-8672-00B36C795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4846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B6BA-9513-4ECC-83F9-6A4B65C7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Shadow Map Pros/Cons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C3DD-62B3-44E3-A17E-3B534DA6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Cast shadows on any surface</a:t>
            </a:r>
          </a:p>
          <a:p>
            <a:pPr lvl="1"/>
            <a:r>
              <a:rPr lang="en-US" dirty="0"/>
              <a:t>Shadows can handle transparency in objects</a:t>
            </a:r>
          </a:p>
          <a:p>
            <a:pPr lvl="1"/>
            <a:r>
              <a:rPr lang="en-US" dirty="0"/>
              <a:t>Easy to control computation cost</a:t>
            </a:r>
          </a:p>
          <a:p>
            <a:r>
              <a:rPr lang="en-US" dirty="0"/>
              <a:t>Cons:</a:t>
            </a:r>
            <a:endParaRPr lang="en-NZ" dirty="0"/>
          </a:p>
          <a:p>
            <a:pPr lvl="1"/>
            <a:r>
              <a:rPr lang="en-NZ" dirty="0"/>
              <a:t>We can only draw shadows with hard edges</a:t>
            </a:r>
          </a:p>
          <a:p>
            <a:pPr lvl="1"/>
            <a:r>
              <a:rPr lang="en-NZ" dirty="0"/>
              <a:t>Shadow detail is limited by the resolution of the depth map</a:t>
            </a:r>
          </a:p>
          <a:p>
            <a:pPr lvl="1"/>
            <a:r>
              <a:rPr lang="en-US" dirty="0"/>
              <a:t>T</a:t>
            </a:r>
            <a:r>
              <a:rPr lang="en-NZ" dirty="0" err="1"/>
              <a:t>ranslucent</a:t>
            </a:r>
            <a:r>
              <a:rPr lang="en-NZ" dirty="0"/>
              <a:t> surfaces cast opaque shadows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708A4-5A6E-44FD-BCDE-A159DA293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20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24467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D315-7283-4C4A-A4D1-5E29C71F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Lightmaps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03F5-3390-47FF-87F8-F3F4D653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scene with many lights and objects that cast shadows, computing light in real-time can be expensive</a:t>
            </a:r>
          </a:p>
          <a:p>
            <a:r>
              <a:rPr lang="en-US" dirty="0"/>
              <a:t>Better to compute once and re-use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CCB96-AD37-4028-A7EB-1E776C327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21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69995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E87F-39B0-439B-B08A-7411064C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Lightmaps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FC93-876D-4329-8DE8-A649C6FE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Compute lighting for each surface of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an image from the surfaces of the environment</a:t>
            </a:r>
            <a:endParaRPr lang="en-NZ" sz="2800" dirty="0"/>
          </a:p>
          <a:p>
            <a:pPr marL="514350" indent="-514350">
              <a:buFont typeface="+mj-lt"/>
              <a:buAutoNum type="arabicPeriod"/>
            </a:pPr>
            <a:r>
              <a:rPr lang="en-NZ" sz="2800" dirty="0"/>
              <a:t>Save surface lighting in corresponding part of image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2800" dirty="0"/>
              <a:t>Use image values for real-time rendering of scene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3A3B-B4EA-466D-89A3-F0E5E3FEFB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22</a:t>
            </a:fld>
            <a:endParaRPr lang="en-NZ" altLang="zh-TW"/>
          </a:p>
        </p:txBody>
      </p:sp>
      <p:pic>
        <p:nvPicPr>
          <p:cNvPr id="6" name="Picture 5" descr="Lightmapping of indoor scene.">
            <a:extLst>
              <a:ext uri="{FF2B5EF4-FFF2-40B4-BE49-F238E27FC236}">
                <a16:creationId xmlns:a16="http://schemas.microsoft.com/office/drawing/2014/main" id="{667BD3D7-6B16-4C75-B171-89F8D896E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3909304"/>
            <a:ext cx="7273925" cy="2567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50897-49E7-482B-B33C-35AC645DF702}"/>
              </a:ext>
            </a:extLst>
          </p:cNvPr>
          <p:cNvSpPr txBox="1"/>
          <p:nvPr/>
        </p:nvSpPr>
        <p:spPr>
          <a:xfrm>
            <a:off x="7143510" y="6452801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© </a:t>
            </a:r>
            <a:r>
              <a:rPr lang="en-US" sz="1200" dirty="0" err="1"/>
              <a:t>Narpas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58826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DA23-7BAD-4990-9BB6-C400ABDA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Lightmap Pros/Cons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8970-A198-48CA-9896-86F1259F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Costs are frontloaded – compute once and re-use</a:t>
            </a:r>
          </a:p>
          <a:p>
            <a:pPr lvl="1"/>
            <a:r>
              <a:rPr lang="en-US" dirty="0"/>
              <a:t>Allows for highly realistic lighting at interactive framerates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Inflexible</a:t>
            </a:r>
          </a:p>
          <a:p>
            <a:pPr lvl="1"/>
            <a:r>
              <a:rPr lang="en-US" dirty="0"/>
              <a:t>Dynamic environments give odd results</a:t>
            </a:r>
          </a:p>
          <a:p>
            <a:pPr lvl="1"/>
            <a:r>
              <a:rPr lang="en-US" dirty="0"/>
              <a:t>Memory overhead</a:t>
            </a:r>
          </a:p>
          <a:p>
            <a:pPr lvl="1"/>
            <a:r>
              <a:rPr lang="en-US" dirty="0"/>
              <a:t>Compression artefacts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EDD23-2B66-4D81-B9EF-DFA35DB2CE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23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41765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46E3-6F73-4D5D-98DF-CF29256C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37C6-D99D-4712-9B83-DD152C8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projected shadow implementation assumes the light source is at the origin. How could we handle a light somewhere else?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666FD-00A5-44B6-8A61-5A2C0DD3A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24</a:t>
            </a:fld>
            <a:endParaRPr lang="en-NZ" altLang="zh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ED8C6-9818-4D39-AC68-1B8C663CFF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92" y="2923385"/>
            <a:ext cx="5170747" cy="3934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CF862-E2EB-4CC5-8584-D22FE7505BD5}"/>
              </a:ext>
            </a:extLst>
          </p:cNvPr>
          <p:cNvSpPr txBox="1"/>
          <p:nvPr/>
        </p:nvSpPr>
        <p:spPr>
          <a:xfrm>
            <a:off x="2221992" y="6519672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Edward H. Adelson</a:t>
            </a:r>
          </a:p>
        </p:txBody>
      </p:sp>
    </p:spTree>
    <p:extLst>
      <p:ext uri="{BB962C8B-B14F-4D97-AF65-F5344CB8AC3E}">
        <p14:creationId xmlns:p14="http://schemas.microsoft.com/office/powerpoint/2010/main" val="2566294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46E3-6F73-4D5D-98DF-CF29256C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37C6-D99D-4712-9B83-DD152C8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projected shadow implementation assumes the light source is at the origin. How could we handle a light somewhere else?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666FD-00A5-44B6-8A61-5A2C0DD3A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25</a:t>
            </a:fld>
            <a:endParaRPr lang="en-NZ" altLang="zh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ED8C6-9818-4D39-AC68-1B8C663CF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92" y="2925186"/>
            <a:ext cx="5170747" cy="3932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CF862-E2EB-4CC5-8584-D22FE7505BD5}"/>
              </a:ext>
            </a:extLst>
          </p:cNvPr>
          <p:cNvSpPr txBox="1"/>
          <p:nvPr/>
        </p:nvSpPr>
        <p:spPr>
          <a:xfrm>
            <a:off x="2221992" y="6519672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Edward H. Adelson</a:t>
            </a:r>
          </a:p>
        </p:txBody>
      </p:sp>
    </p:spTree>
    <p:extLst>
      <p:ext uri="{BB962C8B-B14F-4D97-AF65-F5344CB8AC3E}">
        <p14:creationId xmlns:p14="http://schemas.microsoft.com/office/powerpoint/2010/main" val="12232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55C6-83CC-4345-81A4-B51DF0E0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Lights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EAE4-66E2-469C-9EA3-4C74B284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OpenGL, illumination and shading algorithms are already implemented</a:t>
            </a:r>
          </a:p>
          <a:p>
            <a:r>
              <a:rPr lang="en-US" dirty="0"/>
              <a:t>We define the variables for the equations and let OpenGL do the work</a:t>
            </a:r>
          </a:p>
          <a:p>
            <a:pPr lvl="1"/>
            <a:r>
              <a:rPr lang="en-US" dirty="0"/>
              <a:t>Light intensities</a:t>
            </a:r>
          </a:p>
          <a:p>
            <a:pPr lvl="1"/>
            <a:r>
              <a:rPr lang="en-US" dirty="0"/>
              <a:t>Surface properties</a:t>
            </a:r>
          </a:p>
          <a:p>
            <a:pPr lvl="1"/>
            <a:r>
              <a:rPr lang="en-US" dirty="0"/>
              <a:t>Geometry (</a:t>
            </a:r>
            <a:r>
              <a:rPr lang="en-US" dirty="0" err="1"/>
              <a:t>normals</a:t>
            </a:r>
            <a:r>
              <a:rPr lang="en-US" dirty="0"/>
              <a:t>, light/camera positions)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FBD52-A4F5-4C66-B851-DE109CF5B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3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4523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A3C-85AC-4190-B5FE-7B0A0033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Lights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37D6-F7DB-43BA-890C-72F04998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Lighting is a fixed step, but we can configure how it works</a:t>
            </a:r>
          </a:p>
          <a:p>
            <a:r>
              <a:rPr lang="en-US" dirty="0"/>
              <a:t>OpenGL uses a set of fixed light defines</a:t>
            </a:r>
          </a:p>
          <a:p>
            <a:pPr marL="0" indent="0">
              <a:buNone/>
            </a:pPr>
            <a:r>
              <a:rPr lang="en-US" dirty="0"/>
              <a:t>   (exact number is implementation specific)</a:t>
            </a:r>
          </a:p>
          <a:p>
            <a:pPr marL="0" indent="0">
              <a:buNone/>
            </a:pPr>
            <a:endParaRPr lang="en-US" dirty="0"/>
          </a:p>
          <a:p>
            <a:endParaRPr lang="en-US" sz="3600" dirty="0"/>
          </a:p>
          <a:p>
            <a:r>
              <a:rPr lang="en-US" dirty="0"/>
              <a:t>We have to enable the light(s) we choose to use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CDF07-3796-4ECC-A4A3-D357B923F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4</a:t>
            </a:fld>
            <a:endParaRPr lang="en-NZ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6D925-47FB-4AE5-B947-B161A7D5B069}"/>
              </a:ext>
            </a:extLst>
          </p:cNvPr>
          <p:cNvSpPr txBox="1"/>
          <p:nvPr/>
        </p:nvSpPr>
        <p:spPr>
          <a:xfrm>
            <a:off x="672084" y="3598207"/>
            <a:ext cx="2605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GL_LIGHT1, GL_LIGHT2,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83DF8-A711-4CBE-851D-A0DC0CA50F53}"/>
              </a:ext>
            </a:extLst>
          </p:cNvPr>
          <p:cNvSpPr txBox="1"/>
          <p:nvPr/>
        </p:nvSpPr>
        <p:spPr>
          <a:xfrm>
            <a:off x="672084" y="5357167"/>
            <a:ext cx="909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(GL_LIGHT1);	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light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(GL_LIGHTING);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//lighting in general</a:t>
            </a:r>
            <a:endParaRPr lang="en-NZ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0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A3C-85AC-4190-B5FE-7B0A0033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Lights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37D6-F7DB-43BA-890C-72F04998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configure each property on the light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Configuring location: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CDF07-3796-4ECC-A4A3-D357B923F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5</a:t>
            </a:fld>
            <a:endParaRPr lang="en-NZ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00898-B643-43DB-8881-65DAD8D45DDD}"/>
              </a:ext>
            </a:extLst>
          </p:cNvPr>
          <p:cNvSpPr txBox="1"/>
          <p:nvPr/>
        </p:nvSpPr>
        <p:spPr>
          <a:xfrm>
            <a:off x="672084" y="2099224"/>
            <a:ext cx="8941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glLightfv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light,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light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property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*params);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85B52-58FA-4520-9310-1DBCC82C3805}"/>
              </a:ext>
            </a:extLst>
          </p:cNvPr>
          <p:cNvSpPr txBox="1"/>
          <p:nvPr/>
        </p:nvSpPr>
        <p:spPr>
          <a:xfrm>
            <a:off x="672084" y="4568526"/>
            <a:ext cx="8941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{10.0f, 10.0f, 10.0f, 1.0f};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glLightfv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(GL_LIGHT1,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light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GL_POSITION,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property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value</a:t>
            </a:r>
          </a:p>
        </p:txBody>
      </p:sp>
    </p:spTree>
    <p:extLst>
      <p:ext uri="{BB962C8B-B14F-4D97-AF65-F5344CB8AC3E}">
        <p14:creationId xmlns:p14="http://schemas.microsoft.com/office/powerpoint/2010/main" val="58643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A01A-A6B9-4135-B516-542EB2C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Lights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1B1C-6BFB-43D0-B1FC-A07AAC5E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Configuring intensities: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B464-FE13-4135-B839-ACCE0E34C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6</a:t>
            </a:fld>
            <a:endParaRPr lang="en-NZ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7BEEF-41A3-4CC3-9ABC-30E7537FD834}"/>
              </a:ext>
            </a:extLst>
          </p:cNvPr>
          <p:cNvSpPr txBox="1"/>
          <p:nvPr/>
        </p:nvSpPr>
        <p:spPr>
          <a:xfrm>
            <a:off x="495300" y="2105561"/>
            <a:ext cx="8941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ambientLight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{0.3f, 0.3f, 0.3f, 1.0f};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glLightfv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(GL_LIGHT1,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light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GL_AMBIENT,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property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ambientLight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CA5A1-082C-48C9-A8F1-0055423AD86A}"/>
              </a:ext>
            </a:extLst>
          </p:cNvPr>
          <p:cNvSpPr txBox="1"/>
          <p:nvPr/>
        </p:nvSpPr>
        <p:spPr>
          <a:xfrm>
            <a:off x="468884" y="3530600"/>
            <a:ext cx="8941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diffuseLight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{1.0f, 1.0f, 1.0f, 1.0f};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glLightfv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(GL_LIGHT1,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light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GL_DIFFUSE,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property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diffuseLight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23CB2-2B84-49BA-9B9E-8189FA286C09}"/>
              </a:ext>
            </a:extLst>
          </p:cNvPr>
          <p:cNvSpPr txBox="1"/>
          <p:nvPr/>
        </p:nvSpPr>
        <p:spPr>
          <a:xfrm>
            <a:off x="495300" y="4924961"/>
            <a:ext cx="8941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specularLight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{1.0f, 1.0f, 1.0f, 1.0f};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glLightfv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(GL_LIGHT1,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light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GL_SPECULAR,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property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specularLight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value</a:t>
            </a:r>
          </a:p>
        </p:txBody>
      </p:sp>
    </p:spTree>
    <p:extLst>
      <p:ext uri="{BB962C8B-B14F-4D97-AF65-F5344CB8AC3E}">
        <p14:creationId xmlns:p14="http://schemas.microsoft.com/office/powerpoint/2010/main" val="61640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EEF3-B6CB-41E1-81EC-1F3CEA1F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OpenGL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0586-9E5C-4875-8492-79CD826B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addition to setting up scene lights, we have to define surface material properties</a:t>
            </a:r>
          </a:p>
          <a:p>
            <a:r>
              <a:rPr lang="en-NZ" dirty="0"/>
              <a:t>Materials work like colours – we set them and they apply until we set a new one</a:t>
            </a:r>
          </a:p>
          <a:p>
            <a:r>
              <a:rPr lang="en-NZ" dirty="0"/>
              <a:t>We set material properties in the same way as lights: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919C2-8BE9-41A5-B89D-0AE10013B4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7</a:t>
            </a:fld>
            <a:endParaRPr lang="en-NZ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7B097-0B6E-42B7-82A5-46C9BAC57743}"/>
              </a:ext>
            </a:extLst>
          </p:cNvPr>
          <p:cNvSpPr txBox="1"/>
          <p:nvPr/>
        </p:nvSpPr>
        <p:spPr>
          <a:xfrm>
            <a:off x="596900" y="4632861"/>
            <a:ext cx="8941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glMaterial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face,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side of the polygon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property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*params);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value</a:t>
            </a:r>
          </a:p>
        </p:txBody>
      </p:sp>
    </p:spTree>
    <p:extLst>
      <p:ext uri="{BB962C8B-B14F-4D97-AF65-F5344CB8AC3E}">
        <p14:creationId xmlns:p14="http://schemas.microsoft.com/office/powerpoint/2010/main" val="155202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71E9-28E0-488F-88FE-18C5002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OpenGL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A187-B901-455B-8B0F-10F03A3B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Configuring material properties: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D5836-7B42-4E0C-BEF1-508165008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8</a:t>
            </a:fld>
            <a:endParaRPr lang="en-NZ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D6897-728A-4C5B-AF81-A46F11A8E5BF}"/>
              </a:ext>
            </a:extLst>
          </p:cNvPr>
          <p:cNvSpPr txBox="1"/>
          <p:nvPr/>
        </p:nvSpPr>
        <p:spPr>
          <a:xfrm>
            <a:off x="495300" y="2105561"/>
            <a:ext cx="8941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mat_ambient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{0.5f, 0.5f, 0.5f, 1.0f};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glMaterialfv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(GL_FRONT,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//front faces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GL_AMBIENT,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property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mat_ambient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7ABFF-5FF5-414C-BA2C-2C2E31588BAE}"/>
              </a:ext>
            </a:extLst>
          </p:cNvPr>
          <p:cNvSpPr txBox="1"/>
          <p:nvPr/>
        </p:nvSpPr>
        <p:spPr>
          <a:xfrm>
            <a:off x="400812" y="3987800"/>
            <a:ext cx="8941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shininess= 80.0f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glMaterialfv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(GL_FRONT,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//front faces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GL_SHININESS,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property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shininess);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value</a:t>
            </a:r>
          </a:p>
        </p:txBody>
      </p:sp>
    </p:spTree>
    <p:extLst>
      <p:ext uri="{BB962C8B-B14F-4D97-AF65-F5344CB8AC3E}">
        <p14:creationId xmlns:p14="http://schemas.microsoft.com/office/powerpoint/2010/main" val="299864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02B5-418C-4E0D-A4BA-9B46A52E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Drawing with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4372-0254-407D-B5D7-C4076D1F58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9</a:t>
            </a:fld>
            <a:endParaRPr lang="en-NZ" altLang="zh-TW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BD7C28D-5F80-43AF-9A9A-E78A36CF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168400"/>
            <a:ext cx="6739319" cy="43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TextBox 37">
            <a:extLst>
              <a:ext uri="{FF2B5EF4-FFF2-40B4-BE49-F238E27FC236}">
                <a16:creationId xmlns:a16="http://schemas.microsoft.com/office/drawing/2014/main" id="{51FD03F0-80E1-43FA-AF3F-E3B12B41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93" y="4601972"/>
            <a:ext cx="1285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NZ" altLang="en-US" sz="1200" dirty="0">
                <a:latin typeface="Arial" panose="020B0604020202020204" pitchFamily="34" charset="0"/>
              </a:rPr>
              <a:t>© </a:t>
            </a:r>
            <a:r>
              <a:rPr lang="en-US" altLang="en-US" sz="1200" dirty="0">
                <a:latin typeface="Arial" panose="020B0604020202020204" pitchFamily="34" charset="0"/>
              </a:rPr>
              <a:t>Hill, 2</a:t>
            </a:r>
            <a:r>
              <a:rPr lang="en-US" altLang="en-US" sz="1200" baseline="30000" dirty="0">
                <a:latin typeface="Arial" panose="020B0604020202020204" pitchFamily="34" charset="0"/>
              </a:rPr>
              <a:t>nd</a:t>
            </a:r>
            <a:r>
              <a:rPr lang="en-US" altLang="en-US" sz="1200" dirty="0">
                <a:latin typeface="Arial" panose="020B0604020202020204" pitchFamily="34" charset="0"/>
              </a:rPr>
              <a:t> Edition, Fig. 8.17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C387F-C384-4CAA-A175-6608CF0E9172}"/>
              </a:ext>
            </a:extLst>
          </p:cNvPr>
          <p:cNvSpPr txBox="1"/>
          <p:nvPr/>
        </p:nvSpPr>
        <p:spPr>
          <a:xfrm>
            <a:off x="460183" y="5689600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Material properties are necessary for good looking surfaces, but not enough on their own.</a:t>
            </a:r>
          </a:p>
          <a:p>
            <a:r>
              <a:rPr lang="en-NZ" dirty="0"/>
              <a:t>Textures help give objects a more realistic appearance.</a:t>
            </a:r>
          </a:p>
        </p:txBody>
      </p:sp>
    </p:spTree>
    <p:extLst>
      <p:ext uri="{BB962C8B-B14F-4D97-AF65-F5344CB8AC3E}">
        <p14:creationId xmlns:p14="http://schemas.microsoft.com/office/powerpoint/2010/main" val="372746964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53434</TotalTime>
  <Pages>77</Pages>
  <Words>1002</Words>
  <Application>Microsoft Office PowerPoint</Application>
  <PresentationFormat>A4 Paper (210x297 mm)</PresentationFormat>
  <Paragraphs>209</Paragraphs>
  <Slides>25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Courier New</vt:lpstr>
      <vt:lpstr>Symbol</vt:lpstr>
      <vt:lpstr>Times New Roman</vt:lpstr>
      <vt:lpstr>Wingdings</vt:lpstr>
      <vt:lpstr>Pixel</vt:lpstr>
      <vt:lpstr>Equation</vt:lpstr>
      <vt:lpstr>Computer Graphics and Image Processing</vt:lpstr>
      <vt:lpstr>Today’s Outline</vt:lpstr>
      <vt:lpstr>OpenGL Lights</vt:lpstr>
      <vt:lpstr>OpenGL Lights</vt:lpstr>
      <vt:lpstr>OpenGL Lights</vt:lpstr>
      <vt:lpstr>OpenGL Lights</vt:lpstr>
      <vt:lpstr>OpenGL Materials</vt:lpstr>
      <vt:lpstr>OpenGL Materials</vt:lpstr>
      <vt:lpstr>Drawing with Materials</vt:lpstr>
      <vt:lpstr>Shadows</vt:lpstr>
      <vt:lpstr>Shadows</vt:lpstr>
      <vt:lpstr>How to Render Shadows</vt:lpstr>
      <vt:lpstr>Plane Projection Transformations</vt:lpstr>
      <vt:lpstr>Plane Projection Transformation</vt:lpstr>
      <vt:lpstr>Problems with Projected Shadows</vt:lpstr>
      <vt:lpstr>Shadow Maps</vt:lpstr>
      <vt:lpstr>Shadow Maps</vt:lpstr>
      <vt:lpstr>Shadow Maps</vt:lpstr>
      <vt:lpstr>Shadow Maps</vt:lpstr>
      <vt:lpstr>Shadow Map Pros/Cons</vt:lpstr>
      <vt:lpstr>Lightmaps</vt:lpstr>
      <vt:lpstr>Lightmaps</vt:lpstr>
      <vt:lpstr>Lightmap Pros/Cons</vt:lpstr>
      <vt:lpstr>Quiz</vt:lpstr>
      <vt:lpstr>Quiz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dc:creator>Alex Shaw</dc:creator>
  <cp:keywords/>
  <dc:description/>
  <cp:lastModifiedBy>Alex Shaw</cp:lastModifiedBy>
  <cp:revision>1312</cp:revision>
  <cp:lastPrinted>2018-03-09T08:39:31Z</cp:lastPrinted>
  <dcterms:created xsi:type="dcterms:W3CDTF">2000-07-12T05:53:19Z</dcterms:created>
  <dcterms:modified xsi:type="dcterms:W3CDTF">2020-03-30T03:38:12Z</dcterms:modified>
</cp:coreProperties>
</file>