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</p:sldMasterIdLst>
  <p:notesMasterIdLst>
    <p:notesMasterId r:id="rId24"/>
  </p:notesMasterIdLst>
  <p:handoutMasterIdLst>
    <p:handoutMasterId r:id="rId25"/>
  </p:handoutMasterIdLst>
  <p:sldIdLst>
    <p:sldId id="692" r:id="rId2"/>
    <p:sldId id="720" r:id="rId3"/>
    <p:sldId id="778" r:id="rId4"/>
    <p:sldId id="805" r:id="rId5"/>
    <p:sldId id="806" r:id="rId6"/>
    <p:sldId id="807" r:id="rId7"/>
    <p:sldId id="790" r:id="rId8"/>
    <p:sldId id="808" r:id="rId9"/>
    <p:sldId id="811" r:id="rId10"/>
    <p:sldId id="812" r:id="rId11"/>
    <p:sldId id="809" r:id="rId12"/>
    <p:sldId id="799" r:id="rId13"/>
    <p:sldId id="810" r:id="rId14"/>
    <p:sldId id="796" r:id="rId15"/>
    <p:sldId id="815" r:id="rId16"/>
    <p:sldId id="816" r:id="rId17"/>
    <p:sldId id="804" r:id="rId18"/>
    <p:sldId id="817" r:id="rId19"/>
    <p:sldId id="818" r:id="rId20"/>
    <p:sldId id="784" r:id="rId21"/>
    <p:sldId id="785" r:id="rId22"/>
    <p:sldId id="786" r:id="rId23"/>
  </p:sldIdLst>
  <p:sldSz cx="9906000" cy="6858000" type="A4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CC00"/>
    <a:srgbClr val="DED900"/>
    <a:srgbClr val="F4EE00"/>
    <a:srgbClr val="FF33CC"/>
    <a:srgbClr val="66FFFF"/>
    <a:srgbClr val="FFFF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5" autoAdjust="0"/>
    <p:restoredTop sz="87985" autoAdjust="0"/>
  </p:normalViewPr>
  <p:slideViewPr>
    <p:cSldViewPr snapToGrid="0">
      <p:cViewPr varScale="1">
        <p:scale>
          <a:sx n="96" d="100"/>
          <a:sy n="96" d="100"/>
        </p:scale>
        <p:origin x="1734" y="84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notesViewPr>
    <p:cSldViewPr snapToGrid="0">
      <p:cViewPr varScale="1">
        <p:scale>
          <a:sx n="73" d="100"/>
          <a:sy n="73" d="100"/>
        </p:scale>
        <p:origin x="-720" y="-90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11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873125"/>
            <a:ext cx="5010150" cy="3468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3162" cy="4468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8653" tIns="43550" rIns="88653" bIns="435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NZ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6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6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6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6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7194F9"/>
              </a:clrFrom>
              <a:clrTo>
                <a:srgbClr val="719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0"/>
            <a:ext cx="122396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700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10701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NZ"/>
              <a:t>Click to edit Master subtitle style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F3CC-CEC6-49F0-9C9A-51F1FF005794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77751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C8892-D837-413C-B91E-0F61DBDA256C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82812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0275" y="457200"/>
            <a:ext cx="2333625" cy="5956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457200"/>
            <a:ext cx="6848475" cy="5956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13823-D54F-497F-BAAA-C99EF20C613F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280791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71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270000"/>
            <a:ext cx="459105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1F589-8ACA-43EE-AE47-DEDD78BA4341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89883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71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2850" y="1270000"/>
            <a:ext cx="4591050" cy="2495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2850" y="3917950"/>
            <a:ext cx="4591050" cy="2495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7ECD5-A600-40C0-9C48-9A8C276830AF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40826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CCC27-D7DF-482E-A03B-5C99F5339604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7436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30C48-1399-42E9-8F2B-B3345CE6A5C7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40847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270000"/>
            <a:ext cx="45910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00FED-E916-429F-9A7E-1A2C429F2DD5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28570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F4A91-74D4-4004-A052-218FD5E95D0E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363960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11071-3458-4C45-B7FA-63910C2D438C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6924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4AFA1-568A-4A4A-BE44-FF7D652974E1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313741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B73AB-CB04-42A0-8BE2-B8FEA7890D55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98942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38985-E7E9-4813-93BA-8732AA0D4879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4059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  <a:ea typeface="新細明體" charset="-120"/>
              </a:defRPr>
            </a:lvl1pPr>
          </a:lstStyle>
          <a:p>
            <a:pPr>
              <a:defRPr/>
            </a:pPr>
            <a:fld id="{76622DAF-C5A6-4E6B-BC9C-C6B58F37D4E6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NZ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90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90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270000"/>
            <a:ext cx="93345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en-US"/>
              <a:t>Click to edit Master text styles</a:t>
            </a:r>
          </a:p>
          <a:p>
            <a:pPr lvl="1"/>
            <a:r>
              <a:rPr lang="en-NZ" altLang="en-US"/>
              <a:t>Second level</a:t>
            </a:r>
          </a:p>
          <a:p>
            <a:pPr lvl="2"/>
            <a:r>
              <a:rPr lang="en-NZ" altLang="en-US"/>
              <a:t>Third level</a:t>
            </a:r>
          </a:p>
          <a:p>
            <a:pPr lvl="3"/>
            <a:r>
              <a:rPr lang="en-NZ" altLang="en-US"/>
              <a:t>Fourth level</a:t>
            </a:r>
          </a:p>
          <a:p>
            <a:pPr lvl="4"/>
            <a:r>
              <a:rPr lang="en-NZ" altLang="en-US"/>
              <a:t>Fifth level</a:t>
            </a:r>
          </a:p>
        </p:txBody>
      </p:sp>
      <p:sp>
        <p:nvSpPr>
          <p:cNvPr id="10690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NZ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  <p:sldLayoutId id="2147484408" r:id="rId2"/>
    <p:sldLayoutId id="2147484409" r:id="rId3"/>
    <p:sldLayoutId id="2147484410" r:id="rId4"/>
    <p:sldLayoutId id="2147484411" r:id="rId5"/>
    <p:sldLayoutId id="2147484412" r:id="rId6"/>
    <p:sldLayoutId id="2147484413" r:id="rId7"/>
    <p:sldLayoutId id="2147484414" r:id="rId8"/>
    <p:sldLayoutId id="2147484415" r:id="rId9"/>
    <p:sldLayoutId id="2147484416" r:id="rId10"/>
    <p:sldLayoutId id="2147484417" r:id="rId11"/>
    <p:sldLayoutId id="2147484418" r:id="rId12"/>
    <p:sldLayoutId id="214748441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32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41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6.wmf"/><Relationship Id="rId5" Type="http://schemas.openxmlformats.org/officeDocument/2006/relationships/image" Target="../media/image11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30.bin"/><Relationship Id="rId22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41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51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9.wmf"/><Relationship Id="rId25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44.bin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52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53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8.wmf"/><Relationship Id="rId5" Type="http://schemas.openxmlformats.org/officeDocument/2006/relationships/image" Target="../media/image54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2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5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jpeg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7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Graphics and Image Processing</a:t>
            </a:r>
            <a:endParaRPr lang="en-NZ" altLang="en-US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Geometry I</a:t>
            </a:r>
            <a:endParaRPr lang="en-NZ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59E0AF-1F8C-47A9-B936-1EB0C651F838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pic>
        <p:nvPicPr>
          <p:cNvPr id="410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0"/>
            <a:ext cx="24003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Identity and Inverse</a:t>
            </a:r>
            <a:endParaRPr lang="en-NZ" alt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Identity matrix I</a:t>
            </a:r>
            <a:r>
              <a:rPr lang="en-US" altLang="en-US" sz="2400" dirty="0">
                <a:cs typeface="Times New Roman" panose="02020603050405020304" pitchFamily="18" charset="0"/>
              </a:rPr>
              <a:t>:			Neutral element of matrix </a:t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dirty="0">
                <a:cs typeface="Times New Roman" panose="02020603050405020304" pitchFamily="18" charset="0"/>
              </a:rPr>
              <a:t>					multiplication, i.e. for all M:</a:t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dirty="0">
                <a:cs typeface="Times New Roman" panose="02020603050405020304" pitchFamily="18" charset="0"/>
              </a:rPr>
              <a:t>					</a:t>
            </a:r>
            <a:r>
              <a:rPr lang="en-US" altLang="en-US" sz="2400" b="1" dirty="0">
                <a:cs typeface="Times New Roman" panose="02020603050405020304" pitchFamily="18" charset="0"/>
              </a:rPr>
              <a:t>I M</a:t>
            </a:r>
            <a:r>
              <a:rPr lang="en-US" altLang="en-US" sz="2400" dirty="0">
                <a:cs typeface="Times New Roman" panose="02020603050405020304" pitchFamily="18" charset="0"/>
              </a:rPr>
              <a:t> = </a:t>
            </a:r>
            <a:r>
              <a:rPr lang="en-US" altLang="en-US" sz="2400" b="1" dirty="0">
                <a:cs typeface="Times New Roman" panose="02020603050405020304" pitchFamily="18" charset="0"/>
              </a:rPr>
              <a:t>M I</a:t>
            </a:r>
            <a:r>
              <a:rPr lang="en-US" altLang="en-US" sz="2400" dirty="0">
                <a:cs typeface="Times New Roman" panose="02020603050405020304" pitchFamily="18" charset="0"/>
              </a:rPr>
              <a:t> = </a:t>
            </a:r>
            <a:r>
              <a:rPr lang="en-US" altLang="en-US" sz="2400" b="1" dirty="0">
                <a:cs typeface="Times New Roman" panose="02020603050405020304" pitchFamily="18" charset="0"/>
              </a:rPr>
              <a:t>M</a:t>
            </a:r>
          </a:p>
          <a:p>
            <a:pPr>
              <a:spcBef>
                <a:spcPct val="4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en-US" sz="1200" b="1" dirty="0">
              <a:cs typeface="Times New Roman" panose="02020603050405020304" pitchFamily="18" charset="0"/>
            </a:endParaRPr>
          </a:p>
          <a:p>
            <a:pPr>
              <a:spcBef>
                <a:spcPct val="4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Inverse matrix M</a:t>
            </a:r>
            <a:r>
              <a:rPr lang="en-US" altLang="en-US" sz="2400" b="1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2400" dirty="0">
                <a:cs typeface="Times New Roman" panose="02020603050405020304" pitchFamily="18" charset="0"/>
              </a:rPr>
              <a:t> of a square matrix M (does not always exist):</a:t>
            </a:r>
          </a:p>
          <a:p>
            <a:pPr>
              <a:spcBef>
                <a:spcPct val="4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cs typeface="Times New Roman" panose="02020603050405020304" pitchFamily="18" charset="0"/>
              </a:rPr>
              <a:t>M M</a:t>
            </a:r>
            <a:r>
              <a:rPr lang="en-US" altLang="en-US" sz="2400" b="1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2400" dirty="0">
                <a:cs typeface="Times New Roman" panose="02020603050405020304" pitchFamily="18" charset="0"/>
              </a:rPr>
              <a:t> = </a:t>
            </a:r>
            <a:r>
              <a:rPr lang="en-US" altLang="en-US" sz="2400" b="1" dirty="0">
                <a:cs typeface="Times New Roman" panose="02020603050405020304" pitchFamily="18" charset="0"/>
              </a:rPr>
              <a:t>M</a:t>
            </a:r>
            <a:r>
              <a:rPr lang="en-US" altLang="en-US" sz="2400" b="1" baseline="30000" dirty="0">
                <a:cs typeface="Times New Roman" panose="02020603050405020304" pitchFamily="18" charset="0"/>
              </a:rPr>
              <a:t>-1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cs typeface="Times New Roman" panose="02020603050405020304" pitchFamily="18" charset="0"/>
              </a:rPr>
              <a:t>M = I        </a:t>
            </a:r>
            <a:r>
              <a:rPr lang="en-US" altLang="en-US" sz="2400" dirty="0">
                <a:cs typeface="Times New Roman" panose="02020603050405020304" pitchFamily="18" charset="0"/>
              </a:rPr>
              <a:t>and        </a:t>
            </a:r>
            <a:r>
              <a:rPr lang="en-US" altLang="en-US" sz="2400" b="1" dirty="0"/>
              <a:t>(M</a:t>
            </a:r>
            <a:r>
              <a:rPr lang="en-US" altLang="ko-KR" sz="2400" baseline="30000" dirty="0">
                <a:ea typeface="굴림" pitchFamily="34" charset="-127"/>
              </a:rPr>
              <a:t>-1</a:t>
            </a:r>
            <a:r>
              <a:rPr lang="en-US" altLang="ko-KR" sz="2400" dirty="0">
                <a:ea typeface="굴림" pitchFamily="34" charset="-127"/>
              </a:rPr>
              <a:t>)</a:t>
            </a:r>
            <a:r>
              <a:rPr lang="en-US" altLang="ko-KR" sz="2400" baseline="30000" dirty="0">
                <a:ea typeface="굴림" pitchFamily="34" charset="-127"/>
              </a:rPr>
              <a:t> -1</a:t>
            </a:r>
            <a:r>
              <a:rPr lang="en-US" altLang="ko-KR" sz="2400" dirty="0">
                <a:ea typeface="굴림" pitchFamily="34" charset="-127"/>
              </a:rPr>
              <a:t> = </a:t>
            </a:r>
            <a:r>
              <a:rPr lang="en-US" altLang="ko-KR" sz="2400" b="1" dirty="0">
                <a:ea typeface="굴림" pitchFamily="34" charset="-127"/>
              </a:rPr>
              <a:t>M</a:t>
            </a:r>
            <a:endParaRPr lang="en-US" altLang="ko-KR" sz="800" b="1" dirty="0">
              <a:ea typeface="굴림" pitchFamily="34" charset="-127"/>
            </a:endParaRPr>
          </a:p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ko-KR" sz="800" dirty="0">
                <a:ea typeface="굴림" pitchFamily="34" charset="-127"/>
              </a:rPr>
              <a:t>	</a:t>
            </a:r>
            <a:r>
              <a:rPr lang="en-US" altLang="ko-KR" sz="2400" dirty="0">
                <a:ea typeface="굴림" pitchFamily="34" charset="-127"/>
              </a:rPr>
              <a:t>Inverse </a:t>
            </a:r>
            <a:r>
              <a:rPr lang="en-US" altLang="en-US" sz="2400" dirty="0"/>
              <a:t>of a 2x2 matrix</a:t>
            </a:r>
            <a:r>
              <a:rPr lang="en-NZ" altLang="en-US" sz="2400" dirty="0"/>
              <a:t>:</a:t>
            </a:r>
          </a:p>
          <a:p>
            <a:pPr>
              <a:buSzPct val="65000"/>
              <a:buFont typeface="Wingdings" panose="05000000000000000000" pitchFamily="2" charset="2"/>
              <a:buNone/>
            </a:pPr>
            <a:endParaRPr lang="en-US" altLang="ko-KR" sz="2400" dirty="0">
              <a:ea typeface="굴림" pitchFamily="34" charset="-127"/>
            </a:endParaRPr>
          </a:p>
          <a:p>
            <a:pPr>
              <a:buSzPct val="65000"/>
              <a:buFont typeface="Wingdings" panose="05000000000000000000" pitchFamily="2" charset="2"/>
              <a:buNone/>
            </a:pPr>
            <a:endParaRPr lang="en-US" altLang="ko-KR" sz="3600" dirty="0">
              <a:ea typeface="굴림" pitchFamily="34" charset="-127"/>
            </a:endParaRPr>
          </a:p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itchFamily="34" charset="-127"/>
              </a:rPr>
              <a:t>	Exists only if  </a:t>
            </a:r>
            <a:r>
              <a:rPr lang="en-US" altLang="ko-KR" sz="2400" i="1" dirty="0">
                <a:ea typeface="굴림" pitchFamily="34" charset="-127"/>
              </a:rPr>
              <a:t>m</a:t>
            </a:r>
            <a:r>
              <a:rPr lang="en-US" altLang="ko-KR" sz="2400" baseline="-25000" dirty="0">
                <a:ea typeface="굴림" pitchFamily="34" charset="-127"/>
              </a:rPr>
              <a:t>11</a:t>
            </a:r>
            <a:r>
              <a:rPr lang="en-US" altLang="ko-KR" sz="2400" dirty="0">
                <a:ea typeface="굴림" pitchFamily="34" charset="-127"/>
              </a:rPr>
              <a:t> </a:t>
            </a:r>
            <a:r>
              <a:rPr lang="en-US" altLang="ko-KR" sz="2400" i="1" dirty="0">
                <a:ea typeface="굴림" pitchFamily="34" charset="-127"/>
              </a:rPr>
              <a:t>m</a:t>
            </a:r>
            <a:r>
              <a:rPr lang="en-US" altLang="ko-KR" sz="2400" baseline="-25000" dirty="0">
                <a:ea typeface="굴림" pitchFamily="34" charset="-127"/>
              </a:rPr>
              <a:t>22</a:t>
            </a:r>
            <a:r>
              <a:rPr lang="en-US" altLang="ko-KR" sz="2400" dirty="0">
                <a:ea typeface="굴림" pitchFamily="34" charset="-127"/>
              </a:rPr>
              <a:t> – </a:t>
            </a:r>
            <a:r>
              <a:rPr lang="en-US" altLang="ko-KR" sz="2400" i="1" dirty="0">
                <a:ea typeface="굴림" pitchFamily="34" charset="-127"/>
              </a:rPr>
              <a:t>m</a:t>
            </a:r>
            <a:r>
              <a:rPr lang="en-US" altLang="ko-KR" sz="2400" baseline="-25000" dirty="0">
                <a:ea typeface="굴림" pitchFamily="34" charset="-127"/>
              </a:rPr>
              <a:t>12</a:t>
            </a:r>
            <a:r>
              <a:rPr lang="en-US" altLang="ko-KR" sz="2400" dirty="0">
                <a:ea typeface="굴림" pitchFamily="34" charset="-127"/>
              </a:rPr>
              <a:t> </a:t>
            </a:r>
            <a:r>
              <a:rPr lang="en-US" altLang="ko-KR" sz="2400" i="1" dirty="0">
                <a:ea typeface="굴림" pitchFamily="34" charset="-127"/>
              </a:rPr>
              <a:t>m</a:t>
            </a:r>
            <a:r>
              <a:rPr lang="en-US" altLang="ko-KR" sz="2400" baseline="-25000" dirty="0">
                <a:ea typeface="굴림" pitchFamily="34" charset="-127"/>
              </a:rPr>
              <a:t>21</a:t>
            </a:r>
            <a:r>
              <a:rPr lang="en-US" altLang="ko-KR" sz="2400" dirty="0">
                <a:ea typeface="굴림" pitchFamily="34" charset="-127"/>
              </a:rPr>
              <a:t> </a:t>
            </a:r>
            <a:r>
              <a:rPr lang="en-US" altLang="ko-KR" sz="2400" dirty="0">
                <a:ea typeface="굴림" pitchFamily="34" charset="-127"/>
                <a:cs typeface="Arial" panose="020B0604020202020204" pitchFamily="34" charset="0"/>
              </a:rPr>
              <a:t>≠ </a:t>
            </a:r>
            <a:r>
              <a:rPr lang="en-US" altLang="ko-KR" sz="2400" dirty="0">
                <a:ea typeface="굴림" pitchFamily="34" charset="-127"/>
              </a:rPr>
              <a:t>0</a:t>
            </a:r>
          </a:p>
          <a:p>
            <a:pPr>
              <a:buSzPct val="65000"/>
              <a:buNone/>
            </a:pPr>
            <a:r>
              <a:rPr lang="en-US" altLang="ko-KR" sz="2400" dirty="0">
                <a:ea typeface="굴림" pitchFamily="34" charset="-127"/>
              </a:rPr>
              <a:t>	</a:t>
            </a:r>
            <a:r>
              <a:rPr lang="en-US" altLang="ko-KR" sz="2400" i="1" dirty="0">
                <a:ea typeface="굴림" pitchFamily="34" charset="-127"/>
              </a:rPr>
              <a:t>m</a:t>
            </a:r>
            <a:r>
              <a:rPr lang="en-US" altLang="ko-KR" sz="2400" baseline="-25000" dirty="0">
                <a:ea typeface="굴림" pitchFamily="34" charset="-127"/>
              </a:rPr>
              <a:t>11</a:t>
            </a:r>
            <a:r>
              <a:rPr lang="en-US" altLang="ko-KR" sz="2400" dirty="0">
                <a:ea typeface="굴림" pitchFamily="34" charset="-127"/>
              </a:rPr>
              <a:t> </a:t>
            </a:r>
            <a:r>
              <a:rPr lang="en-US" altLang="ko-KR" sz="2400" i="1" dirty="0">
                <a:ea typeface="굴림" pitchFamily="34" charset="-127"/>
              </a:rPr>
              <a:t>m</a:t>
            </a:r>
            <a:r>
              <a:rPr lang="en-US" altLang="ko-KR" sz="2400" baseline="-25000" dirty="0">
                <a:ea typeface="굴림" pitchFamily="34" charset="-127"/>
              </a:rPr>
              <a:t>22</a:t>
            </a:r>
            <a:r>
              <a:rPr lang="en-US" altLang="ko-KR" sz="2400" dirty="0">
                <a:ea typeface="굴림" pitchFamily="34" charset="-127"/>
              </a:rPr>
              <a:t> – </a:t>
            </a:r>
            <a:r>
              <a:rPr lang="en-US" altLang="ko-KR" sz="2400" i="1" dirty="0">
                <a:ea typeface="굴림" pitchFamily="34" charset="-127"/>
              </a:rPr>
              <a:t>m</a:t>
            </a:r>
            <a:r>
              <a:rPr lang="en-US" altLang="ko-KR" sz="2400" baseline="-25000" dirty="0">
                <a:ea typeface="굴림" pitchFamily="34" charset="-127"/>
              </a:rPr>
              <a:t>12</a:t>
            </a:r>
            <a:r>
              <a:rPr lang="en-US" altLang="ko-KR" sz="2400" dirty="0">
                <a:ea typeface="굴림" pitchFamily="34" charset="-127"/>
              </a:rPr>
              <a:t> </a:t>
            </a:r>
            <a:r>
              <a:rPr lang="en-US" altLang="ko-KR" sz="2400" i="1" dirty="0">
                <a:ea typeface="굴림" pitchFamily="34" charset="-127"/>
              </a:rPr>
              <a:t>m</a:t>
            </a:r>
            <a:r>
              <a:rPr lang="en-US" altLang="ko-KR" sz="2400" baseline="-25000" dirty="0">
                <a:ea typeface="굴림" pitchFamily="34" charset="-127"/>
              </a:rPr>
              <a:t>21</a:t>
            </a:r>
            <a:r>
              <a:rPr lang="en-US" altLang="ko-KR" sz="2400" dirty="0">
                <a:ea typeface="굴림" pitchFamily="34" charset="-127"/>
              </a:rPr>
              <a:t> is |M|, the matrix determinant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EB1F47-D6F3-48AC-A248-130EEA03F167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23557" name="Object 2"/>
          <p:cNvGraphicFramePr>
            <a:graphicFrameLocks noChangeAspect="1"/>
          </p:cNvGraphicFramePr>
          <p:nvPr/>
        </p:nvGraphicFramePr>
        <p:xfrm>
          <a:off x="4908550" y="3344863"/>
          <a:ext cx="87313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4" imgW="126890" imgH="241091" progId="Equation.DSMT4">
                  <p:embed/>
                </p:oleObj>
              </mc:Choice>
              <mc:Fallback>
                <p:oleObj name="Equation" r:id="rId4" imgW="126890" imgH="24109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3344863"/>
                        <a:ext cx="87313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386723"/>
              </p:ext>
            </p:extLst>
          </p:nvPr>
        </p:nvGraphicFramePr>
        <p:xfrm>
          <a:off x="670718" y="4160838"/>
          <a:ext cx="628491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Equation" r:id="rId6" imgW="2870200" imgH="508000" progId="Equation.DSMT4">
                  <p:embed/>
                </p:oleObj>
              </mc:Choice>
              <mc:Fallback>
                <p:oleObj name="Equation" r:id="rId6" imgW="28702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" y="4160838"/>
                        <a:ext cx="6284913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7"/>
          <p:cNvGraphicFramePr>
            <a:graphicFrameLocks noChangeAspect="1"/>
          </p:cNvGraphicFramePr>
          <p:nvPr/>
        </p:nvGraphicFramePr>
        <p:xfrm>
          <a:off x="3067050" y="1408113"/>
          <a:ext cx="14922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Equation" r:id="rId8" imgW="698500" imgH="457200" progId="Equation.3">
                  <p:embed/>
                </p:oleObj>
              </mc:Choice>
              <mc:Fallback>
                <p:oleObj name="Equation" r:id="rId8" imgW="698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1408113"/>
                        <a:ext cx="149225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Transpose Operation </a:t>
            </a:r>
            <a:r>
              <a:rPr lang="en-US" altLang="en-US" baseline="30000"/>
              <a:t>T</a:t>
            </a:r>
            <a:endParaRPr lang="en-NZ" altLang="en-US" baseline="3000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sz="2400"/>
              <a:t>Make rows out of columns (or vice versa)</a:t>
            </a:r>
          </a:p>
          <a:p>
            <a:pPr>
              <a:spcBef>
                <a:spcPct val="0"/>
              </a:spcBef>
              <a:buSzPct val="65000"/>
            </a:pPr>
            <a:r>
              <a:rPr lang="en-US" altLang="en-US" sz="2400"/>
              <a:t>Transpose of a row vector is a </a:t>
            </a:r>
            <a:br>
              <a:rPr lang="en-US" altLang="en-US" sz="2400"/>
            </a:br>
            <a:r>
              <a:rPr lang="en-US" altLang="en-US" sz="2400"/>
              <a:t>column vector (and vice versa)</a:t>
            </a:r>
          </a:p>
          <a:p>
            <a:pPr>
              <a:buSzPct val="65000"/>
            </a:pPr>
            <a:r>
              <a:rPr lang="en-US" altLang="en-US" sz="2400"/>
              <a:t>For matrix </a:t>
            </a:r>
            <a:r>
              <a:rPr lang="en-US" altLang="en-US" sz="2400" b="1"/>
              <a:t>M</a:t>
            </a:r>
            <a:r>
              <a:rPr lang="en-US" altLang="en-US" sz="2400"/>
              <a:t>:</a:t>
            </a:r>
            <a:br>
              <a:rPr lang="en-US" altLang="en-US" sz="2400"/>
            </a:br>
            <a:r>
              <a:rPr lang="en-US" altLang="en-US" sz="2400" i="1"/>
              <a:t>m</a:t>
            </a:r>
            <a:r>
              <a:rPr lang="en-US" altLang="en-US" sz="2400" i="1" baseline="-25000"/>
              <a:t>ij</a:t>
            </a:r>
            <a:r>
              <a:rPr lang="en-US" altLang="en-US" sz="2400" baseline="-25000"/>
              <a:t> </a:t>
            </a:r>
            <a:r>
              <a:rPr lang="en-US" altLang="en-US" sz="2400"/>
              <a:t>and 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ji </a:t>
            </a:r>
            <a:r>
              <a:rPr lang="en-US" altLang="en-US" sz="2400" i="1"/>
              <a:t> </a:t>
            </a:r>
            <a:r>
              <a:rPr lang="en-US" altLang="en-US" sz="2400"/>
              <a:t>are swapped</a:t>
            </a:r>
            <a:br>
              <a:rPr lang="en-US" altLang="en-US" sz="2400"/>
            </a:br>
            <a:r>
              <a:rPr lang="en-US" altLang="en-US" sz="2400"/>
              <a:t>for all </a:t>
            </a:r>
            <a:r>
              <a:rPr lang="en-US" altLang="en-US" sz="2400" i="1"/>
              <a:t>i=1..m, j=1..n</a:t>
            </a:r>
          </a:p>
          <a:p>
            <a:pPr>
              <a:buSzPct val="65000"/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400"/>
              <a:t>Rules:</a:t>
            </a:r>
          </a:p>
          <a:p>
            <a:pPr lvl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400"/>
              <a:t>(</a:t>
            </a:r>
            <a:r>
              <a:rPr lang="en-US" altLang="en-US" sz="2400" b="1"/>
              <a:t>M</a:t>
            </a:r>
            <a:r>
              <a:rPr lang="en-US" altLang="en-US" sz="2400" baseline="30000"/>
              <a:t>T</a:t>
            </a:r>
            <a:r>
              <a:rPr lang="en-US" altLang="en-US" sz="2400"/>
              <a:t>)</a:t>
            </a:r>
            <a:r>
              <a:rPr lang="en-US" altLang="en-US" sz="2400" baseline="30000"/>
              <a:t>T</a:t>
            </a:r>
            <a:r>
              <a:rPr lang="en-US" altLang="en-US" sz="2400"/>
              <a:t>=</a:t>
            </a:r>
            <a:r>
              <a:rPr lang="en-US" altLang="en-US" sz="2400" b="1"/>
              <a:t>M</a:t>
            </a:r>
            <a:endParaRPr lang="en-US" altLang="en-US" sz="2400" baseline="30000"/>
          </a:p>
          <a:p>
            <a:pPr lvl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400"/>
              <a:t>(s</a:t>
            </a:r>
            <a:r>
              <a:rPr lang="en-US" altLang="en-US" sz="2400" b="1"/>
              <a:t>M)</a:t>
            </a:r>
            <a:r>
              <a:rPr lang="en-US" altLang="en-US" sz="2400" baseline="30000"/>
              <a:t>T</a:t>
            </a:r>
            <a:r>
              <a:rPr lang="en-US" altLang="en-US" sz="2400"/>
              <a:t>=s(</a:t>
            </a:r>
            <a:r>
              <a:rPr lang="en-US" altLang="en-US" sz="2400" b="1"/>
              <a:t>M</a:t>
            </a:r>
            <a:r>
              <a:rPr lang="en-US" altLang="en-US" sz="2400" baseline="30000"/>
              <a:t>T</a:t>
            </a:r>
            <a:r>
              <a:rPr lang="en-US" altLang="en-US" sz="2400"/>
              <a:t>)</a:t>
            </a:r>
          </a:p>
          <a:p>
            <a:pPr lvl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400"/>
              <a:t>(</a:t>
            </a:r>
            <a:r>
              <a:rPr lang="en-US" altLang="en-US" sz="2400" b="1"/>
              <a:t>M</a:t>
            </a:r>
            <a:r>
              <a:rPr lang="en-US" altLang="en-US" sz="2400"/>
              <a:t>+</a:t>
            </a:r>
            <a:r>
              <a:rPr lang="en-US" altLang="en-US" sz="2400" b="1"/>
              <a:t>N</a:t>
            </a:r>
            <a:r>
              <a:rPr lang="en-US" altLang="en-US" sz="2400"/>
              <a:t>)</a:t>
            </a:r>
            <a:r>
              <a:rPr lang="en-US" altLang="en-US" sz="2400" baseline="30000"/>
              <a:t>T</a:t>
            </a:r>
            <a:r>
              <a:rPr lang="en-US" altLang="en-US" sz="2400"/>
              <a:t>=</a:t>
            </a:r>
            <a:r>
              <a:rPr lang="en-US" altLang="en-US" sz="2400" b="1"/>
              <a:t>M</a:t>
            </a:r>
            <a:r>
              <a:rPr lang="en-US" altLang="en-US" sz="2400" baseline="30000"/>
              <a:t>T</a:t>
            </a:r>
            <a:r>
              <a:rPr lang="en-US" altLang="en-US" sz="2400"/>
              <a:t>+</a:t>
            </a:r>
            <a:r>
              <a:rPr lang="en-US" altLang="en-US" sz="2400" b="1"/>
              <a:t>N</a:t>
            </a:r>
            <a:r>
              <a:rPr lang="en-US" altLang="en-US" sz="2400" baseline="30000"/>
              <a:t>T</a:t>
            </a:r>
          </a:p>
          <a:p>
            <a:pPr lvl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400"/>
              <a:t>(</a:t>
            </a:r>
            <a:r>
              <a:rPr lang="en-US" altLang="en-US" sz="2400" b="1"/>
              <a:t>MN</a:t>
            </a:r>
            <a:r>
              <a:rPr lang="en-US" altLang="en-US" sz="2400"/>
              <a:t>)</a:t>
            </a:r>
            <a:r>
              <a:rPr lang="en-US" altLang="en-US" sz="2400" baseline="30000"/>
              <a:t>T</a:t>
            </a:r>
            <a:r>
              <a:rPr lang="en-US" altLang="en-US" sz="2400"/>
              <a:t>=</a:t>
            </a:r>
            <a:r>
              <a:rPr lang="en-US" altLang="en-US" sz="2400" b="1"/>
              <a:t>N</a:t>
            </a:r>
            <a:r>
              <a:rPr lang="en-US" altLang="en-US" sz="2400" baseline="30000"/>
              <a:t>T</a:t>
            </a:r>
            <a:r>
              <a:rPr lang="en-US" altLang="en-US" sz="2400" b="1"/>
              <a:t>M</a:t>
            </a:r>
            <a:r>
              <a:rPr lang="en-US" altLang="en-US" sz="2400" baseline="30000"/>
              <a:t>T</a:t>
            </a:r>
            <a:endParaRPr lang="en-US" altLang="en-US" sz="2400"/>
          </a:p>
          <a:p>
            <a:pPr>
              <a:buSzPct val="65000"/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A31AA1-F08D-4F8D-813F-AC2E12157714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25605" name="Object 3"/>
          <p:cNvGraphicFramePr>
            <a:graphicFrameLocks noChangeAspect="1"/>
          </p:cNvGraphicFramePr>
          <p:nvPr/>
        </p:nvGraphicFramePr>
        <p:xfrm>
          <a:off x="5961063" y="1484313"/>
          <a:ext cx="30924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4" imgW="1600200" imgH="482600" progId="Equation.DSMT4">
                  <p:embed/>
                </p:oleObj>
              </mc:Choice>
              <mc:Fallback>
                <p:oleObj name="Equation" r:id="rId4" imgW="16002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1484313"/>
                        <a:ext cx="30924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3"/>
          <p:cNvGraphicFramePr>
            <a:graphicFrameLocks noChangeAspect="1"/>
          </p:cNvGraphicFramePr>
          <p:nvPr/>
        </p:nvGraphicFramePr>
        <p:xfrm>
          <a:off x="4275138" y="2441575"/>
          <a:ext cx="5227637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6" imgW="2705100" imgH="711200" progId="Equation.DSMT4">
                  <p:embed/>
                </p:oleObj>
              </mc:Choice>
              <mc:Fallback>
                <p:oleObj name="Equation" r:id="rId6" imgW="2705100" imgH="7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138" y="2441575"/>
                        <a:ext cx="5227637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6" descr="C:\Users\clut002\AppData\Local\Microsoft\Windows\Temporary Internet Files\Content.IE5\YP5Z2S5F\MCj03542610000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00"/>
            <a:ext cx="99060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>
                <a:ea typeface="新細明體" charset="-120"/>
              </a:rPr>
              <a:t>THE DOT PRODUCT </a:t>
            </a:r>
            <a:r>
              <a:rPr lang="en-US" altLang="zh-TW" cap="none">
                <a:ea typeface="新細明體" charset="-120"/>
                <a:sym typeface="Symbol" panose="05050102010706020507" pitchFamily="18" charset="2"/>
              </a:rPr>
              <a:t></a:t>
            </a:r>
            <a:endParaRPr lang="en-US" altLang="zh-TW" cap="none">
              <a:ea typeface="新細明體" charset="-12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0D896D-3968-4FD1-B4E2-7954C9395364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1931988" y="2171700"/>
          <a:ext cx="5954712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Equation" r:id="rId5" imgW="1625600" imgH="279400" progId="Equation.3">
                  <p:embed/>
                </p:oleObj>
              </mc:Choice>
              <mc:Fallback>
                <p:oleObj name="Equation" r:id="rId5" imgW="16256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2171700"/>
                        <a:ext cx="5954712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Dot Product </a:t>
            </a:r>
            <a:r>
              <a:rPr lang="en-US" altLang="en-US">
                <a:cs typeface="Times New Roman" panose="02020603050405020304" pitchFamily="18" charset="0"/>
              </a:rPr>
              <a:t>•</a:t>
            </a:r>
            <a:endParaRPr lang="en-NZ" altLang="en-US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sz="2400"/>
              <a:t>Takes two vectors u and v, the result is a scalar (a single number)</a:t>
            </a:r>
          </a:p>
          <a:p>
            <a:pPr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sz="2400"/>
              <a:t>(therefore also known as scalar product)</a:t>
            </a:r>
          </a:p>
          <a:p>
            <a:pPr>
              <a:spcBef>
                <a:spcPct val="0"/>
              </a:spcBef>
              <a:buSzPct val="65000"/>
            </a:pPr>
            <a:endParaRPr lang="en-US" altLang="en-US" sz="2400"/>
          </a:p>
          <a:p>
            <a:pPr>
              <a:spcBef>
                <a:spcPct val="0"/>
              </a:spcBef>
              <a:buSzPct val="65000"/>
            </a:pPr>
            <a:endParaRPr lang="en-US" altLang="en-US" sz="2400"/>
          </a:p>
          <a:p>
            <a:pPr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sz="2400" b="1"/>
              <a:t>					</a:t>
            </a:r>
            <a:r>
              <a:rPr lang="en-US" altLang="en-US" sz="2400"/>
              <a:t>(</a:t>
            </a:r>
            <a:r>
              <a:rPr lang="en-US" altLang="en-US" sz="2400" i="1">
                <a:sym typeface="Symbol" panose="05050102010706020507" pitchFamily="18" charset="2"/>
              </a:rPr>
              <a:t></a:t>
            </a:r>
            <a:r>
              <a:rPr lang="en-US" altLang="en-US" sz="2400">
                <a:sym typeface="Symbol" panose="05050102010706020507" pitchFamily="18" charset="2"/>
              </a:rPr>
              <a:t> is the angle between </a:t>
            </a:r>
            <a:r>
              <a:rPr lang="en-US" altLang="en-US" sz="2400" b="1">
                <a:sym typeface="Symbol" panose="05050102010706020507" pitchFamily="18" charset="2"/>
              </a:rPr>
              <a:t>u</a:t>
            </a:r>
            <a:r>
              <a:rPr lang="en-US" altLang="en-US" sz="2400">
                <a:sym typeface="Symbol" panose="05050102010706020507" pitchFamily="18" charset="2"/>
              </a:rPr>
              <a:t> and </a:t>
            </a:r>
            <a:r>
              <a:rPr lang="en-US" altLang="en-US" sz="2400" b="1">
                <a:sym typeface="Symbol" panose="05050102010706020507" pitchFamily="18" charset="2"/>
              </a:rPr>
              <a:t>v</a:t>
            </a:r>
            <a:r>
              <a:rPr lang="en-US" altLang="en-US" sz="2400">
                <a:sym typeface="Symbol" panose="05050102010706020507" pitchFamily="18" charset="2"/>
              </a:rPr>
              <a:t>)</a:t>
            </a:r>
            <a:endParaRPr lang="en-US" altLang="en-US" sz="2400"/>
          </a:p>
          <a:p>
            <a:pPr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endParaRPr lang="en-US" altLang="en-US" sz="1200" b="1"/>
          </a:p>
          <a:p>
            <a:pPr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sz="2400"/>
              <a:t>Rules:</a:t>
            </a:r>
          </a:p>
          <a:p>
            <a:pPr lvl="1"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sz="2400" b="1"/>
              <a:t>a</a:t>
            </a:r>
            <a:r>
              <a:rPr lang="en-US" altLang="en-US" sz="2400">
                <a:cs typeface="Times New Roman" panose="02020603050405020304" pitchFamily="18" charset="0"/>
              </a:rPr>
              <a:t>•</a:t>
            </a:r>
            <a:r>
              <a:rPr lang="en-US" altLang="en-US" sz="2400" b="1">
                <a:cs typeface="Times New Roman" panose="02020603050405020304" pitchFamily="18" charset="0"/>
              </a:rPr>
              <a:t>b</a:t>
            </a:r>
            <a:r>
              <a:rPr lang="en-US" altLang="en-US" sz="2400">
                <a:cs typeface="Times New Roman" panose="02020603050405020304" pitchFamily="18" charset="0"/>
              </a:rPr>
              <a:t>=</a:t>
            </a:r>
            <a:r>
              <a:rPr lang="en-US" altLang="en-US" sz="2400" b="1">
                <a:cs typeface="Times New Roman" panose="02020603050405020304" pitchFamily="18" charset="0"/>
              </a:rPr>
              <a:t>b</a:t>
            </a:r>
            <a:r>
              <a:rPr lang="en-US" altLang="en-US" sz="2400">
                <a:cs typeface="Times New Roman" panose="02020603050405020304" pitchFamily="18" charset="0"/>
              </a:rPr>
              <a:t>•</a:t>
            </a:r>
            <a:r>
              <a:rPr lang="en-US" altLang="en-US" sz="2400" b="1">
                <a:cs typeface="Times New Roman" panose="02020603050405020304" pitchFamily="18" charset="0"/>
              </a:rPr>
              <a:t>a 			</a:t>
            </a:r>
            <a:r>
              <a:rPr lang="en-US" altLang="en-US" sz="2400">
                <a:cs typeface="Times New Roman" panose="02020603050405020304" pitchFamily="18" charset="0"/>
              </a:rPr>
              <a:t>(</a:t>
            </a:r>
            <a:r>
              <a:rPr lang="en-US" altLang="en-US" sz="2400"/>
              <a:t>Symmetry)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(</a:t>
            </a:r>
            <a:r>
              <a:rPr lang="en-US" altLang="en-US" sz="2400" b="1"/>
              <a:t>a</a:t>
            </a:r>
            <a:r>
              <a:rPr lang="en-US" altLang="en-US" sz="2400"/>
              <a:t>+</a:t>
            </a:r>
            <a:r>
              <a:rPr lang="en-US" altLang="en-US" sz="2400" b="1"/>
              <a:t>b</a:t>
            </a:r>
            <a:r>
              <a:rPr lang="en-US" altLang="en-US" sz="2400"/>
              <a:t>)</a:t>
            </a:r>
            <a:r>
              <a:rPr lang="en-US" altLang="en-US" sz="2400">
                <a:cs typeface="Times New Roman" panose="02020603050405020304" pitchFamily="18" charset="0"/>
              </a:rPr>
              <a:t>•</a:t>
            </a:r>
            <a:r>
              <a:rPr lang="en-US" altLang="en-US" sz="2400" b="1">
                <a:cs typeface="Times New Roman" panose="02020603050405020304" pitchFamily="18" charset="0"/>
              </a:rPr>
              <a:t>c</a:t>
            </a:r>
            <a:r>
              <a:rPr lang="en-US" altLang="en-US" sz="2400">
                <a:cs typeface="Times New Roman" panose="02020603050405020304" pitchFamily="18" charset="0"/>
              </a:rPr>
              <a:t>=</a:t>
            </a:r>
            <a:r>
              <a:rPr lang="en-US" altLang="en-US" sz="2400" b="1">
                <a:cs typeface="Times New Roman" panose="02020603050405020304" pitchFamily="18" charset="0"/>
              </a:rPr>
              <a:t>a</a:t>
            </a:r>
            <a:r>
              <a:rPr lang="en-US" altLang="en-US" sz="2400">
                <a:cs typeface="Times New Roman" panose="02020603050405020304" pitchFamily="18" charset="0"/>
              </a:rPr>
              <a:t>•</a:t>
            </a:r>
            <a:r>
              <a:rPr lang="en-US" altLang="en-US" sz="2400" b="1">
                <a:cs typeface="Times New Roman" panose="02020603050405020304" pitchFamily="18" charset="0"/>
              </a:rPr>
              <a:t>c</a:t>
            </a:r>
            <a:r>
              <a:rPr lang="en-US" altLang="en-US" sz="2400">
                <a:cs typeface="Times New Roman" panose="02020603050405020304" pitchFamily="18" charset="0"/>
              </a:rPr>
              <a:t>+</a:t>
            </a:r>
            <a:r>
              <a:rPr lang="en-US" altLang="en-US" sz="2400" b="1">
                <a:cs typeface="Times New Roman" panose="02020603050405020304" pitchFamily="18" charset="0"/>
              </a:rPr>
              <a:t>b</a:t>
            </a:r>
            <a:r>
              <a:rPr lang="en-US" altLang="en-US" sz="2400">
                <a:cs typeface="Times New Roman" panose="02020603050405020304" pitchFamily="18" charset="0"/>
              </a:rPr>
              <a:t>•</a:t>
            </a:r>
            <a:r>
              <a:rPr lang="en-US" altLang="en-US" sz="2400" b="1">
                <a:cs typeface="Times New Roman" panose="02020603050405020304" pitchFamily="18" charset="0"/>
              </a:rPr>
              <a:t>c 	</a:t>
            </a:r>
            <a:r>
              <a:rPr lang="en-US" altLang="en-US" sz="2400">
                <a:cs typeface="Times New Roman" panose="02020603050405020304" pitchFamily="18" charset="0"/>
              </a:rPr>
              <a:t>(Linearity)</a:t>
            </a:r>
            <a:endParaRPr lang="en-US" altLang="en-US" sz="2400" b="1"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(s</a:t>
            </a:r>
            <a:r>
              <a:rPr lang="en-US" altLang="en-US" sz="2400" b="1"/>
              <a:t>a</a:t>
            </a:r>
            <a:r>
              <a:rPr lang="en-US" altLang="en-US" sz="2400"/>
              <a:t>)</a:t>
            </a:r>
            <a:r>
              <a:rPr lang="en-US" altLang="en-US" sz="2400">
                <a:cs typeface="Times New Roman" panose="02020603050405020304" pitchFamily="18" charset="0"/>
              </a:rPr>
              <a:t>•</a:t>
            </a:r>
            <a:r>
              <a:rPr lang="en-US" altLang="en-US" sz="2400" b="1">
                <a:cs typeface="Times New Roman" panose="02020603050405020304" pitchFamily="18" charset="0"/>
              </a:rPr>
              <a:t>b</a:t>
            </a:r>
            <a:r>
              <a:rPr lang="en-US" altLang="en-US" sz="2400">
                <a:cs typeface="Times New Roman" panose="02020603050405020304" pitchFamily="18" charset="0"/>
              </a:rPr>
              <a:t>=s(</a:t>
            </a:r>
            <a:r>
              <a:rPr lang="en-US" altLang="en-US" sz="2400" b="1">
                <a:cs typeface="Times New Roman" panose="02020603050405020304" pitchFamily="18" charset="0"/>
              </a:rPr>
              <a:t>a</a:t>
            </a:r>
            <a:r>
              <a:rPr lang="en-US" altLang="en-US" sz="2400">
                <a:cs typeface="Times New Roman" panose="02020603050405020304" pitchFamily="18" charset="0"/>
              </a:rPr>
              <a:t>•</a:t>
            </a:r>
            <a:r>
              <a:rPr lang="en-US" altLang="en-US" sz="2400" b="1">
                <a:cs typeface="Times New Roman" panose="02020603050405020304" pitchFamily="18" charset="0"/>
              </a:rPr>
              <a:t>b</a:t>
            </a:r>
            <a:r>
              <a:rPr lang="en-US" altLang="en-US" sz="2400">
                <a:cs typeface="Times New Roman" panose="02020603050405020304" pitchFamily="18" charset="0"/>
              </a:rPr>
              <a:t>)		(Homogeneity)</a:t>
            </a:r>
          </a:p>
          <a:p>
            <a:pPr lvl="1"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|</a:t>
            </a:r>
            <a:r>
              <a:rPr lang="en-US" altLang="en-US" sz="2400" b="1">
                <a:cs typeface="Times New Roman" panose="02020603050405020304" pitchFamily="18" charset="0"/>
              </a:rPr>
              <a:t>b</a:t>
            </a:r>
            <a:r>
              <a:rPr lang="en-US" altLang="en-US" sz="2400">
                <a:cs typeface="Times New Roman" panose="02020603050405020304" pitchFamily="18" charset="0"/>
              </a:rPr>
              <a:t>|</a:t>
            </a:r>
            <a:r>
              <a:rPr lang="en-US" altLang="en-US" sz="2400" baseline="30000">
                <a:cs typeface="Times New Roman" panose="02020603050405020304" pitchFamily="18" charset="0"/>
              </a:rPr>
              <a:t>2</a:t>
            </a:r>
            <a:r>
              <a:rPr lang="en-US" altLang="en-US" sz="2400">
                <a:cs typeface="Times New Roman" panose="02020603050405020304" pitchFamily="18" charset="0"/>
              </a:rPr>
              <a:t>= </a:t>
            </a:r>
            <a:r>
              <a:rPr lang="en-US" altLang="en-US" sz="2400" b="1">
                <a:cs typeface="Times New Roman" panose="02020603050405020304" pitchFamily="18" charset="0"/>
              </a:rPr>
              <a:t>b</a:t>
            </a:r>
            <a:r>
              <a:rPr lang="en-US" altLang="en-US" sz="2400">
                <a:cs typeface="Times New Roman" panose="02020603050405020304" pitchFamily="18" charset="0"/>
              </a:rPr>
              <a:t>•</a:t>
            </a:r>
            <a:r>
              <a:rPr lang="en-US" altLang="en-US" sz="2400" b="1">
                <a:cs typeface="Times New Roman" panose="02020603050405020304" pitchFamily="18" charset="0"/>
              </a:rPr>
              <a:t>b</a:t>
            </a:r>
          </a:p>
          <a:p>
            <a:pPr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endParaRPr lang="en-US" altLang="en-US" sz="1200" b="1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Example:	</a:t>
            </a:r>
            <a:r>
              <a:rPr lang="en-US" altLang="en-US" sz="2400"/>
              <a:t>|</a:t>
            </a:r>
            <a:r>
              <a:rPr lang="en-US" altLang="en-US" sz="2400" b="1"/>
              <a:t>a</a:t>
            </a:r>
            <a:r>
              <a:rPr lang="en-US" altLang="en-US" sz="2400"/>
              <a:t> - </a:t>
            </a:r>
            <a:r>
              <a:rPr lang="en-US" altLang="en-US" sz="2400" b="1"/>
              <a:t>b</a:t>
            </a:r>
            <a:r>
              <a:rPr lang="en-US" altLang="en-US" sz="2400"/>
              <a:t>|</a:t>
            </a:r>
            <a:r>
              <a:rPr lang="en-US" altLang="en-US" sz="2400" baseline="30000"/>
              <a:t>2</a:t>
            </a:r>
            <a:r>
              <a:rPr lang="en-US" altLang="en-US" sz="2400"/>
              <a:t> = (</a:t>
            </a:r>
            <a:r>
              <a:rPr lang="en-US" altLang="en-US" sz="2400" b="1"/>
              <a:t>a</a:t>
            </a:r>
            <a:r>
              <a:rPr lang="en-US" altLang="en-US" sz="2400"/>
              <a:t> - </a:t>
            </a:r>
            <a:r>
              <a:rPr lang="en-US" altLang="en-US" sz="2400" b="1"/>
              <a:t>b</a:t>
            </a:r>
            <a:r>
              <a:rPr lang="en-US" altLang="en-US" sz="2400"/>
              <a:t>)</a:t>
            </a:r>
            <a:r>
              <a:rPr lang="en-US" altLang="en-US" sz="2400">
                <a:cs typeface="Times New Roman" panose="02020603050405020304" pitchFamily="18" charset="0"/>
              </a:rPr>
              <a:t> •</a:t>
            </a:r>
            <a:r>
              <a:rPr lang="en-US" altLang="en-US" sz="2400"/>
              <a:t> (</a:t>
            </a:r>
            <a:r>
              <a:rPr lang="en-US" altLang="en-US" sz="2400" b="1"/>
              <a:t>a</a:t>
            </a:r>
            <a:r>
              <a:rPr lang="en-US" altLang="en-US" sz="2400"/>
              <a:t> - </a:t>
            </a:r>
            <a:r>
              <a:rPr lang="en-US" altLang="en-US" sz="2400" b="1"/>
              <a:t>b</a:t>
            </a:r>
            <a:r>
              <a:rPr lang="en-US" altLang="en-US" sz="2400"/>
              <a:t>) = </a:t>
            </a:r>
            <a:r>
              <a:rPr lang="en-US" altLang="en-US" sz="2400" b="1"/>
              <a:t>a</a:t>
            </a:r>
            <a:r>
              <a:rPr lang="en-US" altLang="en-US" sz="2400"/>
              <a:t> </a:t>
            </a:r>
            <a:r>
              <a:rPr lang="en-US" altLang="en-US" sz="2400">
                <a:cs typeface="Times New Roman" panose="02020603050405020304" pitchFamily="18" charset="0"/>
              </a:rPr>
              <a:t>•</a:t>
            </a:r>
            <a:r>
              <a:rPr lang="en-US" altLang="en-US" sz="2400"/>
              <a:t> </a:t>
            </a:r>
            <a:r>
              <a:rPr lang="en-US" altLang="en-US" sz="2400" b="1"/>
              <a:t>a</a:t>
            </a:r>
            <a:r>
              <a:rPr lang="en-US" altLang="en-US" sz="2400"/>
              <a:t> - 2</a:t>
            </a:r>
            <a:r>
              <a:rPr lang="en-US" altLang="en-US" sz="2400" b="1"/>
              <a:t>a</a:t>
            </a:r>
            <a:r>
              <a:rPr lang="en-US" altLang="en-US" sz="2400"/>
              <a:t> </a:t>
            </a:r>
            <a:r>
              <a:rPr lang="en-US" altLang="en-US" sz="2400">
                <a:cs typeface="Times New Roman" panose="02020603050405020304" pitchFamily="18" charset="0"/>
              </a:rPr>
              <a:t>•</a:t>
            </a:r>
            <a:r>
              <a:rPr lang="en-US" altLang="en-US" sz="2400"/>
              <a:t> </a:t>
            </a:r>
            <a:r>
              <a:rPr lang="en-US" altLang="en-US" sz="2400" b="1"/>
              <a:t>b</a:t>
            </a:r>
            <a:r>
              <a:rPr lang="en-US" altLang="en-US" sz="2400"/>
              <a:t> + </a:t>
            </a:r>
            <a:r>
              <a:rPr lang="en-US" altLang="en-US" sz="2400" b="1"/>
              <a:t>b</a:t>
            </a:r>
            <a:r>
              <a:rPr lang="en-US" altLang="en-US" sz="2400"/>
              <a:t> </a:t>
            </a:r>
            <a:r>
              <a:rPr lang="en-US" altLang="en-US" sz="2400">
                <a:cs typeface="Times New Roman" panose="02020603050405020304" pitchFamily="18" charset="0"/>
              </a:rPr>
              <a:t>•</a:t>
            </a:r>
            <a:r>
              <a:rPr lang="en-US" altLang="en-US" sz="2400"/>
              <a:t> </a:t>
            </a:r>
            <a:r>
              <a:rPr lang="en-US" altLang="en-US" sz="2400" b="1"/>
              <a:t>b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35C1FC-3BCE-45B5-B044-D1A383223180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29701" name="Object 8"/>
          <p:cNvGraphicFramePr>
            <a:graphicFrameLocks noChangeAspect="1"/>
          </p:cNvGraphicFramePr>
          <p:nvPr/>
        </p:nvGraphicFramePr>
        <p:xfrm>
          <a:off x="692150" y="2208213"/>
          <a:ext cx="5037138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Equation" r:id="rId4" imgW="2222500" imgH="482600" progId="Equation.3">
                  <p:embed/>
                </p:oleObj>
              </mc:Choice>
              <mc:Fallback>
                <p:oleObj name="Equation" r:id="rId4" imgW="22225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2208213"/>
                        <a:ext cx="5037138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9"/>
          <p:cNvGraphicFramePr>
            <a:graphicFrameLocks noChangeAspect="1"/>
          </p:cNvGraphicFramePr>
          <p:nvPr/>
        </p:nvGraphicFramePr>
        <p:xfrm>
          <a:off x="4495800" y="3319463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Equation" r:id="rId6" imgW="391303" imgH="739129" progId="Equation.3">
                  <p:embed/>
                </p:oleObj>
              </mc:Choice>
              <mc:Fallback>
                <p:oleObj name="Equation" r:id="rId6" imgW="391303" imgH="7391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19463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10"/>
          <p:cNvGraphicFramePr>
            <a:graphicFrameLocks noChangeAspect="1"/>
          </p:cNvGraphicFramePr>
          <p:nvPr/>
        </p:nvGraphicFramePr>
        <p:xfrm>
          <a:off x="1328738" y="3440113"/>
          <a:ext cx="202406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8" imgW="965200" imgH="279400" progId="Equation.3">
                  <p:embed/>
                </p:oleObj>
              </mc:Choice>
              <mc:Fallback>
                <p:oleObj name="Equation" r:id="rId8" imgW="965200" imgH="279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3440113"/>
                        <a:ext cx="2024062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704" name="Straight Arrow Connector 14"/>
          <p:cNvCxnSpPr>
            <a:cxnSpLocks noChangeShapeType="1"/>
          </p:cNvCxnSpPr>
          <p:nvPr/>
        </p:nvCxnSpPr>
        <p:spPr bwMode="auto">
          <a:xfrm rot="5400000" flipH="1" flipV="1">
            <a:off x="6940550" y="2216150"/>
            <a:ext cx="863600" cy="8255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Straight Arrow Connector 16"/>
          <p:cNvCxnSpPr>
            <a:cxnSpLocks noChangeShapeType="1"/>
          </p:cNvCxnSpPr>
          <p:nvPr/>
        </p:nvCxnSpPr>
        <p:spPr bwMode="auto">
          <a:xfrm flipV="1">
            <a:off x="6946900" y="2730500"/>
            <a:ext cx="1765300" cy="3429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rc 17"/>
          <p:cNvSpPr/>
          <p:nvPr/>
        </p:nvSpPr>
        <p:spPr bwMode="auto">
          <a:xfrm>
            <a:off x="6362700" y="2603500"/>
            <a:ext cx="1206500" cy="927100"/>
          </a:xfrm>
          <a:prstGeom prst="arc">
            <a:avLst>
              <a:gd name="adj1" fmla="val 18778149"/>
              <a:gd name="adj2" fmla="val 21006977"/>
            </a:avLst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en-NZ">
              <a:latin typeface="Arial" charset="0"/>
            </a:endParaRPr>
          </a:p>
        </p:txBody>
      </p:sp>
      <p:sp>
        <p:nvSpPr>
          <p:cNvPr id="29707" name="TextBox 18"/>
          <p:cNvSpPr txBox="1">
            <a:spLocks noChangeArrowheads="1"/>
          </p:cNvSpPr>
          <p:nvPr/>
        </p:nvSpPr>
        <p:spPr bwMode="auto">
          <a:xfrm>
            <a:off x="7391400" y="20447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u</a:t>
            </a:r>
            <a:endParaRPr lang="en-NZ" altLang="en-US" sz="1800" b="1"/>
          </a:p>
        </p:txBody>
      </p:sp>
      <p:sp>
        <p:nvSpPr>
          <p:cNvPr id="29708" name="TextBox 19"/>
          <p:cNvSpPr txBox="1">
            <a:spLocks noChangeArrowheads="1"/>
          </p:cNvSpPr>
          <p:nvPr/>
        </p:nvSpPr>
        <p:spPr bwMode="auto">
          <a:xfrm>
            <a:off x="8407400" y="2692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v</a:t>
            </a:r>
            <a:endParaRPr lang="en-NZ" altLang="en-US" sz="1800" b="1"/>
          </a:p>
        </p:txBody>
      </p:sp>
      <p:sp>
        <p:nvSpPr>
          <p:cNvPr id="29709" name="TextBox 20"/>
          <p:cNvSpPr txBox="1">
            <a:spLocks noChangeArrowheads="1"/>
          </p:cNvSpPr>
          <p:nvPr/>
        </p:nvSpPr>
        <p:spPr bwMode="auto">
          <a:xfrm>
            <a:off x="7162800" y="26670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ym typeface="Symbol" panose="05050102010706020507" pitchFamily="18" charset="2"/>
              </a:rPr>
              <a:t></a:t>
            </a:r>
            <a:endParaRPr lang="en-NZ" altLang="en-US" sz="1800" b="1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404813"/>
            <a:ext cx="8351838" cy="739775"/>
          </a:xfrm>
          <a:noFill/>
        </p:spPr>
        <p:txBody>
          <a:bodyPr lIns="90488" tIns="44450" rIns="90488" bIns="44450"/>
          <a:lstStyle/>
          <a:p>
            <a:r>
              <a:rPr lang="en-US" altLang="en-US" sz="3600"/>
              <a:t>The Angle between Two Vectors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8588" y="1268413"/>
            <a:ext cx="9504362" cy="5256212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en-US" sz="2000"/>
              <a:t>	Most important application of dot product:</a:t>
            </a:r>
            <a:br>
              <a:rPr lang="en-US" altLang="en-US" sz="2000"/>
            </a:br>
            <a:r>
              <a:rPr lang="en-US" altLang="en-US" sz="2000"/>
              <a:t>find angle between two vectors (or two intersecting lines)</a:t>
            </a:r>
          </a:p>
          <a:p>
            <a:pPr>
              <a:lnSpc>
                <a:spcPct val="90000"/>
              </a:lnSpc>
              <a:buSzPct val="65000"/>
            </a:pPr>
            <a:endParaRPr lang="en-US" altLang="en-US" sz="2000"/>
          </a:p>
          <a:p>
            <a:pPr>
              <a:lnSpc>
                <a:spcPct val="90000"/>
              </a:lnSpc>
              <a:buSzPct val="65000"/>
            </a:pPr>
            <a:endParaRPr lang="en-US" altLang="en-US" sz="2000"/>
          </a:p>
          <a:p>
            <a:pPr>
              <a:lnSpc>
                <a:spcPct val="90000"/>
              </a:lnSpc>
              <a:buSzPct val="65000"/>
            </a:pPr>
            <a:endParaRPr lang="en-US" altLang="en-US" sz="2000"/>
          </a:p>
          <a:p>
            <a:pPr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sz="2000"/>
              <a:t>	Two non-zero vectors </a:t>
            </a:r>
            <a:r>
              <a:rPr lang="en-US" altLang="en-US" sz="2000" b="1"/>
              <a:t>b</a:t>
            </a:r>
            <a:r>
              <a:rPr lang="en-US" altLang="en-US" sz="2000"/>
              <a:t> and </a:t>
            </a:r>
            <a:r>
              <a:rPr lang="en-US" altLang="en-US" sz="2000" b="1"/>
              <a:t>c</a:t>
            </a:r>
            <a:r>
              <a:rPr lang="en-US" altLang="en-US" sz="2000"/>
              <a:t> with common start point are:</a:t>
            </a:r>
          </a:p>
          <a:p>
            <a:pPr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en-US" sz="2000"/>
              <a:t>	less than 	90</a:t>
            </a:r>
            <a:r>
              <a:rPr lang="en-US" altLang="en-US" sz="2000" baseline="60000"/>
              <a:t>o</a:t>
            </a:r>
            <a:r>
              <a:rPr lang="en-US" altLang="en-US" sz="2000"/>
              <a:t> apart	 if </a:t>
            </a:r>
            <a:r>
              <a:rPr lang="en-US" altLang="en-US" sz="2000" b="1"/>
              <a:t>b</a:t>
            </a:r>
            <a:r>
              <a:rPr lang="en-US" altLang="en-US" sz="2000">
                <a:cs typeface="Times New Roman" panose="02020603050405020304" pitchFamily="18" charset="0"/>
              </a:rPr>
              <a:t>•</a:t>
            </a:r>
            <a:r>
              <a:rPr lang="en-US" altLang="en-US" sz="2000" b="1"/>
              <a:t>c</a:t>
            </a:r>
            <a:r>
              <a:rPr lang="en-US" altLang="en-US" sz="2000"/>
              <a:t>&gt;0</a:t>
            </a:r>
          </a:p>
          <a:p>
            <a:pPr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en-US" sz="2000"/>
              <a:t>	exactly 	90</a:t>
            </a:r>
            <a:r>
              <a:rPr lang="en-US" altLang="en-US" sz="2000" baseline="60000"/>
              <a:t>o</a:t>
            </a:r>
            <a:r>
              <a:rPr lang="en-US" altLang="en-US" sz="2000"/>
              <a:t> apart	 if </a:t>
            </a:r>
            <a:r>
              <a:rPr lang="en-US" altLang="en-US" sz="2000" b="1"/>
              <a:t>b</a:t>
            </a:r>
            <a:r>
              <a:rPr lang="en-US" altLang="en-US" sz="2000">
                <a:cs typeface="Times New Roman" panose="02020603050405020304" pitchFamily="18" charset="0"/>
              </a:rPr>
              <a:t>•</a:t>
            </a:r>
            <a:r>
              <a:rPr lang="en-US" altLang="en-US" sz="2000" b="1"/>
              <a:t>c</a:t>
            </a:r>
            <a:r>
              <a:rPr lang="en-US" altLang="en-US" sz="2000"/>
              <a:t>=0   [</a:t>
            </a:r>
            <a:r>
              <a:rPr lang="en-US" altLang="en-US" sz="2000" b="1"/>
              <a:t>b</a:t>
            </a:r>
            <a:r>
              <a:rPr lang="en-US" altLang="en-US" sz="2000"/>
              <a:t> and </a:t>
            </a:r>
            <a:r>
              <a:rPr lang="en-US" altLang="en-US" sz="2000" b="1"/>
              <a:t>c</a:t>
            </a:r>
            <a:r>
              <a:rPr lang="en-US" altLang="en-US" sz="2000"/>
              <a:t> are </a:t>
            </a:r>
            <a:r>
              <a:rPr lang="en-US" altLang="en-US" sz="2000" i="1"/>
              <a:t>orthogonal</a:t>
            </a:r>
            <a:r>
              <a:rPr lang="en-US" altLang="en-US" sz="2000"/>
              <a:t> (</a:t>
            </a:r>
            <a:r>
              <a:rPr lang="en-US" altLang="en-US" sz="2000" i="1"/>
              <a:t>perpendicular</a:t>
            </a:r>
            <a:r>
              <a:rPr lang="en-US" altLang="en-US" sz="2000"/>
              <a:t>)]</a:t>
            </a:r>
          </a:p>
          <a:p>
            <a:pPr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en-US" sz="2000"/>
              <a:t>	more than 	90</a:t>
            </a:r>
            <a:r>
              <a:rPr lang="en-US" altLang="en-US" sz="2000" baseline="60000"/>
              <a:t>o</a:t>
            </a:r>
            <a:r>
              <a:rPr lang="en-US" altLang="en-US" sz="2000"/>
              <a:t> apart	 if </a:t>
            </a:r>
            <a:r>
              <a:rPr lang="en-US" altLang="en-US" sz="2000" b="1"/>
              <a:t>b</a:t>
            </a:r>
            <a:r>
              <a:rPr lang="en-US" altLang="en-US" sz="2000">
                <a:cs typeface="Times New Roman" panose="02020603050405020304" pitchFamily="18" charset="0"/>
              </a:rPr>
              <a:t>•</a:t>
            </a:r>
            <a:r>
              <a:rPr lang="en-US" altLang="en-US" sz="2000" b="1"/>
              <a:t>c</a:t>
            </a:r>
            <a:r>
              <a:rPr lang="en-US" altLang="en-US" sz="2000"/>
              <a:t>&lt;0</a:t>
            </a: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4908550" y="3344863"/>
          <a:ext cx="87313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8" name="Equation" r:id="rId4" imgW="126890" imgH="241091" progId="Equation.DSMT4">
                  <p:embed/>
                </p:oleObj>
              </mc:Choice>
              <mc:Fallback>
                <p:oleObj name="Equation" r:id="rId4" imgW="126890" imgH="24109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3344863"/>
                        <a:ext cx="87313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9" name="Group 21"/>
          <p:cNvGrpSpPr>
            <a:grpSpLocks/>
          </p:cNvGrpSpPr>
          <p:nvPr/>
        </p:nvGrpSpPr>
        <p:grpSpPr bwMode="auto">
          <a:xfrm>
            <a:off x="7024688" y="1144588"/>
            <a:ext cx="2846387" cy="2524125"/>
            <a:chOff x="6618288" y="2033588"/>
            <a:chExt cx="2846387" cy="2524125"/>
          </a:xfrm>
        </p:grpSpPr>
        <p:sp>
          <p:nvSpPr>
            <p:cNvPr id="31755" name="Line 6"/>
            <p:cNvSpPr>
              <a:spLocks noChangeShapeType="1"/>
            </p:cNvSpPr>
            <p:nvPr/>
          </p:nvSpPr>
          <p:spPr bwMode="auto">
            <a:xfrm>
              <a:off x="6781800" y="4191000"/>
              <a:ext cx="2438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31756" name="Line 7"/>
            <p:cNvSpPr>
              <a:spLocks noChangeShapeType="1"/>
            </p:cNvSpPr>
            <p:nvPr/>
          </p:nvSpPr>
          <p:spPr bwMode="auto">
            <a:xfrm flipV="1">
              <a:off x="6781800" y="2286000"/>
              <a:ext cx="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31757" name="Line 8"/>
            <p:cNvSpPr>
              <a:spLocks noChangeShapeType="1"/>
            </p:cNvSpPr>
            <p:nvPr/>
          </p:nvSpPr>
          <p:spPr bwMode="auto">
            <a:xfrm flipV="1">
              <a:off x="6781800" y="2743200"/>
              <a:ext cx="685800" cy="1447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31758" name="Line 9"/>
            <p:cNvSpPr>
              <a:spLocks noChangeShapeType="1"/>
            </p:cNvSpPr>
            <p:nvPr/>
          </p:nvSpPr>
          <p:spPr bwMode="auto">
            <a:xfrm flipV="1">
              <a:off x="6781800" y="3581400"/>
              <a:ext cx="16764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31759" name="Arc 10"/>
            <p:cNvSpPr>
              <a:spLocks/>
            </p:cNvSpPr>
            <p:nvPr/>
          </p:nvSpPr>
          <p:spPr bwMode="auto">
            <a:xfrm>
              <a:off x="6781800" y="3886200"/>
              <a:ext cx="304800" cy="301625"/>
            </a:xfrm>
            <a:custGeom>
              <a:avLst/>
              <a:gdLst>
                <a:gd name="T0" fmla="*/ 2147483646 w 21600"/>
                <a:gd name="T1" fmla="*/ 0 h 19296"/>
                <a:gd name="T2" fmla="*/ 2147483646 w 21600"/>
                <a:gd name="T3" fmla="*/ 2147483646 h 19296"/>
                <a:gd name="T4" fmla="*/ 0 w 21600"/>
                <a:gd name="T5" fmla="*/ 2147483646 h 1929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296"/>
                <a:gd name="T11" fmla="*/ 21600 w 21600"/>
                <a:gd name="T12" fmla="*/ 19296 h 19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296" fill="none" extrusionOk="0">
                  <a:moveTo>
                    <a:pt x="9706" y="0"/>
                  </a:moveTo>
                  <a:cubicBezTo>
                    <a:pt x="16998" y="3668"/>
                    <a:pt x="21600" y="11133"/>
                    <a:pt x="21600" y="19296"/>
                  </a:cubicBezTo>
                </a:path>
                <a:path w="21600" h="19296" stroke="0" extrusionOk="0">
                  <a:moveTo>
                    <a:pt x="9706" y="0"/>
                  </a:moveTo>
                  <a:cubicBezTo>
                    <a:pt x="16998" y="3668"/>
                    <a:pt x="21600" y="11133"/>
                    <a:pt x="21600" y="19296"/>
                  </a:cubicBezTo>
                  <a:lnTo>
                    <a:pt x="0" y="19296"/>
                  </a:lnTo>
                  <a:lnTo>
                    <a:pt x="9706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31760" name="Arc 11"/>
            <p:cNvSpPr>
              <a:spLocks/>
            </p:cNvSpPr>
            <p:nvPr/>
          </p:nvSpPr>
          <p:spPr bwMode="auto">
            <a:xfrm>
              <a:off x="6781800" y="3135313"/>
              <a:ext cx="1014413" cy="1055687"/>
            </a:xfrm>
            <a:custGeom>
              <a:avLst/>
              <a:gdLst>
                <a:gd name="T0" fmla="*/ 2147483646 w 20534"/>
                <a:gd name="T1" fmla="*/ 0 h 19296"/>
                <a:gd name="T2" fmla="*/ 2147483646 w 20534"/>
                <a:gd name="T3" fmla="*/ 2147483646 h 19296"/>
                <a:gd name="T4" fmla="*/ 0 w 20534"/>
                <a:gd name="T5" fmla="*/ 2147483646 h 19296"/>
                <a:gd name="T6" fmla="*/ 0 60000 65536"/>
                <a:gd name="T7" fmla="*/ 0 60000 65536"/>
                <a:gd name="T8" fmla="*/ 0 60000 65536"/>
                <a:gd name="T9" fmla="*/ 0 w 20534"/>
                <a:gd name="T10" fmla="*/ 0 h 19296"/>
                <a:gd name="T11" fmla="*/ 20534 w 20534"/>
                <a:gd name="T12" fmla="*/ 19296 h 19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34" h="19296" fill="none" extrusionOk="0">
                  <a:moveTo>
                    <a:pt x="9706" y="0"/>
                  </a:moveTo>
                  <a:cubicBezTo>
                    <a:pt x="14850" y="2587"/>
                    <a:pt x="18748" y="7121"/>
                    <a:pt x="20534" y="12594"/>
                  </a:cubicBezTo>
                </a:path>
                <a:path w="20534" h="19296" stroke="0" extrusionOk="0">
                  <a:moveTo>
                    <a:pt x="9706" y="0"/>
                  </a:moveTo>
                  <a:cubicBezTo>
                    <a:pt x="14850" y="2587"/>
                    <a:pt x="18748" y="7121"/>
                    <a:pt x="20534" y="12594"/>
                  </a:cubicBezTo>
                  <a:lnTo>
                    <a:pt x="0" y="19296"/>
                  </a:lnTo>
                  <a:lnTo>
                    <a:pt x="9706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31761" name="Arc 12"/>
            <p:cNvSpPr>
              <a:spLocks/>
            </p:cNvSpPr>
            <p:nvPr/>
          </p:nvSpPr>
          <p:spPr bwMode="auto">
            <a:xfrm>
              <a:off x="6858000" y="3962400"/>
              <a:ext cx="533400" cy="227013"/>
            </a:xfrm>
            <a:custGeom>
              <a:avLst/>
              <a:gdLst>
                <a:gd name="T0" fmla="*/ 2147483646 w 21600"/>
                <a:gd name="T1" fmla="*/ 0 h 6308"/>
                <a:gd name="T2" fmla="*/ 2147483646 w 21600"/>
                <a:gd name="T3" fmla="*/ 2147483646 h 6308"/>
                <a:gd name="T4" fmla="*/ 0 w 21600"/>
                <a:gd name="T5" fmla="*/ 2147483646 h 6308"/>
                <a:gd name="T6" fmla="*/ 0 60000 65536"/>
                <a:gd name="T7" fmla="*/ 0 60000 65536"/>
                <a:gd name="T8" fmla="*/ 0 60000 65536"/>
                <a:gd name="T9" fmla="*/ 0 w 21600"/>
                <a:gd name="T10" fmla="*/ 0 h 6308"/>
                <a:gd name="T11" fmla="*/ 21600 w 21600"/>
                <a:gd name="T12" fmla="*/ 6308 h 63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6308" fill="none" extrusionOk="0">
                  <a:moveTo>
                    <a:pt x="20658" y="-1"/>
                  </a:moveTo>
                  <a:cubicBezTo>
                    <a:pt x="21282" y="2044"/>
                    <a:pt x="21600" y="4170"/>
                    <a:pt x="21600" y="6308"/>
                  </a:cubicBezTo>
                </a:path>
                <a:path w="21600" h="6308" stroke="0" extrusionOk="0">
                  <a:moveTo>
                    <a:pt x="20658" y="-1"/>
                  </a:moveTo>
                  <a:cubicBezTo>
                    <a:pt x="21282" y="2044"/>
                    <a:pt x="21600" y="4170"/>
                    <a:pt x="21600" y="6308"/>
                  </a:cubicBezTo>
                  <a:lnTo>
                    <a:pt x="0" y="6308"/>
                  </a:lnTo>
                  <a:lnTo>
                    <a:pt x="20658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graphicFrame>
          <p:nvGraphicFramePr>
            <p:cNvPr id="31762" name="Object 3"/>
            <p:cNvGraphicFramePr>
              <a:graphicFrameLocks noChangeAspect="1"/>
            </p:cNvGraphicFramePr>
            <p:nvPr/>
          </p:nvGraphicFramePr>
          <p:xfrm>
            <a:off x="6781800" y="4114800"/>
            <a:ext cx="319088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9" name="Equation" r:id="rId6" imgW="165028" imgH="228501" progId="Equation.DSMT4">
                    <p:embed/>
                  </p:oleObj>
                </mc:Choice>
                <mc:Fallback>
                  <p:oleObj name="Equation" r:id="rId6" imgW="165028" imgH="228501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1800" y="4114800"/>
                          <a:ext cx="319088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3" name="Object 4"/>
            <p:cNvGraphicFramePr>
              <a:graphicFrameLocks noChangeAspect="1"/>
            </p:cNvGraphicFramePr>
            <p:nvPr/>
          </p:nvGraphicFramePr>
          <p:xfrm>
            <a:off x="7162800" y="4114800"/>
            <a:ext cx="319088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0" name="Equation" r:id="rId8" imgW="165028" imgH="228501" progId="Equation.DSMT4">
                    <p:embed/>
                  </p:oleObj>
                </mc:Choice>
                <mc:Fallback>
                  <p:oleObj name="Equation" r:id="rId8" imgW="165028" imgH="228501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2800" y="4114800"/>
                          <a:ext cx="319088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4" name="Object 5"/>
            <p:cNvGraphicFramePr>
              <a:graphicFrameLocks noChangeAspect="1"/>
            </p:cNvGraphicFramePr>
            <p:nvPr/>
          </p:nvGraphicFramePr>
          <p:xfrm>
            <a:off x="7315200" y="3276600"/>
            <a:ext cx="24447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1" name="Equation" r:id="rId10" imgW="126835" imgH="202936" progId="Equation.DSMT4">
                    <p:embed/>
                  </p:oleObj>
                </mc:Choice>
                <mc:Fallback>
                  <p:oleObj name="Equation" r:id="rId10" imgW="126835" imgH="202936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5200" y="3276600"/>
                          <a:ext cx="244475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5" name="Object 6"/>
            <p:cNvGraphicFramePr>
              <a:graphicFrameLocks noChangeAspect="1"/>
            </p:cNvGraphicFramePr>
            <p:nvPr/>
          </p:nvGraphicFramePr>
          <p:xfrm>
            <a:off x="8458200" y="3352800"/>
            <a:ext cx="244475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2" name="Equation" r:id="rId12" imgW="126725" imgH="177415" progId="Equation.DSMT4">
                    <p:embed/>
                  </p:oleObj>
                </mc:Choice>
                <mc:Fallback>
                  <p:oleObj name="Equation" r:id="rId12" imgW="126725" imgH="17741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8200" y="3352800"/>
                          <a:ext cx="244475" cy="344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6" name="Object 7"/>
            <p:cNvGraphicFramePr>
              <a:graphicFrameLocks noChangeAspect="1"/>
            </p:cNvGraphicFramePr>
            <p:nvPr/>
          </p:nvGraphicFramePr>
          <p:xfrm>
            <a:off x="7478713" y="2551113"/>
            <a:ext cx="220662" cy="271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3" name="Equation" r:id="rId14" imgW="114201" imgH="139579" progId="Equation.DSMT4">
                    <p:embed/>
                  </p:oleObj>
                </mc:Choice>
                <mc:Fallback>
                  <p:oleObj name="Equation" r:id="rId14" imgW="114201" imgH="139579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8713" y="2551113"/>
                          <a:ext cx="220662" cy="271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Object 8"/>
            <p:cNvGraphicFramePr>
              <a:graphicFrameLocks noChangeAspect="1"/>
            </p:cNvGraphicFramePr>
            <p:nvPr/>
          </p:nvGraphicFramePr>
          <p:xfrm>
            <a:off x="9220200" y="4114800"/>
            <a:ext cx="244475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4" name="Equation" r:id="rId16" imgW="126835" imgH="139518" progId="Equation.DSMT4">
                    <p:embed/>
                  </p:oleObj>
                </mc:Choice>
                <mc:Fallback>
                  <p:oleObj name="Equation" r:id="rId16" imgW="126835" imgH="139518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0200" y="4114800"/>
                          <a:ext cx="244475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8" name="Object 9"/>
            <p:cNvGraphicFramePr>
              <a:graphicFrameLocks noChangeAspect="1"/>
            </p:cNvGraphicFramePr>
            <p:nvPr/>
          </p:nvGraphicFramePr>
          <p:xfrm>
            <a:off x="6618288" y="2033588"/>
            <a:ext cx="268287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5" name="Equation" r:id="rId18" imgW="139579" imgH="164957" progId="Equation.DSMT4">
                    <p:embed/>
                  </p:oleObj>
                </mc:Choice>
                <mc:Fallback>
                  <p:oleObj name="Equation" r:id="rId18" imgW="139579" imgH="164957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8288" y="2033588"/>
                          <a:ext cx="268287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50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776288" y="2024063"/>
          <a:ext cx="4681537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6" name="Equation" r:id="rId20" imgW="2489200" imgH="1498600" progId="Equation.3">
                  <p:embed/>
                </p:oleObj>
              </mc:Choice>
              <mc:Fallback>
                <p:oleObj name="Equation" r:id="rId20" imgW="2489200" imgH="149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2024063"/>
                        <a:ext cx="4681537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1" name="Picture 21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3884613"/>
            <a:ext cx="2227262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31752" name="TextBox 22"/>
          <p:cNvSpPr txBox="1">
            <a:spLocks noChangeArrowheads="1"/>
          </p:cNvSpPr>
          <p:nvPr/>
        </p:nvSpPr>
        <p:spPr bwMode="auto">
          <a:xfrm>
            <a:off x="8712200" y="4991100"/>
            <a:ext cx="544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cos</a:t>
            </a:r>
            <a:endParaRPr lang="en-NZ" altLang="en-US" sz="1800"/>
          </a:p>
        </p:txBody>
      </p:sp>
      <p:sp>
        <p:nvSpPr>
          <p:cNvPr id="31753" name="Slide Number Placeholder 2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C08E98-53DF-4D8F-AB4F-C3979D21096F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cxnSp>
        <p:nvCxnSpPr>
          <p:cNvPr id="31754" name="Straight Connector 24"/>
          <p:cNvCxnSpPr>
            <a:cxnSpLocks noChangeShapeType="1"/>
          </p:cNvCxnSpPr>
          <p:nvPr/>
        </p:nvCxnSpPr>
        <p:spPr bwMode="auto">
          <a:xfrm rot="5400000">
            <a:off x="8534401" y="2997200"/>
            <a:ext cx="609600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0"/>
          <p:cNvSpPr>
            <a:spLocks noChangeArrowheads="1"/>
          </p:cNvSpPr>
          <p:nvPr/>
        </p:nvSpPr>
        <p:spPr bwMode="auto">
          <a:xfrm>
            <a:off x="5118100" y="5156200"/>
            <a:ext cx="876300" cy="977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Orthogonal Projection of a Vector</a:t>
            </a:r>
            <a:endParaRPr lang="en-NZ" altLang="en-US"/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600">
                <a:ea typeface="新細明體" charset="-120"/>
              </a:rPr>
              <a:t>Projecting a vector </a:t>
            </a:r>
            <a:r>
              <a:rPr lang="en-US" altLang="zh-TW" sz="2600" b="1">
                <a:ea typeface="新細明體" charset="-120"/>
              </a:rPr>
              <a:t>b</a:t>
            </a:r>
            <a:r>
              <a:rPr lang="en-US" altLang="zh-TW" sz="2600">
                <a:ea typeface="新細明體" charset="-120"/>
              </a:rPr>
              <a:t> onto another vector </a:t>
            </a:r>
            <a:r>
              <a:rPr lang="en-US" altLang="zh-TW" sz="2600" b="1">
                <a:ea typeface="新細明體" charset="-120"/>
              </a:rPr>
              <a:t>a</a:t>
            </a:r>
            <a:r>
              <a:rPr lang="en-US" altLang="zh-TW" sz="2600">
                <a:ea typeface="新細明體" charset="-120"/>
              </a:rPr>
              <a:t>:</a:t>
            </a:r>
          </a:p>
          <a:p>
            <a:r>
              <a:rPr lang="en-US" altLang="zh-TW" sz="2600" i="1">
                <a:ea typeface="新細明體" charset="-120"/>
              </a:rPr>
              <a:t>L</a:t>
            </a:r>
            <a:r>
              <a:rPr lang="en-US" altLang="zh-TW" sz="2600">
                <a:ea typeface="新細明體" charset="-120"/>
              </a:rPr>
              <a:t> is a line through </a:t>
            </a:r>
            <a:r>
              <a:rPr lang="en-US" altLang="zh-TW" sz="2600" i="1">
                <a:ea typeface="新細明體" charset="-120"/>
              </a:rPr>
              <a:t>A</a:t>
            </a:r>
            <a:r>
              <a:rPr lang="en-US" altLang="zh-TW" sz="2600">
                <a:ea typeface="新細明體" charset="-120"/>
              </a:rPr>
              <a:t> with direction </a:t>
            </a:r>
            <a:r>
              <a:rPr lang="en-US" altLang="zh-TW" sz="2600" b="1">
                <a:ea typeface="新細明體" charset="-120"/>
              </a:rPr>
              <a:t>a</a:t>
            </a:r>
          </a:p>
          <a:p>
            <a:r>
              <a:rPr lang="en-US" altLang="zh-TW" sz="2600" b="1">
                <a:ea typeface="新細明體" charset="-120"/>
              </a:rPr>
              <a:t>b</a:t>
            </a:r>
            <a:r>
              <a:rPr lang="en-US" altLang="zh-TW" sz="2600">
                <a:ea typeface="新細明體" charset="-120"/>
              </a:rPr>
              <a:t> is the vector from </a:t>
            </a:r>
            <a:r>
              <a:rPr lang="en-US" altLang="zh-TW" sz="2600" i="1">
                <a:ea typeface="新細明體" charset="-120"/>
              </a:rPr>
              <a:t>A</a:t>
            </a:r>
            <a:r>
              <a:rPr lang="en-US" altLang="zh-TW" sz="2600">
                <a:ea typeface="新細明體" charset="-120"/>
              </a:rPr>
              <a:t> to </a:t>
            </a:r>
            <a:r>
              <a:rPr lang="en-US" altLang="zh-TW" sz="2600" i="1">
                <a:ea typeface="新細明體" charset="-120"/>
              </a:rPr>
              <a:t>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600" b="1">
                <a:ea typeface="新細明體" charset="-120"/>
              </a:rPr>
              <a:t>Given</a:t>
            </a:r>
            <a:r>
              <a:rPr lang="en-US" altLang="zh-TW" sz="2600">
                <a:ea typeface="新細明體" charset="-120"/>
              </a:rPr>
              <a:t>: </a:t>
            </a:r>
            <a:r>
              <a:rPr lang="en-US" altLang="zh-TW" sz="2600" b="1">
                <a:ea typeface="新細明體" charset="-120"/>
              </a:rPr>
              <a:t>a</a:t>
            </a:r>
            <a:r>
              <a:rPr lang="en-US" altLang="zh-TW" sz="2600">
                <a:ea typeface="新細明體" charset="-120"/>
              </a:rPr>
              <a:t> and </a:t>
            </a:r>
            <a:r>
              <a:rPr lang="en-US" altLang="zh-TW" sz="2600" b="1">
                <a:ea typeface="新細明體" charset="-120"/>
              </a:rPr>
              <a:t>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600" b="1">
                <a:ea typeface="新細明體" charset="-120"/>
              </a:rPr>
              <a:t>Wanted</a:t>
            </a:r>
            <a:r>
              <a:rPr lang="en-US" altLang="zh-TW" sz="2600">
                <a:ea typeface="新細明體" charset="-120"/>
              </a:rPr>
              <a:t>: </a:t>
            </a:r>
            <a:r>
              <a:rPr lang="en-US" altLang="zh-TW" sz="2600" b="1">
                <a:ea typeface="新細明體" charset="-120"/>
              </a:rPr>
              <a:t>b</a:t>
            </a:r>
            <a:r>
              <a:rPr lang="en-US" altLang="zh-TW" sz="2600" b="1" baseline="-25000">
                <a:ea typeface="新細明體" charset="-120"/>
              </a:rPr>
              <a:t>a</a:t>
            </a:r>
            <a:r>
              <a:rPr lang="en-US" altLang="zh-TW" sz="2600">
                <a:ea typeface="新細明體" charset="-120"/>
              </a:rPr>
              <a:t> (orthogonal projection of </a:t>
            </a:r>
            <a:r>
              <a:rPr lang="en-US" altLang="zh-TW" sz="2600" b="1">
                <a:ea typeface="新細明體" charset="-120"/>
              </a:rPr>
              <a:t>b</a:t>
            </a:r>
            <a:r>
              <a:rPr lang="en-US" altLang="zh-TW" sz="2600">
                <a:ea typeface="新細明體" charset="-120"/>
              </a:rPr>
              <a:t> onto </a:t>
            </a:r>
            <a:r>
              <a:rPr lang="en-US" altLang="zh-TW" sz="2600" b="1">
                <a:ea typeface="新細明體" charset="-120"/>
              </a:rPr>
              <a:t>a</a:t>
            </a:r>
            <a:r>
              <a:rPr lang="en-US" altLang="zh-TW" sz="2600">
                <a:ea typeface="新細明體" charset="-12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600" b="1">
                <a:ea typeface="新細明體" charset="-120"/>
              </a:rPr>
              <a:t>Solution</a:t>
            </a:r>
            <a:r>
              <a:rPr lang="en-US" altLang="zh-TW" sz="2600">
                <a:ea typeface="新細明體" charset="-120"/>
              </a:rPr>
              <a:t>: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TW" sz="2600">
                <a:ea typeface="新細明體" charset="-120"/>
              </a:rPr>
              <a:t>Length of </a:t>
            </a:r>
            <a:r>
              <a:rPr lang="en-US" altLang="zh-TW" sz="2600" b="1">
                <a:ea typeface="新細明體" charset="-120"/>
              </a:rPr>
              <a:t>b</a:t>
            </a:r>
            <a:r>
              <a:rPr lang="en-US" altLang="zh-TW" sz="2600" b="1" baseline="-25000">
                <a:ea typeface="新細明體" charset="-120"/>
              </a:rPr>
              <a:t>a</a:t>
            </a:r>
            <a:r>
              <a:rPr lang="en-US" altLang="zh-TW" sz="2600">
                <a:ea typeface="新細明體" charset="-120"/>
              </a:rPr>
              <a:t>:					because of def. </a:t>
            </a:r>
            <a:r>
              <a:rPr lang="en-US" altLang="zh-TW" sz="2800">
                <a:ea typeface="新細明體" charset="-120"/>
                <a:cs typeface="Times New Roman" panose="02020603050405020304" pitchFamily="18" charset="0"/>
              </a:rPr>
              <a:t>•</a:t>
            </a:r>
            <a:endParaRPr lang="en-US" altLang="zh-TW" sz="2600">
              <a:ea typeface="新細明體" charset="-120"/>
            </a:endParaRPr>
          </a:p>
          <a:p>
            <a:pPr>
              <a:buFont typeface="Arial" panose="020B0604020202020204" pitchFamily="34" charset="0"/>
              <a:buAutoNum type="arabicPeriod"/>
            </a:pPr>
            <a:endParaRPr lang="en-US" altLang="zh-TW" sz="1200">
              <a:ea typeface="新細明體" charset="-120"/>
            </a:endParaRPr>
          </a:p>
          <a:p>
            <a:pPr>
              <a:buFont typeface="Arial" panose="020B0604020202020204" pitchFamily="34" charset="0"/>
              <a:buAutoNum type="arabicPeriod"/>
            </a:pPr>
            <a:endParaRPr lang="en-US" altLang="zh-TW" sz="2600">
              <a:ea typeface="新細明體" charset="-12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TW" sz="2600">
                <a:ea typeface="新細明體" charset="-120"/>
              </a:rPr>
              <a:t>Vector </a:t>
            </a:r>
            <a:r>
              <a:rPr lang="en-US" altLang="zh-TW" sz="2600" b="1">
                <a:ea typeface="新細明體" charset="-120"/>
              </a:rPr>
              <a:t>b</a:t>
            </a:r>
            <a:r>
              <a:rPr lang="en-US" altLang="zh-TW" sz="2600" b="1" baseline="-25000">
                <a:ea typeface="新細明體" charset="-120"/>
              </a:rPr>
              <a:t>a</a:t>
            </a:r>
            <a:r>
              <a:rPr lang="en-US" altLang="zh-TW" sz="2600">
                <a:ea typeface="新細明體" charset="-120"/>
              </a:rPr>
              <a:t>:					     because</a:t>
            </a:r>
          </a:p>
        </p:txBody>
      </p:sp>
      <p:sp>
        <p:nvSpPr>
          <p:cNvPr id="3379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AD7BBD-750C-41E7-85FD-345F9FACE805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33798" name="Object 9"/>
          <p:cNvGraphicFramePr>
            <a:graphicFrameLocks noChangeAspect="1"/>
          </p:cNvGraphicFramePr>
          <p:nvPr/>
        </p:nvGraphicFramePr>
        <p:xfrm>
          <a:off x="3168650" y="3954463"/>
          <a:ext cx="3030538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8" name="Equation" r:id="rId4" imgW="1384300" imgH="444500" progId="Equation.3">
                  <p:embed/>
                </p:oleObj>
              </mc:Choice>
              <mc:Fallback>
                <p:oleObj name="Equation" r:id="rId4" imgW="13843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3954463"/>
                        <a:ext cx="3030538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0"/>
          <p:cNvGraphicFramePr>
            <a:graphicFrameLocks noChangeAspect="1"/>
          </p:cNvGraphicFramePr>
          <p:nvPr/>
        </p:nvGraphicFramePr>
        <p:xfrm>
          <a:off x="3228975" y="5173663"/>
          <a:ext cx="27813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9" name="Equation" r:id="rId6" imgW="1269449" imgH="444307" progId="Equation.3">
                  <p:embed/>
                </p:oleObj>
              </mc:Choice>
              <mc:Fallback>
                <p:oleObj name="Equation" r:id="rId6" imgW="1269449" imgH="4443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5173663"/>
                        <a:ext cx="27813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11"/>
          <p:cNvGraphicFramePr>
            <a:graphicFrameLocks noChangeAspect="1"/>
          </p:cNvGraphicFramePr>
          <p:nvPr/>
        </p:nvGraphicFramePr>
        <p:xfrm>
          <a:off x="6794500" y="4584700"/>
          <a:ext cx="24257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0" name="Equation" r:id="rId8" imgW="1206500" imgH="279400" progId="Equation.3">
                  <p:embed/>
                </p:oleObj>
              </mc:Choice>
              <mc:Fallback>
                <p:oleObj name="Equation" r:id="rId8" imgW="1206500" imgH="279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4584700"/>
                        <a:ext cx="24257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12"/>
          <p:cNvGraphicFramePr>
            <a:graphicFrameLocks noChangeAspect="1"/>
          </p:cNvGraphicFramePr>
          <p:nvPr/>
        </p:nvGraphicFramePr>
        <p:xfrm>
          <a:off x="8054975" y="5308600"/>
          <a:ext cx="12001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1" name="Equation" r:id="rId10" imgW="596900" imgH="279400" progId="Equation.3">
                  <p:embed/>
                </p:oleObj>
              </mc:Choice>
              <mc:Fallback>
                <p:oleObj name="Equation" r:id="rId10" imgW="596900" imgH="279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4975" y="5308600"/>
                        <a:ext cx="12001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2" name="Group 23"/>
          <p:cNvGrpSpPr>
            <a:grpSpLocks/>
          </p:cNvGrpSpPr>
          <p:nvPr/>
        </p:nvGrpSpPr>
        <p:grpSpPr bwMode="auto">
          <a:xfrm>
            <a:off x="5918200" y="1092200"/>
            <a:ext cx="3429000" cy="1917700"/>
            <a:chOff x="5918200" y="1092200"/>
            <a:chExt cx="3429000" cy="1917700"/>
          </a:xfrm>
        </p:grpSpPr>
        <p:sp>
          <p:nvSpPr>
            <p:cNvPr id="33803" name="Line 2"/>
            <p:cNvSpPr>
              <a:spLocks noChangeShapeType="1"/>
            </p:cNvSpPr>
            <p:nvPr/>
          </p:nvSpPr>
          <p:spPr bwMode="auto">
            <a:xfrm flipV="1">
              <a:off x="5994400" y="1930400"/>
              <a:ext cx="33528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graphicFrame>
          <p:nvGraphicFramePr>
            <p:cNvPr id="33804" name="Object 2"/>
            <p:cNvGraphicFramePr>
              <a:graphicFrameLocks noChangeAspect="1"/>
            </p:cNvGraphicFramePr>
            <p:nvPr/>
          </p:nvGraphicFramePr>
          <p:xfrm>
            <a:off x="8618538" y="1573213"/>
            <a:ext cx="252412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2" name="Equation" r:id="rId12" imgW="114201" imgH="139579" progId="Equation.3">
                    <p:embed/>
                  </p:oleObj>
                </mc:Choice>
                <mc:Fallback>
                  <p:oleObj name="Equation" r:id="rId12" imgW="114201" imgH="139579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8538" y="1573213"/>
                          <a:ext cx="252412" cy="309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5" name="Line 8"/>
            <p:cNvSpPr>
              <a:spLocks noChangeShapeType="1"/>
            </p:cNvSpPr>
            <p:nvPr/>
          </p:nvSpPr>
          <p:spPr bwMode="auto">
            <a:xfrm flipV="1">
              <a:off x="7061200" y="2082800"/>
              <a:ext cx="1676400" cy="457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graphicFrame>
          <p:nvGraphicFramePr>
            <p:cNvPr id="33806" name="Object 4"/>
            <p:cNvGraphicFramePr>
              <a:graphicFrameLocks noChangeAspect="1"/>
            </p:cNvGraphicFramePr>
            <p:nvPr/>
          </p:nvGraphicFramePr>
          <p:xfrm>
            <a:off x="7442200" y="2540000"/>
            <a:ext cx="244475" cy="27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3" name="Equation" r:id="rId14" imgW="126835" imgH="139518" progId="Equation.DSMT4">
                    <p:embed/>
                  </p:oleObj>
                </mc:Choice>
                <mc:Fallback>
                  <p:oleObj name="Equation" r:id="rId14" imgW="126835" imgH="139518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2200" y="2540000"/>
                          <a:ext cx="244475" cy="271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7" name="Line 10"/>
            <p:cNvSpPr>
              <a:spLocks noChangeShapeType="1"/>
            </p:cNvSpPr>
            <p:nvPr/>
          </p:nvSpPr>
          <p:spPr bwMode="auto">
            <a:xfrm rot="21480000" flipV="1">
              <a:off x="7058025" y="1319213"/>
              <a:ext cx="1450975" cy="1198562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graphicFrame>
          <p:nvGraphicFramePr>
            <p:cNvPr id="33808" name="Object 5"/>
            <p:cNvGraphicFramePr>
              <a:graphicFrameLocks noChangeAspect="1"/>
            </p:cNvGraphicFramePr>
            <p:nvPr/>
          </p:nvGraphicFramePr>
          <p:xfrm>
            <a:off x="7518400" y="1625600"/>
            <a:ext cx="24447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4" name="Equation" r:id="rId16" imgW="126725" imgH="177415" progId="Equation.DSMT4">
                    <p:embed/>
                  </p:oleObj>
                </mc:Choice>
                <mc:Fallback>
                  <p:oleObj name="Equation" r:id="rId16" imgW="126725" imgH="17741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8400" y="1625600"/>
                          <a:ext cx="244475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9" name="Line 13"/>
            <p:cNvSpPr>
              <a:spLocks noChangeShapeType="1"/>
            </p:cNvSpPr>
            <p:nvPr/>
          </p:nvSpPr>
          <p:spPr bwMode="auto">
            <a:xfrm rot="21480000" flipV="1">
              <a:off x="7112000" y="2392363"/>
              <a:ext cx="609600" cy="1524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33810" name="Line 14"/>
            <p:cNvSpPr>
              <a:spLocks noChangeShapeType="1"/>
            </p:cNvSpPr>
            <p:nvPr/>
          </p:nvSpPr>
          <p:spPr bwMode="auto">
            <a:xfrm rot="-240000" flipH="1" flipV="1">
              <a:off x="8509000" y="1320800"/>
              <a:ext cx="15240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graphicFrame>
          <p:nvGraphicFramePr>
            <p:cNvPr id="33811" name="Object 6"/>
            <p:cNvGraphicFramePr>
              <a:graphicFrameLocks noChangeAspect="1"/>
            </p:cNvGraphicFramePr>
            <p:nvPr/>
          </p:nvGraphicFramePr>
          <p:xfrm>
            <a:off x="8231188" y="2225675"/>
            <a:ext cx="3429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5" name="Equation" r:id="rId18" imgW="177646" imgH="228402" progId="Equation.DSMT4">
                    <p:embed/>
                  </p:oleObj>
                </mc:Choice>
                <mc:Fallback>
                  <p:oleObj name="Equation" r:id="rId18" imgW="177646" imgH="228402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1188" y="2225675"/>
                          <a:ext cx="342900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2" name="Object 7"/>
            <p:cNvGraphicFramePr>
              <a:graphicFrameLocks noChangeAspect="1"/>
            </p:cNvGraphicFramePr>
            <p:nvPr/>
          </p:nvGraphicFramePr>
          <p:xfrm>
            <a:off x="5918200" y="2463800"/>
            <a:ext cx="268288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6" name="Equation" r:id="rId20" imgW="139579" imgH="164957" progId="Equation.DSMT4">
                    <p:embed/>
                  </p:oleObj>
                </mc:Choice>
                <mc:Fallback>
                  <p:oleObj name="Equation" r:id="rId20" imgW="139579" imgH="164957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8200" y="2463800"/>
                          <a:ext cx="268288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3" name="Object 8"/>
            <p:cNvGraphicFramePr>
              <a:graphicFrameLocks noChangeAspect="1"/>
            </p:cNvGraphicFramePr>
            <p:nvPr/>
          </p:nvGraphicFramePr>
          <p:xfrm>
            <a:off x="8509000" y="1092200"/>
            <a:ext cx="293688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7" name="Equation" r:id="rId22" imgW="152268" imgH="164957" progId="Equation.DSMT4">
                    <p:embed/>
                  </p:oleObj>
                </mc:Choice>
                <mc:Fallback>
                  <p:oleObj name="Equation" r:id="rId22" imgW="152268" imgH="164957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09000" y="1092200"/>
                          <a:ext cx="293688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4" name="Object 12"/>
            <p:cNvGraphicFramePr>
              <a:graphicFrameLocks noChangeAspect="1"/>
            </p:cNvGraphicFramePr>
            <p:nvPr/>
          </p:nvGraphicFramePr>
          <p:xfrm>
            <a:off x="6935788" y="2568575"/>
            <a:ext cx="293687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8" name="Equation" r:id="rId24" imgW="152268" imgH="164957" progId="Equation.DSMT4">
                    <p:embed/>
                  </p:oleObj>
                </mc:Choice>
                <mc:Fallback>
                  <p:oleObj name="Equation" r:id="rId24" imgW="152268" imgH="164957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5788" y="2568575"/>
                          <a:ext cx="293687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Arc 21"/>
            <p:cNvSpPr/>
            <p:nvPr/>
          </p:nvSpPr>
          <p:spPr bwMode="auto">
            <a:xfrm>
              <a:off x="6527800" y="2082800"/>
              <a:ext cx="1206500" cy="927100"/>
            </a:xfrm>
            <a:prstGeom prst="arc">
              <a:avLst>
                <a:gd name="adj1" fmla="val 18778149"/>
                <a:gd name="adj2" fmla="val 20534929"/>
              </a:avLst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NZ">
                <a:latin typeface="Arial" charset="0"/>
              </a:endParaRPr>
            </a:p>
          </p:txBody>
        </p:sp>
        <p:sp>
          <p:nvSpPr>
            <p:cNvPr id="33816" name="TextBox 22"/>
            <p:cNvSpPr txBox="1">
              <a:spLocks noChangeArrowheads="1"/>
            </p:cNvSpPr>
            <p:nvPr/>
          </p:nvSpPr>
          <p:spPr bwMode="auto">
            <a:xfrm>
              <a:off x="7302500" y="21209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sym typeface="Symbol" panose="05050102010706020507" pitchFamily="18" charset="2"/>
                </a:rPr>
                <a:t></a:t>
              </a:r>
              <a:endParaRPr lang="en-NZ" altLang="en-US" sz="1800" b="1" i="1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Distance from a Line to a Point</a:t>
            </a:r>
            <a:endParaRPr lang="en-NZ" altLang="en-US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i="1"/>
              <a:t>L</a:t>
            </a:r>
            <a:r>
              <a:rPr lang="en-US" altLang="en-US" sz="2600"/>
              <a:t> is a line through </a:t>
            </a:r>
            <a:r>
              <a:rPr lang="en-US" altLang="en-US" sz="2600" i="1"/>
              <a:t>A</a:t>
            </a:r>
            <a:r>
              <a:rPr lang="en-US" altLang="en-US" sz="2600"/>
              <a:t> with direction </a:t>
            </a:r>
            <a:r>
              <a:rPr lang="en-US" altLang="en-US" sz="2600" b="1"/>
              <a:t>a</a:t>
            </a:r>
          </a:p>
          <a:p>
            <a:r>
              <a:rPr lang="en-US" altLang="en-US" sz="2600" b="1"/>
              <a:t>b</a:t>
            </a:r>
            <a:r>
              <a:rPr lang="en-US" altLang="en-US" sz="2600"/>
              <a:t> is the vector from </a:t>
            </a:r>
            <a:r>
              <a:rPr lang="en-US" altLang="en-US" sz="2600" i="1"/>
              <a:t>A</a:t>
            </a:r>
            <a:r>
              <a:rPr lang="en-US" altLang="en-US" sz="2600"/>
              <a:t> to </a:t>
            </a:r>
            <a:r>
              <a:rPr lang="en-US" altLang="en-US" sz="2600" i="1"/>
              <a:t>B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600" b="1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 b="1"/>
              <a:t>Given</a:t>
            </a:r>
            <a:r>
              <a:rPr lang="en-US" altLang="en-US" sz="2600"/>
              <a:t>: </a:t>
            </a:r>
            <a:r>
              <a:rPr lang="en-US" altLang="en-US" sz="2600" b="1"/>
              <a:t>a</a:t>
            </a:r>
            <a:r>
              <a:rPr lang="en-US" altLang="en-US" sz="2600"/>
              <a:t> and </a:t>
            </a:r>
            <a:r>
              <a:rPr lang="en-US" altLang="en-US" sz="2600" b="1"/>
              <a:t>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 b="1"/>
              <a:t>Wanted</a:t>
            </a:r>
            <a:r>
              <a:rPr lang="en-US" altLang="en-US" sz="2600"/>
              <a:t>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 b="1"/>
              <a:t>Solution</a:t>
            </a:r>
            <a:r>
              <a:rPr lang="en-US" altLang="en-US" sz="2600"/>
              <a:t>:</a:t>
            </a:r>
            <a:endParaRPr lang="en-NZ" altLang="en-US" sz="260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D34A72-F266-427C-AF11-EAE27CFE1BF7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35845" name="Object 9"/>
          <p:cNvGraphicFramePr>
            <a:graphicFrameLocks noChangeAspect="1"/>
          </p:cNvGraphicFramePr>
          <p:nvPr/>
        </p:nvGraphicFramePr>
        <p:xfrm>
          <a:off x="1844675" y="3175000"/>
          <a:ext cx="3365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1" name="Equation" r:id="rId4" imgW="152268" imgH="253780" progId="Equation.3">
                  <p:embed/>
                </p:oleObj>
              </mc:Choice>
              <mc:Fallback>
                <p:oleObj name="Equation" r:id="rId4" imgW="152268" imgH="2537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175000"/>
                        <a:ext cx="3365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11"/>
          <p:cNvGraphicFramePr>
            <a:graphicFrameLocks noChangeAspect="1"/>
          </p:cNvGraphicFramePr>
          <p:nvPr/>
        </p:nvGraphicFramePr>
        <p:xfrm>
          <a:off x="1169988" y="4102100"/>
          <a:ext cx="32480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2" name="Equation" r:id="rId6" imgW="1473200" imgH="431800" progId="Equation.3">
                  <p:embed/>
                </p:oleObj>
              </mc:Choice>
              <mc:Fallback>
                <p:oleObj name="Equation" r:id="rId6" imgW="14732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4102100"/>
                        <a:ext cx="32480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7" name="Group 23"/>
          <p:cNvGrpSpPr>
            <a:grpSpLocks/>
          </p:cNvGrpSpPr>
          <p:nvPr/>
        </p:nvGrpSpPr>
        <p:grpSpPr bwMode="auto">
          <a:xfrm>
            <a:off x="5918200" y="1092200"/>
            <a:ext cx="3429000" cy="1917700"/>
            <a:chOff x="5918200" y="1092200"/>
            <a:chExt cx="3429000" cy="1917700"/>
          </a:xfrm>
        </p:grpSpPr>
        <p:sp>
          <p:nvSpPr>
            <p:cNvPr id="35848" name="Line 2"/>
            <p:cNvSpPr>
              <a:spLocks noChangeShapeType="1"/>
            </p:cNvSpPr>
            <p:nvPr/>
          </p:nvSpPr>
          <p:spPr bwMode="auto">
            <a:xfrm flipV="1">
              <a:off x="5994400" y="1930400"/>
              <a:ext cx="33528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graphicFrame>
          <p:nvGraphicFramePr>
            <p:cNvPr id="35849" name="Object 2"/>
            <p:cNvGraphicFramePr>
              <a:graphicFrameLocks noChangeAspect="1"/>
            </p:cNvGraphicFramePr>
            <p:nvPr/>
          </p:nvGraphicFramePr>
          <p:xfrm>
            <a:off x="8618538" y="1573213"/>
            <a:ext cx="252412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3" name="Equation" r:id="rId8" imgW="114201" imgH="139579" progId="Equation.3">
                    <p:embed/>
                  </p:oleObj>
                </mc:Choice>
                <mc:Fallback>
                  <p:oleObj name="Equation" r:id="rId8" imgW="114201" imgH="139579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8538" y="1573213"/>
                          <a:ext cx="252412" cy="309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 flipV="1">
              <a:off x="7061200" y="2082800"/>
              <a:ext cx="1676400" cy="457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graphicFrame>
          <p:nvGraphicFramePr>
            <p:cNvPr id="35851" name="Object 4"/>
            <p:cNvGraphicFramePr>
              <a:graphicFrameLocks noChangeAspect="1"/>
            </p:cNvGraphicFramePr>
            <p:nvPr/>
          </p:nvGraphicFramePr>
          <p:xfrm>
            <a:off x="7442200" y="2540000"/>
            <a:ext cx="244475" cy="27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4" name="Equation" r:id="rId10" imgW="126835" imgH="139518" progId="Equation.DSMT4">
                    <p:embed/>
                  </p:oleObj>
                </mc:Choice>
                <mc:Fallback>
                  <p:oleObj name="Equation" r:id="rId10" imgW="126835" imgH="139518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2200" y="2540000"/>
                          <a:ext cx="244475" cy="271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2" name="Line 10"/>
            <p:cNvSpPr>
              <a:spLocks noChangeShapeType="1"/>
            </p:cNvSpPr>
            <p:nvPr/>
          </p:nvSpPr>
          <p:spPr bwMode="auto">
            <a:xfrm rot="21480000" flipV="1">
              <a:off x="7058025" y="1319213"/>
              <a:ext cx="1450975" cy="1198562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graphicFrame>
          <p:nvGraphicFramePr>
            <p:cNvPr id="35853" name="Object 5"/>
            <p:cNvGraphicFramePr>
              <a:graphicFrameLocks noChangeAspect="1"/>
            </p:cNvGraphicFramePr>
            <p:nvPr/>
          </p:nvGraphicFramePr>
          <p:xfrm>
            <a:off x="7518400" y="1625600"/>
            <a:ext cx="24447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5" name="Equation" r:id="rId12" imgW="126725" imgH="177415" progId="Equation.DSMT4">
                    <p:embed/>
                  </p:oleObj>
                </mc:Choice>
                <mc:Fallback>
                  <p:oleObj name="Equation" r:id="rId12" imgW="126725" imgH="17741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8400" y="1625600"/>
                          <a:ext cx="244475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4" name="Line 13"/>
            <p:cNvSpPr>
              <a:spLocks noChangeShapeType="1"/>
            </p:cNvSpPr>
            <p:nvPr/>
          </p:nvSpPr>
          <p:spPr bwMode="auto">
            <a:xfrm rot="21480000" flipV="1">
              <a:off x="7112000" y="2392363"/>
              <a:ext cx="609600" cy="1524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35855" name="Line 14"/>
            <p:cNvSpPr>
              <a:spLocks noChangeShapeType="1"/>
            </p:cNvSpPr>
            <p:nvPr/>
          </p:nvSpPr>
          <p:spPr bwMode="auto">
            <a:xfrm rot="-240000" flipH="1" flipV="1">
              <a:off x="8509000" y="1320800"/>
              <a:ext cx="15240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graphicFrame>
          <p:nvGraphicFramePr>
            <p:cNvPr id="35856" name="Object 6"/>
            <p:cNvGraphicFramePr>
              <a:graphicFrameLocks noChangeAspect="1"/>
            </p:cNvGraphicFramePr>
            <p:nvPr/>
          </p:nvGraphicFramePr>
          <p:xfrm>
            <a:off x="8231188" y="2225675"/>
            <a:ext cx="3429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6" name="Equation" r:id="rId14" imgW="177646" imgH="228402" progId="Equation.DSMT4">
                    <p:embed/>
                  </p:oleObj>
                </mc:Choice>
                <mc:Fallback>
                  <p:oleObj name="Equation" r:id="rId14" imgW="177646" imgH="228402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1188" y="2225675"/>
                          <a:ext cx="342900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7" name="Object 7"/>
            <p:cNvGraphicFramePr>
              <a:graphicFrameLocks noChangeAspect="1"/>
            </p:cNvGraphicFramePr>
            <p:nvPr/>
          </p:nvGraphicFramePr>
          <p:xfrm>
            <a:off x="5918200" y="2463800"/>
            <a:ext cx="268288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7" name="Equation" r:id="rId16" imgW="139579" imgH="164957" progId="Equation.DSMT4">
                    <p:embed/>
                  </p:oleObj>
                </mc:Choice>
                <mc:Fallback>
                  <p:oleObj name="Equation" r:id="rId16" imgW="139579" imgH="164957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8200" y="2463800"/>
                          <a:ext cx="268288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8" name="Object 8"/>
            <p:cNvGraphicFramePr>
              <a:graphicFrameLocks noChangeAspect="1"/>
            </p:cNvGraphicFramePr>
            <p:nvPr/>
          </p:nvGraphicFramePr>
          <p:xfrm>
            <a:off x="8509000" y="1092200"/>
            <a:ext cx="293688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8" name="Equation" r:id="rId18" imgW="152268" imgH="164957" progId="Equation.DSMT4">
                    <p:embed/>
                  </p:oleObj>
                </mc:Choice>
                <mc:Fallback>
                  <p:oleObj name="Equation" r:id="rId18" imgW="152268" imgH="164957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09000" y="1092200"/>
                          <a:ext cx="293688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9" name="Object 12"/>
            <p:cNvGraphicFramePr>
              <a:graphicFrameLocks noChangeAspect="1"/>
            </p:cNvGraphicFramePr>
            <p:nvPr/>
          </p:nvGraphicFramePr>
          <p:xfrm>
            <a:off x="6935788" y="2568575"/>
            <a:ext cx="293687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9" name="Equation" r:id="rId20" imgW="152268" imgH="164957" progId="Equation.DSMT4">
                    <p:embed/>
                  </p:oleObj>
                </mc:Choice>
                <mc:Fallback>
                  <p:oleObj name="Equation" r:id="rId20" imgW="152268" imgH="164957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5788" y="2568575"/>
                          <a:ext cx="293687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Arc 34"/>
            <p:cNvSpPr/>
            <p:nvPr/>
          </p:nvSpPr>
          <p:spPr bwMode="auto">
            <a:xfrm>
              <a:off x="6527800" y="2082800"/>
              <a:ext cx="1206500" cy="927100"/>
            </a:xfrm>
            <a:prstGeom prst="arc">
              <a:avLst>
                <a:gd name="adj1" fmla="val 18778149"/>
                <a:gd name="adj2" fmla="val 20534929"/>
              </a:avLst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NZ">
                <a:latin typeface="Arial" charset="0"/>
              </a:endParaRPr>
            </a:p>
          </p:txBody>
        </p:sp>
        <p:sp>
          <p:nvSpPr>
            <p:cNvPr id="35861" name="TextBox 22"/>
            <p:cNvSpPr txBox="1">
              <a:spLocks noChangeArrowheads="1"/>
            </p:cNvSpPr>
            <p:nvPr/>
          </p:nvSpPr>
          <p:spPr bwMode="auto">
            <a:xfrm>
              <a:off x="7302500" y="21209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sym typeface="Symbol" panose="05050102010706020507" pitchFamily="18" charset="2"/>
                </a:rPr>
                <a:t></a:t>
              </a:r>
              <a:endParaRPr lang="en-NZ" altLang="en-US" sz="1800" b="1" i="1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>
                <a:ea typeface="新細明體" charset="-120"/>
              </a:rPr>
              <a:t>THE CROSS PRODUCT </a:t>
            </a:r>
            <a:r>
              <a:rPr lang="en-US" altLang="zh-TW" cap="none">
                <a:ea typeface="新細明體" charset="-120"/>
                <a:sym typeface="Symbol" panose="05050102010706020507" pitchFamily="18" charset="2"/>
              </a:rPr>
              <a:t></a:t>
            </a:r>
            <a:endParaRPr lang="en-US" altLang="zh-TW" cap="none">
              <a:ea typeface="新細明體" charset="-12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282DC0-C56F-42C7-880F-BC827C8477D2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pic>
        <p:nvPicPr>
          <p:cNvPr id="37892" name="Picture 7" descr="C:\Users\clut002\AppData\Local\Microsoft\Windows\Temporary Internet Files\Content.IE5\YP5Z2S5F\MCDD00146_0000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906000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893" name="Object 8"/>
          <p:cNvGraphicFramePr>
            <a:graphicFrameLocks noChangeAspect="1"/>
          </p:cNvGraphicFramePr>
          <p:nvPr/>
        </p:nvGraphicFramePr>
        <p:xfrm>
          <a:off x="1862138" y="1568450"/>
          <a:ext cx="5961062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5" imgW="2311400" imgH="711200" progId="Equation.3">
                  <p:embed/>
                </p:oleObj>
              </mc:Choice>
              <mc:Fallback>
                <p:oleObj name="Equation" r:id="rId5" imgW="2311400" imgH="71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1568450"/>
                        <a:ext cx="5961062" cy="183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Cross Product </a:t>
            </a:r>
            <a:r>
              <a:rPr lang="en-US" altLang="en-US" b="1">
                <a:sym typeface="Symbol" panose="05050102010706020507" pitchFamily="18" charset="2"/>
              </a:rPr>
              <a:t></a:t>
            </a:r>
            <a:endParaRPr lang="en-NZ" altLang="en-US" b="1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sz="2400"/>
              <a:t>Takes two 3D vectors u and v, the result is a 3D vector</a:t>
            </a:r>
          </a:p>
          <a:p>
            <a:pPr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sz="2400"/>
              <a:t>(therefore also known as vector product)</a:t>
            </a:r>
          </a:p>
          <a:p>
            <a:pPr>
              <a:spcBef>
                <a:spcPct val="0"/>
              </a:spcBef>
              <a:buSzPct val="65000"/>
            </a:pPr>
            <a:endParaRPr lang="en-US" altLang="en-US" sz="2400"/>
          </a:p>
          <a:p>
            <a:pPr>
              <a:spcBef>
                <a:spcPct val="0"/>
              </a:spcBef>
              <a:buSzPct val="65000"/>
            </a:pPr>
            <a:endParaRPr lang="en-US" altLang="en-US" sz="2400"/>
          </a:p>
          <a:p>
            <a:pPr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endParaRPr lang="en-US" altLang="en-US" sz="2400" b="1" i="1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SzPct val="65000"/>
            </a:pPr>
            <a:r>
              <a:rPr lang="en-US" altLang="en-US" sz="2400" i="1">
                <a:sym typeface="Symbol" panose="05050102010706020507" pitchFamily="18" charset="2"/>
              </a:rPr>
              <a:t></a:t>
            </a:r>
            <a:r>
              <a:rPr lang="en-US" altLang="en-US" sz="2400">
                <a:sym typeface="Symbol" panose="05050102010706020507" pitchFamily="18" charset="2"/>
              </a:rPr>
              <a:t>  is the angle between </a:t>
            </a:r>
            <a:r>
              <a:rPr lang="en-US" altLang="en-US" sz="2400" b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and </a:t>
            </a:r>
            <a:r>
              <a:rPr lang="en-US" altLang="en-US" sz="2400" b="1">
                <a:sym typeface="Symbol" panose="05050102010706020507" pitchFamily="18" charset="2"/>
              </a:rPr>
              <a:t>b</a:t>
            </a:r>
            <a:endParaRPr lang="en-US" altLang="en-US" sz="240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SzPct val="65000"/>
            </a:pPr>
            <a:r>
              <a:rPr lang="en-US" altLang="en-US" sz="2400" b="1"/>
              <a:t>n</a:t>
            </a:r>
            <a:r>
              <a:rPr lang="en-US" altLang="en-US" sz="2400"/>
              <a:t> is unit normal vector (|</a:t>
            </a:r>
            <a:r>
              <a:rPr lang="en-US" altLang="en-US" sz="2400" b="1"/>
              <a:t>n</a:t>
            </a:r>
            <a:r>
              <a:rPr lang="en-US" altLang="en-US" sz="2400"/>
              <a:t>|=1) orthogonal to </a:t>
            </a:r>
            <a:r>
              <a:rPr lang="en-US" altLang="en-US" sz="2400" b="1"/>
              <a:t>a</a:t>
            </a:r>
            <a:r>
              <a:rPr lang="en-US" altLang="en-US" sz="2400"/>
              <a:t> and </a:t>
            </a:r>
            <a:r>
              <a:rPr lang="en-US" altLang="en-US" sz="2400" b="1"/>
              <a:t>b</a:t>
            </a:r>
          </a:p>
          <a:p>
            <a:pPr>
              <a:spcBef>
                <a:spcPct val="0"/>
              </a:spcBef>
              <a:buSzPct val="65000"/>
            </a:pPr>
            <a:r>
              <a:rPr lang="en-US" altLang="en-US" sz="2400" i="1">
                <a:sym typeface="Symbol" panose="05050102010706020507" pitchFamily="18" charset="2"/>
              </a:rPr>
              <a:t>Hard to remember?</a:t>
            </a:r>
            <a:endParaRPr lang="en-US" altLang="en-US" sz="2400" b="1"/>
          </a:p>
          <a:p>
            <a:pPr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sz="2400"/>
              <a:t>Rules:</a:t>
            </a:r>
          </a:p>
          <a:p>
            <a:pPr lvl="1"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(</a:t>
            </a:r>
            <a:r>
              <a:rPr lang="en-US" altLang="en-US" sz="2400" b="1"/>
              <a:t>a</a:t>
            </a:r>
            <a:r>
              <a:rPr lang="en-US" altLang="en-US" sz="2400"/>
              <a:t>+</a:t>
            </a:r>
            <a:r>
              <a:rPr lang="en-US" altLang="en-US" sz="2400" b="1"/>
              <a:t>b</a:t>
            </a:r>
            <a:r>
              <a:rPr lang="en-US" altLang="en-US" sz="2400"/>
              <a:t>)</a:t>
            </a:r>
            <a:r>
              <a:rPr lang="en-US" altLang="en-US" sz="2400">
                <a:latin typeface="Symbol" panose="05050102010706020507" pitchFamily="18" charset="2"/>
              </a:rPr>
              <a:t></a:t>
            </a:r>
            <a:r>
              <a:rPr lang="en-US" altLang="en-US" sz="2400" b="1">
                <a:cs typeface="Times New Roman" panose="02020603050405020304" pitchFamily="18" charset="0"/>
              </a:rPr>
              <a:t>c </a:t>
            </a:r>
            <a:r>
              <a:rPr lang="en-US" altLang="en-US" sz="2400">
                <a:cs typeface="Times New Roman" panose="02020603050405020304" pitchFamily="18" charset="0"/>
              </a:rPr>
              <a:t>= </a:t>
            </a:r>
            <a:r>
              <a:rPr lang="en-US" altLang="en-US" sz="2400" b="1">
                <a:cs typeface="Times New Roman" panose="02020603050405020304" pitchFamily="18" charset="0"/>
              </a:rPr>
              <a:t>a</a:t>
            </a:r>
            <a:r>
              <a:rPr lang="en-US" altLang="en-US" sz="2400">
                <a:latin typeface="Symbol" panose="05050102010706020507" pitchFamily="18" charset="2"/>
              </a:rPr>
              <a:t></a:t>
            </a:r>
            <a:r>
              <a:rPr lang="en-US" altLang="en-US" sz="2400" b="1">
                <a:cs typeface="Times New Roman" panose="02020603050405020304" pitchFamily="18" charset="0"/>
              </a:rPr>
              <a:t>c </a:t>
            </a:r>
            <a:r>
              <a:rPr lang="en-US" altLang="en-US" sz="2400">
                <a:cs typeface="Times New Roman" panose="02020603050405020304" pitchFamily="18" charset="0"/>
              </a:rPr>
              <a:t>+ </a:t>
            </a:r>
            <a:r>
              <a:rPr lang="en-US" altLang="en-US" sz="2400" b="1">
                <a:cs typeface="Times New Roman" panose="02020603050405020304" pitchFamily="18" charset="0"/>
              </a:rPr>
              <a:t>b</a:t>
            </a:r>
            <a:r>
              <a:rPr lang="en-US" altLang="en-US" sz="2400">
                <a:latin typeface="Symbol" panose="05050102010706020507" pitchFamily="18" charset="2"/>
              </a:rPr>
              <a:t></a:t>
            </a:r>
            <a:r>
              <a:rPr lang="en-US" altLang="en-US" sz="2400" b="1">
                <a:cs typeface="Times New Roman" panose="02020603050405020304" pitchFamily="18" charset="0"/>
              </a:rPr>
              <a:t>c 	</a:t>
            </a:r>
            <a:r>
              <a:rPr lang="en-US" altLang="en-US" sz="2400">
                <a:cs typeface="Times New Roman" panose="02020603050405020304" pitchFamily="18" charset="0"/>
              </a:rPr>
              <a:t>(Linearity)</a:t>
            </a:r>
            <a:endParaRPr lang="en-US" altLang="en-US" sz="2400" b="1"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(s</a:t>
            </a:r>
            <a:r>
              <a:rPr lang="en-US" altLang="en-US" sz="2400" b="1"/>
              <a:t>a</a:t>
            </a:r>
            <a:r>
              <a:rPr lang="en-US" altLang="en-US" sz="2400"/>
              <a:t>)</a:t>
            </a:r>
            <a:r>
              <a:rPr lang="en-US" altLang="en-US" sz="2400">
                <a:latin typeface="Symbol" panose="05050102010706020507" pitchFamily="18" charset="2"/>
              </a:rPr>
              <a:t></a:t>
            </a:r>
            <a:r>
              <a:rPr lang="en-US" altLang="en-US" sz="2400" b="1">
                <a:cs typeface="Times New Roman" panose="02020603050405020304" pitchFamily="18" charset="0"/>
              </a:rPr>
              <a:t>b </a:t>
            </a:r>
            <a:r>
              <a:rPr lang="en-US" altLang="en-US" sz="2400">
                <a:cs typeface="Times New Roman" panose="02020603050405020304" pitchFamily="18" charset="0"/>
              </a:rPr>
              <a:t>= s(</a:t>
            </a:r>
            <a:r>
              <a:rPr lang="en-US" altLang="en-US" sz="2400" b="1">
                <a:cs typeface="Times New Roman" panose="02020603050405020304" pitchFamily="18" charset="0"/>
              </a:rPr>
              <a:t>a</a:t>
            </a:r>
            <a:r>
              <a:rPr lang="en-US" altLang="en-US" sz="2400">
                <a:latin typeface="Symbol" panose="05050102010706020507" pitchFamily="18" charset="2"/>
              </a:rPr>
              <a:t></a:t>
            </a:r>
            <a:r>
              <a:rPr lang="en-US" altLang="en-US" sz="2400" b="1">
                <a:cs typeface="Times New Roman" panose="02020603050405020304" pitchFamily="18" charset="0"/>
              </a:rPr>
              <a:t>b</a:t>
            </a:r>
            <a:r>
              <a:rPr lang="en-US" altLang="en-US" sz="2400">
                <a:cs typeface="Times New Roman" panose="02020603050405020304" pitchFamily="18" charset="0"/>
              </a:rPr>
              <a:t>)		(Homogeneity)</a:t>
            </a:r>
          </a:p>
          <a:p>
            <a:pPr lvl="1"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sz="2400"/>
              <a:t>(no symmetry)</a:t>
            </a:r>
            <a:endParaRPr lang="en-NZ" altLang="en-US" sz="240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C77A13-21D6-43CC-8C85-04A5ADC3EF20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39941" name="Object 2"/>
          <p:cNvGraphicFramePr>
            <a:graphicFrameLocks noChangeAspect="1"/>
          </p:cNvGraphicFramePr>
          <p:nvPr/>
        </p:nvGraphicFramePr>
        <p:xfrm>
          <a:off x="579438" y="2101850"/>
          <a:ext cx="5240337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Equation" r:id="rId4" imgW="2311400" imgH="711200" progId="Equation.3">
                  <p:embed/>
                </p:oleObj>
              </mc:Choice>
              <mc:Fallback>
                <p:oleObj name="Equation" r:id="rId4" imgW="23114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2101850"/>
                        <a:ext cx="5240337" cy="161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3"/>
          <p:cNvGraphicFramePr>
            <a:graphicFrameLocks noChangeAspect="1"/>
          </p:cNvGraphicFramePr>
          <p:nvPr/>
        </p:nvGraphicFramePr>
        <p:xfrm>
          <a:off x="4495800" y="3319463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Equation" r:id="rId6" imgW="391303" imgH="739129" progId="Equation.3">
                  <p:embed/>
                </p:oleObj>
              </mc:Choice>
              <mc:Fallback>
                <p:oleObj name="Equation" r:id="rId6" imgW="391303" imgH="7391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19463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897063"/>
            <a:ext cx="25019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5205413"/>
            <a:ext cx="1951037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39945" name="TextBox 8"/>
          <p:cNvSpPr txBox="1">
            <a:spLocks noChangeArrowheads="1"/>
          </p:cNvSpPr>
          <p:nvPr/>
        </p:nvSpPr>
        <p:spPr bwMode="auto">
          <a:xfrm>
            <a:off x="8140700" y="5727700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sin</a:t>
            </a:r>
            <a:endParaRPr lang="en-NZ" altLang="en-US" sz="1800"/>
          </a:p>
        </p:txBody>
      </p:sp>
      <p:sp>
        <p:nvSpPr>
          <p:cNvPr id="39946" name="Freeform 3"/>
          <p:cNvSpPr>
            <a:spLocks/>
          </p:cNvSpPr>
          <p:nvPr/>
        </p:nvSpPr>
        <p:spPr bwMode="auto">
          <a:xfrm>
            <a:off x="4337050" y="4662488"/>
            <a:ext cx="368300" cy="542925"/>
          </a:xfrm>
          <a:custGeom>
            <a:avLst/>
            <a:gdLst>
              <a:gd name="T0" fmla="*/ 4504 w 457200"/>
              <a:gd name="T1" fmla="*/ 8766 h 711491"/>
              <a:gd name="T2" fmla="*/ 15764 w 457200"/>
              <a:gd name="T3" fmla="*/ 16070 h 711491"/>
              <a:gd name="T4" fmla="*/ 22519 w 457200"/>
              <a:gd name="T5" fmla="*/ 18990 h 711491"/>
              <a:gd name="T6" fmla="*/ 36032 w 457200"/>
              <a:gd name="T7" fmla="*/ 26295 h 711491"/>
              <a:gd name="T8" fmla="*/ 45039 w 457200"/>
              <a:gd name="T9" fmla="*/ 35060 h 711491"/>
              <a:gd name="T10" fmla="*/ 47293 w 457200"/>
              <a:gd name="T11" fmla="*/ 40903 h 711491"/>
              <a:gd name="T12" fmla="*/ 51796 w 457200"/>
              <a:gd name="T13" fmla="*/ 45286 h 711491"/>
              <a:gd name="T14" fmla="*/ 54048 w 457200"/>
              <a:gd name="T15" fmla="*/ 51129 h 711491"/>
              <a:gd name="T16" fmla="*/ 58551 w 457200"/>
              <a:gd name="T17" fmla="*/ 59894 h 711491"/>
              <a:gd name="T18" fmla="*/ 49544 w 457200"/>
              <a:gd name="T19" fmla="*/ 74503 h 711491"/>
              <a:gd name="T20" fmla="*/ 42788 w 457200"/>
              <a:gd name="T21" fmla="*/ 75963 h 711491"/>
              <a:gd name="T22" fmla="*/ 15764 w 457200"/>
              <a:gd name="T23" fmla="*/ 80346 h 711491"/>
              <a:gd name="T24" fmla="*/ 9008 w 457200"/>
              <a:gd name="T25" fmla="*/ 75963 h 711491"/>
              <a:gd name="T26" fmla="*/ 2252 w 457200"/>
              <a:gd name="T27" fmla="*/ 73041 h 711491"/>
              <a:gd name="T28" fmla="*/ 0 w 457200"/>
              <a:gd name="T29" fmla="*/ 67198 h 711491"/>
              <a:gd name="T30" fmla="*/ 2252 w 457200"/>
              <a:gd name="T31" fmla="*/ 55512 h 711491"/>
              <a:gd name="T32" fmla="*/ 18016 w 457200"/>
              <a:gd name="T33" fmla="*/ 43825 h 711491"/>
              <a:gd name="T34" fmla="*/ 24772 w 457200"/>
              <a:gd name="T35" fmla="*/ 42364 h 711491"/>
              <a:gd name="T36" fmla="*/ 40536 w 457200"/>
              <a:gd name="T37" fmla="*/ 29217 h 711491"/>
              <a:gd name="T38" fmla="*/ 47293 w 457200"/>
              <a:gd name="T39" fmla="*/ 26295 h 711491"/>
              <a:gd name="T40" fmla="*/ 51796 w 457200"/>
              <a:gd name="T41" fmla="*/ 21912 h 711491"/>
              <a:gd name="T42" fmla="*/ 58551 w 457200"/>
              <a:gd name="T43" fmla="*/ 18990 h 711491"/>
              <a:gd name="T44" fmla="*/ 72064 w 457200"/>
              <a:gd name="T45" fmla="*/ 5844 h 711491"/>
              <a:gd name="T46" fmla="*/ 81072 w 457200"/>
              <a:gd name="T47" fmla="*/ 0 h 71149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57200" h="711491">
                <a:moveTo>
                  <a:pt x="25400" y="76200"/>
                </a:moveTo>
                <a:cubicBezTo>
                  <a:pt x="46567" y="97367"/>
                  <a:pt x="66372" y="119988"/>
                  <a:pt x="88900" y="139700"/>
                </a:cubicBezTo>
                <a:cubicBezTo>
                  <a:pt x="100387" y="149751"/>
                  <a:pt x="115274" y="155329"/>
                  <a:pt x="127000" y="165100"/>
                </a:cubicBezTo>
                <a:cubicBezTo>
                  <a:pt x="224786" y="246588"/>
                  <a:pt x="108605" y="165537"/>
                  <a:pt x="203200" y="228600"/>
                </a:cubicBezTo>
                <a:lnTo>
                  <a:pt x="254000" y="304800"/>
                </a:lnTo>
                <a:cubicBezTo>
                  <a:pt x="263682" y="319323"/>
                  <a:pt x="259824" y="339557"/>
                  <a:pt x="266700" y="355600"/>
                </a:cubicBezTo>
                <a:cubicBezTo>
                  <a:pt x="272713" y="369629"/>
                  <a:pt x="283633" y="381000"/>
                  <a:pt x="292100" y="393700"/>
                </a:cubicBezTo>
                <a:cubicBezTo>
                  <a:pt x="296333" y="410633"/>
                  <a:pt x="299784" y="427782"/>
                  <a:pt x="304800" y="444500"/>
                </a:cubicBezTo>
                <a:cubicBezTo>
                  <a:pt x="312493" y="470145"/>
                  <a:pt x="330200" y="520700"/>
                  <a:pt x="330200" y="520700"/>
                </a:cubicBezTo>
                <a:cubicBezTo>
                  <a:pt x="318911" y="611011"/>
                  <a:pt x="344420" y="615190"/>
                  <a:pt x="279400" y="647700"/>
                </a:cubicBezTo>
                <a:cubicBezTo>
                  <a:pt x="267426" y="653687"/>
                  <a:pt x="254000" y="656167"/>
                  <a:pt x="241300" y="660400"/>
                </a:cubicBezTo>
                <a:cubicBezTo>
                  <a:pt x="143674" y="725484"/>
                  <a:pt x="195212" y="716219"/>
                  <a:pt x="88900" y="698500"/>
                </a:cubicBezTo>
                <a:cubicBezTo>
                  <a:pt x="76200" y="685800"/>
                  <a:pt x="64598" y="671898"/>
                  <a:pt x="50800" y="660400"/>
                </a:cubicBezTo>
                <a:cubicBezTo>
                  <a:pt x="39074" y="650629"/>
                  <a:pt x="21167" y="647700"/>
                  <a:pt x="12700" y="635000"/>
                </a:cubicBezTo>
                <a:cubicBezTo>
                  <a:pt x="3018" y="620477"/>
                  <a:pt x="4233" y="601133"/>
                  <a:pt x="0" y="584200"/>
                </a:cubicBezTo>
                <a:cubicBezTo>
                  <a:pt x="4233" y="550333"/>
                  <a:pt x="1221" y="514742"/>
                  <a:pt x="12700" y="482600"/>
                </a:cubicBezTo>
                <a:cubicBezTo>
                  <a:pt x="29265" y="436217"/>
                  <a:pt x="59451" y="402075"/>
                  <a:pt x="101600" y="381000"/>
                </a:cubicBezTo>
                <a:cubicBezTo>
                  <a:pt x="113574" y="375013"/>
                  <a:pt x="127000" y="372533"/>
                  <a:pt x="139700" y="368300"/>
                </a:cubicBezTo>
                <a:cubicBezTo>
                  <a:pt x="175101" y="315198"/>
                  <a:pt x="183836" y="291304"/>
                  <a:pt x="228600" y="254000"/>
                </a:cubicBezTo>
                <a:cubicBezTo>
                  <a:pt x="240326" y="244229"/>
                  <a:pt x="254000" y="237067"/>
                  <a:pt x="266700" y="228600"/>
                </a:cubicBezTo>
                <a:cubicBezTo>
                  <a:pt x="275167" y="215900"/>
                  <a:pt x="281307" y="201293"/>
                  <a:pt x="292100" y="190500"/>
                </a:cubicBezTo>
                <a:cubicBezTo>
                  <a:pt x="302893" y="179707"/>
                  <a:pt x="320149" y="176587"/>
                  <a:pt x="330200" y="165100"/>
                </a:cubicBezTo>
                <a:lnTo>
                  <a:pt x="406400" y="50800"/>
                </a:lnTo>
                <a:lnTo>
                  <a:pt x="457200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39947" name="Right Arrow 4"/>
          <p:cNvSpPr>
            <a:spLocks noChangeArrowheads="1"/>
          </p:cNvSpPr>
          <p:nvPr/>
        </p:nvSpPr>
        <p:spPr bwMode="auto">
          <a:xfrm>
            <a:off x="3517900" y="4787900"/>
            <a:ext cx="673100" cy="146050"/>
          </a:xfrm>
          <a:prstGeom prst="rightArrow">
            <a:avLst>
              <a:gd name="adj1" fmla="val 50000"/>
              <a:gd name="adj2" fmla="val 49992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the Cross Product</a:t>
            </a:r>
            <a:endParaRPr lang="en-NZ" altLang="en-US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sz="2600" b="1">
                <a:ea typeface="新細明體" charset="-120"/>
              </a:rPr>
              <a:t>a</a:t>
            </a:r>
            <a:r>
              <a:rPr lang="en-US" altLang="zh-TW" sz="2600">
                <a:ea typeface="新細明體" charset="-120"/>
              </a:rPr>
              <a:t> </a:t>
            </a:r>
            <a:r>
              <a:rPr lang="en-US" altLang="zh-TW" sz="2600">
                <a:latin typeface="Symbol" panose="05050102010706020507" pitchFamily="18" charset="2"/>
                <a:ea typeface="新細明體" charset="-120"/>
              </a:rPr>
              <a:t></a:t>
            </a:r>
            <a:r>
              <a:rPr lang="en-US" altLang="zh-TW" sz="2600">
                <a:ea typeface="新細明體" charset="-120"/>
              </a:rPr>
              <a:t> </a:t>
            </a:r>
            <a:r>
              <a:rPr lang="en-US" altLang="zh-TW" sz="2600" b="1">
                <a:ea typeface="新細明體" charset="-120"/>
              </a:rPr>
              <a:t>b</a:t>
            </a:r>
            <a:r>
              <a:rPr lang="en-US" altLang="zh-TW" sz="2600">
                <a:ea typeface="新細明體" charset="-120"/>
              </a:rPr>
              <a:t>  is a vector perpendicular/orthogonal to both </a:t>
            </a:r>
            <a:r>
              <a:rPr lang="en-US" altLang="zh-TW" sz="2600" b="1">
                <a:ea typeface="新細明體" charset="-120"/>
              </a:rPr>
              <a:t>a</a:t>
            </a:r>
            <a:r>
              <a:rPr lang="en-US" altLang="zh-TW" sz="2600">
                <a:ea typeface="新細明體" charset="-120"/>
              </a:rPr>
              <a:t> and</a:t>
            </a:r>
            <a:r>
              <a:rPr lang="en-US" altLang="zh-TW" sz="2600" b="1">
                <a:ea typeface="新細明體" charset="-120"/>
              </a:rPr>
              <a:t> b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sz="2600">
                <a:ea typeface="新細明體" charset="-120"/>
              </a:rPr>
              <a:t>Direction of </a:t>
            </a:r>
            <a:r>
              <a:rPr lang="en-US" altLang="zh-TW" sz="2600" b="1">
                <a:ea typeface="新細明體" charset="-120"/>
              </a:rPr>
              <a:t>a</a:t>
            </a:r>
            <a:r>
              <a:rPr lang="en-US" altLang="zh-TW" sz="2600">
                <a:ea typeface="新細明體" charset="-120"/>
              </a:rPr>
              <a:t> </a:t>
            </a:r>
            <a:r>
              <a:rPr lang="en-US" altLang="zh-TW" sz="2600">
                <a:latin typeface="Symbol" panose="05050102010706020507" pitchFamily="18" charset="2"/>
                <a:ea typeface="新細明體" charset="-120"/>
              </a:rPr>
              <a:t></a:t>
            </a:r>
            <a:r>
              <a:rPr lang="en-US" altLang="zh-TW" sz="2600" b="1">
                <a:ea typeface="新細明體" charset="-120"/>
              </a:rPr>
              <a:t> b</a:t>
            </a:r>
            <a:r>
              <a:rPr lang="en-US" altLang="zh-TW" sz="2600">
                <a:ea typeface="新細明體" charset="-120"/>
              </a:rPr>
              <a:t> is given by "right-hand rule"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sz="2600" b="1">
                <a:ea typeface="新細明體" charset="-120"/>
              </a:rPr>
              <a:t>a</a:t>
            </a:r>
            <a:r>
              <a:rPr lang="en-US" altLang="zh-TW" sz="2600">
                <a:ea typeface="新細明體" charset="-120"/>
              </a:rPr>
              <a:t> </a:t>
            </a:r>
            <a:r>
              <a:rPr lang="en-US" altLang="zh-TW" sz="2600">
                <a:latin typeface="Symbol" panose="05050102010706020507" pitchFamily="18" charset="2"/>
                <a:ea typeface="新細明體" charset="-120"/>
              </a:rPr>
              <a:t></a:t>
            </a:r>
            <a:r>
              <a:rPr lang="en-US" altLang="zh-TW" sz="2600">
                <a:ea typeface="新細明體" charset="-120"/>
              </a:rPr>
              <a:t> </a:t>
            </a:r>
            <a:r>
              <a:rPr lang="en-US" altLang="zh-TW" sz="2600" b="1">
                <a:ea typeface="新細明體" charset="-120"/>
              </a:rPr>
              <a:t>b</a:t>
            </a:r>
            <a:r>
              <a:rPr lang="en-US" altLang="zh-TW" sz="2600">
                <a:ea typeface="新細明體" charset="-120"/>
              </a:rPr>
              <a:t> = – </a:t>
            </a:r>
            <a:r>
              <a:rPr lang="en-US" altLang="zh-TW" sz="2600" b="1">
                <a:ea typeface="新細明體" charset="-120"/>
              </a:rPr>
              <a:t>b </a:t>
            </a:r>
            <a:r>
              <a:rPr lang="en-US" altLang="zh-TW" sz="2600">
                <a:latin typeface="Symbol" panose="05050102010706020507" pitchFamily="18" charset="2"/>
                <a:ea typeface="新細明體" charset="-120"/>
              </a:rPr>
              <a:t></a:t>
            </a:r>
            <a:r>
              <a:rPr lang="en-US" altLang="zh-TW" sz="2600" b="1">
                <a:ea typeface="新細明體" charset="-120"/>
              </a:rPr>
              <a:t> a</a:t>
            </a:r>
            <a:endParaRPr lang="en-US" altLang="zh-TW" sz="2600">
              <a:ea typeface="新細明體" charset="-12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sz="2600">
                <a:ea typeface="新細明體" charset="-120"/>
              </a:rPr>
              <a:t>|</a:t>
            </a:r>
            <a:r>
              <a:rPr lang="en-US" altLang="zh-TW" sz="2600" b="1">
                <a:ea typeface="新細明體" charset="-120"/>
              </a:rPr>
              <a:t>a</a:t>
            </a:r>
            <a:r>
              <a:rPr lang="en-US" altLang="zh-TW" sz="2600">
                <a:ea typeface="新細明體" charset="-120"/>
              </a:rPr>
              <a:t> </a:t>
            </a:r>
            <a:r>
              <a:rPr lang="en-US" altLang="zh-TW" sz="2600">
                <a:latin typeface="Symbol" panose="05050102010706020507" pitchFamily="18" charset="2"/>
                <a:ea typeface="新細明體" charset="-120"/>
              </a:rPr>
              <a:t></a:t>
            </a:r>
            <a:r>
              <a:rPr lang="en-US" altLang="zh-TW" sz="2600">
                <a:ea typeface="新細明體" charset="-120"/>
              </a:rPr>
              <a:t> </a:t>
            </a:r>
            <a:r>
              <a:rPr lang="en-US" altLang="zh-TW" sz="2600" b="1">
                <a:ea typeface="新細明體" charset="-120"/>
              </a:rPr>
              <a:t>b</a:t>
            </a:r>
            <a:r>
              <a:rPr lang="en-US" altLang="zh-TW" sz="2600">
                <a:ea typeface="新細明體" charset="-120"/>
              </a:rPr>
              <a:t>| is area of parallelogram defined by </a:t>
            </a:r>
            <a:r>
              <a:rPr lang="en-US" altLang="zh-TW" sz="2600" b="1">
                <a:ea typeface="新細明體" charset="-120"/>
              </a:rPr>
              <a:t>a</a:t>
            </a:r>
            <a:r>
              <a:rPr lang="en-US" altLang="zh-TW" sz="2600">
                <a:ea typeface="新細明體" charset="-120"/>
              </a:rPr>
              <a:t> and </a:t>
            </a:r>
            <a:r>
              <a:rPr lang="en-US" altLang="zh-TW" sz="2600" b="1">
                <a:ea typeface="新細明體" charset="-120"/>
              </a:rPr>
              <a:t>b</a:t>
            </a:r>
            <a:endParaRPr lang="en-US" altLang="zh-TW" sz="2600">
              <a:ea typeface="新細明體" charset="-12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sz="2600">
                <a:ea typeface="新細明體" charset="-120"/>
              </a:rPr>
              <a:t>Area of triangle defined by </a:t>
            </a:r>
            <a:r>
              <a:rPr lang="en-US" altLang="zh-TW" sz="2600" b="1">
                <a:ea typeface="新細明體" charset="-120"/>
              </a:rPr>
              <a:t>a</a:t>
            </a:r>
            <a:r>
              <a:rPr lang="en-US" altLang="zh-TW" sz="2600">
                <a:ea typeface="新細明體" charset="-120"/>
              </a:rPr>
              <a:t> and </a:t>
            </a:r>
            <a:r>
              <a:rPr lang="en-US" altLang="zh-TW" sz="2600" b="1">
                <a:ea typeface="新細明體" charset="-120"/>
              </a:rPr>
              <a:t>b</a:t>
            </a:r>
            <a:r>
              <a:rPr lang="en-US" altLang="zh-TW" sz="2600">
                <a:ea typeface="新細明體" charset="-120"/>
              </a:rPr>
              <a:t> is 0.5 * |</a:t>
            </a:r>
            <a:r>
              <a:rPr lang="en-US" altLang="zh-TW" sz="2600" b="1">
                <a:ea typeface="新細明體" charset="-120"/>
              </a:rPr>
              <a:t>a</a:t>
            </a:r>
            <a:r>
              <a:rPr lang="en-US" altLang="zh-TW" sz="2600">
                <a:ea typeface="新細明體" charset="-120"/>
              </a:rPr>
              <a:t> </a:t>
            </a:r>
            <a:r>
              <a:rPr lang="en-US" altLang="zh-TW" sz="2600">
                <a:latin typeface="Symbol" panose="05050102010706020507" pitchFamily="18" charset="2"/>
                <a:ea typeface="新細明體" charset="-120"/>
              </a:rPr>
              <a:t></a:t>
            </a:r>
            <a:r>
              <a:rPr lang="en-US" altLang="zh-TW" sz="2600" b="1">
                <a:ea typeface="新細明體" charset="-120"/>
              </a:rPr>
              <a:t> b</a:t>
            </a:r>
            <a:r>
              <a:rPr lang="en-US" altLang="zh-TW" sz="2600">
                <a:ea typeface="新細明體" charset="-120"/>
              </a:rPr>
              <a:t>|</a:t>
            </a:r>
          </a:p>
          <a:p>
            <a:pPr marL="514350" indent="-514350">
              <a:buFont typeface="Wingdings" panose="05000000000000000000" pitchFamily="2" charset="2"/>
              <a:buNone/>
            </a:pPr>
            <a:endParaRPr lang="en-US" altLang="zh-TW" sz="2600">
              <a:ea typeface="新細明體" charset="-12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47053B-0CF3-474B-80FF-D1A57EEFDF14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017963"/>
            <a:ext cx="25019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graphicFrame>
        <p:nvGraphicFramePr>
          <p:cNvPr id="41990" name="Object 2"/>
          <p:cNvGraphicFramePr>
            <a:graphicFrameLocks noChangeAspect="1"/>
          </p:cNvGraphicFramePr>
          <p:nvPr/>
        </p:nvGraphicFramePr>
        <p:xfrm>
          <a:off x="754063" y="5956300"/>
          <a:ext cx="31384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5" imgW="1384300" imgH="279400" progId="Equation.3">
                  <p:embed/>
                </p:oleObj>
              </mc:Choice>
              <mc:Fallback>
                <p:oleObj name="Equation" r:id="rId5" imgW="1384300" imgH="27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5956300"/>
                        <a:ext cx="31384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1" name="Group 4"/>
          <p:cNvGrpSpPr>
            <a:grpSpLocks/>
          </p:cNvGrpSpPr>
          <p:nvPr/>
        </p:nvGrpSpPr>
        <p:grpSpPr bwMode="auto">
          <a:xfrm>
            <a:off x="6896100" y="4927600"/>
            <a:ext cx="2600325" cy="1131888"/>
            <a:chOff x="3656" y="3587"/>
            <a:chExt cx="1966" cy="427"/>
          </a:xfrm>
        </p:grpSpPr>
        <p:sp>
          <p:nvSpPr>
            <p:cNvPr id="42000" name="Freeform 5"/>
            <p:cNvSpPr>
              <a:spLocks/>
            </p:cNvSpPr>
            <p:nvPr/>
          </p:nvSpPr>
          <p:spPr bwMode="auto">
            <a:xfrm>
              <a:off x="3675" y="3589"/>
              <a:ext cx="1249" cy="300"/>
            </a:xfrm>
            <a:custGeom>
              <a:avLst/>
              <a:gdLst>
                <a:gd name="T0" fmla="*/ 0 w 865"/>
                <a:gd name="T1" fmla="*/ 1 h 433"/>
                <a:gd name="T2" fmla="*/ 1075533 w 865"/>
                <a:gd name="T3" fmla="*/ 0 h 433"/>
                <a:gd name="T4" fmla="*/ 1936894 w 865"/>
                <a:gd name="T5" fmla="*/ 1 h 433"/>
                <a:gd name="T6" fmla="*/ 0 w 865"/>
                <a:gd name="T7" fmla="*/ 1 h 4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5"/>
                <a:gd name="T13" fmla="*/ 0 h 433"/>
                <a:gd name="T14" fmla="*/ 865 w 865"/>
                <a:gd name="T15" fmla="*/ 433 h 4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5" h="433">
                  <a:moveTo>
                    <a:pt x="0" y="432"/>
                  </a:moveTo>
                  <a:lnTo>
                    <a:pt x="480" y="0"/>
                  </a:lnTo>
                  <a:lnTo>
                    <a:pt x="864" y="432"/>
                  </a:lnTo>
                  <a:lnTo>
                    <a:pt x="0" y="432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42001" name="Line 6"/>
            <p:cNvSpPr>
              <a:spLocks noChangeShapeType="1"/>
            </p:cNvSpPr>
            <p:nvPr/>
          </p:nvSpPr>
          <p:spPr bwMode="auto">
            <a:xfrm flipV="1">
              <a:off x="4928" y="3587"/>
              <a:ext cx="682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42002" name="Line 7"/>
            <p:cNvSpPr>
              <a:spLocks noChangeShapeType="1"/>
            </p:cNvSpPr>
            <p:nvPr/>
          </p:nvSpPr>
          <p:spPr bwMode="auto">
            <a:xfrm flipH="1">
              <a:off x="3669" y="3888"/>
              <a:ext cx="1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42003" name="Line 8"/>
            <p:cNvSpPr>
              <a:spLocks noChangeShapeType="1"/>
            </p:cNvSpPr>
            <p:nvPr/>
          </p:nvSpPr>
          <p:spPr bwMode="auto">
            <a:xfrm flipH="1">
              <a:off x="4362" y="3589"/>
              <a:ext cx="12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42004" name="Line 9"/>
            <p:cNvSpPr>
              <a:spLocks noChangeShapeType="1"/>
            </p:cNvSpPr>
            <p:nvPr/>
          </p:nvSpPr>
          <p:spPr bwMode="auto">
            <a:xfrm flipV="1">
              <a:off x="3680" y="3587"/>
              <a:ext cx="682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42005" name="Line 10"/>
            <p:cNvSpPr>
              <a:spLocks noChangeShapeType="1"/>
            </p:cNvSpPr>
            <p:nvPr/>
          </p:nvSpPr>
          <p:spPr bwMode="auto">
            <a:xfrm>
              <a:off x="4374" y="3591"/>
              <a:ext cx="543" cy="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42006" name="Rectangle 11"/>
            <p:cNvSpPr>
              <a:spLocks noChangeArrowheads="1"/>
            </p:cNvSpPr>
            <p:nvPr/>
          </p:nvSpPr>
          <p:spPr bwMode="auto">
            <a:xfrm>
              <a:off x="3656" y="3600"/>
              <a:ext cx="233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2007" name="Rectangle 12"/>
            <p:cNvSpPr>
              <a:spLocks noChangeArrowheads="1"/>
            </p:cNvSpPr>
            <p:nvPr/>
          </p:nvSpPr>
          <p:spPr bwMode="auto">
            <a:xfrm>
              <a:off x="4142" y="3866"/>
              <a:ext cx="244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1992" name="Group 38"/>
          <p:cNvGrpSpPr>
            <a:grpSpLocks/>
          </p:cNvGrpSpPr>
          <p:nvPr/>
        </p:nvGrpSpPr>
        <p:grpSpPr bwMode="auto">
          <a:xfrm>
            <a:off x="1082675" y="3711575"/>
            <a:ext cx="2197100" cy="2155825"/>
            <a:chOff x="6340475" y="2543175"/>
            <a:chExt cx="2492652" cy="2397125"/>
          </a:xfrm>
        </p:grpSpPr>
        <p:pic>
          <p:nvPicPr>
            <p:cNvPr id="4199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0475" y="2543175"/>
              <a:ext cx="2397125" cy="239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  <p:cxnSp>
          <p:nvCxnSpPr>
            <p:cNvPr id="41994" name="Straight Arrow Connector 8"/>
            <p:cNvCxnSpPr>
              <a:cxnSpLocks noChangeShapeType="1"/>
            </p:cNvCxnSpPr>
            <p:nvPr/>
          </p:nvCxnSpPr>
          <p:spPr bwMode="auto">
            <a:xfrm flipV="1">
              <a:off x="7810500" y="3741738"/>
              <a:ext cx="927100" cy="3016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5" name="Straight Arrow Connector 16"/>
            <p:cNvCxnSpPr>
              <a:cxnSpLocks noChangeShapeType="1"/>
            </p:cNvCxnSpPr>
            <p:nvPr/>
          </p:nvCxnSpPr>
          <p:spPr bwMode="auto">
            <a:xfrm rot="16200000" flipV="1">
              <a:off x="7270750" y="3219450"/>
              <a:ext cx="1092200" cy="12700"/>
            </a:xfrm>
            <a:prstGeom prst="straightConnector1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6" name="Straight Arrow Connector 18"/>
            <p:cNvCxnSpPr>
              <a:cxnSpLocks noChangeShapeType="1"/>
            </p:cNvCxnSpPr>
            <p:nvPr/>
          </p:nvCxnSpPr>
          <p:spPr bwMode="auto">
            <a:xfrm rot="10800000">
              <a:off x="6858000" y="3771900"/>
              <a:ext cx="977900" cy="1588"/>
            </a:xfrm>
            <a:prstGeom prst="straightConnector1">
              <a:avLst/>
            </a:prstGeom>
            <a:noFill/>
            <a:ln w="38100" algn="ctr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97" name="TextBox 34"/>
            <p:cNvSpPr txBox="1">
              <a:spLocks noChangeArrowheads="1"/>
            </p:cNvSpPr>
            <p:nvPr/>
          </p:nvSpPr>
          <p:spPr bwMode="auto">
            <a:xfrm>
              <a:off x="8445499" y="3733800"/>
              <a:ext cx="387628" cy="479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FF0000"/>
                  </a:solidFill>
                </a:rPr>
                <a:t>a</a:t>
              </a:r>
              <a:endParaRPr lang="en-NZ" altLang="en-US" sz="2200">
                <a:solidFill>
                  <a:srgbClr val="FF0000"/>
                </a:solidFill>
              </a:endParaRPr>
            </a:p>
          </p:txBody>
        </p:sp>
        <p:sp>
          <p:nvSpPr>
            <p:cNvPr id="41998" name="TextBox 35"/>
            <p:cNvSpPr txBox="1">
              <a:spLocks noChangeArrowheads="1"/>
            </p:cNvSpPr>
            <p:nvPr/>
          </p:nvSpPr>
          <p:spPr bwMode="auto">
            <a:xfrm>
              <a:off x="7797798" y="2755900"/>
              <a:ext cx="387628" cy="479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B050"/>
                  </a:solidFill>
                </a:rPr>
                <a:t>b</a:t>
              </a:r>
              <a:endParaRPr lang="en-NZ" altLang="en-US" sz="2200">
                <a:solidFill>
                  <a:srgbClr val="00B050"/>
                </a:solidFill>
              </a:endParaRPr>
            </a:p>
          </p:txBody>
        </p:sp>
        <p:sp>
          <p:nvSpPr>
            <p:cNvPr id="41999" name="TextBox 36"/>
            <p:cNvSpPr txBox="1">
              <a:spLocks noChangeArrowheads="1"/>
            </p:cNvSpPr>
            <p:nvPr/>
          </p:nvSpPr>
          <p:spPr bwMode="auto">
            <a:xfrm>
              <a:off x="6984999" y="3327400"/>
              <a:ext cx="369446" cy="479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66FF"/>
                  </a:solidFill>
                </a:rPr>
                <a:t>c</a:t>
              </a:r>
              <a:endParaRPr lang="en-NZ" altLang="en-US" sz="2200">
                <a:solidFill>
                  <a:srgbClr val="0066FF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Today’s Outline</a:t>
            </a:r>
            <a:endParaRPr lang="en-NZ" alt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Points, Vectors and Matrices</a:t>
            </a:r>
          </a:p>
          <a:p>
            <a:r>
              <a:rPr lang="en-US" altLang="en-US"/>
              <a:t>The Dot Product </a:t>
            </a:r>
            <a:r>
              <a:rPr lang="en-US" altLang="en-US" b="1">
                <a:sym typeface="Symbol" panose="05050102010706020507" pitchFamily="18" charset="2"/>
              </a:rPr>
              <a:t></a:t>
            </a:r>
          </a:p>
          <a:p>
            <a:r>
              <a:rPr lang="en-US" altLang="en-US"/>
              <a:t>The Cross Product </a:t>
            </a:r>
            <a:r>
              <a:rPr lang="en-US" altLang="en-US" b="1">
                <a:sym typeface="Symbol" panose="05050102010706020507" pitchFamily="18" charset="2"/>
              </a:rPr>
              <a:t></a:t>
            </a:r>
            <a:endParaRPr lang="en-US" altLang="en-US" b="1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D8DFCE-989E-41DF-984D-96504055E0BE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>
                <a:ea typeface="新細明體" charset="-120"/>
              </a:rPr>
              <a:t>SUMMARY</a:t>
            </a:r>
            <a:endParaRPr lang="en-NZ" altLang="zh-TW" cap="none">
              <a:ea typeface="新細明體" charset="-120"/>
            </a:endParaRP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EBC9ED-7BEC-482C-9D2F-E8162E4F462A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pic>
        <p:nvPicPr>
          <p:cNvPr id="44037" name="Picture 5" descr="C:\Users\clut002\AppData\Local\Microsoft\Windows\Temporary Internet Files\Content.IE5\YP5Z2S5F\MCj0288978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474788"/>
            <a:ext cx="4573587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  <a:endParaRPr lang="en-NZ" altLang="en-US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400" b="1">
                <a:ea typeface="新細明體" charset="-120"/>
              </a:rPr>
              <a:t>Vectors</a:t>
            </a:r>
            <a:r>
              <a:rPr lang="en-US" altLang="zh-TW" sz="2400">
                <a:ea typeface="新細明體" charset="-120"/>
              </a:rPr>
              <a:t>: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addition, subtraction, scaling, magnitude, normalization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400" b="1">
                <a:ea typeface="新細明體" charset="-120"/>
              </a:rPr>
              <a:t>Matrices</a:t>
            </a:r>
            <a:r>
              <a:rPr lang="en-US" altLang="zh-TW" sz="2400">
                <a:ea typeface="新細明體" charset="-120"/>
              </a:rPr>
              <a:t>: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addition, subtraction, scaling, multiplication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400" b="1">
                <a:ea typeface="新細明體" charset="-120"/>
              </a:rPr>
              <a:t>Dot product</a:t>
            </a:r>
            <a:r>
              <a:rPr lang="en-US" altLang="zh-TW" sz="2400">
                <a:ea typeface="新細明體" charset="-120"/>
              </a:rPr>
              <a:t>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TW" sz="2400" b="1">
              <a:ea typeface="新細明體" charset="-12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400" b="1">
                <a:ea typeface="新細明體" charset="-120"/>
              </a:rPr>
              <a:t>Cross product</a:t>
            </a:r>
            <a:r>
              <a:rPr lang="en-US" altLang="zh-TW" sz="2400">
                <a:ea typeface="新細明體" charset="-120"/>
              </a:rPr>
              <a:t>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TW" sz="2400">
              <a:ea typeface="新細明體" charset="-120"/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endParaRPr lang="en-US" altLang="zh-TW" sz="2400">
              <a:ea typeface="新細明體" charset="-120"/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charset="-120"/>
              </a:rPr>
              <a:t>References:</a:t>
            </a:r>
          </a:p>
          <a:p>
            <a:pPr lvl="1"/>
            <a:r>
              <a:rPr lang="en-US" altLang="zh-TW" sz="2200">
                <a:ea typeface="新細明體" charset="-120"/>
              </a:rPr>
              <a:t>Vectors: Hill, Chapter 4.2</a:t>
            </a:r>
          </a:p>
          <a:p>
            <a:pPr lvl="1"/>
            <a:r>
              <a:rPr lang="en-US" altLang="zh-TW" sz="2200">
                <a:ea typeface="新細明體" charset="-120"/>
              </a:rPr>
              <a:t>Dot Product: Hill, Chapter 4.3</a:t>
            </a:r>
          </a:p>
          <a:p>
            <a:pPr lvl="1"/>
            <a:r>
              <a:rPr lang="en-US" altLang="zh-TW" sz="2200">
                <a:ea typeface="新細明體" charset="-120"/>
              </a:rPr>
              <a:t>Cross Product: Hill, Chapter 4.4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1B4A78-0E85-41A6-B101-32261AB8BB10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2732088" y="2921000"/>
          <a:ext cx="43926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name="Equation" r:id="rId4" imgW="1625600" imgH="279400" progId="Equation.3">
                  <p:embed/>
                </p:oleObj>
              </mc:Choice>
              <mc:Fallback>
                <p:oleObj name="Equation" r:id="rId4" imgW="16256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2921000"/>
                        <a:ext cx="43926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2725738" y="3549650"/>
          <a:ext cx="5961062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Equation" r:id="rId6" imgW="2311400" imgH="711200" progId="Equation.3">
                  <p:embed/>
                </p:oleObj>
              </mc:Choice>
              <mc:Fallback>
                <p:oleObj name="Equation" r:id="rId6" imgW="23114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3549650"/>
                        <a:ext cx="5961062" cy="183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Quiz</a:t>
            </a:r>
            <a:endParaRPr lang="en-NZ" altLang="en-US"/>
          </a:p>
        </p:txBody>
      </p:sp>
      <p:sp>
        <p:nvSpPr>
          <p:cNvPr id="481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en-US" sz="2400"/>
          </a:p>
          <a:p>
            <a:pPr marL="514350" indent="-514350">
              <a:buFont typeface="Wingdings" panose="05000000000000000000" pitchFamily="2" charset="2"/>
              <a:buNone/>
            </a:pPr>
            <a:endParaRPr lang="en-US" altLang="en-US" sz="24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2400"/>
              <a:t>Calculate: </a:t>
            </a:r>
            <a:r>
              <a:rPr lang="en-US" altLang="en-US" sz="2400" b="1"/>
              <a:t>a</a:t>
            </a:r>
            <a:r>
              <a:rPr lang="en-US" altLang="en-US" sz="2400"/>
              <a:t>+</a:t>
            </a:r>
            <a:r>
              <a:rPr lang="en-US" altLang="en-US" sz="2400" b="1"/>
              <a:t>b</a:t>
            </a:r>
            <a:r>
              <a:rPr lang="en-US" altLang="en-US" sz="2400"/>
              <a:t>, |</a:t>
            </a:r>
            <a:r>
              <a:rPr lang="en-US" altLang="en-US" sz="2400" b="1"/>
              <a:t>b</a:t>
            </a:r>
            <a:r>
              <a:rPr lang="en-US" altLang="en-US" sz="2400"/>
              <a:t>| </a:t>
            </a:r>
            <a:r>
              <a:rPr lang="en-US" altLang="en-US" sz="2400" b="1"/>
              <a:t>a</a:t>
            </a:r>
            <a:r>
              <a:rPr lang="en-US" altLang="en-US" sz="2400"/>
              <a:t>, </a:t>
            </a:r>
            <a:r>
              <a:rPr lang="en-US" altLang="en-US" sz="2400" b="1"/>
              <a:t>Ma</a:t>
            </a:r>
            <a:r>
              <a:rPr lang="en-US" altLang="en-US" sz="2400"/>
              <a:t>, </a:t>
            </a:r>
            <a:r>
              <a:rPr lang="en-US" altLang="en-US" sz="2400" b="1"/>
              <a:t>MN</a:t>
            </a:r>
            <a:r>
              <a:rPr lang="en-US" altLang="en-US" sz="2400"/>
              <a:t>, </a:t>
            </a:r>
            <a:r>
              <a:rPr lang="en-US" altLang="en-US" sz="2400" b="1"/>
              <a:t>a</a:t>
            </a:r>
            <a:r>
              <a:rPr lang="en-US" altLang="en-US" sz="2400">
                <a:sym typeface="Symbol" panose="05050102010706020507" pitchFamily="18" charset="2"/>
              </a:rPr>
              <a:t></a:t>
            </a:r>
            <a:r>
              <a:rPr lang="en-US" altLang="en-US" sz="2400" b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, </a:t>
            </a:r>
            <a:r>
              <a:rPr lang="en-US" altLang="en-US" sz="2400" b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</a:t>
            </a:r>
            <a:r>
              <a:rPr lang="en-US" altLang="en-US" sz="2400" b="1">
                <a:sym typeface="Symbol" panose="05050102010706020507" pitchFamily="18" charset="2"/>
              </a:rPr>
              <a:t>b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2400">
                <a:sym typeface="Symbol" panose="05050102010706020507" pitchFamily="18" charset="2"/>
              </a:rPr>
              <a:t>What can you tell about the angle between </a:t>
            </a:r>
            <a:r>
              <a:rPr lang="en-US" altLang="en-US" sz="2400" b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and </a:t>
            </a:r>
            <a:r>
              <a:rPr lang="en-US" altLang="en-US" sz="2400" b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2400">
                <a:sym typeface="Symbol" panose="05050102010706020507" pitchFamily="18" charset="2"/>
              </a:rPr>
              <a:t>What is the projection of </a:t>
            </a:r>
            <a:r>
              <a:rPr lang="en-US" altLang="en-US" sz="2400" b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 onto </a:t>
            </a:r>
            <a:r>
              <a:rPr lang="en-US" altLang="en-US" sz="2400" b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2400">
                <a:sym typeface="Symbol" panose="05050102010706020507" pitchFamily="18" charset="2"/>
              </a:rPr>
              <a:t>What is the distance between the point given by </a:t>
            </a:r>
            <a:r>
              <a:rPr lang="en-US" altLang="en-US" sz="2400" b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 and the line going through the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origin along </a:t>
            </a:r>
            <a:r>
              <a:rPr lang="en-US" altLang="en-US" sz="2400" b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?</a:t>
            </a:r>
            <a:endParaRPr lang="en-US" altLang="en-US" sz="2400"/>
          </a:p>
        </p:txBody>
      </p:sp>
      <p:sp>
        <p:nvSpPr>
          <p:cNvPr id="4813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A164BE-5777-4FAD-A882-F1C80ECA75D8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48134" name="Object 7"/>
          <p:cNvGraphicFramePr>
            <a:graphicFrameLocks noChangeAspect="1"/>
          </p:cNvGraphicFramePr>
          <p:nvPr/>
        </p:nvGraphicFramePr>
        <p:xfrm>
          <a:off x="1897063" y="622300"/>
          <a:ext cx="10064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2" name="Equation" r:id="rId4" imgW="495085" imgH="710891" progId="Equation.3">
                  <p:embed/>
                </p:oleObj>
              </mc:Choice>
              <mc:Fallback>
                <p:oleObj name="Equation" r:id="rId4" imgW="495085" imgH="71089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622300"/>
                        <a:ext cx="100647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8"/>
          <p:cNvGraphicFramePr>
            <a:graphicFrameLocks noChangeAspect="1"/>
          </p:cNvGraphicFramePr>
          <p:nvPr/>
        </p:nvGraphicFramePr>
        <p:xfrm>
          <a:off x="3128963" y="609600"/>
          <a:ext cx="10318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3" name="Equation" r:id="rId6" imgW="508000" imgH="711200" progId="Equation.3">
                  <p:embed/>
                </p:oleObj>
              </mc:Choice>
              <mc:Fallback>
                <p:oleObj name="Equation" r:id="rId6" imgW="508000" imgH="71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609600"/>
                        <a:ext cx="103187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9"/>
          <p:cNvGraphicFramePr>
            <a:graphicFrameLocks noChangeAspect="1"/>
          </p:cNvGraphicFramePr>
          <p:nvPr/>
        </p:nvGraphicFramePr>
        <p:xfrm>
          <a:off x="4683125" y="609600"/>
          <a:ext cx="20383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" name="Equation" r:id="rId8" imgW="1002865" imgH="710891" progId="Equation.3">
                  <p:embed/>
                </p:oleObj>
              </mc:Choice>
              <mc:Fallback>
                <p:oleObj name="Equation" r:id="rId8" imgW="1002865" imgH="7108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609600"/>
                        <a:ext cx="203835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10"/>
          <p:cNvGraphicFramePr>
            <a:graphicFrameLocks noChangeAspect="1"/>
          </p:cNvGraphicFramePr>
          <p:nvPr/>
        </p:nvGraphicFramePr>
        <p:xfrm>
          <a:off x="6942138" y="609600"/>
          <a:ext cx="22701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5" name="Equation" r:id="rId10" imgW="1117600" imgH="711200" progId="Equation.3">
                  <p:embed/>
                </p:oleObj>
              </mc:Choice>
              <mc:Fallback>
                <p:oleObj name="Equation" r:id="rId10" imgW="1117600" imgH="71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138" y="609600"/>
                        <a:ext cx="227012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Points, Vectors</a:t>
            </a:r>
            <a:br>
              <a:rPr lang="en-US" dirty="0"/>
            </a:br>
            <a:r>
              <a:rPr lang="en-US" dirty="0"/>
              <a:t>and Matrices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28D756-4921-4A5D-837E-FF8E89943EFA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pic>
        <p:nvPicPr>
          <p:cNvPr id="9220" name="Picture 4" descr="C:\Users\clut002\AppData\Local\Microsoft\Windows\Temporary Internet Files\Content.IE5\38QB4DOP\MCj0078710000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5" y="1225550"/>
            <a:ext cx="19399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8032750" y="1930400"/>
          <a:ext cx="1427163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5" imgW="495085" imgH="457002" progId="Equation.3">
                  <p:embed/>
                </p:oleObj>
              </mc:Choice>
              <mc:Fallback>
                <p:oleObj name="Equation" r:id="rId5" imgW="495085" imgH="45700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0" y="1930400"/>
                        <a:ext cx="1427163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2" name="Picture 8" descr="C:\Users\clut002\AppData\Local\Microsoft\Windows\Temporary Internet Files\Content.IE5\3MJX3RU5\MCj04348030000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1447800"/>
            <a:ext cx="2032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065213"/>
            <a:ext cx="29146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55613"/>
            <a:ext cx="2603500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Points and Vectors</a:t>
            </a:r>
            <a:endParaRPr lang="en-NZ" altLang="en-US"/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buSzPct val="65000"/>
            </a:pPr>
            <a:r>
              <a:rPr lang="en-US" altLang="en-US" sz="2400"/>
              <a:t>Cartesian </a:t>
            </a:r>
            <a:r>
              <a:rPr lang="en-US" altLang="en-US" sz="2400" b="1"/>
              <a:t>coordinate system</a:t>
            </a:r>
            <a:r>
              <a:rPr lang="en-US" altLang="en-US" sz="2400"/>
              <a:t>:</a:t>
            </a:r>
            <a:br>
              <a:rPr lang="en-US" altLang="en-US" sz="2400"/>
            </a:br>
            <a:r>
              <a:rPr lang="en-US" altLang="en-US" sz="2400"/>
              <a:t>orthogonal axes with numbers (coordinates)</a:t>
            </a:r>
            <a:br>
              <a:rPr lang="en-US" altLang="en-US" sz="2400"/>
            </a:br>
            <a:r>
              <a:rPr lang="en-US" altLang="en-US" sz="2400" b="1"/>
              <a:t>Origin</a:t>
            </a:r>
            <a:r>
              <a:rPr lang="en-US" altLang="en-US" sz="2400"/>
              <a:t>: where all coordinates are zero (center)</a:t>
            </a:r>
          </a:p>
          <a:p>
            <a:pPr>
              <a:spcBef>
                <a:spcPct val="30000"/>
              </a:spcBef>
              <a:buSzPct val="65000"/>
            </a:pPr>
            <a:r>
              <a:rPr lang="en-US" altLang="en-US" sz="2400" b="1"/>
              <a:t>Point</a:t>
            </a:r>
            <a:r>
              <a:rPr lang="en-US" altLang="en-US" sz="2400"/>
              <a:t>: a position in space, e.g. Auckland</a:t>
            </a:r>
            <a:br>
              <a:rPr lang="en-US" altLang="en-US" sz="2400"/>
            </a:br>
            <a:r>
              <a:rPr lang="en-US" altLang="en-US" sz="2400"/>
              <a:t>Given as pair (x,y) of coordinate values</a:t>
            </a:r>
          </a:p>
          <a:p>
            <a:pPr>
              <a:spcBef>
                <a:spcPct val="30000"/>
              </a:spcBef>
              <a:buSzPct val="65000"/>
            </a:pPr>
            <a:r>
              <a:rPr lang="en-US" altLang="en-US" sz="2400" b="1"/>
              <a:t>Vector</a:t>
            </a:r>
            <a:r>
              <a:rPr lang="en-US" altLang="en-US" sz="2400"/>
              <a:t>:</a:t>
            </a:r>
            <a:r>
              <a:rPr lang="en-US" altLang="en-US" sz="2400" b="1"/>
              <a:t> </a:t>
            </a:r>
            <a:r>
              <a:rPr lang="en-US" altLang="en-US" sz="2400"/>
              <a:t>a displacement / difference</a:t>
            </a:r>
            <a:br>
              <a:rPr lang="en-US" altLang="en-US" sz="2400"/>
            </a:br>
            <a:r>
              <a:rPr lang="en-US" altLang="en-US" sz="2400"/>
              <a:t>between two points (direction + length)</a:t>
            </a:r>
          </a:p>
          <a:p>
            <a:pPr>
              <a:spcBef>
                <a:spcPct val="30000"/>
              </a:spcBef>
              <a:buSzPct val="65000"/>
            </a:pPr>
            <a:r>
              <a:rPr lang="en-US" altLang="en-US" sz="2400"/>
              <a:t>Example: Where is Hamilton?</a:t>
            </a:r>
          </a:p>
          <a:p>
            <a:pPr lvl="1">
              <a:spcBef>
                <a:spcPct val="10000"/>
              </a:spcBef>
              <a:buSzPct val="65000"/>
            </a:pPr>
            <a:r>
              <a:rPr lang="en-US" altLang="en-US" sz="2400"/>
              <a:t>Point:</a:t>
            </a:r>
            <a:br>
              <a:rPr lang="en-US" altLang="en-US" sz="2400"/>
            </a:br>
            <a:r>
              <a:rPr lang="en-US" altLang="en-US" sz="2400"/>
              <a:t>37.43S Latitude, 175.19E Longitude</a:t>
            </a:r>
          </a:p>
          <a:p>
            <a:pPr lvl="1">
              <a:spcBef>
                <a:spcPct val="10000"/>
              </a:spcBef>
              <a:buSzPct val="65000"/>
            </a:pPr>
            <a:r>
              <a:rPr lang="en-US" altLang="en-US" sz="2400"/>
              <a:t>Vector:</a:t>
            </a:r>
            <a:br>
              <a:rPr lang="en-US" altLang="en-US" sz="2400"/>
            </a:br>
            <a:r>
              <a:rPr lang="en-US" altLang="en-US" sz="2400"/>
              <a:t>120km to the south-south-west</a:t>
            </a:r>
            <a:br>
              <a:rPr lang="en-US" altLang="en-US" sz="2400"/>
            </a:br>
            <a:r>
              <a:rPr lang="en-US" altLang="en-US" sz="2400"/>
              <a:t>of Auckland</a:t>
            </a:r>
          </a:p>
        </p:txBody>
      </p:sp>
      <p:sp>
        <p:nvSpPr>
          <p:cNvPr id="1126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C5EC66-E53D-4472-81D6-9AA1F3EA5FEC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pSp>
        <p:nvGrpSpPr>
          <p:cNvPr id="11270" name="Group 13"/>
          <p:cNvGrpSpPr>
            <a:grpSpLocks/>
          </p:cNvGrpSpPr>
          <p:nvPr/>
        </p:nvGrpSpPr>
        <p:grpSpPr bwMode="auto">
          <a:xfrm>
            <a:off x="8216900" y="3971925"/>
            <a:ext cx="1441450" cy="2503488"/>
            <a:chOff x="8204200" y="3933825"/>
            <a:chExt cx="1441450" cy="2503488"/>
          </a:xfrm>
        </p:grpSpPr>
        <p:pic>
          <p:nvPicPr>
            <p:cNvPr id="11274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4200" y="3933825"/>
              <a:ext cx="1441450" cy="2503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  <p:sp>
          <p:nvSpPr>
            <p:cNvPr id="11275" name="Line 8"/>
            <p:cNvSpPr>
              <a:spLocks noChangeShapeType="1"/>
            </p:cNvSpPr>
            <p:nvPr/>
          </p:nvSpPr>
          <p:spPr bwMode="auto">
            <a:xfrm>
              <a:off x="8408988" y="4005263"/>
              <a:ext cx="936625" cy="2303462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  <p:pic>
        <p:nvPicPr>
          <p:cNvPr id="11271" name="Picture 8" descr="C:\Users\clut002\AppData\Local\Microsoft\Windows\Temporary Internet Files\Content.IE5\3MJX3RU5\MCj04348030000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2921000"/>
            <a:ext cx="946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4" descr="C:\Users\clut002\AppData\Local\Microsoft\Windows\Temporary Internet Files\Content.IE5\38QB4DOP\MCj00787100000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75" y="3328988"/>
            <a:ext cx="11779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2" descr="world map latitude longitude lat long projec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3" y="5351463"/>
            <a:ext cx="2249487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Points and Vectors</a:t>
            </a:r>
            <a:endParaRPr lang="en-NZ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5000"/>
            </a:pPr>
            <a:r>
              <a:rPr lang="en-US" altLang="en-US" sz="2400" b="1"/>
              <a:t>Points</a:t>
            </a:r>
            <a:r>
              <a:rPr lang="en-US" altLang="en-US" sz="2400"/>
              <a:t> are represented as tuples</a:t>
            </a:r>
          </a:p>
          <a:p>
            <a:pPr lvl="1">
              <a:buSzPct val="65000"/>
            </a:pPr>
            <a:r>
              <a:rPr lang="en-US" altLang="en-US" sz="2400"/>
              <a:t>2D: 2-tuples </a:t>
            </a:r>
            <a:r>
              <a:rPr lang="en-US" altLang="en-US" sz="2400" i="1"/>
              <a:t>(x, y)</a:t>
            </a:r>
            <a:r>
              <a:rPr lang="en-US" altLang="en-US" sz="2400"/>
              <a:t> with x and y coordinates</a:t>
            </a:r>
          </a:p>
          <a:p>
            <a:pPr lvl="1">
              <a:buSzPct val="65000"/>
            </a:pPr>
            <a:r>
              <a:rPr lang="en-US" altLang="en-US" sz="2400"/>
              <a:t>3D: 3-tuples </a:t>
            </a:r>
            <a:r>
              <a:rPr lang="en-US" altLang="en-US" sz="2400" i="1"/>
              <a:t>(x, y, z)</a:t>
            </a:r>
            <a:r>
              <a:rPr lang="en-US" altLang="en-US" sz="2400"/>
              <a:t> with x, y, z coordinates</a:t>
            </a:r>
          </a:p>
          <a:p>
            <a:pPr>
              <a:buSzPct val="65000"/>
            </a:pPr>
            <a:r>
              <a:rPr lang="en-US" altLang="en-US" sz="2400" b="1"/>
              <a:t>Vectors</a:t>
            </a:r>
            <a:r>
              <a:rPr lang="en-US" altLang="en-US" sz="2400"/>
              <a:t> are also represented as tuples,</a:t>
            </a:r>
            <a:br>
              <a:rPr lang="en-US" altLang="en-US" sz="2400"/>
            </a:br>
            <a:r>
              <a:rPr lang="en-US" altLang="en-US" sz="2400"/>
              <a:t>but usually written as a column instead of a row</a:t>
            </a:r>
            <a:br>
              <a:rPr lang="en-US" altLang="en-US" sz="2400"/>
            </a:br>
            <a:br>
              <a:rPr lang="en-US" altLang="en-US" sz="1200"/>
            </a:br>
            <a:r>
              <a:rPr lang="en-US" altLang="en-US" sz="2400"/>
              <a:t>				</a:t>
            </a:r>
            <a:r>
              <a:rPr lang="en-US" altLang="en-US" sz="2200" i="1"/>
              <a:t>x</a:t>
            </a:r>
            <a:r>
              <a:rPr lang="en-US" altLang="en-US" sz="2200"/>
              <a:t> component</a:t>
            </a:r>
          </a:p>
          <a:p>
            <a:pPr lvl="1">
              <a:buSzPct val="65000"/>
              <a:buFont typeface="Wingdings" panose="05000000000000000000" pitchFamily="2" charset="2"/>
              <a:buNone/>
            </a:pPr>
            <a:r>
              <a:rPr lang="en-US" altLang="en-US" sz="2200"/>
              <a:t>				   and 	</a:t>
            </a:r>
            <a:r>
              <a:rPr lang="en-US" altLang="en-US" sz="2200" i="1"/>
              <a:t>y</a:t>
            </a:r>
            <a:r>
              <a:rPr lang="en-US" altLang="en-US" sz="2200"/>
              <a:t> component     (in 3D also </a:t>
            </a:r>
            <a:r>
              <a:rPr lang="en-US" altLang="en-US" sz="2200" i="1"/>
              <a:t>z</a:t>
            </a:r>
            <a:r>
              <a:rPr lang="en-US" altLang="en-US" sz="2200"/>
              <a:t> component)</a:t>
            </a:r>
            <a:br>
              <a:rPr lang="en-US" altLang="en-US" sz="2200"/>
            </a:br>
            <a:endParaRPr lang="en-US" altLang="en-US" sz="1200"/>
          </a:p>
          <a:p>
            <a:pPr>
              <a:buSzPct val="65000"/>
            </a:pPr>
            <a:r>
              <a:rPr lang="en-US" altLang="en-US" sz="2400" b="1"/>
              <a:t>Position vector</a:t>
            </a:r>
            <a:r>
              <a:rPr lang="en-US" altLang="en-US" sz="2400"/>
              <a:t> of a point: vector from origin to the point</a:t>
            </a:r>
            <a:br>
              <a:rPr lang="en-US" altLang="en-US" sz="2400"/>
            </a:br>
            <a:r>
              <a:rPr lang="en-US" altLang="en-US" sz="2400"/>
              <a:t>(often convenient to use vectors instead of points)</a:t>
            </a:r>
          </a:p>
          <a:p>
            <a:pPr>
              <a:buSzPct val="65000"/>
            </a:pPr>
            <a:r>
              <a:rPr lang="en-US" altLang="en-US" sz="2400"/>
              <a:t>Our notation:</a:t>
            </a:r>
          </a:p>
          <a:p>
            <a:pPr lvl="1">
              <a:buSzPct val="65000"/>
            </a:pPr>
            <a:r>
              <a:rPr lang="en-US" altLang="en-US" sz="2400"/>
              <a:t>Points are written in capital letters, e.g. P</a:t>
            </a:r>
          </a:p>
          <a:p>
            <a:pPr lvl="1">
              <a:buSzPct val="65000"/>
            </a:pPr>
            <a:r>
              <a:rPr lang="en-US" altLang="en-US" sz="2400"/>
              <a:t>Vectors in small bold letters, e.g. position vector of P is </a:t>
            </a:r>
            <a:r>
              <a:rPr lang="en-US" altLang="en-US" sz="2400" b="1"/>
              <a:t>p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983EF9-6FD7-433F-BD9E-CFB38516E11D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13317" name="Object 2"/>
          <p:cNvGraphicFramePr>
            <a:graphicFrameLocks noChangeAspect="1"/>
          </p:cNvGraphicFramePr>
          <p:nvPr/>
        </p:nvGraphicFramePr>
        <p:xfrm>
          <a:off x="1654175" y="3460750"/>
          <a:ext cx="2528888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4" imgW="1092200" imgH="457200" progId="Equation.3">
                  <p:embed/>
                </p:oleObj>
              </mc:Choice>
              <mc:Fallback>
                <p:oleObj name="Equation" r:id="rId4" imgW="10922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3460750"/>
                        <a:ext cx="2528888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8" name="Group 38"/>
          <p:cNvGrpSpPr>
            <a:grpSpLocks/>
          </p:cNvGrpSpPr>
          <p:nvPr/>
        </p:nvGrpSpPr>
        <p:grpSpPr bwMode="auto">
          <a:xfrm>
            <a:off x="7483475" y="1133475"/>
            <a:ext cx="2143125" cy="2155825"/>
            <a:chOff x="6340475" y="2543175"/>
            <a:chExt cx="2430755" cy="2397125"/>
          </a:xfrm>
        </p:grpSpPr>
        <p:pic>
          <p:nvPicPr>
            <p:cNvPr id="1332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0475" y="2543175"/>
              <a:ext cx="2397125" cy="239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  <p:cxnSp>
          <p:nvCxnSpPr>
            <p:cNvPr id="13321" name="Straight Arrow Connector 8"/>
            <p:cNvCxnSpPr>
              <a:cxnSpLocks noChangeShapeType="1"/>
            </p:cNvCxnSpPr>
            <p:nvPr/>
          </p:nvCxnSpPr>
          <p:spPr bwMode="auto">
            <a:xfrm flipV="1">
              <a:off x="7810500" y="3741738"/>
              <a:ext cx="927100" cy="3016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2" name="Straight Arrow Connector 16"/>
            <p:cNvCxnSpPr>
              <a:cxnSpLocks noChangeShapeType="1"/>
            </p:cNvCxnSpPr>
            <p:nvPr/>
          </p:nvCxnSpPr>
          <p:spPr bwMode="auto">
            <a:xfrm rot="16200000" flipV="1">
              <a:off x="7270750" y="3219450"/>
              <a:ext cx="1092200" cy="12700"/>
            </a:xfrm>
            <a:prstGeom prst="straightConnector1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3" name="Straight Arrow Connector 18"/>
            <p:cNvCxnSpPr>
              <a:cxnSpLocks noChangeShapeType="1"/>
            </p:cNvCxnSpPr>
            <p:nvPr/>
          </p:nvCxnSpPr>
          <p:spPr bwMode="auto">
            <a:xfrm rot="10800000">
              <a:off x="6858000" y="3771900"/>
              <a:ext cx="977900" cy="1588"/>
            </a:xfrm>
            <a:prstGeom prst="straightConnector1">
              <a:avLst/>
            </a:prstGeom>
            <a:noFill/>
            <a:ln w="38100" algn="ctr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4" name="TextBox 34"/>
            <p:cNvSpPr txBox="1">
              <a:spLocks noChangeArrowheads="1"/>
            </p:cNvSpPr>
            <p:nvPr/>
          </p:nvSpPr>
          <p:spPr bwMode="auto">
            <a:xfrm>
              <a:off x="8445500" y="3733800"/>
              <a:ext cx="325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FF0000"/>
                  </a:solidFill>
                </a:rPr>
                <a:t>x</a:t>
              </a:r>
              <a:endParaRPr lang="en-NZ" altLang="en-US" sz="2200">
                <a:solidFill>
                  <a:srgbClr val="FF0000"/>
                </a:solidFill>
              </a:endParaRPr>
            </a:p>
          </p:txBody>
        </p:sp>
        <p:sp>
          <p:nvSpPr>
            <p:cNvPr id="13325" name="TextBox 35"/>
            <p:cNvSpPr txBox="1">
              <a:spLocks noChangeArrowheads="1"/>
            </p:cNvSpPr>
            <p:nvPr/>
          </p:nvSpPr>
          <p:spPr bwMode="auto">
            <a:xfrm>
              <a:off x="7797800" y="2755900"/>
              <a:ext cx="325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B050"/>
                  </a:solidFill>
                </a:rPr>
                <a:t>y</a:t>
              </a:r>
              <a:endParaRPr lang="en-NZ" altLang="en-US" sz="2200">
                <a:solidFill>
                  <a:srgbClr val="00B050"/>
                </a:solidFill>
              </a:endParaRPr>
            </a:p>
          </p:txBody>
        </p:sp>
        <p:sp>
          <p:nvSpPr>
            <p:cNvPr id="13326" name="TextBox 36"/>
            <p:cNvSpPr txBox="1">
              <a:spLocks noChangeArrowheads="1"/>
            </p:cNvSpPr>
            <p:nvPr/>
          </p:nvSpPr>
          <p:spPr bwMode="auto">
            <a:xfrm>
              <a:off x="6985000" y="3327400"/>
              <a:ext cx="325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66FF"/>
                  </a:solidFill>
                </a:rPr>
                <a:t>z</a:t>
              </a:r>
              <a:endParaRPr lang="en-NZ" altLang="en-US" sz="2200">
                <a:solidFill>
                  <a:srgbClr val="0066FF"/>
                </a:solidFill>
              </a:endParaRPr>
            </a:p>
          </p:txBody>
        </p:sp>
      </p:grpSp>
      <p:sp>
        <p:nvSpPr>
          <p:cNvPr id="13319" name="TextBox 14"/>
          <p:cNvSpPr txBox="1">
            <a:spLocks noChangeArrowheads="1"/>
          </p:cNvSpPr>
          <p:nvPr/>
        </p:nvSpPr>
        <p:spPr bwMode="auto">
          <a:xfrm>
            <a:off x="7467600" y="3225800"/>
            <a:ext cx="2263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Right-handed 3D</a:t>
            </a:r>
            <a:br>
              <a:rPr lang="en-US" altLang="en-US" sz="2000"/>
            </a:br>
            <a:r>
              <a:rPr lang="en-US" altLang="en-US" sz="2000"/>
              <a:t>coordinate system</a:t>
            </a:r>
            <a:endParaRPr lang="en-NZ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on Points and Vectors</a:t>
            </a:r>
            <a:endParaRPr lang="en-NZ" altLang="en-US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400" b="1"/>
              <a:t>Vectors</a:t>
            </a:r>
          </a:p>
          <a:p>
            <a:pPr>
              <a:buSzPct val="65000"/>
            </a:pPr>
            <a:r>
              <a:rPr lang="en-US" altLang="en-US" sz="2400"/>
              <a:t>Add, subtract</a:t>
            </a:r>
          </a:p>
          <a:p>
            <a:pPr>
              <a:buSzPct val="65000"/>
            </a:pPr>
            <a:r>
              <a:rPr lang="en-US" altLang="en-US" sz="2400"/>
              <a:t>Scale (change length)</a:t>
            </a:r>
          </a:p>
          <a:p>
            <a:pPr>
              <a:buSzPct val="65000"/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400" b="1"/>
              <a:t>Points</a:t>
            </a:r>
          </a:p>
          <a:p>
            <a:pPr>
              <a:buSzPct val="65000"/>
            </a:pPr>
            <a:r>
              <a:rPr lang="en-US" altLang="en-US" sz="2400"/>
              <a:t>Subtracting one point from another gives a vector (displacement)</a:t>
            </a:r>
          </a:p>
          <a:p>
            <a:pPr>
              <a:buSzPct val="65000"/>
            </a:pPr>
            <a:r>
              <a:rPr lang="en-US" altLang="en-US" sz="2400" b="1"/>
              <a:t>Cannot</a:t>
            </a:r>
            <a:r>
              <a:rPr lang="en-US" altLang="en-US" sz="2400"/>
              <a:t> add two points (Auckland + Hamilton = ???),</a:t>
            </a:r>
            <a:br>
              <a:rPr lang="en-US" altLang="en-US" sz="2400"/>
            </a:br>
            <a:r>
              <a:rPr lang="en-US" altLang="en-US" sz="2400"/>
              <a:t>but can add and subtract their position vectors</a:t>
            </a:r>
          </a:p>
          <a:p>
            <a:pPr>
              <a:buSzPct val="65000"/>
              <a:buFont typeface="Wingdings" panose="05000000000000000000" pitchFamily="2" charset="2"/>
              <a:buNone/>
            </a:pPr>
            <a:endParaRPr lang="en-NZ" altLang="en-US" sz="240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D9FAA3-BF31-4D3B-A281-DE352BF8F75A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4411663" y="1379538"/>
            <a:ext cx="2016125" cy="1295400"/>
            <a:chOff x="6176963" y="1125538"/>
            <a:chExt cx="2016125" cy="1295400"/>
          </a:xfrm>
        </p:grpSpPr>
        <p:sp>
          <p:nvSpPr>
            <p:cNvPr id="15399" name="Line 4"/>
            <p:cNvSpPr>
              <a:spLocks noChangeShapeType="1"/>
            </p:cNvSpPr>
            <p:nvPr/>
          </p:nvSpPr>
          <p:spPr bwMode="auto">
            <a:xfrm flipV="1">
              <a:off x="6392863" y="1628775"/>
              <a:ext cx="288925" cy="792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400" name="Line 5"/>
            <p:cNvSpPr>
              <a:spLocks noChangeShapeType="1"/>
            </p:cNvSpPr>
            <p:nvPr/>
          </p:nvSpPr>
          <p:spPr bwMode="auto">
            <a:xfrm flipV="1">
              <a:off x="6681788" y="1268413"/>
              <a:ext cx="1511300" cy="360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401" name="Line 6"/>
            <p:cNvSpPr>
              <a:spLocks noChangeShapeType="1"/>
            </p:cNvSpPr>
            <p:nvPr/>
          </p:nvSpPr>
          <p:spPr bwMode="auto">
            <a:xfrm flipV="1">
              <a:off x="6392863" y="1268413"/>
              <a:ext cx="1800225" cy="1152525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402" name="Text Box 7"/>
            <p:cNvSpPr txBox="1">
              <a:spLocks noChangeArrowheads="1"/>
            </p:cNvSpPr>
            <p:nvPr/>
          </p:nvSpPr>
          <p:spPr bwMode="auto">
            <a:xfrm>
              <a:off x="6176963" y="1773238"/>
              <a:ext cx="3603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a</a:t>
              </a:r>
            </a:p>
          </p:txBody>
        </p:sp>
        <p:sp>
          <p:nvSpPr>
            <p:cNvPr id="15403" name="Text Box 8"/>
            <p:cNvSpPr txBox="1">
              <a:spLocks noChangeArrowheads="1"/>
            </p:cNvSpPr>
            <p:nvPr/>
          </p:nvSpPr>
          <p:spPr bwMode="auto">
            <a:xfrm>
              <a:off x="6969125" y="1125538"/>
              <a:ext cx="3603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b</a:t>
              </a:r>
            </a:p>
          </p:txBody>
        </p:sp>
        <p:sp>
          <p:nvSpPr>
            <p:cNvPr id="15404" name="Text Box 9"/>
            <p:cNvSpPr txBox="1">
              <a:spLocks noChangeArrowheads="1"/>
            </p:cNvSpPr>
            <p:nvPr/>
          </p:nvSpPr>
          <p:spPr bwMode="auto">
            <a:xfrm>
              <a:off x="7258050" y="1773238"/>
              <a:ext cx="7191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a</a:t>
              </a:r>
              <a:r>
                <a:rPr lang="en-US" altLang="en-US" sz="1800"/>
                <a:t>+</a:t>
              </a:r>
              <a:r>
                <a:rPr lang="en-US" altLang="en-US" sz="1800" b="1"/>
                <a:t>b</a:t>
              </a:r>
            </a:p>
          </p:txBody>
        </p:sp>
      </p:grpSp>
      <p:sp>
        <p:nvSpPr>
          <p:cNvPr id="15366" name="Line 4"/>
          <p:cNvSpPr>
            <a:spLocks noChangeShapeType="1"/>
          </p:cNvSpPr>
          <p:nvPr/>
        </p:nvSpPr>
        <p:spPr bwMode="auto">
          <a:xfrm flipV="1">
            <a:off x="7523163" y="1943100"/>
            <a:ext cx="642937" cy="795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5367" name="Line 4"/>
          <p:cNvSpPr>
            <a:spLocks noChangeShapeType="1"/>
          </p:cNvSpPr>
          <p:nvPr/>
        </p:nvSpPr>
        <p:spPr bwMode="auto">
          <a:xfrm flipV="1">
            <a:off x="7586663" y="1231900"/>
            <a:ext cx="1265237" cy="1557338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5368" name="Line 4"/>
          <p:cNvSpPr>
            <a:spLocks noChangeShapeType="1"/>
          </p:cNvSpPr>
          <p:nvPr/>
        </p:nvSpPr>
        <p:spPr bwMode="auto">
          <a:xfrm flipV="1">
            <a:off x="7472363" y="2298700"/>
            <a:ext cx="300037" cy="3762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5369" name="Text Box 7"/>
          <p:cNvSpPr txBox="1">
            <a:spLocks noChangeArrowheads="1"/>
          </p:cNvSpPr>
          <p:nvPr/>
        </p:nvSpPr>
        <p:spPr bwMode="auto">
          <a:xfrm>
            <a:off x="6946900" y="2255838"/>
            <a:ext cx="758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FF0000"/>
                </a:solidFill>
              </a:rPr>
              <a:t>0.5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  <a:r>
              <a:rPr lang="en-US" altLang="en-US" sz="18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7751763" y="179863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a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8204200" y="1138238"/>
            <a:ext cx="568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B050"/>
                </a:solidFill>
              </a:rPr>
              <a:t>2</a:t>
            </a:r>
            <a:r>
              <a:rPr lang="en-US" altLang="en-US" sz="1800" b="1">
                <a:solidFill>
                  <a:srgbClr val="00B050"/>
                </a:solidFill>
              </a:rPr>
              <a:t> a</a:t>
            </a:r>
          </a:p>
        </p:txBody>
      </p:sp>
      <p:grpSp>
        <p:nvGrpSpPr>
          <p:cNvPr id="15372" name="Group 17"/>
          <p:cNvGrpSpPr>
            <a:grpSpLocks/>
          </p:cNvGrpSpPr>
          <p:nvPr/>
        </p:nvGrpSpPr>
        <p:grpSpPr bwMode="auto">
          <a:xfrm>
            <a:off x="4384675" y="4927600"/>
            <a:ext cx="2111375" cy="1739900"/>
            <a:chOff x="5540375" y="4718050"/>
            <a:chExt cx="2111375" cy="1739900"/>
          </a:xfrm>
        </p:grpSpPr>
        <p:sp>
          <p:nvSpPr>
            <p:cNvPr id="15387" name="Oval 10"/>
            <p:cNvSpPr>
              <a:spLocks noChangeArrowheads="1"/>
            </p:cNvSpPr>
            <p:nvPr/>
          </p:nvSpPr>
          <p:spPr bwMode="auto">
            <a:xfrm>
              <a:off x="5902325" y="6235700"/>
              <a:ext cx="71438" cy="714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5388" name="Oval 11"/>
            <p:cNvSpPr>
              <a:spLocks noChangeArrowheads="1"/>
            </p:cNvSpPr>
            <p:nvPr/>
          </p:nvSpPr>
          <p:spPr bwMode="auto">
            <a:xfrm>
              <a:off x="6189663" y="5080000"/>
              <a:ext cx="71437" cy="714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5389" name="Oval 12"/>
            <p:cNvSpPr>
              <a:spLocks noChangeArrowheads="1"/>
            </p:cNvSpPr>
            <p:nvPr/>
          </p:nvSpPr>
          <p:spPr bwMode="auto">
            <a:xfrm>
              <a:off x="6983413" y="5511800"/>
              <a:ext cx="73025" cy="730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5390" name="Text Box 13"/>
            <p:cNvSpPr txBox="1">
              <a:spLocks noChangeArrowheads="1"/>
            </p:cNvSpPr>
            <p:nvPr/>
          </p:nvSpPr>
          <p:spPr bwMode="auto">
            <a:xfrm>
              <a:off x="5540375" y="6091238"/>
              <a:ext cx="361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O</a:t>
              </a:r>
            </a:p>
          </p:txBody>
        </p:sp>
        <p:sp>
          <p:nvSpPr>
            <p:cNvPr id="15391" name="Text Box 14"/>
            <p:cNvSpPr txBox="1">
              <a:spLocks noChangeArrowheads="1"/>
            </p:cNvSpPr>
            <p:nvPr/>
          </p:nvSpPr>
          <p:spPr bwMode="auto">
            <a:xfrm>
              <a:off x="6032500" y="4797425"/>
              <a:ext cx="3603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P</a:t>
              </a:r>
            </a:p>
          </p:txBody>
        </p:sp>
        <p:sp>
          <p:nvSpPr>
            <p:cNvPr id="15392" name="Text Box 15"/>
            <p:cNvSpPr txBox="1">
              <a:spLocks noChangeArrowheads="1"/>
            </p:cNvSpPr>
            <p:nvPr/>
          </p:nvSpPr>
          <p:spPr bwMode="auto">
            <a:xfrm>
              <a:off x="7056438" y="5511800"/>
              <a:ext cx="361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Q</a:t>
              </a:r>
            </a:p>
          </p:txBody>
        </p:sp>
        <p:sp>
          <p:nvSpPr>
            <p:cNvPr id="15393" name="Line 16"/>
            <p:cNvSpPr>
              <a:spLocks noChangeShapeType="1"/>
            </p:cNvSpPr>
            <p:nvPr/>
          </p:nvSpPr>
          <p:spPr bwMode="auto">
            <a:xfrm flipV="1">
              <a:off x="5932488" y="4718050"/>
              <a:ext cx="0" cy="1517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394" name="Line 17"/>
            <p:cNvSpPr>
              <a:spLocks noChangeShapeType="1"/>
            </p:cNvSpPr>
            <p:nvPr/>
          </p:nvSpPr>
          <p:spPr bwMode="auto">
            <a:xfrm>
              <a:off x="5940425" y="6259513"/>
              <a:ext cx="1514475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395" name="Line 18"/>
            <p:cNvSpPr>
              <a:spLocks noChangeShapeType="1"/>
            </p:cNvSpPr>
            <p:nvPr/>
          </p:nvSpPr>
          <p:spPr bwMode="auto">
            <a:xfrm flipV="1">
              <a:off x="5973763" y="5153025"/>
              <a:ext cx="215900" cy="108267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396" name="Line 19"/>
            <p:cNvSpPr>
              <a:spLocks noChangeShapeType="1"/>
            </p:cNvSpPr>
            <p:nvPr/>
          </p:nvSpPr>
          <p:spPr bwMode="auto">
            <a:xfrm flipV="1">
              <a:off x="5973763" y="5584825"/>
              <a:ext cx="1009650" cy="65087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397" name="Line 20"/>
            <p:cNvSpPr>
              <a:spLocks noChangeShapeType="1"/>
            </p:cNvSpPr>
            <p:nvPr/>
          </p:nvSpPr>
          <p:spPr bwMode="auto">
            <a:xfrm flipH="1" flipV="1">
              <a:off x="6262688" y="5153025"/>
              <a:ext cx="720725" cy="35877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398" name="Text Box 21"/>
            <p:cNvSpPr txBox="1">
              <a:spLocks noChangeArrowheads="1"/>
            </p:cNvSpPr>
            <p:nvPr/>
          </p:nvSpPr>
          <p:spPr bwMode="auto">
            <a:xfrm>
              <a:off x="6564313" y="5033963"/>
              <a:ext cx="10874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P-Q=</a:t>
              </a:r>
              <a:r>
                <a:rPr lang="en-US" altLang="en-US" sz="1800" b="1"/>
                <a:t>p</a:t>
              </a:r>
              <a:r>
                <a:rPr lang="en-US" altLang="en-US" sz="1800"/>
                <a:t>-</a:t>
              </a:r>
              <a:r>
                <a:rPr lang="en-US" altLang="en-US" sz="1800" b="1"/>
                <a:t>q</a:t>
              </a:r>
            </a:p>
          </p:txBody>
        </p:sp>
      </p:grpSp>
      <p:grpSp>
        <p:nvGrpSpPr>
          <p:cNvPr id="15373" name="Group 30"/>
          <p:cNvGrpSpPr>
            <a:grpSpLocks/>
          </p:cNvGrpSpPr>
          <p:nvPr/>
        </p:nvGrpSpPr>
        <p:grpSpPr bwMode="auto">
          <a:xfrm>
            <a:off x="6638925" y="4646613"/>
            <a:ext cx="2111375" cy="2071687"/>
            <a:chOff x="7794625" y="4437063"/>
            <a:chExt cx="2111375" cy="2071687"/>
          </a:xfrm>
        </p:grpSpPr>
        <p:sp>
          <p:nvSpPr>
            <p:cNvPr id="15374" name="Oval 24"/>
            <p:cNvSpPr>
              <a:spLocks noChangeArrowheads="1"/>
            </p:cNvSpPr>
            <p:nvPr/>
          </p:nvSpPr>
          <p:spPr bwMode="auto">
            <a:xfrm>
              <a:off x="8156575" y="6286500"/>
              <a:ext cx="71438" cy="714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5375" name="Oval 25"/>
            <p:cNvSpPr>
              <a:spLocks noChangeArrowheads="1"/>
            </p:cNvSpPr>
            <p:nvPr/>
          </p:nvSpPr>
          <p:spPr bwMode="auto">
            <a:xfrm>
              <a:off x="8443913" y="5130800"/>
              <a:ext cx="71437" cy="714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5376" name="Oval 26"/>
            <p:cNvSpPr>
              <a:spLocks noChangeArrowheads="1"/>
            </p:cNvSpPr>
            <p:nvPr/>
          </p:nvSpPr>
          <p:spPr bwMode="auto">
            <a:xfrm>
              <a:off x="9237663" y="5562600"/>
              <a:ext cx="73025" cy="730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5377" name="Text Box 27"/>
            <p:cNvSpPr txBox="1">
              <a:spLocks noChangeArrowheads="1"/>
            </p:cNvSpPr>
            <p:nvPr/>
          </p:nvSpPr>
          <p:spPr bwMode="auto">
            <a:xfrm>
              <a:off x="7794625" y="6142038"/>
              <a:ext cx="361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O</a:t>
              </a:r>
            </a:p>
          </p:txBody>
        </p:sp>
        <p:sp>
          <p:nvSpPr>
            <p:cNvPr id="15378" name="Text Box 28"/>
            <p:cNvSpPr txBox="1">
              <a:spLocks noChangeArrowheads="1"/>
            </p:cNvSpPr>
            <p:nvPr/>
          </p:nvSpPr>
          <p:spPr bwMode="auto">
            <a:xfrm>
              <a:off x="8286750" y="4848225"/>
              <a:ext cx="3603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P</a:t>
              </a:r>
            </a:p>
          </p:txBody>
        </p:sp>
        <p:sp>
          <p:nvSpPr>
            <p:cNvPr id="15379" name="Text Box 29"/>
            <p:cNvSpPr txBox="1">
              <a:spLocks noChangeArrowheads="1"/>
            </p:cNvSpPr>
            <p:nvPr/>
          </p:nvSpPr>
          <p:spPr bwMode="auto">
            <a:xfrm>
              <a:off x="9310688" y="5562600"/>
              <a:ext cx="361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Q</a:t>
              </a:r>
            </a:p>
          </p:txBody>
        </p:sp>
        <p:sp>
          <p:nvSpPr>
            <p:cNvPr id="15380" name="Line 30"/>
            <p:cNvSpPr>
              <a:spLocks noChangeShapeType="1"/>
            </p:cNvSpPr>
            <p:nvPr/>
          </p:nvSpPr>
          <p:spPr bwMode="auto">
            <a:xfrm flipV="1">
              <a:off x="8186738" y="4768850"/>
              <a:ext cx="0" cy="1517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381" name="Line 31"/>
            <p:cNvSpPr>
              <a:spLocks noChangeShapeType="1"/>
            </p:cNvSpPr>
            <p:nvPr/>
          </p:nvSpPr>
          <p:spPr bwMode="auto">
            <a:xfrm>
              <a:off x="8194675" y="6310313"/>
              <a:ext cx="1514475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382" name="Line 32"/>
            <p:cNvSpPr>
              <a:spLocks noChangeShapeType="1"/>
            </p:cNvSpPr>
            <p:nvPr/>
          </p:nvSpPr>
          <p:spPr bwMode="auto">
            <a:xfrm flipV="1">
              <a:off x="8228013" y="5203825"/>
              <a:ext cx="215900" cy="108267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383" name="Line 33"/>
            <p:cNvSpPr>
              <a:spLocks noChangeShapeType="1"/>
            </p:cNvSpPr>
            <p:nvPr/>
          </p:nvSpPr>
          <p:spPr bwMode="auto">
            <a:xfrm flipV="1">
              <a:off x="8228013" y="5635625"/>
              <a:ext cx="1009650" cy="65087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384" name="Text Box 35"/>
            <p:cNvSpPr txBox="1">
              <a:spLocks noChangeArrowheads="1"/>
            </p:cNvSpPr>
            <p:nvPr/>
          </p:nvSpPr>
          <p:spPr bwMode="auto">
            <a:xfrm>
              <a:off x="9234488" y="4797425"/>
              <a:ext cx="6715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p</a:t>
              </a:r>
              <a:r>
                <a:rPr lang="en-US" altLang="en-US" sz="1800"/>
                <a:t>+</a:t>
              </a:r>
              <a:r>
                <a:rPr lang="en-US" altLang="en-US" sz="1800" b="1"/>
                <a:t>q</a:t>
              </a:r>
            </a:p>
          </p:txBody>
        </p:sp>
        <p:sp>
          <p:nvSpPr>
            <p:cNvPr id="15385" name="Line 36"/>
            <p:cNvSpPr>
              <a:spLocks noChangeShapeType="1"/>
            </p:cNvSpPr>
            <p:nvPr/>
          </p:nvSpPr>
          <p:spPr bwMode="auto">
            <a:xfrm flipV="1">
              <a:off x="8553450" y="4437063"/>
              <a:ext cx="1009650" cy="65087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386" name="Line 34"/>
            <p:cNvSpPr>
              <a:spLocks noChangeShapeType="1"/>
            </p:cNvSpPr>
            <p:nvPr/>
          </p:nvSpPr>
          <p:spPr bwMode="auto">
            <a:xfrm flipV="1">
              <a:off x="8193088" y="4437063"/>
              <a:ext cx="1368425" cy="187166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404813"/>
            <a:ext cx="8804275" cy="685800"/>
          </a:xfrm>
          <a:noFill/>
        </p:spPr>
        <p:txBody>
          <a:bodyPr lIns="90488" tIns="44450" rIns="90488" bIns="44450"/>
          <a:lstStyle/>
          <a:p>
            <a:r>
              <a:rPr lang="en-US" altLang="en-US"/>
              <a:t>Basic Operations on Vectors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268413"/>
            <a:ext cx="7200900" cy="5241925"/>
          </a:xfrm>
          <a:noFill/>
        </p:spPr>
        <p:txBody>
          <a:bodyPr lIns="90488" tIns="44450" rIns="90488" bIns="44450"/>
          <a:lstStyle/>
          <a:p>
            <a:pPr>
              <a:spcBef>
                <a:spcPct val="0"/>
              </a:spcBef>
              <a:buSzPct val="65000"/>
            </a:pPr>
            <a:r>
              <a:rPr lang="en-US" altLang="en-US" sz="2000" b="1"/>
              <a:t>Addition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SzPct val="70000"/>
            </a:pPr>
            <a:r>
              <a:rPr lang="en-US" altLang="en-US" sz="2000"/>
              <a:t>Represents the combined displacement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SzPct val="70000"/>
            </a:pPr>
            <a:r>
              <a:rPr lang="en-US" altLang="en-US" sz="2000"/>
              <a:t>Add corresponding components</a:t>
            </a:r>
          </a:p>
          <a:p>
            <a:pPr>
              <a:buSzPct val="65000"/>
            </a:pPr>
            <a:r>
              <a:rPr lang="en-US" altLang="en-US" sz="2000" b="1"/>
              <a:t>Subtraction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SzPct val="70000"/>
            </a:pPr>
            <a:r>
              <a:rPr lang="en-US" altLang="en-US" sz="2000"/>
              <a:t>Subtract the corresponding components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SzPct val="70000"/>
            </a:pPr>
            <a:r>
              <a:rPr lang="en-US" altLang="en-US" sz="2000"/>
              <a:t>Same as addition of a negated vector,</a:t>
            </a:r>
            <a:br>
              <a:rPr lang="en-US" altLang="en-US" sz="2000"/>
            </a:br>
            <a:r>
              <a:rPr lang="en-US" altLang="en-US" sz="2000"/>
              <a:t>i.e. one in opposite direction</a:t>
            </a:r>
            <a:endParaRPr lang="en-US" altLang="en-US" sz="2000" b="1"/>
          </a:p>
          <a:p>
            <a:pPr>
              <a:buSzPct val="65000"/>
            </a:pPr>
            <a:r>
              <a:rPr lang="en-US" altLang="en-US" sz="2000" b="1"/>
              <a:t>Scaling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SzPct val="70000"/>
            </a:pPr>
            <a:r>
              <a:rPr lang="en-US" altLang="en-US" sz="2000"/>
              <a:t>Changing the length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SzPct val="70000"/>
            </a:pPr>
            <a:r>
              <a:rPr lang="en-US" altLang="en-US" sz="2000"/>
              <a:t>Defined such that </a:t>
            </a:r>
            <a:r>
              <a:rPr lang="en-US" altLang="en-US" sz="2000" b="1"/>
              <a:t>v </a:t>
            </a:r>
            <a:r>
              <a:rPr lang="en-US" altLang="en-US" sz="2000"/>
              <a:t>+ </a:t>
            </a:r>
            <a:r>
              <a:rPr lang="en-US" altLang="en-US" sz="2000" b="1"/>
              <a:t>v </a:t>
            </a:r>
            <a:r>
              <a:rPr lang="en-US" altLang="en-US" sz="2000"/>
              <a:t>= 2</a:t>
            </a:r>
            <a:r>
              <a:rPr lang="en-US" altLang="en-US" sz="2000" b="1"/>
              <a:t>v</a:t>
            </a:r>
            <a:endParaRPr lang="en-US" altLang="en-US" sz="2000"/>
          </a:p>
          <a:p>
            <a:pPr lvl="1">
              <a:spcBef>
                <a:spcPct val="0"/>
              </a:spcBef>
              <a:buClr>
                <a:schemeClr val="hlink"/>
              </a:buClr>
              <a:buSzPct val="70000"/>
            </a:pPr>
            <a:r>
              <a:rPr lang="en-US" altLang="en-US" sz="2000"/>
              <a:t>Multiply all components by the scalar</a:t>
            </a:r>
          </a:p>
          <a:p>
            <a:pPr>
              <a:buSzPct val="65000"/>
            </a:pPr>
            <a:r>
              <a:rPr lang="en-US" altLang="en-US" sz="2000" b="1"/>
              <a:t>Magnitude</a:t>
            </a:r>
            <a:r>
              <a:rPr lang="en-US" altLang="en-US" sz="2000"/>
              <a:t> of a vector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SzPct val="70000"/>
            </a:pPr>
            <a:r>
              <a:rPr lang="en-US" altLang="en-US" sz="2000"/>
              <a:t>Calculating its "length" or 2-norm</a:t>
            </a:r>
          </a:p>
          <a:p>
            <a:pPr>
              <a:buSzPct val="65000"/>
            </a:pPr>
            <a:r>
              <a:rPr lang="en-US" altLang="en-US" sz="2000" b="1"/>
              <a:t>Normalization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SzPct val="70000"/>
            </a:pPr>
            <a:r>
              <a:rPr lang="en-US" altLang="en-US" sz="2000"/>
              <a:t>Scaling vector so that it has length 1 (unit vector)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SzPct val="70000"/>
            </a:pPr>
            <a:r>
              <a:rPr lang="en-US" altLang="en-US" sz="2000"/>
              <a:t>Scale by reciprocal of magnitude</a:t>
            </a:r>
          </a:p>
        </p:txBody>
      </p:sp>
      <p:graphicFrame>
        <p:nvGraphicFramePr>
          <p:cNvPr id="17412" name="Object 2"/>
          <p:cNvGraphicFramePr>
            <a:graphicFrameLocks noChangeAspect="1"/>
          </p:cNvGraphicFramePr>
          <p:nvPr/>
        </p:nvGraphicFramePr>
        <p:xfrm>
          <a:off x="5006975" y="3538538"/>
          <a:ext cx="87313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quation" r:id="rId4" imgW="126890" imgH="241091" progId="Equation.DSMT4">
                  <p:embed/>
                </p:oleObj>
              </mc:Choice>
              <mc:Fallback>
                <p:oleObj name="Equation" r:id="rId4" imgW="126890" imgH="24109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3538538"/>
                        <a:ext cx="87313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"/>
          <p:cNvGraphicFramePr>
            <a:graphicFrameLocks noChangeAspect="1"/>
          </p:cNvGraphicFramePr>
          <p:nvPr/>
        </p:nvGraphicFramePr>
        <p:xfrm>
          <a:off x="5889625" y="1412875"/>
          <a:ext cx="36576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quation" r:id="rId6" imgW="1892300" imgH="482600" progId="Equation.DSMT4">
                  <p:embed/>
                </p:oleObj>
              </mc:Choice>
              <mc:Fallback>
                <p:oleObj name="Equation" r:id="rId6" imgW="18923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25" y="1412875"/>
                        <a:ext cx="36576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6978650" y="3724275"/>
          <a:ext cx="25527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Equation" r:id="rId8" imgW="1320227" imgH="482391" progId="Equation.DSMT4">
                  <p:embed/>
                </p:oleObj>
              </mc:Choice>
              <mc:Fallback>
                <p:oleObj name="Equation" r:id="rId8" imgW="1320227" imgH="48239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650" y="3724275"/>
                        <a:ext cx="25527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5"/>
          <p:cNvGraphicFramePr>
            <a:graphicFrameLocks noChangeAspect="1"/>
          </p:cNvGraphicFramePr>
          <p:nvPr/>
        </p:nvGraphicFramePr>
        <p:xfrm>
          <a:off x="5902325" y="2578100"/>
          <a:ext cx="3632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Equation" r:id="rId10" imgW="1879600" imgH="482600" progId="Equation.DSMT4">
                  <p:embed/>
                </p:oleObj>
              </mc:Choice>
              <mc:Fallback>
                <p:oleObj name="Equation" r:id="rId10" imgW="18796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2578100"/>
                        <a:ext cx="36322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6"/>
          <p:cNvGraphicFramePr>
            <a:graphicFrameLocks noChangeAspect="1"/>
          </p:cNvGraphicFramePr>
          <p:nvPr/>
        </p:nvGraphicFramePr>
        <p:xfrm>
          <a:off x="5961063" y="4868863"/>
          <a:ext cx="3435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Equation" r:id="rId12" imgW="1777229" imgH="304668" progId="Equation.DSMT4">
                  <p:embed/>
                </p:oleObj>
              </mc:Choice>
              <mc:Fallback>
                <p:oleObj name="Equation" r:id="rId12" imgW="1777229" imgH="30466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4868863"/>
                        <a:ext cx="34353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7"/>
          <p:cNvGraphicFramePr>
            <a:graphicFrameLocks noChangeAspect="1"/>
          </p:cNvGraphicFramePr>
          <p:nvPr/>
        </p:nvGraphicFramePr>
        <p:xfrm>
          <a:off x="8175625" y="5603875"/>
          <a:ext cx="8604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9" name="Equation" r:id="rId14" imgW="444307" imgH="444307" progId="Equation.DSMT4">
                  <p:embed/>
                </p:oleObj>
              </mc:Choice>
              <mc:Fallback>
                <p:oleObj name="Equation" r:id="rId14" imgW="444307" imgH="44430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25" y="5603875"/>
                        <a:ext cx="86042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8" name="Group 23"/>
          <p:cNvGrpSpPr>
            <a:grpSpLocks/>
          </p:cNvGrpSpPr>
          <p:nvPr/>
        </p:nvGrpSpPr>
        <p:grpSpPr bwMode="auto">
          <a:xfrm>
            <a:off x="4989513" y="4852988"/>
            <a:ext cx="844550" cy="927100"/>
            <a:chOff x="4977606" y="4864894"/>
            <a:chExt cx="843160" cy="927338"/>
          </a:xfrm>
        </p:grpSpPr>
        <p:cxnSp>
          <p:nvCxnSpPr>
            <p:cNvPr id="17420" name="Straight Arrow Connector 10"/>
            <p:cNvCxnSpPr>
              <a:cxnSpLocks noChangeShapeType="1"/>
            </p:cNvCxnSpPr>
            <p:nvPr/>
          </p:nvCxnSpPr>
          <p:spPr bwMode="auto">
            <a:xfrm rot="5400000" flipH="1" flipV="1">
              <a:off x="4648200" y="5194300"/>
              <a:ext cx="6604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1" name="Straight Arrow Connector 11"/>
            <p:cNvCxnSpPr>
              <a:cxnSpLocks noChangeShapeType="1"/>
            </p:cNvCxnSpPr>
            <p:nvPr/>
          </p:nvCxnSpPr>
          <p:spPr bwMode="auto">
            <a:xfrm flipV="1">
              <a:off x="4977606" y="5524500"/>
              <a:ext cx="813594" cy="79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2" name="Straight Arrow Connector 14"/>
            <p:cNvCxnSpPr>
              <a:cxnSpLocks noChangeShapeType="1"/>
            </p:cNvCxnSpPr>
            <p:nvPr/>
          </p:nvCxnSpPr>
          <p:spPr bwMode="auto">
            <a:xfrm rot="5400000" flipH="1" flipV="1">
              <a:off x="4978400" y="5016500"/>
              <a:ext cx="520700" cy="52070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3" name="Straight Connector 16"/>
            <p:cNvCxnSpPr>
              <a:cxnSpLocks noChangeShapeType="1"/>
            </p:cNvCxnSpPr>
            <p:nvPr/>
          </p:nvCxnSpPr>
          <p:spPr bwMode="auto">
            <a:xfrm>
              <a:off x="4978400" y="5524500"/>
              <a:ext cx="495300" cy="1588"/>
            </a:xfrm>
            <a:prstGeom prst="line">
              <a:avLst/>
            </a:prstGeom>
            <a:noFill/>
            <a:ln w="25400" algn="ctr">
              <a:solidFill>
                <a:srgbClr val="00CC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4" name="Straight Connector 17"/>
            <p:cNvCxnSpPr>
              <a:cxnSpLocks noChangeShapeType="1"/>
            </p:cNvCxnSpPr>
            <p:nvPr/>
          </p:nvCxnSpPr>
          <p:spPr bwMode="auto">
            <a:xfrm rot="5400000" flipH="1" flipV="1">
              <a:off x="5238750" y="5276850"/>
              <a:ext cx="495300" cy="1588"/>
            </a:xfrm>
            <a:prstGeom prst="line">
              <a:avLst/>
            </a:prstGeom>
            <a:noFill/>
            <a:ln w="25400" algn="ctr">
              <a:solidFill>
                <a:srgbClr val="0066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5" name="TextBox 20"/>
            <p:cNvSpPr txBox="1">
              <a:spLocks noChangeArrowheads="1"/>
            </p:cNvSpPr>
            <p:nvPr/>
          </p:nvSpPr>
          <p:spPr bwMode="auto">
            <a:xfrm>
              <a:off x="5118100" y="5422900"/>
              <a:ext cx="3978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B050"/>
                  </a:solidFill>
                </a:rPr>
                <a:t>u</a:t>
              </a:r>
              <a:r>
                <a:rPr lang="en-US" altLang="en-US" sz="1800" baseline="-25000">
                  <a:solidFill>
                    <a:srgbClr val="00B050"/>
                  </a:solidFill>
                </a:rPr>
                <a:t>1</a:t>
              </a:r>
              <a:endParaRPr lang="en-NZ" altLang="en-US" sz="1800" baseline="-25000">
                <a:solidFill>
                  <a:srgbClr val="00B050"/>
                </a:solidFill>
              </a:endParaRPr>
            </a:p>
          </p:txBody>
        </p:sp>
        <p:sp>
          <p:nvSpPr>
            <p:cNvPr id="17426" name="TextBox 21"/>
            <p:cNvSpPr txBox="1">
              <a:spLocks noChangeArrowheads="1"/>
            </p:cNvSpPr>
            <p:nvPr/>
          </p:nvSpPr>
          <p:spPr bwMode="auto">
            <a:xfrm>
              <a:off x="5422900" y="5067300"/>
              <a:ext cx="3978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66FF"/>
                  </a:solidFill>
                </a:rPr>
                <a:t>u</a:t>
              </a:r>
              <a:r>
                <a:rPr lang="en-US" altLang="en-US" sz="1800" baseline="-25000">
                  <a:solidFill>
                    <a:srgbClr val="0066FF"/>
                  </a:solidFill>
                </a:rPr>
                <a:t>2</a:t>
              </a:r>
              <a:endParaRPr lang="en-NZ" altLang="en-US" sz="1800" baseline="-25000">
                <a:solidFill>
                  <a:srgbClr val="0066FF"/>
                </a:solidFill>
              </a:endParaRPr>
            </a:p>
          </p:txBody>
        </p:sp>
        <p:sp>
          <p:nvSpPr>
            <p:cNvPr id="17427" name="TextBox 22"/>
            <p:cNvSpPr txBox="1">
              <a:spLocks noChangeArrowheads="1"/>
            </p:cNvSpPr>
            <p:nvPr/>
          </p:nvSpPr>
          <p:spPr bwMode="auto">
            <a:xfrm>
              <a:off x="5041900" y="4953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u</a:t>
              </a:r>
              <a:endParaRPr lang="en-NZ" altLang="en-US" sz="1800" baseline="-25000">
                <a:solidFill>
                  <a:srgbClr val="FF0000"/>
                </a:solidFill>
              </a:endParaRPr>
            </a:p>
          </p:txBody>
        </p:sp>
      </p:grpSp>
      <p:sp>
        <p:nvSpPr>
          <p:cNvPr id="17419" name="Slide Number Placeholder 2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5C8665-D260-417A-B125-A1E51981DA57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Matrices</a:t>
            </a:r>
            <a:endParaRPr lang="en-NZ" alt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Matrix</a:t>
            </a:r>
            <a:r>
              <a:rPr lang="en-US" altLang="en-US" sz="2400"/>
              <a:t>: several vectors stuck together</a:t>
            </a:r>
          </a:p>
          <a:p>
            <a:pPr>
              <a:buClr>
                <a:schemeClr val="hlink"/>
              </a:buClr>
              <a:buSzPct val="70000"/>
            </a:pPr>
            <a:r>
              <a:rPr lang="en-US" altLang="en-US" sz="2400" i="1"/>
              <a:t>m</a:t>
            </a:r>
            <a:r>
              <a:rPr lang="en-US" altLang="en-US" sz="2400">
                <a:sym typeface="Symbol" panose="05050102010706020507" pitchFamily="18" charset="2"/>
              </a:rPr>
              <a:t></a:t>
            </a:r>
            <a:r>
              <a:rPr lang="en-US" altLang="en-US" sz="2400" i="1"/>
              <a:t>n</a:t>
            </a:r>
            <a:r>
              <a:rPr lang="en-US" altLang="en-US" sz="2400"/>
              <a:t> matrix has </a:t>
            </a:r>
            <a:r>
              <a:rPr lang="en-US" altLang="en-US" sz="2400" i="1"/>
              <a:t>m</a:t>
            </a:r>
            <a:r>
              <a:rPr lang="en-US" altLang="en-US" sz="2400"/>
              <a:t> rows and </a:t>
            </a:r>
            <a:r>
              <a:rPr lang="en-US" altLang="en-US" sz="2400" i="1"/>
              <a:t>n</a:t>
            </a:r>
            <a:r>
              <a:rPr lang="en-US" altLang="en-US" sz="2400"/>
              <a:t> columns</a:t>
            </a:r>
          </a:p>
          <a:p>
            <a:pPr>
              <a:buClr>
                <a:schemeClr val="hlink"/>
              </a:buClr>
              <a:buSzPct val="70000"/>
            </a:pPr>
            <a:r>
              <a:rPr lang="en-US" altLang="en-US" sz="2400"/>
              <a:t>Like </a:t>
            </a:r>
            <a:r>
              <a:rPr lang="en-US" altLang="en-US" sz="2400" i="1"/>
              <a:t>m</a:t>
            </a:r>
            <a:r>
              <a:rPr lang="en-US" altLang="en-US" sz="2400"/>
              <a:t> row vectors or </a:t>
            </a:r>
            <a:r>
              <a:rPr lang="en-US" altLang="en-US" sz="2400" i="1"/>
              <a:t>n</a:t>
            </a:r>
            <a:r>
              <a:rPr lang="en-US" altLang="en-US" sz="2400"/>
              <a:t> column vectors</a:t>
            </a:r>
            <a:endParaRPr lang="en-NZ" altLang="en-US" sz="2400"/>
          </a:p>
          <a:p>
            <a:pPr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en-US" sz="1200"/>
          </a:p>
          <a:p>
            <a:pPr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400" b="1"/>
              <a:t>Operations</a:t>
            </a:r>
          </a:p>
          <a:p>
            <a:pPr>
              <a:buClr>
                <a:schemeClr val="hlink"/>
              </a:buClr>
              <a:buSzPct val="70000"/>
            </a:pPr>
            <a:r>
              <a:rPr lang="en-US" altLang="en-US" sz="2400" b="1"/>
              <a:t>Addition/Subtraction</a:t>
            </a:r>
            <a:r>
              <a:rPr lang="en-US" altLang="en-US" sz="2400"/>
              <a:t>:</a:t>
            </a:r>
            <a:br>
              <a:rPr lang="en-US" altLang="en-US" sz="2400"/>
            </a:br>
            <a:r>
              <a:rPr lang="en-US" altLang="en-US" sz="2400"/>
              <a:t>like adding/subtracting several vectors at the same time</a:t>
            </a:r>
          </a:p>
          <a:p>
            <a:pPr>
              <a:buClr>
                <a:schemeClr val="hlink"/>
              </a:buClr>
              <a:buSzPct val="70000"/>
            </a:pPr>
            <a:endParaRPr lang="en-US" altLang="en-US" sz="2400"/>
          </a:p>
          <a:p>
            <a:pPr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en-US" sz="1200"/>
          </a:p>
          <a:p>
            <a:pPr>
              <a:buClr>
                <a:schemeClr val="hlink"/>
              </a:buClr>
              <a:buSzPct val="70000"/>
            </a:pPr>
            <a:r>
              <a:rPr lang="en-US" altLang="en-US" sz="2400" b="1"/>
              <a:t>Scaling</a:t>
            </a:r>
            <a:r>
              <a:rPr lang="en-US" altLang="en-US" sz="2400"/>
              <a:t>: like scaling several vectors at the same time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B330BC-BC00-4FDD-A63B-9BF3C984BEB3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pSp>
        <p:nvGrpSpPr>
          <p:cNvPr id="19461" name="Group 10"/>
          <p:cNvGrpSpPr>
            <a:grpSpLocks/>
          </p:cNvGrpSpPr>
          <p:nvPr/>
        </p:nvGrpSpPr>
        <p:grpSpPr bwMode="auto">
          <a:xfrm>
            <a:off x="6372225" y="1184275"/>
            <a:ext cx="3368675" cy="1301750"/>
            <a:chOff x="6537325" y="981075"/>
            <a:chExt cx="3368675" cy="1301750"/>
          </a:xfrm>
        </p:grpSpPr>
        <p:graphicFrame>
          <p:nvGraphicFramePr>
            <p:cNvPr id="19465" name="Object 4"/>
            <p:cNvGraphicFramePr>
              <a:graphicFrameLocks noChangeAspect="1"/>
            </p:cNvGraphicFramePr>
            <p:nvPr/>
          </p:nvGraphicFramePr>
          <p:xfrm>
            <a:off x="6753225" y="1196975"/>
            <a:ext cx="2306638" cy="933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3" name="Equation" r:id="rId4" imgW="1193800" imgH="482600" progId="Equation.DSMT4">
                    <p:embed/>
                  </p:oleObj>
                </mc:Choice>
                <mc:Fallback>
                  <p:oleObj name="Equation" r:id="rId4" imgW="1193800" imgH="482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3225" y="1196975"/>
                          <a:ext cx="2306638" cy="933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6" name="Oval 9"/>
            <p:cNvSpPr>
              <a:spLocks noChangeArrowheads="1"/>
            </p:cNvSpPr>
            <p:nvPr/>
          </p:nvSpPr>
          <p:spPr bwMode="auto">
            <a:xfrm>
              <a:off x="7185025" y="1196975"/>
              <a:ext cx="2089150" cy="43180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9467" name="Text Box 10"/>
            <p:cNvSpPr txBox="1">
              <a:spLocks noChangeArrowheads="1"/>
            </p:cNvSpPr>
            <p:nvPr/>
          </p:nvSpPr>
          <p:spPr bwMode="auto">
            <a:xfrm>
              <a:off x="9042400" y="981075"/>
              <a:ext cx="863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</a:rPr>
                <a:t>row</a:t>
              </a:r>
            </a:p>
          </p:txBody>
        </p:sp>
        <p:sp>
          <p:nvSpPr>
            <p:cNvPr id="19468" name="Oval 11"/>
            <p:cNvSpPr>
              <a:spLocks noChangeArrowheads="1"/>
            </p:cNvSpPr>
            <p:nvPr/>
          </p:nvSpPr>
          <p:spPr bwMode="auto">
            <a:xfrm>
              <a:off x="7400925" y="1125538"/>
              <a:ext cx="431800" cy="1079500"/>
            </a:xfrm>
            <a:prstGeom prst="ellipse">
              <a:avLst/>
            </a:prstGeom>
            <a:noFill/>
            <a:ln w="12700">
              <a:solidFill>
                <a:srgbClr val="FF000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9469" name="Text Box 12"/>
            <p:cNvSpPr txBox="1">
              <a:spLocks noChangeArrowheads="1"/>
            </p:cNvSpPr>
            <p:nvPr/>
          </p:nvSpPr>
          <p:spPr bwMode="auto">
            <a:xfrm>
              <a:off x="6537325" y="1916113"/>
              <a:ext cx="10795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1"/>
                  </a:solidFill>
                </a:rPr>
                <a:t>column</a:t>
              </a:r>
            </a:p>
          </p:txBody>
        </p:sp>
      </p:grpSp>
      <p:graphicFrame>
        <p:nvGraphicFramePr>
          <p:cNvPr id="19462" name="Object 3"/>
          <p:cNvGraphicFramePr>
            <a:graphicFrameLocks noChangeAspect="1"/>
          </p:cNvGraphicFramePr>
          <p:nvPr/>
        </p:nvGraphicFramePr>
        <p:xfrm>
          <a:off x="768350" y="4068763"/>
          <a:ext cx="69691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6" imgW="3606800" imgH="482600" progId="Equation.DSMT4">
                  <p:embed/>
                </p:oleObj>
              </mc:Choice>
              <mc:Fallback>
                <p:oleObj name="Equation" r:id="rId6" imgW="36068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4068763"/>
                        <a:ext cx="69691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5"/>
          <p:cNvGraphicFramePr>
            <a:graphicFrameLocks noChangeAspect="1"/>
          </p:cNvGraphicFramePr>
          <p:nvPr/>
        </p:nvGraphicFramePr>
        <p:xfrm>
          <a:off x="1312863" y="5656263"/>
          <a:ext cx="26257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8" imgW="1358310" imgH="482391" progId="Equation.DSMT4">
                  <p:embed/>
                </p:oleObj>
              </mc:Choice>
              <mc:Fallback>
                <p:oleObj name="Equation" r:id="rId8" imgW="1358310" imgH="4823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5656263"/>
                        <a:ext cx="26257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4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2746375"/>
            <a:ext cx="16097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Multiplication</a:t>
            </a:r>
            <a:endParaRPr lang="en-NZ" alt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400"/>
              <a:t>Multiplying an</a:t>
            </a:r>
            <a:r>
              <a:rPr lang="en-US" altLang="en-US" sz="2400" i="1"/>
              <a:t> l</a:t>
            </a:r>
            <a:r>
              <a:rPr lang="en-US" altLang="en-US" sz="2400" i="1">
                <a:sym typeface="Symbol" panose="05050102010706020507" pitchFamily="18" charset="2"/>
              </a:rPr>
              <a:t></a:t>
            </a:r>
            <a:r>
              <a:rPr lang="en-US" altLang="en-US" sz="2400" i="1"/>
              <a:t> m</a:t>
            </a:r>
            <a:r>
              <a:rPr lang="en-US" altLang="en-US" sz="2400"/>
              <a:t> matrix </a:t>
            </a:r>
            <a:r>
              <a:rPr lang="en-US" altLang="en-US" sz="2400" b="1"/>
              <a:t>B</a:t>
            </a:r>
            <a:r>
              <a:rPr lang="en-US" altLang="en-US" sz="2400"/>
              <a:t> and an </a:t>
            </a:r>
            <a:r>
              <a:rPr lang="en-US" altLang="en-US" sz="2400" i="1"/>
              <a:t>m </a:t>
            </a:r>
            <a:r>
              <a:rPr lang="en-US" altLang="en-US" sz="2400" i="1">
                <a:sym typeface="Symbol" panose="05050102010706020507" pitchFamily="18" charset="2"/>
              </a:rPr>
              <a:t></a:t>
            </a:r>
            <a:r>
              <a:rPr lang="en-US" altLang="en-US" sz="2400" i="1"/>
              <a:t> n</a:t>
            </a:r>
            <a:r>
              <a:rPr lang="en-US" altLang="en-US" sz="2400"/>
              <a:t> matrix </a:t>
            </a:r>
            <a:r>
              <a:rPr lang="en-US" altLang="en-US" sz="2400" b="1"/>
              <a:t>C</a:t>
            </a:r>
            <a:br>
              <a:rPr lang="en-US" altLang="en-US" sz="2400"/>
            </a:br>
            <a:r>
              <a:rPr lang="en-US" altLang="en-US" sz="2400"/>
              <a:t>gives an </a:t>
            </a:r>
            <a:r>
              <a:rPr lang="en-US" altLang="en-US" sz="2400" i="1"/>
              <a:t>l </a:t>
            </a:r>
            <a:r>
              <a:rPr lang="en-US" altLang="en-US" sz="2400" i="1">
                <a:sym typeface="Symbol" panose="05050102010706020507" pitchFamily="18" charset="2"/>
              </a:rPr>
              <a:t></a:t>
            </a:r>
            <a:r>
              <a:rPr lang="en-US" altLang="en-US" sz="2400" i="1"/>
              <a:t> n</a:t>
            </a:r>
            <a:r>
              <a:rPr lang="en-US" altLang="en-US" sz="2400"/>
              <a:t> matrix </a:t>
            </a:r>
            <a:r>
              <a:rPr lang="en-US" altLang="en-US" sz="2400" b="1"/>
              <a:t>A</a:t>
            </a:r>
            <a:r>
              <a:rPr lang="en-US" altLang="en-US" sz="2400"/>
              <a:t> with</a:t>
            </a:r>
          </a:p>
          <a:p>
            <a:pPr>
              <a:spcBef>
                <a:spcPct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spcBef>
                <a:spcPct val="4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spcBef>
                <a:spcPct val="4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en-US" sz="2200"/>
          </a:p>
          <a:p>
            <a:pPr>
              <a:spcBef>
                <a:spcPct val="40000"/>
              </a:spcBef>
              <a:buClr>
                <a:schemeClr val="hlink"/>
              </a:buClr>
              <a:buSzPct val="70000"/>
            </a:pPr>
            <a:r>
              <a:rPr lang="en-US" altLang="en-US" sz="2400"/>
              <a:t>“Rows times columns” with the products summed up</a:t>
            </a:r>
          </a:p>
          <a:p>
            <a:pPr>
              <a:spcBef>
                <a:spcPct val="40000"/>
              </a:spcBef>
              <a:buClr>
                <a:schemeClr val="hlink"/>
              </a:buClr>
              <a:buSzPct val="70000"/>
            </a:pPr>
            <a:r>
              <a:rPr lang="en-NZ" altLang="en-US" sz="2400">
                <a:cs typeface="Times New Roman" panose="02020603050405020304" pitchFamily="18" charset="0"/>
              </a:rPr>
              <a:t>Elements of </a:t>
            </a:r>
            <a:r>
              <a:rPr lang="en-NZ" altLang="en-US" sz="2400" b="1">
                <a:cs typeface="Times New Roman" panose="02020603050405020304" pitchFamily="18" charset="0"/>
              </a:rPr>
              <a:t>A</a:t>
            </a:r>
            <a:r>
              <a:rPr lang="en-NZ" altLang="en-US" sz="2400">
                <a:cs typeface="Times New Roman" panose="02020603050405020304" pitchFamily="18" charset="0"/>
              </a:rPr>
              <a:t> are the dot products of the row vectors of </a:t>
            </a:r>
            <a:r>
              <a:rPr lang="en-NZ" altLang="en-US" sz="2400" b="1">
                <a:cs typeface="Times New Roman" panose="02020603050405020304" pitchFamily="18" charset="0"/>
              </a:rPr>
              <a:t>B</a:t>
            </a:r>
            <a:r>
              <a:rPr lang="en-NZ" altLang="en-US" sz="2400">
                <a:cs typeface="Times New Roman" panose="02020603050405020304" pitchFamily="18" charset="0"/>
              </a:rPr>
              <a:t> and column vectors of </a:t>
            </a:r>
            <a:r>
              <a:rPr lang="en-NZ" altLang="en-US" sz="2400" b="1">
                <a:cs typeface="Times New Roman" panose="02020603050405020304" pitchFamily="18" charset="0"/>
              </a:rPr>
              <a:t>C</a:t>
            </a:r>
          </a:p>
          <a:p>
            <a:pPr>
              <a:spcBef>
                <a:spcPct val="40000"/>
              </a:spcBef>
              <a:buClr>
                <a:schemeClr val="hlink"/>
              </a:buClr>
              <a:buSzPct val="70000"/>
            </a:pPr>
            <a:r>
              <a:rPr lang="en-NZ" altLang="en-US" sz="2400">
                <a:cs typeface="Times New Roman" panose="02020603050405020304" pitchFamily="18" charset="0"/>
              </a:rPr>
              <a:t>Can be used to transform several vectors simultaneously</a:t>
            </a:r>
            <a:endParaRPr lang="en-US" altLang="en-US" sz="2400">
              <a:cs typeface="Times New Roman" panose="02020603050405020304" pitchFamily="18" charset="0"/>
            </a:endParaRPr>
          </a:p>
          <a:p>
            <a:pPr>
              <a:spcBef>
                <a:spcPct val="4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en-US" sz="800">
              <a:cs typeface="Times New Roman" panose="02020603050405020304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A73DFD-343B-45C9-83EC-231457B0213A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654050" y="2447925"/>
          <a:ext cx="77073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4" imgW="3987800" imgH="482600" progId="Equation.DSMT4">
                  <p:embed/>
                </p:oleObj>
              </mc:Choice>
              <mc:Fallback>
                <p:oleObj name="Equation" r:id="rId4" imgW="39878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2447925"/>
                        <a:ext cx="770731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4773613" y="1495425"/>
          <a:ext cx="37814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6" imgW="1955800" imgH="431800" progId="Equation.DSMT4">
                  <p:embed/>
                </p:oleObj>
              </mc:Choice>
              <mc:Fallback>
                <p:oleObj name="Equation" r:id="rId6" imgW="19558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1495425"/>
                        <a:ext cx="37814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9"/>
          <p:cNvGraphicFramePr>
            <a:graphicFrameLocks noChangeAspect="1"/>
          </p:cNvGraphicFramePr>
          <p:nvPr/>
        </p:nvGraphicFramePr>
        <p:xfrm>
          <a:off x="1311275" y="5419725"/>
          <a:ext cx="197961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8" imgW="927100" imgH="482600" progId="Equation.3">
                  <p:embed/>
                </p:oleObj>
              </mc:Choice>
              <mc:Fallback>
                <p:oleObj name="Equation" r:id="rId8" imgW="9271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5419725"/>
                        <a:ext cx="197961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1"/>
          <p:cNvGraphicFramePr>
            <a:graphicFrameLocks noChangeAspect="1"/>
          </p:cNvGraphicFramePr>
          <p:nvPr/>
        </p:nvGraphicFramePr>
        <p:xfrm>
          <a:off x="3762375" y="5445125"/>
          <a:ext cx="20066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10" imgW="939392" imgH="482391" progId="Equation.3">
                  <p:embed/>
                </p:oleObj>
              </mc:Choice>
              <mc:Fallback>
                <p:oleObj name="Equation" r:id="rId10" imgW="939392" imgH="4823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5445125"/>
                        <a:ext cx="20066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52436</TotalTime>
  <Pages>77</Pages>
  <Words>610</Words>
  <Application>Microsoft Office PowerPoint</Application>
  <PresentationFormat>A4 Paper (210x297 mm)</PresentationFormat>
  <Paragraphs>236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Symbol</vt:lpstr>
      <vt:lpstr>Times New Roman</vt:lpstr>
      <vt:lpstr>Wingdings</vt:lpstr>
      <vt:lpstr>Pixel</vt:lpstr>
      <vt:lpstr>Equation</vt:lpstr>
      <vt:lpstr>Computer Graphics and Image Processing</vt:lpstr>
      <vt:lpstr>Today’s Outline</vt:lpstr>
      <vt:lpstr>Points, Vectors and Matrices</vt:lpstr>
      <vt:lpstr>Points and Vectors</vt:lpstr>
      <vt:lpstr>Representing Points and Vectors</vt:lpstr>
      <vt:lpstr>Operations on Points and Vectors</vt:lpstr>
      <vt:lpstr>Basic Operations on Vectors</vt:lpstr>
      <vt:lpstr>Matrices</vt:lpstr>
      <vt:lpstr>Matrix Multiplication</vt:lpstr>
      <vt:lpstr>Identity and Inverse</vt:lpstr>
      <vt:lpstr>The Transpose Operation T</vt:lpstr>
      <vt:lpstr>THE DOT PRODUCT </vt:lpstr>
      <vt:lpstr>The Dot Product •</vt:lpstr>
      <vt:lpstr>The Angle between Two Vectors</vt:lpstr>
      <vt:lpstr>Orthogonal Projection of a Vector</vt:lpstr>
      <vt:lpstr>Distance from a Line to a Point</vt:lpstr>
      <vt:lpstr>THE CROSS PRODUCT </vt:lpstr>
      <vt:lpstr>The Cross Product </vt:lpstr>
      <vt:lpstr>Properties of the Cross Product</vt:lpstr>
      <vt:lpstr>SUMMARY</vt:lpstr>
      <vt:lpstr>Summary</vt:lpstr>
      <vt:lpstr>Quiz</vt:lpstr>
    </vt:vector>
  </TitlesOfParts>
  <Company>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415.370 Computer Graphics</dc:title>
  <dc:subject/>
  <dc:creator>Alex Shaw</dc:creator>
  <cp:keywords/>
  <dc:description/>
  <cp:lastModifiedBy>Alex Shaw</cp:lastModifiedBy>
  <cp:revision>1215</cp:revision>
  <cp:lastPrinted>2018-03-09T08:39:31Z</cp:lastPrinted>
  <dcterms:created xsi:type="dcterms:W3CDTF">2000-07-12T05:53:19Z</dcterms:created>
  <dcterms:modified xsi:type="dcterms:W3CDTF">2020-01-30T01:03:33Z</dcterms:modified>
</cp:coreProperties>
</file>