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</p:sldMasterIdLst>
  <p:notesMasterIdLst>
    <p:notesMasterId r:id="rId23"/>
  </p:notesMasterIdLst>
  <p:handoutMasterIdLst>
    <p:handoutMasterId r:id="rId24"/>
  </p:handoutMasterIdLst>
  <p:sldIdLst>
    <p:sldId id="692" r:id="rId2"/>
    <p:sldId id="720" r:id="rId3"/>
    <p:sldId id="801" r:id="rId4"/>
    <p:sldId id="817" r:id="rId5"/>
    <p:sldId id="836" r:id="rId6"/>
    <p:sldId id="837" r:id="rId7"/>
    <p:sldId id="800" r:id="rId8"/>
    <p:sldId id="828" r:id="rId9"/>
    <p:sldId id="829" r:id="rId10"/>
    <p:sldId id="830" r:id="rId11"/>
    <p:sldId id="831" r:id="rId12"/>
    <p:sldId id="808" r:id="rId13"/>
    <p:sldId id="832" r:id="rId14"/>
    <p:sldId id="833" r:id="rId15"/>
    <p:sldId id="834" r:id="rId16"/>
    <p:sldId id="835" r:id="rId17"/>
    <p:sldId id="839" r:id="rId18"/>
    <p:sldId id="838" r:id="rId19"/>
    <p:sldId id="784" r:id="rId20"/>
    <p:sldId id="785" r:id="rId21"/>
    <p:sldId id="786" r:id="rId22"/>
  </p:sldIdLst>
  <p:sldSz cx="9906000" cy="6858000" type="A4"/>
  <p:notesSz cx="10234613" cy="7099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7">
          <p15:clr>
            <a:srgbClr val="A4A3A4"/>
          </p15:clr>
        </p15:guide>
        <p15:guide id="2" pos="32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ED900"/>
    <a:srgbClr val="F4EE00"/>
    <a:srgbClr val="FF33CC"/>
    <a:srgbClr val="66FFFF"/>
    <a:srgbClr val="0066FF"/>
    <a:srgbClr val="FFFFCC"/>
    <a:srgbClr val="00CC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914" autoAdjust="0"/>
    <p:restoredTop sz="88491" autoAdjust="0"/>
  </p:normalViewPr>
  <p:slideViewPr>
    <p:cSldViewPr snapToGrid="0">
      <p:cViewPr varScale="1">
        <p:scale>
          <a:sx n="102" d="100"/>
          <a:sy n="102" d="100"/>
        </p:scale>
        <p:origin x="1176" y="102"/>
      </p:cViewPr>
      <p:guideLst>
        <p:guide orient="horz" pos="2160"/>
        <p:guide pos="312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2"/>
    </p:cViewPr>
  </p:sorterViewPr>
  <p:notesViewPr>
    <p:cSldViewPr snapToGrid="0">
      <p:cViewPr varScale="1">
        <p:scale>
          <a:sx n="73" d="100"/>
          <a:sy n="73" d="100"/>
        </p:scale>
        <p:origin x="-720" y="-90"/>
      </p:cViewPr>
      <p:guideLst>
        <p:guide orient="horz" pos="2237"/>
        <p:guide pos="3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32163" y="623888"/>
            <a:ext cx="3582987" cy="24812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1850"/>
            <a:ext cx="7504112" cy="3195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87" tIns="45139" rIns="91887" bIns="45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NZ" altLang="zh-TW" sz="2400" smtClean="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sz="2400" smtClean="0">
                <a:latin typeface="Times New Roman" pitchFamily="18" charset="0"/>
                <a:ea typeface="新細明體" charset="-12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6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smtClean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6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smtClean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smtClean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smtClean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smtClean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smtClean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smtClean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6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smtClean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6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smtClean="0">
                  <a:latin typeface="Times New Roman" pitchFamily="18" charset="0"/>
                  <a:ea typeface="新細明體" charset="-12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zh-TW" sz="2400" smtClean="0">
                  <a:latin typeface="Times New Roman" pitchFamily="18" charset="0"/>
                  <a:ea typeface="新細明體" charset="-120"/>
                </a:endParaRPr>
              </a:p>
            </p:txBody>
          </p:sp>
        </p:grpSp>
      </p:grpSp>
      <p:pic>
        <p:nvPicPr>
          <p:cNvPr id="18" name="Picture 2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7194F9"/>
              </a:clrFrom>
              <a:clrTo>
                <a:srgbClr val="7194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0"/>
            <a:ext cx="1223962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700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219450" y="1828800"/>
            <a:ext cx="652145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NZ"/>
              <a:t>Click to edit Master title style</a:t>
            </a:r>
          </a:p>
        </p:txBody>
      </p:sp>
      <p:sp>
        <p:nvSpPr>
          <p:cNvPr id="10701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219450" y="4267200"/>
            <a:ext cx="652145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NZ"/>
              <a:t>Click to edit Master subtitle style</a:t>
            </a: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26CBB-CB6A-4EBD-8ED2-4830F09B4A61}" type="slidenum">
              <a:rPr lang="en-NZ" altLang="zh-TW"/>
              <a:pPr/>
              <a:t>‹#›</a:t>
            </a:fld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428168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07D8E3-1CEE-4C41-BD1D-3D181CCC8FCF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87558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0275" y="457200"/>
            <a:ext cx="2333625" cy="5956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400" y="457200"/>
            <a:ext cx="6848475" cy="5956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B220A-9F8B-4596-93B1-334D53FC9334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624317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7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400" y="1270000"/>
            <a:ext cx="459105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270000"/>
            <a:ext cx="459105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CAE577-4DC2-4611-AA02-3B670F58C783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503310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7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400" y="1270000"/>
            <a:ext cx="459105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2850" y="1270000"/>
            <a:ext cx="459105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2850" y="3917950"/>
            <a:ext cx="459105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3BEE01-3D8F-418E-A4EB-ED770E7B60FC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427434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1DF49F-E564-4E30-BAC1-4ADA0D4001E0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238690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16A870-FFBD-49E7-9559-B1017226B105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03090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1270000"/>
            <a:ext cx="45910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270000"/>
            <a:ext cx="45910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2A93D5-9491-4672-A1AF-1D9095934AB1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249060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E3E500-564D-4CD9-BD40-C2D7F3063B6A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391819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7F163-B6CD-4A7D-AAFB-176D6B097283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406682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47AE45-33E8-4E05-A8B9-129DB432FB2D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312071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E13A50-2254-4EFF-9BCD-8AFEBEEEA806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7481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66B997-9D1D-4026-B150-A8B50C82F5E4}" type="slidenum">
              <a:rPr lang="en-NZ" altLang="zh-TW"/>
              <a:pPr/>
              <a:t>‹#›</a:t>
            </a:fld>
            <a:endParaRPr lang="en-NZ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54595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  <a:ea typeface="新細明體" charset="-120"/>
              </a:defRPr>
            </a:lvl1pPr>
          </a:lstStyle>
          <a:p>
            <a:fld id="{C59CDC4B-A878-41B7-943F-3C87822B19E6}" type="slidenum">
              <a:rPr lang="en-NZ" altLang="zh-TW"/>
              <a:pPr/>
              <a:t>‹#›</a:t>
            </a:fld>
            <a:endParaRPr lang="en-NZ" altLang="zh-TW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906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NZ" altLang="zh-TW" sz="2400" smtClean="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sz="2400" smtClean="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smtClean="0">
                <a:solidFill>
                  <a:schemeClr val="hlink"/>
                </a:solidFill>
                <a:ea typeface="新細明體" charset="-120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smtClean="0">
                <a:solidFill>
                  <a:schemeClr val="hlink"/>
                </a:solidFill>
                <a:ea typeface="新細明體" charset="-120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smtClean="0">
                <a:solidFill>
                  <a:schemeClr val="accent2"/>
                </a:solidFill>
                <a:ea typeface="新細明體" charset="-120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90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smtClean="0">
                <a:solidFill>
                  <a:schemeClr val="hlink"/>
                </a:solidFill>
                <a:ea typeface="新細明體" charset="-120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sz="2400" smtClean="0">
                <a:latin typeface="Times New Roman" pitchFamily="18" charset="0"/>
                <a:ea typeface="新細明體" charset="-12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smtClean="0">
                <a:solidFill>
                  <a:schemeClr val="accent2"/>
                </a:solidFill>
                <a:ea typeface="新細明體" charset="-120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90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zh-TW" smtClean="0">
                <a:solidFill>
                  <a:schemeClr val="accent2"/>
                </a:solidFill>
                <a:ea typeface="新細明體" charset="-12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57200"/>
            <a:ext cx="89154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NZ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270000"/>
            <a:ext cx="93345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altLang="en-US" smtClean="0"/>
              <a:t>Click to edit Master text styles</a:t>
            </a:r>
          </a:p>
          <a:p>
            <a:pPr lvl="1"/>
            <a:r>
              <a:rPr lang="en-NZ" altLang="en-US" smtClean="0"/>
              <a:t>Second level</a:t>
            </a:r>
          </a:p>
          <a:p>
            <a:pPr lvl="2"/>
            <a:r>
              <a:rPr lang="en-NZ" altLang="en-US" smtClean="0"/>
              <a:t>Third level</a:t>
            </a:r>
          </a:p>
          <a:p>
            <a:pPr lvl="3"/>
            <a:r>
              <a:rPr lang="en-NZ" altLang="en-US" smtClean="0"/>
              <a:t>Fourth level</a:t>
            </a:r>
          </a:p>
          <a:p>
            <a:pPr lvl="4"/>
            <a:r>
              <a:rPr lang="en-NZ" altLang="en-US" smtClean="0"/>
              <a:t>Fifth level</a:t>
            </a:r>
          </a:p>
        </p:txBody>
      </p:sp>
      <p:sp>
        <p:nvSpPr>
          <p:cNvPr id="10690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NZ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  <p:sldLayoutId id="2147484334" r:id="rId12"/>
    <p:sldLayoutId id="214748433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13.bin"/><Relationship Id="rId26" Type="http://schemas.openxmlformats.org/officeDocument/2006/relationships/image" Target="../media/image23.wmf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22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21.wmf"/><Relationship Id="rId25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18.bin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24.wmf"/><Relationship Id="rId10" Type="http://schemas.openxmlformats.org/officeDocument/2006/relationships/oleObject" Target="../embeddings/oleObject9.bin"/><Relationship Id="rId19" Type="http://schemas.openxmlformats.org/officeDocument/2006/relationships/oleObject" Target="../embeddings/oleObject14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6.bin"/><Relationship Id="rId27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Computer Graphics and Image Processing</a:t>
            </a:r>
            <a:endParaRPr lang="en-NZ" altLang="en-US" smtClean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Geometry II</a:t>
            </a:r>
            <a:endParaRPr lang="en-NZ" altLang="en-US" smtClean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5B57A29-94D6-41A0-9259-F16E439B32CE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pic>
        <p:nvPicPr>
          <p:cNvPr id="307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0"/>
            <a:ext cx="24003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Distance of a Plane to the Origin</a:t>
            </a:r>
            <a:endParaRPr lang="en-NZ" alt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65000"/>
            </a:pPr>
            <a:r>
              <a:rPr lang="en-US" altLang="en-US" sz="2200" smtClean="0"/>
              <a:t>Let </a:t>
            </a:r>
            <a:r>
              <a:rPr lang="en-US" altLang="en-US" sz="2200" i="1" smtClean="0"/>
              <a:t>Q</a:t>
            </a:r>
            <a:r>
              <a:rPr lang="en-US" altLang="en-US" sz="2200" smtClean="0"/>
              <a:t> be a point on the plane such that </a:t>
            </a:r>
            <a:r>
              <a:rPr lang="en-US" altLang="en-US" sz="2200" b="1" smtClean="0"/>
              <a:t>q</a:t>
            </a:r>
            <a:r>
              <a:rPr lang="en-US" altLang="en-US" sz="2200" smtClean="0"/>
              <a:t> is parallel to </a:t>
            </a:r>
            <a:r>
              <a:rPr lang="en-US" altLang="en-US" sz="2200" b="1" smtClean="0"/>
              <a:t>n</a:t>
            </a:r>
          </a:p>
          <a:p>
            <a:pPr>
              <a:buSzPct val="65000"/>
            </a:pPr>
            <a:r>
              <a:rPr lang="en-US" altLang="en-US" sz="2200" smtClean="0"/>
              <a:t>|</a:t>
            </a:r>
            <a:r>
              <a:rPr lang="en-US" altLang="en-US" sz="2200" b="1" smtClean="0"/>
              <a:t>q</a:t>
            </a:r>
            <a:r>
              <a:rPr lang="en-US" altLang="en-US" sz="2200" smtClean="0"/>
              <a:t>| is the "shortest distance" to the plane from the origin</a:t>
            </a:r>
          </a:p>
          <a:p>
            <a:pPr>
              <a:buSzPct val="65000"/>
            </a:pPr>
            <a:r>
              <a:rPr lang="en-US" altLang="en-US" sz="2200" smtClean="0"/>
              <a:t>Plane equation </a:t>
            </a:r>
            <a:r>
              <a:rPr lang="en-US" altLang="en-US" sz="2200" b="1" smtClean="0"/>
              <a:t>n </a:t>
            </a:r>
            <a:r>
              <a:rPr lang="en-US" altLang="en-US" sz="2200" smtClean="0">
                <a:cs typeface="Times New Roman" panose="02020603050405020304" pitchFamily="18" charset="0"/>
              </a:rPr>
              <a:t>•</a:t>
            </a:r>
            <a:r>
              <a:rPr lang="en-US" altLang="en-US" sz="2200" b="1" smtClean="0"/>
              <a:t> p</a:t>
            </a:r>
            <a:r>
              <a:rPr lang="en-US" altLang="en-US" sz="2200" smtClean="0"/>
              <a:t> = </a:t>
            </a:r>
            <a:r>
              <a:rPr lang="en-US" altLang="en-US" sz="2200" i="1" smtClean="0"/>
              <a:t>d </a:t>
            </a:r>
            <a:r>
              <a:rPr lang="en-US" altLang="en-US" sz="2200" smtClean="0"/>
              <a:t> valid for every point P on plane:</a:t>
            </a:r>
          </a:p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en-US" sz="2200" b="1" smtClean="0"/>
              <a:t>		n </a:t>
            </a:r>
            <a:r>
              <a:rPr lang="en-US" altLang="en-US" sz="2200" smtClean="0">
                <a:cs typeface="Times New Roman" panose="02020603050405020304" pitchFamily="18" charset="0"/>
              </a:rPr>
              <a:t>•</a:t>
            </a:r>
            <a:r>
              <a:rPr lang="en-US" altLang="en-US" sz="2200" b="1" smtClean="0"/>
              <a:t> q 	</a:t>
            </a:r>
            <a:r>
              <a:rPr lang="en-US" altLang="en-US" sz="2200" smtClean="0"/>
              <a:t>=  </a:t>
            </a:r>
            <a:r>
              <a:rPr lang="en-US" altLang="en-US" sz="2200" i="1" smtClean="0"/>
              <a:t>d</a:t>
            </a:r>
            <a:r>
              <a:rPr lang="en-US" altLang="en-US" sz="2200" smtClean="0"/>
              <a:t>	    	    (Q is on the plane)</a:t>
            </a:r>
          </a:p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en-US" sz="2200" smtClean="0"/>
              <a:t>		</a:t>
            </a:r>
            <a:r>
              <a:rPr lang="en-US" altLang="en-US" sz="2200" b="1" smtClean="0"/>
              <a:t>n </a:t>
            </a:r>
            <a:r>
              <a:rPr lang="en-US" altLang="en-US" sz="2200" smtClean="0">
                <a:cs typeface="Times New Roman" panose="02020603050405020304" pitchFamily="18" charset="0"/>
              </a:rPr>
              <a:t>•</a:t>
            </a:r>
            <a:r>
              <a:rPr lang="en-US" altLang="en-US" sz="2200" b="1" smtClean="0"/>
              <a:t> q</a:t>
            </a:r>
            <a:r>
              <a:rPr lang="en-US" altLang="en-US" sz="2200" smtClean="0"/>
              <a:t> 	= |</a:t>
            </a:r>
            <a:r>
              <a:rPr lang="en-US" altLang="en-US" sz="2200" b="1" smtClean="0"/>
              <a:t>n</a:t>
            </a:r>
            <a:r>
              <a:rPr lang="en-US" altLang="en-US" sz="2200" smtClean="0"/>
              <a:t>| |</a:t>
            </a:r>
            <a:r>
              <a:rPr lang="en-US" altLang="en-US" sz="2200" b="1" smtClean="0"/>
              <a:t>q</a:t>
            </a:r>
            <a:r>
              <a:rPr lang="en-US" altLang="en-US" sz="2200" smtClean="0"/>
              <a:t>| cos(0</a:t>
            </a:r>
            <a:r>
              <a:rPr lang="en-US" altLang="en-US" sz="2200" smtClean="0">
                <a:sym typeface="Symbol" panose="05050102010706020507" pitchFamily="18" charset="2"/>
              </a:rPr>
              <a:t></a:t>
            </a:r>
            <a:r>
              <a:rPr lang="en-US" altLang="en-US" sz="2200" smtClean="0"/>
              <a:t>)   (</a:t>
            </a:r>
            <a:r>
              <a:rPr lang="en-US" altLang="en-US" sz="2200" b="1" smtClean="0"/>
              <a:t>n</a:t>
            </a:r>
            <a:r>
              <a:rPr lang="en-US" altLang="en-US" sz="2200" smtClean="0"/>
              <a:t> is parallel to </a:t>
            </a:r>
            <a:r>
              <a:rPr lang="en-US" altLang="en-US" sz="2200" b="1" smtClean="0"/>
              <a:t>q</a:t>
            </a:r>
            <a:r>
              <a:rPr lang="en-US" altLang="en-US" sz="2200" smtClean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smtClean="0"/>
              <a:t>			= |</a:t>
            </a:r>
            <a:r>
              <a:rPr lang="en-US" altLang="en-US" sz="2200" b="1" smtClean="0"/>
              <a:t>q</a:t>
            </a:r>
            <a:r>
              <a:rPr lang="en-US" altLang="en-US" sz="2200" smtClean="0"/>
              <a:t>|		    (|</a:t>
            </a:r>
            <a:r>
              <a:rPr lang="en-US" altLang="en-US" sz="2200" b="1" smtClean="0"/>
              <a:t>n</a:t>
            </a:r>
            <a:r>
              <a:rPr lang="en-US" altLang="en-US" sz="2200" smtClean="0"/>
              <a:t>|=1 and cos(0</a:t>
            </a:r>
            <a:r>
              <a:rPr lang="en-US" altLang="en-US" sz="2200" smtClean="0">
                <a:sym typeface="Symbol" panose="05050102010706020507" pitchFamily="18" charset="2"/>
              </a:rPr>
              <a:t></a:t>
            </a:r>
            <a:r>
              <a:rPr lang="en-US" altLang="en-US" sz="2200" smtClean="0"/>
              <a:t>)=1)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smtClean="0"/>
              <a:t>	</a:t>
            </a:r>
            <a:r>
              <a:rPr lang="en-US" altLang="en-US" sz="2200" smtClean="0">
                <a:sym typeface="Symbol" panose="05050102010706020507" pitchFamily="18" charset="2"/>
              </a:rPr>
              <a:t></a:t>
            </a:r>
            <a:r>
              <a:rPr lang="en-US" altLang="en-US" sz="2200" smtClean="0"/>
              <a:t>	|</a:t>
            </a:r>
            <a:r>
              <a:rPr lang="en-US" altLang="en-US" sz="2200" b="1" smtClean="0"/>
              <a:t>q</a:t>
            </a:r>
            <a:r>
              <a:rPr lang="en-US" altLang="en-US" sz="2200" smtClean="0"/>
              <a:t>| = </a:t>
            </a:r>
            <a:r>
              <a:rPr lang="en-US" altLang="en-US" sz="2200" i="1" smtClean="0"/>
              <a:t>d</a:t>
            </a:r>
            <a:endParaRPr lang="en-US" altLang="en-US" sz="2200" smtClean="0"/>
          </a:p>
          <a:p>
            <a:pPr>
              <a:buSzPct val="65000"/>
            </a:pPr>
            <a:endParaRPr lang="en-US" altLang="en-US" sz="2200" smtClean="0"/>
          </a:p>
          <a:p>
            <a:pPr>
              <a:buSzPct val="65000"/>
            </a:pPr>
            <a:r>
              <a:rPr lang="en-US" altLang="en-US" sz="2200" b="1" smtClean="0"/>
              <a:t>Conclusion</a:t>
            </a:r>
            <a:r>
              <a:rPr lang="en-US" altLang="en-US" sz="2200" smtClean="0"/>
              <a:t>:</a:t>
            </a:r>
            <a:br>
              <a:rPr lang="en-US" altLang="en-US" sz="2200" smtClean="0"/>
            </a:br>
            <a:r>
              <a:rPr lang="en-US" altLang="en-US" sz="2200" smtClean="0"/>
              <a:t>In the plane equations</a:t>
            </a:r>
            <a:br>
              <a:rPr lang="en-US" altLang="en-US" sz="2200" smtClean="0"/>
            </a:br>
            <a:r>
              <a:rPr lang="en-US" altLang="en-US" sz="2200" smtClean="0"/>
              <a:t>	</a:t>
            </a:r>
            <a:r>
              <a:rPr lang="en-US" altLang="en-US" sz="2200" b="1" smtClean="0"/>
              <a:t>n </a:t>
            </a:r>
            <a:r>
              <a:rPr lang="en-US" altLang="en-US" sz="2200" smtClean="0">
                <a:cs typeface="Times New Roman" panose="02020603050405020304" pitchFamily="18" charset="0"/>
              </a:rPr>
              <a:t>•</a:t>
            </a:r>
            <a:r>
              <a:rPr lang="en-US" altLang="en-US" sz="2200" b="1" smtClean="0"/>
              <a:t> p</a:t>
            </a:r>
            <a:r>
              <a:rPr lang="en-US" altLang="en-US" sz="2200" smtClean="0"/>
              <a:t> = </a:t>
            </a:r>
            <a:r>
              <a:rPr lang="en-US" altLang="en-US" sz="2200" i="1" smtClean="0"/>
              <a:t>d   </a:t>
            </a:r>
            <a:r>
              <a:rPr lang="en-US" altLang="en-US" sz="2200" smtClean="0"/>
              <a:t>and   </a:t>
            </a:r>
            <a:r>
              <a:rPr lang="en-US" altLang="en-US" sz="2200" i="1" smtClean="0"/>
              <a:t>ax</a:t>
            </a:r>
            <a:r>
              <a:rPr lang="en-US" altLang="en-US" sz="2200" smtClean="0"/>
              <a:t> + </a:t>
            </a:r>
            <a:r>
              <a:rPr lang="en-US" altLang="en-US" sz="2200" i="1" smtClean="0"/>
              <a:t>by</a:t>
            </a:r>
            <a:r>
              <a:rPr lang="en-US" altLang="en-US" sz="2200" smtClean="0"/>
              <a:t> + </a:t>
            </a:r>
            <a:r>
              <a:rPr lang="en-US" altLang="en-US" sz="2200" i="1" smtClean="0"/>
              <a:t>cz</a:t>
            </a:r>
            <a:r>
              <a:rPr lang="en-US" altLang="en-US" sz="2200" smtClean="0"/>
              <a:t> = </a:t>
            </a:r>
            <a:r>
              <a:rPr lang="en-US" altLang="en-US" sz="2200" i="1" smtClean="0"/>
              <a:t>d</a:t>
            </a:r>
            <a:endParaRPr lang="en-US" altLang="en-US" sz="22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smtClean="0"/>
              <a:t>	</a:t>
            </a:r>
            <a:r>
              <a:rPr lang="en-US" altLang="en-US" sz="2200" i="1" smtClean="0"/>
              <a:t>d</a:t>
            </a:r>
            <a:r>
              <a:rPr lang="en-US" altLang="en-US" sz="2200" smtClean="0"/>
              <a:t> is the distance to the plane from the origin</a:t>
            </a:r>
            <a:br>
              <a:rPr lang="en-US" altLang="en-US" sz="2200" smtClean="0"/>
            </a:br>
            <a:r>
              <a:rPr lang="en-US" altLang="ko-KR" sz="2200" smtClean="0">
                <a:ea typeface="굴림" pitchFamily="34" charset="-127"/>
              </a:rPr>
              <a:t>provided</a:t>
            </a:r>
            <a:r>
              <a:rPr lang="en-US" altLang="en-US" sz="2200" smtClean="0"/>
              <a:t> </a:t>
            </a:r>
            <a:r>
              <a:rPr lang="en-US" altLang="en-US" sz="2200" b="1" smtClean="0"/>
              <a:t>n</a:t>
            </a:r>
            <a:r>
              <a:rPr lang="en-US" altLang="en-US" sz="2200" smtClean="0"/>
              <a:t> = (</a:t>
            </a:r>
            <a:r>
              <a:rPr lang="en-US" altLang="en-US" sz="2200" i="1" smtClean="0"/>
              <a:t>a,b,c</a:t>
            </a:r>
            <a:r>
              <a:rPr lang="en-US" altLang="en-US" sz="2200" smtClean="0"/>
              <a:t>)</a:t>
            </a:r>
            <a:r>
              <a:rPr lang="en-US" altLang="en-US" sz="2200" baseline="30000" smtClean="0"/>
              <a:t>T</a:t>
            </a:r>
            <a:r>
              <a:rPr lang="en-US" altLang="en-US" sz="2200" smtClean="0"/>
              <a:t> is a unit vector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4D7C8D4-82E6-4B21-8D31-99EBAD3B2AC9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pSp>
        <p:nvGrpSpPr>
          <p:cNvPr id="12293" name="Group 25"/>
          <p:cNvGrpSpPr>
            <a:grpSpLocks/>
          </p:cNvGrpSpPr>
          <p:nvPr/>
        </p:nvGrpSpPr>
        <p:grpSpPr bwMode="auto">
          <a:xfrm>
            <a:off x="6954838" y="2857500"/>
            <a:ext cx="3294062" cy="2287588"/>
            <a:chOff x="4165" y="1616"/>
            <a:chExt cx="2075" cy="1441"/>
          </a:xfrm>
        </p:grpSpPr>
        <p:sp>
          <p:nvSpPr>
            <p:cNvPr id="12294" name="Freeform 5"/>
            <p:cNvSpPr>
              <a:spLocks/>
            </p:cNvSpPr>
            <p:nvPr/>
          </p:nvSpPr>
          <p:spPr bwMode="auto">
            <a:xfrm>
              <a:off x="4165" y="1783"/>
              <a:ext cx="1674" cy="1274"/>
            </a:xfrm>
            <a:custGeom>
              <a:avLst/>
              <a:gdLst>
                <a:gd name="T0" fmla="*/ 74906 w 1153"/>
                <a:gd name="T1" fmla="*/ 290762 h 887"/>
                <a:gd name="T2" fmla="*/ 449242 w 1153"/>
                <a:gd name="T3" fmla="*/ 119796 h 887"/>
                <a:gd name="T4" fmla="*/ 317998 w 1153"/>
                <a:gd name="T5" fmla="*/ 0 h 887"/>
                <a:gd name="T6" fmla="*/ 0 w 1153"/>
                <a:gd name="T7" fmla="*/ 136769 h 887"/>
                <a:gd name="T8" fmla="*/ 74906 w 1153"/>
                <a:gd name="T9" fmla="*/ 290762 h 8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3"/>
                <a:gd name="T16" fmla="*/ 0 h 887"/>
                <a:gd name="T17" fmla="*/ 1153 w 1153"/>
                <a:gd name="T18" fmla="*/ 887 h 8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3" h="887">
                  <a:moveTo>
                    <a:pt x="192" y="886"/>
                  </a:moveTo>
                  <a:lnTo>
                    <a:pt x="1152" y="365"/>
                  </a:lnTo>
                  <a:lnTo>
                    <a:pt x="816" y="0"/>
                  </a:lnTo>
                  <a:lnTo>
                    <a:pt x="0" y="417"/>
                  </a:lnTo>
                  <a:lnTo>
                    <a:pt x="192" y="886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12295" name="Line 6"/>
            <p:cNvSpPr>
              <a:spLocks noChangeShapeType="1"/>
            </p:cNvSpPr>
            <p:nvPr/>
          </p:nvSpPr>
          <p:spPr bwMode="auto">
            <a:xfrm flipH="1" flipV="1">
              <a:off x="4647" y="1702"/>
              <a:ext cx="290" cy="6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4564" y="2290"/>
              <a:ext cx="20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2297" name="Rectangle 8"/>
            <p:cNvSpPr>
              <a:spLocks noChangeArrowheads="1"/>
            </p:cNvSpPr>
            <p:nvPr/>
          </p:nvSpPr>
          <p:spPr bwMode="auto">
            <a:xfrm>
              <a:off x="4360" y="2441"/>
              <a:ext cx="338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en-US" sz="1800"/>
            </a:p>
          </p:txBody>
        </p:sp>
        <p:sp>
          <p:nvSpPr>
            <p:cNvPr id="12298" name="Rectangle 9"/>
            <p:cNvSpPr>
              <a:spLocks noChangeArrowheads="1"/>
            </p:cNvSpPr>
            <p:nvPr/>
          </p:nvSpPr>
          <p:spPr bwMode="auto">
            <a:xfrm>
              <a:off x="5963" y="2291"/>
              <a:ext cx="277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en-US" sz="1800"/>
            </a:p>
          </p:txBody>
        </p:sp>
        <p:sp>
          <p:nvSpPr>
            <p:cNvPr id="12299" name="Rectangle 10"/>
            <p:cNvSpPr>
              <a:spLocks noChangeArrowheads="1"/>
            </p:cNvSpPr>
            <p:nvPr/>
          </p:nvSpPr>
          <p:spPr bwMode="auto">
            <a:xfrm>
              <a:off x="4355" y="1616"/>
              <a:ext cx="22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2300" name="Line 11"/>
            <p:cNvSpPr>
              <a:spLocks noChangeShapeType="1"/>
            </p:cNvSpPr>
            <p:nvPr/>
          </p:nvSpPr>
          <p:spPr bwMode="auto">
            <a:xfrm flipH="1" flipV="1">
              <a:off x="5552" y="2439"/>
              <a:ext cx="228" cy="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2301" name="Line 12"/>
            <p:cNvSpPr>
              <a:spLocks noChangeShapeType="1"/>
            </p:cNvSpPr>
            <p:nvPr/>
          </p:nvSpPr>
          <p:spPr bwMode="auto">
            <a:xfrm flipH="1" flipV="1">
              <a:off x="5379" y="2057"/>
              <a:ext cx="193" cy="4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2302" name="Rectangle 13"/>
            <p:cNvSpPr>
              <a:spLocks noChangeArrowheads="1"/>
            </p:cNvSpPr>
            <p:nvPr/>
          </p:nvSpPr>
          <p:spPr bwMode="auto">
            <a:xfrm>
              <a:off x="5610" y="2290"/>
              <a:ext cx="22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2303" name="Line 14"/>
            <p:cNvSpPr>
              <a:spLocks noChangeShapeType="1"/>
            </p:cNvSpPr>
            <p:nvPr/>
          </p:nvSpPr>
          <p:spPr bwMode="auto">
            <a:xfrm flipH="1" flipV="1">
              <a:off x="5315" y="2581"/>
              <a:ext cx="459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2304" name="Line 15"/>
            <p:cNvSpPr>
              <a:spLocks noChangeShapeType="1"/>
            </p:cNvSpPr>
            <p:nvPr/>
          </p:nvSpPr>
          <p:spPr bwMode="auto">
            <a:xfrm flipH="1" flipV="1">
              <a:off x="4926" y="2301"/>
              <a:ext cx="406" cy="2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2305" name="Rectangle 16"/>
            <p:cNvSpPr>
              <a:spLocks noChangeArrowheads="1"/>
            </p:cNvSpPr>
            <p:nvPr/>
          </p:nvSpPr>
          <p:spPr bwMode="auto">
            <a:xfrm>
              <a:off x="5749" y="2739"/>
              <a:ext cx="25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2306" name="Oval 17"/>
            <p:cNvSpPr>
              <a:spLocks noChangeArrowheads="1"/>
            </p:cNvSpPr>
            <p:nvPr/>
          </p:nvSpPr>
          <p:spPr bwMode="auto">
            <a:xfrm>
              <a:off x="5350" y="2007"/>
              <a:ext cx="70" cy="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en-US" sz="1800"/>
            </a:p>
          </p:txBody>
        </p:sp>
        <p:sp>
          <p:nvSpPr>
            <p:cNvPr id="12307" name="Rectangle 18"/>
            <p:cNvSpPr>
              <a:spLocks noChangeArrowheads="1"/>
            </p:cNvSpPr>
            <p:nvPr/>
          </p:nvSpPr>
          <p:spPr bwMode="auto">
            <a:xfrm>
              <a:off x="5072" y="1843"/>
              <a:ext cx="25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2308" name="Line 21"/>
            <p:cNvSpPr>
              <a:spLocks noChangeShapeType="1"/>
            </p:cNvSpPr>
            <p:nvPr/>
          </p:nvSpPr>
          <p:spPr bwMode="auto">
            <a:xfrm flipV="1">
              <a:off x="4934" y="2069"/>
              <a:ext cx="454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12309" name="Freeform 24"/>
            <p:cNvSpPr>
              <a:spLocks/>
            </p:cNvSpPr>
            <p:nvPr/>
          </p:nvSpPr>
          <p:spPr bwMode="auto">
            <a:xfrm>
              <a:off x="5298" y="2123"/>
              <a:ext cx="141" cy="54"/>
            </a:xfrm>
            <a:custGeom>
              <a:avLst/>
              <a:gdLst>
                <a:gd name="T0" fmla="*/ 0 w 141"/>
                <a:gd name="T1" fmla="*/ 0 h 54"/>
                <a:gd name="T2" fmla="*/ 67 w 141"/>
                <a:gd name="T3" fmla="*/ 47 h 54"/>
                <a:gd name="T4" fmla="*/ 141 w 141"/>
                <a:gd name="T5" fmla="*/ 40 h 54"/>
                <a:gd name="T6" fmla="*/ 0 60000 65536"/>
                <a:gd name="T7" fmla="*/ 0 60000 65536"/>
                <a:gd name="T8" fmla="*/ 0 60000 65536"/>
                <a:gd name="T9" fmla="*/ 0 w 141"/>
                <a:gd name="T10" fmla="*/ 0 h 54"/>
                <a:gd name="T11" fmla="*/ 141 w 141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1" h="54">
                  <a:moveTo>
                    <a:pt x="0" y="0"/>
                  </a:moveTo>
                  <a:cubicBezTo>
                    <a:pt x="11" y="8"/>
                    <a:pt x="44" y="40"/>
                    <a:pt x="67" y="47"/>
                  </a:cubicBezTo>
                  <a:cubicBezTo>
                    <a:pt x="90" y="54"/>
                    <a:pt x="126" y="41"/>
                    <a:pt x="141" y="4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Distance of a Point to a Plane</a:t>
            </a:r>
            <a:endParaRPr lang="en-NZ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400" smtClean="0">
                <a:ea typeface="新細明體" charset="-120"/>
              </a:rPr>
              <a:t>How far is a point </a:t>
            </a:r>
            <a:r>
              <a:rPr lang="en-US" altLang="zh-TW" sz="2400" i="1" smtClean="0">
                <a:ea typeface="新細明體" charset="-120"/>
              </a:rPr>
              <a:t>Q</a:t>
            </a:r>
            <a:r>
              <a:rPr lang="en-US" altLang="zh-TW" sz="2400" smtClean="0">
                <a:ea typeface="新細明體" charset="-120"/>
              </a:rPr>
              <a:t> from the plane </a:t>
            </a:r>
            <a:r>
              <a:rPr lang="en-US" altLang="zh-TW" sz="2400" b="1" smtClean="0">
                <a:ea typeface="新細明體" charset="-120"/>
              </a:rPr>
              <a:t>n </a:t>
            </a:r>
            <a:r>
              <a:rPr lang="en-US" altLang="zh-TW" sz="2400" smtClean="0">
                <a:ea typeface="新細明體" charset="-120"/>
                <a:cs typeface="Times New Roman" panose="02020603050405020304" pitchFamily="18" charset="0"/>
              </a:rPr>
              <a:t>•</a:t>
            </a:r>
            <a:r>
              <a:rPr lang="en-US" altLang="zh-TW" sz="2400" b="1" smtClean="0">
                <a:ea typeface="新細明體" charset="-120"/>
              </a:rPr>
              <a:t> p</a:t>
            </a:r>
            <a:r>
              <a:rPr lang="en-US" altLang="zh-TW" sz="2400" smtClean="0">
                <a:ea typeface="新細明體" charset="-120"/>
              </a:rPr>
              <a:t> = </a:t>
            </a:r>
            <a:r>
              <a:rPr lang="en-US" altLang="zh-TW" sz="2400" i="1" smtClean="0">
                <a:ea typeface="新細明體" charset="-120"/>
              </a:rPr>
              <a:t>d</a:t>
            </a:r>
            <a:r>
              <a:rPr lang="en-US" altLang="zh-TW" sz="2400" smtClean="0">
                <a:ea typeface="新細明體" charset="-120"/>
              </a:rPr>
              <a:t> ?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1200" smtClean="0">
              <a:ea typeface="新細明體" charset="-120"/>
            </a:endParaRPr>
          </a:p>
          <a:p>
            <a:r>
              <a:rPr lang="en-US" altLang="zh-TW" sz="2400" smtClean="0">
                <a:ea typeface="新細明體" charset="-120"/>
              </a:rPr>
              <a:t>The shortest line from </a:t>
            </a:r>
            <a:r>
              <a:rPr lang="en-US" altLang="zh-TW" sz="2400" i="1" smtClean="0">
                <a:ea typeface="新細明體" charset="-120"/>
              </a:rPr>
              <a:t>Q</a:t>
            </a:r>
            <a:r>
              <a:rPr lang="en-US" altLang="zh-TW" sz="2400" smtClean="0">
                <a:ea typeface="新細明體" charset="-120"/>
              </a:rPr>
              <a:t> to the plane</a:t>
            </a:r>
            <a:br>
              <a:rPr lang="en-US" altLang="zh-TW" sz="2400" smtClean="0">
                <a:ea typeface="新細明體" charset="-120"/>
              </a:rPr>
            </a:br>
            <a:r>
              <a:rPr lang="en-US" altLang="zh-TW" sz="2400" smtClean="0">
                <a:ea typeface="新細明體" charset="-120"/>
              </a:rPr>
              <a:t>is parallel to the normal </a:t>
            </a:r>
            <a:r>
              <a:rPr lang="en-US" altLang="zh-TW" sz="2400" b="1" smtClean="0">
                <a:ea typeface="新細明體" charset="-120"/>
              </a:rPr>
              <a:t>n</a:t>
            </a:r>
          </a:p>
          <a:p>
            <a:r>
              <a:rPr lang="en-US" altLang="zh-TW" sz="2400" smtClean="0">
                <a:ea typeface="新細明體" charset="-120"/>
              </a:rPr>
              <a:t>Project </a:t>
            </a:r>
            <a:r>
              <a:rPr lang="en-US" altLang="zh-TW" sz="2400" b="1" smtClean="0">
                <a:ea typeface="新細明體" charset="-120"/>
              </a:rPr>
              <a:t>q</a:t>
            </a:r>
            <a:r>
              <a:rPr lang="en-US" altLang="zh-TW" sz="2400" smtClean="0">
                <a:ea typeface="新細明體" charset="-120"/>
              </a:rPr>
              <a:t> (position vector of Q)</a:t>
            </a:r>
            <a:br>
              <a:rPr lang="en-US" altLang="zh-TW" sz="2400" smtClean="0">
                <a:ea typeface="新細明體" charset="-120"/>
              </a:rPr>
            </a:br>
            <a:r>
              <a:rPr lang="en-US" altLang="zh-TW" sz="2400" smtClean="0">
                <a:ea typeface="新細明體" charset="-120"/>
              </a:rPr>
              <a:t>onto the normal </a:t>
            </a:r>
            <a:r>
              <a:rPr lang="en-US" altLang="zh-TW" sz="2400" b="1" smtClean="0">
                <a:ea typeface="新細明體" charset="-120"/>
              </a:rPr>
              <a:t>n</a:t>
            </a:r>
            <a:r>
              <a:rPr lang="en-US" altLang="zh-TW" sz="2400" smtClean="0">
                <a:ea typeface="新細明體" charset="-120"/>
              </a:rPr>
              <a:t>:</a:t>
            </a:r>
            <a:br>
              <a:rPr lang="en-US" altLang="zh-TW" sz="2400" smtClean="0">
                <a:ea typeface="新細明體" charset="-120"/>
              </a:rPr>
            </a:br>
            <a:r>
              <a:rPr lang="en-US" altLang="zh-TW" sz="2400" b="1" smtClean="0">
                <a:ea typeface="新細明體" charset="-120"/>
              </a:rPr>
              <a:t> q </a:t>
            </a:r>
            <a:r>
              <a:rPr lang="en-US" altLang="zh-TW" sz="2400" smtClean="0">
                <a:ea typeface="新細明體" charset="-120"/>
              </a:rPr>
              <a:t>•</a:t>
            </a:r>
            <a:r>
              <a:rPr lang="en-US" altLang="zh-TW" sz="2400" b="1" smtClean="0">
                <a:ea typeface="新細明體" charset="-120"/>
              </a:rPr>
              <a:t> n</a:t>
            </a:r>
            <a:r>
              <a:rPr lang="en-US" altLang="zh-TW" sz="2400" smtClean="0">
                <a:ea typeface="新細明體" charset="-120"/>
              </a:rPr>
              <a:t> = distance from Q to the origin O</a:t>
            </a:r>
            <a:br>
              <a:rPr lang="en-US" altLang="zh-TW" sz="2400" smtClean="0">
                <a:ea typeface="新細明體" charset="-120"/>
              </a:rPr>
            </a:br>
            <a:r>
              <a:rPr lang="en-US" altLang="zh-TW" sz="2400" smtClean="0">
                <a:ea typeface="新細明體" charset="-120"/>
              </a:rPr>
              <a:t>		along normal n</a:t>
            </a:r>
            <a:endParaRPr lang="en-US" altLang="zh-TW" sz="2400" b="1" smtClean="0">
              <a:ea typeface="新細明體" charset="-120"/>
            </a:endParaRPr>
          </a:p>
          <a:p>
            <a:r>
              <a:rPr lang="en-US" altLang="zh-TW" sz="2400" smtClean="0">
                <a:ea typeface="新細明體" charset="-120"/>
              </a:rPr>
              <a:t>We only want distance to plane,</a:t>
            </a:r>
            <a:br>
              <a:rPr lang="en-US" altLang="zh-TW" sz="2400" smtClean="0">
                <a:ea typeface="新細明體" charset="-120"/>
              </a:rPr>
            </a:br>
            <a:r>
              <a:rPr lang="en-US" altLang="zh-TW" sz="2400" smtClean="0">
                <a:ea typeface="新細明體" charset="-120"/>
              </a:rPr>
              <a:t>so subtract distance of plane to origin d:</a:t>
            </a:r>
            <a:br>
              <a:rPr lang="en-US" altLang="zh-TW" sz="2400" smtClean="0">
                <a:ea typeface="新細明體" charset="-120"/>
              </a:rPr>
            </a:br>
            <a:r>
              <a:rPr lang="en-US" altLang="zh-TW" sz="2400" smtClean="0">
                <a:ea typeface="新細明體" charset="-120"/>
              </a:rPr>
              <a:t> </a:t>
            </a:r>
            <a:r>
              <a:rPr lang="en-US" altLang="zh-TW" sz="2400" b="1" smtClean="0">
                <a:ea typeface="新細明體" charset="-120"/>
              </a:rPr>
              <a:t>q </a:t>
            </a:r>
            <a:r>
              <a:rPr lang="en-US" altLang="zh-TW" sz="2400" smtClean="0">
                <a:ea typeface="新細明體" charset="-120"/>
              </a:rPr>
              <a:t>•</a:t>
            </a:r>
            <a:r>
              <a:rPr lang="en-US" altLang="zh-TW" sz="2400" b="1" smtClean="0">
                <a:ea typeface="新細明體" charset="-120"/>
              </a:rPr>
              <a:t> n</a:t>
            </a:r>
            <a:r>
              <a:rPr lang="en-US" altLang="zh-TW" sz="2400" smtClean="0">
                <a:ea typeface="新細明體" charset="-120"/>
              </a:rPr>
              <a:t> - </a:t>
            </a:r>
            <a:r>
              <a:rPr lang="en-US" altLang="zh-TW" sz="2400" i="1" smtClean="0">
                <a:ea typeface="新細明體" charset="-120"/>
              </a:rPr>
              <a:t>d = </a:t>
            </a:r>
            <a:r>
              <a:rPr lang="en-US" altLang="zh-TW" sz="2400" smtClean="0">
                <a:ea typeface="新細明體" charset="-120"/>
              </a:rPr>
              <a:t>distance from Q to plane along normal </a:t>
            </a:r>
            <a:r>
              <a:rPr lang="en-US" altLang="zh-TW" sz="2400" b="1" smtClean="0">
                <a:ea typeface="新細明體" charset="-120"/>
              </a:rPr>
              <a:t>n  </a:t>
            </a:r>
            <a:r>
              <a:rPr lang="en-US" altLang="zh-TW" sz="2400" smtClean="0">
                <a:ea typeface="新細明體" charset="-120"/>
              </a:rPr>
              <a:t>(for |</a:t>
            </a:r>
            <a:r>
              <a:rPr lang="en-US" altLang="zh-TW" sz="2400" b="1" smtClean="0">
                <a:ea typeface="新細明體" charset="-120"/>
              </a:rPr>
              <a:t>n</a:t>
            </a:r>
            <a:r>
              <a:rPr lang="en-US" altLang="zh-TW" sz="2400" smtClean="0">
                <a:ea typeface="新細明體" charset="-120"/>
              </a:rPr>
              <a:t>|=1)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2076DF4-590A-4044-811A-BA14132C2D0C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pSp>
        <p:nvGrpSpPr>
          <p:cNvPr id="13317" name="Group 49"/>
          <p:cNvGrpSpPr>
            <a:grpSpLocks/>
          </p:cNvGrpSpPr>
          <p:nvPr/>
        </p:nvGrpSpPr>
        <p:grpSpPr bwMode="auto">
          <a:xfrm>
            <a:off x="5989638" y="1765300"/>
            <a:ext cx="3854450" cy="3049588"/>
            <a:chOff x="5989638" y="2298700"/>
            <a:chExt cx="3854947" cy="3049588"/>
          </a:xfrm>
        </p:grpSpPr>
        <p:grpSp>
          <p:nvGrpSpPr>
            <p:cNvPr id="13318" name="Group 44"/>
            <p:cNvGrpSpPr>
              <a:grpSpLocks/>
            </p:cNvGrpSpPr>
            <p:nvPr/>
          </p:nvGrpSpPr>
          <p:grpSpPr bwMode="auto">
            <a:xfrm>
              <a:off x="5989638" y="2298700"/>
              <a:ext cx="3854947" cy="3049588"/>
              <a:chOff x="6294438" y="2006600"/>
              <a:chExt cx="3854947" cy="3049588"/>
            </a:xfrm>
          </p:grpSpPr>
          <p:grpSp>
            <p:nvGrpSpPr>
              <p:cNvPr id="13321" name="Group 25"/>
              <p:cNvGrpSpPr>
                <a:grpSpLocks/>
              </p:cNvGrpSpPr>
              <p:nvPr/>
            </p:nvGrpSpPr>
            <p:grpSpPr bwMode="auto">
              <a:xfrm>
                <a:off x="6769103" y="2006600"/>
                <a:ext cx="2906713" cy="3049588"/>
                <a:chOff x="4416" y="1200"/>
                <a:chExt cx="1831" cy="1921"/>
              </a:xfrm>
            </p:grpSpPr>
            <p:sp>
              <p:nvSpPr>
                <p:cNvPr id="13329" name="Freeform 15"/>
                <p:cNvSpPr>
                  <a:spLocks/>
                </p:cNvSpPr>
                <p:nvPr/>
              </p:nvSpPr>
              <p:spPr bwMode="auto">
                <a:xfrm>
                  <a:off x="4416" y="1527"/>
                  <a:ext cx="1831" cy="1274"/>
                </a:xfrm>
                <a:custGeom>
                  <a:avLst/>
                  <a:gdLst>
                    <a:gd name="T0" fmla="*/ 262563 w 1153"/>
                    <a:gd name="T1" fmla="*/ 290762 h 887"/>
                    <a:gd name="T2" fmla="*/ 1575524 w 1153"/>
                    <a:gd name="T3" fmla="*/ 119796 h 887"/>
                    <a:gd name="T4" fmla="*/ 1115514 w 1153"/>
                    <a:gd name="T5" fmla="*/ 0 h 887"/>
                    <a:gd name="T6" fmla="*/ 0 w 1153"/>
                    <a:gd name="T7" fmla="*/ 136769 h 887"/>
                    <a:gd name="T8" fmla="*/ 262563 w 1153"/>
                    <a:gd name="T9" fmla="*/ 290762 h 8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53"/>
                    <a:gd name="T16" fmla="*/ 0 h 887"/>
                    <a:gd name="T17" fmla="*/ 1153 w 1153"/>
                    <a:gd name="T18" fmla="*/ 887 h 8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53" h="887">
                      <a:moveTo>
                        <a:pt x="192" y="886"/>
                      </a:moveTo>
                      <a:lnTo>
                        <a:pt x="1152" y="365"/>
                      </a:lnTo>
                      <a:lnTo>
                        <a:pt x="816" y="0"/>
                      </a:lnTo>
                      <a:lnTo>
                        <a:pt x="0" y="417"/>
                      </a:lnTo>
                      <a:lnTo>
                        <a:pt x="192" y="886"/>
                      </a:lnTo>
                    </a:path>
                  </a:pathLst>
                </a:custGeom>
                <a:solidFill>
                  <a:schemeClr val="accent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NZ"/>
                </a:p>
              </p:txBody>
            </p:sp>
            <p:sp>
              <p:nvSpPr>
                <p:cNvPr id="13330" name="Line 6"/>
                <p:cNvSpPr>
                  <a:spLocks noChangeShapeType="1"/>
                </p:cNvSpPr>
                <p:nvPr/>
              </p:nvSpPr>
              <p:spPr bwMode="auto">
                <a:xfrm flipH="1" flipV="1">
                  <a:off x="5000" y="1272"/>
                  <a:ext cx="361" cy="761"/>
                </a:xfrm>
                <a:prstGeom prst="line">
                  <a:avLst/>
                </a:prstGeom>
                <a:noFill/>
                <a:ln w="19050">
                  <a:solidFill>
                    <a:srgbClr val="00B05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NZ"/>
                </a:p>
              </p:txBody>
            </p:sp>
            <p:sp>
              <p:nvSpPr>
                <p:cNvPr id="13331" name="Rectangle 19"/>
                <p:cNvSpPr>
                  <a:spLocks noChangeArrowheads="1"/>
                </p:cNvSpPr>
                <p:nvPr/>
              </p:nvSpPr>
              <p:spPr bwMode="auto">
                <a:xfrm>
                  <a:off x="5963" y="2291"/>
                  <a:ext cx="277" cy="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NZ" altLang="en-US" sz="1800"/>
                </a:p>
              </p:txBody>
            </p:sp>
            <p:sp>
              <p:nvSpPr>
                <p:cNvPr id="13332" name="Rectangle 20"/>
                <p:cNvSpPr>
                  <a:spLocks noChangeArrowheads="1"/>
                </p:cNvSpPr>
                <p:nvPr/>
              </p:nvSpPr>
              <p:spPr bwMode="auto">
                <a:xfrm>
                  <a:off x="5027" y="1200"/>
                  <a:ext cx="223" cy="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solidFill>
                        <a:srgbClr val="00B050"/>
                      </a:solidFill>
                      <a:latin typeface="Times New Roman" panose="02020603050405020304" pitchFamily="18" charset="0"/>
                    </a:rPr>
                    <a:t>n</a:t>
                  </a:r>
                </a:p>
              </p:txBody>
            </p:sp>
            <p:sp>
              <p:nvSpPr>
                <p:cNvPr id="13333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5363" y="2057"/>
                  <a:ext cx="413" cy="8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NZ"/>
                </a:p>
              </p:txBody>
            </p:sp>
            <p:sp>
              <p:nvSpPr>
                <p:cNvPr id="13334" name="Rectangle 23"/>
                <p:cNvSpPr>
                  <a:spLocks noChangeArrowheads="1"/>
                </p:cNvSpPr>
                <p:nvPr/>
              </p:nvSpPr>
              <p:spPr bwMode="auto">
                <a:xfrm>
                  <a:off x="4506" y="1778"/>
                  <a:ext cx="221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anose="02020603050405020304" pitchFamily="18" charset="0"/>
                    </a:rPr>
                    <a:t>q</a:t>
                  </a:r>
                </a:p>
              </p:txBody>
            </p:sp>
            <p:sp>
              <p:nvSpPr>
                <p:cNvPr id="13335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5315" y="2581"/>
                  <a:ext cx="459" cy="32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NZ"/>
                </a:p>
              </p:txBody>
            </p:sp>
            <p:sp>
              <p:nvSpPr>
                <p:cNvPr id="13336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4926" y="2301"/>
                  <a:ext cx="406" cy="29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NZ"/>
                </a:p>
              </p:txBody>
            </p:sp>
            <p:sp>
              <p:nvSpPr>
                <p:cNvPr id="13337" name="Rectangle 26"/>
                <p:cNvSpPr>
                  <a:spLocks noChangeArrowheads="1"/>
                </p:cNvSpPr>
                <p:nvPr/>
              </p:nvSpPr>
              <p:spPr bwMode="auto">
                <a:xfrm>
                  <a:off x="5685" y="2835"/>
                  <a:ext cx="253" cy="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i="1">
                      <a:latin typeface="Times New Roman" panose="02020603050405020304" pitchFamily="18" charset="0"/>
                    </a:rPr>
                    <a:t>O</a:t>
                  </a:r>
                </a:p>
              </p:txBody>
            </p:sp>
            <p:sp>
              <p:nvSpPr>
                <p:cNvPr id="13338" name="Oval 27"/>
                <p:cNvSpPr>
                  <a:spLocks noChangeArrowheads="1"/>
                </p:cNvSpPr>
                <p:nvPr/>
              </p:nvSpPr>
              <p:spPr bwMode="auto">
                <a:xfrm>
                  <a:off x="5334" y="2023"/>
                  <a:ext cx="70" cy="74"/>
                </a:xfrm>
                <a:prstGeom prst="ellipse">
                  <a:avLst/>
                </a:prstGeom>
                <a:solidFill>
                  <a:srgbClr val="00B050"/>
                </a:solidFill>
                <a:ln w="12700">
                  <a:solidFill>
                    <a:srgbClr val="00B05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NZ" altLang="en-US" sz="1800"/>
                </a:p>
              </p:txBody>
            </p:sp>
          </p:grpSp>
          <p:sp>
            <p:nvSpPr>
              <p:cNvPr id="13322" name="Line 6"/>
              <p:cNvSpPr>
                <a:spLocks noChangeShapeType="1"/>
              </p:cNvSpPr>
              <p:nvPr/>
            </p:nvSpPr>
            <p:spPr bwMode="auto">
              <a:xfrm flipH="1" flipV="1">
                <a:off x="6769100" y="3149599"/>
                <a:ext cx="827088" cy="6111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3323" name="Oval 32"/>
              <p:cNvSpPr>
                <a:spLocks noChangeArrowheads="1"/>
              </p:cNvSpPr>
              <p:nvPr/>
            </p:nvSpPr>
            <p:spPr bwMode="auto">
              <a:xfrm>
                <a:off x="6664325" y="3059113"/>
                <a:ext cx="111125" cy="11747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en-US" sz="1800"/>
              </a:p>
            </p:txBody>
          </p:sp>
          <p:sp>
            <p:nvSpPr>
              <p:cNvPr id="13324" name="Rectangle 33"/>
              <p:cNvSpPr>
                <a:spLocks noChangeArrowheads="1"/>
              </p:cNvSpPr>
              <p:nvPr/>
            </p:nvSpPr>
            <p:spPr bwMode="auto">
              <a:xfrm>
                <a:off x="6294438" y="2824163"/>
                <a:ext cx="405561" cy="459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i="1">
                    <a:latin typeface="Times New Roman" panose="02020603050405020304" pitchFamily="18" charset="0"/>
                  </a:rPr>
                  <a:t>Q</a:t>
                </a:r>
              </a:p>
            </p:txBody>
          </p:sp>
          <p:cxnSp>
            <p:nvCxnSpPr>
              <p:cNvPr id="13325" name="Straight Connector 35"/>
              <p:cNvCxnSpPr>
                <a:cxnSpLocks noChangeShapeType="1"/>
              </p:cNvCxnSpPr>
              <p:nvPr/>
            </p:nvCxnSpPr>
            <p:spPr bwMode="auto">
              <a:xfrm flipV="1">
                <a:off x="6721077" y="2527300"/>
                <a:ext cx="1152923" cy="59981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" name="Arc 38"/>
              <p:cNvSpPr/>
              <p:nvPr/>
            </p:nvSpPr>
            <p:spPr bwMode="auto">
              <a:xfrm>
                <a:off x="7632873" y="2235200"/>
                <a:ext cx="495364" cy="533400"/>
              </a:xfrm>
              <a:prstGeom prst="arc">
                <a:avLst>
                  <a:gd name="adj1" fmla="val 4009375"/>
                  <a:gd name="adj2" fmla="val 9037167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NZ">
                  <a:latin typeface="Arial" charset="0"/>
                </a:endParaRPr>
              </a:p>
            </p:txBody>
          </p:sp>
          <p:sp>
            <p:nvSpPr>
              <p:cNvPr id="43" name="Right Brace 42"/>
              <p:cNvSpPr/>
              <p:nvPr/>
            </p:nvSpPr>
            <p:spPr bwMode="auto">
              <a:xfrm>
                <a:off x="8407400" y="2146300"/>
                <a:ext cx="1219200" cy="2413000"/>
              </a:xfrm>
              <a:prstGeom prst="rightBrace">
                <a:avLst>
                  <a:gd name="adj1" fmla="val 13952"/>
                  <a:gd name="adj2" fmla="val 49387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scene3d>
                <a:camera prst="orthographicFront">
                  <a:rot lat="0" lon="0" rev="1500000"/>
                </a:camera>
                <a:lightRig rig="threePt" dir="t"/>
              </a:scene3d>
            </p:spPr>
            <p:txBody>
              <a:bodyPr/>
              <a:lstStyle/>
              <a:p>
                <a:pPr>
                  <a:defRPr/>
                </a:pPr>
                <a:endParaRPr lang="en-NZ">
                  <a:latin typeface="Arial" charset="0"/>
                </a:endParaRPr>
              </a:p>
            </p:txBody>
          </p:sp>
          <p:sp>
            <p:nvSpPr>
              <p:cNvPr id="13328" name="TextBox 43"/>
              <p:cNvSpPr txBox="1">
                <a:spLocks noChangeArrowheads="1"/>
              </p:cNvSpPr>
              <p:nvPr/>
            </p:nvSpPr>
            <p:spPr bwMode="auto">
              <a:xfrm>
                <a:off x="9474200" y="2768600"/>
                <a:ext cx="67518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/>
                  <a:t>q </a:t>
                </a:r>
                <a:r>
                  <a:rPr lang="en-US" altLang="en-US" sz="1800">
                    <a:cs typeface="Times New Roman" panose="02020603050405020304" pitchFamily="18" charset="0"/>
                  </a:rPr>
                  <a:t>•</a:t>
                </a:r>
                <a:r>
                  <a:rPr lang="en-US" altLang="en-US" sz="1800" b="1"/>
                  <a:t> n</a:t>
                </a:r>
                <a:endParaRPr lang="en-NZ" altLang="en-US" sz="1800"/>
              </a:p>
            </p:txBody>
          </p:sp>
        </p:grpSp>
        <p:sp>
          <p:nvSpPr>
            <p:cNvPr id="46" name="Right Brace 45"/>
            <p:cNvSpPr/>
            <p:nvPr/>
          </p:nvSpPr>
          <p:spPr bwMode="auto">
            <a:xfrm>
              <a:off x="8343900" y="3543300"/>
              <a:ext cx="266700" cy="1473200"/>
            </a:xfrm>
            <a:prstGeom prst="rightBrace">
              <a:avLst>
                <a:gd name="adj1" fmla="val 24122"/>
                <a:gd name="adj2" fmla="val 4938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scene3d>
              <a:camera prst="orthographicFront">
                <a:rot lat="0" lon="0" rev="15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NZ">
                <a:latin typeface="Arial" charset="0"/>
              </a:endParaRPr>
            </a:p>
          </p:txBody>
        </p:sp>
        <p:sp>
          <p:nvSpPr>
            <p:cNvPr id="13320" name="TextBox 46"/>
            <p:cNvSpPr txBox="1">
              <a:spLocks noChangeArrowheads="1"/>
            </p:cNvSpPr>
            <p:nvPr/>
          </p:nvSpPr>
          <p:spPr bwMode="auto">
            <a:xfrm>
              <a:off x="8521700" y="39878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/>
                <a:t>d</a:t>
              </a:r>
              <a:endParaRPr lang="en-NZ" altLang="en-US" sz="1800" i="1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2D Affine Transformations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3FEE591-228F-471A-BBB7-7EA4E923CF35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pic>
        <p:nvPicPr>
          <p:cNvPr id="14340" name="Picture 10" descr="C:\Users\clut002\AppData\Local\Microsoft\Windows\Temporary Internet Files\Content.IE5\38QB4DOP\MCED00285_0000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2092325"/>
            <a:ext cx="2686050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3" descr="C:\Users\clut002\AppData\Local\Microsoft\Windows\Temporary Internet Files\Content.IE5\YP5Z2S5F\MCED00282_0000[1]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46800" y="2222500"/>
            <a:ext cx="3017838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14" descr="C:\Users\clut002\AppData\Local\Microsoft\Windows\Temporary Internet Files\Content.IE5\38QB4DOP\MCED00277_0000[1].w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00" y="969963"/>
            <a:ext cx="1536700" cy="29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2D Affine Transformations</a:t>
            </a:r>
            <a:endParaRPr lang="en-NZ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smtClean="0">
                <a:ea typeface="新細明體" charset="-120"/>
              </a:rPr>
              <a:t>Function </a:t>
            </a:r>
            <a:r>
              <a:rPr lang="en-US" altLang="zh-TW" sz="2600" b="1" smtClean="0">
                <a:ea typeface="新細明體" charset="-120"/>
              </a:rPr>
              <a:t>F</a:t>
            </a:r>
            <a:r>
              <a:rPr lang="en-US" altLang="zh-TW" sz="2600" smtClean="0">
                <a:ea typeface="新細明體" charset="-120"/>
              </a:rPr>
              <a:t> that gets a vector </a:t>
            </a:r>
            <a:r>
              <a:rPr lang="en-US" altLang="zh-TW" sz="2600" b="1" smtClean="0">
                <a:ea typeface="新細明體" charset="-120"/>
              </a:rPr>
              <a:t>p</a:t>
            </a:r>
            <a:r>
              <a:rPr lang="en-US" altLang="zh-TW" sz="2600" smtClean="0">
                <a:ea typeface="新細明體" charset="-120"/>
              </a:rPr>
              <a:t> and produces a vector </a:t>
            </a:r>
            <a:r>
              <a:rPr lang="en-US" altLang="zh-TW" sz="2600" b="1" smtClean="0">
                <a:ea typeface="新細明體" charset="-120"/>
              </a:rPr>
              <a:t>F</a:t>
            </a:r>
            <a:r>
              <a:rPr lang="en-US" altLang="zh-TW" sz="2600" smtClean="0">
                <a:ea typeface="新細明體" charset="-120"/>
              </a:rPr>
              <a:t>(</a:t>
            </a:r>
            <a:r>
              <a:rPr lang="en-US" altLang="zh-TW" sz="2600" b="1" smtClean="0">
                <a:ea typeface="新細明體" charset="-120"/>
              </a:rPr>
              <a:t>p</a:t>
            </a:r>
            <a:r>
              <a:rPr lang="en-US" altLang="zh-TW" sz="2600" smtClean="0">
                <a:ea typeface="新細明體" charset="-120"/>
              </a:rPr>
              <a:t>)</a:t>
            </a:r>
          </a:p>
          <a:p>
            <a:r>
              <a:rPr lang="en-US" altLang="zh-TW" sz="2600" b="1" smtClean="0">
                <a:ea typeface="新細明體" charset="-120"/>
              </a:rPr>
              <a:t>F</a:t>
            </a:r>
            <a:r>
              <a:rPr lang="en-US" altLang="zh-TW" sz="2600" smtClean="0">
                <a:ea typeface="新細明體" charset="-120"/>
              </a:rPr>
              <a:t> consists of a linear transformation and a translation:</a:t>
            </a:r>
            <a:br>
              <a:rPr lang="en-US" altLang="zh-TW" sz="2600" smtClean="0">
                <a:ea typeface="新細明體" charset="-120"/>
              </a:rPr>
            </a:br>
            <a:r>
              <a:rPr lang="en-US" altLang="zh-TW" sz="2600" smtClean="0">
                <a:ea typeface="新細明體" charset="-120"/>
              </a:rPr>
              <a:t>	</a:t>
            </a:r>
            <a:r>
              <a:rPr lang="en-US" altLang="zh-TW" sz="2600" b="1" smtClean="0">
                <a:ea typeface="新細明體" charset="-120"/>
              </a:rPr>
              <a:t>F</a:t>
            </a:r>
            <a:r>
              <a:rPr lang="en-US" altLang="zh-TW" sz="2600" smtClean="0">
                <a:ea typeface="新細明體" charset="-120"/>
              </a:rPr>
              <a:t>(</a:t>
            </a:r>
            <a:r>
              <a:rPr lang="en-US" altLang="zh-TW" sz="2600" b="1" smtClean="0">
                <a:ea typeface="新細明體" charset="-120"/>
              </a:rPr>
              <a:t>p</a:t>
            </a:r>
            <a:r>
              <a:rPr lang="en-US" altLang="zh-TW" sz="2600" smtClean="0">
                <a:ea typeface="新細明體" charset="-120"/>
              </a:rPr>
              <a:t>) = </a:t>
            </a:r>
            <a:r>
              <a:rPr lang="en-US" altLang="zh-TW" sz="2600" b="1" smtClean="0">
                <a:ea typeface="新細明體" charset="-120"/>
              </a:rPr>
              <a:t>M p</a:t>
            </a:r>
            <a:r>
              <a:rPr lang="en-US" altLang="zh-TW" sz="2600" smtClean="0">
                <a:ea typeface="新細明體" charset="-120"/>
              </a:rPr>
              <a:t> + </a:t>
            </a:r>
            <a:r>
              <a:rPr lang="en-US" altLang="zh-TW" sz="2600" b="1" smtClean="0">
                <a:ea typeface="新細明體" charset="-120"/>
              </a:rPr>
              <a:t>t</a:t>
            </a:r>
          </a:p>
          <a:p>
            <a:r>
              <a:rPr lang="en-US" altLang="zh-TW" sz="2600" smtClean="0">
                <a:ea typeface="新細明體" charset="-120"/>
              </a:rPr>
              <a:t>The linear transformation is a matrix multiplication:  </a:t>
            </a:r>
            <a:r>
              <a:rPr lang="en-US" altLang="zh-TW" sz="2600" b="1" smtClean="0">
                <a:ea typeface="新細明體" charset="-120"/>
              </a:rPr>
              <a:t>M p</a:t>
            </a:r>
            <a:endParaRPr lang="en-US" altLang="zh-TW" sz="2600" smtClean="0">
              <a:ea typeface="新細明體" charset="-120"/>
            </a:endParaRPr>
          </a:p>
          <a:p>
            <a:r>
              <a:rPr lang="en-US" altLang="zh-TW" sz="2600" smtClean="0">
                <a:ea typeface="新細明體" charset="-120"/>
              </a:rPr>
              <a:t>The translation is a vector addition: … + </a:t>
            </a:r>
            <a:r>
              <a:rPr lang="en-US" altLang="zh-TW" sz="2600" b="1" smtClean="0">
                <a:ea typeface="新細明體" charset="-120"/>
              </a:rPr>
              <a:t>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2000" smtClean="0">
              <a:ea typeface="新細明體" charset="-12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600" b="1" smtClean="0">
                <a:ea typeface="新細明體" charset="-120"/>
              </a:rPr>
              <a:t>Properties</a:t>
            </a:r>
            <a:r>
              <a:rPr lang="en-US" altLang="zh-TW" sz="2600" smtClean="0">
                <a:ea typeface="新細明體" charset="-120"/>
              </a:rPr>
              <a:t>: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NZ" altLang="zh-TW" sz="2600" smtClean="0">
                <a:ea typeface="新細明體" charset="-120"/>
              </a:rPr>
              <a:t>F preserves </a:t>
            </a:r>
            <a:r>
              <a:rPr lang="en-NZ" altLang="zh-TW" sz="2600" b="1" smtClean="0">
                <a:ea typeface="新細明體" charset="-120"/>
              </a:rPr>
              <a:t>collinearity</a:t>
            </a:r>
            <a:r>
              <a:rPr lang="en-NZ" altLang="zh-TW" sz="2600" smtClean="0">
                <a:ea typeface="新細明體" charset="-120"/>
              </a:rPr>
              <a:t>:</a:t>
            </a:r>
            <a:br>
              <a:rPr lang="en-NZ" altLang="zh-TW" sz="2600" smtClean="0">
                <a:ea typeface="新細明體" charset="-120"/>
              </a:rPr>
            </a:br>
            <a:r>
              <a:rPr lang="en-NZ" altLang="zh-TW" sz="2600" smtClean="0">
                <a:ea typeface="新細明體" charset="-120"/>
              </a:rPr>
              <a:t>If P, Q, R are on a straight line, then also </a:t>
            </a:r>
            <a:r>
              <a:rPr lang="en-NZ" altLang="zh-TW" sz="2600" b="1" smtClean="0">
                <a:ea typeface="新細明體" charset="-120"/>
              </a:rPr>
              <a:t>F</a:t>
            </a:r>
            <a:r>
              <a:rPr lang="en-NZ" altLang="zh-TW" sz="2600" smtClean="0">
                <a:ea typeface="新細明體" charset="-120"/>
              </a:rPr>
              <a:t>(</a:t>
            </a:r>
            <a:r>
              <a:rPr lang="en-NZ" altLang="zh-TW" sz="2600" b="1" smtClean="0">
                <a:ea typeface="新細明體" charset="-120"/>
              </a:rPr>
              <a:t>p</a:t>
            </a:r>
            <a:r>
              <a:rPr lang="en-NZ" altLang="zh-TW" sz="2600" smtClean="0">
                <a:ea typeface="新細明體" charset="-120"/>
              </a:rPr>
              <a:t>), </a:t>
            </a:r>
            <a:r>
              <a:rPr lang="en-NZ" altLang="zh-TW" sz="2600" b="1" smtClean="0">
                <a:ea typeface="新細明體" charset="-120"/>
              </a:rPr>
              <a:t>F</a:t>
            </a:r>
            <a:r>
              <a:rPr lang="en-NZ" altLang="zh-TW" sz="2600" smtClean="0">
                <a:ea typeface="新細明體" charset="-120"/>
              </a:rPr>
              <a:t>(</a:t>
            </a:r>
            <a:r>
              <a:rPr lang="en-NZ" altLang="zh-TW" sz="2600" b="1" smtClean="0">
                <a:ea typeface="新細明體" charset="-120"/>
              </a:rPr>
              <a:t>q</a:t>
            </a:r>
            <a:r>
              <a:rPr lang="en-NZ" altLang="zh-TW" sz="2600" smtClean="0">
                <a:ea typeface="新細明體" charset="-120"/>
              </a:rPr>
              <a:t>), </a:t>
            </a:r>
            <a:r>
              <a:rPr lang="en-NZ" altLang="zh-TW" sz="2600" b="1" smtClean="0">
                <a:ea typeface="新細明體" charset="-120"/>
              </a:rPr>
              <a:t>F</a:t>
            </a:r>
            <a:r>
              <a:rPr lang="en-NZ" altLang="zh-TW" sz="2600" smtClean="0">
                <a:ea typeface="新細明體" charset="-120"/>
              </a:rPr>
              <a:t>(</a:t>
            </a:r>
            <a:r>
              <a:rPr lang="en-NZ" altLang="zh-TW" sz="2600" b="1" smtClean="0">
                <a:ea typeface="新細明體" charset="-120"/>
              </a:rPr>
              <a:t>r</a:t>
            </a:r>
            <a:r>
              <a:rPr lang="en-NZ" altLang="zh-TW" sz="2600" smtClean="0">
                <a:ea typeface="新細明體" charset="-120"/>
              </a:rPr>
              <a:t>)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NZ" altLang="zh-TW" sz="2600" smtClean="0">
                <a:ea typeface="新細明體" charset="-120"/>
              </a:rPr>
              <a:t>F preserves </a:t>
            </a:r>
            <a:r>
              <a:rPr lang="en-NZ" altLang="zh-TW" sz="2600" b="1" smtClean="0">
                <a:ea typeface="新細明體" charset="-120"/>
              </a:rPr>
              <a:t>ratios of distances</a:t>
            </a:r>
            <a:r>
              <a:rPr lang="en-NZ" altLang="zh-TW" sz="2600" smtClean="0">
                <a:ea typeface="新細明體" charset="-120"/>
              </a:rPr>
              <a:t> along a line:</a:t>
            </a:r>
            <a:br>
              <a:rPr lang="en-NZ" altLang="zh-TW" sz="2600" smtClean="0">
                <a:ea typeface="新細明體" charset="-120"/>
              </a:rPr>
            </a:br>
            <a:r>
              <a:rPr lang="en-NZ" altLang="zh-TW" sz="2600" smtClean="0">
                <a:ea typeface="新細明體" charset="-120"/>
              </a:rPr>
              <a:t>If P, Q, R are on a straight line, then</a:t>
            </a:r>
            <a:br>
              <a:rPr lang="en-NZ" altLang="zh-TW" sz="2600" smtClean="0">
                <a:ea typeface="新細明體" charset="-120"/>
              </a:rPr>
            </a:br>
            <a:r>
              <a:rPr lang="en-NZ" altLang="zh-TW" sz="2600" smtClean="0">
                <a:ea typeface="新細明體" charset="-120"/>
              </a:rPr>
              <a:t>|Q-P| / |R-Q| = |</a:t>
            </a:r>
            <a:r>
              <a:rPr lang="en-NZ" altLang="zh-TW" sz="2600" b="1" smtClean="0">
                <a:ea typeface="新細明體" charset="-120"/>
              </a:rPr>
              <a:t>F</a:t>
            </a:r>
            <a:r>
              <a:rPr lang="en-NZ" altLang="zh-TW" sz="2600" smtClean="0">
                <a:ea typeface="新細明體" charset="-120"/>
              </a:rPr>
              <a:t>(</a:t>
            </a:r>
            <a:r>
              <a:rPr lang="en-NZ" altLang="zh-TW" sz="2600" b="1" smtClean="0">
                <a:ea typeface="新細明體" charset="-120"/>
              </a:rPr>
              <a:t>q</a:t>
            </a:r>
            <a:r>
              <a:rPr lang="en-NZ" altLang="zh-TW" sz="2600" smtClean="0">
                <a:ea typeface="新細明體" charset="-120"/>
              </a:rPr>
              <a:t>) - </a:t>
            </a:r>
            <a:r>
              <a:rPr lang="en-NZ" altLang="zh-TW" sz="2600" b="1" smtClean="0">
                <a:ea typeface="新細明體" charset="-120"/>
              </a:rPr>
              <a:t>F</a:t>
            </a:r>
            <a:r>
              <a:rPr lang="en-NZ" altLang="zh-TW" sz="2600" smtClean="0">
                <a:ea typeface="新細明體" charset="-120"/>
              </a:rPr>
              <a:t>(</a:t>
            </a:r>
            <a:r>
              <a:rPr lang="en-NZ" altLang="zh-TW" sz="2600" b="1" smtClean="0">
                <a:ea typeface="新細明體" charset="-120"/>
              </a:rPr>
              <a:t>p</a:t>
            </a:r>
            <a:r>
              <a:rPr lang="en-NZ" altLang="zh-TW" sz="2600" smtClean="0">
                <a:ea typeface="新細明體" charset="-120"/>
              </a:rPr>
              <a:t>)| / |</a:t>
            </a:r>
            <a:r>
              <a:rPr lang="en-NZ" altLang="zh-TW" sz="2600" b="1" smtClean="0">
                <a:ea typeface="新細明體" charset="-120"/>
              </a:rPr>
              <a:t>F</a:t>
            </a:r>
            <a:r>
              <a:rPr lang="en-NZ" altLang="zh-TW" sz="2600" smtClean="0">
                <a:ea typeface="新細明體" charset="-120"/>
              </a:rPr>
              <a:t>(</a:t>
            </a:r>
            <a:r>
              <a:rPr lang="en-NZ" altLang="zh-TW" sz="2600" b="1" smtClean="0">
                <a:ea typeface="新細明體" charset="-120"/>
              </a:rPr>
              <a:t>r</a:t>
            </a:r>
            <a:r>
              <a:rPr lang="en-NZ" altLang="zh-TW" sz="2600" smtClean="0">
                <a:ea typeface="新細明體" charset="-120"/>
              </a:rPr>
              <a:t>) - </a:t>
            </a:r>
            <a:r>
              <a:rPr lang="en-NZ" altLang="zh-TW" sz="2600" b="1" smtClean="0">
                <a:ea typeface="新細明體" charset="-120"/>
              </a:rPr>
              <a:t>F</a:t>
            </a:r>
            <a:r>
              <a:rPr lang="en-NZ" altLang="zh-TW" sz="2600" smtClean="0">
                <a:ea typeface="新細明體" charset="-120"/>
              </a:rPr>
              <a:t>(</a:t>
            </a:r>
            <a:r>
              <a:rPr lang="en-NZ" altLang="zh-TW" sz="2600" b="1" smtClean="0">
                <a:ea typeface="新細明體" charset="-120"/>
              </a:rPr>
              <a:t>q</a:t>
            </a:r>
            <a:r>
              <a:rPr lang="en-NZ" altLang="zh-TW" sz="2600" smtClean="0">
                <a:ea typeface="新細明體" charset="-120"/>
              </a:rPr>
              <a:t>)|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4FFE68D-C27B-49BF-9E9A-2047E213D08B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pSp>
        <p:nvGrpSpPr>
          <p:cNvPr id="15365" name="Group 24"/>
          <p:cNvGrpSpPr>
            <a:grpSpLocks/>
          </p:cNvGrpSpPr>
          <p:nvPr/>
        </p:nvGrpSpPr>
        <p:grpSpPr bwMode="auto">
          <a:xfrm>
            <a:off x="5661025" y="3619500"/>
            <a:ext cx="3316288" cy="1246188"/>
            <a:chOff x="6257925" y="3594100"/>
            <a:chExt cx="3315762" cy="1245632"/>
          </a:xfrm>
        </p:grpSpPr>
        <p:cxnSp>
          <p:nvCxnSpPr>
            <p:cNvPr id="15366" name="Straight Connector 5"/>
            <p:cNvCxnSpPr>
              <a:cxnSpLocks noChangeShapeType="1"/>
            </p:cNvCxnSpPr>
            <p:nvPr/>
          </p:nvCxnSpPr>
          <p:spPr bwMode="auto">
            <a:xfrm rot="5400000" flipH="1" flipV="1">
              <a:off x="6070600" y="4025900"/>
              <a:ext cx="876300" cy="41910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67" name="Straight Connector 6"/>
            <p:cNvCxnSpPr>
              <a:cxnSpLocks noChangeShapeType="1"/>
            </p:cNvCxnSpPr>
            <p:nvPr/>
          </p:nvCxnSpPr>
          <p:spPr bwMode="auto">
            <a:xfrm rot="10800000">
              <a:off x="8343900" y="4216400"/>
              <a:ext cx="647700" cy="13970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Right Arrow 9"/>
            <p:cNvSpPr/>
            <p:nvPr/>
          </p:nvSpPr>
          <p:spPr bwMode="auto">
            <a:xfrm>
              <a:off x="7226146" y="3936847"/>
              <a:ext cx="571409" cy="660105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TW" sz="1800" b="1" smtClean="0">
                  <a:ea typeface="新細明體" charset="-120"/>
                </a:rPr>
                <a:t>F</a:t>
              </a:r>
              <a:endParaRPr lang="en-NZ" altLang="zh-TW" sz="1800" b="1" smtClean="0">
                <a:ea typeface="新細明體" charset="-120"/>
              </a:endParaRPr>
            </a:p>
          </p:txBody>
        </p:sp>
        <p:sp>
          <p:nvSpPr>
            <p:cNvPr id="15369" name="Oval 12"/>
            <p:cNvSpPr>
              <a:spLocks noChangeArrowheads="1"/>
            </p:cNvSpPr>
            <p:nvPr/>
          </p:nvSpPr>
          <p:spPr bwMode="auto">
            <a:xfrm>
              <a:off x="6677025" y="3719513"/>
              <a:ext cx="111125" cy="1174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en-US" sz="1800"/>
            </a:p>
          </p:txBody>
        </p:sp>
        <p:sp>
          <p:nvSpPr>
            <p:cNvPr id="15370" name="Oval 13"/>
            <p:cNvSpPr>
              <a:spLocks noChangeArrowheads="1"/>
            </p:cNvSpPr>
            <p:nvPr/>
          </p:nvSpPr>
          <p:spPr bwMode="auto">
            <a:xfrm>
              <a:off x="6461125" y="4164013"/>
              <a:ext cx="111125" cy="1174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en-US" sz="1800"/>
            </a:p>
          </p:txBody>
        </p:sp>
        <p:sp>
          <p:nvSpPr>
            <p:cNvPr id="15371" name="Oval 14"/>
            <p:cNvSpPr>
              <a:spLocks noChangeArrowheads="1"/>
            </p:cNvSpPr>
            <p:nvPr/>
          </p:nvSpPr>
          <p:spPr bwMode="auto">
            <a:xfrm>
              <a:off x="6257925" y="4595813"/>
              <a:ext cx="111125" cy="1174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en-US" sz="1800"/>
            </a:p>
          </p:txBody>
        </p:sp>
        <p:sp>
          <p:nvSpPr>
            <p:cNvPr id="15372" name="Oval 15"/>
            <p:cNvSpPr>
              <a:spLocks noChangeArrowheads="1"/>
            </p:cNvSpPr>
            <p:nvPr/>
          </p:nvSpPr>
          <p:spPr bwMode="auto">
            <a:xfrm>
              <a:off x="8315325" y="4164013"/>
              <a:ext cx="111125" cy="1174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en-US" sz="1800"/>
            </a:p>
          </p:txBody>
        </p:sp>
        <p:sp>
          <p:nvSpPr>
            <p:cNvPr id="15373" name="Oval 16"/>
            <p:cNvSpPr>
              <a:spLocks noChangeArrowheads="1"/>
            </p:cNvSpPr>
            <p:nvPr/>
          </p:nvSpPr>
          <p:spPr bwMode="auto">
            <a:xfrm>
              <a:off x="8670925" y="4240213"/>
              <a:ext cx="111125" cy="1174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en-US" sz="1800"/>
            </a:p>
          </p:txBody>
        </p:sp>
        <p:sp>
          <p:nvSpPr>
            <p:cNvPr id="15374" name="Oval 17"/>
            <p:cNvSpPr>
              <a:spLocks noChangeArrowheads="1"/>
            </p:cNvSpPr>
            <p:nvPr/>
          </p:nvSpPr>
          <p:spPr bwMode="auto">
            <a:xfrm>
              <a:off x="8988425" y="4316413"/>
              <a:ext cx="111125" cy="1174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en-US" sz="1800"/>
            </a:p>
          </p:txBody>
        </p:sp>
        <p:sp>
          <p:nvSpPr>
            <p:cNvPr id="15375" name="TextBox 18"/>
            <p:cNvSpPr txBox="1">
              <a:spLocks noChangeArrowheads="1"/>
            </p:cNvSpPr>
            <p:nvPr/>
          </p:nvSpPr>
          <p:spPr bwMode="auto">
            <a:xfrm>
              <a:off x="6743700" y="3594100"/>
              <a:ext cx="3385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P</a:t>
              </a:r>
              <a:endParaRPr lang="en-NZ" altLang="en-US" sz="1800"/>
            </a:p>
          </p:txBody>
        </p:sp>
        <p:sp>
          <p:nvSpPr>
            <p:cNvPr id="15376" name="TextBox 19"/>
            <p:cNvSpPr txBox="1">
              <a:spLocks noChangeArrowheads="1"/>
            </p:cNvSpPr>
            <p:nvPr/>
          </p:nvSpPr>
          <p:spPr bwMode="auto">
            <a:xfrm>
              <a:off x="6527800" y="4038600"/>
              <a:ext cx="3642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Q</a:t>
              </a:r>
              <a:endParaRPr lang="en-NZ" altLang="en-US" sz="1800"/>
            </a:p>
          </p:txBody>
        </p:sp>
        <p:sp>
          <p:nvSpPr>
            <p:cNvPr id="15377" name="TextBox 20"/>
            <p:cNvSpPr txBox="1">
              <a:spLocks noChangeArrowheads="1"/>
            </p:cNvSpPr>
            <p:nvPr/>
          </p:nvSpPr>
          <p:spPr bwMode="auto">
            <a:xfrm>
              <a:off x="6324600" y="4470400"/>
              <a:ext cx="3642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R</a:t>
              </a:r>
              <a:endParaRPr lang="en-NZ" altLang="en-US" sz="1800"/>
            </a:p>
          </p:txBody>
        </p:sp>
        <p:sp>
          <p:nvSpPr>
            <p:cNvPr id="15378" name="TextBox 21"/>
            <p:cNvSpPr txBox="1">
              <a:spLocks noChangeArrowheads="1"/>
            </p:cNvSpPr>
            <p:nvPr/>
          </p:nvSpPr>
          <p:spPr bwMode="auto">
            <a:xfrm>
              <a:off x="7886700" y="3797300"/>
              <a:ext cx="6206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F</a:t>
              </a:r>
              <a:r>
                <a:rPr lang="en-US" altLang="en-US" sz="1800"/>
                <a:t>(</a:t>
              </a:r>
              <a:r>
                <a:rPr lang="en-US" altLang="en-US" sz="1800" b="1"/>
                <a:t>p</a:t>
              </a:r>
              <a:r>
                <a:rPr lang="en-US" altLang="en-US" sz="1800"/>
                <a:t>)</a:t>
              </a:r>
              <a:endParaRPr lang="en-NZ" altLang="en-US" sz="1800"/>
            </a:p>
          </p:txBody>
        </p:sp>
        <p:sp>
          <p:nvSpPr>
            <p:cNvPr id="15379" name="TextBox 22"/>
            <p:cNvSpPr txBox="1">
              <a:spLocks noChangeArrowheads="1"/>
            </p:cNvSpPr>
            <p:nvPr/>
          </p:nvSpPr>
          <p:spPr bwMode="auto">
            <a:xfrm>
              <a:off x="8470900" y="3873500"/>
              <a:ext cx="6206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F</a:t>
              </a:r>
              <a:r>
                <a:rPr lang="en-US" altLang="en-US" sz="1800"/>
                <a:t>(</a:t>
              </a:r>
              <a:r>
                <a:rPr lang="en-US" altLang="en-US" sz="1800" b="1"/>
                <a:t>q</a:t>
              </a:r>
              <a:r>
                <a:rPr lang="en-US" altLang="en-US" sz="1800"/>
                <a:t>)</a:t>
              </a:r>
              <a:endParaRPr lang="en-NZ" altLang="en-US" sz="1800"/>
            </a:p>
          </p:txBody>
        </p:sp>
        <p:sp>
          <p:nvSpPr>
            <p:cNvPr id="15380" name="TextBox 23"/>
            <p:cNvSpPr txBox="1">
              <a:spLocks noChangeArrowheads="1"/>
            </p:cNvSpPr>
            <p:nvPr/>
          </p:nvSpPr>
          <p:spPr bwMode="auto">
            <a:xfrm>
              <a:off x="9004300" y="4000500"/>
              <a:ext cx="5693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F</a:t>
              </a:r>
              <a:r>
                <a:rPr lang="en-US" altLang="en-US" sz="1800"/>
                <a:t>(</a:t>
              </a:r>
              <a:r>
                <a:rPr lang="en-US" altLang="en-US" sz="1800" b="1"/>
                <a:t>r</a:t>
              </a:r>
              <a:r>
                <a:rPr lang="en-US" altLang="en-US" sz="1800"/>
                <a:t>)</a:t>
              </a:r>
              <a:endParaRPr lang="en-NZ" altLang="en-US" sz="18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Scaling and Translation</a:t>
            </a:r>
            <a:endParaRPr lang="en-NZ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en-US" sz="2400" b="1" smtClean="0"/>
              <a:t>Scaling S</a:t>
            </a:r>
            <a:r>
              <a:rPr lang="en-US" altLang="en-US" sz="2400" smtClean="0"/>
              <a:t> (about the origin)</a:t>
            </a:r>
          </a:p>
          <a:p>
            <a:pPr>
              <a:buSzPct val="65000"/>
            </a:pPr>
            <a:r>
              <a:rPr lang="en-US" altLang="en-US" sz="2400" smtClean="0"/>
              <a:t>Squeezing and stretching</a:t>
            </a:r>
            <a:br>
              <a:rPr lang="en-US" altLang="en-US" sz="2400" smtClean="0"/>
            </a:br>
            <a:r>
              <a:rPr lang="en-US" altLang="en-US" sz="2400" smtClean="0"/>
              <a:t>along the x- and y-axis</a:t>
            </a:r>
          </a:p>
          <a:p>
            <a:pPr>
              <a:buSzPct val="65000"/>
            </a:pPr>
            <a:r>
              <a:rPr lang="en-US" altLang="en-US" sz="2400" smtClean="0"/>
              <a:t>s</a:t>
            </a:r>
            <a:r>
              <a:rPr lang="en-US" altLang="en-US" sz="2400" baseline="-25000" smtClean="0"/>
              <a:t>x</a:t>
            </a:r>
            <a:r>
              <a:rPr lang="en-US" altLang="en-US" sz="2400" smtClean="0"/>
              <a:t> / s</a:t>
            </a:r>
            <a:r>
              <a:rPr lang="en-US" altLang="en-US" sz="2400" baseline="-25000" smtClean="0"/>
              <a:t>y</a:t>
            </a:r>
            <a:r>
              <a:rPr lang="en-US" altLang="en-US" sz="2400" smtClean="0"/>
              <a:t> is scaling factor along x/y-axis</a:t>
            </a:r>
          </a:p>
          <a:p>
            <a:pPr>
              <a:buSzPct val="65000"/>
            </a:pPr>
            <a:r>
              <a:rPr lang="en-US" altLang="en-US" sz="2400" smtClean="0"/>
              <a:t>Scaling factor &lt; 1 means squeezing</a:t>
            </a:r>
          </a:p>
          <a:p>
            <a:pPr>
              <a:buSzPct val="65000"/>
            </a:pPr>
            <a:r>
              <a:rPr lang="en-US" altLang="en-US" sz="2400" smtClean="0"/>
              <a:t>Scaling factor &gt; 1 means stretching</a:t>
            </a:r>
          </a:p>
          <a:p>
            <a:pPr>
              <a:buSzPct val="65000"/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en-US" sz="2400" b="1" smtClean="0"/>
              <a:t>Translation T</a:t>
            </a:r>
          </a:p>
          <a:p>
            <a:pPr>
              <a:buSzPct val="65000"/>
            </a:pPr>
            <a:r>
              <a:rPr lang="en-US" altLang="en-US" sz="2400" smtClean="0"/>
              <a:t>Moving along x- and y-axes</a:t>
            </a:r>
          </a:p>
          <a:p>
            <a:pPr>
              <a:buSzPct val="65000"/>
            </a:pPr>
            <a:r>
              <a:rPr lang="en-US" altLang="en-US" sz="2400" smtClean="0"/>
              <a:t>t</a:t>
            </a:r>
            <a:r>
              <a:rPr lang="en-US" altLang="en-US" sz="2400" baseline="-25000" smtClean="0"/>
              <a:t>x</a:t>
            </a:r>
            <a:r>
              <a:rPr lang="en-US" altLang="en-US" sz="2400" smtClean="0"/>
              <a:t> / t</a:t>
            </a:r>
            <a:r>
              <a:rPr lang="en-US" altLang="en-US" sz="2400" baseline="-25000" smtClean="0"/>
              <a:t>y</a:t>
            </a:r>
            <a:r>
              <a:rPr lang="en-US" altLang="en-US" sz="2400" smtClean="0"/>
              <a:t> is distance along x/y-axis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C983070-0EE7-4544-BF96-A979CFA788AB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16389" name="Object 2"/>
          <p:cNvGraphicFramePr>
            <a:graphicFrameLocks noChangeAspect="1"/>
          </p:cNvGraphicFramePr>
          <p:nvPr/>
        </p:nvGraphicFramePr>
        <p:xfrm>
          <a:off x="5735638" y="2754313"/>
          <a:ext cx="40671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Equation" r:id="rId4" imgW="1892300" imgH="482600" progId="Equation.3">
                  <p:embed/>
                </p:oleObj>
              </mc:Choice>
              <mc:Fallback>
                <p:oleObj name="Equation" r:id="rId4" imgW="18923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2754313"/>
                        <a:ext cx="406717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390" name="Straight Connector 6"/>
          <p:cNvCxnSpPr>
            <a:cxnSpLocks noChangeShapeType="1"/>
            <a:stCxn id="16393" idx="3"/>
          </p:cNvCxnSpPr>
          <p:nvPr/>
        </p:nvCxnSpPr>
        <p:spPr bwMode="auto">
          <a:xfrm rot="5400000" flipH="1" flipV="1">
            <a:off x="5468937" y="1566863"/>
            <a:ext cx="466725" cy="78740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ight Arrow 8"/>
          <p:cNvSpPr/>
          <p:nvPr/>
        </p:nvSpPr>
        <p:spPr bwMode="auto">
          <a:xfrm>
            <a:off x="6946900" y="1600200"/>
            <a:ext cx="571500" cy="660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800" b="1" smtClean="0">
                <a:ea typeface="新細明體" charset="-120"/>
              </a:rPr>
              <a:t>S</a:t>
            </a:r>
            <a:endParaRPr lang="en-NZ" altLang="zh-TW" sz="1800" b="1" smtClean="0">
              <a:ea typeface="新細明體" charset="-120"/>
            </a:endParaRPr>
          </a:p>
        </p:txBody>
      </p:sp>
      <p:sp>
        <p:nvSpPr>
          <p:cNvPr id="16392" name="Oval 9"/>
          <p:cNvSpPr>
            <a:spLocks noChangeArrowheads="1"/>
          </p:cNvSpPr>
          <p:nvPr/>
        </p:nvSpPr>
        <p:spPr bwMode="auto">
          <a:xfrm>
            <a:off x="6054725" y="1649413"/>
            <a:ext cx="111125" cy="1174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800"/>
          </a:p>
        </p:txBody>
      </p:sp>
      <p:sp>
        <p:nvSpPr>
          <p:cNvPr id="16393" name="Oval 11"/>
          <p:cNvSpPr>
            <a:spLocks noChangeArrowheads="1"/>
          </p:cNvSpPr>
          <p:nvPr/>
        </p:nvSpPr>
        <p:spPr bwMode="auto">
          <a:xfrm>
            <a:off x="5292725" y="2093913"/>
            <a:ext cx="111125" cy="1174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800"/>
          </a:p>
        </p:txBody>
      </p:sp>
      <p:grpSp>
        <p:nvGrpSpPr>
          <p:cNvPr id="16394" name="Group 37"/>
          <p:cNvGrpSpPr>
            <a:grpSpLocks/>
          </p:cNvGrpSpPr>
          <p:nvPr/>
        </p:nvGrpSpPr>
        <p:grpSpPr bwMode="auto">
          <a:xfrm>
            <a:off x="7959725" y="1484313"/>
            <a:ext cx="1419225" cy="879475"/>
            <a:chOff x="7477125" y="1420813"/>
            <a:chExt cx="1419225" cy="879475"/>
          </a:xfrm>
        </p:grpSpPr>
        <p:cxnSp>
          <p:nvCxnSpPr>
            <p:cNvPr id="16423" name="Straight Connector 22"/>
            <p:cNvCxnSpPr>
              <a:cxnSpLocks noChangeShapeType="1"/>
              <a:stCxn id="16425" idx="3"/>
              <a:endCxn id="16424" idx="3"/>
            </p:cNvCxnSpPr>
            <p:nvPr/>
          </p:nvCxnSpPr>
          <p:spPr bwMode="auto">
            <a:xfrm rot="5400000" flipH="1" flipV="1">
              <a:off x="7766449" y="1248034"/>
              <a:ext cx="762000" cy="130810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24" name="Oval 23"/>
            <p:cNvSpPr>
              <a:spLocks noChangeArrowheads="1"/>
            </p:cNvSpPr>
            <p:nvPr/>
          </p:nvSpPr>
          <p:spPr bwMode="auto">
            <a:xfrm>
              <a:off x="8785225" y="1420813"/>
              <a:ext cx="111125" cy="1174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en-US" sz="1800"/>
            </a:p>
          </p:txBody>
        </p:sp>
        <p:sp>
          <p:nvSpPr>
            <p:cNvPr id="16425" name="Oval 24"/>
            <p:cNvSpPr>
              <a:spLocks noChangeArrowheads="1"/>
            </p:cNvSpPr>
            <p:nvPr/>
          </p:nvSpPr>
          <p:spPr bwMode="auto">
            <a:xfrm>
              <a:off x="7477125" y="2182813"/>
              <a:ext cx="111125" cy="1174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en-US" sz="1800"/>
            </a:p>
          </p:txBody>
        </p:sp>
      </p:grpSp>
      <p:grpSp>
        <p:nvGrpSpPr>
          <p:cNvPr id="16395" name="Group 36"/>
          <p:cNvGrpSpPr>
            <a:grpSpLocks/>
          </p:cNvGrpSpPr>
          <p:nvPr/>
        </p:nvGrpSpPr>
        <p:grpSpPr bwMode="auto">
          <a:xfrm>
            <a:off x="4991100" y="1041400"/>
            <a:ext cx="1638300" cy="1570038"/>
            <a:chOff x="4838700" y="1701800"/>
            <a:chExt cx="2116182" cy="1808163"/>
          </a:xfrm>
        </p:grpSpPr>
        <p:cxnSp>
          <p:nvCxnSpPr>
            <p:cNvPr id="16419" name="Straight Arrow Connector 33"/>
            <p:cNvCxnSpPr>
              <a:cxnSpLocks noChangeShapeType="1"/>
            </p:cNvCxnSpPr>
            <p:nvPr/>
          </p:nvCxnSpPr>
          <p:spPr bwMode="auto">
            <a:xfrm rot="5400000" flipH="1" flipV="1">
              <a:off x="4946650" y="2689225"/>
              <a:ext cx="1639888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0" name="Straight Arrow Connector 34"/>
            <p:cNvCxnSpPr>
              <a:cxnSpLocks noChangeShapeType="1"/>
            </p:cNvCxnSpPr>
            <p:nvPr/>
          </p:nvCxnSpPr>
          <p:spPr bwMode="auto">
            <a:xfrm rot="10800000">
              <a:off x="4838700" y="2743200"/>
              <a:ext cx="20701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21" name="TextBox 39"/>
            <p:cNvSpPr txBox="1">
              <a:spLocks noChangeArrowheads="1"/>
            </p:cNvSpPr>
            <p:nvPr/>
          </p:nvSpPr>
          <p:spPr bwMode="auto">
            <a:xfrm>
              <a:off x="5803900" y="1701800"/>
              <a:ext cx="27305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NZ" altLang="en-US" sz="1800"/>
            </a:p>
          </p:txBody>
        </p:sp>
        <p:sp>
          <p:nvSpPr>
            <p:cNvPr id="16422" name="TextBox 40"/>
            <p:cNvSpPr txBox="1">
              <a:spLocks noChangeArrowheads="1"/>
            </p:cNvSpPr>
            <p:nvPr/>
          </p:nvSpPr>
          <p:spPr bwMode="auto">
            <a:xfrm>
              <a:off x="6654800" y="274002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x</a:t>
              </a:r>
              <a:endParaRPr lang="en-NZ" altLang="en-US" sz="1800"/>
            </a:p>
          </p:txBody>
        </p:sp>
      </p:grpSp>
      <p:grpSp>
        <p:nvGrpSpPr>
          <p:cNvPr id="16396" name="Group 36"/>
          <p:cNvGrpSpPr>
            <a:grpSpLocks/>
          </p:cNvGrpSpPr>
          <p:nvPr/>
        </p:nvGrpSpPr>
        <p:grpSpPr bwMode="auto">
          <a:xfrm>
            <a:off x="7912100" y="1041400"/>
            <a:ext cx="1638300" cy="1570038"/>
            <a:chOff x="4838700" y="1701800"/>
            <a:chExt cx="2116182" cy="1808163"/>
          </a:xfrm>
        </p:grpSpPr>
        <p:cxnSp>
          <p:nvCxnSpPr>
            <p:cNvPr id="16415" name="Straight Arrow Connector 33"/>
            <p:cNvCxnSpPr>
              <a:cxnSpLocks noChangeShapeType="1"/>
            </p:cNvCxnSpPr>
            <p:nvPr/>
          </p:nvCxnSpPr>
          <p:spPr bwMode="auto">
            <a:xfrm rot="5400000" flipH="1" flipV="1">
              <a:off x="4946650" y="2689225"/>
              <a:ext cx="1639888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6" name="Straight Arrow Connector 34"/>
            <p:cNvCxnSpPr>
              <a:cxnSpLocks noChangeShapeType="1"/>
            </p:cNvCxnSpPr>
            <p:nvPr/>
          </p:nvCxnSpPr>
          <p:spPr bwMode="auto">
            <a:xfrm rot="10800000">
              <a:off x="4838700" y="2743200"/>
              <a:ext cx="20701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7" name="TextBox 39"/>
            <p:cNvSpPr txBox="1">
              <a:spLocks noChangeArrowheads="1"/>
            </p:cNvSpPr>
            <p:nvPr/>
          </p:nvSpPr>
          <p:spPr bwMode="auto">
            <a:xfrm>
              <a:off x="5803900" y="1701800"/>
              <a:ext cx="27305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NZ" altLang="en-US" sz="1800"/>
            </a:p>
          </p:txBody>
        </p:sp>
        <p:sp>
          <p:nvSpPr>
            <p:cNvPr id="16418" name="TextBox 40"/>
            <p:cNvSpPr txBox="1">
              <a:spLocks noChangeArrowheads="1"/>
            </p:cNvSpPr>
            <p:nvPr/>
          </p:nvSpPr>
          <p:spPr bwMode="auto">
            <a:xfrm>
              <a:off x="6654800" y="274002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x</a:t>
              </a:r>
              <a:endParaRPr lang="en-NZ" altLang="en-US" sz="1800"/>
            </a:p>
          </p:txBody>
        </p:sp>
      </p:grpSp>
      <p:cxnSp>
        <p:nvCxnSpPr>
          <p:cNvPr id="16397" name="Straight Connector 48"/>
          <p:cNvCxnSpPr>
            <a:cxnSpLocks noChangeShapeType="1"/>
            <a:stCxn id="16400" idx="3"/>
          </p:cNvCxnSpPr>
          <p:nvPr/>
        </p:nvCxnSpPr>
        <p:spPr bwMode="auto">
          <a:xfrm rot="5400000" flipH="1" flipV="1">
            <a:off x="5418137" y="4691063"/>
            <a:ext cx="466725" cy="78740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Right Arrow 49"/>
          <p:cNvSpPr/>
          <p:nvPr/>
        </p:nvSpPr>
        <p:spPr bwMode="auto">
          <a:xfrm>
            <a:off x="6921500" y="4724400"/>
            <a:ext cx="571500" cy="660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800" b="1" smtClean="0">
                <a:ea typeface="新細明體" charset="-120"/>
              </a:rPr>
              <a:t>T</a:t>
            </a:r>
            <a:endParaRPr lang="en-NZ" altLang="zh-TW" sz="1800" b="1" smtClean="0">
              <a:ea typeface="新細明體" charset="-120"/>
            </a:endParaRPr>
          </a:p>
        </p:txBody>
      </p:sp>
      <p:sp>
        <p:nvSpPr>
          <p:cNvPr id="16399" name="Oval 50"/>
          <p:cNvSpPr>
            <a:spLocks noChangeArrowheads="1"/>
          </p:cNvSpPr>
          <p:nvPr/>
        </p:nvSpPr>
        <p:spPr bwMode="auto">
          <a:xfrm>
            <a:off x="6003925" y="4773613"/>
            <a:ext cx="111125" cy="1174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800"/>
          </a:p>
        </p:txBody>
      </p:sp>
      <p:sp>
        <p:nvSpPr>
          <p:cNvPr id="16400" name="Oval 51"/>
          <p:cNvSpPr>
            <a:spLocks noChangeArrowheads="1"/>
          </p:cNvSpPr>
          <p:nvPr/>
        </p:nvSpPr>
        <p:spPr bwMode="auto">
          <a:xfrm>
            <a:off x="5241925" y="5218113"/>
            <a:ext cx="111125" cy="1174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800"/>
          </a:p>
        </p:txBody>
      </p:sp>
      <p:grpSp>
        <p:nvGrpSpPr>
          <p:cNvPr id="16401" name="Group 36"/>
          <p:cNvGrpSpPr>
            <a:grpSpLocks/>
          </p:cNvGrpSpPr>
          <p:nvPr/>
        </p:nvGrpSpPr>
        <p:grpSpPr bwMode="auto">
          <a:xfrm>
            <a:off x="4940300" y="4165600"/>
            <a:ext cx="1638300" cy="1570038"/>
            <a:chOff x="4838700" y="1701800"/>
            <a:chExt cx="2116182" cy="1808163"/>
          </a:xfrm>
        </p:grpSpPr>
        <p:cxnSp>
          <p:nvCxnSpPr>
            <p:cNvPr id="16411" name="Straight Arrow Connector 33"/>
            <p:cNvCxnSpPr>
              <a:cxnSpLocks noChangeShapeType="1"/>
            </p:cNvCxnSpPr>
            <p:nvPr/>
          </p:nvCxnSpPr>
          <p:spPr bwMode="auto">
            <a:xfrm rot="5400000" flipH="1" flipV="1">
              <a:off x="4946650" y="2689225"/>
              <a:ext cx="1639888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2" name="Straight Arrow Connector 34"/>
            <p:cNvCxnSpPr>
              <a:cxnSpLocks noChangeShapeType="1"/>
            </p:cNvCxnSpPr>
            <p:nvPr/>
          </p:nvCxnSpPr>
          <p:spPr bwMode="auto">
            <a:xfrm rot="10800000">
              <a:off x="4838700" y="2743200"/>
              <a:ext cx="20701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3" name="TextBox 39"/>
            <p:cNvSpPr txBox="1">
              <a:spLocks noChangeArrowheads="1"/>
            </p:cNvSpPr>
            <p:nvPr/>
          </p:nvSpPr>
          <p:spPr bwMode="auto">
            <a:xfrm>
              <a:off x="5803900" y="1701800"/>
              <a:ext cx="27305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NZ" altLang="en-US" sz="1800"/>
            </a:p>
          </p:txBody>
        </p:sp>
        <p:sp>
          <p:nvSpPr>
            <p:cNvPr id="16414" name="TextBox 40"/>
            <p:cNvSpPr txBox="1">
              <a:spLocks noChangeArrowheads="1"/>
            </p:cNvSpPr>
            <p:nvPr/>
          </p:nvSpPr>
          <p:spPr bwMode="auto">
            <a:xfrm>
              <a:off x="6654800" y="274002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x</a:t>
              </a:r>
              <a:endParaRPr lang="en-NZ" altLang="en-US" sz="1800"/>
            </a:p>
          </p:txBody>
        </p:sp>
      </p:grpSp>
      <p:grpSp>
        <p:nvGrpSpPr>
          <p:cNvPr id="16402" name="Group 36"/>
          <p:cNvGrpSpPr>
            <a:grpSpLocks/>
          </p:cNvGrpSpPr>
          <p:nvPr/>
        </p:nvGrpSpPr>
        <p:grpSpPr bwMode="auto">
          <a:xfrm>
            <a:off x="7861300" y="4165600"/>
            <a:ext cx="1638300" cy="1570038"/>
            <a:chOff x="4838700" y="1701800"/>
            <a:chExt cx="2116182" cy="1808163"/>
          </a:xfrm>
        </p:grpSpPr>
        <p:cxnSp>
          <p:nvCxnSpPr>
            <p:cNvPr id="16407" name="Straight Arrow Connector 33"/>
            <p:cNvCxnSpPr>
              <a:cxnSpLocks noChangeShapeType="1"/>
            </p:cNvCxnSpPr>
            <p:nvPr/>
          </p:nvCxnSpPr>
          <p:spPr bwMode="auto">
            <a:xfrm rot="5400000" flipH="1" flipV="1">
              <a:off x="4946650" y="2689225"/>
              <a:ext cx="1639888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8" name="Straight Arrow Connector 34"/>
            <p:cNvCxnSpPr>
              <a:cxnSpLocks noChangeShapeType="1"/>
            </p:cNvCxnSpPr>
            <p:nvPr/>
          </p:nvCxnSpPr>
          <p:spPr bwMode="auto">
            <a:xfrm rot="10800000">
              <a:off x="4838700" y="2743200"/>
              <a:ext cx="20701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9" name="TextBox 39"/>
            <p:cNvSpPr txBox="1">
              <a:spLocks noChangeArrowheads="1"/>
            </p:cNvSpPr>
            <p:nvPr/>
          </p:nvSpPr>
          <p:spPr bwMode="auto">
            <a:xfrm>
              <a:off x="5803900" y="1701800"/>
              <a:ext cx="27305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NZ" altLang="en-US" sz="1800"/>
            </a:p>
          </p:txBody>
        </p:sp>
        <p:sp>
          <p:nvSpPr>
            <p:cNvPr id="16410" name="TextBox 40"/>
            <p:cNvSpPr txBox="1">
              <a:spLocks noChangeArrowheads="1"/>
            </p:cNvSpPr>
            <p:nvPr/>
          </p:nvSpPr>
          <p:spPr bwMode="auto">
            <a:xfrm>
              <a:off x="6654800" y="274002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x</a:t>
              </a:r>
              <a:endParaRPr lang="en-NZ" altLang="en-US" sz="1800"/>
            </a:p>
          </p:txBody>
        </p:sp>
      </p:grpSp>
      <p:cxnSp>
        <p:nvCxnSpPr>
          <p:cNvPr id="16403" name="Straight Connector 66"/>
          <p:cNvCxnSpPr>
            <a:cxnSpLocks noChangeShapeType="1"/>
            <a:stCxn id="16405" idx="3"/>
          </p:cNvCxnSpPr>
          <p:nvPr/>
        </p:nvCxnSpPr>
        <p:spPr bwMode="auto">
          <a:xfrm rot="5400000" flipH="1" flipV="1">
            <a:off x="8834437" y="4322763"/>
            <a:ext cx="466725" cy="78740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4" name="Oval 67"/>
          <p:cNvSpPr>
            <a:spLocks noChangeArrowheads="1"/>
          </p:cNvSpPr>
          <p:nvPr/>
        </p:nvSpPr>
        <p:spPr bwMode="auto">
          <a:xfrm>
            <a:off x="9420225" y="4405313"/>
            <a:ext cx="111125" cy="1174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800"/>
          </a:p>
        </p:txBody>
      </p:sp>
      <p:sp>
        <p:nvSpPr>
          <p:cNvPr id="16405" name="Oval 68"/>
          <p:cNvSpPr>
            <a:spLocks noChangeArrowheads="1"/>
          </p:cNvSpPr>
          <p:nvPr/>
        </p:nvSpPr>
        <p:spPr bwMode="auto">
          <a:xfrm>
            <a:off x="8658225" y="4849813"/>
            <a:ext cx="111125" cy="1174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800"/>
          </a:p>
        </p:txBody>
      </p:sp>
      <p:graphicFrame>
        <p:nvGraphicFramePr>
          <p:cNvPr id="16406" name="Object 3"/>
          <p:cNvGraphicFramePr>
            <a:graphicFrameLocks noChangeAspect="1"/>
          </p:cNvGraphicFramePr>
          <p:nvPr/>
        </p:nvGraphicFramePr>
        <p:xfrm>
          <a:off x="5518150" y="5675313"/>
          <a:ext cx="264636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Equation" r:id="rId6" imgW="1231366" imgH="482391" progId="Equation.3">
                  <p:embed/>
                </p:oleObj>
              </mc:Choice>
              <mc:Fallback>
                <p:oleObj name="Equation" r:id="rId6" imgW="1231366" imgH="48239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5675313"/>
                        <a:ext cx="2646363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Reflections at Axes and Origin</a:t>
            </a:r>
            <a:endParaRPr lang="en-NZ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en-US" sz="2600" smtClean="0"/>
              <a:t>Special cases of scaling</a:t>
            </a:r>
          </a:p>
          <a:p>
            <a:pPr>
              <a:buSzPct val="65000"/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en-US" sz="2600" smtClean="0"/>
              <a:t>Reflection at the y-axis:</a:t>
            </a:r>
          </a:p>
          <a:p>
            <a:pPr>
              <a:buSzPct val="65000"/>
              <a:buFont typeface="Wingdings" panose="05000000000000000000" pitchFamily="2" charset="2"/>
              <a:buNone/>
            </a:pPr>
            <a:endParaRPr lang="en-US" altLang="en-US" sz="2600" smtClean="0"/>
          </a:p>
          <a:p>
            <a:pPr>
              <a:buSzPct val="65000"/>
              <a:buFont typeface="Wingdings" panose="05000000000000000000" pitchFamily="2" charset="2"/>
              <a:buNone/>
            </a:pPr>
            <a:endParaRPr lang="en-US" altLang="en-US" sz="2600" smtClean="0"/>
          </a:p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en-US" sz="2600" smtClean="0"/>
              <a:t>Reflection at the x-axis:</a:t>
            </a:r>
          </a:p>
          <a:p>
            <a:pPr>
              <a:buSzPct val="65000"/>
              <a:buFont typeface="Wingdings" panose="05000000000000000000" pitchFamily="2" charset="2"/>
              <a:buNone/>
            </a:pPr>
            <a:endParaRPr lang="en-US" altLang="en-US" sz="2600" smtClean="0"/>
          </a:p>
          <a:p>
            <a:pPr>
              <a:buSzPct val="65000"/>
              <a:buFont typeface="Wingdings" panose="05000000000000000000" pitchFamily="2" charset="2"/>
              <a:buNone/>
            </a:pPr>
            <a:endParaRPr lang="en-US" altLang="en-US" sz="2600" smtClean="0"/>
          </a:p>
          <a:p>
            <a:pPr>
              <a:buSzPct val="65000"/>
              <a:buFont typeface="Wingdings" panose="05000000000000000000" pitchFamily="2" charset="2"/>
              <a:buNone/>
            </a:pPr>
            <a:endParaRPr lang="en-US" altLang="en-US" sz="2600" smtClean="0"/>
          </a:p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en-US" sz="2600" smtClean="0"/>
              <a:t>Reflection at the origin: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4CE8712-9CB0-4806-A142-DE3413290B2A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17413" name="Object 2"/>
          <p:cNvGraphicFramePr>
            <a:graphicFrameLocks noChangeAspect="1"/>
          </p:cNvGraphicFramePr>
          <p:nvPr/>
        </p:nvGraphicFramePr>
        <p:xfrm>
          <a:off x="4325938" y="1738313"/>
          <a:ext cx="17541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2" name="Equation" r:id="rId4" imgW="1447800" imgH="736600" progId="Equation.DSMT4">
                  <p:embed/>
                </p:oleObj>
              </mc:Choice>
              <mc:Fallback>
                <p:oleObj name="Equation" r:id="rId4" imgW="1447800" imgH="736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938" y="1738313"/>
                        <a:ext cx="175418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7264400" y="2933700"/>
            <a:ext cx="16764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 flipV="1">
            <a:off x="8026400" y="18669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 flipV="1">
            <a:off x="8026400" y="2095500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graphicFrame>
        <p:nvGraphicFramePr>
          <p:cNvPr id="17417" name="Object 3"/>
          <p:cNvGraphicFramePr>
            <a:graphicFrameLocks noChangeAspect="1"/>
          </p:cNvGraphicFramePr>
          <p:nvPr/>
        </p:nvGraphicFramePr>
        <p:xfrm>
          <a:off x="8559800" y="1638300"/>
          <a:ext cx="8382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name="Equation" r:id="rId6" imgW="418918" imgH="355446" progId="Equation.DSMT4">
                  <p:embed/>
                </p:oleObj>
              </mc:Choice>
              <mc:Fallback>
                <p:oleObj name="Equation" r:id="rId6" imgW="418918" imgH="35544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9800" y="1638300"/>
                        <a:ext cx="8382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4"/>
          <p:cNvGraphicFramePr>
            <a:graphicFrameLocks noChangeAspect="1"/>
          </p:cNvGraphicFramePr>
          <p:nvPr/>
        </p:nvGraphicFramePr>
        <p:xfrm>
          <a:off x="8940800" y="2857500"/>
          <a:ext cx="24447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Equation" r:id="rId8" imgW="126835" imgH="139518" progId="Equation.DSMT4">
                  <p:embed/>
                </p:oleObj>
              </mc:Choice>
              <mc:Fallback>
                <p:oleObj name="Equation" r:id="rId8" imgW="126835" imgH="13951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0800" y="2857500"/>
                        <a:ext cx="24447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5"/>
          <p:cNvGraphicFramePr>
            <a:graphicFrameLocks noChangeAspect="1"/>
          </p:cNvGraphicFramePr>
          <p:nvPr/>
        </p:nvGraphicFramePr>
        <p:xfrm>
          <a:off x="7950200" y="1562100"/>
          <a:ext cx="268288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Equation" r:id="rId10" imgW="139579" imgH="164957" progId="Equation.DSMT4">
                  <p:embed/>
                </p:oleObj>
              </mc:Choice>
              <mc:Fallback>
                <p:oleObj name="Equation" r:id="rId10" imgW="139579" imgH="16495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0200" y="1562100"/>
                        <a:ext cx="268288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Arc 11"/>
          <p:cNvSpPr>
            <a:spLocks/>
          </p:cNvSpPr>
          <p:nvPr/>
        </p:nvSpPr>
        <p:spPr bwMode="auto">
          <a:xfrm rot="-3120036">
            <a:off x="7718426" y="2366962"/>
            <a:ext cx="482600" cy="447675"/>
          </a:xfrm>
          <a:custGeom>
            <a:avLst/>
            <a:gdLst>
              <a:gd name="T0" fmla="*/ 2147483647 w 21600"/>
              <a:gd name="T1" fmla="*/ 0 h 22161"/>
              <a:gd name="T2" fmla="*/ 2147483647 w 21600"/>
              <a:gd name="T3" fmla="*/ 2147483647 h 22161"/>
              <a:gd name="T4" fmla="*/ 0 w 21600"/>
              <a:gd name="T5" fmla="*/ 2147483647 h 22161"/>
              <a:gd name="T6" fmla="*/ 0 60000 65536"/>
              <a:gd name="T7" fmla="*/ 0 60000 65536"/>
              <a:gd name="T8" fmla="*/ 0 60000 65536"/>
              <a:gd name="T9" fmla="*/ 0 w 21600"/>
              <a:gd name="T10" fmla="*/ 0 h 22161"/>
              <a:gd name="T11" fmla="*/ 21600 w 21600"/>
              <a:gd name="T12" fmla="*/ 22161 h 221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2161" fill="none" extrusionOk="0">
                <a:moveTo>
                  <a:pt x="8294" y="0"/>
                </a:moveTo>
                <a:cubicBezTo>
                  <a:pt x="16350" y="3350"/>
                  <a:pt x="21600" y="11219"/>
                  <a:pt x="21600" y="19944"/>
                </a:cubicBezTo>
                <a:cubicBezTo>
                  <a:pt x="21600" y="20684"/>
                  <a:pt x="21561" y="21424"/>
                  <a:pt x="21485" y="22160"/>
                </a:cubicBezTo>
              </a:path>
              <a:path w="21600" h="22161" stroke="0" extrusionOk="0">
                <a:moveTo>
                  <a:pt x="8294" y="0"/>
                </a:moveTo>
                <a:cubicBezTo>
                  <a:pt x="16350" y="3350"/>
                  <a:pt x="21600" y="11219"/>
                  <a:pt x="21600" y="19944"/>
                </a:cubicBezTo>
                <a:cubicBezTo>
                  <a:pt x="21600" y="20684"/>
                  <a:pt x="21561" y="21424"/>
                  <a:pt x="21485" y="22160"/>
                </a:cubicBezTo>
                <a:lnTo>
                  <a:pt x="0" y="19944"/>
                </a:lnTo>
                <a:lnTo>
                  <a:pt x="8294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NZ"/>
          </a:p>
        </p:txBody>
      </p:sp>
      <p:graphicFrame>
        <p:nvGraphicFramePr>
          <p:cNvPr id="17421" name="Object 6"/>
          <p:cNvGraphicFramePr>
            <a:graphicFrameLocks noChangeAspect="1"/>
          </p:cNvGraphicFramePr>
          <p:nvPr/>
        </p:nvGraphicFramePr>
        <p:xfrm>
          <a:off x="6807200" y="1638300"/>
          <a:ext cx="6096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6" name="Equation" r:id="rId12" imgW="457002" imgH="355446" progId="Equation.DSMT4">
                  <p:embed/>
                </p:oleObj>
              </mc:Choice>
              <mc:Fallback>
                <p:oleObj name="Equation" r:id="rId12" imgW="457002" imgH="3554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200" y="1638300"/>
                        <a:ext cx="6096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7"/>
          <p:cNvGraphicFramePr>
            <a:graphicFrameLocks noChangeAspect="1"/>
          </p:cNvGraphicFramePr>
          <p:nvPr/>
        </p:nvGraphicFramePr>
        <p:xfrm>
          <a:off x="4325938" y="3467100"/>
          <a:ext cx="17541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Equation" r:id="rId14" imgW="1447800" imgH="736600" progId="Equation.DSMT4">
                  <p:embed/>
                </p:oleObj>
              </mc:Choice>
              <mc:Fallback>
                <p:oleObj name="Equation" r:id="rId14" imgW="1447800" imgH="736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938" y="3467100"/>
                        <a:ext cx="175418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3" name="Line 14"/>
          <p:cNvSpPr>
            <a:spLocks noChangeShapeType="1"/>
          </p:cNvSpPr>
          <p:nvPr/>
        </p:nvSpPr>
        <p:spPr bwMode="auto">
          <a:xfrm>
            <a:off x="7188200" y="40767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7424" name="Line 15"/>
          <p:cNvSpPr>
            <a:spLocks noChangeShapeType="1"/>
          </p:cNvSpPr>
          <p:nvPr/>
        </p:nvSpPr>
        <p:spPr bwMode="auto">
          <a:xfrm flipV="1">
            <a:off x="7340600" y="36195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7425" name="Line 16"/>
          <p:cNvSpPr>
            <a:spLocks noChangeShapeType="1"/>
          </p:cNvSpPr>
          <p:nvPr/>
        </p:nvSpPr>
        <p:spPr bwMode="auto">
          <a:xfrm flipV="1">
            <a:off x="7340600" y="36195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graphicFrame>
        <p:nvGraphicFramePr>
          <p:cNvPr id="17426" name="Object 8"/>
          <p:cNvGraphicFramePr>
            <a:graphicFrameLocks noChangeAspect="1"/>
          </p:cNvGraphicFramePr>
          <p:nvPr/>
        </p:nvGraphicFramePr>
        <p:xfrm>
          <a:off x="8178800" y="3238500"/>
          <a:ext cx="7620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Equation" r:id="rId16" imgW="342751" imgH="330057" progId="Equation.DSMT4">
                  <p:embed/>
                </p:oleObj>
              </mc:Choice>
              <mc:Fallback>
                <p:oleObj name="Equation" r:id="rId16" imgW="342751" imgH="33005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8800" y="3238500"/>
                        <a:ext cx="7620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9"/>
          <p:cNvGraphicFramePr>
            <a:graphicFrameLocks noChangeAspect="1"/>
          </p:cNvGraphicFramePr>
          <p:nvPr/>
        </p:nvGraphicFramePr>
        <p:xfrm>
          <a:off x="9245600" y="3924300"/>
          <a:ext cx="24447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Equation" r:id="rId18" imgW="126835" imgH="139518" progId="Equation.DSMT4">
                  <p:embed/>
                </p:oleObj>
              </mc:Choice>
              <mc:Fallback>
                <p:oleObj name="Equation" r:id="rId18" imgW="126835" imgH="139518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5600" y="3924300"/>
                        <a:ext cx="24447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10"/>
          <p:cNvGraphicFramePr>
            <a:graphicFrameLocks noChangeAspect="1"/>
          </p:cNvGraphicFramePr>
          <p:nvPr/>
        </p:nvGraphicFramePr>
        <p:xfrm>
          <a:off x="7264400" y="3314700"/>
          <a:ext cx="268288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Equation" r:id="rId19" imgW="139579" imgH="164957" progId="Equation.DSMT4">
                  <p:embed/>
                </p:oleObj>
              </mc:Choice>
              <mc:Fallback>
                <p:oleObj name="Equation" r:id="rId19" imgW="139579" imgH="16495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400" y="3314700"/>
                        <a:ext cx="268288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9" name="Arc 20"/>
          <p:cNvSpPr>
            <a:spLocks/>
          </p:cNvSpPr>
          <p:nvPr/>
        </p:nvSpPr>
        <p:spPr bwMode="auto">
          <a:xfrm rot="3134089">
            <a:off x="7348538" y="3808412"/>
            <a:ext cx="490538" cy="747713"/>
          </a:xfrm>
          <a:custGeom>
            <a:avLst/>
            <a:gdLst>
              <a:gd name="T0" fmla="*/ 2147483647 w 17734"/>
              <a:gd name="T1" fmla="*/ 0 h 21541"/>
              <a:gd name="T2" fmla="*/ 2147483647 w 17734"/>
              <a:gd name="T3" fmla="*/ 2147483647 h 21541"/>
              <a:gd name="T4" fmla="*/ 0 w 17734"/>
              <a:gd name="T5" fmla="*/ 2147483647 h 21541"/>
              <a:gd name="T6" fmla="*/ 0 60000 65536"/>
              <a:gd name="T7" fmla="*/ 0 60000 65536"/>
              <a:gd name="T8" fmla="*/ 0 60000 65536"/>
              <a:gd name="T9" fmla="*/ 0 w 17734"/>
              <a:gd name="T10" fmla="*/ 0 h 21541"/>
              <a:gd name="T11" fmla="*/ 17734 w 17734"/>
              <a:gd name="T12" fmla="*/ 21541 h 215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34" h="21541" fill="none" extrusionOk="0">
                <a:moveTo>
                  <a:pt x="1595" y="0"/>
                </a:moveTo>
                <a:cubicBezTo>
                  <a:pt x="8088" y="481"/>
                  <a:pt x="14017" y="3864"/>
                  <a:pt x="17733" y="9209"/>
                </a:cubicBezTo>
              </a:path>
              <a:path w="17734" h="21541" stroke="0" extrusionOk="0">
                <a:moveTo>
                  <a:pt x="1595" y="0"/>
                </a:moveTo>
                <a:cubicBezTo>
                  <a:pt x="8088" y="481"/>
                  <a:pt x="14017" y="3864"/>
                  <a:pt x="17733" y="9209"/>
                </a:cubicBezTo>
                <a:lnTo>
                  <a:pt x="0" y="21541"/>
                </a:lnTo>
                <a:lnTo>
                  <a:pt x="1595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NZ"/>
          </a:p>
        </p:txBody>
      </p:sp>
      <p:graphicFrame>
        <p:nvGraphicFramePr>
          <p:cNvPr id="17430" name="Object 11"/>
          <p:cNvGraphicFramePr>
            <a:graphicFrameLocks noChangeAspect="1"/>
          </p:cNvGraphicFramePr>
          <p:nvPr/>
        </p:nvGraphicFramePr>
        <p:xfrm>
          <a:off x="8102600" y="4229100"/>
          <a:ext cx="62071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Equation" r:id="rId20" imgW="469696" imgH="355446" progId="Equation.DSMT4">
                  <p:embed/>
                </p:oleObj>
              </mc:Choice>
              <mc:Fallback>
                <p:oleObj name="Equation" r:id="rId20" imgW="469696" imgH="35544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2600" y="4229100"/>
                        <a:ext cx="620713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1" name="Line 22"/>
          <p:cNvSpPr>
            <a:spLocks noChangeShapeType="1"/>
          </p:cNvSpPr>
          <p:nvPr/>
        </p:nvSpPr>
        <p:spPr bwMode="auto">
          <a:xfrm>
            <a:off x="7188200" y="57531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7432" name="Line 23"/>
          <p:cNvSpPr>
            <a:spLocks noChangeShapeType="1"/>
          </p:cNvSpPr>
          <p:nvPr/>
        </p:nvSpPr>
        <p:spPr bwMode="auto">
          <a:xfrm flipV="1">
            <a:off x="8026400" y="53721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7433" name="Line 24"/>
          <p:cNvSpPr>
            <a:spLocks noChangeShapeType="1"/>
          </p:cNvSpPr>
          <p:nvPr/>
        </p:nvSpPr>
        <p:spPr bwMode="auto">
          <a:xfrm flipV="1">
            <a:off x="8026400" y="5448300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graphicFrame>
        <p:nvGraphicFramePr>
          <p:cNvPr id="17434" name="Object 12"/>
          <p:cNvGraphicFramePr>
            <a:graphicFrameLocks noChangeAspect="1"/>
          </p:cNvGraphicFramePr>
          <p:nvPr/>
        </p:nvGraphicFramePr>
        <p:xfrm>
          <a:off x="8636000" y="4991100"/>
          <a:ext cx="7620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" name="Equation" r:id="rId22" imgW="342751" imgH="330057" progId="Equation.DSMT4">
                  <p:embed/>
                </p:oleObj>
              </mc:Choice>
              <mc:Fallback>
                <p:oleObj name="Equation" r:id="rId22" imgW="342751" imgH="330057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0" y="4991100"/>
                        <a:ext cx="7620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5" name="Object 13"/>
          <p:cNvGraphicFramePr>
            <a:graphicFrameLocks noChangeAspect="1"/>
          </p:cNvGraphicFramePr>
          <p:nvPr/>
        </p:nvGraphicFramePr>
        <p:xfrm>
          <a:off x="9321800" y="5676900"/>
          <a:ext cx="24447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name="Equation" r:id="rId23" imgW="126835" imgH="139518" progId="Equation.DSMT4">
                  <p:embed/>
                </p:oleObj>
              </mc:Choice>
              <mc:Fallback>
                <p:oleObj name="Equation" r:id="rId23" imgW="126835" imgH="139518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1800" y="5676900"/>
                        <a:ext cx="24447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6" name="Object 14"/>
          <p:cNvGraphicFramePr>
            <a:graphicFrameLocks noChangeAspect="1"/>
          </p:cNvGraphicFramePr>
          <p:nvPr/>
        </p:nvGraphicFramePr>
        <p:xfrm>
          <a:off x="7950200" y="5067300"/>
          <a:ext cx="268288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Equation" r:id="rId24" imgW="139579" imgH="164957" progId="Equation.DSMT4">
                  <p:embed/>
                </p:oleObj>
              </mc:Choice>
              <mc:Fallback>
                <p:oleObj name="Equation" r:id="rId24" imgW="139579" imgH="164957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0200" y="5067300"/>
                        <a:ext cx="268288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7" name="Object 15"/>
          <p:cNvGraphicFramePr>
            <a:graphicFrameLocks noChangeAspect="1"/>
          </p:cNvGraphicFramePr>
          <p:nvPr/>
        </p:nvGraphicFramePr>
        <p:xfrm>
          <a:off x="6654800" y="5905500"/>
          <a:ext cx="62071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Equation" r:id="rId25" imgW="469696" imgH="355446" progId="Equation.DSMT4">
                  <p:embed/>
                </p:oleObj>
              </mc:Choice>
              <mc:Fallback>
                <p:oleObj name="Equation" r:id="rId25" imgW="469696" imgH="355446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5905500"/>
                        <a:ext cx="620713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8" name="Line 29"/>
          <p:cNvSpPr>
            <a:spLocks noChangeShapeType="1"/>
          </p:cNvSpPr>
          <p:nvPr/>
        </p:nvSpPr>
        <p:spPr bwMode="auto">
          <a:xfrm flipH="1">
            <a:off x="7264400" y="5753100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sp>
        <p:nvSpPr>
          <p:cNvPr id="17439" name="Line 30"/>
          <p:cNvSpPr>
            <a:spLocks noChangeShapeType="1"/>
          </p:cNvSpPr>
          <p:nvPr/>
        </p:nvSpPr>
        <p:spPr bwMode="auto">
          <a:xfrm>
            <a:off x="7340600" y="40767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graphicFrame>
        <p:nvGraphicFramePr>
          <p:cNvPr id="17440" name="Object 16"/>
          <p:cNvGraphicFramePr>
            <a:graphicFrameLocks noChangeAspect="1"/>
          </p:cNvGraphicFramePr>
          <p:nvPr/>
        </p:nvGraphicFramePr>
        <p:xfrm>
          <a:off x="4325938" y="5267325"/>
          <a:ext cx="19065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Equation" r:id="rId27" imgW="1574800" imgH="736600" progId="Equation.DSMT4">
                  <p:embed/>
                </p:oleObj>
              </mc:Choice>
              <mc:Fallback>
                <p:oleObj name="Equation" r:id="rId27" imgW="1574800" imgH="736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5938" y="5267325"/>
                        <a:ext cx="190658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1" name="Line 32"/>
          <p:cNvSpPr>
            <a:spLocks noChangeShapeType="1"/>
          </p:cNvSpPr>
          <p:nvPr/>
        </p:nvSpPr>
        <p:spPr bwMode="auto">
          <a:xfrm flipH="1" flipV="1">
            <a:off x="7493000" y="2095500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Rotation</a:t>
            </a:r>
            <a:endParaRPr lang="en-NZ" alt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400" smtClean="0">
                <a:ea typeface="新細明體" charset="-120"/>
              </a:rPr>
              <a:t>Rotation </a:t>
            </a:r>
            <a:r>
              <a:rPr lang="en-US" altLang="zh-TW" sz="2400" b="1" smtClean="0">
                <a:ea typeface="新細明體" charset="-120"/>
              </a:rPr>
              <a:t>R</a:t>
            </a:r>
            <a:r>
              <a:rPr lang="en-US" altLang="zh-TW" sz="2400" smtClean="0">
                <a:ea typeface="新細明體" charset="-120"/>
              </a:rPr>
              <a:t> about origin anti-clockwise by angle 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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1200" smtClean="0">
              <a:ea typeface="新細明體" charset="-12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 = initial angle of point P</a:t>
            </a:r>
            <a:endParaRPr lang="en-NZ" altLang="zh-TW" sz="2400" smtClean="0">
              <a:ea typeface="新細明體" charset="-12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 = </a:t>
            </a:r>
            <a:r>
              <a:rPr lang="en-NZ" altLang="zh-TW" sz="2400" smtClean="0">
                <a:ea typeface="新細明體" charset="-120"/>
              </a:rPr>
              <a:t>angle of rotation so that P becomes P’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1200" smtClean="0">
              <a:ea typeface="新細明體" charset="-12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TW" sz="2400" smtClean="0">
                <a:ea typeface="新細明體" charset="-120"/>
              </a:rPr>
              <a:t>P has the following coordinates:</a:t>
            </a:r>
            <a:r>
              <a:rPr lang="en-NZ" altLang="zh-TW" sz="2400" smtClean="0">
                <a:ea typeface="新細明體" charset="-120"/>
              </a:rPr>
              <a:t/>
            </a:r>
            <a:br>
              <a:rPr lang="en-NZ" altLang="zh-TW" sz="2400" smtClean="0">
                <a:ea typeface="新細明體" charset="-120"/>
              </a:rPr>
            </a:br>
            <a:r>
              <a:rPr lang="en-NZ" altLang="zh-TW" sz="2400" smtClean="0">
                <a:ea typeface="新細明體" charset="-120"/>
              </a:rPr>
              <a:t>x = r cos(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</a:t>
            </a:r>
            <a:r>
              <a:rPr lang="en-NZ" altLang="zh-TW" sz="2400" smtClean="0">
                <a:ea typeface="新細明體" charset="-120"/>
              </a:rPr>
              <a:t>)     y = r sin(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</a:t>
            </a:r>
            <a:r>
              <a:rPr lang="en-NZ" altLang="zh-TW" sz="2400" smtClean="0">
                <a:ea typeface="新細明體" charset="-120"/>
              </a:rPr>
              <a:t>)</a:t>
            </a:r>
            <a:endParaRPr lang="en-US" altLang="zh-TW" sz="2400" smtClean="0">
              <a:ea typeface="新細明體" charset="-120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TW" sz="2400" smtClean="0">
                <a:ea typeface="新細明體" charset="-120"/>
              </a:rPr>
              <a:t>P’ has the following coordinates:</a:t>
            </a:r>
            <a:r>
              <a:rPr lang="en-NZ" altLang="zh-TW" sz="2400" smtClean="0">
                <a:ea typeface="新細明體" charset="-120"/>
              </a:rPr>
              <a:t/>
            </a:r>
            <a:br>
              <a:rPr lang="en-NZ" altLang="zh-TW" sz="2400" smtClean="0">
                <a:ea typeface="新細明體" charset="-120"/>
              </a:rPr>
            </a:br>
            <a:r>
              <a:rPr lang="en-NZ" altLang="zh-TW" sz="2400" smtClean="0">
                <a:ea typeface="新細明體" charset="-120"/>
              </a:rPr>
              <a:t>x' = r cos(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</a:t>
            </a:r>
            <a:r>
              <a:rPr lang="en-NZ" altLang="zh-TW" sz="2400" smtClean="0">
                <a:ea typeface="新細明體" charset="-120"/>
              </a:rPr>
              <a:t> + 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</a:t>
            </a:r>
            <a:r>
              <a:rPr lang="en-NZ" altLang="zh-TW" sz="2400" smtClean="0">
                <a:ea typeface="新細明體" charset="-120"/>
              </a:rPr>
              <a:t>) = r cos(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)</a:t>
            </a:r>
            <a:r>
              <a:rPr lang="en-NZ" altLang="zh-TW" sz="2400" smtClean="0">
                <a:ea typeface="新細明體" charset="-120"/>
              </a:rPr>
              <a:t> cos(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)</a:t>
            </a:r>
            <a:r>
              <a:rPr lang="en-NZ" altLang="zh-TW" sz="2400" smtClean="0">
                <a:ea typeface="新細明體" charset="-120"/>
              </a:rPr>
              <a:t> -  r sin (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</a:t>
            </a:r>
            <a:r>
              <a:rPr lang="en-NZ" altLang="zh-TW" sz="2400" smtClean="0">
                <a:ea typeface="新細明體" charset="-120"/>
              </a:rPr>
              <a:t>) sin(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</a:t>
            </a:r>
            <a:r>
              <a:rPr lang="en-NZ" altLang="zh-TW" sz="2400" smtClean="0">
                <a:ea typeface="新細明體" charset="-120"/>
              </a:rPr>
              <a:t>)</a:t>
            </a:r>
            <a:br>
              <a:rPr lang="en-NZ" altLang="zh-TW" sz="2400" smtClean="0">
                <a:ea typeface="新細明體" charset="-120"/>
              </a:rPr>
            </a:br>
            <a:r>
              <a:rPr lang="en-NZ" altLang="zh-TW" sz="2400" smtClean="0">
                <a:ea typeface="新細明體" charset="-120"/>
              </a:rPr>
              <a:t>y' = r sin (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</a:t>
            </a:r>
            <a:r>
              <a:rPr lang="en-NZ" altLang="zh-TW" sz="2400" smtClean="0">
                <a:ea typeface="新細明體" charset="-120"/>
              </a:rPr>
              <a:t> + 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</a:t>
            </a:r>
            <a:r>
              <a:rPr lang="en-NZ" altLang="zh-TW" sz="2400" smtClean="0">
                <a:ea typeface="新細明體" charset="-120"/>
              </a:rPr>
              <a:t>) = r sin (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)</a:t>
            </a:r>
            <a:r>
              <a:rPr lang="en-NZ" altLang="zh-TW" sz="2400" smtClean="0">
                <a:ea typeface="新細明體" charset="-120"/>
              </a:rPr>
              <a:t> cos(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</a:t>
            </a:r>
            <a:r>
              <a:rPr lang="en-NZ" altLang="zh-TW" sz="2400" smtClean="0">
                <a:ea typeface="新細明體" charset="-120"/>
              </a:rPr>
              <a:t>) + r cos(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</a:t>
            </a:r>
            <a:r>
              <a:rPr lang="en-NZ" altLang="zh-TW" sz="2400" smtClean="0">
                <a:ea typeface="新細明體" charset="-120"/>
              </a:rPr>
              <a:t>) sin(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</a:t>
            </a:r>
            <a:r>
              <a:rPr lang="en-NZ" altLang="zh-TW" sz="2400" smtClean="0">
                <a:ea typeface="新細明體" charset="-120"/>
              </a:rPr>
              <a:t>)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TW" sz="2400" smtClean="0">
                <a:ea typeface="新細明體" charset="-120"/>
              </a:rPr>
              <a:t>Substitute formula for x and y in x’ and y’:</a:t>
            </a:r>
            <a:br>
              <a:rPr lang="en-US" altLang="zh-TW" sz="2400" smtClean="0">
                <a:ea typeface="新細明體" charset="-120"/>
              </a:rPr>
            </a:br>
            <a:r>
              <a:rPr lang="en-NZ" altLang="zh-TW" sz="2400" smtClean="0">
                <a:ea typeface="新細明體" charset="-120"/>
              </a:rPr>
              <a:t>x' = </a:t>
            </a:r>
            <a:r>
              <a:rPr lang="en-US" altLang="zh-TW" sz="2400" smtClean="0">
                <a:ea typeface="新細明體" charset="-120"/>
              </a:rPr>
              <a:t>x</a:t>
            </a:r>
            <a:r>
              <a:rPr lang="en-NZ" altLang="zh-TW" sz="2400" smtClean="0">
                <a:ea typeface="新細明體" charset="-120"/>
              </a:rPr>
              <a:t> cos(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)</a:t>
            </a:r>
            <a:r>
              <a:rPr lang="en-NZ" altLang="zh-TW" sz="2400" smtClean="0">
                <a:ea typeface="新細明體" charset="-120"/>
              </a:rPr>
              <a:t> -  </a:t>
            </a:r>
            <a:r>
              <a:rPr lang="en-US" altLang="zh-TW" sz="2400" smtClean="0">
                <a:ea typeface="新細明體" charset="-120"/>
              </a:rPr>
              <a:t>y</a:t>
            </a:r>
            <a:r>
              <a:rPr lang="en-NZ" altLang="zh-TW" sz="2400" smtClean="0">
                <a:ea typeface="新細明體" charset="-120"/>
              </a:rPr>
              <a:t> sin(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</a:t>
            </a:r>
            <a:r>
              <a:rPr lang="en-NZ" altLang="zh-TW" sz="2400" smtClean="0">
                <a:ea typeface="新細明體" charset="-120"/>
              </a:rPr>
              <a:t>)</a:t>
            </a:r>
            <a:br>
              <a:rPr lang="en-NZ" altLang="zh-TW" sz="2400" smtClean="0">
                <a:ea typeface="新細明體" charset="-120"/>
              </a:rPr>
            </a:br>
            <a:r>
              <a:rPr lang="en-NZ" altLang="zh-TW" sz="2400" smtClean="0">
                <a:ea typeface="新細明體" charset="-120"/>
              </a:rPr>
              <a:t>y' = </a:t>
            </a:r>
            <a:r>
              <a:rPr lang="en-US" altLang="zh-TW" sz="2400" smtClean="0">
                <a:ea typeface="新細明體" charset="-120"/>
              </a:rPr>
              <a:t>y</a:t>
            </a:r>
            <a:r>
              <a:rPr lang="en-NZ" altLang="zh-TW" sz="2400" smtClean="0">
                <a:ea typeface="新細明體" charset="-120"/>
              </a:rPr>
              <a:t> cos(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</a:t>
            </a:r>
            <a:r>
              <a:rPr lang="en-NZ" altLang="zh-TW" sz="2400" smtClean="0">
                <a:ea typeface="新細明體" charset="-120"/>
              </a:rPr>
              <a:t>) + </a:t>
            </a:r>
            <a:r>
              <a:rPr lang="en-US" altLang="zh-TW" sz="2400" smtClean="0">
                <a:ea typeface="新細明體" charset="-120"/>
              </a:rPr>
              <a:t>x</a:t>
            </a:r>
            <a:r>
              <a:rPr lang="en-NZ" altLang="zh-TW" sz="2400" smtClean="0">
                <a:ea typeface="新細明體" charset="-120"/>
              </a:rPr>
              <a:t> sin(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</a:t>
            </a:r>
            <a:r>
              <a:rPr lang="en-NZ" altLang="zh-TW" sz="2400" smtClean="0">
                <a:ea typeface="新細明體" charset="-120"/>
              </a:rPr>
              <a:t>)</a:t>
            </a:r>
            <a:endParaRPr lang="en-US" altLang="zh-TW" sz="2400" smtClean="0">
              <a:ea typeface="新細明體" charset="-120"/>
            </a:endParaRPr>
          </a:p>
          <a:p>
            <a:endParaRPr lang="en-US" altLang="zh-TW" sz="2400" smtClean="0">
              <a:ea typeface="新細明體" charset="-120"/>
            </a:endParaRPr>
          </a:p>
          <a:p>
            <a:endParaRPr lang="en-US" altLang="zh-TW" sz="2400" smtClean="0">
              <a:ea typeface="新細明體" charset="-120"/>
            </a:endParaRPr>
          </a:p>
          <a:p>
            <a:endParaRPr lang="en-US" altLang="zh-TW" sz="2400" smtClean="0">
              <a:ea typeface="新細明體" charset="-12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0B9514D-D3E7-46EE-BA37-DFDC8E7F1387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cxnSp>
        <p:nvCxnSpPr>
          <p:cNvPr id="18437" name="Straight Connector 4"/>
          <p:cNvCxnSpPr>
            <a:cxnSpLocks noChangeShapeType="1"/>
            <a:endCxn id="18442" idx="3"/>
          </p:cNvCxnSpPr>
          <p:nvPr/>
        </p:nvCxnSpPr>
        <p:spPr bwMode="auto">
          <a:xfrm flipV="1">
            <a:off x="7188200" y="3159125"/>
            <a:ext cx="1257300" cy="434975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8" name="Straight Arrow Connector 33"/>
          <p:cNvCxnSpPr>
            <a:cxnSpLocks noChangeShapeType="1"/>
          </p:cNvCxnSpPr>
          <p:nvPr/>
        </p:nvCxnSpPr>
        <p:spPr bwMode="auto">
          <a:xfrm rot="5400000" flipH="1" flipV="1">
            <a:off x="6330156" y="2917032"/>
            <a:ext cx="1724025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9" name="Straight Arrow Connector 34"/>
          <p:cNvCxnSpPr>
            <a:cxnSpLocks noChangeShapeType="1"/>
          </p:cNvCxnSpPr>
          <p:nvPr/>
        </p:nvCxnSpPr>
        <p:spPr bwMode="auto">
          <a:xfrm rot="10800000">
            <a:off x="6959600" y="3595688"/>
            <a:ext cx="2162175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0" name="TextBox 39"/>
          <p:cNvSpPr txBox="1">
            <a:spLocks noChangeArrowheads="1"/>
          </p:cNvSpPr>
          <p:nvPr/>
        </p:nvSpPr>
        <p:spPr bwMode="auto">
          <a:xfrm>
            <a:off x="7231063" y="1879600"/>
            <a:ext cx="2857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y</a:t>
            </a:r>
            <a:endParaRPr lang="en-NZ" altLang="en-US" sz="1800"/>
          </a:p>
        </p:txBody>
      </p:sp>
      <p:sp>
        <p:nvSpPr>
          <p:cNvPr id="18441" name="TextBox 40"/>
          <p:cNvSpPr txBox="1">
            <a:spLocks noChangeArrowheads="1"/>
          </p:cNvSpPr>
          <p:nvPr/>
        </p:nvSpPr>
        <p:spPr bwMode="auto">
          <a:xfrm>
            <a:off x="8856663" y="3592513"/>
            <a:ext cx="3127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x</a:t>
            </a:r>
            <a:endParaRPr lang="en-NZ" altLang="en-US" sz="1800"/>
          </a:p>
        </p:txBody>
      </p:sp>
      <p:sp>
        <p:nvSpPr>
          <p:cNvPr id="18442" name="Oval 27"/>
          <p:cNvSpPr>
            <a:spLocks noChangeArrowheads="1"/>
          </p:cNvSpPr>
          <p:nvPr/>
        </p:nvSpPr>
        <p:spPr bwMode="auto">
          <a:xfrm>
            <a:off x="8429625" y="3059113"/>
            <a:ext cx="111125" cy="1174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800"/>
          </a:p>
        </p:txBody>
      </p:sp>
      <p:sp>
        <p:nvSpPr>
          <p:cNvPr id="18443" name="Oval 30"/>
          <p:cNvSpPr>
            <a:spLocks noChangeArrowheads="1"/>
          </p:cNvSpPr>
          <p:nvPr/>
        </p:nvSpPr>
        <p:spPr bwMode="auto">
          <a:xfrm>
            <a:off x="7807325" y="2449513"/>
            <a:ext cx="111125" cy="1174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800"/>
          </a:p>
        </p:txBody>
      </p:sp>
      <p:cxnSp>
        <p:nvCxnSpPr>
          <p:cNvPr id="18444" name="Straight Connector 31"/>
          <p:cNvCxnSpPr>
            <a:cxnSpLocks noChangeShapeType="1"/>
            <a:endCxn id="18443" idx="3"/>
          </p:cNvCxnSpPr>
          <p:nvPr/>
        </p:nvCxnSpPr>
        <p:spPr bwMode="auto">
          <a:xfrm rot="5400000" flipH="1" flipV="1">
            <a:off x="6983412" y="2754313"/>
            <a:ext cx="1044575" cy="63500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Arc 36"/>
          <p:cNvSpPr/>
          <p:nvPr/>
        </p:nvSpPr>
        <p:spPr bwMode="auto">
          <a:xfrm>
            <a:off x="6705600" y="3124200"/>
            <a:ext cx="977900" cy="952500"/>
          </a:xfrm>
          <a:prstGeom prst="arc">
            <a:avLst>
              <a:gd name="adj1" fmla="val 17972082"/>
              <a:gd name="adj2" fmla="val 2025714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>
              <a:defRPr/>
            </a:pPr>
            <a:endParaRPr lang="en-NZ">
              <a:latin typeface="Arial" charset="0"/>
            </a:endParaRPr>
          </a:p>
        </p:txBody>
      </p:sp>
      <p:sp>
        <p:nvSpPr>
          <p:cNvPr id="38" name="Arc 37"/>
          <p:cNvSpPr/>
          <p:nvPr/>
        </p:nvSpPr>
        <p:spPr bwMode="auto">
          <a:xfrm>
            <a:off x="6540500" y="2959100"/>
            <a:ext cx="1320800" cy="1295400"/>
          </a:xfrm>
          <a:prstGeom prst="arc">
            <a:avLst>
              <a:gd name="adj1" fmla="val 20421791"/>
              <a:gd name="adj2" fmla="val 82559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pPr>
              <a:defRPr/>
            </a:pPr>
            <a:endParaRPr lang="en-NZ" dirty="0">
              <a:latin typeface="Arial" charset="0"/>
            </a:endParaRPr>
          </a:p>
        </p:txBody>
      </p:sp>
      <p:sp>
        <p:nvSpPr>
          <p:cNvPr id="18447" name="TextBox 38"/>
          <p:cNvSpPr txBox="1">
            <a:spLocks noChangeArrowheads="1"/>
          </p:cNvSpPr>
          <p:nvPr/>
        </p:nvSpPr>
        <p:spPr bwMode="auto">
          <a:xfrm>
            <a:off x="7505700" y="2946400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</a:t>
            </a:r>
            <a:endParaRPr lang="en-NZ" altLang="en-US" sz="1800"/>
          </a:p>
        </p:txBody>
      </p:sp>
      <p:sp>
        <p:nvSpPr>
          <p:cNvPr id="18448" name="TextBox 39"/>
          <p:cNvSpPr txBox="1">
            <a:spLocks noChangeArrowheads="1"/>
          </p:cNvSpPr>
          <p:nvPr/>
        </p:nvSpPr>
        <p:spPr bwMode="auto">
          <a:xfrm>
            <a:off x="7823200" y="3263900"/>
            <a:ext cx="33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</a:t>
            </a:r>
            <a:endParaRPr lang="en-NZ" altLang="en-US" sz="1800"/>
          </a:p>
        </p:txBody>
      </p:sp>
      <p:sp>
        <p:nvSpPr>
          <p:cNvPr id="18449" name="TextBox 42"/>
          <p:cNvSpPr txBox="1">
            <a:spLocks noChangeArrowheads="1"/>
          </p:cNvSpPr>
          <p:nvPr/>
        </p:nvSpPr>
        <p:spPr bwMode="auto">
          <a:xfrm>
            <a:off x="8521700" y="28829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</a:t>
            </a:r>
            <a:endParaRPr lang="en-NZ" altLang="en-US" sz="1800"/>
          </a:p>
        </p:txBody>
      </p:sp>
      <p:sp>
        <p:nvSpPr>
          <p:cNvPr id="18450" name="TextBox 43"/>
          <p:cNvSpPr txBox="1">
            <a:spLocks noChangeArrowheads="1"/>
          </p:cNvSpPr>
          <p:nvPr/>
        </p:nvSpPr>
        <p:spPr bwMode="auto">
          <a:xfrm>
            <a:off x="7886700" y="2247900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P’</a:t>
            </a:r>
            <a:endParaRPr lang="en-NZ" altLang="en-US" sz="1800"/>
          </a:p>
        </p:txBody>
      </p:sp>
      <p:sp>
        <p:nvSpPr>
          <p:cNvPr id="45" name="Right Brace 44"/>
          <p:cNvSpPr/>
          <p:nvPr/>
        </p:nvSpPr>
        <p:spPr bwMode="auto">
          <a:xfrm>
            <a:off x="7264400" y="2349500"/>
            <a:ext cx="215900" cy="1270000"/>
          </a:xfrm>
          <a:prstGeom prst="rightBrace">
            <a:avLst>
              <a:gd name="adj1" fmla="val 24122"/>
              <a:gd name="adj2" fmla="val 49387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scene3d>
            <a:camera prst="orthographicFront">
              <a:rot lat="0" lon="0" rev="9000000"/>
            </a:camera>
            <a:lightRig rig="threePt" dir="t"/>
          </a:scene3d>
        </p:spPr>
        <p:txBody>
          <a:bodyPr/>
          <a:lstStyle/>
          <a:p>
            <a:pPr>
              <a:defRPr/>
            </a:pPr>
            <a:endParaRPr lang="en-NZ">
              <a:latin typeface="Arial" charset="0"/>
            </a:endParaRPr>
          </a:p>
        </p:txBody>
      </p:sp>
      <p:sp>
        <p:nvSpPr>
          <p:cNvPr id="18452" name="TextBox 45"/>
          <p:cNvSpPr txBox="1">
            <a:spLocks noChangeArrowheads="1"/>
          </p:cNvSpPr>
          <p:nvPr/>
        </p:nvSpPr>
        <p:spPr bwMode="auto">
          <a:xfrm>
            <a:off x="7162800" y="2616200"/>
            <a:ext cx="261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</a:t>
            </a:r>
            <a:endParaRPr lang="en-NZ" altLang="en-US" sz="1800"/>
          </a:p>
        </p:txBody>
      </p:sp>
      <p:graphicFrame>
        <p:nvGraphicFramePr>
          <p:cNvPr id="18453" name="Object 2"/>
          <p:cNvGraphicFramePr>
            <a:graphicFrameLocks noChangeAspect="1"/>
          </p:cNvGraphicFramePr>
          <p:nvPr/>
        </p:nvGraphicFramePr>
        <p:xfrm>
          <a:off x="4559300" y="5611813"/>
          <a:ext cx="4284663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4" imgW="1993900" imgH="482600" progId="Equation.3">
                  <p:embed/>
                </p:oleObj>
              </mc:Choice>
              <mc:Fallback>
                <p:oleObj name="Equation" r:id="rId4" imgW="19939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5611813"/>
                        <a:ext cx="4284663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altLang="en-US" smtClean="0"/>
              <a:t>Shearing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79400" y="1219200"/>
            <a:ext cx="9334500" cy="51435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 smtClean="0"/>
              <a:t>Horizontal Shear H</a:t>
            </a:r>
            <a:r>
              <a:rPr lang="en-US" altLang="en-US" sz="2400" b="1" baseline="-25000" smtClean="0"/>
              <a:t>x</a:t>
            </a:r>
            <a:r>
              <a:rPr lang="en-US" altLang="en-US" sz="2400" smtClean="0"/>
              <a:t>:</a:t>
            </a:r>
          </a:p>
          <a:p>
            <a:r>
              <a:rPr lang="en-US" altLang="en-US" sz="2400" smtClean="0"/>
              <a:t>Shifts points parallel to the x-axis</a:t>
            </a:r>
            <a:br>
              <a:rPr lang="en-US" altLang="en-US" sz="2400" smtClean="0"/>
            </a:br>
            <a:r>
              <a:rPr lang="en-US" altLang="en-US" sz="2400" smtClean="0"/>
              <a:t>proportionally to their y-coordinate</a:t>
            </a:r>
          </a:p>
          <a:p>
            <a:r>
              <a:rPr lang="en-US" altLang="en-US" sz="2400" smtClean="0"/>
              <a:t>The further up a point, the more</a:t>
            </a:r>
            <a:br>
              <a:rPr lang="en-US" altLang="en-US" sz="2400" smtClean="0"/>
            </a:br>
            <a:r>
              <a:rPr lang="en-US" altLang="en-US" sz="2400" smtClean="0"/>
              <a:t>it is shifted to the right (or left)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/>
              <a:t>Analogously: </a:t>
            </a:r>
            <a:r>
              <a:rPr lang="en-US" altLang="en-US" sz="2400" b="1" smtClean="0"/>
              <a:t>vertical shear H</a:t>
            </a:r>
            <a:r>
              <a:rPr lang="en-US" altLang="en-US" sz="2400" b="1" baseline="-25000" smtClean="0"/>
              <a:t>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8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smtClean="0"/>
              <a:t>General Shear H</a:t>
            </a:r>
            <a:r>
              <a:rPr lang="en-US" altLang="en-US" sz="2400" smtClean="0"/>
              <a:t>:</a:t>
            </a:r>
          </a:p>
          <a:p>
            <a:r>
              <a:rPr lang="en-US" altLang="en-US" sz="2400" smtClean="0"/>
              <a:t>The greater shearing factor </a:t>
            </a:r>
            <a:r>
              <a:rPr lang="en-US" altLang="en-US" sz="2400" i="1" smtClean="0"/>
              <a:t>s</a:t>
            </a:r>
            <a:r>
              <a:rPr lang="en-US" altLang="en-US" sz="2400" i="1" baseline="-25000" smtClean="0"/>
              <a:t>x</a:t>
            </a:r>
            <a:r>
              <a:rPr lang="en-US" altLang="en-US" sz="2400" smtClean="0"/>
              <a:t> or </a:t>
            </a:r>
            <a:r>
              <a:rPr lang="en-US" altLang="en-US" sz="2400" i="1" smtClean="0"/>
              <a:t>s</a:t>
            </a:r>
            <a:r>
              <a:rPr lang="en-US" altLang="en-US" sz="2400" i="1" baseline="-25000" smtClean="0"/>
              <a:t>y </a:t>
            </a:r>
            <a:r>
              <a:rPr lang="en-US" altLang="en-US" sz="2400" i="1" smtClean="0"/>
              <a:t> </a:t>
            </a:r>
            <a:r>
              <a:rPr lang="en-US" altLang="en-US" sz="2400" smtClean="0"/>
              <a:t>the stronger </a:t>
            </a:r>
            <a:br>
              <a:rPr lang="en-US" altLang="en-US" sz="2400" smtClean="0"/>
            </a:br>
            <a:r>
              <a:rPr lang="en-US" altLang="en-US" sz="2400" smtClean="0"/>
              <a:t>the horizontal or vertical shearing</a:t>
            </a:r>
          </a:p>
          <a:p>
            <a:r>
              <a:rPr lang="en-US" altLang="en-US" sz="2400" smtClean="0"/>
              <a:t>Horizontal shearing:</a:t>
            </a:r>
            <a:br>
              <a:rPr lang="en-US" altLang="en-US" sz="2400" smtClean="0"/>
            </a:br>
            <a:r>
              <a:rPr lang="en-US" altLang="en-US" sz="2400" i="1" smtClean="0"/>
              <a:t>s</a:t>
            </a:r>
            <a:r>
              <a:rPr lang="en-US" altLang="en-US" sz="2400" i="1" baseline="-25000" smtClean="0"/>
              <a:t>x</a:t>
            </a:r>
            <a:r>
              <a:rPr lang="en-US" altLang="en-US" sz="2400" smtClean="0"/>
              <a:t>&gt;0 and </a:t>
            </a:r>
            <a:r>
              <a:rPr lang="en-US" altLang="en-US" sz="2400" i="1" smtClean="0"/>
              <a:t>s</a:t>
            </a:r>
            <a:r>
              <a:rPr lang="en-US" altLang="en-US" sz="2400" i="1" baseline="-25000" smtClean="0"/>
              <a:t>y</a:t>
            </a:r>
            <a:r>
              <a:rPr lang="en-US" altLang="en-US" sz="2400" smtClean="0"/>
              <a:t>=0</a:t>
            </a:r>
          </a:p>
          <a:p>
            <a:r>
              <a:rPr lang="en-US" altLang="en-US" sz="2400" smtClean="0"/>
              <a:t>Vertical shearing: </a:t>
            </a:r>
            <a:r>
              <a:rPr lang="en-US" altLang="en-US" sz="2400" i="1" smtClean="0"/>
              <a:t>s</a:t>
            </a:r>
            <a:r>
              <a:rPr lang="en-US" altLang="en-US" sz="2400" i="1" baseline="-25000" smtClean="0"/>
              <a:t>x</a:t>
            </a:r>
            <a:r>
              <a:rPr lang="en-US" altLang="en-US" sz="2400" smtClean="0"/>
              <a:t>=0 and </a:t>
            </a:r>
            <a:r>
              <a:rPr lang="en-US" altLang="en-US" sz="2400" i="1" smtClean="0"/>
              <a:t>s</a:t>
            </a:r>
            <a:r>
              <a:rPr lang="en-US" altLang="en-US" sz="2400" i="1" baseline="-25000" smtClean="0"/>
              <a:t>y</a:t>
            </a:r>
            <a:r>
              <a:rPr lang="en-US" altLang="en-US" sz="2400" smtClean="0"/>
              <a:t>&gt;0</a:t>
            </a:r>
          </a:p>
          <a:p>
            <a:r>
              <a:rPr lang="en-US" altLang="en-US" sz="2400" smtClean="0"/>
              <a:t>Shearing preserves the area of a shape</a:t>
            </a:r>
          </a:p>
          <a:p>
            <a:pPr>
              <a:buFont typeface="Wingdings" panose="05000000000000000000" pitchFamily="2" charset="2"/>
              <a:buNone/>
            </a:pPr>
            <a:endParaRPr lang="en-NZ" altLang="en-US" sz="240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B378F86-E86A-4EE0-8B22-5BAFBB3DCD56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7277100" y="1638300"/>
            <a:ext cx="635000" cy="660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800" b="1" smtClean="0">
                <a:ea typeface="新細明體" charset="-120"/>
              </a:rPr>
              <a:t>H</a:t>
            </a:r>
            <a:r>
              <a:rPr lang="en-US" altLang="zh-TW" sz="1800" b="1" baseline="-25000" smtClean="0">
                <a:ea typeface="新細明體" charset="-120"/>
              </a:rPr>
              <a:t>x</a:t>
            </a:r>
            <a:endParaRPr lang="en-NZ" altLang="zh-TW" sz="1800" b="1" baseline="-25000" smtClean="0">
              <a:ea typeface="新細明體" charset="-120"/>
            </a:endParaRPr>
          </a:p>
        </p:txBody>
      </p:sp>
      <p:grpSp>
        <p:nvGrpSpPr>
          <p:cNvPr id="19462" name="Group 36"/>
          <p:cNvGrpSpPr>
            <a:grpSpLocks/>
          </p:cNvGrpSpPr>
          <p:nvPr/>
        </p:nvGrpSpPr>
        <p:grpSpPr bwMode="auto">
          <a:xfrm>
            <a:off x="5486400" y="1066800"/>
            <a:ext cx="1638300" cy="1570038"/>
            <a:chOff x="4838700" y="1701800"/>
            <a:chExt cx="2116182" cy="1808163"/>
          </a:xfrm>
        </p:grpSpPr>
        <p:cxnSp>
          <p:nvCxnSpPr>
            <p:cNvPr id="19497" name="Straight Arrow Connector 33"/>
            <p:cNvCxnSpPr>
              <a:cxnSpLocks noChangeShapeType="1"/>
            </p:cNvCxnSpPr>
            <p:nvPr/>
          </p:nvCxnSpPr>
          <p:spPr bwMode="auto">
            <a:xfrm rot="5400000" flipH="1" flipV="1">
              <a:off x="4946650" y="2689225"/>
              <a:ext cx="1639888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8" name="Straight Arrow Connector 34"/>
            <p:cNvCxnSpPr>
              <a:cxnSpLocks noChangeShapeType="1"/>
            </p:cNvCxnSpPr>
            <p:nvPr/>
          </p:nvCxnSpPr>
          <p:spPr bwMode="auto">
            <a:xfrm rot="10800000">
              <a:off x="4838700" y="2743200"/>
              <a:ext cx="20701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9" name="TextBox 39"/>
            <p:cNvSpPr txBox="1">
              <a:spLocks noChangeArrowheads="1"/>
            </p:cNvSpPr>
            <p:nvPr/>
          </p:nvSpPr>
          <p:spPr bwMode="auto">
            <a:xfrm>
              <a:off x="5803900" y="1701800"/>
              <a:ext cx="27305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NZ" altLang="en-US" sz="1800"/>
            </a:p>
          </p:txBody>
        </p:sp>
        <p:sp>
          <p:nvSpPr>
            <p:cNvPr id="19500" name="TextBox 40"/>
            <p:cNvSpPr txBox="1">
              <a:spLocks noChangeArrowheads="1"/>
            </p:cNvSpPr>
            <p:nvPr/>
          </p:nvSpPr>
          <p:spPr bwMode="auto">
            <a:xfrm>
              <a:off x="6654800" y="274002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x</a:t>
              </a:r>
              <a:endParaRPr lang="en-NZ" altLang="en-US" sz="1800"/>
            </a:p>
          </p:txBody>
        </p:sp>
      </p:grpSp>
      <p:grpSp>
        <p:nvGrpSpPr>
          <p:cNvPr id="19463" name="Group 36"/>
          <p:cNvGrpSpPr>
            <a:grpSpLocks/>
          </p:cNvGrpSpPr>
          <p:nvPr/>
        </p:nvGrpSpPr>
        <p:grpSpPr bwMode="auto">
          <a:xfrm>
            <a:off x="8115300" y="1066800"/>
            <a:ext cx="1638300" cy="1570038"/>
            <a:chOff x="4838700" y="1701800"/>
            <a:chExt cx="2116182" cy="1808163"/>
          </a:xfrm>
        </p:grpSpPr>
        <p:cxnSp>
          <p:nvCxnSpPr>
            <p:cNvPr id="19493" name="Straight Arrow Connector 33"/>
            <p:cNvCxnSpPr>
              <a:cxnSpLocks noChangeShapeType="1"/>
            </p:cNvCxnSpPr>
            <p:nvPr/>
          </p:nvCxnSpPr>
          <p:spPr bwMode="auto">
            <a:xfrm rot="5400000" flipH="1" flipV="1">
              <a:off x="4946650" y="2689225"/>
              <a:ext cx="1639888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4" name="Straight Arrow Connector 34"/>
            <p:cNvCxnSpPr>
              <a:cxnSpLocks noChangeShapeType="1"/>
            </p:cNvCxnSpPr>
            <p:nvPr/>
          </p:nvCxnSpPr>
          <p:spPr bwMode="auto">
            <a:xfrm rot="10800000">
              <a:off x="4838700" y="2743200"/>
              <a:ext cx="20701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5" name="TextBox 39"/>
            <p:cNvSpPr txBox="1">
              <a:spLocks noChangeArrowheads="1"/>
            </p:cNvSpPr>
            <p:nvPr/>
          </p:nvSpPr>
          <p:spPr bwMode="auto">
            <a:xfrm>
              <a:off x="5803900" y="1701800"/>
              <a:ext cx="27305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NZ" altLang="en-US" sz="1800"/>
            </a:p>
          </p:txBody>
        </p:sp>
        <p:sp>
          <p:nvSpPr>
            <p:cNvPr id="19496" name="TextBox 40"/>
            <p:cNvSpPr txBox="1">
              <a:spLocks noChangeArrowheads="1"/>
            </p:cNvSpPr>
            <p:nvPr/>
          </p:nvSpPr>
          <p:spPr bwMode="auto">
            <a:xfrm>
              <a:off x="6654800" y="274002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x</a:t>
              </a:r>
              <a:endParaRPr lang="en-NZ" altLang="en-US" sz="1800"/>
            </a:p>
          </p:txBody>
        </p:sp>
      </p:grpSp>
      <p:sp>
        <p:nvSpPr>
          <p:cNvPr id="19464" name="Rectangle 35"/>
          <p:cNvSpPr>
            <a:spLocks noChangeArrowheads="1"/>
          </p:cNvSpPr>
          <p:nvPr/>
        </p:nvSpPr>
        <p:spPr bwMode="auto">
          <a:xfrm>
            <a:off x="5943600" y="1701800"/>
            <a:ext cx="533400" cy="520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800"/>
          </a:p>
        </p:txBody>
      </p:sp>
      <p:sp>
        <p:nvSpPr>
          <p:cNvPr id="19465" name="Oval 11"/>
          <p:cNvSpPr>
            <a:spLocks noChangeArrowheads="1"/>
          </p:cNvSpPr>
          <p:nvPr/>
        </p:nvSpPr>
        <p:spPr bwMode="auto">
          <a:xfrm>
            <a:off x="5876925" y="2157413"/>
            <a:ext cx="111125" cy="1174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800"/>
          </a:p>
        </p:txBody>
      </p:sp>
      <p:sp>
        <p:nvSpPr>
          <p:cNvPr id="19466" name="Oval 9"/>
          <p:cNvSpPr>
            <a:spLocks noChangeArrowheads="1"/>
          </p:cNvSpPr>
          <p:nvPr/>
        </p:nvSpPr>
        <p:spPr bwMode="auto">
          <a:xfrm>
            <a:off x="6435725" y="1649413"/>
            <a:ext cx="111125" cy="1174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800"/>
          </a:p>
        </p:txBody>
      </p:sp>
      <p:sp>
        <p:nvSpPr>
          <p:cNvPr id="19467" name="Oval 9"/>
          <p:cNvSpPr>
            <a:spLocks noChangeArrowheads="1"/>
          </p:cNvSpPr>
          <p:nvPr/>
        </p:nvSpPr>
        <p:spPr bwMode="auto">
          <a:xfrm>
            <a:off x="6435725" y="2157413"/>
            <a:ext cx="111125" cy="1174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800"/>
          </a:p>
        </p:txBody>
      </p:sp>
      <p:sp>
        <p:nvSpPr>
          <p:cNvPr id="19468" name="Oval 9"/>
          <p:cNvSpPr>
            <a:spLocks noChangeArrowheads="1"/>
          </p:cNvSpPr>
          <p:nvPr/>
        </p:nvSpPr>
        <p:spPr bwMode="auto">
          <a:xfrm>
            <a:off x="5889625" y="1649413"/>
            <a:ext cx="111125" cy="1174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800"/>
          </a:p>
        </p:txBody>
      </p:sp>
      <p:sp>
        <p:nvSpPr>
          <p:cNvPr id="19469" name="Parallelogram 38"/>
          <p:cNvSpPr>
            <a:spLocks noChangeArrowheads="1"/>
          </p:cNvSpPr>
          <p:nvPr/>
        </p:nvSpPr>
        <p:spPr bwMode="auto">
          <a:xfrm>
            <a:off x="8445500" y="1701800"/>
            <a:ext cx="800100" cy="520700"/>
          </a:xfrm>
          <a:prstGeom prst="parallelogram">
            <a:avLst>
              <a:gd name="adj" fmla="val 49391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800"/>
          </a:p>
        </p:txBody>
      </p:sp>
      <p:sp>
        <p:nvSpPr>
          <p:cNvPr id="19470" name="Oval 24"/>
          <p:cNvSpPr>
            <a:spLocks noChangeArrowheads="1"/>
          </p:cNvSpPr>
          <p:nvPr/>
        </p:nvSpPr>
        <p:spPr bwMode="auto">
          <a:xfrm>
            <a:off x="8391525" y="2170113"/>
            <a:ext cx="111125" cy="1174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800"/>
          </a:p>
        </p:txBody>
      </p:sp>
      <p:sp>
        <p:nvSpPr>
          <p:cNvPr id="19471" name="Oval 23"/>
          <p:cNvSpPr>
            <a:spLocks noChangeArrowheads="1"/>
          </p:cNvSpPr>
          <p:nvPr/>
        </p:nvSpPr>
        <p:spPr bwMode="auto">
          <a:xfrm>
            <a:off x="9204325" y="1636713"/>
            <a:ext cx="111125" cy="1174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800"/>
          </a:p>
        </p:txBody>
      </p:sp>
      <p:sp>
        <p:nvSpPr>
          <p:cNvPr id="19472" name="Oval 39"/>
          <p:cNvSpPr>
            <a:spLocks noChangeArrowheads="1"/>
          </p:cNvSpPr>
          <p:nvPr/>
        </p:nvSpPr>
        <p:spPr bwMode="auto">
          <a:xfrm>
            <a:off x="8658225" y="1649413"/>
            <a:ext cx="111125" cy="1174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800"/>
          </a:p>
        </p:txBody>
      </p:sp>
      <p:sp>
        <p:nvSpPr>
          <p:cNvPr id="19473" name="Oval 40"/>
          <p:cNvSpPr>
            <a:spLocks noChangeArrowheads="1"/>
          </p:cNvSpPr>
          <p:nvPr/>
        </p:nvSpPr>
        <p:spPr bwMode="auto">
          <a:xfrm>
            <a:off x="8937625" y="2170113"/>
            <a:ext cx="111125" cy="1174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800"/>
          </a:p>
        </p:txBody>
      </p:sp>
      <p:graphicFrame>
        <p:nvGraphicFramePr>
          <p:cNvPr id="19474" name="Object 18"/>
          <p:cNvGraphicFramePr>
            <a:graphicFrameLocks noChangeAspect="1"/>
          </p:cNvGraphicFramePr>
          <p:nvPr/>
        </p:nvGraphicFramePr>
        <p:xfrm>
          <a:off x="4895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3319463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ight Arrow 43"/>
          <p:cNvSpPr/>
          <p:nvPr/>
        </p:nvSpPr>
        <p:spPr bwMode="auto">
          <a:xfrm>
            <a:off x="7289800" y="3187700"/>
            <a:ext cx="635000" cy="660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TW" sz="1800" b="1" smtClean="0">
                <a:ea typeface="新細明體" charset="-120"/>
              </a:rPr>
              <a:t>H</a:t>
            </a:r>
            <a:r>
              <a:rPr lang="en-US" altLang="zh-TW" sz="1800" b="1" baseline="-25000" smtClean="0">
                <a:ea typeface="新細明體" charset="-120"/>
              </a:rPr>
              <a:t>y</a:t>
            </a:r>
            <a:endParaRPr lang="en-NZ" altLang="zh-TW" sz="1800" b="1" baseline="-25000" smtClean="0">
              <a:ea typeface="新細明體" charset="-120"/>
            </a:endParaRPr>
          </a:p>
        </p:txBody>
      </p:sp>
      <p:grpSp>
        <p:nvGrpSpPr>
          <p:cNvPr id="19476" name="Group 36"/>
          <p:cNvGrpSpPr>
            <a:grpSpLocks/>
          </p:cNvGrpSpPr>
          <p:nvPr/>
        </p:nvGrpSpPr>
        <p:grpSpPr bwMode="auto">
          <a:xfrm>
            <a:off x="5499100" y="2616200"/>
            <a:ext cx="1638300" cy="1570038"/>
            <a:chOff x="4838700" y="1701800"/>
            <a:chExt cx="2116182" cy="1808163"/>
          </a:xfrm>
        </p:grpSpPr>
        <p:cxnSp>
          <p:nvCxnSpPr>
            <p:cNvPr id="19489" name="Straight Arrow Connector 33"/>
            <p:cNvCxnSpPr>
              <a:cxnSpLocks noChangeShapeType="1"/>
            </p:cNvCxnSpPr>
            <p:nvPr/>
          </p:nvCxnSpPr>
          <p:spPr bwMode="auto">
            <a:xfrm rot="5400000" flipH="1" flipV="1">
              <a:off x="4946650" y="2689225"/>
              <a:ext cx="1639888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0" name="Straight Arrow Connector 34"/>
            <p:cNvCxnSpPr>
              <a:cxnSpLocks noChangeShapeType="1"/>
            </p:cNvCxnSpPr>
            <p:nvPr/>
          </p:nvCxnSpPr>
          <p:spPr bwMode="auto">
            <a:xfrm rot="10800000">
              <a:off x="4838700" y="2743200"/>
              <a:ext cx="20701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1" name="TextBox 39"/>
            <p:cNvSpPr txBox="1">
              <a:spLocks noChangeArrowheads="1"/>
            </p:cNvSpPr>
            <p:nvPr/>
          </p:nvSpPr>
          <p:spPr bwMode="auto">
            <a:xfrm>
              <a:off x="5803900" y="1701800"/>
              <a:ext cx="27305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NZ" altLang="en-US" sz="1800"/>
            </a:p>
          </p:txBody>
        </p:sp>
        <p:sp>
          <p:nvSpPr>
            <p:cNvPr id="19492" name="TextBox 40"/>
            <p:cNvSpPr txBox="1">
              <a:spLocks noChangeArrowheads="1"/>
            </p:cNvSpPr>
            <p:nvPr/>
          </p:nvSpPr>
          <p:spPr bwMode="auto">
            <a:xfrm>
              <a:off x="6654800" y="274002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x</a:t>
              </a:r>
              <a:endParaRPr lang="en-NZ" altLang="en-US" sz="1800"/>
            </a:p>
          </p:txBody>
        </p:sp>
      </p:grpSp>
      <p:grpSp>
        <p:nvGrpSpPr>
          <p:cNvPr id="19477" name="Group 36"/>
          <p:cNvGrpSpPr>
            <a:grpSpLocks/>
          </p:cNvGrpSpPr>
          <p:nvPr/>
        </p:nvGrpSpPr>
        <p:grpSpPr bwMode="auto">
          <a:xfrm>
            <a:off x="8128000" y="2616200"/>
            <a:ext cx="1638300" cy="1570038"/>
            <a:chOff x="4838700" y="1701800"/>
            <a:chExt cx="2116182" cy="1808163"/>
          </a:xfrm>
        </p:grpSpPr>
        <p:cxnSp>
          <p:nvCxnSpPr>
            <p:cNvPr id="19485" name="Straight Arrow Connector 33"/>
            <p:cNvCxnSpPr>
              <a:cxnSpLocks noChangeShapeType="1"/>
            </p:cNvCxnSpPr>
            <p:nvPr/>
          </p:nvCxnSpPr>
          <p:spPr bwMode="auto">
            <a:xfrm rot="5400000" flipH="1" flipV="1">
              <a:off x="4946650" y="2689225"/>
              <a:ext cx="1639888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6" name="Straight Arrow Connector 34"/>
            <p:cNvCxnSpPr>
              <a:cxnSpLocks noChangeShapeType="1"/>
            </p:cNvCxnSpPr>
            <p:nvPr/>
          </p:nvCxnSpPr>
          <p:spPr bwMode="auto">
            <a:xfrm rot="10800000">
              <a:off x="4838700" y="2743200"/>
              <a:ext cx="20701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7" name="TextBox 39"/>
            <p:cNvSpPr txBox="1">
              <a:spLocks noChangeArrowheads="1"/>
            </p:cNvSpPr>
            <p:nvPr/>
          </p:nvSpPr>
          <p:spPr bwMode="auto">
            <a:xfrm>
              <a:off x="5803900" y="1701800"/>
              <a:ext cx="273050" cy="2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NZ" altLang="en-US" sz="1800"/>
            </a:p>
          </p:txBody>
        </p:sp>
        <p:sp>
          <p:nvSpPr>
            <p:cNvPr id="19488" name="TextBox 40"/>
            <p:cNvSpPr txBox="1">
              <a:spLocks noChangeArrowheads="1"/>
            </p:cNvSpPr>
            <p:nvPr/>
          </p:nvSpPr>
          <p:spPr bwMode="auto">
            <a:xfrm>
              <a:off x="6654800" y="274002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x</a:t>
              </a:r>
              <a:endParaRPr lang="en-NZ" altLang="en-US" sz="1800"/>
            </a:p>
          </p:txBody>
        </p:sp>
      </p:grpSp>
      <p:sp>
        <p:nvSpPr>
          <p:cNvPr id="19478" name="Rectangle 54"/>
          <p:cNvSpPr>
            <a:spLocks noChangeArrowheads="1"/>
          </p:cNvSpPr>
          <p:nvPr/>
        </p:nvSpPr>
        <p:spPr bwMode="auto">
          <a:xfrm>
            <a:off x="5956300" y="3251200"/>
            <a:ext cx="533400" cy="5207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800"/>
          </a:p>
        </p:txBody>
      </p:sp>
      <p:sp>
        <p:nvSpPr>
          <p:cNvPr id="19479" name="Oval 11"/>
          <p:cNvSpPr>
            <a:spLocks noChangeArrowheads="1"/>
          </p:cNvSpPr>
          <p:nvPr/>
        </p:nvSpPr>
        <p:spPr bwMode="auto">
          <a:xfrm>
            <a:off x="5889625" y="3706813"/>
            <a:ext cx="111125" cy="1174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800"/>
          </a:p>
        </p:txBody>
      </p:sp>
      <p:sp>
        <p:nvSpPr>
          <p:cNvPr id="19480" name="Oval 9"/>
          <p:cNvSpPr>
            <a:spLocks noChangeArrowheads="1"/>
          </p:cNvSpPr>
          <p:nvPr/>
        </p:nvSpPr>
        <p:spPr bwMode="auto">
          <a:xfrm>
            <a:off x="6448425" y="3198813"/>
            <a:ext cx="111125" cy="1174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800"/>
          </a:p>
        </p:txBody>
      </p:sp>
      <p:sp>
        <p:nvSpPr>
          <p:cNvPr id="19481" name="Oval 9"/>
          <p:cNvSpPr>
            <a:spLocks noChangeArrowheads="1"/>
          </p:cNvSpPr>
          <p:nvPr/>
        </p:nvSpPr>
        <p:spPr bwMode="auto">
          <a:xfrm>
            <a:off x="6448425" y="3706813"/>
            <a:ext cx="111125" cy="1174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800"/>
          </a:p>
        </p:txBody>
      </p:sp>
      <p:sp>
        <p:nvSpPr>
          <p:cNvPr id="19482" name="Oval 9"/>
          <p:cNvSpPr>
            <a:spLocks noChangeArrowheads="1"/>
          </p:cNvSpPr>
          <p:nvPr/>
        </p:nvSpPr>
        <p:spPr bwMode="auto">
          <a:xfrm>
            <a:off x="5902325" y="3198813"/>
            <a:ext cx="111125" cy="1174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800"/>
          </a:p>
        </p:txBody>
      </p:sp>
      <p:grpSp>
        <p:nvGrpSpPr>
          <p:cNvPr id="6" name="Group 65"/>
          <p:cNvGrpSpPr/>
          <p:nvPr/>
        </p:nvGrpSpPr>
        <p:grpSpPr>
          <a:xfrm>
            <a:off x="8416925" y="3186113"/>
            <a:ext cx="923925" cy="650875"/>
            <a:chOff x="8404225" y="3186113"/>
            <a:chExt cx="923925" cy="650875"/>
          </a:xfrm>
          <a:scene3d>
            <a:camera prst="orthographicFront">
              <a:rot lat="0" lon="0" rev="1500000"/>
            </a:camera>
            <a:lightRig rig="threePt" dir="t"/>
          </a:scene3d>
        </p:grpSpPr>
        <p:sp>
          <p:nvSpPr>
            <p:cNvPr id="60" name="Parallelogram 59"/>
            <p:cNvSpPr/>
            <p:nvPr/>
          </p:nvSpPr>
          <p:spPr bwMode="auto">
            <a:xfrm>
              <a:off x="8458200" y="3251200"/>
              <a:ext cx="800100" cy="520700"/>
            </a:xfrm>
            <a:prstGeom prst="parallelogram">
              <a:avLst>
                <a:gd name="adj" fmla="val 4939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n-NZ">
                <a:latin typeface="Arial" charset="0"/>
              </a:endParaRP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8404225" y="3719513"/>
              <a:ext cx="111125" cy="117475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NZ">
                <a:latin typeface="Arial" charset="0"/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9217025" y="3186113"/>
              <a:ext cx="111125" cy="117475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NZ">
                <a:latin typeface="Arial" charset="0"/>
              </a:endParaRP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8670925" y="3198813"/>
              <a:ext cx="111125" cy="117475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NZ">
                <a:latin typeface="Arial" charset="0"/>
              </a:endParaRPr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8950325" y="3719513"/>
              <a:ext cx="111125" cy="117475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NZ">
                <a:latin typeface="Arial" charset="0"/>
              </a:endParaRPr>
            </a:p>
          </p:txBody>
        </p:sp>
      </p:grpSp>
      <p:graphicFrame>
        <p:nvGraphicFramePr>
          <p:cNvPr id="19484" name="Object 2"/>
          <p:cNvGraphicFramePr>
            <a:graphicFrameLocks noChangeAspect="1"/>
          </p:cNvGraphicFramePr>
          <p:nvPr/>
        </p:nvGraphicFramePr>
        <p:xfrm>
          <a:off x="4922838" y="5027613"/>
          <a:ext cx="48037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Equation" r:id="rId6" imgW="2235200" imgH="482600" progId="Equation.3">
                  <p:embed/>
                </p:oleObj>
              </mc:Choice>
              <mc:Fallback>
                <p:oleObj name="Equation" r:id="rId6" imgW="22352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838" y="5027613"/>
                        <a:ext cx="480377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Affine Transformation Properties</a:t>
            </a:r>
            <a:endParaRPr lang="en-NZ" alt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5000"/>
              </a:spcBef>
            </a:pPr>
            <a:r>
              <a:rPr lang="en-US" altLang="en-US" sz="2600" smtClean="0"/>
              <a:t>Straight lines are preserved</a:t>
            </a:r>
          </a:p>
          <a:p>
            <a:pPr>
              <a:lnSpc>
                <a:spcPct val="110000"/>
              </a:lnSpc>
              <a:spcBef>
                <a:spcPct val="25000"/>
              </a:spcBef>
            </a:pPr>
            <a:r>
              <a:rPr lang="en-US" altLang="en-US" sz="2600" smtClean="0"/>
              <a:t>Parallel lines remain parallel</a:t>
            </a:r>
          </a:p>
          <a:p>
            <a:pPr>
              <a:lnSpc>
                <a:spcPct val="110000"/>
              </a:lnSpc>
              <a:spcBef>
                <a:spcPct val="25000"/>
              </a:spcBef>
            </a:pPr>
            <a:r>
              <a:rPr lang="en-US" altLang="en-US" sz="2600" smtClean="0"/>
              <a:t>Proportional distances are preserved</a:t>
            </a:r>
          </a:p>
          <a:p>
            <a:pPr>
              <a:lnSpc>
                <a:spcPct val="110000"/>
              </a:lnSpc>
              <a:spcBef>
                <a:spcPct val="25000"/>
              </a:spcBef>
            </a:pPr>
            <a:r>
              <a:rPr lang="en-US" altLang="en-US" sz="2600" smtClean="0"/>
              <a:t>Any arbitrary affine transformation can be represented as a sequence of shearing, scaling, rotation and translation</a:t>
            </a:r>
          </a:p>
          <a:p>
            <a:pPr>
              <a:lnSpc>
                <a:spcPct val="110000"/>
              </a:lnSpc>
              <a:spcBef>
                <a:spcPct val="25000"/>
              </a:spcBef>
            </a:pPr>
            <a:r>
              <a:rPr lang="en-US" altLang="en-US" sz="2600" b="1" smtClean="0"/>
              <a:t>Affine transformations in general do not commute</a:t>
            </a:r>
            <a:br>
              <a:rPr lang="en-US" altLang="en-US" sz="2600" b="1" smtClean="0"/>
            </a:br>
            <a:r>
              <a:rPr lang="en-US" altLang="en-US" sz="2600" b="1" smtClean="0"/>
              <a:t>i.e. T</a:t>
            </a:r>
            <a:r>
              <a:rPr lang="en-US" altLang="en-US" sz="2600" b="1" baseline="-25000" smtClean="0"/>
              <a:t>1</a:t>
            </a:r>
            <a:r>
              <a:rPr lang="en-US" altLang="en-US" sz="2600" b="1" smtClean="0"/>
              <a:t>T</a:t>
            </a:r>
            <a:r>
              <a:rPr lang="en-US" altLang="en-US" sz="2600" b="1" baseline="-25000" smtClean="0"/>
              <a:t>2</a:t>
            </a:r>
            <a:r>
              <a:rPr lang="en-US" altLang="en-US" sz="2600" b="1" smtClean="0"/>
              <a:t> </a:t>
            </a:r>
            <a:r>
              <a:rPr lang="en-US" altLang="en-US" sz="2600" b="1" smtClean="0">
                <a:latin typeface="Symbol" panose="05050102010706020507" pitchFamily="18" charset="2"/>
              </a:rPr>
              <a:t></a:t>
            </a:r>
            <a:r>
              <a:rPr lang="en-US" altLang="en-US" sz="2600" b="1" smtClean="0"/>
              <a:t> T</a:t>
            </a:r>
            <a:r>
              <a:rPr lang="en-US" altLang="en-US" sz="2600" b="1" baseline="-25000" smtClean="0"/>
              <a:t>2</a:t>
            </a:r>
            <a:r>
              <a:rPr lang="en-US" altLang="en-US" sz="2600" b="1" smtClean="0"/>
              <a:t>T</a:t>
            </a:r>
            <a:r>
              <a:rPr lang="en-US" altLang="en-US" sz="2600" b="1" baseline="-25000" smtClean="0"/>
              <a:t>1</a:t>
            </a:r>
            <a:endParaRPr lang="en-US" altLang="en-US" sz="2600" b="1" smtClean="0"/>
          </a:p>
          <a:p>
            <a:pPr>
              <a:lnSpc>
                <a:spcPct val="110000"/>
              </a:lnSpc>
              <a:spcBef>
                <a:spcPct val="25000"/>
              </a:spcBef>
            </a:pPr>
            <a:r>
              <a:rPr lang="en-US" altLang="en-US" sz="2600" smtClean="0"/>
              <a:t>Transformations </a:t>
            </a:r>
            <a:r>
              <a:rPr lang="en-US" altLang="en-US" sz="2600" i="1" smtClean="0"/>
              <a:t>are</a:t>
            </a:r>
            <a:r>
              <a:rPr lang="en-US" altLang="en-US" sz="2600" smtClean="0"/>
              <a:t> associative:  </a:t>
            </a:r>
            <a:r>
              <a:rPr lang="en-US" altLang="en-US" sz="2600" b="1" smtClean="0"/>
              <a:t>T</a:t>
            </a:r>
            <a:r>
              <a:rPr lang="en-US" altLang="en-US" sz="2600" baseline="-25000" smtClean="0"/>
              <a:t>1</a:t>
            </a:r>
            <a:r>
              <a:rPr lang="en-US" altLang="en-US" sz="2600" smtClean="0"/>
              <a:t>(</a:t>
            </a:r>
            <a:r>
              <a:rPr lang="en-US" altLang="en-US" sz="2600" b="1" smtClean="0"/>
              <a:t>T</a:t>
            </a:r>
            <a:r>
              <a:rPr lang="en-US" altLang="en-US" sz="2600" baseline="-25000" smtClean="0"/>
              <a:t>2</a:t>
            </a:r>
            <a:r>
              <a:rPr lang="en-US" altLang="en-US" sz="2600" b="1" smtClean="0"/>
              <a:t>T</a:t>
            </a:r>
            <a:r>
              <a:rPr lang="en-US" altLang="en-US" sz="2600" baseline="-25000" smtClean="0"/>
              <a:t>3</a:t>
            </a:r>
            <a:r>
              <a:rPr lang="en-US" altLang="en-US" sz="2600" smtClean="0"/>
              <a:t>) = (</a:t>
            </a:r>
            <a:r>
              <a:rPr lang="en-US" altLang="en-US" sz="2600" b="1" smtClean="0"/>
              <a:t>T</a:t>
            </a:r>
            <a:r>
              <a:rPr lang="en-US" altLang="en-US" sz="2600" baseline="-25000" smtClean="0"/>
              <a:t>1</a:t>
            </a:r>
            <a:r>
              <a:rPr lang="en-US" altLang="en-US" sz="2600" b="1" smtClean="0"/>
              <a:t>T</a:t>
            </a:r>
            <a:r>
              <a:rPr lang="en-US" altLang="en-US" sz="2600" baseline="-25000" smtClean="0"/>
              <a:t>2</a:t>
            </a:r>
            <a:r>
              <a:rPr lang="en-US" altLang="en-US" sz="2600" smtClean="0"/>
              <a:t>)</a:t>
            </a:r>
            <a:r>
              <a:rPr lang="en-US" altLang="en-US" sz="2600" baseline="-25000" smtClean="0"/>
              <a:t> </a:t>
            </a:r>
            <a:r>
              <a:rPr lang="en-US" altLang="en-US" sz="2600" b="1" smtClean="0"/>
              <a:t>T</a:t>
            </a:r>
            <a:r>
              <a:rPr lang="en-US" altLang="en-US" sz="2600" baseline="-25000" smtClean="0"/>
              <a:t>3</a:t>
            </a:r>
            <a:endParaRPr lang="en-NZ" altLang="en-US" sz="260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88ED14C-629C-4E82-B6C8-99B8B7FC6AA4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smtClean="0">
                <a:ea typeface="新細明體" charset="-120"/>
              </a:rPr>
              <a:t>SUMMARY</a:t>
            </a:r>
            <a:endParaRPr lang="en-NZ" altLang="zh-TW" cap="none" smtClean="0">
              <a:ea typeface="新細明體" charset="-120"/>
            </a:endParaRP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2A7E609-764D-4BA0-99DD-9628298963C5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pic>
        <p:nvPicPr>
          <p:cNvPr id="21509" name="Picture 5" descr="C:\Users\clut002\AppData\Local\Microsoft\Windows\Temporary Internet Files\Content.IE5\YP5Z2S5F\MCj02889780000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1474788"/>
            <a:ext cx="4573587" cy="241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Today’s Outline</a:t>
            </a:r>
            <a:endParaRPr lang="en-NZ" alt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Applications of Dot and Cross Products</a:t>
            </a:r>
          </a:p>
          <a:p>
            <a:r>
              <a:rPr lang="en-US" altLang="en-US" smtClean="0"/>
              <a:t>The Geometry of Planes</a:t>
            </a:r>
          </a:p>
          <a:p>
            <a:r>
              <a:rPr lang="en-US" altLang="en-US" smtClean="0"/>
              <a:t>2D Affine Transformations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558EB75-0856-45B4-9C83-F4DA5C7A362B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  <a:endParaRPr lang="en-NZ" alt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sz="2600" smtClean="0">
                <a:ea typeface="新細明體" charset="-120"/>
              </a:rPr>
              <a:t>Applications of </a:t>
            </a:r>
            <a:r>
              <a:rPr lang="en-US" altLang="zh-TW" sz="2600" b="1" smtClean="0">
                <a:ea typeface="新細明體" charset="-120"/>
                <a:sym typeface="Symbol" panose="05050102010706020507" pitchFamily="18" charset="2"/>
              </a:rPr>
              <a:t></a:t>
            </a:r>
            <a:r>
              <a:rPr lang="en-US" altLang="zh-TW" sz="2600" smtClean="0">
                <a:ea typeface="新細明體" charset="-120"/>
                <a:sym typeface="Symbol" panose="05050102010706020507" pitchFamily="18" charset="2"/>
              </a:rPr>
              <a:t> and </a:t>
            </a:r>
            <a:r>
              <a:rPr lang="en-US" altLang="zh-TW" sz="2600" b="1" smtClean="0">
                <a:ea typeface="新細明體" charset="-120"/>
                <a:sym typeface="Symbol" panose="05050102010706020507" pitchFamily="18" charset="2"/>
              </a:rPr>
              <a:t></a:t>
            </a:r>
            <a:r>
              <a:rPr lang="en-US" altLang="zh-TW" sz="2600" smtClean="0">
                <a:ea typeface="新細明體" charset="-120"/>
                <a:sym typeface="Symbol" panose="05050102010706020507" pitchFamily="18" charset="2"/>
              </a:rPr>
              <a:t>:</a:t>
            </a:r>
            <a:br>
              <a:rPr lang="en-US" altLang="zh-TW" sz="2600" smtClean="0">
                <a:ea typeface="新細明體" charset="-120"/>
                <a:sym typeface="Symbol" panose="05050102010706020507" pitchFamily="18" charset="2"/>
              </a:rPr>
            </a:br>
            <a:r>
              <a:rPr lang="en-US" altLang="zh-TW" sz="2600" smtClean="0">
                <a:ea typeface="新細明體" charset="-120"/>
                <a:sym typeface="Symbol" panose="05050102010706020507" pitchFamily="18" charset="2"/>
              </a:rPr>
              <a:t>areas and volumes, coordinate transformations, normals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sz="2600" smtClean="0">
                <a:ea typeface="新細明體" charset="-120"/>
              </a:rPr>
              <a:t>Planes</a:t>
            </a:r>
          </a:p>
          <a:p>
            <a:pPr marL="857250" lvl="1" indent="-457200">
              <a:buFont typeface="Arial" panose="020B0604020202020204" pitchFamily="34" charset="0"/>
              <a:buAutoNum type="arabicPeriod"/>
            </a:pPr>
            <a:r>
              <a:rPr lang="en-US" altLang="zh-TW" sz="2600" smtClean="0">
                <a:ea typeface="新細明體" charset="-120"/>
              </a:rPr>
              <a:t>Point-Normal Form: </a:t>
            </a:r>
            <a:r>
              <a:rPr lang="en-US" altLang="zh-TW" sz="2600" b="1" smtClean="0">
                <a:ea typeface="新細明體" charset="-120"/>
              </a:rPr>
              <a:t>n</a:t>
            </a:r>
            <a:r>
              <a:rPr lang="en-US" altLang="zh-TW" sz="2600" smtClean="0">
                <a:ea typeface="新細明體" charset="-120"/>
              </a:rPr>
              <a:t> • </a:t>
            </a:r>
            <a:r>
              <a:rPr lang="en-US" altLang="zh-TW" sz="2600" b="1" smtClean="0">
                <a:ea typeface="新細明體" charset="-120"/>
              </a:rPr>
              <a:t>p</a:t>
            </a:r>
            <a:r>
              <a:rPr lang="en-US" altLang="zh-TW" sz="2600" smtClean="0">
                <a:ea typeface="新細明體" charset="-120"/>
              </a:rPr>
              <a:t> = </a:t>
            </a:r>
            <a:r>
              <a:rPr lang="en-US" altLang="zh-TW" sz="2600" i="1" smtClean="0">
                <a:ea typeface="新細明體" charset="-120"/>
              </a:rPr>
              <a:t>d</a:t>
            </a:r>
            <a:r>
              <a:rPr lang="en-US" altLang="zh-TW" sz="2600" smtClean="0">
                <a:ea typeface="新細明體" charset="-120"/>
              </a:rPr>
              <a:t>  with </a:t>
            </a:r>
            <a:r>
              <a:rPr lang="en-US" altLang="zh-TW" sz="2600" i="1" smtClean="0">
                <a:ea typeface="新細明體" charset="-120"/>
              </a:rPr>
              <a:t>d</a:t>
            </a:r>
            <a:r>
              <a:rPr lang="en-US" altLang="zh-TW" sz="2600" smtClean="0">
                <a:ea typeface="新細明體" charset="-120"/>
              </a:rPr>
              <a:t> =</a:t>
            </a:r>
            <a:r>
              <a:rPr lang="en-US" altLang="zh-TW" sz="2600" i="1" smtClean="0">
                <a:ea typeface="新細明體" charset="-120"/>
              </a:rPr>
              <a:t> distance to origin</a:t>
            </a:r>
          </a:p>
          <a:p>
            <a:pPr marL="857250" lvl="1" indent="-457200">
              <a:buFont typeface="Arial" panose="020B0604020202020204" pitchFamily="34" charset="0"/>
              <a:buAutoNum type="arabicPeriod"/>
            </a:pPr>
            <a:r>
              <a:rPr lang="en-US" altLang="zh-TW" sz="2600" smtClean="0">
                <a:ea typeface="新細明體" charset="-120"/>
              </a:rPr>
              <a:t>Distance from Q to plane: </a:t>
            </a:r>
            <a:r>
              <a:rPr lang="en-US" altLang="zh-TW" sz="2600" b="1" smtClean="0">
                <a:ea typeface="新細明體" charset="-120"/>
              </a:rPr>
              <a:t>q </a:t>
            </a:r>
            <a:r>
              <a:rPr lang="en-US" altLang="zh-TW" sz="2600" smtClean="0">
                <a:ea typeface="新細明體" charset="-120"/>
                <a:cs typeface="Times New Roman" panose="02020603050405020304" pitchFamily="18" charset="0"/>
              </a:rPr>
              <a:t>•</a:t>
            </a:r>
            <a:r>
              <a:rPr lang="en-US" altLang="zh-TW" sz="2600" b="1" smtClean="0">
                <a:ea typeface="新細明體" charset="-120"/>
              </a:rPr>
              <a:t> n</a:t>
            </a:r>
            <a:r>
              <a:rPr lang="en-US" altLang="zh-TW" sz="2600" smtClean="0">
                <a:ea typeface="新細明體" charset="-120"/>
              </a:rPr>
              <a:t> – </a:t>
            </a:r>
            <a:r>
              <a:rPr lang="en-US" altLang="zh-TW" sz="2600" i="1" smtClean="0">
                <a:ea typeface="新細明體" charset="-120"/>
              </a:rPr>
              <a:t>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TW" sz="2600" smtClean="0">
                <a:ea typeface="新細明體" charset="-120"/>
              </a:rPr>
              <a:t>2D Affine Transformations: </a:t>
            </a:r>
            <a:r>
              <a:rPr lang="en-US" altLang="zh-TW" sz="2600" b="1" smtClean="0">
                <a:ea typeface="新細明體" charset="-120"/>
              </a:rPr>
              <a:t>F</a:t>
            </a:r>
            <a:r>
              <a:rPr lang="en-US" altLang="zh-TW" sz="2600" smtClean="0">
                <a:ea typeface="新細明體" charset="-120"/>
              </a:rPr>
              <a:t>(</a:t>
            </a:r>
            <a:r>
              <a:rPr lang="en-US" altLang="zh-TW" sz="2600" b="1" smtClean="0">
                <a:ea typeface="新細明體" charset="-120"/>
              </a:rPr>
              <a:t>p</a:t>
            </a:r>
            <a:r>
              <a:rPr lang="en-US" altLang="zh-TW" sz="2600" smtClean="0">
                <a:ea typeface="新細明體" charset="-120"/>
              </a:rPr>
              <a:t>) = </a:t>
            </a:r>
            <a:r>
              <a:rPr lang="en-US" altLang="zh-TW" sz="2600" b="1" smtClean="0">
                <a:ea typeface="新細明體" charset="-120"/>
              </a:rPr>
              <a:t>M p</a:t>
            </a:r>
            <a:r>
              <a:rPr lang="en-US" altLang="zh-TW" sz="2600" smtClean="0">
                <a:ea typeface="新細明體" charset="-120"/>
              </a:rPr>
              <a:t> + </a:t>
            </a:r>
            <a:r>
              <a:rPr lang="en-US" altLang="zh-TW" sz="2600" b="1" smtClean="0">
                <a:ea typeface="新細明體" charset="-120"/>
              </a:rPr>
              <a:t>t </a:t>
            </a:r>
            <a:r>
              <a:rPr lang="en-US" altLang="zh-TW" sz="2600" i="1" smtClean="0">
                <a:ea typeface="新細明體" charset="-120"/>
              </a:rPr>
              <a:t/>
            </a:r>
            <a:br>
              <a:rPr lang="en-US" altLang="zh-TW" sz="2600" i="1" smtClean="0">
                <a:ea typeface="新細明體" charset="-120"/>
              </a:rPr>
            </a:br>
            <a:r>
              <a:rPr lang="en-US" altLang="zh-TW" sz="2600" smtClean="0">
                <a:ea typeface="新細明體" charset="-120"/>
              </a:rPr>
              <a:t>scaling, translation, rotation, shearing</a:t>
            </a:r>
          </a:p>
          <a:p>
            <a:pPr marL="457200" indent="-457200">
              <a:buFont typeface="Wingdings" panose="05000000000000000000" pitchFamily="2" charset="2"/>
              <a:buNone/>
            </a:pPr>
            <a:endParaRPr lang="en-US" altLang="zh-TW" sz="2400" smtClean="0">
              <a:ea typeface="新細明體" charset="-120"/>
            </a:endParaRP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TW" sz="2400" smtClean="0">
                <a:ea typeface="新細明體" charset="-120"/>
              </a:rPr>
              <a:t>References:</a:t>
            </a:r>
          </a:p>
          <a:p>
            <a:pPr marL="857250" lvl="1" indent="-457200"/>
            <a:r>
              <a:rPr lang="en-US" altLang="zh-TW" sz="2200" smtClean="0">
                <a:ea typeface="新細明體" charset="-120"/>
              </a:rPr>
              <a:t>Dot Product: Hill, Chapter 4.3</a:t>
            </a:r>
          </a:p>
          <a:p>
            <a:pPr marL="857250" lvl="1" indent="-457200"/>
            <a:r>
              <a:rPr lang="en-US" altLang="zh-TW" sz="2200" smtClean="0">
                <a:ea typeface="新細明體" charset="-120"/>
              </a:rPr>
              <a:t>Cross Product: Hill, Chapter 4.4</a:t>
            </a:r>
          </a:p>
          <a:p>
            <a:pPr marL="857250" lvl="1" indent="-457200"/>
            <a:r>
              <a:rPr lang="en-US" altLang="zh-TW" sz="2200" smtClean="0">
                <a:ea typeface="新細明體" charset="-120"/>
              </a:rPr>
              <a:t>Introduction to Affine Transformations: Hill, Chapter 5.2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98CD25E-2894-47C8-B904-E4FABF54C3F6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Quiz</a:t>
            </a:r>
            <a:endParaRPr lang="en-NZ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2400" dirty="0" smtClean="0"/>
              <a:t>Transform P=(2, 2, -1) to the new coordinate system with axis vectors u=(0,1,0), v=(0,0,-1), n=(-1,0,0) and origin E=(0,2,0).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2400" dirty="0" smtClean="0"/>
              <a:t>How far is the plane  3</a:t>
            </a:r>
            <a:r>
              <a:rPr lang="en-US" altLang="en-US" sz="2400" i="1" dirty="0" smtClean="0"/>
              <a:t>x</a:t>
            </a:r>
            <a:r>
              <a:rPr lang="en-US" altLang="en-US" sz="2400" dirty="0" smtClean="0"/>
              <a:t> + </a:t>
            </a:r>
            <a:r>
              <a:rPr lang="en-US" altLang="en-US" sz="2400" i="1" dirty="0" smtClean="0"/>
              <a:t>y</a:t>
            </a:r>
            <a:r>
              <a:rPr lang="en-US" altLang="en-US" sz="2400" dirty="0" smtClean="0"/>
              <a:t> - 2</a:t>
            </a:r>
            <a:r>
              <a:rPr lang="en-US" altLang="en-US" sz="2400" i="1" dirty="0" smtClean="0"/>
              <a:t>z</a:t>
            </a:r>
            <a:r>
              <a:rPr lang="en-US" altLang="en-US" sz="2400" dirty="0" smtClean="0"/>
              <a:t> = 5  from the origin?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2400" dirty="0" smtClean="0"/>
              <a:t>How far is point Q=(3,4,2) from the plane?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en-US" sz="2400" dirty="0" smtClean="0"/>
              <a:t>Do the following to point R=(1,2): scale it along the y-axis with factor 0.5; </a:t>
            </a:r>
            <a:r>
              <a:rPr lang="en-US" altLang="en-US" sz="2400" dirty="0" smtClean="0"/>
              <a:t>then move </a:t>
            </a:r>
            <a:r>
              <a:rPr lang="en-US" altLang="en-US" sz="2400" dirty="0" smtClean="0"/>
              <a:t>it up the y-axis by 4; </a:t>
            </a:r>
            <a:r>
              <a:rPr lang="en-US" altLang="en-US" sz="2400" dirty="0" smtClean="0"/>
              <a:t>then shear </a:t>
            </a:r>
            <a:r>
              <a:rPr lang="en-US" altLang="en-US" sz="2400" dirty="0" smtClean="0"/>
              <a:t>it vertically by 2.</a:t>
            </a:r>
          </a:p>
          <a:p>
            <a:pPr marL="514350" indent="-514350">
              <a:buFont typeface="Wingdings" panose="05000000000000000000" pitchFamily="2" charset="2"/>
              <a:buNone/>
            </a:pPr>
            <a:endParaRPr lang="en-US" altLang="en-US" sz="2400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1FBE447-2A83-4E27-92AD-65AFFAF3585C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Applications of</a:t>
            </a:r>
            <a:br>
              <a:rPr lang="en-US" dirty="0" smtClean="0"/>
            </a:br>
            <a:r>
              <a:rPr lang="en-US" dirty="0" smtClean="0"/>
              <a:t>Dot and Cross Products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CAD983F-C7CC-4CFD-8F0A-9C9F7D90219C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pic>
        <p:nvPicPr>
          <p:cNvPr id="5124" name="Picture 6" descr="C:\Program Files\Microsoft Office\MEDIA\CAGCAT10\j0252349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488" y="1552575"/>
            <a:ext cx="1825625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7" descr="C:\Users\clut002\AppData\Local\Microsoft\Windows\Temporary Internet Files\Content.IE5\38QB4DOP\MCj02958350000[1]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325" y="2097088"/>
            <a:ext cx="2063750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extBox 7"/>
          <p:cNvSpPr txBox="1">
            <a:spLocks noChangeArrowheads="1"/>
          </p:cNvSpPr>
          <p:nvPr/>
        </p:nvSpPr>
        <p:spPr bwMode="auto">
          <a:xfrm>
            <a:off x="1054100" y="381000"/>
            <a:ext cx="3636963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25000">
                <a:sym typeface="Symbol" panose="05050102010706020507" pitchFamily="18" charset="2"/>
              </a:rPr>
              <a:t> </a:t>
            </a:r>
            <a:endParaRPr lang="en-NZ" altLang="en-US" sz="25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Areas and Volumes</a:t>
            </a:r>
            <a:endParaRPr lang="en-NZ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altLang="zh-TW" sz="2600" smtClean="0">
                <a:ea typeface="新細明體" charset="-120"/>
              </a:rPr>
              <a:t>|</a:t>
            </a:r>
            <a:r>
              <a:rPr lang="en-US" altLang="zh-TW" sz="2600" b="1" smtClean="0">
                <a:ea typeface="新細明體" charset="-120"/>
              </a:rPr>
              <a:t>a</a:t>
            </a:r>
            <a:r>
              <a:rPr lang="en-US" altLang="zh-TW" sz="2600" smtClean="0">
                <a:ea typeface="新細明體" charset="-120"/>
              </a:rPr>
              <a:t> </a:t>
            </a:r>
            <a:r>
              <a:rPr lang="en-US" altLang="zh-TW" sz="2600" smtClean="0">
                <a:latin typeface="Symbol" panose="05050102010706020507" pitchFamily="18" charset="2"/>
                <a:ea typeface="新細明體" charset="-120"/>
              </a:rPr>
              <a:t></a:t>
            </a:r>
            <a:r>
              <a:rPr lang="en-US" altLang="zh-TW" sz="2600" smtClean="0">
                <a:ea typeface="新細明體" charset="-120"/>
              </a:rPr>
              <a:t> </a:t>
            </a:r>
            <a:r>
              <a:rPr lang="en-US" altLang="zh-TW" sz="2600" b="1" smtClean="0">
                <a:ea typeface="新細明體" charset="-120"/>
              </a:rPr>
              <a:t>b</a:t>
            </a:r>
            <a:r>
              <a:rPr lang="en-US" altLang="zh-TW" sz="2600" smtClean="0">
                <a:ea typeface="新細明體" charset="-120"/>
              </a:rPr>
              <a:t>| is area of parallelogram:</a:t>
            </a:r>
            <a:br>
              <a:rPr lang="en-US" altLang="zh-TW" sz="2600" smtClean="0">
                <a:ea typeface="新細明體" charset="-120"/>
              </a:rPr>
            </a:br>
            <a:r>
              <a:rPr lang="en-US" altLang="zh-TW" sz="2600" smtClean="0">
                <a:ea typeface="新細明體" charset="-120"/>
              </a:rPr>
              <a:t>|</a:t>
            </a:r>
            <a:r>
              <a:rPr lang="en-US" altLang="zh-TW" sz="2600" b="1" smtClean="0">
                <a:ea typeface="新細明體" charset="-120"/>
              </a:rPr>
              <a:t>a</a:t>
            </a:r>
            <a:r>
              <a:rPr lang="en-US" altLang="zh-TW" sz="2600" smtClean="0">
                <a:ea typeface="新細明體" charset="-120"/>
              </a:rPr>
              <a:t> </a:t>
            </a:r>
            <a:r>
              <a:rPr lang="en-US" altLang="zh-TW" sz="2600" smtClean="0">
                <a:latin typeface="Symbol" panose="05050102010706020507" pitchFamily="18" charset="2"/>
                <a:ea typeface="新細明體" charset="-120"/>
              </a:rPr>
              <a:t></a:t>
            </a:r>
            <a:r>
              <a:rPr lang="en-US" altLang="zh-TW" sz="2600" smtClean="0">
                <a:ea typeface="新細明體" charset="-120"/>
              </a:rPr>
              <a:t> </a:t>
            </a:r>
            <a:r>
              <a:rPr lang="en-US" altLang="zh-TW" sz="2600" b="1" smtClean="0">
                <a:ea typeface="新細明體" charset="-120"/>
              </a:rPr>
              <a:t>b</a:t>
            </a:r>
            <a:r>
              <a:rPr lang="en-US" altLang="zh-TW" sz="2600" smtClean="0">
                <a:ea typeface="新細明體" charset="-120"/>
              </a:rPr>
              <a:t>| 	= |</a:t>
            </a:r>
            <a:r>
              <a:rPr lang="en-US" altLang="zh-TW" sz="2600" b="1" smtClean="0">
                <a:ea typeface="新細明體" charset="-120"/>
              </a:rPr>
              <a:t>a</a:t>
            </a:r>
            <a:r>
              <a:rPr lang="en-US" altLang="zh-TW" sz="2600" smtClean="0">
                <a:ea typeface="新細明體" charset="-120"/>
              </a:rPr>
              <a:t>| |</a:t>
            </a:r>
            <a:r>
              <a:rPr lang="en-US" altLang="zh-TW" sz="2600" b="1" smtClean="0">
                <a:ea typeface="新細明體" charset="-120"/>
              </a:rPr>
              <a:t>b</a:t>
            </a:r>
            <a:r>
              <a:rPr lang="en-US" altLang="zh-TW" sz="2600" smtClean="0">
                <a:ea typeface="新細明體" charset="-120"/>
              </a:rPr>
              <a:t>| sin(</a:t>
            </a:r>
            <a:r>
              <a:rPr lang="en-US" altLang="zh-TW" sz="2800" i="1" smtClean="0">
                <a:ea typeface="新細明體" charset="-120"/>
                <a:sym typeface="Symbol" panose="05050102010706020507" pitchFamily="18" charset="2"/>
              </a:rPr>
              <a:t></a:t>
            </a:r>
            <a:r>
              <a:rPr lang="en-US" altLang="zh-TW" sz="2600" smtClean="0">
                <a:ea typeface="新細明體" charset="-120"/>
              </a:rPr>
              <a:t>) |</a:t>
            </a:r>
            <a:r>
              <a:rPr lang="en-US" altLang="zh-TW" sz="2600" b="1" smtClean="0">
                <a:ea typeface="新細明體" charset="-120"/>
              </a:rPr>
              <a:t>n</a:t>
            </a:r>
            <a:r>
              <a:rPr lang="en-US" altLang="zh-TW" sz="2600" smtClean="0">
                <a:ea typeface="新細明體" charset="-120"/>
              </a:rPr>
              <a:t>|	(|</a:t>
            </a:r>
            <a:r>
              <a:rPr lang="en-US" altLang="zh-TW" sz="2600" b="1" smtClean="0">
                <a:ea typeface="新細明體" charset="-120"/>
              </a:rPr>
              <a:t>n</a:t>
            </a:r>
            <a:r>
              <a:rPr lang="en-US" altLang="zh-TW" sz="2600" smtClean="0">
                <a:ea typeface="新細明體" charset="-120"/>
              </a:rPr>
              <a:t>|=1)</a:t>
            </a:r>
          </a:p>
          <a:p>
            <a:pPr marL="514350" indent="-514350">
              <a:buFont typeface="Wingdings" panose="05000000000000000000" pitchFamily="2" charset="2"/>
              <a:buNone/>
            </a:pPr>
            <a:r>
              <a:rPr lang="en-US" altLang="zh-TW" sz="2600" smtClean="0">
                <a:ea typeface="新細明體" charset="-120"/>
              </a:rPr>
              <a:t>			= |</a:t>
            </a:r>
            <a:r>
              <a:rPr lang="en-US" altLang="zh-TW" sz="2600" b="1" smtClean="0">
                <a:ea typeface="新細明體" charset="-120"/>
              </a:rPr>
              <a:t>a</a:t>
            </a:r>
            <a:r>
              <a:rPr lang="en-US" altLang="zh-TW" sz="2600" smtClean="0">
                <a:ea typeface="新細明體" charset="-120"/>
              </a:rPr>
              <a:t>| |</a:t>
            </a:r>
            <a:r>
              <a:rPr lang="en-US" altLang="zh-TW" sz="2600" b="1" smtClean="0">
                <a:ea typeface="新細明體" charset="-120"/>
              </a:rPr>
              <a:t>b</a:t>
            </a:r>
            <a:r>
              <a:rPr lang="en-US" altLang="zh-TW" sz="2600" smtClean="0">
                <a:ea typeface="新細明體" charset="-120"/>
              </a:rPr>
              <a:t>| sin(</a:t>
            </a:r>
            <a:r>
              <a:rPr lang="en-US" altLang="zh-TW" sz="2800" i="1" smtClean="0">
                <a:ea typeface="新細明體" charset="-120"/>
                <a:sym typeface="Symbol" panose="05050102010706020507" pitchFamily="18" charset="2"/>
              </a:rPr>
              <a:t></a:t>
            </a:r>
            <a:r>
              <a:rPr lang="en-US" altLang="zh-TW" sz="2600" smtClean="0">
                <a:ea typeface="新細明體" charset="-120"/>
              </a:rPr>
              <a:t>)	(</a:t>
            </a:r>
            <a:r>
              <a:rPr lang="en-US" altLang="zh-TW" sz="2600" i="1" smtClean="0">
                <a:ea typeface="新細明體" charset="-120"/>
              </a:rPr>
              <a:t>h</a:t>
            </a:r>
            <a:r>
              <a:rPr lang="en-US" altLang="zh-TW" sz="2600" smtClean="0">
                <a:ea typeface="新細明體" charset="-120"/>
              </a:rPr>
              <a:t>=sin(</a:t>
            </a:r>
            <a:r>
              <a:rPr lang="en-US" altLang="zh-TW" sz="2800" i="1" smtClean="0">
                <a:ea typeface="新細明體" charset="-120"/>
                <a:sym typeface="Symbol" panose="05050102010706020507" pitchFamily="18" charset="2"/>
              </a:rPr>
              <a:t></a:t>
            </a:r>
            <a:r>
              <a:rPr lang="en-US" altLang="zh-TW" sz="2600" smtClean="0">
                <a:ea typeface="新細明體" charset="-120"/>
              </a:rPr>
              <a:t>) |</a:t>
            </a:r>
            <a:r>
              <a:rPr lang="en-US" altLang="zh-TW" sz="2600" b="1" smtClean="0">
                <a:ea typeface="新細明體" charset="-120"/>
              </a:rPr>
              <a:t>b</a:t>
            </a:r>
            <a:r>
              <a:rPr lang="en-US" altLang="zh-TW" sz="2600" smtClean="0">
                <a:ea typeface="新細明體" charset="-120"/>
              </a:rPr>
              <a:t>|) </a:t>
            </a:r>
          </a:p>
          <a:p>
            <a:pPr marL="514350" indent="-514350">
              <a:buFont typeface="Wingdings" panose="05000000000000000000" pitchFamily="2" charset="2"/>
              <a:buNone/>
            </a:pPr>
            <a:r>
              <a:rPr lang="en-US" altLang="zh-TW" sz="2600" smtClean="0">
                <a:ea typeface="新細明體" charset="-120"/>
              </a:rPr>
              <a:t>			= |</a:t>
            </a:r>
            <a:r>
              <a:rPr lang="en-US" altLang="zh-TW" sz="2600" b="1" smtClean="0">
                <a:ea typeface="新細明體" charset="-120"/>
              </a:rPr>
              <a:t>a</a:t>
            </a:r>
            <a:r>
              <a:rPr lang="en-US" altLang="zh-TW" sz="2600" smtClean="0">
                <a:ea typeface="新細明體" charset="-120"/>
              </a:rPr>
              <a:t>| </a:t>
            </a:r>
            <a:r>
              <a:rPr lang="en-US" altLang="zh-TW" sz="2600" i="1" smtClean="0">
                <a:ea typeface="新細明體" charset="-120"/>
              </a:rPr>
              <a:t>h</a:t>
            </a:r>
          </a:p>
          <a:p>
            <a:pPr marL="514350" indent="-514350">
              <a:buFont typeface="Wingdings" panose="05000000000000000000" pitchFamily="2" charset="2"/>
              <a:buNone/>
            </a:pPr>
            <a:endParaRPr lang="en-US" altLang="zh-TW" sz="2600" smtClean="0">
              <a:ea typeface="新細明體" charset="-120"/>
            </a:endParaRPr>
          </a:p>
          <a:p>
            <a:pPr marL="514350" indent="-514350"/>
            <a:r>
              <a:rPr lang="en-US" altLang="zh-TW" sz="2600" smtClean="0">
                <a:ea typeface="新細明體" charset="-120"/>
              </a:rPr>
              <a:t>(</a:t>
            </a:r>
            <a:r>
              <a:rPr lang="en-US" altLang="zh-TW" sz="2600" b="1" smtClean="0">
                <a:ea typeface="新細明體" charset="-120"/>
              </a:rPr>
              <a:t>a</a:t>
            </a:r>
            <a:r>
              <a:rPr lang="en-US" altLang="zh-TW" sz="2600" smtClean="0">
                <a:ea typeface="新細明體" charset="-120"/>
              </a:rPr>
              <a:t> </a:t>
            </a:r>
            <a:r>
              <a:rPr lang="en-US" altLang="zh-TW" sz="2600" smtClean="0">
                <a:latin typeface="Symbol" panose="05050102010706020507" pitchFamily="18" charset="2"/>
                <a:ea typeface="新細明體" charset="-120"/>
              </a:rPr>
              <a:t></a:t>
            </a:r>
            <a:r>
              <a:rPr lang="en-US" altLang="zh-TW" sz="2600" smtClean="0">
                <a:ea typeface="新細明體" charset="-120"/>
              </a:rPr>
              <a:t> </a:t>
            </a:r>
            <a:r>
              <a:rPr lang="en-US" altLang="zh-TW" sz="2600" b="1" smtClean="0">
                <a:ea typeface="新細明體" charset="-120"/>
              </a:rPr>
              <a:t>b</a:t>
            </a:r>
            <a:r>
              <a:rPr lang="en-US" altLang="zh-TW" sz="2600" smtClean="0">
                <a:ea typeface="新細明體" charset="-120"/>
              </a:rPr>
              <a:t>)</a:t>
            </a:r>
            <a:r>
              <a:rPr lang="en-US" altLang="zh-TW" sz="2600" smtClean="0">
                <a:ea typeface="新細明體" charset="-120"/>
                <a:sym typeface="Symbol" panose="05050102010706020507" pitchFamily="18" charset="2"/>
              </a:rPr>
              <a:t></a:t>
            </a:r>
            <a:r>
              <a:rPr lang="en-US" altLang="zh-TW" sz="2600" b="1" smtClean="0">
                <a:ea typeface="新細明體" charset="-120"/>
                <a:sym typeface="Symbol" panose="05050102010706020507" pitchFamily="18" charset="2"/>
              </a:rPr>
              <a:t>c</a:t>
            </a:r>
            <a:r>
              <a:rPr lang="en-US" altLang="zh-TW" sz="2600" smtClean="0">
                <a:ea typeface="新細明體" charset="-120"/>
                <a:sym typeface="Symbol" panose="05050102010706020507" pitchFamily="18" charset="2"/>
              </a:rPr>
              <a:t> is the volume of a parallelepiped:</a:t>
            </a:r>
          </a:p>
          <a:p>
            <a:pPr marL="514350" indent="-514350">
              <a:buFont typeface="Wingdings" panose="05000000000000000000" pitchFamily="2" charset="2"/>
              <a:buNone/>
            </a:pPr>
            <a:r>
              <a:rPr lang="en-US" altLang="zh-TW" sz="2600" smtClean="0">
                <a:ea typeface="新細明體" charset="-120"/>
              </a:rPr>
              <a:t>	(</a:t>
            </a:r>
            <a:r>
              <a:rPr lang="en-US" altLang="zh-TW" sz="2600" b="1" smtClean="0">
                <a:ea typeface="新細明體" charset="-120"/>
              </a:rPr>
              <a:t>a</a:t>
            </a:r>
            <a:r>
              <a:rPr lang="en-US" altLang="zh-TW" sz="2600" smtClean="0">
                <a:ea typeface="新細明體" charset="-120"/>
              </a:rPr>
              <a:t> </a:t>
            </a:r>
            <a:r>
              <a:rPr lang="en-US" altLang="zh-TW" sz="2600" smtClean="0">
                <a:latin typeface="Symbol" panose="05050102010706020507" pitchFamily="18" charset="2"/>
                <a:ea typeface="新細明體" charset="-120"/>
              </a:rPr>
              <a:t></a:t>
            </a:r>
            <a:r>
              <a:rPr lang="en-US" altLang="zh-TW" sz="2600" smtClean="0">
                <a:ea typeface="新細明體" charset="-120"/>
              </a:rPr>
              <a:t> </a:t>
            </a:r>
            <a:r>
              <a:rPr lang="en-US" altLang="zh-TW" sz="2600" b="1" smtClean="0">
                <a:ea typeface="新細明體" charset="-120"/>
              </a:rPr>
              <a:t>b</a:t>
            </a:r>
            <a:r>
              <a:rPr lang="en-US" altLang="zh-TW" sz="2600" smtClean="0">
                <a:ea typeface="新細明體" charset="-120"/>
              </a:rPr>
              <a:t>)</a:t>
            </a:r>
            <a:r>
              <a:rPr lang="en-US" altLang="zh-TW" sz="2600" smtClean="0">
                <a:ea typeface="新細明體" charset="-120"/>
                <a:sym typeface="Symbol" panose="05050102010706020507" pitchFamily="18" charset="2"/>
              </a:rPr>
              <a:t></a:t>
            </a:r>
            <a:r>
              <a:rPr lang="en-US" altLang="zh-TW" sz="2600" b="1" smtClean="0">
                <a:ea typeface="新細明體" charset="-120"/>
                <a:sym typeface="Symbol" panose="05050102010706020507" pitchFamily="18" charset="2"/>
              </a:rPr>
              <a:t>c</a:t>
            </a:r>
            <a:r>
              <a:rPr lang="en-US" altLang="zh-TW" sz="2600" smtClean="0">
                <a:ea typeface="新細明體" charset="-120"/>
              </a:rPr>
              <a:t> 	= (|</a:t>
            </a:r>
            <a:r>
              <a:rPr lang="en-US" altLang="zh-TW" sz="2600" b="1" smtClean="0">
                <a:ea typeface="新細明體" charset="-120"/>
              </a:rPr>
              <a:t>a</a:t>
            </a:r>
            <a:r>
              <a:rPr lang="en-US" altLang="zh-TW" sz="2600" smtClean="0">
                <a:ea typeface="新細明體" charset="-120"/>
              </a:rPr>
              <a:t>| |</a:t>
            </a:r>
            <a:r>
              <a:rPr lang="en-US" altLang="zh-TW" sz="2600" b="1" smtClean="0">
                <a:ea typeface="新細明體" charset="-120"/>
              </a:rPr>
              <a:t>b</a:t>
            </a:r>
            <a:r>
              <a:rPr lang="en-US" altLang="zh-TW" sz="2600" smtClean="0">
                <a:ea typeface="新細明體" charset="-120"/>
              </a:rPr>
              <a:t>| sin(</a:t>
            </a:r>
            <a:r>
              <a:rPr lang="en-US" altLang="zh-TW" sz="2800" i="1" smtClean="0">
                <a:ea typeface="新細明體" charset="-120"/>
                <a:sym typeface="Symbol" panose="05050102010706020507" pitchFamily="18" charset="2"/>
              </a:rPr>
              <a:t></a:t>
            </a:r>
            <a:r>
              <a:rPr lang="en-US" altLang="zh-TW" sz="2600" smtClean="0">
                <a:ea typeface="新細明體" charset="-120"/>
              </a:rPr>
              <a:t>) </a:t>
            </a:r>
            <a:r>
              <a:rPr lang="en-US" altLang="zh-TW" sz="2600" b="1" smtClean="0">
                <a:ea typeface="新細明體" charset="-120"/>
              </a:rPr>
              <a:t>n</a:t>
            </a:r>
            <a:r>
              <a:rPr lang="en-US" altLang="zh-TW" sz="2600" smtClean="0">
                <a:ea typeface="新細明體" charset="-120"/>
              </a:rPr>
              <a:t>)</a:t>
            </a:r>
            <a:r>
              <a:rPr lang="en-US" altLang="zh-TW" sz="2600" smtClean="0">
                <a:ea typeface="新細明體" charset="-120"/>
                <a:sym typeface="Symbol" panose="05050102010706020507" pitchFamily="18" charset="2"/>
              </a:rPr>
              <a:t></a:t>
            </a:r>
            <a:r>
              <a:rPr lang="en-US" altLang="zh-TW" sz="2600" b="1" smtClean="0">
                <a:ea typeface="新細明體" charset="-120"/>
                <a:sym typeface="Symbol" panose="05050102010706020507" pitchFamily="18" charset="2"/>
              </a:rPr>
              <a:t>c</a:t>
            </a:r>
            <a:br>
              <a:rPr lang="en-US" altLang="zh-TW" sz="2600" b="1" smtClean="0">
                <a:ea typeface="新細明體" charset="-120"/>
                <a:sym typeface="Symbol" panose="05050102010706020507" pitchFamily="18" charset="2"/>
              </a:rPr>
            </a:br>
            <a:r>
              <a:rPr lang="en-US" altLang="zh-TW" sz="2600" smtClean="0">
                <a:ea typeface="新細明體" charset="-120"/>
                <a:sym typeface="Symbol" panose="05050102010706020507" pitchFamily="18" charset="2"/>
              </a:rPr>
              <a:t>		= (</a:t>
            </a:r>
            <a:r>
              <a:rPr lang="en-US" altLang="zh-TW" sz="2600" i="1" smtClean="0">
                <a:ea typeface="新細明體" charset="-120"/>
                <a:sym typeface="Symbol" panose="05050102010706020507" pitchFamily="18" charset="2"/>
              </a:rPr>
              <a:t>area of bottom</a:t>
            </a:r>
            <a:r>
              <a:rPr lang="en-US" altLang="zh-TW" sz="2600" smtClean="0">
                <a:ea typeface="新細明體" charset="-120"/>
                <a:sym typeface="Symbol" panose="05050102010706020507" pitchFamily="18" charset="2"/>
              </a:rPr>
              <a:t>) </a:t>
            </a:r>
            <a:r>
              <a:rPr lang="en-US" altLang="zh-TW" sz="2600" b="1" smtClean="0">
                <a:ea typeface="新細明體" charset="-120"/>
                <a:sym typeface="Symbol" panose="05050102010706020507" pitchFamily="18" charset="2"/>
              </a:rPr>
              <a:t>n</a:t>
            </a:r>
            <a:r>
              <a:rPr lang="en-US" altLang="zh-TW" sz="2600" smtClean="0">
                <a:ea typeface="新細明體" charset="-120"/>
                <a:sym typeface="Symbol" panose="05050102010706020507" pitchFamily="18" charset="2"/>
              </a:rPr>
              <a:t>  </a:t>
            </a:r>
            <a:r>
              <a:rPr lang="en-US" altLang="zh-TW" sz="2600" b="1" smtClean="0">
                <a:ea typeface="新細明體" charset="-120"/>
                <a:sym typeface="Symbol" panose="05050102010706020507" pitchFamily="18" charset="2"/>
              </a:rPr>
              <a:t>c</a:t>
            </a:r>
          </a:p>
          <a:p>
            <a:pPr marL="514350" indent="-514350">
              <a:buFont typeface="Wingdings" panose="05000000000000000000" pitchFamily="2" charset="2"/>
              <a:buNone/>
            </a:pPr>
            <a:r>
              <a:rPr lang="en-US" altLang="zh-TW" sz="2600" smtClean="0">
                <a:ea typeface="新細明體" charset="-120"/>
                <a:sym typeface="Symbol" panose="05050102010706020507" pitchFamily="18" charset="2"/>
              </a:rPr>
              <a:t>			= (</a:t>
            </a:r>
            <a:r>
              <a:rPr lang="en-US" altLang="zh-TW" sz="2600" i="1" smtClean="0">
                <a:ea typeface="新細明體" charset="-120"/>
                <a:sym typeface="Symbol" panose="05050102010706020507" pitchFamily="18" charset="2"/>
              </a:rPr>
              <a:t>area of bottom</a:t>
            </a:r>
            <a:r>
              <a:rPr lang="en-US" altLang="zh-TW" sz="2600" smtClean="0">
                <a:ea typeface="新細明體" charset="-120"/>
                <a:sym typeface="Symbol" panose="05050102010706020507" pitchFamily="18" charset="2"/>
              </a:rPr>
              <a:t>) </a:t>
            </a:r>
            <a:r>
              <a:rPr lang="en-US" altLang="zh-TW" sz="2600" i="1" smtClean="0">
                <a:ea typeface="新細明體" charset="-120"/>
                <a:sym typeface="Symbol" panose="05050102010706020507" pitchFamily="18" charset="2"/>
              </a:rPr>
              <a:t>height</a:t>
            </a:r>
          </a:p>
          <a:p>
            <a:pPr marL="514350" indent="-514350">
              <a:buFont typeface="Wingdings" panose="05000000000000000000" pitchFamily="2" charset="2"/>
              <a:buNone/>
            </a:pPr>
            <a:endParaRPr lang="en-US" altLang="zh-TW" sz="2600" i="1" smtClean="0">
              <a:ea typeface="新細明體" charset="-120"/>
              <a:sym typeface="Symbol" panose="05050102010706020507" pitchFamily="18" charset="2"/>
            </a:endParaRPr>
          </a:p>
          <a:p>
            <a:pPr marL="514350" indent="-514350">
              <a:buFont typeface="Wingdings" panose="05000000000000000000" pitchFamily="2" charset="2"/>
              <a:buNone/>
            </a:pPr>
            <a:r>
              <a:rPr lang="en-US" altLang="zh-TW" sz="2600" smtClean="0">
                <a:ea typeface="新細明體" charset="-120"/>
                <a:sym typeface="Symbol" panose="05050102010706020507" pitchFamily="18" charset="2"/>
              </a:rPr>
              <a:t>Reminder:</a:t>
            </a:r>
            <a:endParaRPr lang="en-NZ" altLang="zh-TW" sz="2600" smtClean="0">
              <a:ea typeface="新細明體" charset="-12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EB141C0-5003-4567-8124-4740AD00A28C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pSp>
        <p:nvGrpSpPr>
          <p:cNvPr id="6149" name="Group 32"/>
          <p:cNvGrpSpPr>
            <a:grpSpLocks/>
          </p:cNvGrpSpPr>
          <p:nvPr/>
        </p:nvGrpSpPr>
        <p:grpSpPr bwMode="auto">
          <a:xfrm>
            <a:off x="6477000" y="2159000"/>
            <a:ext cx="3365500" cy="1536700"/>
            <a:chOff x="6464300" y="1841500"/>
            <a:chExt cx="3365500" cy="1536700"/>
          </a:xfrm>
        </p:grpSpPr>
        <p:sp>
          <p:nvSpPr>
            <p:cNvPr id="6167" name="Parallelogram 15"/>
            <p:cNvSpPr>
              <a:spLocks noChangeArrowheads="1"/>
            </p:cNvSpPr>
            <p:nvPr/>
          </p:nvSpPr>
          <p:spPr bwMode="auto">
            <a:xfrm>
              <a:off x="6756400" y="1854200"/>
              <a:ext cx="3073400" cy="1168400"/>
            </a:xfrm>
            <a:prstGeom prst="parallelogram">
              <a:avLst>
                <a:gd name="adj" fmla="val 82798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en-US" sz="1800"/>
            </a:p>
          </p:txBody>
        </p:sp>
        <p:cxnSp>
          <p:nvCxnSpPr>
            <p:cNvPr id="6168" name="Straight Arrow Connector 17"/>
            <p:cNvCxnSpPr>
              <a:cxnSpLocks noChangeShapeType="1"/>
            </p:cNvCxnSpPr>
            <p:nvPr/>
          </p:nvCxnSpPr>
          <p:spPr bwMode="auto">
            <a:xfrm rot="5400000" flipH="1" flipV="1">
              <a:off x="6667500" y="1943100"/>
              <a:ext cx="1168400" cy="96520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9" name="Straight Arrow Connector 19"/>
            <p:cNvCxnSpPr>
              <a:cxnSpLocks noChangeShapeType="1"/>
            </p:cNvCxnSpPr>
            <p:nvPr/>
          </p:nvCxnSpPr>
          <p:spPr bwMode="auto">
            <a:xfrm>
              <a:off x="6756400" y="3022600"/>
              <a:ext cx="2108200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70" name="TextBox 22"/>
            <p:cNvSpPr txBox="1">
              <a:spLocks noChangeArrowheads="1"/>
            </p:cNvSpPr>
            <p:nvPr/>
          </p:nvSpPr>
          <p:spPr bwMode="auto">
            <a:xfrm>
              <a:off x="6985000" y="2120900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/>
                <a:t>b</a:t>
              </a:r>
              <a:endParaRPr lang="en-NZ" altLang="en-US" sz="2000" b="1"/>
            </a:p>
          </p:txBody>
        </p:sp>
        <p:sp>
          <p:nvSpPr>
            <p:cNvPr id="6171" name="TextBox 23"/>
            <p:cNvSpPr txBox="1">
              <a:spLocks noChangeArrowheads="1"/>
            </p:cNvSpPr>
            <p:nvPr/>
          </p:nvSpPr>
          <p:spPr bwMode="auto">
            <a:xfrm>
              <a:off x="8394700" y="2679700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/>
                <a:t>a</a:t>
              </a:r>
              <a:endParaRPr lang="en-NZ" altLang="en-US" sz="2000" b="1"/>
            </a:p>
          </p:txBody>
        </p:sp>
        <p:cxnSp>
          <p:nvCxnSpPr>
            <p:cNvPr id="6172" name="Straight Connector 25"/>
            <p:cNvCxnSpPr>
              <a:cxnSpLocks noChangeShapeType="1"/>
            </p:cNvCxnSpPr>
            <p:nvPr/>
          </p:nvCxnSpPr>
          <p:spPr bwMode="auto">
            <a:xfrm rot="5400000">
              <a:off x="7124700" y="2438400"/>
              <a:ext cx="1181100" cy="1270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73" name="TextBox 27"/>
            <p:cNvSpPr txBox="1">
              <a:spLocks noChangeArrowheads="1"/>
            </p:cNvSpPr>
            <p:nvPr/>
          </p:nvSpPr>
          <p:spPr bwMode="auto">
            <a:xfrm>
              <a:off x="7670800" y="2260600"/>
              <a:ext cx="3273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h</a:t>
              </a:r>
              <a:endParaRPr lang="en-NZ" altLang="en-US" sz="2000" i="1"/>
            </a:p>
          </p:txBody>
        </p:sp>
        <p:sp>
          <p:nvSpPr>
            <p:cNvPr id="29" name="Arc 28"/>
            <p:cNvSpPr/>
            <p:nvPr/>
          </p:nvSpPr>
          <p:spPr bwMode="auto">
            <a:xfrm>
              <a:off x="6464300" y="2654300"/>
              <a:ext cx="685800" cy="723900"/>
            </a:xfrm>
            <a:prstGeom prst="arc">
              <a:avLst>
                <a:gd name="adj1" fmla="val 18378270"/>
                <a:gd name="adj2" fmla="val 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n-NZ">
                <a:latin typeface="Arial" charset="0"/>
              </a:endParaRPr>
            </a:p>
          </p:txBody>
        </p:sp>
        <p:sp>
          <p:nvSpPr>
            <p:cNvPr id="30" name="Arc 29"/>
            <p:cNvSpPr/>
            <p:nvPr/>
          </p:nvSpPr>
          <p:spPr bwMode="auto">
            <a:xfrm flipH="1">
              <a:off x="7467600" y="2768600"/>
              <a:ext cx="495300" cy="482600"/>
            </a:xfrm>
            <a:prstGeom prst="arc">
              <a:avLst>
                <a:gd name="adj1" fmla="val 16261333"/>
                <a:gd name="adj2" fmla="val 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n-NZ">
                <a:latin typeface="Arial" charset="0"/>
              </a:endParaRPr>
            </a:p>
          </p:txBody>
        </p:sp>
        <p:sp>
          <p:nvSpPr>
            <p:cNvPr id="6176" name="TextBox 30"/>
            <p:cNvSpPr txBox="1">
              <a:spLocks noChangeArrowheads="1"/>
            </p:cNvSpPr>
            <p:nvPr/>
          </p:nvSpPr>
          <p:spPr bwMode="auto">
            <a:xfrm>
              <a:off x="7480300" y="2717800"/>
              <a:ext cx="2423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NZ" altLang="en-US" sz="1800" b="1">
                  <a:sym typeface="Symbol" panose="05050102010706020507" pitchFamily="18" charset="2"/>
                </a:rPr>
                <a:t></a:t>
              </a:r>
              <a:endParaRPr lang="en-NZ" altLang="en-US" sz="1800" b="1"/>
            </a:p>
          </p:txBody>
        </p:sp>
        <p:sp>
          <p:nvSpPr>
            <p:cNvPr id="6177" name="TextBox 31"/>
            <p:cNvSpPr txBox="1">
              <a:spLocks noChangeArrowheads="1"/>
            </p:cNvSpPr>
            <p:nvPr/>
          </p:nvSpPr>
          <p:spPr bwMode="auto">
            <a:xfrm>
              <a:off x="6807200" y="2692400"/>
              <a:ext cx="31771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ym typeface="Symbol" panose="05050102010706020507" pitchFamily="18" charset="2"/>
                </a:rPr>
                <a:t></a:t>
              </a:r>
              <a:endParaRPr lang="en-NZ" altLang="en-US" sz="2000" i="1"/>
            </a:p>
          </p:txBody>
        </p:sp>
      </p:grpSp>
      <p:grpSp>
        <p:nvGrpSpPr>
          <p:cNvPr id="6150" name="Group 69"/>
          <p:cNvGrpSpPr>
            <a:grpSpLocks/>
          </p:cNvGrpSpPr>
          <p:nvPr/>
        </p:nvGrpSpPr>
        <p:grpSpPr bwMode="auto">
          <a:xfrm>
            <a:off x="6451600" y="4394200"/>
            <a:ext cx="3162300" cy="1538288"/>
            <a:chOff x="5956300" y="4622800"/>
            <a:chExt cx="3162300" cy="1538288"/>
          </a:xfrm>
        </p:grpSpPr>
        <p:grpSp>
          <p:nvGrpSpPr>
            <p:cNvPr id="6157" name="Group 58"/>
            <p:cNvGrpSpPr>
              <a:grpSpLocks/>
            </p:cNvGrpSpPr>
            <p:nvPr/>
          </p:nvGrpSpPr>
          <p:grpSpPr bwMode="auto">
            <a:xfrm>
              <a:off x="5981700" y="4622800"/>
              <a:ext cx="3136900" cy="1536700"/>
              <a:chOff x="3797300" y="4635500"/>
              <a:chExt cx="3136900" cy="1536700"/>
            </a:xfrm>
          </p:grpSpPr>
          <p:sp>
            <p:nvSpPr>
              <p:cNvPr id="6161" name="Parallelogram 46"/>
              <p:cNvSpPr>
                <a:spLocks noChangeArrowheads="1"/>
              </p:cNvSpPr>
              <p:nvPr/>
            </p:nvSpPr>
            <p:spPr bwMode="auto">
              <a:xfrm>
                <a:off x="3797300" y="5092700"/>
                <a:ext cx="2324100" cy="1079500"/>
              </a:xfrm>
              <a:prstGeom prst="parallelogram">
                <a:avLst>
                  <a:gd name="adj" fmla="val 54003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en-US" sz="1800"/>
              </a:p>
            </p:txBody>
          </p:sp>
          <p:sp>
            <p:nvSpPr>
              <p:cNvPr id="6162" name="Parallelogram 48"/>
              <p:cNvSpPr>
                <a:spLocks noChangeArrowheads="1"/>
              </p:cNvSpPr>
              <p:nvPr/>
            </p:nvSpPr>
            <p:spPr bwMode="auto">
              <a:xfrm>
                <a:off x="4368800" y="4648200"/>
                <a:ext cx="2565400" cy="444500"/>
              </a:xfrm>
              <a:prstGeom prst="parallelogram">
                <a:avLst>
                  <a:gd name="adj" fmla="val 185434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en-US" sz="1800"/>
              </a:p>
            </p:txBody>
          </p:sp>
          <p:sp>
            <p:nvSpPr>
              <p:cNvPr id="6163" name="Parallelogram 49"/>
              <p:cNvSpPr>
                <a:spLocks noChangeArrowheads="1"/>
              </p:cNvSpPr>
              <p:nvPr/>
            </p:nvSpPr>
            <p:spPr bwMode="auto">
              <a:xfrm>
                <a:off x="3797300" y="5727700"/>
                <a:ext cx="2565400" cy="444500"/>
              </a:xfrm>
              <a:prstGeom prst="parallelogram">
                <a:avLst>
                  <a:gd name="adj" fmla="val 185434"/>
                </a:avLst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NZ" altLang="en-US" sz="1800"/>
              </a:p>
            </p:txBody>
          </p:sp>
          <p:cxnSp>
            <p:nvCxnSpPr>
              <p:cNvPr id="6164" name="Straight Connector 51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089650" y="4908550"/>
                <a:ext cx="1104900" cy="58420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65" name="Straight Connector 52"/>
              <p:cNvCxnSpPr>
                <a:cxnSpLocks noChangeShapeType="1"/>
              </p:cNvCxnSpPr>
              <p:nvPr/>
            </p:nvCxnSpPr>
            <p:spPr bwMode="auto">
              <a:xfrm rot="10800000" flipV="1">
                <a:off x="5562600" y="5740400"/>
                <a:ext cx="787400" cy="41910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66" name="Straight Connector 5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349750" y="4895850"/>
                <a:ext cx="1104900" cy="58420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158" name="Straight Arrow Connector 60"/>
            <p:cNvCxnSpPr>
              <a:cxnSpLocks noChangeShapeType="1"/>
            </p:cNvCxnSpPr>
            <p:nvPr/>
          </p:nvCxnSpPr>
          <p:spPr bwMode="auto">
            <a:xfrm rot="5400000" flipH="1" flipV="1">
              <a:off x="5746750" y="5314950"/>
              <a:ext cx="1066800" cy="59690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9" name="Straight Arrow Connector 61"/>
            <p:cNvCxnSpPr>
              <a:cxnSpLocks noChangeShapeType="1"/>
            </p:cNvCxnSpPr>
            <p:nvPr/>
          </p:nvCxnSpPr>
          <p:spPr bwMode="auto">
            <a:xfrm>
              <a:off x="5956300" y="6159500"/>
              <a:ext cx="1790700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0" name="Straight Arrow Connector 65"/>
            <p:cNvCxnSpPr>
              <a:cxnSpLocks noChangeShapeType="1"/>
            </p:cNvCxnSpPr>
            <p:nvPr/>
          </p:nvCxnSpPr>
          <p:spPr bwMode="auto">
            <a:xfrm flipV="1">
              <a:off x="5994400" y="5702300"/>
              <a:ext cx="838200" cy="44450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51" name="TextBox 70"/>
          <p:cNvSpPr txBox="1">
            <a:spLocks noChangeArrowheads="1"/>
          </p:cNvSpPr>
          <p:nvPr/>
        </p:nvSpPr>
        <p:spPr bwMode="auto">
          <a:xfrm>
            <a:off x="7886700" y="58420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a</a:t>
            </a:r>
            <a:endParaRPr lang="en-NZ" altLang="en-US" sz="2000" b="1"/>
          </a:p>
        </p:txBody>
      </p:sp>
      <p:sp>
        <p:nvSpPr>
          <p:cNvPr id="6152" name="TextBox 71"/>
          <p:cNvSpPr txBox="1">
            <a:spLocks noChangeArrowheads="1"/>
          </p:cNvSpPr>
          <p:nvPr/>
        </p:nvSpPr>
        <p:spPr bwMode="auto">
          <a:xfrm>
            <a:off x="7073900" y="5486400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b</a:t>
            </a:r>
            <a:endParaRPr lang="en-NZ" altLang="en-US" sz="2000" b="1"/>
          </a:p>
        </p:txBody>
      </p:sp>
      <p:sp>
        <p:nvSpPr>
          <p:cNvPr id="6153" name="TextBox 72"/>
          <p:cNvSpPr txBox="1">
            <a:spLocks noChangeArrowheads="1"/>
          </p:cNvSpPr>
          <p:nvPr/>
        </p:nvSpPr>
        <p:spPr bwMode="auto">
          <a:xfrm>
            <a:off x="6692900" y="47498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c</a:t>
            </a:r>
            <a:endParaRPr lang="en-NZ" altLang="en-US" sz="2000" b="1"/>
          </a:p>
        </p:txBody>
      </p:sp>
      <p:cxnSp>
        <p:nvCxnSpPr>
          <p:cNvPr id="6154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6102350" y="5543550"/>
            <a:ext cx="736600" cy="127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5" name="TextBox 32"/>
          <p:cNvSpPr txBox="1">
            <a:spLocks noChangeArrowheads="1"/>
          </p:cNvSpPr>
          <p:nvPr/>
        </p:nvSpPr>
        <p:spPr bwMode="auto">
          <a:xfrm>
            <a:off x="6197600" y="5181600"/>
            <a:ext cx="32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n</a:t>
            </a:r>
            <a:endParaRPr lang="en-NZ" altLang="en-US" sz="1800" b="1"/>
          </a:p>
        </p:txBody>
      </p:sp>
      <p:graphicFrame>
        <p:nvGraphicFramePr>
          <p:cNvPr id="6156" name="Object 4"/>
          <p:cNvGraphicFramePr>
            <a:graphicFrameLocks noChangeAspect="1"/>
          </p:cNvGraphicFramePr>
          <p:nvPr/>
        </p:nvGraphicFramePr>
        <p:xfrm>
          <a:off x="2141538" y="5943600"/>
          <a:ext cx="287496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4" imgW="1193800" imgH="279400" progId="Equation.3">
                  <p:embed/>
                </p:oleObj>
              </mc:Choice>
              <mc:Fallback>
                <p:oleObj name="Equation" r:id="rId4" imgW="11938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5943600"/>
                        <a:ext cx="2874962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Coordinate Transformations</a:t>
            </a:r>
            <a:endParaRPr lang="en-NZ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400" b="1" smtClean="0">
                <a:ea typeface="新細明體" charset="-120"/>
              </a:rPr>
              <a:t>Given</a:t>
            </a:r>
            <a:r>
              <a:rPr lang="en-US" altLang="zh-TW" sz="2400" smtClean="0">
                <a:ea typeface="新細明體" charset="-120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smtClean="0">
                <a:ea typeface="新細明體" charset="-120"/>
              </a:rPr>
              <a:t>New coordinate system with location E and axis unit vectors </a:t>
            </a:r>
            <a:r>
              <a:rPr lang="en-US" altLang="zh-TW" sz="2400" b="1" smtClean="0">
                <a:ea typeface="新細明體" charset="-120"/>
              </a:rPr>
              <a:t>u</a:t>
            </a:r>
            <a:r>
              <a:rPr lang="en-US" altLang="zh-TW" sz="2400" smtClean="0">
                <a:ea typeface="新細明體" charset="-120"/>
              </a:rPr>
              <a:t>, </a:t>
            </a:r>
            <a:r>
              <a:rPr lang="en-US" altLang="zh-TW" sz="2400" b="1" smtClean="0">
                <a:ea typeface="新細明體" charset="-120"/>
              </a:rPr>
              <a:t>v</a:t>
            </a:r>
            <a:r>
              <a:rPr lang="en-US" altLang="zh-TW" sz="2400" smtClean="0">
                <a:ea typeface="新細明體" charset="-120"/>
              </a:rPr>
              <a:t>, </a:t>
            </a:r>
            <a:r>
              <a:rPr lang="en-US" altLang="zh-TW" sz="2400" b="1" smtClean="0">
                <a:ea typeface="新細明體" charset="-120"/>
              </a:rPr>
              <a:t>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1200" b="1" smtClean="0">
              <a:ea typeface="新細明體" charset="-12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b="1" smtClean="0">
                <a:ea typeface="新細明體" charset="-120"/>
              </a:rPr>
              <a:t>Wanted</a:t>
            </a:r>
            <a:r>
              <a:rPr lang="en-US" altLang="zh-TW" sz="2400" smtClean="0">
                <a:ea typeface="新細明體" charset="-120"/>
              </a:rPr>
              <a:t>:</a:t>
            </a:r>
            <a:r>
              <a:rPr lang="en-NZ" altLang="zh-TW" sz="2400" smtClean="0">
                <a:ea typeface="新細明體" charset="-120"/>
              </a:rPr>
              <a:t> Coordinates P’ of a point P in the new coordinate system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1200" smtClean="0">
              <a:ea typeface="新細明體" charset="-12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b="1" smtClean="0">
                <a:ea typeface="新細明體" charset="-120"/>
              </a:rPr>
              <a:t>Idea</a:t>
            </a:r>
            <a:r>
              <a:rPr lang="en-US" altLang="zh-TW" sz="2400" smtClean="0">
                <a:ea typeface="新細明體" charset="-120"/>
              </a:rPr>
              <a:t>: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TW" sz="2400" smtClean="0">
                <a:ea typeface="新細明體" charset="-120"/>
              </a:rPr>
              <a:t>Find position vector </a:t>
            </a:r>
            <a:r>
              <a:rPr lang="en-US" altLang="zh-TW" sz="2400" b="1" smtClean="0">
                <a:ea typeface="新細明體" charset="-120"/>
              </a:rPr>
              <a:t>r</a:t>
            </a:r>
            <a:r>
              <a:rPr lang="en-US" altLang="zh-TW" sz="2400" smtClean="0">
                <a:ea typeface="新細明體" charset="-120"/>
              </a:rPr>
              <a:t> </a:t>
            </a:r>
            <a:br>
              <a:rPr lang="en-US" altLang="zh-TW" sz="2400" smtClean="0">
                <a:ea typeface="新細明體" charset="-120"/>
              </a:rPr>
            </a:br>
            <a:r>
              <a:rPr lang="en-US" altLang="zh-TW" sz="2400" smtClean="0">
                <a:ea typeface="新細明體" charset="-120"/>
              </a:rPr>
              <a:t>expressing P relative to E:</a:t>
            </a:r>
            <a:br>
              <a:rPr lang="en-US" altLang="zh-TW" sz="2400" smtClean="0">
                <a:ea typeface="新細明體" charset="-120"/>
              </a:rPr>
            </a:br>
            <a:r>
              <a:rPr lang="en-US" altLang="zh-TW" sz="2400" b="1" smtClean="0">
                <a:ea typeface="新細明體" charset="-120"/>
              </a:rPr>
              <a:t>r</a:t>
            </a:r>
            <a:r>
              <a:rPr lang="en-US" altLang="zh-TW" sz="2400" smtClean="0">
                <a:ea typeface="新細明體" charset="-120"/>
              </a:rPr>
              <a:t> = P – E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TW" sz="2400" smtClean="0">
                <a:ea typeface="新細明體" charset="-120"/>
              </a:rPr>
              <a:t>Project </a:t>
            </a:r>
            <a:r>
              <a:rPr lang="en-US" altLang="zh-TW" sz="2400" b="1" smtClean="0">
                <a:ea typeface="新細明體" charset="-120"/>
              </a:rPr>
              <a:t>r</a:t>
            </a:r>
            <a:r>
              <a:rPr lang="en-US" altLang="zh-TW" sz="2400" smtClean="0">
                <a:ea typeface="新細明體" charset="-120"/>
              </a:rPr>
              <a:t> onto each of the </a:t>
            </a:r>
            <a:br>
              <a:rPr lang="en-US" altLang="zh-TW" sz="2400" smtClean="0">
                <a:ea typeface="新細明體" charset="-120"/>
              </a:rPr>
            </a:br>
            <a:r>
              <a:rPr lang="en-US" altLang="zh-TW" sz="2400" smtClean="0">
                <a:ea typeface="新細明體" charset="-120"/>
              </a:rPr>
              <a:t>axis unit vectors to get </a:t>
            </a:r>
            <a:br>
              <a:rPr lang="en-US" altLang="zh-TW" sz="2400" smtClean="0">
                <a:ea typeface="新細明體" charset="-120"/>
              </a:rPr>
            </a:br>
            <a:r>
              <a:rPr lang="en-US" altLang="zh-TW" sz="2400" smtClean="0">
                <a:ea typeface="新細明體" charset="-120"/>
              </a:rPr>
              <a:t>the new coordinates:</a:t>
            </a:r>
            <a:br>
              <a:rPr lang="en-US" altLang="zh-TW" sz="2400" smtClean="0">
                <a:ea typeface="新細明體" charset="-120"/>
              </a:rPr>
            </a:br>
            <a:r>
              <a:rPr lang="en-US" altLang="zh-TW" sz="2400" smtClean="0">
                <a:ea typeface="新細明體" charset="-120"/>
              </a:rPr>
              <a:t>P’ = (</a:t>
            </a:r>
            <a:r>
              <a:rPr lang="en-US" altLang="zh-TW" sz="2400" b="1" smtClean="0">
                <a:ea typeface="新細明體" charset="-120"/>
              </a:rPr>
              <a:t>r </a:t>
            </a:r>
            <a:r>
              <a:rPr lang="en-US" altLang="zh-TW" sz="2400" smtClean="0">
                <a:ea typeface="新細明體" charset="-120"/>
                <a:cs typeface="Times New Roman" panose="02020603050405020304" pitchFamily="18" charset="0"/>
              </a:rPr>
              <a:t>•</a:t>
            </a:r>
            <a:r>
              <a:rPr lang="en-US" altLang="zh-TW" sz="2400" b="1" smtClean="0">
                <a:ea typeface="新細明體" charset="-120"/>
              </a:rPr>
              <a:t> u</a:t>
            </a:r>
            <a:r>
              <a:rPr lang="en-US" altLang="zh-TW" sz="2400" smtClean="0">
                <a:ea typeface="新細明體" charset="-120"/>
              </a:rPr>
              <a:t>, </a:t>
            </a:r>
            <a:r>
              <a:rPr lang="en-US" altLang="zh-TW" sz="2400" b="1" smtClean="0">
                <a:ea typeface="新細明體" charset="-120"/>
              </a:rPr>
              <a:t>r </a:t>
            </a:r>
            <a:r>
              <a:rPr lang="en-US" altLang="zh-TW" sz="2400" smtClean="0">
                <a:ea typeface="新細明體" charset="-120"/>
              </a:rPr>
              <a:t>•</a:t>
            </a:r>
            <a:r>
              <a:rPr lang="en-US" altLang="zh-TW" sz="2400" b="1" smtClean="0">
                <a:ea typeface="新細明體" charset="-120"/>
              </a:rPr>
              <a:t> v, r </a:t>
            </a:r>
            <a:r>
              <a:rPr lang="en-US" altLang="zh-TW" sz="2400" smtClean="0">
                <a:ea typeface="新細明體" charset="-120"/>
              </a:rPr>
              <a:t>•</a:t>
            </a:r>
            <a:r>
              <a:rPr lang="en-US" altLang="zh-TW" sz="2400" b="1" smtClean="0">
                <a:ea typeface="新細明體" charset="-120"/>
              </a:rPr>
              <a:t> n</a:t>
            </a:r>
            <a:r>
              <a:rPr lang="en-US" altLang="zh-TW" sz="2400" smtClean="0">
                <a:ea typeface="新細明體" charset="-120"/>
              </a:rPr>
              <a:t>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F2AFC16-3CE3-4CF8-894E-F4F95756B787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pSp>
        <p:nvGrpSpPr>
          <p:cNvPr id="7173" name="Group 15"/>
          <p:cNvGrpSpPr>
            <a:grpSpLocks/>
          </p:cNvGrpSpPr>
          <p:nvPr/>
        </p:nvGrpSpPr>
        <p:grpSpPr bwMode="auto">
          <a:xfrm>
            <a:off x="5054600" y="3332163"/>
            <a:ext cx="4724400" cy="3049587"/>
            <a:chOff x="3072" y="2304"/>
            <a:chExt cx="2976" cy="1921"/>
          </a:xfrm>
        </p:grpSpPr>
        <p:pic>
          <p:nvPicPr>
            <p:cNvPr id="71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2400"/>
              <a:ext cx="2530" cy="1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</p:pic>
        <p:sp>
          <p:nvSpPr>
            <p:cNvPr id="7175" name="Line 5"/>
            <p:cNvSpPr>
              <a:spLocks noChangeShapeType="1"/>
            </p:cNvSpPr>
            <p:nvPr/>
          </p:nvSpPr>
          <p:spPr bwMode="auto">
            <a:xfrm flipV="1">
              <a:off x="3570" y="3024"/>
              <a:ext cx="1134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7176" name="Text Box 6"/>
            <p:cNvSpPr txBox="1">
              <a:spLocks noChangeArrowheads="1"/>
            </p:cNvSpPr>
            <p:nvPr/>
          </p:nvSpPr>
          <p:spPr bwMode="auto">
            <a:xfrm>
              <a:off x="4176" y="2928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000" b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7177" name="Text Box 7"/>
            <p:cNvSpPr txBox="1">
              <a:spLocks noChangeArrowheads="1"/>
            </p:cNvSpPr>
            <p:nvPr/>
          </p:nvSpPr>
          <p:spPr bwMode="auto">
            <a:xfrm>
              <a:off x="4560" y="2832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00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7178" name="Text Box 8"/>
            <p:cNvSpPr txBox="1">
              <a:spLocks noChangeArrowheads="1"/>
            </p:cNvSpPr>
            <p:nvPr/>
          </p:nvSpPr>
          <p:spPr bwMode="auto">
            <a:xfrm>
              <a:off x="3408" y="312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20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179" name="Text Box 9"/>
            <p:cNvSpPr txBox="1">
              <a:spLocks noChangeArrowheads="1"/>
            </p:cNvSpPr>
            <p:nvPr/>
          </p:nvSpPr>
          <p:spPr bwMode="auto">
            <a:xfrm>
              <a:off x="3792" y="336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7180" name="Text Box 10"/>
            <p:cNvSpPr txBox="1">
              <a:spLocks noChangeArrowheads="1"/>
            </p:cNvSpPr>
            <p:nvPr/>
          </p:nvSpPr>
          <p:spPr bwMode="auto">
            <a:xfrm>
              <a:off x="3648" y="288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7181" name="Text Box 11"/>
            <p:cNvSpPr txBox="1">
              <a:spLocks noChangeArrowheads="1"/>
            </p:cNvSpPr>
            <p:nvPr/>
          </p:nvSpPr>
          <p:spPr bwMode="auto">
            <a:xfrm>
              <a:off x="3216" y="331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7182" name="Text Box 12"/>
            <p:cNvSpPr txBox="1">
              <a:spLocks noChangeArrowheads="1"/>
            </p:cNvSpPr>
            <p:nvPr/>
          </p:nvSpPr>
          <p:spPr bwMode="auto">
            <a:xfrm>
              <a:off x="5616" y="321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183" name="Text Box 13"/>
            <p:cNvSpPr txBox="1">
              <a:spLocks noChangeArrowheads="1"/>
            </p:cNvSpPr>
            <p:nvPr/>
          </p:nvSpPr>
          <p:spPr bwMode="auto">
            <a:xfrm>
              <a:off x="4896" y="230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7184" name="Text Box 14"/>
            <p:cNvSpPr txBox="1">
              <a:spLocks noChangeArrowheads="1"/>
            </p:cNvSpPr>
            <p:nvPr/>
          </p:nvSpPr>
          <p:spPr bwMode="auto">
            <a:xfrm>
              <a:off x="4368" y="350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Normal of a Polygon</a:t>
            </a:r>
            <a:endParaRPr lang="en-NZ" alt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smtClean="0">
                <a:ea typeface="新細明體" charset="-120"/>
              </a:rPr>
              <a:t>In principle, get normal </a:t>
            </a:r>
            <a:r>
              <a:rPr lang="en-US" altLang="zh-TW" sz="2400" b="1" smtClean="0">
                <a:ea typeface="新細明體" charset="-120"/>
              </a:rPr>
              <a:t>n </a:t>
            </a:r>
            <a:r>
              <a:rPr lang="en-US" altLang="zh-TW" sz="2400" smtClean="0">
                <a:ea typeface="新細明體" charset="-120"/>
              </a:rPr>
              <a:t>from the cross product of any two adjacent edge vectors, e.g. </a:t>
            </a:r>
            <a:r>
              <a:rPr lang="en-US" altLang="zh-TW" sz="2400" b="1" smtClean="0">
                <a:ea typeface="新細明體" charset="-120"/>
              </a:rPr>
              <a:t>n</a:t>
            </a:r>
            <a:r>
              <a:rPr lang="en-US" altLang="zh-TW" sz="2400" smtClean="0">
                <a:ea typeface="新細明體" charset="-120"/>
              </a:rPr>
              <a:t> = (D-C)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(B-C</a:t>
            </a:r>
            <a:r>
              <a:rPr lang="en-US" altLang="zh-TW" sz="2400" smtClean="0">
                <a:ea typeface="新細明體" charset="-120"/>
              </a:rPr>
              <a:t>)</a:t>
            </a:r>
          </a:p>
          <a:p>
            <a:r>
              <a:rPr lang="en-US" altLang="zh-TW" sz="2400" smtClean="0">
                <a:ea typeface="新細明體" charset="-120"/>
              </a:rPr>
              <a:t>But this is </a:t>
            </a:r>
            <a:r>
              <a:rPr lang="en-US" altLang="zh-TW" sz="2400" i="1" smtClean="0">
                <a:ea typeface="新細明體" charset="-120"/>
              </a:rPr>
              <a:t>non-robust - </a:t>
            </a:r>
            <a:r>
              <a:rPr lang="en-US" altLang="zh-TW" sz="2400" smtClean="0">
                <a:ea typeface="新細明體" charset="-120"/>
              </a:rPr>
              <a:t>gives erroneous </a:t>
            </a:r>
            <a:br>
              <a:rPr lang="en-US" altLang="zh-TW" sz="2400" smtClean="0">
                <a:ea typeface="新細明體" charset="-120"/>
              </a:rPr>
            </a:br>
            <a:r>
              <a:rPr lang="en-US" altLang="zh-TW" sz="2400" smtClean="0">
                <a:ea typeface="新細明體" charset="-120"/>
              </a:rPr>
              <a:t>or unrepresentative value when: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zh-TW" sz="2400" smtClean="0">
                <a:ea typeface="新細明體" charset="-120"/>
              </a:rPr>
              <a:t>3 vertices co-linear (on a straight line)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zh-TW" sz="2400" smtClean="0">
                <a:ea typeface="新細明體" charset="-120"/>
              </a:rPr>
              <a:t>2 adjacent vertices very close together</a:t>
            </a:r>
            <a:endParaRPr lang="en-US" altLang="zh-TW" smtClean="0">
              <a:ea typeface="新細明體" charset="-120"/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zh-TW" sz="2400" smtClean="0">
                <a:ea typeface="新細明體" charset="-120"/>
              </a:rPr>
              <a:t>Polygon not coplanar</a:t>
            </a:r>
            <a:br>
              <a:rPr lang="en-US" altLang="zh-TW" sz="2400" smtClean="0">
                <a:ea typeface="新細明體" charset="-120"/>
              </a:rPr>
            </a:br>
            <a:r>
              <a:rPr lang="en-US" altLang="zh-TW" sz="2400" smtClean="0">
                <a:ea typeface="新細明體" charset="-120"/>
              </a:rPr>
              <a:t>(i.e. not all points on a plane)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endParaRPr lang="en-US" altLang="zh-TW" sz="1200" smtClean="0">
              <a:ea typeface="新細明體" charset="-120"/>
            </a:endParaRPr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 </a:t>
            </a:r>
            <a:r>
              <a:rPr lang="en-US" altLang="zh-TW" sz="2400" smtClean="0">
                <a:ea typeface="新細明體" charset="-120"/>
              </a:rPr>
              <a:t>Magnitude of cross product tends to zero and direction is  </a:t>
            </a:r>
            <a:br>
              <a:rPr lang="en-US" altLang="zh-TW" sz="2400" smtClean="0">
                <a:ea typeface="新細明體" charset="-120"/>
              </a:rPr>
            </a:br>
            <a:r>
              <a:rPr lang="en-US" altLang="zh-TW" sz="2400" smtClean="0">
                <a:ea typeface="新細明體" charset="-120"/>
              </a:rPr>
              <a:t> sensitive to slight movement in either point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1200" smtClean="0">
              <a:solidFill>
                <a:srgbClr val="FF0001"/>
              </a:solidFill>
              <a:ea typeface="新細明體" charset="-12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smtClean="0">
                <a:solidFill>
                  <a:srgbClr val="FF0001"/>
                </a:solidFill>
                <a:ea typeface="新細明體" charset="-120"/>
              </a:rPr>
              <a:t>Warning: In computer graphics exceptional conditions (e.g. in case of 1,2 or 3) occur all the time!</a:t>
            </a:r>
          </a:p>
          <a:p>
            <a:endParaRPr lang="en-NZ" altLang="zh-TW" smtClean="0">
              <a:ea typeface="新細明體" charset="-12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A9F02E5-18D8-40DF-8BEC-53EFE2C5132D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pSp>
        <p:nvGrpSpPr>
          <p:cNvPr id="8197" name="Group 4"/>
          <p:cNvGrpSpPr>
            <a:grpSpLocks/>
          </p:cNvGrpSpPr>
          <p:nvPr/>
        </p:nvGrpSpPr>
        <p:grpSpPr bwMode="auto">
          <a:xfrm>
            <a:off x="6781800" y="1905000"/>
            <a:ext cx="2767013" cy="1828800"/>
            <a:chOff x="4272" y="1200"/>
            <a:chExt cx="1743" cy="1152"/>
          </a:xfrm>
        </p:grpSpPr>
        <p:sp>
          <p:nvSpPr>
            <p:cNvPr id="8199" name="Text Box 5"/>
            <p:cNvSpPr txBox="1">
              <a:spLocks noChangeArrowheads="1"/>
            </p:cNvSpPr>
            <p:nvPr/>
          </p:nvSpPr>
          <p:spPr bwMode="auto">
            <a:xfrm>
              <a:off x="4272" y="139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200" name="Text Box 6"/>
            <p:cNvSpPr txBox="1">
              <a:spLocks noChangeArrowheads="1"/>
            </p:cNvSpPr>
            <p:nvPr/>
          </p:nvSpPr>
          <p:spPr bwMode="auto">
            <a:xfrm>
              <a:off x="4512" y="163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201" name="Text Box 7"/>
            <p:cNvSpPr txBox="1">
              <a:spLocks noChangeArrowheads="1"/>
            </p:cNvSpPr>
            <p:nvPr/>
          </p:nvSpPr>
          <p:spPr bwMode="auto">
            <a:xfrm>
              <a:off x="4992" y="206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202" name="Text Box 8"/>
            <p:cNvSpPr txBox="1">
              <a:spLocks noChangeArrowheads="1"/>
            </p:cNvSpPr>
            <p:nvPr/>
          </p:nvSpPr>
          <p:spPr bwMode="auto">
            <a:xfrm>
              <a:off x="5760" y="139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203" name="Text Box 9"/>
            <p:cNvSpPr txBox="1">
              <a:spLocks noChangeArrowheads="1"/>
            </p:cNvSpPr>
            <p:nvPr/>
          </p:nvSpPr>
          <p:spPr bwMode="auto">
            <a:xfrm>
              <a:off x="4512" y="120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204" name="Freeform 10"/>
            <p:cNvSpPr>
              <a:spLocks/>
            </p:cNvSpPr>
            <p:nvPr/>
          </p:nvSpPr>
          <p:spPr bwMode="auto">
            <a:xfrm>
              <a:off x="4464" y="1440"/>
              <a:ext cx="1248" cy="624"/>
            </a:xfrm>
            <a:custGeom>
              <a:avLst/>
              <a:gdLst>
                <a:gd name="T0" fmla="*/ 720 w 1248"/>
                <a:gd name="T1" fmla="*/ 624 h 624"/>
                <a:gd name="T2" fmla="*/ 240 w 1248"/>
                <a:gd name="T3" fmla="*/ 288 h 624"/>
                <a:gd name="T4" fmla="*/ 0 w 1248"/>
                <a:gd name="T5" fmla="*/ 48 h 624"/>
                <a:gd name="T6" fmla="*/ 144 w 1248"/>
                <a:gd name="T7" fmla="*/ 0 h 624"/>
                <a:gd name="T8" fmla="*/ 1248 w 1248"/>
                <a:gd name="T9" fmla="*/ 144 h 624"/>
                <a:gd name="T10" fmla="*/ 720 w 1248"/>
                <a:gd name="T11" fmla="*/ 624 h 6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48"/>
                <a:gd name="T19" fmla="*/ 0 h 624"/>
                <a:gd name="T20" fmla="*/ 1248 w 1248"/>
                <a:gd name="T21" fmla="*/ 624 h 6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48" h="624">
                  <a:moveTo>
                    <a:pt x="720" y="624"/>
                  </a:moveTo>
                  <a:lnTo>
                    <a:pt x="240" y="288"/>
                  </a:lnTo>
                  <a:lnTo>
                    <a:pt x="0" y="48"/>
                  </a:lnTo>
                  <a:lnTo>
                    <a:pt x="144" y="0"/>
                  </a:lnTo>
                  <a:lnTo>
                    <a:pt x="1248" y="144"/>
                  </a:lnTo>
                  <a:lnTo>
                    <a:pt x="720" y="624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NZ"/>
            </a:p>
          </p:txBody>
        </p:sp>
      </p:grpSp>
      <p:graphicFrame>
        <p:nvGraphicFramePr>
          <p:cNvPr id="8198" name="Object 2"/>
          <p:cNvGraphicFramePr>
            <a:graphicFrameLocks noChangeAspect="1"/>
          </p:cNvGraphicFramePr>
          <p:nvPr/>
        </p:nvGraphicFramePr>
        <p:xfrm>
          <a:off x="6227763" y="3987800"/>
          <a:ext cx="31384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4" imgW="1384300" imgH="279400" progId="Equation.3">
                  <p:embed/>
                </p:oleObj>
              </mc:Choice>
              <mc:Fallback>
                <p:oleObj name="Equation" r:id="rId4" imgW="1384300" imgH="279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987800"/>
                        <a:ext cx="3138487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title"/>
          </p:nvPr>
        </p:nvSpPr>
        <p:spPr>
          <a:xfrm>
            <a:off x="776288" y="404813"/>
            <a:ext cx="8797925" cy="719137"/>
          </a:xfrm>
          <a:noFill/>
        </p:spPr>
        <p:txBody>
          <a:bodyPr lIns="90488" tIns="44450" rIns="90488" bIns="44450"/>
          <a:lstStyle/>
          <a:p>
            <a:r>
              <a:rPr lang="en-US" altLang="en-US" sz="3600" smtClean="0"/>
              <a:t>A Robust Normal Algorithm</a:t>
            </a:r>
          </a:p>
        </p:txBody>
      </p:sp>
      <p:sp>
        <p:nvSpPr>
          <p:cNvPr id="921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73050" y="3284538"/>
            <a:ext cx="9504363" cy="3313112"/>
          </a:xfrm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Just add together all the cross products of adjacent edge vectors</a:t>
            </a:r>
          </a:p>
          <a:p>
            <a:pPr marL="819150"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i.e. </a:t>
            </a:r>
            <a:r>
              <a:rPr lang="en-US" altLang="en-US" sz="2400" smtClean="0">
                <a:sym typeface="Symbol" panose="05050102010706020507" pitchFamily="18" charset="2"/>
              </a:rPr>
              <a:t>(B</a:t>
            </a:r>
            <a:r>
              <a:rPr lang="en-US" altLang="en-US" sz="2400" smtClean="0"/>
              <a:t>–A) </a:t>
            </a:r>
            <a:r>
              <a:rPr lang="en-US" altLang="en-US" sz="2400" smtClean="0">
                <a:sym typeface="Symbol" panose="05050102010706020507" pitchFamily="18" charset="2"/>
              </a:rPr>
              <a:t> </a:t>
            </a:r>
            <a:r>
              <a:rPr lang="en-US" altLang="en-US" sz="2400" smtClean="0"/>
              <a:t>(E–A) + (C–B) </a:t>
            </a:r>
            <a:r>
              <a:rPr lang="en-US" altLang="en-US" sz="2400" smtClean="0">
                <a:sym typeface="Symbol" panose="05050102010706020507" pitchFamily="18" charset="2"/>
              </a:rPr>
              <a:t> (A</a:t>
            </a:r>
            <a:r>
              <a:rPr lang="en-US" altLang="en-US" sz="2400" smtClean="0"/>
              <a:t>–B) +</a:t>
            </a:r>
          </a:p>
          <a:p>
            <a:pPr marL="819150"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 (D–C) </a:t>
            </a:r>
            <a:r>
              <a:rPr lang="en-US" altLang="en-US" sz="2400" smtClean="0">
                <a:sym typeface="Symbol" panose="05050102010706020507" pitchFamily="18" charset="2"/>
              </a:rPr>
              <a:t> (B</a:t>
            </a:r>
            <a:r>
              <a:rPr lang="en-US" altLang="en-US" sz="2400" smtClean="0"/>
              <a:t>–C)</a:t>
            </a:r>
            <a:r>
              <a:rPr lang="en-US" altLang="en-US" sz="2400" smtClean="0">
                <a:sym typeface="Symbol" panose="05050102010706020507" pitchFamily="18" charset="2"/>
              </a:rPr>
              <a:t> </a:t>
            </a:r>
            <a:r>
              <a:rPr lang="en-US" altLang="en-US" sz="2400" smtClean="0"/>
              <a:t>+ (E–D) </a:t>
            </a:r>
            <a:r>
              <a:rPr lang="en-US" altLang="en-US" sz="2400" smtClean="0">
                <a:sym typeface="Symbol" panose="05050102010706020507" pitchFamily="18" charset="2"/>
              </a:rPr>
              <a:t> (C</a:t>
            </a:r>
            <a:r>
              <a:rPr lang="en-US" altLang="en-US" sz="2400" smtClean="0"/>
              <a:t>–D)</a:t>
            </a:r>
            <a:r>
              <a:rPr lang="en-US" altLang="en-US" sz="2400" smtClean="0">
                <a:sym typeface="Symbol" panose="05050102010706020507" pitchFamily="18" charset="2"/>
              </a:rPr>
              <a:t> </a:t>
            </a:r>
            <a:r>
              <a:rPr lang="en-US" altLang="en-US" sz="2400" smtClean="0"/>
              <a:t>+ (A-E) </a:t>
            </a:r>
            <a:r>
              <a:rPr lang="en-US" altLang="en-US" sz="2400" smtClean="0">
                <a:sym typeface="Symbol" panose="05050102010706020507" pitchFamily="18" charset="2"/>
              </a:rPr>
              <a:t> </a:t>
            </a:r>
            <a:r>
              <a:rPr lang="en-US" altLang="en-US" sz="2400" smtClean="0"/>
              <a:t>(D–E)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Normalize the result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Robust:</a:t>
            </a:r>
          </a:p>
          <a:p>
            <a:pPr marL="819150" lvl="1">
              <a:lnSpc>
                <a:spcPct val="90000"/>
              </a:lnSpc>
            </a:pPr>
            <a:r>
              <a:rPr lang="en-US" altLang="en-US" sz="2400" smtClean="0"/>
              <a:t>Short edges or nearly co-linear vertex triples give negligible cross product contribution</a:t>
            </a:r>
          </a:p>
          <a:p>
            <a:pPr marL="819150" lvl="1">
              <a:lnSpc>
                <a:spcPct val="90000"/>
              </a:lnSpc>
            </a:pPr>
            <a:r>
              <a:rPr lang="en-US" altLang="en-US" sz="2400" smtClean="0"/>
              <a:t>Long nearly-perpendicular edges give biggest contribution</a:t>
            </a:r>
          </a:p>
        </p:txBody>
      </p:sp>
      <p:sp>
        <p:nvSpPr>
          <p:cNvPr id="9220" name="Line 15"/>
          <p:cNvSpPr>
            <a:spLocks noChangeShapeType="1"/>
          </p:cNvSpPr>
          <p:nvPr/>
        </p:nvSpPr>
        <p:spPr bwMode="auto">
          <a:xfrm flipH="1">
            <a:off x="-609600" y="6858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/>
          </a:p>
        </p:txBody>
      </p:sp>
      <p:grpSp>
        <p:nvGrpSpPr>
          <p:cNvPr id="9221" name="Group 18"/>
          <p:cNvGrpSpPr>
            <a:grpSpLocks/>
          </p:cNvGrpSpPr>
          <p:nvPr/>
        </p:nvGrpSpPr>
        <p:grpSpPr bwMode="auto">
          <a:xfrm>
            <a:off x="920750" y="1052513"/>
            <a:ext cx="4724400" cy="2209800"/>
            <a:chOff x="576" y="288"/>
            <a:chExt cx="2976" cy="1392"/>
          </a:xfrm>
        </p:grpSpPr>
        <p:grpSp>
          <p:nvGrpSpPr>
            <p:cNvPr id="9224" name="Group 2"/>
            <p:cNvGrpSpPr>
              <a:grpSpLocks/>
            </p:cNvGrpSpPr>
            <p:nvPr/>
          </p:nvGrpSpPr>
          <p:grpSpPr bwMode="auto">
            <a:xfrm>
              <a:off x="576" y="528"/>
              <a:ext cx="1743" cy="1152"/>
              <a:chOff x="4272" y="1200"/>
              <a:chExt cx="1743" cy="1152"/>
            </a:xfrm>
          </p:grpSpPr>
          <p:sp>
            <p:nvSpPr>
              <p:cNvPr id="9230" name="Text Box 3"/>
              <p:cNvSpPr txBox="1">
                <a:spLocks noChangeArrowheads="1"/>
              </p:cNvSpPr>
              <p:nvPr/>
            </p:nvSpPr>
            <p:spPr bwMode="auto">
              <a:xfrm>
                <a:off x="4272" y="1392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9231" name="Text Box 4"/>
              <p:cNvSpPr txBox="1">
                <a:spLocks noChangeArrowheads="1"/>
              </p:cNvSpPr>
              <p:nvPr/>
            </p:nvSpPr>
            <p:spPr bwMode="auto">
              <a:xfrm>
                <a:off x="4512" y="1632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9232" name="Text Box 5"/>
              <p:cNvSpPr txBox="1">
                <a:spLocks noChangeArrowheads="1"/>
              </p:cNvSpPr>
              <p:nvPr/>
            </p:nvSpPr>
            <p:spPr bwMode="auto">
              <a:xfrm>
                <a:off x="4992" y="2064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9233" name="Text Box 6"/>
              <p:cNvSpPr txBox="1">
                <a:spLocks noChangeArrowheads="1"/>
              </p:cNvSpPr>
              <p:nvPr/>
            </p:nvSpPr>
            <p:spPr bwMode="auto">
              <a:xfrm>
                <a:off x="5760" y="1392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9234" name="Text Box 7"/>
              <p:cNvSpPr txBox="1">
                <a:spLocks noChangeArrowheads="1"/>
              </p:cNvSpPr>
              <p:nvPr/>
            </p:nvSpPr>
            <p:spPr bwMode="auto">
              <a:xfrm>
                <a:off x="4512" y="1200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9235" name="Freeform 8"/>
              <p:cNvSpPr>
                <a:spLocks/>
              </p:cNvSpPr>
              <p:nvPr/>
            </p:nvSpPr>
            <p:spPr bwMode="auto">
              <a:xfrm>
                <a:off x="4464" y="1440"/>
                <a:ext cx="1248" cy="624"/>
              </a:xfrm>
              <a:custGeom>
                <a:avLst/>
                <a:gdLst>
                  <a:gd name="T0" fmla="*/ 720 w 1248"/>
                  <a:gd name="T1" fmla="*/ 624 h 624"/>
                  <a:gd name="T2" fmla="*/ 240 w 1248"/>
                  <a:gd name="T3" fmla="*/ 288 h 624"/>
                  <a:gd name="T4" fmla="*/ 0 w 1248"/>
                  <a:gd name="T5" fmla="*/ 48 h 624"/>
                  <a:gd name="T6" fmla="*/ 144 w 1248"/>
                  <a:gd name="T7" fmla="*/ 0 h 624"/>
                  <a:gd name="T8" fmla="*/ 1248 w 1248"/>
                  <a:gd name="T9" fmla="*/ 144 h 624"/>
                  <a:gd name="T10" fmla="*/ 720 w 1248"/>
                  <a:gd name="T11" fmla="*/ 624 h 6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248"/>
                  <a:gd name="T19" fmla="*/ 0 h 624"/>
                  <a:gd name="T20" fmla="*/ 1248 w 1248"/>
                  <a:gd name="T21" fmla="*/ 624 h 62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248" h="624">
                    <a:moveTo>
                      <a:pt x="720" y="624"/>
                    </a:moveTo>
                    <a:lnTo>
                      <a:pt x="240" y="288"/>
                    </a:lnTo>
                    <a:lnTo>
                      <a:pt x="0" y="48"/>
                    </a:lnTo>
                    <a:lnTo>
                      <a:pt x="144" y="0"/>
                    </a:lnTo>
                    <a:lnTo>
                      <a:pt x="1248" y="144"/>
                    </a:lnTo>
                    <a:lnTo>
                      <a:pt x="720" y="62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/>
              <a:lstStyle/>
              <a:p>
                <a:endParaRPr lang="en-NZ"/>
              </a:p>
            </p:txBody>
          </p:sp>
        </p:grpSp>
        <p:sp>
          <p:nvSpPr>
            <p:cNvPr id="9225" name="Text Box 11"/>
            <p:cNvSpPr txBox="1">
              <a:spLocks noChangeArrowheads="1"/>
            </p:cNvSpPr>
            <p:nvPr/>
          </p:nvSpPr>
          <p:spPr bwMode="auto">
            <a:xfrm>
              <a:off x="1968" y="1296"/>
              <a:ext cx="15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Polygon ABCDE</a:t>
              </a:r>
            </a:p>
          </p:txBody>
        </p:sp>
        <p:sp>
          <p:nvSpPr>
            <p:cNvPr id="9226" name="Line 12"/>
            <p:cNvSpPr>
              <a:spLocks noChangeShapeType="1"/>
            </p:cNvSpPr>
            <p:nvPr/>
          </p:nvSpPr>
          <p:spPr bwMode="auto">
            <a:xfrm>
              <a:off x="1728" y="1200"/>
              <a:ext cx="24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9227" name="Line 13"/>
            <p:cNvSpPr>
              <a:spLocks noChangeShapeType="1"/>
            </p:cNvSpPr>
            <p:nvPr/>
          </p:nvSpPr>
          <p:spPr bwMode="auto">
            <a:xfrm flipV="1">
              <a:off x="1296" y="528"/>
              <a:ext cx="9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9228" name="Text Box 14"/>
            <p:cNvSpPr txBox="1">
              <a:spLocks noChangeArrowheads="1"/>
            </p:cNvSpPr>
            <p:nvPr/>
          </p:nvSpPr>
          <p:spPr bwMode="auto">
            <a:xfrm>
              <a:off x="1392" y="288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9229" name="Freeform 16"/>
            <p:cNvSpPr>
              <a:spLocks/>
            </p:cNvSpPr>
            <p:nvPr/>
          </p:nvSpPr>
          <p:spPr bwMode="auto">
            <a:xfrm>
              <a:off x="1104" y="864"/>
              <a:ext cx="448" cy="256"/>
            </a:xfrm>
            <a:custGeom>
              <a:avLst/>
              <a:gdLst>
                <a:gd name="T0" fmla="*/ 0 w 448"/>
                <a:gd name="T1" fmla="*/ 112 h 256"/>
                <a:gd name="T2" fmla="*/ 48 w 448"/>
                <a:gd name="T3" fmla="*/ 208 h 256"/>
                <a:gd name="T4" fmla="*/ 192 w 448"/>
                <a:gd name="T5" fmla="*/ 256 h 256"/>
                <a:gd name="T6" fmla="*/ 384 w 448"/>
                <a:gd name="T7" fmla="*/ 208 h 256"/>
                <a:gd name="T8" fmla="*/ 432 w 448"/>
                <a:gd name="T9" fmla="*/ 112 h 256"/>
                <a:gd name="T10" fmla="*/ 288 w 448"/>
                <a:gd name="T11" fmla="*/ 16 h 256"/>
                <a:gd name="T12" fmla="*/ 48 w 448"/>
                <a:gd name="T13" fmla="*/ 16 h 2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8"/>
                <a:gd name="T22" fmla="*/ 0 h 256"/>
                <a:gd name="T23" fmla="*/ 448 w 448"/>
                <a:gd name="T24" fmla="*/ 256 h 2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8" h="256">
                  <a:moveTo>
                    <a:pt x="0" y="112"/>
                  </a:moveTo>
                  <a:cubicBezTo>
                    <a:pt x="8" y="148"/>
                    <a:pt x="16" y="184"/>
                    <a:pt x="48" y="208"/>
                  </a:cubicBezTo>
                  <a:cubicBezTo>
                    <a:pt x="80" y="232"/>
                    <a:pt x="136" y="256"/>
                    <a:pt x="192" y="256"/>
                  </a:cubicBezTo>
                  <a:cubicBezTo>
                    <a:pt x="248" y="256"/>
                    <a:pt x="344" y="232"/>
                    <a:pt x="384" y="208"/>
                  </a:cubicBezTo>
                  <a:cubicBezTo>
                    <a:pt x="424" y="184"/>
                    <a:pt x="448" y="144"/>
                    <a:pt x="432" y="112"/>
                  </a:cubicBezTo>
                  <a:cubicBezTo>
                    <a:pt x="416" y="80"/>
                    <a:pt x="352" y="32"/>
                    <a:pt x="288" y="16"/>
                  </a:cubicBezTo>
                  <a:cubicBezTo>
                    <a:pt x="224" y="0"/>
                    <a:pt x="88" y="16"/>
                    <a:pt x="48" y="1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9222" name="Text Box 17"/>
          <p:cNvSpPr txBox="1">
            <a:spLocks noChangeArrowheads="1"/>
          </p:cNvSpPr>
          <p:nvPr/>
        </p:nvSpPr>
        <p:spPr bwMode="auto">
          <a:xfrm>
            <a:off x="5024438" y="1412875"/>
            <a:ext cx="4495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NOTE: The orientation of the resulting normal is such that the vertices are listed in counterclockwise order around it.</a:t>
            </a:r>
          </a:p>
        </p:txBody>
      </p:sp>
      <p:graphicFrame>
        <p:nvGraphicFramePr>
          <p:cNvPr id="9223" name="Object 2"/>
          <p:cNvGraphicFramePr>
            <a:graphicFrameLocks noChangeAspect="1"/>
          </p:cNvGraphicFramePr>
          <p:nvPr/>
        </p:nvGraphicFramePr>
        <p:xfrm>
          <a:off x="4805363" y="4762500"/>
          <a:ext cx="31384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4" imgW="1384300" imgH="279400" progId="Equation.3">
                  <p:embed/>
                </p:oleObj>
              </mc:Choice>
              <mc:Fallback>
                <p:oleObj name="Equation" r:id="rId4" imgW="1384300" imgH="279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363" y="4762500"/>
                        <a:ext cx="3138487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Geometry of Planes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53854BE-0E3A-423D-A238-185D668B966E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pic>
        <p:nvPicPr>
          <p:cNvPr id="10244" name="Picture 8" descr="C:\Users\clut002\AppData\Local\Microsoft\Windows\Temporary Internet Files\Content.IE5\Q0TH321R\MCj04242060000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30875" y="914400"/>
            <a:ext cx="2371725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5" name="Group 14"/>
          <p:cNvGrpSpPr>
            <a:grpSpLocks/>
          </p:cNvGrpSpPr>
          <p:nvPr/>
        </p:nvGrpSpPr>
        <p:grpSpPr bwMode="auto">
          <a:xfrm>
            <a:off x="1774825" y="1414463"/>
            <a:ext cx="2665413" cy="2335212"/>
            <a:chOff x="4545" y="1570"/>
            <a:chExt cx="1388" cy="1216"/>
          </a:xfrm>
        </p:grpSpPr>
        <p:sp>
          <p:nvSpPr>
            <p:cNvPr id="10247" name="Freeform 5"/>
            <p:cNvSpPr>
              <a:spLocks/>
            </p:cNvSpPr>
            <p:nvPr/>
          </p:nvSpPr>
          <p:spPr bwMode="auto">
            <a:xfrm>
              <a:off x="4545" y="1839"/>
              <a:ext cx="1388" cy="947"/>
            </a:xfrm>
            <a:custGeom>
              <a:avLst/>
              <a:gdLst>
                <a:gd name="T0" fmla="*/ 17099 w 961"/>
                <a:gd name="T1" fmla="*/ 56542 h 721"/>
                <a:gd name="T2" fmla="*/ 344289 w 961"/>
                <a:gd name="T3" fmla="*/ 22527 h 721"/>
                <a:gd name="T4" fmla="*/ 223685 w 961"/>
                <a:gd name="T5" fmla="*/ 0 h 721"/>
                <a:gd name="T6" fmla="*/ 0 w 961"/>
                <a:gd name="T7" fmla="*/ 22527 h 721"/>
                <a:gd name="T8" fmla="*/ 17099 w 961"/>
                <a:gd name="T9" fmla="*/ 56542 h 7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1"/>
                <a:gd name="T16" fmla="*/ 0 h 721"/>
                <a:gd name="T17" fmla="*/ 961 w 961"/>
                <a:gd name="T18" fmla="*/ 721 h 7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1" h="721">
                  <a:moveTo>
                    <a:pt x="48" y="720"/>
                  </a:moveTo>
                  <a:lnTo>
                    <a:pt x="960" y="288"/>
                  </a:lnTo>
                  <a:lnTo>
                    <a:pt x="624" y="0"/>
                  </a:lnTo>
                  <a:lnTo>
                    <a:pt x="0" y="288"/>
                  </a:lnTo>
                  <a:lnTo>
                    <a:pt x="48" y="72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10248" name="Rectangle 7"/>
            <p:cNvSpPr>
              <a:spLocks noChangeArrowheads="1"/>
            </p:cNvSpPr>
            <p:nvPr/>
          </p:nvSpPr>
          <p:spPr bwMode="auto">
            <a:xfrm>
              <a:off x="5116" y="2205"/>
              <a:ext cx="19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0249" name="Oval 9"/>
            <p:cNvSpPr>
              <a:spLocks noChangeArrowheads="1"/>
            </p:cNvSpPr>
            <p:nvPr/>
          </p:nvSpPr>
          <p:spPr bwMode="auto">
            <a:xfrm>
              <a:off x="5175" y="2160"/>
              <a:ext cx="57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en-US" sz="1800"/>
            </a:p>
          </p:txBody>
        </p:sp>
        <p:sp>
          <p:nvSpPr>
            <p:cNvPr id="10250" name="Rectangle 11"/>
            <p:cNvSpPr>
              <a:spLocks noChangeArrowheads="1"/>
            </p:cNvSpPr>
            <p:nvPr/>
          </p:nvSpPr>
          <p:spPr bwMode="auto">
            <a:xfrm>
              <a:off x="5207" y="1570"/>
              <a:ext cx="18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0251" name="Line 12"/>
            <p:cNvSpPr>
              <a:spLocks noChangeShapeType="1"/>
            </p:cNvSpPr>
            <p:nvPr/>
          </p:nvSpPr>
          <p:spPr bwMode="auto">
            <a:xfrm flipH="1" flipV="1">
              <a:off x="5252" y="1797"/>
              <a:ext cx="12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  <p:pic>
        <p:nvPicPr>
          <p:cNvPr id="10246" name="Picture 12" descr="C:\Users\clut002\AppData\Local\Microsoft\Windows\Temporary Internet Files\Content.IE5\38QB4DOP\MCj02342700000[1]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58088" y="2982913"/>
            <a:ext cx="1903412" cy="148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Point-Normal Form of a Plane</a:t>
            </a:r>
            <a:endParaRPr lang="en-NZ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400" smtClean="0">
                <a:ea typeface="新細明體" charset="-120"/>
              </a:rPr>
              <a:t>Define plane by: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TW" sz="2400" smtClean="0">
                <a:ea typeface="新細明體" charset="-120"/>
              </a:rPr>
              <a:t>A </a:t>
            </a:r>
            <a:r>
              <a:rPr lang="en-US" altLang="zh-TW" sz="2400" b="1" smtClean="0">
                <a:ea typeface="新細明體" charset="-120"/>
              </a:rPr>
              <a:t>point</a:t>
            </a:r>
            <a:r>
              <a:rPr lang="en-US" altLang="zh-TW" sz="2400" smtClean="0">
                <a:ea typeface="新細明體" charset="-120"/>
              </a:rPr>
              <a:t> S on the plane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altLang="zh-TW" sz="2400" b="1" smtClean="0">
                <a:ea typeface="新細明體" charset="-120"/>
              </a:rPr>
              <a:t>Normal vector</a:t>
            </a:r>
            <a:r>
              <a:rPr lang="en-US" altLang="zh-TW" sz="2400" smtClean="0">
                <a:ea typeface="新細明體" charset="-120"/>
              </a:rPr>
              <a:t> </a:t>
            </a:r>
            <a:r>
              <a:rPr lang="en-US" altLang="zh-TW" sz="2400" b="1" smtClean="0">
                <a:ea typeface="新細明體" charset="-120"/>
              </a:rPr>
              <a:t>n</a:t>
            </a:r>
            <a:r>
              <a:rPr lang="en-US" altLang="zh-TW" sz="2400" smtClean="0">
                <a:ea typeface="新細明體" charset="-120"/>
              </a:rPr>
              <a:t>:</a:t>
            </a:r>
            <a:br>
              <a:rPr lang="en-US" altLang="zh-TW" sz="2400" smtClean="0">
                <a:ea typeface="新細明體" charset="-120"/>
              </a:rPr>
            </a:br>
            <a:r>
              <a:rPr lang="en-US" altLang="zh-TW" sz="2400" smtClean="0">
                <a:ea typeface="新細明體" charset="-120"/>
              </a:rPr>
              <a:t>orthogonal to the plane (with |</a:t>
            </a:r>
            <a:r>
              <a:rPr lang="en-US" altLang="zh-TW" sz="2400" b="1" smtClean="0">
                <a:ea typeface="新細明體" charset="-120"/>
              </a:rPr>
              <a:t>n</a:t>
            </a:r>
            <a:r>
              <a:rPr lang="en-US" altLang="zh-TW" sz="2400" smtClean="0">
                <a:ea typeface="新細明體" charset="-120"/>
              </a:rPr>
              <a:t>|=1)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1200" smtClean="0">
              <a:ea typeface="新細明體" charset="-120"/>
            </a:endParaRPr>
          </a:p>
          <a:p>
            <a:r>
              <a:rPr lang="en-US" altLang="zh-TW" sz="2400" smtClean="0">
                <a:ea typeface="新細明體" charset="-120"/>
              </a:rPr>
              <a:t>For any point </a:t>
            </a:r>
            <a:r>
              <a:rPr lang="en-US" altLang="zh-TW" sz="2400" i="1" smtClean="0">
                <a:ea typeface="新細明體" charset="-120"/>
              </a:rPr>
              <a:t>P</a:t>
            </a:r>
            <a:r>
              <a:rPr lang="en-US" altLang="zh-TW" sz="2400" smtClean="0">
                <a:ea typeface="新細明體" charset="-120"/>
              </a:rPr>
              <a:t> on the plane, (</a:t>
            </a:r>
            <a:r>
              <a:rPr lang="en-US" altLang="zh-TW" sz="2400" i="1" smtClean="0">
                <a:ea typeface="新細明體" charset="-120"/>
              </a:rPr>
              <a:t>P</a:t>
            </a:r>
            <a:r>
              <a:rPr lang="en-US" altLang="zh-TW" sz="2400" smtClean="0">
                <a:ea typeface="新細明體" charset="-120"/>
              </a:rPr>
              <a:t>-</a:t>
            </a:r>
            <a:r>
              <a:rPr lang="en-US" altLang="zh-TW" sz="2400" i="1" smtClean="0">
                <a:ea typeface="新細明體" charset="-120"/>
              </a:rPr>
              <a:t>S</a:t>
            </a:r>
            <a:r>
              <a:rPr lang="en-US" altLang="zh-TW" sz="2400" smtClean="0">
                <a:ea typeface="新細明體" charset="-120"/>
              </a:rPr>
              <a:t>) is orthogonal to </a:t>
            </a:r>
            <a:r>
              <a:rPr lang="en-US" altLang="zh-TW" sz="2400" b="1" smtClean="0">
                <a:ea typeface="新細明體" charset="-120"/>
              </a:rPr>
              <a:t>n</a:t>
            </a:r>
            <a:r>
              <a:rPr lang="en-US" altLang="zh-TW" sz="2400" smtClean="0">
                <a:ea typeface="新細明體" charset="-120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smtClean="0">
                <a:ea typeface="新細明體" charset="-120"/>
              </a:rPr>
              <a:t>		</a:t>
            </a:r>
            <a:r>
              <a:rPr lang="en-US" altLang="zh-TW" sz="2400" b="1" smtClean="0">
                <a:ea typeface="新細明體" charset="-120"/>
              </a:rPr>
              <a:t>n</a:t>
            </a:r>
            <a:r>
              <a:rPr lang="en-US" altLang="zh-TW" sz="2400" smtClean="0">
                <a:ea typeface="新細明體" charset="-120"/>
                <a:cs typeface="Times New Roman" panose="02020603050405020304" pitchFamily="18" charset="0"/>
              </a:rPr>
              <a:t>•</a:t>
            </a:r>
            <a:r>
              <a:rPr lang="en-US" altLang="zh-TW" sz="2400" smtClean="0">
                <a:ea typeface="新細明體" charset="-120"/>
              </a:rPr>
              <a:t>(</a:t>
            </a:r>
            <a:r>
              <a:rPr lang="en-US" altLang="zh-TW" sz="2400" i="1" smtClean="0">
                <a:ea typeface="新細明體" charset="-120"/>
              </a:rPr>
              <a:t>P</a:t>
            </a:r>
            <a:r>
              <a:rPr lang="en-US" altLang="zh-TW" sz="2400" smtClean="0">
                <a:ea typeface="新細明體" charset="-120"/>
              </a:rPr>
              <a:t>-</a:t>
            </a:r>
            <a:r>
              <a:rPr lang="en-US" altLang="zh-TW" sz="2400" i="1" smtClean="0">
                <a:ea typeface="新細明體" charset="-120"/>
              </a:rPr>
              <a:t>S</a:t>
            </a:r>
            <a:r>
              <a:rPr lang="en-US" altLang="zh-TW" sz="2400" smtClean="0">
                <a:ea typeface="新細明體" charset="-120"/>
              </a:rPr>
              <a:t>) = 0      (“point-normal form” of plane equation)</a:t>
            </a:r>
          </a:p>
          <a:p>
            <a:r>
              <a:rPr lang="en-US" altLang="zh-TW" sz="2400" smtClean="0">
                <a:ea typeface="新細明體" charset="-120"/>
              </a:rPr>
              <a:t>If </a:t>
            </a:r>
            <a:r>
              <a:rPr lang="en-US" altLang="zh-TW" sz="2400" b="1" smtClean="0">
                <a:ea typeface="新細明體" charset="-120"/>
              </a:rPr>
              <a:t>p</a:t>
            </a:r>
            <a:r>
              <a:rPr lang="en-US" altLang="zh-TW" sz="2400" smtClean="0">
                <a:ea typeface="新細明體" charset="-120"/>
              </a:rPr>
              <a:t> and </a:t>
            </a:r>
            <a:r>
              <a:rPr lang="en-US" altLang="zh-TW" sz="2400" b="1" smtClean="0">
                <a:ea typeface="新細明體" charset="-120"/>
              </a:rPr>
              <a:t>s</a:t>
            </a:r>
            <a:r>
              <a:rPr lang="en-US" altLang="zh-TW" sz="2400" smtClean="0">
                <a:ea typeface="新細明體" charset="-120"/>
              </a:rPr>
              <a:t> are the position vectors to </a:t>
            </a:r>
            <a:r>
              <a:rPr lang="en-US" altLang="zh-TW" sz="2400" i="1" smtClean="0">
                <a:ea typeface="新細明體" charset="-120"/>
              </a:rPr>
              <a:t>P</a:t>
            </a:r>
            <a:r>
              <a:rPr lang="en-US" altLang="zh-TW" sz="2400" smtClean="0">
                <a:ea typeface="新細明體" charset="-120"/>
              </a:rPr>
              <a:t> and </a:t>
            </a:r>
            <a:r>
              <a:rPr lang="en-US" altLang="zh-TW" sz="2400" i="1" smtClean="0">
                <a:ea typeface="新細明體" charset="-120"/>
              </a:rPr>
              <a:t>S</a:t>
            </a:r>
            <a:r>
              <a:rPr lang="en-US" altLang="zh-TW" sz="2400" smtClean="0">
                <a:ea typeface="新細明體" charset="-12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 b="1" smtClean="0">
                <a:ea typeface="新細明體" charset="-120"/>
              </a:rPr>
              <a:t>		n</a:t>
            </a:r>
            <a:r>
              <a:rPr lang="en-US" altLang="zh-TW" sz="2400" smtClean="0">
                <a:ea typeface="新細明體" charset="-120"/>
              </a:rPr>
              <a:t>•(</a:t>
            </a:r>
            <a:r>
              <a:rPr lang="en-US" altLang="zh-TW" sz="2400" b="1" smtClean="0">
                <a:ea typeface="新細明體" charset="-120"/>
              </a:rPr>
              <a:t>p</a:t>
            </a:r>
            <a:r>
              <a:rPr lang="en-US" altLang="zh-TW" sz="2400" smtClean="0">
                <a:ea typeface="新細明體" charset="-120"/>
              </a:rPr>
              <a:t> - </a:t>
            </a:r>
            <a:r>
              <a:rPr lang="en-US" altLang="zh-TW" sz="2400" b="1" smtClean="0">
                <a:ea typeface="新細明體" charset="-120"/>
              </a:rPr>
              <a:t>s</a:t>
            </a:r>
            <a:r>
              <a:rPr lang="en-US" altLang="zh-TW" sz="2400" smtClean="0">
                <a:ea typeface="新細明體" charset="-120"/>
              </a:rPr>
              <a:t>)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smtClean="0">
                <a:ea typeface="新細明體" charset="-120"/>
              </a:rPr>
              <a:t>	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</a:t>
            </a:r>
            <a:r>
              <a:rPr lang="en-US" altLang="zh-TW" sz="2400" smtClean="0">
                <a:ea typeface="新細明體" charset="-120"/>
              </a:rPr>
              <a:t>	</a:t>
            </a:r>
            <a:r>
              <a:rPr lang="en-US" altLang="zh-TW" sz="2400" b="1" smtClean="0">
                <a:ea typeface="新細明體" charset="-120"/>
              </a:rPr>
              <a:t>n </a:t>
            </a:r>
            <a:r>
              <a:rPr lang="en-US" altLang="zh-TW" sz="2400" smtClean="0">
                <a:ea typeface="新細明體" charset="-120"/>
              </a:rPr>
              <a:t>• </a:t>
            </a:r>
            <a:r>
              <a:rPr lang="en-US" altLang="zh-TW" sz="2400" b="1" smtClean="0">
                <a:ea typeface="新細明體" charset="-120"/>
              </a:rPr>
              <a:t>p</a:t>
            </a:r>
            <a:r>
              <a:rPr lang="en-US" altLang="zh-TW" sz="2400" smtClean="0">
                <a:ea typeface="新細明體" charset="-120"/>
              </a:rPr>
              <a:t> = </a:t>
            </a:r>
            <a:r>
              <a:rPr lang="en-US" altLang="zh-TW" sz="2400" b="1" smtClean="0">
                <a:ea typeface="新細明體" charset="-120"/>
              </a:rPr>
              <a:t>n </a:t>
            </a:r>
            <a:r>
              <a:rPr lang="en-US" altLang="zh-TW" sz="2400" smtClean="0">
                <a:ea typeface="新細明體" charset="-120"/>
              </a:rPr>
              <a:t>• </a:t>
            </a:r>
            <a:r>
              <a:rPr lang="en-US" altLang="zh-TW" sz="2400" b="1" smtClean="0">
                <a:ea typeface="新細明體" charset="-120"/>
              </a:rPr>
              <a:t>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b="1" smtClean="0">
                <a:ea typeface="新細明體" charset="-120"/>
              </a:rPr>
              <a:t>	</a:t>
            </a:r>
            <a:r>
              <a:rPr lang="en-US" altLang="zh-TW" sz="2400" smtClean="0">
                <a:ea typeface="新細明體" charset="-120"/>
                <a:sym typeface="Symbol" panose="05050102010706020507" pitchFamily="18" charset="2"/>
              </a:rPr>
              <a:t>	</a:t>
            </a:r>
            <a:r>
              <a:rPr lang="en-US" altLang="zh-TW" sz="2400" b="1" smtClean="0">
                <a:ea typeface="新細明體" charset="-120"/>
              </a:rPr>
              <a:t>n</a:t>
            </a:r>
            <a:r>
              <a:rPr lang="en-US" altLang="zh-TW" sz="2400" smtClean="0">
                <a:ea typeface="新細明體" charset="-120"/>
              </a:rPr>
              <a:t> • </a:t>
            </a:r>
            <a:r>
              <a:rPr lang="en-US" altLang="zh-TW" sz="2400" b="1" smtClean="0">
                <a:ea typeface="新細明體" charset="-120"/>
              </a:rPr>
              <a:t>p</a:t>
            </a:r>
            <a:r>
              <a:rPr lang="en-US" altLang="zh-TW" sz="2400" smtClean="0">
                <a:ea typeface="新細明體" charset="-120"/>
              </a:rPr>
              <a:t> = d    where d = </a:t>
            </a:r>
            <a:r>
              <a:rPr lang="en-US" altLang="zh-TW" sz="2400" b="1" smtClean="0">
                <a:ea typeface="新細明體" charset="-120"/>
              </a:rPr>
              <a:t>n</a:t>
            </a:r>
            <a:r>
              <a:rPr lang="en-US" altLang="zh-TW" sz="2400" smtClean="0">
                <a:ea typeface="新細明體" charset="-120"/>
              </a:rPr>
              <a:t> • </a:t>
            </a:r>
            <a:r>
              <a:rPr lang="en-US" altLang="zh-TW" sz="2400" b="1" smtClean="0">
                <a:ea typeface="新細明體" charset="-120"/>
              </a:rPr>
              <a:t>s</a:t>
            </a:r>
          </a:p>
          <a:p>
            <a:r>
              <a:rPr lang="en-US" altLang="zh-TW" sz="2400" smtClean="0">
                <a:ea typeface="新細明體" charset="-120"/>
              </a:rPr>
              <a:t>If </a:t>
            </a:r>
            <a:r>
              <a:rPr lang="en-US" altLang="zh-TW" sz="2400" b="1" smtClean="0">
                <a:ea typeface="新細明體" charset="-120"/>
              </a:rPr>
              <a:t>n</a:t>
            </a:r>
            <a:r>
              <a:rPr lang="en-US" altLang="zh-TW" sz="2400" smtClean="0">
                <a:ea typeface="新細明體" charset="-120"/>
              </a:rPr>
              <a:t>=(</a:t>
            </a:r>
            <a:r>
              <a:rPr lang="en-US" altLang="zh-TW" sz="2400" i="1" smtClean="0">
                <a:ea typeface="新細明體" charset="-120"/>
              </a:rPr>
              <a:t>a,b,c</a:t>
            </a:r>
            <a:r>
              <a:rPr lang="en-US" altLang="zh-TW" sz="2400" smtClean="0">
                <a:ea typeface="新細明體" charset="-120"/>
              </a:rPr>
              <a:t>)</a:t>
            </a:r>
            <a:r>
              <a:rPr lang="en-US" altLang="zh-TW" sz="2400" baseline="30000" smtClean="0">
                <a:ea typeface="新細明體" charset="-120"/>
              </a:rPr>
              <a:t>T</a:t>
            </a:r>
            <a:r>
              <a:rPr lang="en-US" altLang="zh-TW" sz="2400" smtClean="0">
                <a:ea typeface="新細明體" charset="-120"/>
              </a:rPr>
              <a:t> and </a:t>
            </a:r>
            <a:r>
              <a:rPr lang="en-US" altLang="zh-TW" sz="2400" b="1" smtClean="0">
                <a:ea typeface="新細明體" charset="-120"/>
              </a:rPr>
              <a:t>p</a:t>
            </a:r>
            <a:r>
              <a:rPr lang="en-US" altLang="zh-TW" sz="2400" smtClean="0">
                <a:ea typeface="新細明體" charset="-120"/>
              </a:rPr>
              <a:t>=(</a:t>
            </a:r>
            <a:r>
              <a:rPr lang="en-US" altLang="zh-TW" sz="2400" i="1" smtClean="0">
                <a:ea typeface="新細明體" charset="-120"/>
              </a:rPr>
              <a:t>x,y,z</a:t>
            </a:r>
            <a:r>
              <a:rPr lang="en-US" altLang="zh-TW" sz="2400" smtClean="0">
                <a:ea typeface="新細明體" charset="-120"/>
              </a:rPr>
              <a:t>)</a:t>
            </a:r>
            <a:r>
              <a:rPr lang="en-US" altLang="zh-TW" sz="2400" baseline="30000" smtClean="0">
                <a:ea typeface="新細明體" charset="-120"/>
              </a:rPr>
              <a:t> T</a:t>
            </a:r>
            <a:r>
              <a:rPr lang="en-US" altLang="zh-TW" sz="2400" smtClean="0">
                <a:ea typeface="新細明體" charset="-120"/>
              </a:rPr>
              <a:t>, then this is the familiar equation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 i="1" smtClean="0">
                <a:ea typeface="新細明體" charset="-120"/>
              </a:rPr>
              <a:t>	ax</a:t>
            </a:r>
            <a:r>
              <a:rPr lang="en-US" altLang="zh-TW" sz="2400" smtClean="0">
                <a:ea typeface="新細明體" charset="-120"/>
              </a:rPr>
              <a:t> + </a:t>
            </a:r>
            <a:r>
              <a:rPr lang="en-US" altLang="zh-TW" sz="2400" i="1" smtClean="0">
                <a:ea typeface="新細明體" charset="-120"/>
              </a:rPr>
              <a:t>by</a:t>
            </a:r>
            <a:r>
              <a:rPr lang="en-US" altLang="zh-TW" sz="2400" smtClean="0">
                <a:ea typeface="新細明體" charset="-120"/>
              </a:rPr>
              <a:t> +</a:t>
            </a:r>
            <a:r>
              <a:rPr lang="en-US" altLang="zh-TW" sz="2400" i="1" smtClean="0">
                <a:ea typeface="新細明體" charset="-120"/>
              </a:rPr>
              <a:t> cz</a:t>
            </a:r>
            <a:r>
              <a:rPr lang="en-US" altLang="zh-TW" sz="2400" smtClean="0">
                <a:ea typeface="新細明體" charset="-120"/>
              </a:rPr>
              <a:t> =</a:t>
            </a:r>
            <a:r>
              <a:rPr lang="en-US" altLang="zh-TW" sz="2400" i="1" smtClean="0">
                <a:ea typeface="新細明體" charset="-120"/>
              </a:rPr>
              <a:t> </a:t>
            </a:r>
            <a:r>
              <a:rPr lang="en-US" altLang="zh-TW" sz="2400" smtClean="0">
                <a:ea typeface="新細明體" charset="-120"/>
              </a:rPr>
              <a:t>d</a:t>
            </a:r>
          </a:p>
          <a:p>
            <a:pPr>
              <a:buFont typeface="Wingdings" panose="05000000000000000000" pitchFamily="2" charset="2"/>
              <a:buNone/>
            </a:pPr>
            <a:endParaRPr lang="en-NZ" altLang="zh-TW" sz="2400" smtClean="0">
              <a:ea typeface="新細明體" charset="-12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6545CEF-95BA-4D0C-AB0C-2D74C6101184}" type="slidenum">
              <a:rPr lang="en-NZ" altLang="en-US" sz="1200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grpSp>
        <p:nvGrpSpPr>
          <p:cNvPr id="11269" name="Group 14"/>
          <p:cNvGrpSpPr>
            <a:grpSpLocks/>
          </p:cNvGrpSpPr>
          <p:nvPr/>
        </p:nvGrpSpPr>
        <p:grpSpPr bwMode="auto">
          <a:xfrm>
            <a:off x="6410325" y="1147763"/>
            <a:ext cx="2136775" cy="1747837"/>
            <a:chOff x="4545" y="1570"/>
            <a:chExt cx="1388" cy="1216"/>
          </a:xfrm>
        </p:grpSpPr>
        <p:sp>
          <p:nvSpPr>
            <p:cNvPr id="11270" name="Freeform 5"/>
            <p:cNvSpPr>
              <a:spLocks/>
            </p:cNvSpPr>
            <p:nvPr/>
          </p:nvSpPr>
          <p:spPr bwMode="auto">
            <a:xfrm>
              <a:off x="4545" y="1839"/>
              <a:ext cx="1388" cy="947"/>
            </a:xfrm>
            <a:custGeom>
              <a:avLst/>
              <a:gdLst>
                <a:gd name="T0" fmla="*/ 17099 w 961"/>
                <a:gd name="T1" fmla="*/ 56542 h 721"/>
                <a:gd name="T2" fmla="*/ 344289 w 961"/>
                <a:gd name="T3" fmla="*/ 22527 h 721"/>
                <a:gd name="T4" fmla="*/ 223685 w 961"/>
                <a:gd name="T5" fmla="*/ 0 h 721"/>
                <a:gd name="T6" fmla="*/ 0 w 961"/>
                <a:gd name="T7" fmla="*/ 22527 h 721"/>
                <a:gd name="T8" fmla="*/ 17099 w 961"/>
                <a:gd name="T9" fmla="*/ 56542 h 7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1"/>
                <a:gd name="T16" fmla="*/ 0 h 721"/>
                <a:gd name="T17" fmla="*/ 961 w 961"/>
                <a:gd name="T18" fmla="*/ 721 h 7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1" h="721">
                  <a:moveTo>
                    <a:pt x="48" y="720"/>
                  </a:moveTo>
                  <a:lnTo>
                    <a:pt x="960" y="288"/>
                  </a:lnTo>
                  <a:lnTo>
                    <a:pt x="624" y="0"/>
                  </a:lnTo>
                  <a:lnTo>
                    <a:pt x="0" y="288"/>
                  </a:lnTo>
                  <a:lnTo>
                    <a:pt x="48" y="720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5116" y="2205"/>
              <a:ext cx="219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1272" name="Oval 9"/>
            <p:cNvSpPr>
              <a:spLocks noChangeArrowheads="1"/>
            </p:cNvSpPr>
            <p:nvPr/>
          </p:nvSpPr>
          <p:spPr bwMode="auto">
            <a:xfrm>
              <a:off x="5175" y="2160"/>
              <a:ext cx="57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NZ" altLang="en-US" sz="1800"/>
            </a:p>
          </p:txBody>
        </p:sp>
        <p:sp>
          <p:nvSpPr>
            <p:cNvPr id="11273" name="Rectangle 11"/>
            <p:cNvSpPr>
              <a:spLocks noChangeArrowheads="1"/>
            </p:cNvSpPr>
            <p:nvPr/>
          </p:nvSpPr>
          <p:spPr bwMode="auto">
            <a:xfrm>
              <a:off x="5207" y="1570"/>
              <a:ext cx="18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1274" name="Line 12"/>
            <p:cNvSpPr>
              <a:spLocks noChangeShapeType="1"/>
            </p:cNvSpPr>
            <p:nvPr/>
          </p:nvSpPr>
          <p:spPr bwMode="auto">
            <a:xfrm flipH="1" flipV="1">
              <a:off x="5252" y="1797"/>
              <a:ext cx="12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53159</TotalTime>
  <Pages>77</Pages>
  <Words>690</Words>
  <Application>Microsoft Office PowerPoint</Application>
  <PresentationFormat>A4 Paper (210x297 mm)</PresentationFormat>
  <Paragraphs>252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Black</vt:lpstr>
      <vt:lpstr>굴림</vt:lpstr>
      <vt:lpstr>新細明體</vt:lpstr>
      <vt:lpstr>Symbol</vt:lpstr>
      <vt:lpstr>Times New Roman</vt:lpstr>
      <vt:lpstr>Wingdings</vt:lpstr>
      <vt:lpstr>Pixel</vt:lpstr>
      <vt:lpstr>Equation</vt:lpstr>
      <vt:lpstr>Computer Graphics and Image Processing</vt:lpstr>
      <vt:lpstr>Today’s Outline</vt:lpstr>
      <vt:lpstr>Applications of Dot and Cross Products</vt:lpstr>
      <vt:lpstr>Areas and Volumes</vt:lpstr>
      <vt:lpstr>Coordinate Transformations</vt:lpstr>
      <vt:lpstr>The Normal of a Polygon</vt:lpstr>
      <vt:lpstr>A Robust Normal Algorithm</vt:lpstr>
      <vt:lpstr>The Geometry of Planes</vt:lpstr>
      <vt:lpstr>The Point-Normal Form of a Plane</vt:lpstr>
      <vt:lpstr>Distance of a Plane to the Origin</vt:lpstr>
      <vt:lpstr>Distance of a Point to a Plane</vt:lpstr>
      <vt:lpstr>2D Affine Transformations</vt:lpstr>
      <vt:lpstr>2D Affine Transformations</vt:lpstr>
      <vt:lpstr>Scaling and Translation</vt:lpstr>
      <vt:lpstr>Reflections at Axes and Origin</vt:lpstr>
      <vt:lpstr>Rotation</vt:lpstr>
      <vt:lpstr>Shearing</vt:lpstr>
      <vt:lpstr>Affine Transformation Properties</vt:lpstr>
      <vt:lpstr>SUMMARY</vt:lpstr>
      <vt:lpstr>Summary</vt:lpstr>
      <vt:lpstr>Quiz</vt:lpstr>
    </vt:vector>
  </TitlesOfParts>
  <Company>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415.370 Computer Graphics</dc:title>
  <dc:subject/>
  <cp:keywords/>
  <dc:description/>
  <cp:lastModifiedBy>Alex Shaw</cp:lastModifiedBy>
  <cp:revision>1135</cp:revision>
  <cp:lastPrinted>2001-05-21T07:17:10Z</cp:lastPrinted>
  <dcterms:created xsi:type="dcterms:W3CDTF">2000-07-12T05:53:19Z</dcterms:created>
  <dcterms:modified xsi:type="dcterms:W3CDTF">2019-03-03T21:00:28Z</dcterms:modified>
</cp:coreProperties>
</file>