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692" r:id="rId2"/>
    <p:sldId id="720" r:id="rId3"/>
    <p:sldId id="807" r:id="rId4"/>
    <p:sldId id="812" r:id="rId5"/>
    <p:sldId id="827" r:id="rId6"/>
    <p:sldId id="813" r:id="rId7"/>
    <p:sldId id="814" r:id="rId8"/>
    <p:sldId id="826" r:id="rId9"/>
    <p:sldId id="778" r:id="rId10"/>
    <p:sldId id="815" r:id="rId11"/>
    <p:sldId id="817" r:id="rId12"/>
    <p:sldId id="819" r:id="rId13"/>
    <p:sldId id="818" r:id="rId14"/>
    <p:sldId id="820" r:id="rId15"/>
    <p:sldId id="823" r:id="rId16"/>
    <p:sldId id="824" r:id="rId17"/>
    <p:sldId id="825" r:id="rId18"/>
    <p:sldId id="822" r:id="rId19"/>
    <p:sldId id="816" r:id="rId20"/>
    <p:sldId id="821" r:id="rId21"/>
    <p:sldId id="804" r:id="rId22"/>
    <p:sldId id="805" r:id="rId23"/>
    <p:sldId id="806" r:id="rId24"/>
    <p:sldId id="784" r:id="rId25"/>
    <p:sldId id="785" r:id="rId26"/>
    <p:sldId id="786" r:id="rId27"/>
  </p:sldIdLst>
  <p:sldSz cx="9906000" cy="6858000" type="A4"/>
  <p:notesSz cx="10234613" cy="7099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ED900"/>
    <a:srgbClr val="F4EE00"/>
    <a:srgbClr val="FF33CC"/>
    <a:srgbClr val="66FFFF"/>
    <a:srgbClr val="FFFFCC"/>
    <a:srgbClr val="00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14" autoAdjust="0"/>
    <p:restoredTop sz="88491" autoAdjust="0"/>
  </p:normalViewPr>
  <p:slideViewPr>
    <p:cSldViewPr snapToGrid="0">
      <p:cViewPr varScale="1">
        <p:scale>
          <a:sx n="98" d="100"/>
          <a:sy n="98" d="100"/>
        </p:scale>
        <p:origin x="1272" y="90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32163" y="623888"/>
            <a:ext cx="3582987" cy="2481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4112" cy="319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692D9-2BE9-4C33-80AC-B7E6F5CCD4FF}" type="slidenum">
              <a:rPr lang="en-NZ" altLang="zh-TW"/>
              <a:pPr/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129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F9468-5952-4272-8435-4E5775D029B0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70667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80F3F-E0B5-4A50-939A-F706F43F759C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38935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4CDB-1663-4EDB-98F2-38DF06CCA142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59353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E906B-1952-4677-BC9E-56B5CEEB2791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634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B39C1-EF61-44FC-847D-77FB16E0A4F0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8703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97610-1DDB-4B02-B515-C5C2137B88BE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62842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83E51-1468-4291-8601-995D310282F9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2685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C426B-9932-461C-B1C2-564F540A1E59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607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958A6-B102-4391-A250-106AA2C2E7FE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877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9D672-31E4-4C43-BBCE-F9EFF7F11AFB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6717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ED82A-8398-4832-97D3-16B167B82AC4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26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BDD1F-F7B7-4296-8A9D-B779626357D1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2432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fld id="{503360B9-05DB-4210-96D7-B42738A9AD79}" type="slidenum">
              <a:rPr lang="en-NZ" altLang="zh-TW"/>
              <a:pPr/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 smtClean="0"/>
              <a:t>Click to edit Master text styles</a:t>
            </a:r>
          </a:p>
          <a:p>
            <a:pPr lvl="1"/>
            <a:r>
              <a:rPr lang="en-NZ" altLang="en-US" smtClean="0"/>
              <a:t>Second level</a:t>
            </a:r>
          </a:p>
          <a:p>
            <a:pPr lvl="2"/>
            <a:r>
              <a:rPr lang="en-NZ" altLang="en-US" smtClean="0"/>
              <a:t>Third level</a:t>
            </a:r>
          </a:p>
          <a:p>
            <a:pPr lvl="3"/>
            <a:r>
              <a:rPr lang="en-NZ" altLang="en-US" smtClean="0"/>
              <a:t>Fourth level</a:t>
            </a:r>
          </a:p>
          <a:p>
            <a:pPr lvl="4"/>
            <a:r>
              <a:rPr lang="en-NZ" altLang="en-US" smtClean="0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Graphics and Image Processing</a:t>
            </a:r>
            <a:endParaRPr lang="en-NZ" alt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Geometry III</a:t>
            </a:r>
            <a:endParaRPr lang="en-NZ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7A3412-3BC1-49E8-9393-6361CA67429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3D Affine Transformations</a:t>
            </a:r>
            <a:endParaRPr lang="en-NZ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Mostly analogous to 2D</a:t>
            </a:r>
          </a:p>
          <a:p>
            <a:r>
              <a:rPr lang="en-US" altLang="en-US" sz="2400" smtClean="0"/>
              <a:t>Now we use homogeneous coordinates, i.e. all transformations are represented as a matrix </a:t>
            </a:r>
            <a:r>
              <a:rPr lang="en-US" altLang="en-US" sz="2400" b="1" smtClean="0"/>
              <a:t>M</a:t>
            </a:r>
            <a:r>
              <a:rPr lang="en-US" altLang="en-US" sz="2400" smtClean="0"/>
              <a:t> that can be left-multiplied: </a:t>
            </a:r>
            <a:r>
              <a:rPr lang="en-US" altLang="en-US" sz="2400" b="1" smtClean="0"/>
              <a:t>M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v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Translation T</a:t>
            </a:r>
            <a:r>
              <a:rPr lang="en-US" altLang="en-US" sz="2400" smtClean="0"/>
              <a:t> by a vector </a:t>
            </a:r>
            <a:r>
              <a:rPr lang="en-US" altLang="en-US" sz="2400" b="1" smtClean="0"/>
              <a:t>t</a:t>
            </a:r>
            <a:r>
              <a:rPr lang="en-US" altLang="en-US" sz="2400" smtClean="0"/>
              <a:t> = (</a:t>
            </a:r>
            <a:r>
              <a:rPr lang="en-US" altLang="en-US" sz="2400" i="1" smtClean="0"/>
              <a:t>t</a:t>
            </a:r>
            <a:r>
              <a:rPr lang="en-US" altLang="en-US" sz="2400" i="1" baseline="-25000" smtClean="0"/>
              <a:t>x</a:t>
            </a:r>
            <a:r>
              <a:rPr lang="en-US" altLang="en-US" sz="2400" i="1" smtClean="0"/>
              <a:t>, t</a:t>
            </a:r>
            <a:r>
              <a:rPr lang="en-US" altLang="en-US" sz="2400" i="1" baseline="-25000" smtClean="0"/>
              <a:t>y</a:t>
            </a:r>
            <a:r>
              <a:rPr lang="en-US" altLang="en-US" sz="2400" i="1" smtClean="0"/>
              <a:t>, t</a:t>
            </a:r>
            <a:r>
              <a:rPr lang="en-US" altLang="en-US" sz="2400" i="1" baseline="-25000" smtClean="0"/>
              <a:t>z</a:t>
            </a:r>
            <a:r>
              <a:rPr lang="en-US" altLang="en-US" sz="2400" smtClean="0"/>
              <a:t>)</a:t>
            </a:r>
            <a:r>
              <a:rPr lang="en-US" altLang="en-US" sz="2400" baseline="30000" smtClean="0"/>
              <a:t>T</a:t>
            </a:r>
            <a:endParaRPr lang="en-US" altLang="en-US" sz="2400" smtClean="0"/>
          </a:p>
          <a:p>
            <a:r>
              <a:rPr lang="en-US" altLang="en-US" sz="2400" smtClean="0"/>
              <a:t>Similar to identity matrix</a:t>
            </a:r>
          </a:p>
          <a:p>
            <a:r>
              <a:rPr lang="en-US" altLang="en-US" sz="2400" smtClean="0"/>
              <a:t>Rightmost column contains </a:t>
            </a:r>
            <a:r>
              <a:rPr lang="en-US" altLang="en-US" sz="2400" b="1" smtClean="0"/>
              <a:t>t</a:t>
            </a: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Scaling S</a:t>
            </a:r>
            <a:r>
              <a:rPr lang="en-US" altLang="en-US" sz="2400" smtClean="0"/>
              <a:t> about origin with scaling factors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x</a:t>
            </a:r>
            <a:r>
              <a:rPr lang="en-US" altLang="en-US" sz="2400" i="1" smtClean="0"/>
              <a:t>, s</a:t>
            </a:r>
            <a:r>
              <a:rPr lang="en-US" altLang="en-US" sz="2400" i="1" baseline="-25000" smtClean="0"/>
              <a:t>y</a:t>
            </a:r>
            <a:r>
              <a:rPr lang="en-US" altLang="en-US" sz="2400" i="1" smtClean="0"/>
              <a:t>, s</a:t>
            </a:r>
            <a:r>
              <a:rPr lang="en-US" altLang="en-US" sz="2400" i="1" baseline="-25000" smtClean="0"/>
              <a:t>z</a:t>
            </a:r>
          </a:p>
          <a:p>
            <a:r>
              <a:rPr lang="en-US" altLang="en-US" sz="2400" smtClean="0"/>
              <a:t>Similar to identity matrix</a:t>
            </a:r>
          </a:p>
          <a:p>
            <a:r>
              <a:rPr lang="en-US" altLang="en-US" sz="2400" smtClean="0"/>
              <a:t>Diagonal contains scaling factors</a:t>
            </a:r>
          </a:p>
          <a:p>
            <a:r>
              <a:rPr lang="en-US" altLang="en-US" sz="2400" smtClean="0"/>
              <a:t>A negative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x</a:t>
            </a:r>
            <a:r>
              <a:rPr lang="en-US" altLang="en-US" sz="2400" i="1" smtClean="0"/>
              <a:t>, s</a:t>
            </a:r>
            <a:r>
              <a:rPr lang="en-US" altLang="en-US" sz="2400" i="1" baseline="-25000" smtClean="0"/>
              <a:t>y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or</a:t>
            </a:r>
            <a:r>
              <a:rPr lang="en-US" altLang="en-US" sz="2400" i="1" smtClean="0"/>
              <a:t> s</a:t>
            </a:r>
            <a:r>
              <a:rPr lang="en-US" altLang="en-US" sz="2400" i="1" baseline="-25000" smtClean="0"/>
              <a:t>z</a:t>
            </a:r>
            <a:r>
              <a:rPr lang="en-US" altLang="en-US" sz="2400" smtClean="0"/>
              <a:t> causes</a:t>
            </a:r>
            <a:br>
              <a:rPr lang="en-US" altLang="en-US" sz="2400" smtClean="0"/>
            </a:br>
            <a:r>
              <a:rPr lang="en-US" altLang="en-US" sz="2400" smtClean="0"/>
              <a:t>reflection on the x=0, y=0, or z=0 plane</a:t>
            </a:r>
          </a:p>
          <a:p>
            <a:endParaRPr lang="en-NZ" altLang="en-US" sz="24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D6124C-94CC-424D-B189-A0AB69B61C42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6027738" y="2692400"/>
          <a:ext cx="22907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2540000" imgH="1943100" progId="Equation.DSMT4">
                  <p:embed/>
                </p:oleObj>
              </mc:Choice>
              <mc:Fallback>
                <p:oleObj name="Equation" r:id="rId4" imgW="2540000" imgH="194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2692400"/>
                        <a:ext cx="22907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6045200" y="4999038"/>
          <a:ext cx="262890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6" imgW="2692400" imgH="1778000" progId="Equation.DSMT4">
                  <p:embed/>
                </p:oleObj>
              </mc:Choice>
              <mc:Fallback>
                <p:oleObj name="Equation" r:id="rId6" imgW="2692400" imgH="177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999038"/>
                        <a:ext cx="2628900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Shearing</a:t>
            </a:r>
            <a:endParaRPr lang="en-NZ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General </a:t>
            </a:r>
            <a:r>
              <a:rPr lang="en-US" altLang="en-US" sz="2400" b="1" smtClean="0"/>
              <a:t>shearing H</a:t>
            </a:r>
            <a:r>
              <a:rPr lang="en-US" altLang="en-US" sz="2400" smtClean="0"/>
              <a:t>:</a:t>
            </a:r>
          </a:p>
          <a:p>
            <a:r>
              <a:rPr lang="en-US" altLang="en-US" sz="2400" smtClean="0"/>
              <a:t>Any coordinate (x/y/z) can linearly</a:t>
            </a:r>
            <a:br>
              <a:rPr lang="en-US" altLang="en-US" sz="2400" smtClean="0"/>
            </a:br>
            <a:r>
              <a:rPr lang="en-US" altLang="en-US" sz="2400" smtClean="0"/>
              <a:t>influence any other coordinate</a:t>
            </a:r>
          </a:p>
          <a:p>
            <a:r>
              <a:rPr lang="en-US" altLang="en-US" sz="2400" i="1" smtClean="0"/>
              <a:t>h</a:t>
            </a:r>
            <a:r>
              <a:rPr lang="en-US" altLang="en-US" sz="2400" i="1" baseline="-25000" smtClean="0"/>
              <a:t>yx</a:t>
            </a:r>
            <a:r>
              <a:rPr lang="en-US" altLang="en-US" sz="2400" smtClean="0"/>
              <a:t> epresses how much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influences </a:t>
            </a:r>
            <a:r>
              <a:rPr lang="en-US" altLang="en-US" sz="2400" i="1" smtClean="0"/>
              <a:t>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Examples: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99C29B-A66C-41B5-8DA0-6A7E9F0D3FB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5618163" y="942975"/>
          <a:ext cx="3021012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3149600" imgH="1943100" progId="Equation.DSMT4">
                  <p:embed/>
                </p:oleObj>
              </mc:Choice>
              <mc:Fallback>
                <p:oleObj name="Equation" r:id="rId4" imgW="3149600" imgH="194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942975"/>
                        <a:ext cx="3021012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21"/>
          <p:cNvGrpSpPr>
            <a:grpSpLocks/>
          </p:cNvGrpSpPr>
          <p:nvPr/>
        </p:nvGrpSpPr>
        <p:grpSpPr bwMode="auto">
          <a:xfrm>
            <a:off x="163513" y="4406900"/>
            <a:ext cx="3087687" cy="1679575"/>
            <a:chOff x="603250" y="4097338"/>
            <a:chExt cx="3087688" cy="1679575"/>
          </a:xfrm>
        </p:grpSpPr>
        <p:pic>
          <p:nvPicPr>
            <p:cNvPr id="1333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4097338"/>
              <a:ext cx="3086100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grpSp>
          <p:nvGrpSpPr>
            <p:cNvPr id="13339" name="Group 28"/>
            <p:cNvGrpSpPr>
              <a:grpSpLocks/>
            </p:cNvGrpSpPr>
            <p:nvPr/>
          </p:nvGrpSpPr>
          <p:grpSpPr bwMode="auto">
            <a:xfrm>
              <a:off x="1676400" y="4305300"/>
              <a:ext cx="2014538" cy="1471613"/>
              <a:chOff x="1727200" y="3619500"/>
              <a:chExt cx="2014538" cy="1472287"/>
            </a:xfrm>
          </p:grpSpPr>
          <p:cxnSp>
            <p:nvCxnSpPr>
              <p:cNvPr id="13340" name="Straight Arrow Connector 18"/>
              <p:cNvCxnSpPr>
                <a:cxnSpLocks noChangeShapeType="1"/>
              </p:cNvCxnSpPr>
              <p:nvPr/>
            </p:nvCxnSpPr>
            <p:spPr bwMode="auto">
              <a:xfrm rot="5400000">
                <a:off x="1708150" y="4540250"/>
                <a:ext cx="444500" cy="406400"/>
              </a:xfrm>
              <a:prstGeom prst="straightConnector1">
                <a:avLst/>
              </a:prstGeom>
              <a:noFill/>
              <a:ln w="38100" algn="ctr">
                <a:solidFill>
                  <a:srgbClr val="0066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1" name="Straight Arrow Connector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62919" y="4137819"/>
                <a:ext cx="754062" cy="12700"/>
              </a:xfrm>
              <a:prstGeom prst="straightConnector1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2" name="Straight Arrow Connector 18"/>
              <p:cNvCxnSpPr>
                <a:cxnSpLocks noChangeShapeType="1"/>
              </p:cNvCxnSpPr>
              <p:nvPr/>
            </p:nvCxnSpPr>
            <p:spPr bwMode="auto">
              <a:xfrm>
                <a:off x="2146300" y="4521200"/>
                <a:ext cx="1574800" cy="7620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3" name="TextBox 34"/>
              <p:cNvSpPr txBox="1">
                <a:spLocks noChangeArrowheads="1"/>
              </p:cNvSpPr>
              <p:nvPr/>
            </p:nvSpPr>
            <p:spPr bwMode="auto">
              <a:xfrm>
                <a:off x="3416047" y="4559300"/>
                <a:ext cx="32569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rgbClr val="FF0000"/>
                    </a:solidFill>
                  </a:rPr>
                  <a:t>x</a:t>
                </a:r>
                <a:endParaRPr lang="en-NZ" altLang="en-US" sz="22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44" name="TextBox 34"/>
              <p:cNvSpPr txBox="1">
                <a:spLocks noChangeArrowheads="1"/>
              </p:cNvSpPr>
              <p:nvPr/>
            </p:nvSpPr>
            <p:spPr bwMode="auto">
              <a:xfrm>
                <a:off x="2171447" y="3619500"/>
                <a:ext cx="32569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rgbClr val="00B050"/>
                    </a:solidFill>
                  </a:rPr>
                  <a:t>y</a:t>
                </a:r>
                <a:endParaRPr lang="en-NZ" altLang="en-US" sz="2200">
                  <a:solidFill>
                    <a:srgbClr val="00B050"/>
                  </a:solidFill>
                </a:endParaRPr>
              </a:p>
            </p:txBody>
          </p:sp>
          <p:sp>
            <p:nvSpPr>
              <p:cNvPr id="13345" name="TextBox 34"/>
              <p:cNvSpPr txBox="1">
                <a:spLocks noChangeArrowheads="1"/>
              </p:cNvSpPr>
              <p:nvPr/>
            </p:nvSpPr>
            <p:spPr bwMode="auto">
              <a:xfrm>
                <a:off x="1815847" y="4660900"/>
                <a:ext cx="32569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rgbClr val="0066FF"/>
                    </a:solidFill>
                  </a:rPr>
                  <a:t>z</a:t>
                </a:r>
                <a:endParaRPr lang="en-NZ" altLang="en-US" sz="2200">
                  <a:solidFill>
                    <a:srgbClr val="0066FF"/>
                  </a:solidFill>
                </a:endParaRPr>
              </a:p>
            </p:txBody>
          </p:sp>
        </p:grpSp>
      </p:grpSp>
      <p:pic>
        <p:nvPicPr>
          <p:cNvPr id="13319" name="Picture 13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3517900"/>
            <a:ext cx="29908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13320" name="Group 14"/>
          <p:cNvGrpSpPr>
            <a:grpSpLocks/>
          </p:cNvGrpSpPr>
          <p:nvPr/>
        </p:nvGrpSpPr>
        <p:grpSpPr bwMode="auto">
          <a:xfrm>
            <a:off x="6280150" y="3454400"/>
            <a:ext cx="2014538" cy="1473200"/>
            <a:chOff x="1727200" y="3619500"/>
            <a:chExt cx="2014538" cy="1472287"/>
          </a:xfrm>
        </p:grpSpPr>
        <p:cxnSp>
          <p:nvCxnSpPr>
            <p:cNvPr id="1333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1708150" y="4540250"/>
              <a:ext cx="444500" cy="406400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Straight Arrow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1762919" y="4125119"/>
              <a:ext cx="754062" cy="12700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4" name="Straight Arrow Connector 17"/>
            <p:cNvCxnSpPr>
              <a:cxnSpLocks noChangeShapeType="1"/>
            </p:cNvCxnSpPr>
            <p:nvPr/>
          </p:nvCxnSpPr>
          <p:spPr bwMode="auto">
            <a:xfrm>
              <a:off x="2146300" y="4521200"/>
              <a:ext cx="1574800" cy="1016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5" name="TextBox 34"/>
            <p:cNvSpPr txBox="1">
              <a:spLocks noChangeArrowheads="1"/>
            </p:cNvSpPr>
            <p:nvPr/>
          </p:nvSpPr>
          <p:spPr bwMode="auto">
            <a:xfrm>
              <a:off x="3416047" y="45593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FF0000"/>
                  </a:solidFill>
                </a:rPr>
                <a:t>x</a:t>
              </a:r>
              <a:endParaRPr lang="en-NZ" altLang="en-US" sz="2200">
                <a:solidFill>
                  <a:srgbClr val="FF0000"/>
                </a:solidFill>
              </a:endParaRPr>
            </a:p>
          </p:txBody>
        </p:sp>
        <p:sp>
          <p:nvSpPr>
            <p:cNvPr id="13336" name="TextBox 34"/>
            <p:cNvSpPr txBox="1">
              <a:spLocks noChangeArrowheads="1"/>
            </p:cNvSpPr>
            <p:nvPr/>
          </p:nvSpPr>
          <p:spPr bwMode="auto">
            <a:xfrm>
              <a:off x="2171447" y="36195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B050"/>
                  </a:solidFill>
                </a:rPr>
                <a:t>y</a:t>
              </a:r>
              <a:endParaRPr lang="en-NZ" altLang="en-US" sz="2200">
                <a:solidFill>
                  <a:srgbClr val="00B050"/>
                </a:solidFill>
              </a:endParaRPr>
            </a:p>
          </p:txBody>
        </p:sp>
        <p:sp>
          <p:nvSpPr>
            <p:cNvPr id="13337" name="TextBox 34"/>
            <p:cNvSpPr txBox="1">
              <a:spLocks noChangeArrowheads="1"/>
            </p:cNvSpPr>
            <p:nvPr/>
          </p:nvSpPr>
          <p:spPr bwMode="auto">
            <a:xfrm>
              <a:off x="1815847" y="46609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66FF"/>
                  </a:solidFill>
                </a:rPr>
                <a:t>z</a:t>
              </a:r>
              <a:endParaRPr lang="en-NZ" altLang="en-US" sz="2200">
                <a:solidFill>
                  <a:srgbClr val="0066FF"/>
                </a:solidFill>
              </a:endParaRPr>
            </a:p>
          </p:txBody>
        </p:sp>
      </p:grpSp>
      <p:pic>
        <p:nvPicPr>
          <p:cNvPr id="13321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235575"/>
            <a:ext cx="32194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322" name="TextBox 23"/>
          <p:cNvSpPr txBox="1">
            <a:spLocks noChangeArrowheads="1"/>
          </p:cNvSpPr>
          <p:nvPr/>
        </p:nvSpPr>
        <p:spPr bwMode="auto">
          <a:xfrm>
            <a:off x="3479800" y="3708400"/>
            <a:ext cx="1206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/>
              <a:t>h</a:t>
            </a:r>
            <a:r>
              <a:rPr lang="en-US" altLang="en-US" sz="2200" i="1" baseline="-25000"/>
              <a:t>yx </a:t>
            </a:r>
            <a:r>
              <a:rPr lang="en-US" altLang="en-US" sz="2200"/>
              <a:t>&gt; 0</a:t>
            </a:r>
            <a:br>
              <a:rPr lang="en-US" altLang="en-US" sz="2200"/>
            </a:br>
            <a:r>
              <a:rPr lang="en-US" altLang="en-US" sz="2200"/>
              <a:t>and all</a:t>
            </a:r>
            <a:br>
              <a:rPr lang="en-US" altLang="en-US" sz="2200"/>
            </a:br>
            <a:r>
              <a:rPr lang="en-US" altLang="en-US" sz="2200"/>
              <a:t>others 0</a:t>
            </a:r>
            <a:endParaRPr lang="en-NZ" altLang="en-US" sz="2200"/>
          </a:p>
        </p:txBody>
      </p:sp>
      <p:sp>
        <p:nvSpPr>
          <p:cNvPr id="13323" name="TextBox 24"/>
          <p:cNvSpPr txBox="1">
            <a:spLocks noChangeArrowheads="1"/>
          </p:cNvSpPr>
          <p:nvPr/>
        </p:nvSpPr>
        <p:spPr bwMode="auto">
          <a:xfrm>
            <a:off x="8407400" y="3479800"/>
            <a:ext cx="1206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/>
              <a:t>h</a:t>
            </a:r>
            <a:r>
              <a:rPr lang="en-US" altLang="en-US" sz="2200" i="1" baseline="-25000"/>
              <a:t>yz </a:t>
            </a:r>
            <a:r>
              <a:rPr lang="en-US" altLang="en-US" sz="2200"/>
              <a:t>&gt; 0</a:t>
            </a:r>
            <a:br>
              <a:rPr lang="en-US" altLang="en-US" sz="2200"/>
            </a:br>
            <a:r>
              <a:rPr lang="en-US" altLang="en-US" sz="2200"/>
              <a:t>and all</a:t>
            </a:r>
            <a:br>
              <a:rPr lang="en-US" altLang="en-US" sz="2200"/>
            </a:br>
            <a:r>
              <a:rPr lang="en-US" altLang="en-US" sz="2200"/>
              <a:t>others 0</a:t>
            </a:r>
            <a:endParaRPr lang="en-NZ" altLang="en-US" sz="2200"/>
          </a:p>
        </p:txBody>
      </p:sp>
      <p:grpSp>
        <p:nvGrpSpPr>
          <p:cNvPr id="13324" name="Group 25"/>
          <p:cNvGrpSpPr>
            <a:grpSpLocks/>
          </p:cNvGrpSpPr>
          <p:nvPr/>
        </p:nvGrpSpPr>
        <p:grpSpPr bwMode="auto">
          <a:xfrm>
            <a:off x="3886200" y="5181600"/>
            <a:ext cx="2120900" cy="1587500"/>
            <a:chOff x="1657350" y="3619500"/>
            <a:chExt cx="2120900" cy="1586587"/>
          </a:xfrm>
        </p:grpSpPr>
        <p:cxnSp>
          <p:nvCxnSpPr>
            <p:cNvPr id="13326" name="Straight Arrow Connector 26"/>
            <p:cNvCxnSpPr>
              <a:cxnSpLocks noChangeShapeType="1"/>
            </p:cNvCxnSpPr>
            <p:nvPr/>
          </p:nvCxnSpPr>
          <p:spPr bwMode="auto">
            <a:xfrm rot="10800000" flipV="1">
              <a:off x="1657350" y="4521199"/>
              <a:ext cx="476250" cy="240843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Straight Arrow Connector 27"/>
            <p:cNvCxnSpPr>
              <a:cxnSpLocks noChangeShapeType="1"/>
            </p:cNvCxnSpPr>
            <p:nvPr/>
          </p:nvCxnSpPr>
          <p:spPr bwMode="auto">
            <a:xfrm rot="5400000" flipH="1" flipV="1">
              <a:off x="1762919" y="4125119"/>
              <a:ext cx="754062" cy="12700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Straight Arrow Connector 28"/>
            <p:cNvCxnSpPr>
              <a:cxnSpLocks noChangeShapeType="1"/>
            </p:cNvCxnSpPr>
            <p:nvPr/>
          </p:nvCxnSpPr>
          <p:spPr bwMode="auto">
            <a:xfrm>
              <a:off x="2146300" y="4521200"/>
              <a:ext cx="1631950" cy="34244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9" name="TextBox 34"/>
            <p:cNvSpPr txBox="1">
              <a:spLocks noChangeArrowheads="1"/>
            </p:cNvSpPr>
            <p:nvPr/>
          </p:nvSpPr>
          <p:spPr bwMode="auto">
            <a:xfrm>
              <a:off x="3327147" y="47752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FF0000"/>
                  </a:solidFill>
                </a:rPr>
                <a:t>x</a:t>
              </a:r>
              <a:endParaRPr lang="en-NZ" altLang="en-US" sz="2200">
                <a:solidFill>
                  <a:srgbClr val="FF0000"/>
                </a:solidFill>
              </a:endParaRPr>
            </a:p>
          </p:txBody>
        </p:sp>
        <p:sp>
          <p:nvSpPr>
            <p:cNvPr id="13330" name="TextBox 34"/>
            <p:cNvSpPr txBox="1">
              <a:spLocks noChangeArrowheads="1"/>
            </p:cNvSpPr>
            <p:nvPr/>
          </p:nvSpPr>
          <p:spPr bwMode="auto">
            <a:xfrm>
              <a:off x="2171447" y="36195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B050"/>
                  </a:solidFill>
                </a:rPr>
                <a:t>y</a:t>
              </a:r>
              <a:endParaRPr lang="en-NZ" altLang="en-US" sz="2200">
                <a:solidFill>
                  <a:srgbClr val="00B050"/>
                </a:solidFill>
              </a:endParaRPr>
            </a:p>
          </p:txBody>
        </p:sp>
        <p:sp>
          <p:nvSpPr>
            <p:cNvPr id="13331" name="TextBox 34"/>
            <p:cNvSpPr txBox="1">
              <a:spLocks noChangeArrowheads="1"/>
            </p:cNvSpPr>
            <p:nvPr/>
          </p:nvSpPr>
          <p:spPr bwMode="auto">
            <a:xfrm>
              <a:off x="1777747" y="4597400"/>
              <a:ext cx="3256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66FF"/>
                  </a:solidFill>
                </a:rPr>
                <a:t>z</a:t>
              </a:r>
              <a:endParaRPr lang="en-NZ" altLang="en-US" sz="2200">
                <a:solidFill>
                  <a:srgbClr val="0066FF"/>
                </a:solidFill>
              </a:endParaRPr>
            </a:p>
          </p:txBody>
        </p:sp>
      </p:grpSp>
      <p:sp>
        <p:nvSpPr>
          <p:cNvPr id="13325" name="TextBox 34"/>
          <p:cNvSpPr txBox="1">
            <a:spLocks noChangeArrowheads="1"/>
          </p:cNvSpPr>
          <p:nvPr/>
        </p:nvSpPr>
        <p:spPr bwMode="auto">
          <a:xfrm>
            <a:off x="7124700" y="5245100"/>
            <a:ext cx="2413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/>
              <a:t>Both together, i.e.</a:t>
            </a:r>
            <a:br>
              <a:rPr lang="en-US" altLang="en-US" sz="2200" i="1"/>
            </a:br>
            <a:r>
              <a:rPr lang="en-US" altLang="en-US" sz="2200" i="1"/>
              <a:t>h</a:t>
            </a:r>
            <a:r>
              <a:rPr lang="en-US" altLang="en-US" sz="2200" i="1" baseline="-25000"/>
              <a:t>yx </a:t>
            </a:r>
            <a:r>
              <a:rPr lang="en-US" altLang="en-US" sz="2200"/>
              <a:t>&gt; 0 and </a:t>
            </a:r>
            <a:r>
              <a:rPr lang="en-US" altLang="en-US" sz="2200" i="1"/>
              <a:t>h</a:t>
            </a:r>
            <a:r>
              <a:rPr lang="en-US" altLang="en-US" sz="2200" i="1" baseline="-25000"/>
              <a:t>yz </a:t>
            </a:r>
            <a:r>
              <a:rPr lang="en-US" altLang="en-US" sz="2200"/>
              <a:t>&gt; 0</a:t>
            </a:r>
            <a:br>
              <a:rPr lang="en-US" altLang="en-US" sz="2200"/>
            </a:br>
            <a:r>
              <a:rPr lang="en-US" altLang="en-US" sz="2200"/>
              <a:t>and all others 0</a:t>
            </a:r>
            <a:endParaRPr lang="en-NZ" altLang="en-US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Rotation</a:t>
            </a:r>
            <a:endParaRPr lang="en-NZ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</a:pPr>
            <a:r>
              <a:rPr lang="en-US" altLang="zh-TW" sz="2400" smtClean="0">
                <a:ea typeface="新細明體" charset="-120"/>
              </a:rPr>
              <a:t>Rotations are the most difficult transformations</a:t>
            </a:r>
          </a:p>
          <a:p>
            <a:pPr>
              <a:buSzPct val="65000"/>
            </a:pPr>
            <a:r>
              <a:rPr lang="en-US" altLang="zh-TW" sz="2400" smtClean="0">
                <a:ea typeface="新細明體" charset="-120"/>
              </a:rPr>
              <a:t>We will consider three different rotation situations:</a:t>
            </a:r>
          </a:p>
          <a:p>
            <a:pPr marL="971550" lvl="1" indent="-514350"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Rotation around the three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coordinate axes (x, y, z)</a:t>
            </a:r>
          </a:p>
          <a:p>
            <a:pPr marL="971550" lvl="1" indent="-514350"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Rotation to align an object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with a new coordinate system</a:t>
            </a:r>
          </a:p>
          <a:p>
            <a:pPr marL="971550" lvl="1" indent="-514350"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Rotation around an arbitrary axis</a:t>
            </a:r>
          </a:p>
          <a:p>
            <a:pPr>
              <a:buSzPct val="65000"/>
            </a:pPr>
            <a:r>
              <a:rPr lang="en-US" altLang="zh-TW" sz="2400" smtClean="0">
                <a:ea typeface="新細明體" charset="-120"/>
              </a:rPr>
              <a:t>We use a right-handed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coordinate system</a:t>
            </a:r>
          </a:p>
          <a:p>
            <a:pPr>
              <a:buSzPct val="65000"/>
            </a:pPr>
            <a:r>
              <a:rPr lang="en-US" altLang="zh-TW" sz="2400" smtClean="0">
                <a:ea typeface="新細明體" charset="-120"/>
              </a:rPr>
              <a:t>We use positive (right-handed)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rotation, i.e. counterclockwise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when looking into an axis</a:t>
            </a:r>
            <a:endParaRPr lang="en-NZ" altLang="zh-TW" sz="2400" smtClean="0">
              <a:ea typeface="新細明體" charset="-12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F64C94-9CD6-457A-9614-5EB7AA9F9E01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4341" name="Group 38"/>
          <p:cNvGrpSpPr>
            <a:grpSpLocks/>
          </p:cNvGrpSpPr>
          <p:nvPr/>
        </p:nvGrpSpPr>
        <p:grpSpPr bwMode="auto">
          <a:xfrm>
            <a:off x="6175375" y="2174875"/>
            <a:ext cx="2430463" cy="2397125"/>
            <a:chOff x="6340475" y="2543175"/>
            <a:chExt cx="2430755" cy="2397125"/>
          </a:xfrm>
        </p:grpSpPr>
        <p:pic>
          <p:nvPicPr>
            <p:cNvPr id="1434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475" y="2543175"/>
              <a:ext cx="23971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cxnSp>
          <p:nvCxnSpPr>
            <p:cNvPr id="14348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7810500" y="3741738"/>
              <a:ext cx="927100" cy="301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7270750" y="3219450"/>
              <a:ext cx="1092200" cy="12700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Straight Arrow Connector 18"/>
            <p:cNvCxnSpPr>
              <a:cxnSpLocks noChangeShapeType="1"/>
            </p:cNvCxnSpPr>
            <p:nvPr/>
          </p:nvCxnSpPr>
          <p:spPr bwMode="auto">
            <a:xfrm rot="10800000">
              <a:off x="6858000" y="3771900"/>
              <a:ext cx="977900" cy="1588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1" name="TextBox 34"/>
            <p:cNvSpPr txBox="1">
              <a:spLocks noChangeArrowheads="1"/>
            </p:cNvSpPr>
            <p:nvPr/>
          </p:nvSpPr>
          <p:spPr bwMode="auto">
            <a:xfrm>
              <a:off x="8445500" y="37338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FF0000"/>
                  </a:solidFill>
                </a:rPr>
                <a:t>x</a:t>
              </a:r>
              <a:endParaRPr lang="en-NZ" altLang="en-US" sz="2200">
                <a:solidFill>
                  <a:srgbClr val="FF0000"/>
                </a:solidFill>
              </a:endParaRPr>
            </a:p>
          </p:txBody>
        </p:sp>
        <p:sp>
          <p:nvSpPr>
            <p:cNvPr id="14352" name="TextBox 35"/>
            <p:cNvSpPr txBox="1">
              <a:spLocks noChangeArrowheads="1"/>
            </p:cNvSpPr>
            <p:nvPr/>
          </p:nvSpPr>
          <p:spPr bwMode="auto">
            <a:xfrm>
              <a:off x="7797800" y="27559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B050"/>
                  </a:solidFill>
                </a:rPr>
                <a:t>y</a:t>
              </a:r>
              <a:endParaRPr lang="en-NZ" altLang="en-US" sz="2200">
                <a:solidFill>
                  <a:srgbClr val="00B050"/>
                </a:solidFill>
              </a:endParaRPr>
            </a:p>
          </p:txBody>
        </p:sp>
        <p:sp>
          <p:nvSpPr>
            <p:cNvPr id="14353" name="TextBox 36"/>
            <p:cNvSpPr txBox="1">
              <a:spLocks noChangeArrowheads="1"/>
            </p:cNvSpPr>
            <p:nvPr/>
          </p:nvSpPr>
          <p:spPr bwMode="auto">
            <a:xfrm>
              <a:off x="6985000" y="33274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66FF"/>
                  </a:solidFill>
                </a:rPr>
                <a:t>z</a:t>
              </a:r>
              <a:endParaRPr lang="en-NZ" altLang="en-US" sz="2200">
                <a:solidFill>
                  <a:srgbClr val="0066FF"/>
                </a:solidFill>
              </a:endParaRPr>
            </a:p>
          </p:txBody>
        </p:sp>
      </p:grp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4638675"/>
            <a:ext cx="2028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cxnSp>
        <p:nvCxnSpPr>
          <p:cNvPr id="14343" name="Straight Arrow Connector 40"/>
          <p:cNvCxnSpPr>
            <a:cxnSpLocks noChangeShapeType="1"/>
          </p:cNvCxnSpPr>
          <p:nvPr/>
        </p:nvCxnSpPr>
        <p:spPr bwMode="auto">
          <a:xfrm rot="10800000">
            <a:off x="6997700" y="5702300"/>
            <a:ext cx="736600" cy="25400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rc 44"/>
          <p:cNvSpPr/>
          <p:nvPr/>
        </p:nvSpPr>
        <p:spPr bwMode="auto">
          <a:xfrm flipH="1">
            <a:off x="7200900" y="5143500"/>
            <a:ext cx="787400" cy="901700"/>
          </a:xfrm>
          <a:prstGeom prst="arc">
            <a:avLst>
              <a:gd name="adj1" fmla="val 2437057"/>
              <a:gd name="adj2" fmla="val 19782723"/>
            </a:avLst>
          </a:prstGeom>
          <a:noFill/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14345" name="TextBox 45"/>
          <p:cNvSpPr txBox="1">
            <a:spLocks noChangeArrowheads="1"/>
          </p:cNvSpPr>
          <p:nvPr/>
        </p:nvSpPr>
        <p:spPr bwMode="auto">
          <a:xfrm>
            <a:off x="6184900" y="5257800"/>
            <a:ext cx="9540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Axis</a:t>
            </a:r>
            <a:br>
              <a:rPr lang="en-US" altLang="en-US" sz="1800">
                <a:solidFill>
                  <a:srgbClr val="0066FF"/>
                </a:solidFill>
              </a:rPr>
            </a:br>
            <a:r>
              <a:rPr lang="en-US" altLang="en-US" sz="1800">
                <a:solidFill>
                  <a:srgbClr val="0066FF"/>
                </a:solidFill>
              </a:rPr>
              <a:t>of</a:t>
            </a:r>
            <a:br>
              <a:rPr lang="en-US" altLang="en-US" sz="1800">
                <a:solidFill>
                  <a:srgbClr val="0066FF"/>
                </a:solidFill>
              </a:rPr>
            </a:br>
            <a:r>
              <a:rPr lang="en-US" altLang="en-US" sz="1800">
                <a:solidFill>
                  <a:srgbClr val="0066FF"/>
                </a:solidFill>
              </a:rPr>
              <a:t>rotation</a:t>
            </a:r>
            <a:endParaRPr lang="en-NZ" altLang="en-US" sz="1800">
              <a:solidFill>
                <a:srgbClr val="0066FF"/>
              </a:solidFill>
            </a:endParaRPr>
          </a:p>
        </p:txBody>
      </p:sp>
      <p:sp>
        <p:nvSpPr>
          <p:cNvPr id="14346" name="TextBox 46"/>
          <p:cNvSpPr txBox="1">
            <a:spLocks noChangeArrowheads="1"/>
          </p:cNvSpPr>
          <p:nvPr/>
        </p:nvSpPr>
        <p:spPr bwMode="auto">
          <a:xfrm>
            <a:off x="6121400" y="4800600"/>
            <a:ext cx="218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Direction of rotation</a:t>
            </a:r>
            <a:endParaRPr lang="en-NZ" altLang="en-US"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Rotation around Coordinate Axes</a:t>
            </a:r>
            <a:endParaRPr lang="en-NZ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Three axes (x, y, z) to rotate about, so three different matrices</a:t>
            </a:r>
          </a:p>
          <a:p>
            <a:r>
              <a:rPr lang="en-US" altLang="en-US" sz="2400" smtClean="0"/>
              <a:t>Let C = cos </a:t>
            </a:r>
            <a:r>
              <a:rPr lang="en-US" altLang="en-US" sz="2400" smtClean="0">
                <a:latin typeface="Symbol" panose="05050102010706020507" pitchFamily="18" charset="2"/>
              </a:rPr>
              <a:t></a:t>
            </a:r>
            <a:r>
              <a:rPr lang="en-US" altLang="en-US" sz="2400" smtClean="0"/>
              <a:t> and S = sin </a:t>
            </a:r>
            <a:r>
              <a:rPr lang="en-US" altLang="en-US" sz="2400" smtClean="0">
                <a:latin typeface="Symbol" panose="05050102010706020507" pitchFamily="18" charset="2"/>
              </a:rPr>
              <a:t></a:t>
            </a:r>
            <a:r>
              <a:rPr lang="en-US" altLang="en-US" sz="2400" smtClean="0"/>
              <a:t>, then the matrices for positive (right handed) rotation are: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Rotation about x-axis</a:t>
            </a:r>
            <a:r>
              <a:rPr lang="en-US" altLang="en-US" sz="240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Rotation about y-axis</a:t>
            </a:r>
            <a:r>
              <a:rPr lang="en-US" altLang="en-US" sz="240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Rotation about z-axis</a:t>
            </a:r>
            <a:r>
              <a:rPr lang="en-US" altLang="en-US" sz="240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NZ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22C346-FB24-45BB-83DC-4A42ADC7BD7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3673475" y="2247900"/>
          <a:ext cx="223202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2501900" imgH="1638300" progId="Equation.DSMT4">
                  <p:embed/>
                </p:oleObj>
              </mc:Choice>
              <mc:Fallback>
                <p:oleObj name="Equation" r:id="rId4" imgW="2501900" imgH="163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247900"/>
                        <a:ext cx="223202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3656013" y="3776663"/>
          <a:ext cx="22320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6" imgW="2514600" imgH="1638000" progId="Equation.DSMT4">
                  <p:embed/>
                </p:oleObj>
              </mc:Choice>
              <mc:Fallback>
                <p:oleObj name="Equation" r:id="rId6" imgW="2514600" imgH="163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776663"/>
                        <a:ext cx="22320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118225" y="2205038"/>
            <a:ext cx="3573463" cy="42132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b="1">
                <a:latin typeface="Times New Roman" panose="02020603050405020304" pitchFamily="18" charset="0"/>
              </a:rPr>
              <a:t>Note on 3 </a:t>
            </a:r>
            <a:r>
              <a:rPr lang="en-AU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AU" altLang="en-US" sz="2000" b="1">
                <a:latin typeface="Times New Roman" panose="02020603050405020304" pitchFamily="18" charset="0"/>
              </a:rPr>
              <a:t>3 rotation matrices:</a:t>
            </a:r>
            <a:endParaRPr lang="en-AU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latin typeface="Times New Roman" panose="02020603050405020304" pitchFamily="18" charset="0"/>
              </a:rPr>
              <a:t>Row and column corresponding to axis of rotation are as for identity </a:t>
            </a:r>
            <a:r>
              <a:rPr lang="en-AU" altLang="en-US" sz="2000" b="1">
                <a:latin typeface="Times New Roman" panose="02020603050405020304" pitchFamily="18" charset="0"/>
              </a:rPr>
              <a:t>I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latin typeface="Times New Roman" panose="02020603050405020304" pitchFamily="18" charset="0"/>
              </a:rPr>
              <a:t>Other elements are C on diagonal, </a:t>
            </a:r>
            <a:r>
              <a:rPr lang="en-AU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AU" altLang="en-US" sz="2000">
                <a:latin typeface="Times New Roman" panose="02020603050405020304" pitchFamily="18" charset="0"/>
              </a:rPr>
              <a:t>S off diagonal, so that </a:t>
            </a:r>
            <a:r>
              <a:rPr lang="en-AU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R =</a:t>
            </a:r>
            <a:r>
              <a:rPr lang="en-AU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AU" altLang="en-US" sz="2000" b="1">
                <a:latin typeface="Times New Roman" panose="02020603050405020304" pitchFamily="18" charset="0"/>
              </a:rPr>
              <a:t>I </a:t>
            </a:r>
            <a:r>
              <a:rPr lang="en-AU" altLang="en-US" sz="2000">
                <a:latin typeface="Times New Roman" panose="02020603050405020304" pitchFamily="18" charset="0"/>
              </a:rPr>
              <a:t> if  </a:t>
            </a:r>
            <a:r>
              <a:rPr lang="en-US" altLang="en-US" sz="2000">
                <a:latin typeface="Symbol" panose="05050102010706020507" pitchFamily="18" charset="2"/>
              </a:rPr>
              <a:t> </a:t>
            </a:r>
            <a:r>
              <a:rPr lang="en-AU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= 0.</a:t>
            </a:r>
            <a:endParaRPr lang="en-AU" altLang="en-US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Sign of S can be inferred from the fact that rotation around x,y,z by </a:t>
            </a:r>
            <a:r>
              <a:rPr lang="en-US" altLang="en-US" sz="2000">
                <a:latin typeface="Symbol" panose="05050102010706020507" pitchFamily="18" charset="2"/>
              </a:rPr>
              <a:t>=90</a:t>
            </a:r>
            <a:r>
              <a:rPr lang="en-US" altLang="en-US" sz="2000" baseline="60000">
                <a:latin typeface="Symbol" panose="05050102010706020507" pitchFamily="18" charset="2"/>
              </a:rPr>
              <a:t>o</a:t>
            </a:r>
            <a:r>
              <a:rPr lang="en-AU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transforms yz , zx, xy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, respectively.</a:t>
            </a: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3644900" y="5283200"/>
          <a:ext cx="22907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8" imgW="1409700" imgH="914400" progId="Equation.3">
                  <p:embed/>
                </p:oleObj>
              </mc:Choice>
              <mc:Fallback>
                <p:oleObj name="Equation" r:id="rId8" imgW="1409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83200"/>
                        <a:ext cx="229076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9093200" cy="711200"/>
          </a:xfrm>
        </p:spPr>
        <p:txBody>
          <a:bodyPr/>
          <a:lstStyle/>
          <a:p>
            <a:r>
              <a:rPr lang="en-US" altLang="en-US" sz="3600" smtClean="0"/>
              <a:t>Rotating to Align with New Coordinate Axes</a:t>
            </a:r>
            <a:endParaRPr lang="en-NZ" altLang="en-US" sz="36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Wanted</a:t>
            </a:r>
            <a:r>
              <a:rPr lang="en-US" altLang="zh-TW" sz="2400" smtClean="0">
                <a:ea typeface="新細明體" charset="-120"/>
              </a:rPr>
              <a:t>: matrix </a:t>
            </a:r>
            <a:r>
              <a:rPr lang="en-US" altLang="zh-TW" sz="2400" b="1" smtClean="0">
                <a:ea typeface="新細明體" charset="-120"/>
              </a:rPr>
              <a:t>R </a:t>
            </a:r>
            <a:r>
              <a:rPr lang="en-US" altLang="zh-TW" sz="2400" smtClean="0">
                <a:ea typeface="新細明體" charset="-120"/>
              </a:rPr>
              <a:t>that rotates the coordinate system to align with a new coordinate system (</a:t>
            </a:r>
            <a:r>
              <a:rPr lang="en-US" altLang="zh-TW" sz="2400" b="1" smtClean="0">
                <a:ea typeface="新細明體" charset="-120"/>
              </a:rPr>
              <a:t>a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b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c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) with the same origin</a:t>
            </a:r>
          </a:p>
          <a:p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y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z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 are the unit vectors of our </a:t>
            </a:r>
            <a:br>
              <a:rPr lang="en-US" altLang="zh-TW" sz="2400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normal coordinate system</a:t>
            </a:r>
            <a:endParaRPr lang="en-US" altLang="zh-TW" sz="2400" smtClean="0">
              <a:ea typeface="新細明體" charset="-120"/>
            </a:endParaRPr>
          </a:p>
          <a:p>
            <a:r>
              <a:rPr lang="en-US" altLang="zh-TW" sz="2400" b="1" smtClean="0">
                <a:ea typeface="新細明體" charset="-120"/>
              </a:rPr>
              <a:t>a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b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,</a:t>
            </a: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c 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are unit vectors along the </a:t>
            </a:r>
            <a:br>
              <a:rPr lang="en-US" altLang="zh-TW" sz="2400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axes of the new system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000" b="1" smtClean="0">
              <a:ea typeface="新細明體" charset="-12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  <a:sym typeface="Symbol" panose="05050102010706020507" pitchFamily="18" charset="2"/>
              </a:rPr>
              <a:t>Solution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R should do the following:	        </a:t>
            </a:r>
            <a:r>
              <a:rPr lang="en-US" altLang="zh-TW" sz="2400" smtClean="0">
                <a:ea typeface="新細明體" charset="-120"/>
              </a:rPr>
              <a:t>Using homogeneous coordinates: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/>
            </a:r>
            <a:br>
              <a:rPr lang="en-US" altLang="zh-TW" sz="2400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200" b="1" smtClean="0">
                <a:ea typeface="新細明體" charset="-120"/>
              </a:rPr>
              <a:t>R </a:t>
            </a:r>
            <a:r>
              <a:rPr lang="en-US" altLang="zh-TW" sz="2200" smtClean="0">
                <a:ea typeface="新細明體" charset="-120"/>
              </a:rPr>
              <a:t>(1  0  0)</a:t>
            </a:r>
            <a:r>
              <a:rPr lang="en-US" altLang="zh-TW" sz="2200" baseline="30000" smtClean="0">
                <a:ea typeface="新細明體" charset="-120"/>
              </a:rPr>
              <a:t>T  </a:t>
            </a:r>
            <a:r>
              <a:rPr lang="en-US" altLang="zh-TW" sz="2200" smtClean="0">
                <a:ea typeface="新細明體" charset="-120"/>
              </a:rPr>
              <a:t>= </a:t>
            </a:r>
            <a:r>
              <a:rPr lang="en-US" altLang="zh-TW" sz="2200" b="1" smtClean="0">
                <a:ea typeface="新細明體" charset="-120"/>
              </a:rPr>
              <a:t>a</a:t>
            </a:r>
            <a:br>
              <a:rPr lang="en-US" altLang="zh-TW" sz="2200" b="1" smtClean="0">
                <a:ea typeface="新細明體" charset="-120"/>
              </a:rPr>
            </a:br>
            <a:r>
              <a:rPr lang="en-US" altLang="zh-TW" sz="2200" b="1" smtClean="0">
                <a:ea typeface="新細明體" charset="-120"/>
              </a:rPr>
              <a:t>R </a:t>
            </a:r>
            <a:r>
              <a:rPr lang="en-US" altLang="zh-TW" sz="2200" smtClean="0">
                <a:ea typeface="新細明體" charset="-120"/>
              </a:rPr>
              <a:t>(0  1  0)</a:t>
            </a:r>
            <a:r>
              <a:rPr lang="en-US" altLang="zh-TW" sz="2200" baseline="30000" smtClean="0">
                <a:ea typeface="新細明體" charset="-120"/>
              </a:rPr>
              <a:t>T  </a:t>
            </a:r>
            <a:r>
              <a:rPr lang="en-US" altLang="zh-TW" sz="2200" smtClean="0">
                <a:ea typeface="新細明體" charset="-120"/>
              </a:rPr>
              <a:t>= </a:t>
            </a:r>
            <a:r>
              <a:rPr lang="en-US" altLang="zh-TW" sz="2200" b="1" smtClean="0">
                <a:ea typeface="新細明體" charset="-120"/>
              </a:rPr>
              <a:t>b</a:t>
            </a:r>
            <a:r>
              <a:rPr lang="en-US" altLang="zh-TW" sz="2200" b="1" smtClean="0">
                <a:ea typeface="新細明體" charset="-120"/>
                <a:sym typeface="Symbol" panose="05050102010706020507" pitchFamily="18" charset="2"/>
              </a:rPr>
              <a:t/>
            </a:r>
            <a:br>
              <a:rPr lang="en-US" altLang="zh-TW" sz="2200" b="1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200" b="1" smtClean="0">
                <a:ea typeface="新細明體" charset="-120"/>
              </a:rPr>
              <a:t>R </a:t>
            </a:r>
            <a:r>
              <a:rPr lang="en-US" altLang="zh-TW" sz="2200" smtClean="0">
                <a:ea typeface="新細明體" charset="-120"/>
              </a:rPr>
              <a:t>(0  0  1)</a:t>
            </a:r>
            <a:r>
              <a:rPr lang="en-US" altLang="zh-TW" sz="2200" baseline="30000" smtClean="0">
                <a:ea typeface="新細明體" charset="-120"/>
              </a:rPr>
              <a:t>T  </a:t>
            </a:r>
            <a:r>
              <a:rPr lang="en-US" altLang="zh-TW" sz="2200" smtClean="0">
                <a:ea typeface="新細明體" charset="-120"/>
              </a:rPr>
              <a:t>= </a:t>
            </a:r>
            <a:r>
              <a:rPr lang="en-US" altLang="zh-TW" sz="2200" b="1" smtClean="0">
                <a:ea typeface="新細明體" charset="-120"/>
              </a:rPr>
              <a:t>c</a:t>
            </a:r>
            <a:endParaRPr lang="en-US" altLang="zh-TW" sz="2200" b="1" smtClean="0">
              <a:ea typeface="新細明體" charset="-12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2400" smtClean="0">
              <a:ea typeface="新細明體" charset="-120"/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zh-TW" sz="2400" smtClean="0">
              <a:ea typeface="新細明體" charset="-120"/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zh-TW" sz="2400" smtClean="0">
              <a:ea typeface="新細明體" charset="-120"/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NZ" altLang="zh-TW" sz="2400" smtClean="0">
              <a:ea typeface="新細明體" charset="-12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801C18-3AF6-4101-9D73-0D52C3ADB2E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4995863" y="2116138"/>
            <a:ext cx="2624137" cy="1947862"/>
            <a:chOff x="-153" y="2645"/>
            <a:chExt cx="3309" cy="1307"/>
          </a:xfrm>
        </p:grpSpPr>
        <p:sp>
          <p:nvSpPr>
            <p:cNvPr id="16402" name="Rectangle 5"/>
            <p:cNvSpPr>
              <a:spLocks noChangeArrowheads="1"/>
            </p:cNvSpPr>
            <p:nvPr/>
          </p:nvSpPr>
          <p:spPr bwMode="auto">
            <a:xfrm>
              <a:off x="1248" y="3058"/>
              <a:ext cx="763" cy="36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6403" name="Rectangle 6"/>
            <p:cNvSpPr>
              <a:spLocks noChangeArrowheads="1"/>
            </p:cNvSpPr>
            <p:nvPr/>
          </p:nvSpPr>
          <p:spPr bwMode="auto">
            <a:xfrm>
              <a:off x="1427" y="2859"/>
              <a:ext cx="416" cy="19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6404" name="Line 7"/>
            <p:cNvSpPr>
              <a:spLocks noChangeShapeType="1"/>
            </p:cNvSpPr>
            <p:nvPr/>
          </p:nvSpPr>
          <p:spPr bwMode="auto">
            <a:xfrm flipV="1">
              <a:off x="1248" y="2759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5" name="Line 8"/>
            <p:cNvSpPr>
              <a:spLocks noChangeShapeType="1"/>
            </p:cNvSpPr>
            <p:nvPr/>
          </p:nvSpPr>
          <p:spPr bwMode="auto">
            <a:xfrm>
              <a:off x="1248" y="342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6" name="Line 9"/>
            <p:cNvSpPr>
              <a:spLocks noChangeShapeType="1"/>
            </p:cNvSpPr>
            <p:nvPr/>
          </p:nvSpPr>
          <p:spPr bwMode="auto">
            <a:xfrm flipH="1">
              <a:off x="624" y="3424"/>
              <a:ext cx="62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407" name="Text Box 10"/>
            <p:cNvSpPr txBox="1">
              <a:spLocks noChangeArrowheads="1"/>
            </p:cNvSpPr>
            <p:nvPr/>
          </p:nvSpPr>
          <p:spPr bwMode="auto">
            <a:xfrm>
              <a:off x="1943" y="3356"/>
              <a:ext cx="1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x</a:t>
              </a:r>
              <a:endParaRPr lang="en-AU" altLang="en-US" sz="24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latin typeface="Times New Roman" panose="02020603050405020304" pitchFamily="18" charset="0"/>
                </a:rPr>
                <a:t>(1,0,0)</a:t>
              </a:r>
            </a:p>
          </p:txBody>
        </p:sp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77" y="2645"/>
              <a:ext cx="1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y</a:t>
              </a:r>
              <a:endParaRPr lang="en-AU" altLang="en-US" sz="24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latin typeface="Times New Roman" panose="02020603050405020304" pitchFamily="18" charset="0"/>
                </a:rPr>
                <a:t>(0,1,0)</a:t>
              </a:r>
            </a:p>
          </p:txBody>
        </p:sp>
        <p:sp>
          <p:nvSpPr>
            <p:cNvPr id="16409" name="Text Box 12"/>
            <p:cNvSpPr txBox="1">
              <a:spLocks noChangeArrowheads="1"/>
            </p:cNvSpPr>
            <p:nvPr/>
          </p:nvSpPr>
          <p:spPr bwMode="auto">
            <a:xfrm>
              <a:off x="-153" y="3429"/>
              <a:ext cx="1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z</a:t>
              </a:r>
              <a:endParaRPr lang="en-AU" altLang="en-US" sz="24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latin typeface="Times New Roman" panose="02020603050405020304" pitchFamily="18" charset="0"/>
                </a:rPr>
                <a:t>(0,0,1)</a:t>
              </a:r>
            </a:p>
          </p:txBody>
        </p:sp>
      </p:grpSp>
      <p:grpSp>
        <p:nvGrpSpPr>
          <p:cNvPr id="16390" name="Group 23"/>
          <p:cNvGrpSpPr>
            <a:grpSpLocks/>
          </p:cNvGrpSpPr>
          <p:nvPr/>
        </p:nvGrpSpPr>
        <p:grpSpPr bwMode="auto">
          <a:xfrm>
            <a:off x="7970838" y="2159000"/>
            <a:ext cx="1604962" cy="1930400"/>
            <a:chOff x="7500938" y="3317875"/>
            <a:chExt cx="1639887" cy="1997075"/>
          </a:xfrm>
        </p:grpSpPr>
        <p:grpSp>
          <p:nvGrpSpPr>
            <p:cNvPr id="16393" name="Group 13"/>
            <p:cNvGrpSpPr>
              <a:grpSpLocks/>
            </p:cNvGrpSpPr>
            <p:nvPr/>
          </p:nvGrpSpPr>
          <p:grpSpPr bwMode="auto">
            <a:xfrm rot="1626080">
              <a:off x="8048625" y="3802063"/>
              <a:ext cx="603250" cy="896937"/>
              <a:chOff x="2468" y="4272"/>
              <a:chExt cx="528" cy="816"/>
            </a:xfrm>
          </p:grpSpPr>
          <p:sp>
            <p:nvSpPr>
              <p:cNvPr id="16400" name="Rectangle 14"/>
              <p:cNvSpPr>
                <a:spLocks noChangeArrowheads="1"/>
              </p:cNvSpPr>
              <p:nvPr/>
            </p:nvSpPr>
            <p:spPr bwMode="auto">
              <a:xfrm>
                <a:off x="2468" y="4560"/>
                <a:ext cx="52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  <p:sp>
            <p:nvSpPr>
              <p:cNvPr id="16401" name="Rectangle 15"/>
              <p:cNvSpPr>
                <a:spLocks noChangeArrowheads="1"/>
              </p:cNvSpPr>
              <p:nvPr/>
            </p:nvSpPr>
            <p:spPr bwMode="auto">
              <a:xfrm>
                <a:off x="2592" y="427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</p:grp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 flipV="1">
              <a:off x="7870825" y="3635375"/>
              <a:ext cx="455613" cy="887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5" name="Line 17"/>
            <p:cNvSpPr>
              <a:spLocks noChangeShapeType="1"/>
            </p:cNvSpPr>
            <p:nvPr/>
          </p:nvSpPr>
          <p:spPr bwMode="auto">
            <a:xfrm>
              <a:off x="7870825" y="4522788"/>
              <a:ext cx="893763" cy="439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6" name="Line 18"/>
            <p:cNvSpPr>
              <a:spLocks noChangeShapeType="1"/>
            </p:cNvSpPr>
            <p:nvPr/>
          </p:nvSpPr>
          <p:spPr bwMode="auto">
            <a:xfrm flipH="1">
              <a:off x="7500938" y="4522788"/>
              <a:ext cx="369887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6397" name="Text Box 19"/>
            <p:cNvSpPr txBox="1">
              <a:spLocks noChangeArrowheads="1"/>
            </p:cNvSpPr>
            <p:nvPr/>
          </p:nvSpPr>
          <p:spPr bwMode="auto">
            <a:xfrm>
              <a:off x="8804275" y="47799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398" name="Text Box 20"/>
            <p:cNvSpPr txBox="1">
              <a:spLocks noChangeArrowheads="1"/>
            </p:cNvSpPr>
            <p:nvPr/>
          </p:nvSpPr>
          <p:spPr bwMode="auto">
            <a:xfrm>
              <a:off x="8285163" y="3317875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399" name="Text Box 21"/>
            <p:cNvSpPr txBox="1">
              <a:spLocks noChangeArrowheads="1"/>
            </p:cNvSpPr>
            <p:nvPr/>
          </p:nvSpPr>
          <p:spPr bwMode="auto">
            <a:xfrm>
              <a:off x="7554913" y="4857750"/>
              <a:ext cx="319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7531100" y="2463800"/>
            <a:ext cx="5715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 smtClean="0">
                <a:ea typeface="新細明體" charset="-120"/>
              </a:rPr>
              <a:t>R</a:t>
            </a:r>
            <a:endParaRPr lang="en-NZ" altLang="zh-TW" sz="1800" b="1" smtClean="0">
              <a:ea typeface="新細明體" charset="-120"/>
            </a:endParaRPr>
          </a:p>
        </p:txBody>
      </p:sp>
      <p:graphicFrame>
        <p:nvGraphicFramePr>
          <p:cNvPr id="16392" name="Object 3"/>
          <p:cNvGraphicFramePr>
            <a:graphicFrameLocks noChangeAspect="1"/>
          </p:cNvGraphicFramePr>
          <p:nvPr/>
        </p:nvGraphicFramePr>
        <p:xfrm>
          <a:off x="4652963" y="4813300"/>
          <a:ext cx="49244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2514600" imgH="914400" progId="Equation.3">
                  <p:embed/>
                </p:oleObj>
              </mc:Choice>
              <mc:Fallback>
                <p:oleObj name="Equation" r:id="rId4" imgW="2514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4813300"/>
                        <a:ext cx="492442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Rotation about an Arbitrary Axis</a:t>
            </a:r>
            <a:endParaRPr lang="en-NZ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SzPct val="65000"/>
            </a:pPr>
            <a:r>
              <a:rPr lang="en-US" altLang="en-US" sz="2400" smtClean="0"/>
              <a:t>Often need to rotate an object about some arbitrary axis through a reference point on it</a:t>
            </a:r>
          </a:p>
          <a:p>
            <a:pPr>
              <a:spcBef>
                <a:spcPct val="10000"/>
              </a:spcBef>
              <a:buSzPct val="65000"/>
            </a:pPr>
            <a:r>
              <a:rPr lang="en-US" altLang="en-US" sz="2400" smtClean="0"/>
              <a:t>E.g. forearm of robot rotating around </a:t>
            </a:r>
            <a:br>
              <a:rPr lang="en-US" altLang="en-US" sz="2400" smtClean="0"/>
            </a:br>
            <a:r>
              <a:rPr lang="en-US" altLang="en-US" sz="2400" smtClean="0"/>
              <a:t>an axis through the elbow</a:t>
            </a:r>
          </a:p>
          <a:p>
            <a:pPr>
              <a:spcBef>
                <a:spcPct val="10000"/>
              </a:spcBef>
              <a:buSzPct val="65000"/>
            </a:pPr>
            <a:r>
              <a:rPr lang="en-US" altLang="en-US" sz="2400" smtClean="0"/>
              <a:t>Involves three steps:</a:t>
            </a:r>
          </a:p>
          <a:p>
            <a:pPr marL="914400" lvl="1" indent="-457200"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Translate reference point to origin</a:t>
            </a:r>
          </a:p>
          <a:p>
            <a:pPr marL="914400" lvl="1" indent="-457200"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Do the rotation</a:t>
            </a:r>
          </a:p>
          <a:p>
            <a:pPr marL="914400" lvl="1" indent="-457200"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Translate reference point back again</a:t>
            </a:r>
          </a:p>
          <a:p>
            <a:pPr>
              <a:spcBef>
                <a:spcPct val="10000"/>
              </a:spcBef>
              <a:buSzPct val="65000"/>
            </a:pPr>
            <a:r>
              <a:rPr lang="en-US" altLang="en-US" sz="2400" smtClean="0"/>
              <a:t>Translation is easy (steps 1 and 3)</a:t>
            </a:r>
          </a:p>
          <a:p>
            <a:pPr>
              <a:spcBef>
                <a:spcPct val="10000"/>
              </a:spcBef>
              <a:buSzPct val="65000"/>
            </a:pPr>
            <a:r>
              <a:rPr lang="en-US" altLang="en-US" sz="2400" smtClean="0"/>
              <a:t>We know how to rotate about coordinate axes,</a:t>
            </a:r>
            <a:br>
              <a:rPr lang="en-US" altLang="en-US" sz="2400" smtClean="0"/>
            </a:br>
            <a:r>
              <a:rPr lang="en-US" altLang="en-US" sz="2400" smtClean="0"/>
              <a:t>but how about an arbitrary axis through the origin?</a:t>
            </a:r>
          </a:p>
          <a:p>
            <a:pPr marL="914400" lvl="1" indent="-457200"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Textbook method: decompose rotation into primitive rotations about x,y and z axes</a:t>
            </a:r>
          </a:p>
          <a:p>
            <a:pPr marL="914400" lvl="1" indent="-457200"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Coordinate system alignment method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52DE5D-C2BB-4ECF-85BB-61F510C6818F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17413" name="Picture 8" descr="C:\Users\clut002\AppData\Local\Microsoft\Windows\Temporary Internet Files\Content.IE5\3MJX3RU5\MCj0230575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3" y="1598613"/>
            <a:ext cx="1931987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C:\Users\clut002\AppData\Local\Microsoft\Windows\Temporary Internet Files\Content.IE5\YP5Z2S5F\MCj008354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492500"/>
            <a:ext cx="1752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Axis Rotation: Textbook</a:t>
            </a:r>
            <a:endParaRPr lang="en-NZ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79400" y="1270000"/>
            <a:ext cx="5461000" cy="51435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Rotate the object so that the required axis of rotation </a:t>
            </a:r>
            <a:r>
              <a:rPr lang="en-US" altLang="zh-TW" sz="2400" b="1" smtClean="0">
                <a:ea typeface="新細明體" charset="-120"/>
              </a:rPr>
              <a:t>r </a:t>
            </a:r>
            <a:r>
              <a:rPr lang="en-US" altLang="zh-TW" sz="2400" smtClean="0">
                <a:ea typeface="新細明體" charset="-120"/>
              </a:rPr>
              <a:t>lies along the z-axis (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alignZ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Do the rotation about z-axis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Undo original rotation (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alignZ</a:t>
            </a:r>
            <a:r>
              <a:rPr lang="en-US" altLang="zh-TW" sz="2400" baseline="30000" smtClean="0">
                <a:ea typeface="新細明體" charset="-120"/>
              </a:rPr>
              <a:t>-1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1000" smtClean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How to get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alignZ</a:t>
            </a:r>
            <a:r>
              <a:rPr lang="en-US" altLang="zh-TW" sz="2400" smtClean="0">
                <a:ea typeface="新細明體" charset="-120"/>
              </a:rPr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Measure azimuth </a:t>
            </a:r>
            <a:r>
              <a:rPr lang="en-US" altLang="zh-TW" sz="2400" smtClean="0">
                <a:latin typeface="Symbol" panose="05050102010706020507" pitchFamily="18" charset="2"/>
                <a:ea typeface="新細明體" charset="-120"/>
              </a:rPr>
              <a:t></a:t>
            </a:r>
            <a:r>
              <a:rPr lang="en-US" altLang="zh-TW" sz="2400" smtClean="0">
                <a:ea typeface="新細明體" charset="-120"/>
              </a:rPr>
              <a:t> as a right handed rotation about the y-axis, starting at the z-axis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Measure elevation 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</a:t>
            </a:r>
            <a:r>
              <a:rPr lang="en-US" altLang="zh-TW" sz="2400" smtClean="0">
                <a:ea typeface="新細明體" charset="-120"/>
              </a:rPr>
              <a:t> (or "latitude") as angle above plane y=0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alignZ</a:t>
            </a:r>
            <a:r>
              <a:rPr lang="en-US" altLang="zh-TW" sz="2400" smtClean="0">
                <a:ea typeface="新細明體" charset="-120"/>
              </a:rPr>
              <a:t> =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</a:t>
            </a:r>
            <a:r>
              <a:rPr lang="en-US" altLang="zh-TW" sz="2400" smtClean="0">
                <a:latin typeface="Symbol" panose="05050102010706020507" pitchFamily="18" charset="2"/>
                <a:ea typeface="新細明體" charset="-120"/>
              </a:rPr>
              <a:t>)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baseline="-25000" smtClean="0">
                <a:ea typeface="新細明體" charset="-120"/>
              </a:rPr>
              <a:t>y</a:t>
            </a:r>
            <a:r>
              <a:rPr lang="en-US" altLang="zh-TW" sz="2400" smtClean="0">
                <a:ea typeface="新細明體" charset="-120"/>
              </a:rPr>
              <a:t>(–</a:t>
            </a:r>
            <a:r>
              <a:rPr lang="en-US" altLang="zh-TW" sz="2400" smtClean="0">
                <a:latin typeface="Symbol" panose="05050102010706020507" pitchFamily="18" charset="2"/>
                <a:ea typeface="新細明體" charset="-120"/>
              </a:rPr>
              <a:t>)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8E1E61-3B0D-4331-9AE3-3C19E0C0CD09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8437" name="Group 77"/>
          <p:cNvGrpSpPr>
            <a:grpSpLocks/>
          </p:cNvGrpSpPr>
          <p:nvPr/>
        </p:nvGrpSpPr>
        <p:grpSpPr bwMode="auto">
          <a:xfrm>
            <a:off x="5662613" y="1230313"/>
            <a:ext cx="3722687" cy="3305175"/>
            <a:chOff x="5878666" y="1268413"/>
            <a:chExt cx="3722642" cy="3304627"/>
          </a:xfrm>
        </p:grpSpPr>
        <p:sp>
          <p:nvSpPr>
            <p:cNvPr id="18479" name="Freeform 5"/>
            <p:cNvSpPr>
              <a:spLocks/>
            </p:cNvSpPr>
            <p:nvPr/>
          </p:nvSpPr>
          <p:spPr bwMode="auto">
            <a:xfrm>
              <a:off x="7109528" y="3490707"/>
              <a:ext cx="527277" cy="108053"/>
            </a:xfrm>
            <a:custGeom>
              <a:avLst/>
              <a:gdLst>
                <a:gd name="T0" fmla="*/ 0 w 320"/>
                <a:gd name="T1" fmla="*/ 2147483647 h 60"/>
                <a:gd name="T2" fmla="*/ 2147483647 w 320"/>
                <a:gd name="T3" fmla="*/ 2147483647 h 60"/>
                <a:gd name="T4" fmla="*/ 2147483647 w 320"/>
                <a:gd name="T5" fmla="*/ 2147483647 h 60"/>
                <a:gd name="T6" fmla="*/ 2147483647 w 320"/>
                <a:gd name="T7" fmla="*/ 2147483647 h 60"/>
                <a:gd name="T8" fmla="*/ 2147483647 w 320"/>
                <a:gd name="T9" fmla="*/ 2147483647 h 60"/>
                <a:gd name="T10" fmla="*/ 2147483647 w 320"/>
                <a:gd name="T11" fmla="*/ 2147483647 h 60"/>
                <a:gd name="T12" fmla="*/ 2147483647 w 320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0"/>
                <a:gd name="T22" fmla="*/ 0 h 60"/>
                <a:gd name="T23" fmla="*/ 320 w 320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0" h="60">
                  <a:moveTo>
                    <a:pt x="0" y="25"/>
                  </a:moveTo>
                  <a:lnTo>
                    <a:pt x="53" y="43"/>
                  </a:lnTo>
                  <a:lnTo>
                    <a:pt x="116" y="51"/>
                  </a:lnTo>
                  <a:lnTo>
                    <a:pt x="187" y="60"/>
                  </a:lnTo>
                  <a:lnTo>
                    <a:pt x="240" y="43"/>
                  </a:lnTo>
                  <a:lnTo>
                    <a:pt x="285" y="25"/>
                  </a:lnTo>
                  <a:lnTo>
                    <a:pt x="32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pSp>
          <p:nvGrpSpPr>
            <p:cNvPr id="18480" name="Group 6"/>
            <p:cNvGrpSpPr>
              <a:grpSpLocks/>
            </p:cNvGrpSpPr>
            <p:nvPr/>
          </p:nvGrpSpPr>
          <p:grpSpPr bwMode="auto">
            <a:xfrm>
              <a:off x="7313848" y="3287207"/>
              <a:ext cx="1993767" cy="140469"/>
              <a:chOff x="4235" y="1929"/>
              <a:chExt cx="1210" cy="78"/>
            </a:xfrm>
          </p:grpSpPr>
          <p:sp>
            <p:nvSpPr>
              <p:cNvPr id="18506" name="Freeform 7"/>
              <p:cNvSpPr>
                <a:spLocks/>
              </p:cNvSpPr>
              <p:nvPr/>
            </p:nvSpPr>
            <p:spPr bwMode="auto">
              <a:xfrm>
                <a:off x="5285" y="1929"/>
                <a:ext cx="151" cy="69"/>
              </a:xfrm>
              <a:custGeom>
                <a:avLst/>
                <a:gdLst>
                  <a:gd name="T0" fmla="*/ 151 w 151"/>
                  <a:gd name="T1" fmla="*/ 35 h 69"/>
                  <a:gd name="T2" fmla="*/ 151 w 151"/>
                  <a:gd name="T3" fmla="*/ 35 h 69"/>
                  <a:gd name="T4" fmla="*/ 0 w 151"/>
                  <a:gd name="T5" fmla="*/ 69 h 69"/>
                  <a:gd name="T6" fmla="*/ 0 w 151"/>
                  <a:gd name="T7" fmla="*/ 69 h 69"/>
                  <a:gd name="T8" fmla="*/ 0 w 151"/>
                  <a:gd name="T9" fmla="*/ 35 h 69"/>
                  <a:gd name="T10" fmla="*/ 0 w 151"/>
                  <a:gd name="T11" fmla="*/ 35 h 69"/>
                  <a:gd name="T12" fmla="*/ 0 w 151"/>
                  <a:gd name="T13" fmla="*/ 0 h 69"/>
                  <a:gd name="T14" fmla="*/ 0 w 151"/>
                  <a:gd name="T15" fmla="*/ 0 h 69"/>
                  <a:gd name="T16" fmla="*/ 151 w 151"/>
                  <a:gd name="T17" fmla="*/ 35 h 69"/>
                  <a:gd name="T18" fmla="*/ 151 w 151"/>
                  <a:gd name="T19" fmla="*/ 35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1"/>
                  <a:gd name="T31" fmla="*/ 0 h 69"/>
                  <a:gd name="T32" fmla="*/ 151 w 151"/>
                  <a:gd name="T33" fmla="*/ 69 h 6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1" h="69">
                    <a:moveTo>
                      <a:pt x="151" y="35"/>
                    </a:moveTo>
                    <a:lnTo>
                      <a:pt x="151" y="35"/>
                    </a:lnTo>
                    <a:lnTo>
                      <a:pt x="0" y="69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151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7" name="Freeform 8"/>
              <p:cNvSpPr>
                <a:spLocks/>
              </p:cNvSpPr>
              <p:nvPr/>
            </p:nvSpPr>
            <p:spPr bwMode="auto">
              <a:xfrm>
                <a:off x="5294" y="1938"/>
                <a:ext cx="151" cy="69"/>
              </a:xfrm>
              <a:custGeom>
                <a:avLst/>
                <a:gdLst>
                  <a:gd name="T0" fmla="*/ 151 w 151"/>
                  <a:gd name="T1" fmla="*/ 35 h 69"/>
                  <a:gd name="T2" fmla="*/ 0 w 151"/>
                  <a:gd name="T3" fmla="*/ 69 h 69"/>
                  <a:gd name="T4" fmla="*/ 0 w 151"/>
                  <a:gd name="T5" fmla="*/ 35 h 69"/>
                  <a:gd name="T6" fmla="*/ 0 w 151"/>
                  <a:gd name="T7" fmla="*/ 0 h 69"/>
                  <a:gd name="T8" fmla="*/ 151 w 151"/>
                  <a:gd name="T9" fmla="*/ 35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69"/>
                  <a:gd name="T17" fmla="*/ 151 w 15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69">
                    <a:moveTo>
                      <a:pt x="151" y="35"/>
                    </a:moveTo>
                    <a:lnTo>
                      <a:pt x="0" y="69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151" y="35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8" name="Line 9"/>
              <p:cNvSpPr>
                <a:spLocks noChangeShapeType="1"/>
              </p:cNvSpPr>
              <p:nvPr/>
            </p:nvSpPr>
            <p:spPr bwMode="auto">
              <a:xfrm>
                <a:off x="4235" y="1964"/>
                <a:ext cx="10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grpSp>
          <p:nvGrpSpPr>
            <p:cNvPr id="18481" name="Group 10"/>
            <p:cNvGrpSpPr>
              <a:grpSpLocks/>
            </p:cNvGrpSpPr>
            <p:nvPr/>
          </p:nvGrpSpPr>
          <p:grpSpPr bwMode="auto">
            <a:xfrm>
              <a:off x="5995655" y="3350238"/>
              <a:ext cx="1318193" cy="994089"/>
              <a:chOff x="3435" y="1964"/>
              <a:chExt cx="800" cy="552"/>
            </a:xfrm>
          </p:grpSpPr>
          <p:sp>
            <p:nvSpPr>
              <p:cNvPr id="18503" name="Freeform 11"/>
              <p:cNvSpPr>
                <a:spLocks/>
              </p:cNvSpPr>
              <p:nvPr/>
            </p:nvSpPr>
            <p:spPr bwMode="auto">
              <a:xfrm>
                <a:off x="3435" y="2395"/>
                <a:ext cx="142" cy="113"/>
              </a:xfrm>
              <a:custGeom>
                <a:avLst/>
                <a:gdLst>
                  <a:gd name="T0" fmla="*/ 0 w 142"/>
                  <a:gd name="T1" fmla="*/ 113 h 113"/>
                  <a:gd name="T2" fmla="*/ 0 w 142"/>
                  <a:gd name="T3" fmla="*/ 113 h 113"/>
                  <a:gd name="T4" fmla="*/ 98 w 142"/>
                  <a:gd name="T5" fmla="*/ 0 h 113"/>
                  <a:gd name="T6" fmla="*/ 98 w 142"/>
                  <a:gd name="T7" fmla="*/ 0 h 113"/>
                  <a:gd name="T8" fmla="*/ 124 w 142"/>
                  <a:gd name="T9" fmla="*/ 26 h 113"/>
                  <a:gd name="T10" fmla="*/ 124 w 142"/>
                  <a:gd name="T11" fmla="*/ 26 h 113"/>
                  <a:gd name="T12" fmla="*/ 142 w 142"/>
                  <a:gd name="T13" fmla="*/ 61 h 113"/>
                  <a:gd name="T14" fmla="*/ 142 w 142"/>
                  <a:gd name="T15" fmla="*/ 61 h 113"/>
                  <a:gd name="T16" fmla="*/ 0 w 142"/>
                  <a:gd name="T17" fmla="*/ 113 h 113"/>
                  <a:gd name="T18" fmla="*/ 0 w 142"/>
                  <a:gd name="T19" fmla="*/ 113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2"/>
                  <a:gd name="T31" fmla="*/ 0 h 113"/>
                  <a:gd name="T32" fmla="*/ 142 w 142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2" h="113">
                    <a:moveTo>
                      <a:pt x="0" y="113"/>
                    </a:moveTo>
                    <a:lnTo>
                      <a:pt x="0" y="113"/>
                    </a:lnTo>
                    <a:lnTo>
                      <a:pt x="98" y="0"/>
                    </a:lnTo>
                    <a:lnTo>
                      <a:pt x="124" y="26"/>
                    </a:lnTo>
                    <a:lnTo>
                      <a:pt x="142" y="61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4" name="Freeform 12"/>
              <p:cNvSpPr>
                <a:spLocks/>
              </p:cNvSpPr>
              <p:nvPr/>
            </p:nvSpPr>
            <p:spPr bwMode="auto">
              <a:xfrm>
                <a:off x="3444" y="2404"/>
                <a:ext cx="142" cy="112"/>
              </a:xfrm>
              <a:custGeom>
                <a:avLst/>
                <a:gdLst>
                  <a:gd name="T0" fmla="*/ 0 w 142"/>
                  <a:gd name="T1" fmla="*/ 112 h 112"/>
                  <a:gd name="T2" fmla="*/ 98 w 142"/>
                  <a:gd name="T3" fmla="*/ 0 h 112"/>
                  <a:gd name="T4" fmla="*/ 124 w 142"/>
                  <a:gd name="T5" fmla="*/ 26 h 112"/>
                  <a:gd name="T6" fmla="*/ 142 w 142"/>
                  <a:gd name="T7" fmla="*/ 61 h 112"/>
                  <a:gd name="T8" fmla="*/ 0 w 142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"/>
                  <a:gd name="T16" fmla="*/ 0 h 112"/>
                  <a:gd name="T17" fmla="*/ 142 w 142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" h="112">
                    <a:moveTo>
                      <a:pt x="0" y="112"/>
                    </a:moveTo>
                    <a:lnTo>
                      <a:pt x="98" y="0"/>
                    </a:lnTo>
                    <a:lnTo>
                      <a:pt x="124" y="26"/>
                    </a:lnTo>
                    <a:lnTo>
                      <a:pt x="142" y="61"/>
                    </a:lnTo>
                    <a:lnTo>
                      <a:pt x="0" y="112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5" name="Line 13"/>
              <p:cNvSpPr>
                <a:spLocks noChangeShapeType="1"/>
              </p:cNvSpPr>
              <p:nvPr/>
            </p:nvSpPr>
            <p:spPr bwMode="auto">
              <a:xfrm flipH="1">
                <a:off x="3559" y="1964"/>
                <a:ext cx="676" cy="4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grpSp>
          <p:nvGrpSpPr>
            <p:cNvPr id="18482" name="Group 14"/>
            <p:cNvGrpSpPr>
              <a:grpSpLocks/>
            </p:cNvGrpSpPr>
            <p:nvPr/>
          </p:nvGrpSpPr>
          <p:grpSpPr bwMode="auto">
            <a:xfrm>
              <a:off x="7256177" y="1531342"/>
              <a:ext cx="131819" cy="1818895"/>
              <a:chOff x="4200" y="954"/>
              <a:chExt cx="80" cy="1010"/>
            </a:xfrm>
          </p:grpSpPr>
          <p:sp>
            <p:nvSpPr>
              <p:cNvPr id="18500" name="Freeform 15"/>
              <p:cNvSpPr>
                <a:spLocks/>
              </p:cNvSpPr>
              <p:nvPr/>
            </p:nvSpPr>
            <p:spPr bwMode="auto">
              <a:xfrm>
                <a:off x="4200" y="954"/>
                <a:ext cx="71" cy="147"/>
              </a:xfrm>
              <a:custGeom>
                <a:avLst/>
                <a:gdLst>
                  <a:gd name="T0" fmla="*/ 35 w 71"/>
                  <a:gd name="T1" fmla="*/ 0 h 147"/>
                  <a:gd name="T2" fmla="*/ 35 w 71"/>
                  <a:gd name="T3" fmla="*/ 0 h 147"/>
                  <a:gd name="T4" fmla="*/ 71 w 71"/>
                  <a:gd name="T5" fmla="*/ 147 h 147"/>
                  <a:gd name="T6" fmla="*/ 71 w 71"/>
                  <a:gd name="T7" fmla="*/ 147 h 147"/>
                  <a:gd name="T8" fmla="*/ 35 w 71"/>
                  <a:gd name="T9" fmla="*/ 147 h 147"/>
                  <a:gd name="T10" fmla="*/ 35 w 71"/>
                  <a:gd name="T11" fmla="*/ 147 h 147"/>
                  <a:gd name="T12" fmla="*/ 0 w 71"/>
                  <a:gd name="T13" fmla="*/ 147 h 147"/>
                  <a:gd name="T14" fmla="*/ 0 w 71"/>
                  <a:gd name="T15" fmla="*/ 147 h 147"/>
                  <a:gd name="T16" fmla="*/ 35 w 71"/>
                  <a:gd name="T17" fmla="*/ 0 h 147"/>
                  <a:gd name="T18" fmla="*/ 35 w 71"/>
                  <a:gd name="T19" fmla="*/ 0 h 1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147"/>
                  <a:gd name="T32" fmla="*/ 71 w 71"/>
                  <a:gd name="T33" fmla="*/ 147 h 1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147">
                    <a:moveTo>
                      <a:pt x="35" y="0"/>
                    </a:moveTo>
                    <a:lnTo>
                      <a:pt x="35" y="0"/>
                    </a:lnTo>
                    <a:lnTo>
                      <a:pt x="71" y="147"/>
                    </a:lnTo>
                    <a:lnTo>
                      <a:pt x="35" y="147"/>
                    </a:lnTo>
                    <a:lnTo>
                      <a:pt x="0" y="1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1" name="Freeform 16"/>
              <p:cNvSpPr>
                <a:spLocks/>
              </p:cNvSpPr>
              <p:nvPr/>
            </p:nvSpPr>
            <p:spPr bwMode="auto">
              <a:xfrm>
                <a:off x="4209" y="963"/>
                <a:ext cx="71" cy="146"/>
              </a:xfrm>
              <a:custGeom>
                <a:avLst/>
                <a:gdLst>
                  <a:gd name="T0" fmla="*/ 35 w 71"/>
                  <a:gd name="T1" fmla="*/ 0 h 146"/>
                  <a:gd name="T2" fmla="*/ 71 w 71"/>
                  <a:gd name="T3" fmla="*/ 146 h 146"/>
                  <a:gd name="T4" fmla="*/ 35 w 71"/>
                  <a:gd name="T5" fmla="*/ 146 h 146"/>
                  <a:gd name="T6" fmla="*/ 0 w 71"/>
                  <a:gd name="T7" fmla="*/ 146 h 146"/>
                  <a:gd name="T8" fmla="*/ 35 w 71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6"/>
                  <a:gd name="T17" fmla="*/ 71 w 71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6">
                    <a:moveTo>
                      <a:pt x="35" y="0"/>
                    </a:moveTo>
                    <a:lnTo>
                      <a:pt x="71" y="146"/>
                    </a:lnTo>
                    <a:lnTo>
                      <a:pt x="35" y="146"/>
                    </a:lnTo>
                    <a:lnTo>
                      <a:pt x="0" y="146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502" name="Line 17"/>
              <p:cNvSpPr>
                <a:spLocks noChangeShapeType="1"/>
              </p:cNvSpPr>
              <p:nvPr/>
            </p:nvSpPr>
            <p:spPr bwMode="auto">
              <a:xfrm>
                <a:off x="4235" y="1101"/>
                <a:ext cx="1" cy="8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grpSp>
          <p:nvGrpSpPr>
            <p:cNvPr id="18483" name="Group 18"/>
            <p:cNvGrpSpPr>
              <a:grpSpLocks/>
            </p:cNvGrpSpPr>
            <p:nvPr/>
          </p:nvGrpSpPr>
          <p:grpSpPr bwMode="auto">
            <a:xfrm>
              <a:off x="7313848" y="1671812"/>
              <a:ext cx="1071032" cy="1678426"/>
              <a:chOff x="4235" y="1032"/>
              <a:chExt cx="650" cy="932"/>
            </a:xfrm>
          </p:grpSpPr>
          <p:sp>
            <p:nvSpPr>
              <p:cNvPr id="18497" name="Freeform 19"/>
              <p:cNvSpPr>
                <a:spLocks/>
              </p:cNvSpPr>
              <p:nvPr/>
            </p:nvSpPr>
            <p:spPr bwMode="auto">
              <a:xfrm>
                <a:off x="4778" y="1032"/>
                <a:ext cx="98" cy="121"/>
              </a:xfrm>
              <a:custGeom>
                <a:avLst/>
                <a:gdLst>
                  <a:gd name="T0" fmla="*/ 98 w 98"/>
                  <a:gd name="T1" fmla="*/ 0 h 121"/>
                  <a:gd name="T2" fmla="*/ 98 w 98"/>
                  <a:gd name="T3" fmla="*/ 0 h 121"/>
                  <a:gd name="T4" fmla="*/ 53 w 98"/>
                  <a:gd name="T5" fmla="*/ 121 h 121"/>
                  <a:gd name="T6" fmla="*/ 53 w 98"/>
                  <a:gd name="T7" fmla="*/ 121 h 121"/>
                  <a:gd name="T8" fmla="*/ 27 w 98"/>
                  <a:gd name="T9" fmla="*/ 103 h 121"/>
                  <a:gd name="T10" fmla="*/ 27 w 98"/>
                  <a:gd name="T11" fmla="*/ 103 h 121"/>
                  <a:gd name="T12" fmla="*/ 0 w 98"/>
                  <a:gd name="T13" fmla="*/ 86 h 121"/>
                  <a:gd name="T14" fmla="*/ 0 w 98"/>
                  <a:gd name="T15" fmla="*/ 86 h 121"/>
                  <a:gd name="T16" fmla="*/ 98 w 98"/>
                  <a:gd name="T17" fmla="*/ 0 h 121"/>
                  <a:gd name="T18" fmla="*/ 98 w 98"/>
                  <a:gd name="T19" fmla="*/ 0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121"/>
                  <a:gd name="T32" fmla="*/ 98 w 98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121">
                    <a:moveTo>
                      <a:pt x="98" y="0"/>
                    </a:moveTo>
                    <a:lnTo>
                      <a:pt x="98" y="0"/>
                    </a:lnTo>
                    <a:lnTo>
                      <a:pt x="53" y="121"/>
                    </a:lnTo>
                    <a:lnTo>
                      <a:pt x="27" y="103"/>
                    </a:lnTo>
                    <a:lnTo>
                      <a:pt x="0" y="8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498" name="Freeform 20"/>
              <p:cNvSpPr>
                <a:spLocks/>
              </p:cNvSpPr>
              <p:nvPr/>
            </p:nvSpPr>
            <p:spPr bwMode="auto">
              <a:xfrm>
                <a:off x="4787" y="1040"/>
                <a:ext cx="98" cy="121"/>
              </a:xfrm>
              <a:custGeom>
                <a:avLst/>
                <a:gdLst>
                  <a:gd name="T0" fmla="*/ 98 w 98"/>
                  <a:gd name="T1" fmla="*/ 0 h 121"/>
                  <a:gd name="T2" fmla="*/ 53 w 98"/>
                  <a:gd name="T3" fmla="*/ 121 h 121"/>
                  <a:gd name="T4" fmla="*/ 27 w 98"/>
                  <a:gd name="T5" fmla="*/ 104 h 121"/>
                  <a:gd name="T6" fmla="*/ 0 w 98"/>
                  <a:gd name="T7" fmla="*/ 87 h 121"/>
                  <a:gd name="T8" fmla="*/ 98 w 98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21"/>
                  <a:gd name="T17" fmla="*/ 98 w 98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21">
                    <a:moveTo>
                      <a:pt x="98" y="0"/>
                    </a:moveTo>
                    <a:lnTo>
                      <a:pt x="53" y="121"/>
                    </a:lnTo>
                    <a:lnTo>
                      <a:pt x="27" y="104"/>
                    </a:lnTo>
                    <a:lnTo>
                      <a:pt x="0" y="87"/>
                    </a:lnTo>
                    <a:lnTo>
                      <a:pt x="98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8499" name="Line 21"/>
              <p:cNvSpPr>
                <a:spLocks noChangeShapeType="1"/>
              </p:cNvSpPr>
              <p:nvPr/>
            </p:nvSpPr>
            <p:spPr bwMode="auto">
              <a:xfrm flipH="1">
                <a:off x="4235" y="1135"/>
                <a:ext cx="570" cy="82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8484" name="Line 22"/>
            <p:cNvSpPr>
              <a:spLocks noChangeShapeType="1"/>
            </p:cNvSpPr>
            <p:nvPr/>
          </p:nvSpPr>
          <p:spPr bwMode="auto">
            <a:xfrm>
              <a:off x="8370050" y="1671812"/>
              <a:ext cx="1648" cy="209803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85" name="Line 23"/>
            <p:cNvSpPr>
              <a:spLocks noChangeShapeType="1"/>
            </p:cNvSpPr>
            <p:nvPr/>
          </p:nvSpPr>
          <p:spPr bwMode="auto">
            <a:xfrm flipH="1">
              <a:off x="8370050" y="3350238"/>
              <a:ext cx="395458" cy="4196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86" name="Line 24"/>
            <p:cNvSpPr>
              <a:spLocks noChangeShapeType="1"/>
            </p:cNvSpPr>
            <p:nvPr/>
          </p:nvSpPr>
          <p:spPr bwMode="auto">
            <a:xfrm flipH="1">
              <a:off x="6786571" y="3769844"/>
              <a:ext cx="1583479" cy="180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87" name="Line 25"/>
            <p:cNvSpPr>
              <a:spLocks noChangeShapeType="1"/>
            </p:cNvSpPr>
            <p:nvPr/>
          </p:nvSpPr>
          <p:spPr bwMode="auto">
            <a:xfrm>
              <a:off x="7313848" y="3350238"/>
              <a:ext cx="1056202" cy="4196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88" name="Rectangle 26"/>
            <p:cNvSpPr>
              <a:spLocks noChangeArrowheads="1"/>
            </p:cNvSpPr>
            <p:nvPr/>
          </p:nvSpPr>
          <p:spPr bwMode="auto">
            <a:xfrm>
              <a:off x="9439434" y="3225976"/>
              <a:ext cx="93921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9" name="Rectangle 27"/>
            <p:cNvSpPr>
              <a:spLocks noChangeArrowheads="1"/>
            </p:cNvSpPr>
            <p:nvPr/>
          </p:nvSpPr>
          <p:spPr bwMode="auto">
            <a:xfrm>
              <a:off x="7328678" y="1268413"/>
              <a:ext cx="88978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y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90" name="Rectangle 28"/>
            <p:cNvSpPr>
              <a:spLocks noChangeArrowheads="1"/>
            </p:cNvSpPr>
            <p:nvPr/>
          </p:nvSpPr>
          <p:spPr bwMode="auto">
            <a:xfrm>
              <a:off x="5878666" y="4344327"/>
              <a:ext cx="95569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z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91" name="Rectangle 29"/>
            <p:cNvSpPr>
              <a:spLocks noChangeArrowheads="1"/>
            </p:cNvSpPr>
            <p:nvPr/>
          </p:nvSpPr>
          <p:spPr bwMode="auto">
            <a:xfrm>
              <a:off x="7432486" y="3551937"/>
              <a:ext cx="100512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92" name="Rectangle 30"/>
            <p:cNvSpPr>
              <a:spLocks noChangeArrowheads="1"/>
            </p:cNvSpPr>
            <p:nvPr/>
          </p:nvSpPr>
          <p:spPr bwMode="auto">
            <a:xfrm>
              <a:off x="7651635" y="3069299"/>
              <a:ext cx="100512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Symbol" panose="05050102010706020507" pitchFamily="18" charset="2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93" name="Arc 31"/>
            <p:cNvSpPr>
              <a:spLocks/>
            </p:cNvSpPr>
            <p:nvPr/>
          </p:nvSpPr>
          <p:spPr bwMode="auto">
            <a:xfrm>
              <a:off x="7496748" y="3092711"/>
              <a:ext cx="149944" cy="397996"/>
            </a:xfrm>
            <a:custGeom>
              <a:avLst/>
              <a:gdLst>
                <a:gd name="T0" fmla="*/ 0 w 21908"/>
                <a:gd name="T1" fmla="*/ 0 h 21600"/>
                <a:gd name="T2" fmla="*/ 0 w 21908"/>
                <a:gd name="T3" fmla="*/ 0 h 21600"/>
                <a:gd name="T4" fmla="*/ 0 w 219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08"/>
                <a:gd name="T10" fmla="*/ 0 h 21600"/>
                <a:gd name="T11" fmla="*/ 21908 w 219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08" h="21600" fill="none" extrusionOk="0">
                  <a:moveTo>
                    <a:pt x="0" y="2"/>
                  </a:moveTo>
                  <a:cubicBezTo>
                    <a:pt x="102" y="0"/>
                    <a:pt x="205" y="-1"/>
                    <a:pt x="308" y="0"/>
                  </a:cubicBezTo>
                  <a:cubicBezTo>
                    <a:pt x="12237" y="0"/>
                    <a:pt x="21908" y="9670"/>
                    <a:pt x="21908" y="21600"/>
                  </a:cubicBezTo>
                </a:path>
                <a:path w="21908" h="21600" stroke="0" extrusionOk="0">
                  <a:moveTo>
                    <a:pt x="0" y="2"/>
                  </a:moveTo>
                  <a:cubicBezTo>
                    <a:pt x="102" y="0"/>
                    <a:pt x="205" y="-1"/>
                    <a:pt x="308" y="0"/>
                  </a:cubicBezTo>
                  <a:cubicBezTo>
                    <a:pt x="12237" y="0"/>
                    <a:pt x="21908" y="9670"/>
                    <a:pt x="21908" y="21600"/>
                  </a:cubicBezTo>
                  <a:lnTo>
                    <a:pt x="308" y="21600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94" name="Rectangle 32"/>
            <p:cNvSpPr>
              <a:spLocks noChangeArrowheads="1"/>
            </p:cNvSpPr>
            <p:nvPr/>
          </p:nvSpPr>
          <p:spPr bwMode="auto">
            <a:xfrm>
              <a:off x="7989422" y="1376466"/>
              <a:ext cx="1362682" cy="325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8495" name="Rectangle 33"/>
            <p:cNvSpPr>
              <a:spLocks noChangeArrowheads="1"/>
            </p:cNvSpPr>
            <p:nvPr/>
          </p:nvSpPr>
          <p:spPr bwMode="auto">
            <a:xfrm>
              <a:off x="8245552" y="1376466"/>
              <a:ext cx="13557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U = (u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x</a:t>
              </a: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, u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y</a:t>
              </a: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, u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z</a:t>
              </a: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)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96" name="Rectangle 34"/>
            <p:cNvSpPr>
              <a:spLocks noChangeArrowheads="1"/>
            </p:cNvSpPr>
            <p:nvPr/>
          </p:nvSpPr>
          <p:spPr bwMode="auto">
            <a:xfrm>
              <a:off x="7696124" y="2323732"/>
              <a:ext cx="64262" cy="2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8438" name="Rectangle 36"/>
          <p:cNvSpPr>
            <a:spLocks noChangeArrowheads="1"/>
          </p:cNvSpPr>
          <p:nvPr/>
        </p:nvSpPr>
        <p:spPr bwMode="auto">
          <a:xfrm>
            <a:off x="5888038" y="4764088"/>
            <a:ext cx="1127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Symbol" panose="05050102010706020507" pitchFamily="18" charset="2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9" name="Rectangle 37"/>
          <p:cNvSpPr>
            <a:spLocks noChangeArrowheads="1"/>
          </p:cNvSpPr>
          <p:nvPr/>
        </p:nvSpPr>
        <p:spPr bwMode="auto">
          <a:xfrm>
            <a:off x="6092825" y="4764088"/>
            <a:ext cx="1190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0" name="Rectangle 38"/>
          <p:cNvSpPr>
            <a:spLocks noChangeArrowheads="1"/>
          </p:cNvSpPr>
          <p:nvPr/>
        </p:nvSpPr>
        <p:spPr bwMode="auto">
          <a:xfrm>
            <a:off x="6269038" y="4779963"/>
            <a:ext cx="2635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tan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1" name="Rectangle 39"/>
          <p:cNvSpPr>
            <a:spLocks noChangeArrowheads="1"/>
          </p:cNvSpPr>
          <p:nvPr/>
        </p:nvSpPr>
        <p:spPr bwMode="auto">
          <a:xfrm>
            <a:off x="6577013" y="4716463"/>
            <a:ext cx="90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2" name="Rectangle 40"/>
          <p:cNvSpPr>
            <a:spLocks noChangeArrowheads="1"/>
          </p:cNvSpPr>
          <p:nvPr/>
        </p:nvSpPr>
        <p:spPr bwMode="auto">
          <a:xfrm>
            <a:off x="6678613" y="47164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3" name="Rectangle 41"/>
          <p:cNvSpPr>
            <a:spLocks noChangeArrowheads="1"/>
          </p:cNvSpPr>
          <p:nvPr/>
        </p:nvSpPr>
        <p:spPr bwMode="auto">
          <a:xfrm>
            <a:off x="7134225" y="45926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4" name="Rectangle 42"/>
          <p:cNvSpPr>
            <a:spLocks noChangeArrowheads="1"/>
          </p:cNvSpPr>
          <p:nvPr/>
        </p:nvSpPr>
        <p:spPr bwMode="auto">
          <a:xfrm>
            <a:off x="7250113" y="4700588"/>
            <a:ext cx="730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  <a:latin typeface="Times" panose="02020603050405020304" pitchFamily="18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5" name="Rectangle 43"/>
          <p:cNvSpPr>
            <a:spLocks noChangeArrowheads="1"/>
          </p:cNvSpPr>
          <p:nvPr/>
        </p:nvSpPr>
        <p:spPr bwMode="auto">
          <a:xfrm>
            <a:off x="6972300" y="50276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6" name="Rectangle 44"/>
          <p:cNvSpPr>
            <a:spLocks noChangeArrowheads="1"/>
          </p:cNvSpPr>
          <p:nvPr/>
        </p:nvSpPr>
        <p:spPr bwMode="auto">
          <a:xfrm>
            <a:off x="7104063" y="5138738"/>
            <a:ext cx="73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  <a:latin typeface="Times" panose="02020603050405020304" pitchFamily="18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7" name="Rectangle 45"/>
          <p:cNvSpPr>
            <a:spLocks noChangeArrowheads="1"/>
          </p:cNvSpPr>
          <p:nvPr/>
        </p:nvSpPr>
        <p:spPr bwMode="auto">
          <a:xfrm>
            <a:off x="7104063" y="4965700"/>
            <a:ext cx="825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8" name="Rectangle 46"/>
          <p:cNvSpPr>
            <a:spLocks noChangeArrowheads="1"/>
          </p:cNvSpPr>
          <p:nvPr/>
        </p:nvSpPr>
        <p:spPr bwMode="auto">
          <a:xfrm>
            <a:off x="7250113" y="5011738"/>
            <a:ext cx="1190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9" name="Rectangle 47"/>
          <p:cNvSpPr>
            <a:spLocks noChangeArrowheads="1"/>
          </p:cNvSpPr>
          <p:nvPr/>
        </p:nvSpPr>
        <p:spPr bwMode="auto">
          <a:xfrm>
            <a:off x="7426325" y="50276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0" name="Rectangle 48"/>
          <p:cNvSpPr>
            <a:spLocks noChangeArrowheads="1"/>
          </p:cNvSpPr>
          <p:nvPr/>
        </p:nvSpPr>
        <p:spPr bwMode="auto">
          <a:xfrm>
            <a:off x="7543800" y="5138738"/>
            <a:ext cx="63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  <a:latin typeface="Times" panose="02020603050405020304" pitchFamily="18" charset="0"/>
              </a:rPr>
              <a:t>z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1" name="Rectangle 49"/>
          <p:cNvSpPr>
            <a:spLocks noChangeArrowheads="1"/>
          </p:cNvSpPr>
          <p:nvPr/>
        </p:nvSpPr>
        <p:spPr bwMode="auto">
          <a:xfrm>
            <a:off x="7543800" y="4965700"/>
            <a:ext cx="825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2" name="Line 50"/>
          <p:cNvSpPr>
            <a:spLocks noChangeShapeType="1"/>
          </p:cNvSpPr>
          <p:nvPr/>
        </p:nvSpPr>
        <p:spPr bwMode="auto">
          <a:xfrm flipV="1">
            <a:off x="6826250" y="5183188"/>
            <a:ext cx="28575" cy="158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8453" name="Line 51"/>
          <p:cNvSpPr>
            <a:spLocks noChangeShapeType="1"/>
          </p:cNvSpPr>
          <p:nvPr/>
        </p:nvSpPr>
        <p:spPr bwMode="auto">
          <a:xfrm>
            <a:off x="6870700" y="5183188"/>
            <a:ext cx="4445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8454" name="Line 52"/>
          <p:cNvSpPr>
            <a:spLocks noChangeShapeType="1"/>
          </p:cNvSpPr>
          <p:nvPr/>
        </p:nvSpPr>
        <p:spPr bwMode="auto">
          <a:xfrm flipV="1">
            <a:off x="6915150" y="4981575"/>
            <a:ext cx="42863" cy="3413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8455" name="Line 53"/>
          <p:cNvSpPr>
            <a:spLocks noChangeShapeType="1"/>
          </p:cNvSpPr>
          <p:nvPr/>
        </p:nvSpPr>
        <p:spPr bwMode="auto">
          <a:xfrm>
            <a:off x="6958013" y="4981575"/>
            <a:ext cx="7032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8456" name="Line 54"/>
          <p:cNvSpPr>
            <a:spLocks noChangeShapeType="1"/>
          </p:cNvSpPr>
          <p:nvPr/>
        </p:nvSpPr>
        <p:spPr bwMode="auto">
          <a:xfrm>
            <a:off x="6810375" y="4948238"/>
            <a:ext cx="865188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8457" name="Rectangle 55"/>
          <p:cNvSpPr>
            <a:spLocks noChangeArrowheads="1"/>
          </p:cNvSpPr>
          <p:nvPr/>
        </p:nvSpPr>
        <p:spPr bwMode="auto">
          <a:xfrm>
            <a:off x="5888038" y="5572125"/>
            <a:ext cx="1127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8" name="Rectangle 56"/>
          <p:cNvSpPr>
            <a:spLocks noChangeArrowheads="1"/>
          </p:cNvSpPr>
          <p:nvPr/>
        </p:nvSpPr>
        <p:spPr bwMode="auto">
          <a:xfrm>
            <a:off x="6078538" y="5572125"/>
            <a:ext cx="1190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9" name="Rectangle 57"/>
          <p:cNvSpPr>
            <a:spLocks noChangeArrowheads="1"/>
          </p:cNvSpPr>
          <p:nvPr/>
        </p:nvSpPr>
        <p:spPr bwMode="auto">
          <a:xfrm>
            <a:off x="6269038" y="55880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atan2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0" name="Rectangle 58"/>
          <p:cNvSpPr>
            <a:spLocks noChangeArrowheads="1"/>
          </p:cNvSpPr>
          <p:nvPr/>
        </p:nvSpPr>
        <p:spPr bwMode="auto">
          <a:xfrm>
            <a:off x="6796088" y="5588000"/>
            <a:ext cx="714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1" name="Rectangle 59"/>
          <p:cNvSpPr>
            <a:spLocks noChangeArrowheads="1"/>
          </p:cNvSpPr>
          <p:nvPr/>
        </p:nvSpPr>
        <p:spPr bwMode="auto">
          <a:xfrm>
            <a:off x="6884988" y="5588000"/>
            <a:ext cx="107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2" name="Rectangle 60"/>
          <p:cNvSpPr>
            <a:spLocks noChangeArrowheads="1"/>
          </p:cNvSpPr>
          <p:nvPr/>
        </p:nvSpPr>
        <p:spPr bwMode="auto">
          <a:xfrm>
            <a:off x="7002463" y="5694363"/>
            <a:ext cx="730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  <a:latin typeface="Times" panose="02020603050405020304" pitchFamily="18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3" name="Rectangle 61"/>
          <p:cNvSpPr>
            <a:spLocks noChangeArrowheads="1"/>
          </p:cNvSpPr>
          <p:nvPr/>
        </p:nvSpPr>
        <p:spPr bwMode="auto">
          <a:xfrm>
            <a:off x="7104063" y="5588000"/>
            <a:ext cx="53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,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4" name="Rectangle 62"/>
          <p:cNvSpPr>
            <a:spLocks noChangeArrowheads="1"/>
          </p:cNvSpPr>
          <p:nvPr/>
        </p:nvSpPr>
        <p:spPr bwMode="auto">
          <a:xfrm>
            <a:off x="7192963" y="5588000"/>
            <a:ext cx="107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  <a:latin typeface="Times" panose="02020603050405020304" pitchFamily="18" charset="0"/>
              </a:rPr>
              <a:t>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5" name="Rectangle 63"/>
          <p:cNvSpPr>
            <a:spLocks noChangeArrowheads="1"/>
          </p:cNvSpPr>
          <p:nvPr/>
        </p:nvSpPr>
        <p:spPr bwMode="auto">
          <a:xfrm>
            <a:off x="7310438" y="5694363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  <a:latin typeface="Times" panose="02020603050405020304" pitchFamily="18" charset="0"/>
              </a:rPr>
              <a:t>z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66" name="Rectangle 64"/>
          <p:cNvSpPr>
            <a:spLocks noChangeArrowheads="1"/>
          </p:cNvSpPr>
          <p:nvPr/>
        </p:nvSpPr>
        <p:spPr bwMode="auto">
          <a:xfrm>
            <a:off x="7412038" y="5588000"/>
            <a:ext cx="714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8467" name="Group 78"/>
          <p:cNvGrpSpPr>
            <a:grpSpLocks/>
          </p:cNvGrpSpPr>
          <p:nvPr/>
        </p:nvGrpSpPr>
        <p:grpSpPr bwMode="auto">
          <a:xfrm>
            <a:off x="6126163" y="5799138"/>
            <a:ext cx="2930525" cy="650875"/>
            <a:chOff x="7167199" y="5520493"/>
            <a:chExt cx="2930967" cy="650120"/>
          </a:xfrm>
        </p:grpSpPr>
        <p:sp>
          <p:nvSpPr>
            <p:cNvPr id="18468" name="Rectangle 65"/>
            <p:cNvSpPr>
              <a:spLocks noChangeArrowheads="1"/>
            </p:cNvSpPr>
            <p:nvPr/>
          </p:nvSpPr>
          <p:spPr bwMode="auto">
            <a:xfrm>
              <a:off x="7167199" y="5677170"/>
              <a:ext cx="11060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Helvetica" panose="020B0604020202020204" pitchFamily="34" charset="0"/>
                </a:rPr>
                <a:t>  (i.e. a four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67"/>
            <p:cNvSpPr>
              <a:spLocks noChangeArrowheads="1"/>
            </p:cNvSpPr>
            <p:nvPr/>
          </p:nvSpPr>
          <p:spPr bwMode="auto">
            <a:xfrm>
              <a:off x="8299601" y="5677170"/>
              <a:ext cx="916144" cy="25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Helvetica" panose="020B0604020202020204" pitchFamily="34" charset="0"/>
                </a:rPr>
                <a:t>quadrant 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68"/>
            <p:cNvSpPr>
              <a:spLocks noChangeArrowheads="1"/>
            </p:cNvSpPr>
            <p:nvPr/>
          </p:nvSpPr>
          <p:spPr bwMode="auto">
            <a:xfrm>
              <a:off x="9263126" y="5677170"/>
              <a:ext cx="263639" cy="25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" panose="02020603050405020304" pitchFamily="18" charset="0"/>
                </a:rPr>
                <a:t>tan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69"/>
            <p:cNvSpPr>
              <a:spLocks noChangeArrowheads="1"/>
            </p:cNvSpPr>
            <p:nvPr/>
          </p:nvSpPr>
          <p:spPr bwMode="auto">
            <a:xfrm>
              <a:off x="9556424" y="5597931"/>
              <a:ext cx="90626" cy="198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70"/>
            <p:cNvSpPr>
              <a:spLocks noChangeArrowheads="1"/>
            </p:cNvSpPr>
            <p:nvPr/>
          </p:nvSpPr>
          <p:spPr bwMode="auto">
            <a:xfrm>
              <a:off x="9660232" y="5597931"/>
              <a:ext cx="82387" cy="198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71"/>
            <p:cNvSpPr>
              <a:spLocks noChangeArrowheads="1"/>
            </p:cNvSpPr>
            <p:nvPr/>
          </p:nvSpPr>
          <p:spPr bwMode="auto">
            <a:xfrm>
              <a:off x="9792051" y="5520493"/>
              <a:ext cx="107103" cy="25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4" name="Rectangle 72"/>
            <p:cNvSpPr>
              <a:spLocks noChangeArrowheads="1"/>
            </p:cNvSpPr>
            <p:nvPr/>
          </p:nvSpPr>
          <p:spPr bwMode="auto">
            <a:xfrm>
              <a:off x="9923870" y="5628546"/>
              <a:ext cx="72501" cy="199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solidFill>
                    <a:srgbClr val="000000"/>
                  </a:solidFill>
                  <a:latin typeface="Times" panose="02020603050405020304" pitchFamily="18" charset="0"/>
                </a:rPr>
                <a:t>x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5" name="Rectangle 73"/>
            <p:cNvSpPr>
              <a:spLocks noChangeArrowheads="1"/>
            </p:cNvSpPr>
            <p:nvPr/>
          </p:nvSpPr>
          <p:spPr bwMode="auto">
            <a:xfrm>
              <a:off x="9806881" y="5862661"/>
              <a:ext cx="108751" cy="25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6" name="Rectangle 74"/>
            <p:cNvSpPr>
              <a:spLocks noChangeArrowheads="1"/>
            </p:cNvSpPr>
            <p:nvPr/>
          </p:nvSpPr>
          <p:spPr bwMode="auto">
            <a:xfrm>
              <a:off x="9923870" y="5970715"/>
              <a:ext cx="62614" cy="199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solidFill>
                    <a:srgbClr val="000000"/>
                  </a:solidFill>
                  <a:latin typeface="Times" panose="02020603050405020304" pitchFamily="18" charset="0"/>
                </a:rPr>
                <a:t>z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7" name="Line 75"/>
            <p:cNvSpPr>
              <a:spLocks noChangeShapeType="1"/>
            </p:cNvSpPr>
            <p:nvPr/>
          </p:nvSpPr>
          <p:spPr bwMode="auto">
            <a:xfrm>
              <a:off x="9792051" y="5832046"/>
              <a:ext cx="233979" cy="180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8478" name="Rectangle 76"/>
            <p:cNvSpPr>
              <a:spLocks noChangeArrowheads="1"/>
            </p:cNvSpPr>
            <p:nvPr/>
          </p:nvSpPr>
          <p:spPr bwMode="auto">
            <a:xfrm>
              <a:off x="10026030" y="5677170"/>
              <a:ext cx="721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" panose="02020603050405020304" pitchFamily="18" charset="0"/>
                </a:rPr>
                <a:t>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Axis Rotation: Alignment</a:t>
            </a:r>
            <a:endParaRPr lang="en-NZ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2400" b="1" smtClean="0">
                <a:ea typeface="新細明體" charset="-120"/>
              </a:rPr>
              <a:t>Given</a:t>
            </a:r>
            <a:r>
              <a:rPr lang="en-AU" altLang="zh-TW" sz="2400" smtClean="0">
                <a:ea typeface="新細明體" charset="-120"/>
              </a:rPr>
              <a:t>:</a:t>
            </a:r>
          </a:p>
          <a:p>
            <a:r>
              <a:rPr lang="en-AU" altLang="zh-TW" sz="2400" smtClean="0">
                <a:ea typeface="新細明體" charset="-120"/>
              </a:rPr>
              <a:t>Coordinate system </a:t>
            </a:r>
            <a:r>
              <a:rPr lang="en-AU" altLang="zh-TW" sz="2400" b="1" smtClean="0">
                <a:ea typeface="新細明體" charset="-120"/>
              </a:rPr>
              <a:t>a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b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c</a:t>
            </a:r>
            <a:r>
              <a:rPr lang="en-AU" altLang="zh-TW" sz="2400" smtClean="0">
                <a:ea typeface="新細明體" charset="-120"/>
              </a:rPr>
              <a:t> attached to the object </a:t>
            </a:r>
            <a:br>
              <a:rPr lang="en-AU" altLang="zh-TW" sz="2400" smtClean="0">
                <a:ea typeface="新細明體" charset="-120"/>
              </a:rPr>
            </a:br>
            <a:r>
              <a:rPr lang="en-AU" altLang="zh-TW" sz="2400" smtClean="0">
                <a:ea typeface="新細明體" charset="-120"/>
              </a:rPr>
              <a:t>we want to rotate</a:t>
            </a:r>
          </a:p>
          <a:p>
            <a:r>
              <a:rPr lang="en-AU" altLang="zh-TW" sz="2400" smtClean="0">
                <a:ea typeface="新細明體" charset="-120"/>
              </a:rPr>
              <a:t>Position P of the object’s coordinate system</a:t>
            </a:r>
          </a:p>
          <a:p>
            <a:r>
              <a:rPr lang="en-AU" altLang="zh-TW" sz="2400" smtClean="0">
                <a:ea typeface="新細明體" charset="-120"/>
              </a:rPr>
              <a:t>New coordinate system </a:t>
            </a:r>
            <a:r>
              <a:rPr lang="en-AU" altLang="zh-TW" sz="2400" b="1" smtClean="0">
                <a:ea typeface="新細明體" charset="-120"/>
              </a:rPr>
              <a:t>u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v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n</a:t>
            </a:r>
            <a:r>
              <a:rPr lang="en-AU" altLang="zh-TW" sz="2400" smtClean="0">
                <a:ea typeface="新細明體" charset="-120"/>
              </a:rPr>
              <a:t> to rotate object to</a:t>
            </a:r>
          </a:p>
          <a:p>
            <a:pPr>
              <a:buFont typeface="Wingdings" panose="05000000000000000000" pitchFamily="2" charset="2"/>
              <a:buNone/>
            </a:pPr>
            <a:endParaRPr lang="en-AU" altLang="zh-TW" sz="1000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400" b="1" smtClean="0">
                <a:ea typeface="新細明體" charset="-120"/>
              </a:rPr>
              <a:t>Solution</a:t>
            </a:r>
            <a:r>
              <a:rPr lang="en-AU" altLang="zh-TW" sz="2400" smtClean="0">
                <a:ea typeface="新細明體" charset="-120"/>
              </a:rPr>
              <a:t>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AU" altLang="zh-TW" sz="2400" smtClean="0">
                <a:ea typeface="新細明體" charset="-120"/>
              </a:rPr>
              <a:t>Translate object to origin (</a:t>
            </a:r>
            <a:r>
              <a:rPr lang="en-AU" altLang="zh-TW" sz="2400" b="1" smtClean="0">
                <a:ea typeface="新細明體" charset="-120"/>
              </a:rPr>
              <a:t>T</a:t>
            </a:r>
            <a:r>
              <a:rPr lang="en-AU" altLang="zh-TW" sz="2400" baseline="-25000" smtClean="0">
                <a:ea typeface="新細明體" charset="-120"/>
              </a:rPr>
              <a:t>P</a:t>
            </a:r>
            <a:r>
              <a:rPr lang="en-AU" altLang="zh-TW" sz="2400" baseline="30000" smtClean="0">
                <a:ea typeface="新細明體" charset="-120"/>
              </a:rPr>
              <a:t>-1</a:t>
            </a:r>
            <a:r>
              <a:rPr lang="en-AU" altLang="zh-TW" sz="2400" smtClean="0">
                <a:ea typeface="新細明體" charset="-120"/>
              </a:rPr>
              <a:t>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AU" altLang="zh-TW" sz="2400" smtClean="0">
                <a:ea typeface="新細明體" charset="-120"/>
              </a:rPr>
              <a:t>Rotate </a:t>
            </a:r>
            <a:r>
              <a:rPr lang="en-AU" altLang="zh-TW" sz="2400" b="1" smtClean="0">
                <a:ea typeface="新細明體" charset="-120"/>
              </a:rPr>
              <a:t>a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b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c</a:t>
            </a:r>
            <a:r>
              <a:rPr lang="en-AU" altLang="zh-TW" sz="2400" smtClean="0">
                <a:ea typeface="新細明體" charset="-120"/>
              </a:rPr>
              <a:t> to align with world coord. axes</a:t>
            </a:r>
            <a:br>
              <a:rPr lang="en-AU" altLang="zh-TW" sz="2400" smtClean="0">
                <a:ea typeface="新細明體" charset="-120"/>
              </a:rPr>
            </a:br>
            <a:r>
              <a:rPr lang="en-AU" altLang="zh-TW" sz="2400" smtClean="0">
                <a:ea typeface="新細明體" charset="-120"/>
              </a:rPr>
              <a:t>(inverse of the "rotate to align" case: </a:t>
            </a:r>
            <a:r>
              <a:rPr lang="en-AU" altLang="zh-TW" sz="2400" b="1" smtClean="0">
                <a:ea typeface="新細明體" charset="-120"/>
              </a:rPr>
              <a:t>R</a:t>
            </a:r>
            <a:r>
              <a:rPr lang="en-AU" altLang="zh-TW" sz="2400" baseline="-25000" smtClean="0">
                <a:ea typeface="新細明體" charset="-120"/>
              </a:rPr>
              <a:t>abc</a:t>
            </a:r>
            <a:r>
              <a:rPr lang="en-AU" altLang="zh-TW" sz="2400" baseline="30000" smtClean="0">
                <a:ea typeface="新細明體" charset="-120"/>
              </a:rPr>
              <a:t>-1</a:t>
            </a:r>
            <a:r>
              <a:rPr lang="en-AU" altLang="zh-TW" sz="2400" smtClean="0">
                <a:ea typeface="新細明體" charset="-120"/>
              </a:rPr>
              <a:t>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AU" altLang="zh-TW" sz="2400" smtClean="0">
                <a:ea typeface="新細明體" charset="-120"/>
              </a:rPr>
              <a:t>Rotate coord. axes to align with </a:t>
            </a:r>
            <a:r>
              <a:rPr lang="en-AU" altLang="zh-TW" sz="2400" b="1" smtClean="0">
                <a:ea typeface="新細明體" charset="-120"/>
              </a:rPr>
              <a:t>u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v</a:t>
            </a:r>
            <a:r>
              <a:rPr lang="en-AU" altLang="zh-TW" sz="2400" smtClean="0">
                <a:ea typeface="新細明體" charset="-120"/>
              </a:rPr>
              <a:t>,</a:t>
            </a:r>
            <a:r>
              <a:rPr lang="en-AU" altLang="zh-TW" sz="2400" b="1" smtClean="0">
                <a:ea typeface="新細明體" charset="-120"/>
              </a:rPr>
              <a:t>n</a:t>
            </a:r>
            <a:r>
              <a:rPr lang="en-AU" altLang="zh-TW" sz="2400" smtClean="0">
                <a:ea typeface="新細明體" charset="-120"/>
              </a:rPr>
              <a:t> (</a:t>
            </a:r>
            <a:r>
              <a:rPr lang="en-AU" altLang="zh-TW" sz="2400" b="1" smtClean="0">
                <a:ea typeface="新細明體" charset="-120"/>
              </a:rPr>
              <a:t>R</a:t>
            </a:r>
            <a:r>
              <a:rPr lang="en-AU" altLang="zh-TW" sz="2400" baseline="-25000" smtClean="0">
                <a:ea typeface="新細明體" charset="-120"/>
              </a:rPr>
              <a:t>uvn</a:t>
            </a:r>
            <a:r>
              <a:rPr lang="en-AU" altLang="zh-TW" sz="2400" smtClean="0">
                <a:ea typeface="新細明體" charset="-120"/>
              </a:rPr>
              <a:t>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AU" altLang="zh-TW" sz="2400" smtClean="0">
                <a:ea typeface="新細明體" charset="-120"/>
              </a:rPr>
              <a:t>Translate object back to original position (</a:t>
            </a:r>
            <a:r>
              <a:rPr lang="en-AU" altLang="zh-TW" sz="2400" b="1" smtClean="0">
                <a:ea typeface="新細明體" charset="-120"/>
              </a:rPr>
              <a:t>T</a:t>
            </a:r>
            <a:r>
              <a:rPr lang="en-AU" altLang="zh-TW" sz="2400" baseline="-25000" smtClean="0">
                <a:ea typeface="新細明體" charset="-120"/>
              </a:rPr>
              <a:t>P</a:t>
            </a:r>
            <a:r>
              <a:rPr lang="en-AU" altLang="zh-TW" sz="2400" smtClean="0">
                <a:ea typeface="新細明體" charset="-12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400" smtClean="0">
                <a:ea typeface="新細明體" charset="-120"/>
              </a:rPr>
              <a:t>Full matrix is:  </a:t>
            </a:r>
            <a:r>
              <a:rPr lang="en-AU" altLang="zh-TW" sz="2400" b="1" smtClean="0">
                <a:ea typeface="新細明體" charset="-120"/>
              </a:rPr>
              <a:t>T</a:t>
            </a:r>
            <a:r>
              <a:rPr lang="en-AU" altLang="zh-TW" sz="2400" baseline="-25000" smtClean="0">
                <a:ea typeface="新細明體" charset="-120"/>
              </a:rPr>
              <a:t>P </a:t>
            </a:r>
            <a:r>
              <a:rPr lang="en-AU" altLang="zh-TW" sz="2400" b="1" smtClean="0">
                <a:ea typeface="新細明體" charset="-120"/>
              </a:rPr>
              <a:t>R</a:t>
            </a:r>
            <a:r>
              <a:rPr lang="en-AU" altLang="zh-TW" sz="2400" baseline="-25000" smtClean="0">
                <a:ea typeface="新細明體" charset="-120"/>
              </a:rPr>
              <a:t>uvn </a:t>
            </a:r>
            <a:r>
              <a:rPr lang="en-AU" altLang="zh-TW" sz="2400" b="1" smtClean="0">
                <a:ea typeface="新細明體" charset="-120"/>
              </a:rPr>
              <a:t>R</a:t>
            </a:r>
            <a:r>
              <a:rPr lang="en-AU" altLang="zh-TW" sz="2400" baseline="-25000" smtClean="0">
                <a:ea typeface="新細明體" charset="-120"/>
              </a:rPr>
              <a:t>abc</a:t>
            </a:r>
            <a:r>
              <a:rPr lang="en-AU" altLang="zh-TW" sz="2400" baseline="30000" smtClean="0">
                <a:ea typeface="新細明體" charset="-120"/>
              </a:rPr>
              <a:t>-1</a:t>
            </a:r>
            <a:r>
              <a:rPr lang="en-AU" altLang="zh-TW" sz="2400" baseline="-25000" smtClean="0">
                <a:ea typeface="新細明體" charset="-120"/>
              </a:rPr>
              <a:t> </a:t>
            </a:r>
            <a:r>
              <a:rPr lang="en-AU" altLang="zh-TW" sz="2400" b="1" smtClean="0">
                <a:ea typeface="新細明體" charset="-120"/>
              </a:rPr>
              <a:t>T</a:t>
            </a:r>
            <a:r>
              <a:rPr lang="en-AU" altLang="zh-TW" sz="2400" baseline="-25000" smtClean="0">
                <a:ea typeface="新細明體" charset="-120"/>
              </a:rPr>
              <a:t>P</a:t>
            </a:r>
            <a:r>
              <a:rPr lang="en-AU" altLang="zh-TW" sz="2400" baseline="30000" smtClean="0">
                <a:ea typeface="新細明體" charset="-120"/>
              </a:rPr>
              <a:t>-1</a:t>
            </a:r>
            <a:endParaRPr lang="en-AU" altLang="zh-TW" sz="2400" smtClean="0">
              <a:ea typeface="新細明體" charset="-12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AA4AA7-A554-49E2-AF80-BB33EBFA279B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7570788" y="3919538"/>
            <a:ext cx="1955800" cy="2911475"/>
            <a:chOff x="7913688" y="3576638"/>
            <a:chExt cx="1956388" cy="2911475"/>
          </a:xfrm>
        </p:grpSpPr>
        <p:grpSp>
          <p:nvGrpSpPr>
            <p:cNvPr id="19482" name="Group 16"/>
            <p:cNvGrpSpPr>
              <a:grpSpLocks/>
            </p:cNvGrpSpPr>
            <p:nvPr/>
          </p:nvGrpSpPr>
          <p:grpSpPr bwMode="auto">
            <a:xfrm rot="-933272">
              <a:off x="8294694" y="3805234"/>
              <a:ext cx="1241426" cy="1522411"/>
              <a:chOff x="5079" y="2343"/>
              <a:chExt cx="782" cy="959"/>
            </a:xfrm>
          </p:grpSpPr>
          <p:grpSp>
            <p:nvGrpSpPr>
              <p:cNvPr id="19494" name="Group 17"/>
              <p:cNvGrpSpPr>
                <a:grpSpLocks/>
              </p:cNvGrpSpPr>
              <p:nvPr/>
            </p:nvGrpSpPr>
            <p:grpSpPr bwMode="auto">
              <a:xfrm rot="704681">
                <a:off x="5360" y="2519"/>
                <a:ext cx="354" cy="566"/>
                <a:chOff x="2468" y="4272"/>
                <a:chExt cx="528" cy="816"/>
              </a:xfrm>
            </p:grpSpPr>
            <p:sp>
              <p:nvSpPr>
                <p:cNvPr id="19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8" y="4560"/>
                  <a:ext cx="528" cy="52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  <p:sp>
              <p:nvSpPr>
                <p:cNvPr id="19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427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</p:grpSp>
          <p:sp>
            <p:nvSpPr>
              <p:cNvPr id="19495" name="Line 20"/>
              <p:cNvSpPr>
                <a:spLocks noChangeShapeType="1"/>
              </p:cNvSpPr>
              <p:nvPr/>
            </p:nvSpPr>
            <p:spPr bwMode="auto">
              <a:xfrm rot="20678601" flipV="1">
                <a:off x="5217" y="2343"/>
                <a:ext cx="322" cy="6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96" name="Line 21"/>
              <p:cNvSpPr>
                <a:spLocks noChangeShapeType="1"/>
              </p:cNvSpPr>
              <p:nvPr/>
            </p:nvSpPr>
            <p:spPr bwMode="auto">
              <a:xfrm rot="-921399">
                <a:off x="5336" y="2963"/>
                <a:ext cx="525" cy="2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97" name="Line 22"/>
              <p:cNvSpPr>
                <a:spLocks noChangeShapeType="1"/>
              </p:cNvSpPr>
              <p:nvPr/>
            </p:nvSpPr>
            <p:spPr bwMode="auto">
              <a:xfrm rot="20678601" flipH="1">
                <a:off x="5079" y="3072"/>
                <a:ext cx="265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</p:grpSp>
        <p:sp>
          <p:nvSpPr>
            <p:cNvPr id="19483" name="Text Box 23"/>
            <p:cNvSpPr txBox="1">
              <a:spLocks noChangeArrowheads="1"/>
            </p:cNvSpPr>
            <p:nvPr/>
          </p:nvSpPr>
          <p:spPr bwMode="auto">
            <a:xfrm>
              <a:off x="8294688" y="357663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9484" name="Text Box 24"/>
            <p:cNvSpPr txBox="1">
              <a:spLocks noChangeArrowheads="1"/>
            </p:cNvSpPr>
            <p:nvPr/>
          </p:nvSpPr>
          <p:spPr bwMode="auto">
            <a:xfrm>
              <a:off x="9513888" y="502443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485" name="Text Box 25"/>
            <p:cNvSpPr txBox="1">
              <a:spLocks noChangeArrowheads="1"/>
            </p:cNvSpPr>
            <p:nvPr/>
          </p:nvSpPr>
          <p:spPr bwMode="auto">
            <a:xfrm>
              <a:off x="8523288" y="532923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486" name="Text Box 26"/>
            <p:cNvSpPr txBox="1">
              <a:spLocks noChangeArrowheads="1"/>
            </p:cNvSpPr>
            <p:nvPr/>
          </p:nvSpPr>
          <p:spPr bwMode="auto">
            <a:xfrm>
              <a:off x="8421726" y="4732338"/>
              <a:ext cx="372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b="1">
                  <a:latin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487" name="Group 34"/>
            <p:cNvGrpSpPr>
              <a:grpSpLocks/>
            </p:cNvGrpSpPr>
            <p:nvPr/>
          </p:nvGrpSpPr>
          <p:grpSpPr bwMode="auto">
            <a:xfrm>
              <a:off x="7913688" y="4795838"/>
              <a:ext cx="1447800" cy="1692275"/>
              <a:chOff x="3504" y="2832"/>
              <a:chExt cx="912" cy="1066"/>
            </a:xfrm>
          </p:grpSpPr>
          <p:sp>
            <p:nvSpPr>
              <p:cNvPr id="19488" name="Text Box 35"/>
              <p:cNvSpPr txBox="1">
                <a:spLocks noChangeArrowheads="1"/>
              </p:cNvSpPr>
              <p:nvPr/>
            </p:nvSpPr>
            <p:spPr bwMode="auto">
              <a:xfrm>
                <a:off x="4128" y="34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489" name="Line 36"/>
              <p:cNvSpPr>
                <a:spLocks noChangeShapeType="1"/>
              </p:cNvSpPr>
              <p:nvPr/>
            </p:nvSpPr>
            <p:spPr bwMode="auto">
              <a:xfrm flipV="1">
                <a:off x="369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90" name="Line 37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91" name="Line 38"/>
              <p:cNvSpPr>
                <a:spLocks noChangeShapeType="1"/>
              </p:cNvSpPr>
              <p:nvPr/>
            </p:nvSpPr>
            <p:spPr bwMode="auto">
              <a:xfrm flipH="1">
                <a:off x="3552" y="3456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92" name="Text Box 39"/>
              <p:cNvSpPr txBox="1">
                <a:spLocks noChangeArrowheads="1"/>
              </p:cNvSpPr>
              <p:nvPr/>
            </p:nvSpPr>
            <p:spPr bwMode="auto">
              <a:xfrm>
                <a:off x="3504" y="28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93" name="Text Box 40"/>
              <p:cNvSpPr txBox="1">
                <a:spLocks noChangeArrowheads="1"/>
              </p:cNvSpPr>
              <p:nvPr/>
            </p:nvSpPr>
            <p:spPr bwMode="auto">
              <a:xfrm>
                <a:off x="3504" y="364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9462" name="Group 24"/>
          <p:cNvGrpSpPr>
            <a:grpSpLocks/>
          </p:cNvGrpSpPr>
          <p:nvPr/>
        </p:nvGrpSpPr>
        <p:grpSpPr bwMode="auto">
          <a:xfrm>
            <a:off x="7481888" y="858838"/>
            <a:ext cx="2147887" cy="2911475"/>
            <a:chOff x="5703888" y="3500438"/>
            <a:chExt cx="2147887" cy="2911475"/>
          </a:xfrm>
        </p:grpSpPr>
        <p:grpSp>
          <p:nvGrpSpPr>
            <p:cNvPr id="19464" name="Group 5"/>
            <p:cNvGrpSpPr>
              <a:grpSpLocks/>
            </p:cNvGrpSpPr>
            <p:nvPr/>
          </p:nvGrpSpPr>
          <p:grpSpPr bwMode="auto">
            <a:xfrm>
              <a:off x="6237300" y="3500435"/>
              <a:ext cx="1614490" cy="2198685"/>
              <a:chOff x="3792" y="2112"/>
              <a:chExt cx="1017" cy="1385"/>
            </a:xfrm>
          </p:grpSpPr>
          <p:grpSp>
            <p:nvGrpSpPr>
              <p:cNvPr id="19472" name="Group 6"/>
              <p:cNvGrpSpPr>
                <a:grpSpLocks/>
              </p:cNvGrpSpPr>
              <p:nvPr/>
            </p:nvGrpSpPr>
            <p:grpSpPr bwMode="auto">
              <a:xfrm rot="1626080">
                <a:off x="4128" y="2549"/>
                <a:ext cx="372" cy="566"/>
                <a:chOff x="2468" y="4272"/>
                <a:chExt cx="528" cy="816"/>
              </a:xfrm>
            </p:grpSpPr>
            <p:sp>
              <p:nvSpPr>
                <p:cNvPr id="19480" name="Rectangle 7"/>
                <p:cNvSpPr>
                  <a:spLocks noChangeArrowheads="1"/>
                </p:cNvSpPr>
                <p:nvPr/>
              </p:nvSpPr>
              <p:spPr bwMode="auto">
                <a:xfrm>
                  <a:off x="2468" y="4560"/>
                  <a:ext cx="528" cy="52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  <p:sp>
              <p:nvSpPr>
                <p:cNvPr id="19481" name="Rectangle 8"/>
                <p:cNvSpPr>
                  <a:spLocks noChangeArrowheads="1"/>
                </p:cNvSpPr>
                <p:nvPr/>
              </p:nvSpPr>
              <p:spPr bwMode="auto">
                <a:xfrm>
                  <a:off x="2592" y="427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</p:grpSp>
          <p:sp>
            <p:nvSpPr>
              <p:cNvPr id="19473" name="Line 9"/>
              <p:cNvSpPr>
                <a:spLocks noChangeShapeType="1"/>
              </p:cNvSpPr>
              <p:nvPr/>
            </p:nvSpPr>
            <p:spPr bwMode="auto">
              <a:xfrm flipV="1">
                <a:off x="4017" y="2333"/>
                <a:ext cx="339" cy="6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4" name="Line 10"/>
              <p:cNvSpPr>
                <a:spLocks noChangeShapeType="1"/>
              </p:cNvSpPr>
              <p:nvPr/>
            </p:nvSpPr>
            <p:spPr bwMode="auto">
              <a:xfrm>
                <a:off x="4020" y="2998"/>
                <a:ext cx="552" cy="2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5" name="Line 11"/>
              <p:cNvSpPr>
                <a:spLocks noChangeShapeType="1"/>
              </p:cNvSpPr>
              <p:nvPr/>
            </p:nvSpPr>
            <p:spPr bwMode="auto">
              <a:xfrm flipH="1">
                <a:off x="3792" y="2998"/>
                <a:ext cx="228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6" name="Text Box 12"/>
              <p:cNvSpPr txBox="1">
                <a:spLocks noChangeArrowheads="1"/>
              </p:cNvSpPr>
              <p:nvPr/>
            </p:nvSpPr>
            <p:spPr bwMode="auto">
              <a:xfrm>
                <a:off x="4597" y="31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477" name="Text Box 13"/>
              <p:cNvSpPr txBox="1">
                <a:spLocks noChangeArrowheads="1"/>
              </p:cNvSpPr>
              <p:nvPr/>
            </p:nvSpPr>
            <p:spPr bwMode="auto">
              <a:xfrm>
                <a:off x="4367" y="211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478" name="Text Box 14"/>
              <p:cNvSpPr txBox="1">
                <a:spLocks noChangeArrowheads="1"/>
              </p:cNvSpPr>
              <p:nvPr/>
            </p:nvSpPr>
            <p:spPr bwMode="auto">
              <a:xfrm>
                <a:off x="3826" y="3209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9479" name="Text Box 15"/>
              <p:cNvSpPr txBox="1">
                <a:spLocks noChangeArrowheads="1"/>
              </p:cNvSpPr>
              <p:nvPr/>
            </p:nvSpPr>
            <p:spPr bwMode="auto">
              <a:xfrm>
                <a:off x="3824" y="2784"/>
                <a:ext cx="2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24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9465" name="Group 27"/>
            <p:cNvGrpSpPr>
              <a:grpSpLocks/>
            </p:cNvGrpSpPr>
            <p:nvPr/>
          </p:nvGrpSpPr>
          <p:grpSpPr bwMode="auto">
            <a:xfrm>
              <a:off x="5703888" y="4719638"/>
              <a:ext cx="1447800" cy="1692275"/>
              <a:chOff x="3504" y="2832"/>
              <a:chExt cx="912" cy="1066"/>
            </a:xfrm>
          </p:grpSpPr>
          <p:sp>
            <p:nvSpPr>
              <p:cNvPr id="19466" name="Text Box 28"/>
              <p:cNvSpPr txBox="1">
                <a:spLocks noChangeArrowheads="1"/>
              </p:cNvSpPr>
              <p:nvPr/>
            </p:nvSpPr>
            <p:spPr bwMode="auto">
              <a:xfrm>
                <a:off x="4128" y="34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467" name="Line 29"/>
              <p:cNvSpPr>
                <a:spLocks noChangeShapeType="1"/>
              </p:cNvSpPr>
              <p:nvPr/>
            </p:nvSpPr>
            <p:spPr bwMode="auto">
              <a:xfrm flipV="1">
                <a:off x="369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68" name="Line 30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69" name="Line 31"/>
              <p:cNvSpPr>
                <a:spLocks noChangeShapeType="1"/>
              </p:cNvSpPr>
              <p:nvPr/>
            </p:nvSpPr>
            <p:spPr bwMode="auto">
              <a:xfrm flipH="1">
                <a:off x="3552" y="3456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70" name="Text Box 32"/>
              <p:cNvSpPr txBox="1">
                <a:spLocks noChangeArrowheads="1"/>
              </p:cNvSpPr>
              <p:nvPr/>
            </p:nvSpPr>
            <p:spPr bwMode="auto">
              <a:xfrm>
                <a:off x="3504" y="28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71" name="Text Box 33"/>
              <p:cNvSpPr txBox="1">
                <a:spLocks noChangeArrowheads="1"/>
              </p:cNvSpPr>
              <p:nvPr/>
            </p:nvSpPr>
            <p:spPr bwMode="auto">
              <a:xfrm>
                <a:off x="3504" y="364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</p:grpSp>
      <p:sp>
        <p:nvSpPr>
          <p:cNvPr id="44" name="Down Arrow 43"/>
          <p:cNvSpPr/>
          <p:nvPr/>
        </p:nvSpPr>
        <p:spPr bwMode="auto">
          <a:xfrm>
            <a:off x="8318500" y="3467100"/>
            <a:ext cx="660400" cy="5715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NZ" altLang="zh-TW" sz="1800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The Inverse of a Rotation Matrix</a:t>
            </a:r>
            <a:endParaRPr lang="en-NZ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400" smtClean="0"/>
              <a:t>Columns of a rotation matrix are unit vectors along the rotated coordinate axis directions</a:t>
            </a:r>
          </a:p>
          <a:p>
            <a:pPr>
              <a:lnSpc>
                <a:spcPct val="90000"/>
              </a:lnSpc>
            </a:pPr>
            <a:r>
              <a:rPr lang="en-AU" altLang="en-US" sz="2400" smtClean="0"/>
              <a:t>So columns are orthogonal, i.e. dot products = 0</a:t>
            </a:r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endParaRPr lang="en-AU" altLang="en-US" sz="2400" smtClean="0"/>
          </a:p>
          <a:p>
            <a:pPr>
              <a:lnSpc>
                <a:spcPct val="90000"/>
              </a:lnSpc>
            </a:pPr>
            <a:r>
              <a:rPr lang="en-AU" altLang="en-US" sz="2400" smtClean="0"/>
              <a:t>The inverse of a rotation matrix is its transpose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smtClean="0"/>
              <a:t>	(matrices with this property are called </a:t>
            </a:r>
            <a:r>
              <a:rPr lang="en-AU" altLang="en-US" sz="2400" i="1" smtClean="0"/>
              <a:t>orthogonal</a:t>
            </a:r>
            <a:r>
              <a:rPr lang="en-AU" altLang="en-US" sz="2400" smtClean="0"/>
              <a:t>)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2DEF203-70A3-426C-BCF3-2CAEDFDFB77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1289050" y="2509838"/>
          <a:ext cx="54959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5080000" imgH="1397000" progId="Equation.DSMT4">
                  <p:embed/>
                </p:oleObj>
              </mc:Choice>
              <mc:Fallback>
                <p:oleObj name="Equation" r:id="rId4" imgW="50800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509838"/>
                        <a:ext cx="54959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1352550" y="4383088"/>
          <a:ext cx="11811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6" imgW="1066800" imgH="330200" progId="Equation.DSMT4">
                  <p:embed/>
                </p:oleObj>
              </mc:Choice>
              <mc:Fallback>
                <p:oleObj name="Equation" r:id="rId6" imgW="1066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383088"/>
                        <a:ext cx="11811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5718175" y="4408488"/>
          <a:ext cx="1152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8" imgW="1143000" imgH="330120" progId="Equation.DSMT4">
                  <p:embed/>
                </p:oleObj>
              </mc:Choice>
              <mc:Fallback>
                <p:oleObj name="Equation" r:id="rId8" imgW="114300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4408488"/>
                        <a:ext cx="11525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4267200" y="4368800"/>
            <a:ext cx="1417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therefore</a:t>
            </a:r>
            <a:endParaRPr lang="en-NZ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9F20F0-9EFB-43A8-8127-4120C62CE294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21508" name="Picture 8" descr="C:\Users\clut002\AppData\Local\Microsoft\Windows\Temporary Internet Files\Content.IE5\YP5Z2S5F\MCDD01732_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606425"/>
            <a:ext cx="9636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9" descr="C:\Users\clut002\AppData\Local\Microsoft\Windows\Temporary Internet Files\Content.IE5\Q0TH321R\MCBD05091_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881063"/>
            <a:ext cx="37782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 descr="C:\Users\clut002\AppData\Local\Microsoft\Windows\Temporary Internet Files\Content.IE5\YP5Z2S5F\MCj043818300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944688"/>
            <a:ext cx="216535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Today’s Outline</a:t>
            </a:r>
            <a:endParaRPr lang="en-NZ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Homogeneous Coordinates</a:t>
            </a:r>
          </a:p>
          <a:p>
            <a:r>
              <a:rPr lang="en-US" altLang="en-US" smtClean="0"/>
              <a:t>3D Affine Transformations</a:t>
            </a:r>
          </a:p>
          <a:p>
            <a:r>
              <a:rPr lang="en-US" altLang="en-US" smtClean="0"/>
              <a:t>Examples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B6DDB3-1AC5-47A7-B452-FA4D743E7680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Composition of Transformations</a:t>
            </a:r>
            <a:endParaRPr lang="en-NZ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charset="-120"/>
              </a:rPr>
              <a:t>All transformations can be represented as matrix </a:t>
            </a:r>
            <a:r>
              <a:rPr lang="en-US" altLang="zh-TW" sz="2400" b="1" smtClean="0">
                <a:ea typeface="新細明體" charset="-120"/>
              </a:rPr>
              <a:t>M</a:t>
            </a:r>
          </a:p>
          <a:p>
            <a:r>
              <a:rPr lang="en-US" altLang="zh-TW" sz="2400" smtClean="0">
                <a:ea typeface="新細明體" charset="-120"/>
              </a:rPr>
              <a:t>Combine several transformations into a single matrix by multiplying all transformation matrixes: </a:t>
            </a:r>
            <a:r>
              <a:rPr lang="en-US" altLang="zh-TW" sz="2400" b="1" smtClean="0">
                <a:ea typeface="新細明體" charset="-120"/>
              </a:rPr>
              <a:t>M</a:t>
            </a:r>
            <a:r>
              <a:rPr lang="en-US" altLang="zh-TW" sz="2400" baseline="-25000" smtClean="0">
                <a:ea typeface="新細明體" charset="-120"/>
              </a:rPr>
              <a:t>n</a:t>
            </a:r>
            <a:r>
              <a:rPr lang="en-US" altLang="zh-TW" sz="2400" b="1" smtClean="0">
                <a:ea typeface="新細明體" charset="-120"/>
              </a:rPr>
              <a:t> M</a:t>
            </a:r>
            <a:r>
              <a:rPr lang="en-US" altLang="zh-TW" sz="2400" baseline="-25000" smtClean="0">
                <a:ea typeface="新細明體" charset="-120"/>
              </a:rPr>
              <a:t>n-1</a:t>
            </a:r>
            <a:r>
              <a:rPr lang="en-US" altLang="zh-TW" sz="2400" b="1" smtClean="0">
                <a:ea typeface="新細明體" charset="-120"/>
              </a:rPr>
              <a:t> …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 = </a:t>
            </a:r>
            <a:r>
              <a:rPr lang="en-US" altLang="zh-TW" sz="2400" b="1" smtClean="0">
                <a:ea typeface="新細明體" charset="-120"/>
              </a:rPr>
              <a:t>M</a:t>
            </a:r>
          </a:p>
          <a:p>
            <a:r>
              <a:rPr lang="en-US" altLang="zh-TW" sz="2400" smtClean="0">
                <a:ea typeface="新細明體" charset="-120"/>
              </a:rPr>
              <a:t>Transformation of rightmost matrix is applied first (i.e. </a:t>
            </a:r>
            <a:r>
              <a:rPr lang="en-US" altLang="zh-TW" sz="2400" b="1" smtClean="0">
                <a:ea typeface="新細明體" charset="-120"/>
              </a:rPr>
              <a:t>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000" smtClean="0">
              <a:ea typeface="新細明體" charset="-120"/>
            </a:endParaRPr>
          </a:p>
          <a:p>
            <a:pPr>
              <a:spcBef>
                <a:spcPct val="1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Example: rotating an object about its centre point C</a:t>
            </a:r>
          </a:p>
          <a:p>
            <a:pPr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Translat</a:t>
            </a:r>
            <a:r>
              <a:rPr lang="en-US" altLang="ko-KR" sz="2400" smtClean="0">
                <a:ea typeface="굴림" pitchFamily="34" charset="-127"/>
              </a:rPr>
              <a:t>e</a:t>
            </a:r>
            <a:r>
              <a:rPr lang="en-US" altLang="zh-TW" sz="2400" smtClean="0">
                <a:ea typeface="新細明體" charset="-120"/>
              </a:rPr>
              <a:t> the object so that its centre is at the origin</a:t>
            </a:r>
          </a:p>
          <a:p>
            <a:pPr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Rotat</a:t>
            </a:r>
            <a:r>
              <a:rPr lang="en-US" altLang="ko-KR" sz="2400" smtClean="0">
                <a:ea typeface="굴림" pitchFamily="34" charset="-127"/>
              </a:rPr>
              <a:t>e</a:t>
            </a:r>
            <a:r>
              <a:rPr lang="en-US" altLang="zh-TW" sz="2400" smtClean="0">
                <a:ea typeface="新細明體" charset="-120"/>
              </a:rPr>
              <a:t> about the origin</a:t>
            </a:r>
          </a:p>
          <a:p>
            <a:pPr>
              <a:spcBef>
                <a:spcPct val="10000"/>
              </a:spcBef>
              <a:buSzPct val="65000"/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Translat</a:t>
            </a:r>
            <a:r>
              <a:rPr lang="en-US" altLang="ko-KR" sz="2400" smtClean="0">
                <a:ea typeface="굴림" pitchFamily="34" charset="-127"/>
              </a:rPr>
              <a:t>e</a:t>
            </a:r>
            <a:r>
              <a:rPr lang="en-US" altLang="zh-TW" sz="2400" smtClean="0">
                <a:ea typeface="新細明體" charset="-120"/>
              </a:rPr>
              <a:t> object back to its original position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F85EBC-0948-4FC8-B95E-A54C543F9A54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22533" name="Group 21"/>
          <p:cNvGrpSpPr>
            <a:grpSpLocks/>
          </p:cNvGrpSpPr>
          <p:nvPr/>
        </p:nvGrpSpPr>
        <p:grpSpPr bwMode="auto">
          <a:xfrm>
            <a:off x="704850" y="4891088"/>
            <a:ext cx="2520950" cy="1560512"/>
            <a:chOff x="398" y="2152"/>
            <a:chExt cx="1781" cy="1103"/>
          </a:xfrm>
        </p:grpSpPr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489" y="3133"/>
              <a:ext cx="153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V="1">
              <a:off x="489" y="2342"/>
              <a:ext cx="0" cy="7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 flipV="1">
              <a:off x="930" y="2213"/>
              <a:ext cx="363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 flipV="1">
              <a:off x="930" y="2667"/>
              <a:ext cx="772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2539" name="Arc 10"/>
            <p:cNvSpPr>
              <a:spLocks/>
            </p:cNvSpPr>
            <p:nvPr/>
          </p:nvSpPr>
          <p:spPr bwMode="auto">
            <a:xfrm>
              <a:off x="930" y="2440"/>
              <a:ext cx="545" cy="499"/>
            </a:xfrm>
            <a:custGeom>
              <a:avLst/>
              <a:gdLst>
                <a:gd name="T0" fmla="*/ 0 w 20534"/>
                <a:gd name="T1" fmla="*/ 0 h 19296"/>
                <a:gd name="T2" fmla="*/ 0 w 20534"/>
                <a:gd name="T3" fmla="*/ 0 h 19296"/>
                <a:gd name="T4" fmla="*/ 0 w 20534"/>
                <a:gd name="T5" fmla="*/ 0 h 19296"/>
                <a:gd name="T6" fmla="*/ 0 60000 65536"/>
                <a:gd name="T7" fmla="*/ 0 60000 65536"/>
                <a:gd name="T8" fmla="*/ 0 60000 65536"/>
                <a:gd name="T9" fmla="*/ 0 w 20534"/>
                <a:gd name="T10" fmla="*/ 0 h 19296"/>
                <a:gd name="T11" fmla="*/ 20534 w 20534"/>
                <a:gd name="T12" fmla="*/ 19296 h 19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34" h="19296" fill="none" extrusionOk="0">
                  <a:moveTo>
                    <a:pt x="9706" y="0"/>
                  </a:moveTo>
                  <a:cubicBezTo>
                    <a:pt x="14850" y="2587"/>
                    <a:pt x="18748" y="7121"/>
                    <a:pt x="20534" y="12594"/>
                  </a:cubicBezTo>
                </a:path>
                <a:path w="20534" h="19296" stroke="0" extrusionOk="0">
                  <a:moveTo>
                    <a:pt x="9706" y="0"/>
                  </a:moveTo>
                  <a:cubicBezTo>
                    <a:pt x="14850" y="2587"/>
                    <a:pt x="18748" y="7121"/>
                    <a:pt x="20534" y="12594"/>
                  </a:cubicBezTo>
                  <a:lnTo>
                    <a:pt x="0" y="19296"/>
                  </a:lnTo>
                  <a:lnTo>
                    <a:pt x="9706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graphicFrame>
          <p:nvGraphicFramePr>
            <p:cNvPr id="22540" name="Object 3"/>
            <p:cNvGraphicFramePr>
              <a:graphicFrameLocks noChangeAspect="1"/>
            </p:cNvGraphicFramePr>
            <p:nvPr/>
          </p:nvGraphicFramePr>
          <p:xfrm>
            <a:off x="1157" y="2530"/>
            <a:ext cx="15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Equation" r:id="rId4" imgW="126725" imgH="177415" progId="Equation.DSMT4">
                    <p:embed/>
                  </p:oleObj>
                </mc:Choice>
                <mc:Fallback>
                  <p:oleObj name="Equation" r:id="rId4" imgW="126725" imgH="17741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530"/>
                          <a:ext cx="15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4"/>
            <p:cNvGraphicFramePr>
              <a:graphicFrameLocks noChangeAspect="1"/>
            </p:cNvGraphicFramePr>
            <p:nvPr/>
          </p:nvGraphicFramePr>
          <p:xfrm>
            <a:off x="1750" y="2568"/>
            <a:ext cx="15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Equation" r:id="rId6" imgW="126780" imgH="164814" progId="Equation.DSMT4">
                    <p:embed/>
                  </p:oleObj>
                </mc:Choice>
                <mc:Fallback>
                  <p:oleObj name="Equation" r:id="rId6" imgW="126780" imgH="16481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568"/>
                          <a:ext cx="15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5"/>
            <p:cNvGraphicFramePr>
              <a:graphicFrameLocks noChangeAspect="1"/>
            </p:cNvGraphicFramePr>
            <p:nvPr/>
          </p:nvGraphicFramePr>
          <p:xfrm>
            <a:off x="716" y="2840"/>
            <a:ext cx="18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40"/>
                          <a:ext cx="18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6"/>
            <p:cNvGraphicFramePr>
              <a:graphicFrameLocks noChangeAspect="1"/>
            </p:cNvGraphicFramePr>
            <p:nvPr/>
          </p:nvGraphicFramePr>
          <p:xfrm>
            <a:off x="2025" y="3085"/>
            <a:ext cx="15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9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3085"/>
                          <a:ext cx="154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7"/>
            <p:cNvGraphicFramePr>
              <a:graphicFrameLocks noChangeAspect="1"/>
            </p:cNvGraphicFramePr>
            <p:nvPr/>
          </p:nvGraphicFramePr>
          <p:xfrm>
            <a:off x="398" y="2160"/>
            <a:ext cx="16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0" name="Equation" r:id="rId12" imgW="139579" imgH="164957" progId="Equation.DSMT4">
                    <p:embed/>
                  </p:oleObj>
                </mc:Choice>
                <mc:Fallback>
                  <p:oleObj name="Equation" r:id="rId12" imgW="139579" imgH="16495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160"/>
                          <a:ext cx="16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8"/>
            <p:cNvGraphicFramePr>
              <a:graphicFrameLocks noChangeAspect="1"/>
            </p:cNvGraphicFramePr>
            <p:nvPr/>
          </p:nvGraphicFramePr>
          <p:xfrm>
            <a:off x="1342" y="2152"/>
            <a:ext cx="15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14" imgW="126780" imgH="164814" progId="Equation.DSMT4">
                    <p:embed/>
                  </p:oleObj>
                </mc:Choice>
                <mc:Fallback>
                  <p:oleObj name="Equation" r:id="rId14" imgW="126780" imgH="16481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152"/>
                          <a:ext cx="15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4" name="Object 2"/>
          <p:cNvGraphicFramePr>
            <a:graphicFrameLocks noChangeAspect="1"/>
          </p:cNvGraphicFramePr>
          <p:nvPr/>
        </p:nvGraphicFramePr>
        <p:xfrm>
          <a:off x="3568700" y="4716463"/>
          <a:ext cx="53086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16" imgW="5092700" imgH="1993900" progId="Equation.DSMT4">
                  <p:embed/>
                </p:oleObj>
              </mc:Choice>
              <mc:Fallback>
                <p:oleObj name="Equation" r:id="rId16" imgW="5092700" imgH="199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716463"/>
                        <a:ext cx="5308600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404813"/>
            <a:ext cx="8778875" cy="647700"/>
          </a:xfrm>
        </p:spPr>
        <p:txBody>
          <a:bodyPr/>
          <a:lstStyle/>
          <a:p>
            <a:r>
              <a:rPr lang="en-US" altLang="en-US" sz="3800" smtClean="0"/>
              <a:t>The Order of Transformations Matters!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96975"/>
            <a:ext cx="9577388" cy="3816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In general affine transformations do not commute, i.e. </a:t>
            </a:r>
            <a:r>
              <a:rPr lang="en-US" altLang="ko-KR" sz="2400" b="1" smtClean="0">
                <a:ea typeface="굴림" pitchFamily="34" charset="-127"/>
              </a:rPr>
              <a:t>M N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400" smtClean="0">
                <a:ea typeface="굴림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400" b="1" smtClean="0">
                <a:ea typeface="굴림" pitchFamily="34" charset="-127"/>
              </a:rPr>
              <a:t>N 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a) First scale by (1,2), then r</a:t>
            </a:r>
            <a:r>
              <a:rPr lang="en-US" altLang="zh-TW" sz="2400" smtClean="0">
                <a:ea typeface="新細明體" charset="-120"/>
              </a:rPr>
              <a:t>otate </a:t>
            </a:r>
            <a:r>
              <a:rPr lang="en-US" altLang="ko-KR" sz="2400" smtClean="0">
                <a:ea typeface="굴림" pitchFamily="34" charset="-127"/>
              </a:rPr>
              <a:t>90</a:t>
            </a:r>
            <a:r>
              <a:rPr lang="en-US" altLang="zh-TW" sz="2400" baseline="30000" smtClean="0">
                <a:ea typeface="新細明體" charset="-120"/>
              </a:rPr>
              <a:t>o</a:t>
            </a:r>
            <a:endParaRPr lang="en-US" altLang="zh-TW" sz="2400" baseline="30000" smtClean="0">
              <a:ea typeface="굴림" pitchFamily="34" charset="-127"/>
            </a:endParaRPr>
          </a:p>
          <a:p>
            <a:pPr>
              <a:buFont typeface="Wingdings" panose="05000000000000000000" pitchFamily="2" charset="2"/>
              <a:buAutoNum type="alphaLcParenR"/>
            </a:pPr>
            <a:endParaRPr lang="en-US" altLang="ko-KR" sz="2000" baseline="30000" smtClean="0">
              <a:ea typeface="굴림" pitchFamily="34" charset="-127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 lvl="1"/>
            <a:endParaRPr lang="en-US" altLang="ko-KR" sz="2000" smtClean="0">
              <a:ea typeface="굴림" pitchFamily="34" charset="-127"/>
            </a:endParaRPr>
          </a:p>
          <a:p>
            <a:pPr lvl="1"/>
            <a:endParaRPr lang="en-US" altLang="ko-KR" sz="2000" smtClean="0">
              <a:ea typeface="굴림" pitchFamily="34" charset="-127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b) First r</a:t>
            </a:r>
            <a:r>
              <a:rPr lang="en-US" altLang="zh-TW" sz="2400" smtClean="0">
                <a:ea typeface="新細明體" charset="-120"/>
              </a:rPr>
              <a:t>otate </a:t>
            </a:r>
            <a:r>
              <a:rPr lang="en-US" altLang="ko-KR" sz="2400" smtClean="0">
                <a:ea typeface="굴림" pitchFamily="34" charset="-127"/>
              </a:rPr>
              <a:t>90</a:t>
            </a:r>
            <a:r>
              <a:rPr lang="en-US" altLang="zh-TW" sz="2400" baseline="30000" smtClean="0">
                <a:ea typeface="新細明體" charset="-120"/>
              </a:rPr>
              <a:t>o</a:t>
            </a:r>
            <a:r>
              <a:rPr lang="en-US" altLang="ko-KR" sz="2400" baseline="30000" smtClean="0">
                <a:ea typeface="굴림" pitchFamily="34" charset="-127"/>
              </a:rPr>
              <a:t> </a:t>
            </a:r>
            <a:r>
              <a:rPr lang="en-US" altLang="ko-KR" sz="2400" smtClean="0">
                <a:ea typeface="굴림" pitchFamily="34" charset="-127"/>
              </a:rPr>
              <a:t>then scale by (1,2) 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84150" y="2479675"/>
          <a:ext cx="45656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4381500" imgH="1117600" progId="Equation.DSMT4">
                  <p:embed/>
                </p:oleObj>
              </mc:Choice>
              <mc:Fallback>
                <p:oleObj name="Equation" r:id="rId4" imgW="4381500" imgH="1117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2479675"/>
                        <a:ext cx="45656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22250" y="4627563"/>
          <a:ext cx="45402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6" imgW="4356100" imgH="1117600" progId="Equation.DSMT4">
                  <p:embed/>
                </p:oleObj>
              </mc:Choice>
              <mc:Fallback>
                <p:oleObj name="Equation" r:id="rId6" imgW="4356100" imgH="111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4627563"/>
                        <a:ext cx="45402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7" descr="Handout3Example1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312988"/>
            <a:ext cx="4754563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8" descr="Handout3Example1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4530725"/>
            <a:ext cx="46799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404813"/>
            <a:ext cx="8778875" cy="647700"/>
          </a:xfrm>
        </p:spPr>
        <p:txBody>
          <a:bodyPr/>
          <a:lstStyle/>
          <a:p>
            <a:r>
              <a:rPr lang="en-US" altLang="en-US" sz="3600" smtClean="0"/>
              <a:t>Exam Question 1</a:t>
            </a:r>
          </a:p>
        </p:txBody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>
          <a:xfrm>
            <a:off x="200025" y="1196975"/>
            <a:ext cx="9577388" cy="54006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Which homogeneous 2D matrix </a:t>
            </a:r>
            <a:r>
              <a:rPr lang="en-US" altLang="en-US" sz="2400" b="1" smtClean="0"/>
              <a:t>M </a:t>
            </a:r>
            <a:r>
              <a:rPr lang="en-US" altLang="en-US" sz="2400" smtClean="0"/>
              <a:t>transforms (a) to (b)?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[1996 exam question]</a:t>
            </a:r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r>
              <a:rPr lang="en-US" altLang="en-US" sz="2400" smtClean="0"/>
              <a:t>Sometimes easier to do these backwards, then take inverse,</a:t>
            </a:r>
            <a:br>
              <a:rPr lang="en-US" altLang="en-US" sz="2400" smtClean="0"/>
            </a:br>
            <a:r>
              <a:rPr lang="en-US" altLang="en-US" sz="2400" smtClean="0"/>
              <a:t>i.e. starting with figure (b):</a:t>
            </a:r>
            <a:br>
              <a:rPr lang="en-US" altLang="en-US" sz="2400" smtClean="0"/>
            </a:br>
            <a:r>
              <a:rPr lang="en-US" altLang="en-US" sz="2400" smtClean="0"/>
              <a:t>Rotate -30</a:t>
            </a:r>
            <a:r>
              <a:rPr lang="en-US" altLang="en-US" sz="2400" baseline="30000" smtClean="0"/>
              <a:t>o</a:t>
            </a:r>
            <a:r>
              <a:rPr lang="en-US" altLang="en-US" sz="2400" smtClean="0"/>
              <a:t> , shift by (-3,1) , scale by (1/2, 1)</a:t>
            </a:r>
          </a:p>
          <a:p>
            <a:r>
              <a:rPr lang="en-US" altLang="en-US" sz="2400" smtClean="0"/>
              <a:t>Hence the required transformation is:</a:t>
            </a:r>
            <a:br>
              <a:rPr lang="en-US" altLang="en-US" sz="2400" smtClean="0"/>
            </a:br>
            <a:r>
              <a:rPr lang="en-US" altLang="en-US" sz="2400" smtClean="0"/>
              <a:t>R(30</a:t>
            </a:r>
            <a:r>
              <a:rPr lang="en-US" altLang="en-US" sz="2400" baseline="30000" smtClean="0"/>
              <a:t>o</a:t>
            </a:r>
            <a:r>
              <a:rPr lang="en-US" altLang="en-US" sz="2400" smtClean="0"/>
              <a:t>) T(3,-1) S(2,1)</a:t>
            </a:r>
            <a:br>
              <a:rPr lang="en-US" altLang="en-US" sz="2400" smtClean="0"/>
            </a:br>
            <a:r>
              <a:rPr lang="en-US" altLang="en-US" sz="2400" smtClean="0"/>
              <a:t>(first scaling, then translation, finally rotation)</a:t>
            </a:r>
          </a:p>
          <a:p>
            <a:r>
              <a:rPr lang="en-US" altLang="en-US" sz="2400" smtClean="0"/>
              <a:t>Don’t forget to use homogeneous matrices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697038" y="1646238"/>
          <a:ext cx="57785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4334120" imgH="1962427" progId="Word.Document.8">
                  <p:embed/>
                </p:oleObj>
              </mc:Choice>
              <mc:Fallback>
                <p:oleObj name="Document" r:id="rId4" imgW="4334120" imgH="19624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646238"/>
                        <a:ext cx="57785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282700" y="24892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(a)</a:t>
            </a:r>
            <a:endParaRPr lang="en-NZ" altLang="en-US" sz="180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657600" y="24892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(b)</a:t>
            </a:r>
            <a:endParaRPr lang="en-NZ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404813"/>
            <a:ext cx="8778875" cy="647700"/>
          </a:xfrm>
        </p:spPr>
        <p:txBody>
          <a:bodyPr/>
          <a:lstStyle/>
          <a:p>
            <a:r>
              <a:rPr lang="en-US" altLang="en-US" sz="3600" smtClean="0"/>
              <a:t>Exam Question 2</a:t>
            </a:r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>
          <a:xfrm>
            <a:off x="200025" y="1196975"/>
            <a:ext cx="9577388" cy="54006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Which homogeneous 2D matrix </a:t>
            </a:r>
            <a:r>
              <a:rPr lang="en-US" altLang="en-US" sz="2400" b="1" smtClean="0"/>
              <a:t>M </a:t>
            </a:r>
            <a:r>
              <a:rPr lang="en-US" altLang="en-US" sz="2400" smtClean="0"/>
              <a:t>transforms (a) to (b)?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You are allowed to write M as a product of simpler matrices</a:t>
            </a:r>
            <a:br>
              <a:rPr lang="en-US" altLang="en-US" sz="2400" smtClean="0"/>
            </a:br>
            <a:r>
              <a:rPr lang="en-US" altLang="en-US" sz="2400" smtClean="0"/>
              <a:t>(i.e. you</a:t>
            </a:r>
            <a:r>
              <a:rPr lang="en-US" altLang="ko-KR" sz="2400" smtClean="0">
                <a:ea typeface="굴림" pitchFamily="34" charset="-127"/>
              </a:rPr>
              <a:t> need not</a:t>
            </a:r>
            <a:r>
              <a:rPr lang="en-US" altLang="en-US" sz="2400" smtClean="0"/>
              <a:t> multiply the matrices)</a:t>
            </a:r>
            <a:r>
              <a:rPr lang="en-US" altLang="ko-KR" sz="2400" smtClean="0">
                <a:ea typeface="굴림" pitchFamily="34" charset="-127"/>
              </a:rPr>
              <a:t>   [2003 exam question]</a:t>
            </a:r>
            <a:endParaRPr lang="en-NZ" altLang="ko-KR" sz="2400" smtClean="0">
              <a:ea typeface="굴림" pitchFamily="34" charset="-127"/>
            </a:endParaRPr>
          </a:p>
        </p:txBody>
      </p:sp>
      <p:pic>
        <p:nvPicPr>
          <p:cNvPr id="25604" name="Picture 8" descr="ExamQuestion4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425700"/>
            <a:ext cx="74168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smtClean="0">
                <a:ea typeface="新細明體" charset="-120"/>
              </a:rPr>
              <a:t>SUMMARY</a:t>
            </a:r>
            <a:endParaRPr lang="en-NZ" altLang="zh-TW" cap="none" smtClean="0">
              <a:ea typeface="新細明體" charset="-120"/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DE81F5-07EB-42E5-872C-419BBE606C2F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26629" name="Picture 5" descr="C:\Users\clut002\AppData\Local\Microsoft\Windows\Temporary Internet Files\Content.IE5\YP5Z2S5F\MCj028897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474788"/>
            <a:ext cx="4573587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  <a:endParaRPr lang="en-NZ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b="1" smtClean="0">
                <a:ea typeface="新細明體" charset="-120"/>
              </a:rPr>
              <a:t>Homogeneous coordinates</a:t>
            </a:r>
            <a:r>
              <a:rPr lang="en-US" altLang="zh-TW" sz="2600" smtClean="0">
                <a:ea typeface="新細明體" charset="-120"/>
              </a:rPr>
              <a:t> make it possible to</a:t>
            </a:r>
            <a:br>
              <a:rPr lang="en-US" altLang="zh-TW" sz="2600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represent translation as a matrix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b="1" smtClean="0">
                <a:ea typeface="新細明體" charset="-120"/>
              </a:rPr>
              <a:t>3D Affine Transformations</a:t>
            </a:r>
            <a:r>
              <a:rPr lang="en-US" altLang="zh-TW" sz="2600" smtClean="0">
                <a:ea typeface="新細明體" charset="-120"/>
              </a:rPr>
              <a:t> similar to 2D:</a:t>
            </a:r>
            <a:br>
              <a:rPr lang="en-US" altLang="zh-TW" sz="2600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translation, scaling, shearing and rotation</a:t>
            </a:r>
          </a:p>
          <a:p>
            <a:pPr marL="857250" lvl="1" indent="-457200"/>
            <a:r>
              <a:rPr lang="en-US" altLang="zh-TW" sz="2600" smtClean="0">
                <a:ea typeface="新細明體" charset="-120"/>
              </a:rPr>
              <a:t>Column vectors of rotation matrix </a:t>
            </a:r>
            <a:r>
              <a:rPr lang="en-US" altLang="zh-TW" sz="2600" b="1" smtClean="0">
                <a:ea typeface="新細明體" charset="-120"/>
              </a:rPr>
              <a:t>R </a:t>
            </a:r>
            <a:r>
              <a:rPr lang="en-US" altLang="zh-TW" sz="2600" smtClean="0">
                <a:ea typeface="新細明體" charset="-120"/>
              </a:rPr>
              <a:t>are </a:t>
            </a:r>
            <a:br>
              <a:rPr lang="en-US" altLang="zh-TW" sz="2600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axis unit vectors of new coord. system to align x,y,z with</a:t>
            </a:r>
          </a:p>
          <a:p>
            <a:pPr marL="857250" lvl="1" indent="-457200"/>
            <a:r>
              <a:rPr lang="en-US" altLang="zh-TW" sz="2600" b="1" smtClean="0">
                <a:ea typeface="新細明體" charset="-120"/>
              </a:rPr>
              <a:t>R</a:t>
            </a:r>
            <a:r>
              <a:rPr lang="en-US" altLang="zh-TW" sz="2600" baseline="30000" smtClean="0">
                <a:ea typeface="新細明體" charset="-120"/>
              </a:rPr>
              <a:t>-1 </a:t>
            </a:r>
            <a:r>
              <a:rPr lang="en-US" altLang="zh-TW" sz="2600" smtClean="0">
                <a:ea typeface="新細明體" charset="-120"/>
              </a:rPr>
              <a:t>= </a:t>
            </a:r>
            <a:r>
              <a:rPr lang="en-US" altLang="zh-TW" sz="2600" b="1" smtClean="0">
                <a:ea typeface="新細明體" charset="-120"/>
              </a:rPr>
              <a:t>R</a:t>
            </a:r>
            <a:r>
              <a:rPr lang="en-US" altLang="zh-TW" sz="2600" baseline="30000" smtClean="0">
                <a:ea typeface="新細明體" charset="-120"/>
              </a:rPr>
              <a:t>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Transformations are applied from right to left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References:</a:t>
            </a:r>
          </a:p>
          <a:p>
            <a:pPr marL="857250" lvl="1" indent="-457200"/>
            <a:r>
              <a:rPr lang="en-US" altLang="zh-TW" sz="2200" smtClean="0">
                <a:ea typeface="新細明體" charset="-120"/>
              </a:rPr>
              <a:t>Homogeneous Coordinates: Hill, Chapter 4.5.1</a:t>
            </a:r>
          </a:p>
          <a:p>
            <a:pPr marL="857250" lvl="1" indent="-457200"/>
            <a:r>
              <a:rPr lang="en-US" altLang="zh-TW" sz="2200" smtClean="0">
                <a:ea typeface="新細明體" charset="-120"/>
              </a:rPr>
              <a:t>3D Affine Transformations: Hill, Chapter 5.3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60D243-DF7D-456F-BF53-91F5663AF000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Quiz</a:t>
            </a:r>
            <a:endParaRPr lang="en-NZ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altLang="en-US" sz="2400" smtClean="0"/>
              <a:t>An object has a local coordinate system</a:t>
            </a:r>
            <a:br>
              <a:rPr lang="en-AU" altLang="en-US" sz="2400" smtClean="0"/>
            </a:br>
            <a:r>
              <a:rPr lang="en-AU" altLang="en-US" sz="2400" b="1" smtClean="0"/>
              <a:t>a</a:t>
            </a:r>
            <a:r>
              <a:rPr lang="en-AU" altLang="en-US" sz="2400" smtClean="0"/>
              <a:t>=(1,0,0), </a:t>
            </a:r>
            <a:r>
              <a:rPr lang="en-AU" altLang="en-US" sz="2400" b="1" smtClean="0"/>
              <a:t>b</a:t>
            </a:r>
            <a:r>
              <a:rPr lang="en-AU" altLang="en-US" sz="2400" smtClean="0"/>
              <a:t>=(0,0,-1), </a:t>
            </a:r>
            <a:r>
              <a:rPr lang="en-AU" altLang="en-US" sz="2400" b="1" smtClean="0"/>
              <a:t>c</a:t>
            </a:r>
            <a:r>
              <a:rPr lang="en-AU" altLang="en-US" sz="2400" smtClean="0"/>
              <a:t>=(0,1,0) at position (-10,2,5).</a:t>
            </a:r>
            <a:br>
              <a:rPr lang="en-AU" altLang="en-US" sz="2400" smtClean="0"/>
            </a:br>
            <a:r>
              <a:rPr lang="en-AU" altLang="en-US" sz="2400" smtClean="0"/>
              <a:t>Which homogeneous matrix rotates the object into the new coordinate system </a:t>
            </a:r>
            <a:r>
              <a:rPr lang="en-AU" altLang="en-US" sz="2400" b="1" smtClean="0"/>
              <a:t>u</a:t>
            </a:r>
            <a:r>
              <a:rPr lang="en-AU" altLang="en-US" sz="2400" smtClean="0"/>
              <a:t>=(0,-1,0), </a:t>
            </a:r>
            <a:r>
              <a:rPr lang="en-AU" altLang="en-US" sz="2400" b="1" smtClean="0"/>
              <a:t>v</a:t>
            </a:r>
            <a:r>
              <a:rPr lang="en-AU" altLang="en-US" sz="2400" smtClean="0"/>
              <a:t>=(0,0,-1), </a:t>
            </a:r>
            <a:r>
              <a:rPr lang="en-AU" altLang="en-US" sz="2400" b="1" smtClean="0"/>
              <a:t>n</a:t>
            </a:r>
            <a:r>
              <a:rPr lang="en-AU" altLang="en-US" sz="2400" smtClean="0"/>
              <a:t>=(1,0,0)?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Solve the sample exam questions 1 and 2.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Create your own variation of the exam questions and solve it.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6F4817-5E25-4B4F-BBAD-7E94FB5016E1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858000" y="4762500"/>
            <a:ext cx="140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Count the</a:t>
            </a:r>
            <a:br>
              <a:rPr lang="en-US" altLang="en-US" sz="2000"/>
            </a:br>
            <a:r>
              <a:rPr lang="en-US" altLang="en-US" sz="2000"/>
              <a:t>black dots!</a:t>
            </a:r>
            <a:endParaRPr lang="en-NZ" altLang="en-US" sz="2000"/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3811588"/>
            <a:ext cx="4105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Homogeneous Coordinates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27606B-220E-4ACD-BA30-F7614F9C7883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2533650" y="1455738"/>
          <a:ext cx="156686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723900" imgH="914400" progId="Equation.3">
                  <p:embed/>
                </p:oleObj>
              </mc:Choice>
              <mc:Fallback>
                <p:oleObj name="Equation" r:id="rId4" imgW="723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455738"/>
                        <a:ext cx="156686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5280025" y="1435100"/>
          <a:ext cx="207168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927100" imgH="914400" progId="Equation.3">
                  <p:embed/>
                </p:oleObj>
              </mc:Choice>
              <mc:Fallback>
                <p:oleObj name="Equation" r:id="rId6" imgW="927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1435100"/>
                        <a:ext cx="2071688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7" descr="C:\Users\clut002\AppData\Local\Microsoft\Windows\Temporary Internet Files\Content.IE5\Q0TH321R\MCj04391420000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906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Homogeneous Coordinates</a:t>
            </a:r>
            <a:endParaRPr lang="en-NZ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Affine transformation </a:t>
            </a:r>
            <a:r>
              <a:rPr lang="en-US" altLang="en-US" sz="2600" b="1" smtClean="0"/>
              <a:t>F</a:t>
            </a:r>
            <a:r>
              <a:rPr lang="en-US" altLang="en-US" sz="2600" smtClean="0"/>
              <a:t> consists of a linear transformation and a translation:</a:t>
            </a:r>
            <a:br>
              <a:rPr lang="en-US" altLang="en-US" sz="2600" smtClean="0"/>
            </a:br>
            <a:r>
              <a:rPr lang="en-US" altLang="en-US" sz="2600" smtClean="0"/>
              <a:t>	</a:t>
            </a:r>
            <a:r>
              <a:rPr lang="en-US" altLang="en-US" sz="2600" b="1" smtClean="0"/>
              <a:t>F</a:t>
            </a:r>
            <a:r>
              <a:rPr lang="en-US" altLang="en-US" sz="2600" smtClean="0"/>
              <a:t>(</a:t>
            </a:r>
            <a:r>
              <a:rPr lang="en-US" altLang="en-US" sz="2600" b="1" smtClean="0"/>
              <a:t>p</a:t>
            </a:r>
            <a:r>
              <a:rPr lang="en-US" altLang="en-US" sz="2600" smtClean="0"/>
              <a:t>) = </a:t>
            </a:r>
            <a:r>
              <a:rPr lang="en-US" altLang="en-US" sz="2600" b="1" smtClean="0"/>
              <a:t>M p</a:t>
            </a:r>
            <a:r>
              <a:rPr lang="en-US" altLang="en-US" sz="2600" smtClean="0"/>
              <a:t> + </a:t>
            </a:r>
            <a:r>
              <a:rPr lang="en-US" altLang="en-US" sz="2600" b="1" smtClean="0"/>
              <a:t>t</a:t>
            </a:r>
          </a:p>
          <a:p>
            <a:r>
              <a:rPr lang="en-US" altLang="en-US" sz="2600" smtClean="0"/>
              <a:t>Can we get rid of the vector addition so that</a:t>
            </a:r>
            <a:br>
              <a:rPr lang="en-US" altLang="en-US" sz="2600" smtClean="0"/>
            </a:br>
            <a:r>
              <a:rPr lang="en-US" altLang="en-US" sz="2600" b="1" smtClean="0"/>
              <a:t>F</a:t>
            </a:r>
            <a:r>
              <a:rPr lang="en-US" altLang="en-US" sz="2600" smtClean="0"/>
              <a:t>(</a:t>
            </a:r>
            <a:r>
              <a:rPr lang="en-US" altLang="en-US" sz="2600" b="1" smtClean="0"/>
              <a:t>p</a:t>
            </a:r>
            <a:r>
              <a:rPr lang="en-US" altLang="en-US" sz="2600" smtClean="0"/>
              <a:t>) = </a:t>
            </a:r>
            <a:r>
              <a:rPr lang="en-US" altLang="en-US" sz="2600" b="1" smtClean="0"/>
              <a:t>M p</a:t>
            </a:r>
            <a:r>
              <a:rPr lang="en-US" altLang="en-US" sz="2600" smtClean="0"/>
              <a:t>   works even for translations?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00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 smtClean="0"/>
              <a:t>Wanted</a:t>
            </a:r>
            <a:r>
              <a:rPr lang="en-US" altLang="en-US" sz="2600" smtClean="0"/>
              <a:t>: Representation of translations as matrices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 smtClean="0"/>
              <a:t>Solution</a:t>
            </a:r>
            <a:r>
              <a:rPr lang="en-US" altLang="en-US" sz="2600" smtClean="0"/>
              <a:t>: Homogeneous Coordinates</a:t>
            </a:r>
          </a:p>
          <a:p>
            <a:r>
              <a:rPr lang="en-US" altLang="en-US" sz="2600" smtClean="0"/>
              <a:t>Add an additional coordinate to every vector,</a:t>
            </a:r>
            <a:br>
              <a:rPr lang="en-US" altLang="en-US" sz="2600" smtClean="0"/>
            </a:br>
            <a:r>
              <a:rPr lang="en-US" altLang="en-US" sz="2600" smtClean="0"/>
              <a:t>which is set to 1 if the vector can be translated</a:t>
            </a:r>
          </a:p>
          <a:p>
            <a:r>
              <a:rPr lang="en-US" altLang="en-US" sz="2600" smtClean="0"/>
              <a:t>Normally we just ignore the additional coordinate</a:t>
            </a:r>
          </a:p>
          <a:p>
            <a:r>
              <a:rPr lang="en-US" altLang="en-US" sz="2600" smtClean="0"/>
              <a:t>Also add another row and column to our matrices, e.g.</a:t>
            </a:r>
            <a:endParaRPr lang="en-US" altLang="en-US" sz="2600" b="1" smtClean="0"/>
          </a:p>
          <a:p>
            <a:endParaRPr lang="en-US" altLang="en-US" sz="2600" smtClean="0"/>
          </a:p>
          <a:p>
            <a:endParaRPr lang="en-NZ" altLang="en-US" sz="260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1F0B68-D382-4831-AE99-FF7CC2725A80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149" name="Object 2"/>
          <p:cNvGraphicFramePr>
            <a:graphicFrameLocks noChangeAspect="1"/>
          </p:cNvGraphicFramePr>
          <p:nvPr/>
        </p:nvGraphicFramePr>
        <p:xfrm>
          <a:off x="7718425" y="4316413"/>
          <a:ext cx="8540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508000" imgH="711200" progId="Equation.3">
                  <p:embed/>
                </p:oleObj>
              </mc:Choice>
              <mc:Fallback>
                <p:oleObj name="Equation" r:id="rId4" imgW="5080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4316413"/>
                        <a:ext cx="8540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8731250" y="5395913"/>
          <a:ext cx="1009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698500" imgH="711200" progId="Equation.3">
                  <p:embed/>
                </p:oleObj>
              </mc:Choice>
              <mc:Fallback>
                <p:oleObj name="Equation" r:id="rId6" imgW="698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0" y="5395913"/>
                        <a:ext cx="10096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Homogeneous coordinate 1D-2D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BF56565-8C6B-4E9B-AE03-2F851638300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282700"/>
            <a:ext cx="4889500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70000"/>
            <a:ext cx="46101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Homogeneous Coordinates</a:t>
            </a:r>
            <a:endParaRPr lang="en-NZ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Every vector gets an additional coordinate with value 1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(if translations should affect the vector, otherwise 0)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Every matrix gets an additional row and column (0, …, 0, 1)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For transformations other than translations: no difference</a:t>
            </a:r>
          </a:p>
          <a:p>
            <a:pPr marL="457200" indent="-457200"/>
            <a:endParaRPr lang="en-US" altLang="zh-TW" sz="2400" smtClean="0">
              <a:ea typeface="新細明體" charset="-120"/>
            </a:endParaRPr>
          </a:p>
          <a:p>
            <a:pPr marL="457200" indent="-457200"/>
            <a:endParaRPr lang="en-US" altLang="zh-TW" sz="2400" smtClean="0">
              <a:ea typeface="新細明體" charset="-120"/>
            </a:endParaRPr>
          </a:p>
          <a:p>
            <a:pPr marL="457200" indent="-457200"/>
            <a:endParaRPr lang="en-US" altLang="zh-TW" sz="1200" smtClean="0">
              <a:ea typeface="新細明體" charset="-120"/>
            </a:endParaRPr>
          </a:p>
          <a:p>
            <a:pPr marL="457200" indent="-457200"/>
            <a:endParaRPr lang="en-US" altLang="zh-TW" sz="2400" smtClean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Now we can formulate translations as matrices </a:t>
            </a:r>
            <a:r>
              <a:rPr lang="en-US" altLang="zh-TW" sz="2400" b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:</a:t>
            </a:r>
            <a:endParaRPr lang="en-NZ" altLang="zh-TW" sz="2400" smtClean="0">
              <a:ea typeface="新細明體" charset="-12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5DC482-38B5-4963-8019-9528E30DE867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2297113" y="3168650"/>
          <a:ext cx="36036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676400" imgH="711200" progId="Equation.3">
                  <p:embed/>
                </p:oleObj>
              </mc:Choice>
              <mc:Fallback>
                <p:oleObj name="Equation" r:id="rId4" imgW="16764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168650"/>
                        <a:ext cx="360362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1204913" y="5162550"/>
          <a:ext cx="61436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6" imgW="2857500" imgH="711200" progId="Equation.3">
                  <p:embed/>
                </p:oleObj>
              </mc:Choice>
              <mc:Fallback>
                <p:oleObj name="Equation" r:id="rId6" imgW="2857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162550"/>
                        <a:ext cx="614362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Converting Coordinates</a:t>
            </a:r>
            <a:endParaRPr lang="en-NZ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b="1" smtClean="0"/>
              <a:t>Ordinary to Homogeneous Coordinates</a:t>
            </a:r>
            <a:r>
              <a:rPr lang="en-US" altLang="en-US" sz="2600" smtClean="0"/>
              <a:t>:</a:t>
            </a:r>
          </a:p>
          <a:p>
            <a:r>
              <a:rPr lang="en-US" altLang="en-US" sz="2400" smtClean="0"/>
              <a:t>Just add another coordinate</a:t>
            </a:r>
            <a:br>
              <a:rPr lang="en-US" altLang="en-US" sz="2400" smtClean="0"/>
            </a:br>
            <a:r>
              <a:rPr lang="en-US" altLang="en-US" sz="2400" smtClean="0"/>
              <a:t>(often called w-coodinate)</a:t>
            </a:r>
          </a:p>
          <a:p>
            <a:r>
              <a:rPr lang="en-US" altLang="en-US" sz="2400" smtClean="0"/>
              <a:t>w=1 if translations are possible, w=0 if not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 smtClean="0"/>
              <a:t>Homogeneous to Ordinary Coordinates</a:t>
            </a:r>
            <a:r>
              <a:rPr lang="en-US" altLang="en-US" sz="2600" smtClean="0"/>
              <a:t>:</a:t>
            </a:r>
          </a:p>
          <a:p>
            <a:r>
              <a:rPr lang="en-US" altLang="en-US" sz="2400" smtClean="0"/>
              <a:t>Divide all other coordinates by w-coordinate</a:t>
            </a:r>
            <a:br>
              <a:rPr lang="en-US" altLang="en-US" sz="2400" smtClean="0"/>
            </a:br>
            <a:r>
              <a:rPr lang="en-US" altLang="en-US" sz="2400" smtClean="0"/>
              <a:t>(if </a:t>
            </a:r>
            <a:r>
              <a:rPr lang="en-US" altLang="en-US" sz="2400" i="1" smtClean="0"/>
              <a:t>w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 </a:t>
            </a:r>
            <a:r>
              <a:rPr lang="en-US" altLang="en-US" sz="2400" smtClean="0"/>
              <a:t>0)</a:t>
            </a:r>
          </a:p>
          <a:p>
            <a:r>
              <a:rPr lang="en-US" altLang="en-US" sz="2400" smtClean="0"/>
              <a:t>All homogenous 2D coordinate points</a:t>
            </a:r>
            <a:br>
              <a:rPr lang="en-US" altLang="en-US" sz="2400" smtClean="0"/>
            </a:br>
            <a:r>
              <a:rPr lang="en-US" altLang="en-US" sz="2400" smtClean="0"/>
              <a:t>(</a:t>
            </a:r>
            <a:r>
              <a:rPr lang="en-US" altLang="en-US" sz="2400" i="1" smtClean="0"/>
              <a:t>w p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 </a:t>
            </a:r>
            <a:r>
              <a:rPr lang="en-US" altLang="en-US" sz="2400" i="1" smtClean="0"/>
              <a:t>w p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w</a:t>
            </a:r>
            <a:r>
              <a:rPr lang="en-US" altLang="en-US" sz="2400" smtClean="0"/>
              <a:t>)</a:t>
            </a:r>
            <a:r>
              <a:rPr lang="en-US" altLang="en-US" sz="2400" baseline="30000" smtClean="0"/>
              <a:t>T</a:t>
            </a:r>
            <a:r>
              <a:rPr lang="en-US" altLang="en-US" sz="2400" smtClean="0"/>
              <a:t> with </a:t>
            </a:r>
            <a:r>
              <a:rPr lang="en-US" altLang="en-US" sz="2400" i="1" smtClean="0"/>
              <a:t>w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 </a:t>
            </a:r>
            <a:r>
              <a:rPr lang="en-US" altLang="en-US" sz="2400" smtClean="0"/>
              <a:t>0 represent the </a:t>
            </a:r>
            <a:br>
              <a:rPr lang="en-US" altLang="en-US" sz="2400" smtClean="0"/>
            </a:br>
            <a:r>
              <a:rPr lang="en-US" altLang="en-US" sz="2400" smtClean="0"/>
              <a:t>same ordinary coordinate point (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)</a:t>
            </a:r>
            <a:r>
              <a:rPr lang="en-US" altLang="en-US" sz="2400" baseline="30000" smtClean="0"/>
              <a:t>T</a:t>
            </a:r>
          </a:p>
          <a:p>
            <a:r>
              <a:rPr lang="en-US" altLang="en-US" sz="2400" smtClean="0"/>
              <a:t>Usually w=1, so conversion means just</a:t>
            </a:r>
            <a:br>
              <a:rPr lang="en-US" altLang="en-US" sz="2400" smtClean="0"/>
            </a:br>
            <a:r>
              <a:rPr lang="en-US" altLang="en-US" sz="2400" smtClean="0"/>
              <a:t>omitting the w-coordinate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Font typeface="Wingdings" panose="05000000000000000000" pitchFamily="2" charset="2"/>
              <a:buNone/>
            </a:pPr>
            <a:endParaRPr lang="en-NZ" altLang="en-US" sz="260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5BEEAD-DC9F-4F47-87AD-D79A6A01854B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7258050" y="1430338"/>
          <a:ext cx="156686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723900" imgH="914400" progId="Equation.3">
                  <p:embed/>
                </p:oleObj>
              </mc:Choice>
              <mc:Fallback>
                <p:oleObj name="Equation" r:id="rId4" imgW="723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1430338"/>
                        <a:ext cx="156686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7223125" y="4051300"/>
          <a:ext cx="207168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927100" imgH="914400" progId="Equation.3">
                  <p:embed/>
                </p:oleObj>
              </mc:Choice>
              <mc:Fallback>
                <p:oleObj name="Equation" r:id="rId6" imgW="927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4051300"/>
                        <a:ext cx="2071688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Conversion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sz="2400" b="1" smtClean="0"/>
          </a:p>
          <a:p>
            <a:r>
              <a:rPr lang="en-NZ" altLang="en-US" sz="2400" b="1" smtClean="0"/>
              <a:t>Example: the 3D point (5</a:t>
            </a:r>
            <a:r>
              <a:rPr lang="en-NZ" altLang="en-US" sz="2400" b="1" i="1" smtClean="0"/>
              <a:t>, 3, 2)</a:t>
            </a:r>
            <a:r>
              <a:rPr lang="en-NZ" altLang="en-US" sz="2400" b="1" i="1" baseline="30000" smtClean="0"/>
              <a:t>T</a:t>
            </a:r>
            <a:r>
              <a:rPr lang="en-NZ" altLang="en-US" sz="2400" b="1" i="1" smtClean="0"/>
              <a:t> has the homogeneous representation (5</a:t>
            </a:r>
            <a:r>
              <a:rPr lang="el-GR" altLang="en-US" sz="2400" b="1" i="1" smtClean="0"/>
              <a:t>λ</a:t>
            </a:r>
            <a:r>
              <a:rPr lang="en-NZ" altLang="en-US" sz="2400" b="1" i="1" smtClean="0"/>
              <a:t>, 3</a:t>
            </a:r>
            <a:r>
              <a:rPr lang="el-GR" altLang="en-US" sz="2400" b="1" i="1" smtClean="0"/>
              <a:t> λ</a:t>
            </a:r>
            <a:r>
              <a:rPr lang="en-NZ" altLang="en-US" sz="2400" b="1" i="1" smtClean="0"/>
              <a:t>, 2</a:t>
            </a:r>
            <a:r>
              <a:rPr lang="el-GR" altLang="en-US" sz="2400" b="1" i="1" smtClean="0"/>
              <a:t> λ</a:t>
            </a:r>
            <a:r>
              <a:rPr lang="en-NZ" altLang="en-US" sz="2400" b="1" i="1" smtClean="0"/>
              <a:t>, </a:t>
            </a:r>
            <a:r>
              <a:rPr lang="el-GR" altLang="en-US" sz="2400" b="1" i="1" smtClean="0"/>
              <a:t>λ</a:t>
            </a:r>
            <a:r>
              <a:rPr lang="en-NZ" altLang="en-US" sz="2400" b="1" i="1" smtClean="0"/>
              <a:t> )</a:t>
            </a:r>
            <a:r>
              <a:rPr lang="en-NZ" altLang="en-US" sz="2400" b="1" i="1" baseline="30000" smtClean="0"/>
              <a:t>T</a:t>
            </a:r>
            <a:r>
              <a:rPr lang="en-NZ" altLang="en-US" sz="2400" b="1" i="1" smtClean="0"/>
              <a:t> with</a:t>
            </a:r>
            <a:r>
              <a:rPr lang="en-NZ" altLang="en-US" sz="2400" smtClean="0"/>
              <a:t> arbitrary factor </a:t>
            </a:r>
            <a:r>
              <a:rPr lang="el-GR" altLang="en-US" sz="2400" b="1" i="1" smtClean="0"/>
              <a:t>λ </a:t>
            </a:r>
            <a:r>
              <a:rPr lang="en-NZ" altLang="en-US" sz="2400" i="1" smtClean="0"/>
              <a:t>≠ 0, e.g., (5, 3, 2, 1)</a:t>
            </a:r>
            <a:r>
              <a:rPr lang="en-NZ" altLang="en-US" sz="2400" i="1" baseline="30000" smtClean="0"/>
              <a:t>T</a:t>
            </a:r>
            <a:r>
              <a:rPr lang="en-NZ" altLang="en-US" sz="2400" i="1" smtClean="0"/>
              <a:t>, or (15, 9, 6, 3)</a:t>
            </a:r>
            <a:r>
              <a:rPr lang="en-NZ" altLang="en-US" sz="2400" i="1" baseline="30000" smtClean="0"/>
              <a:t>T</a:t>
            </a:r>
            <a:r>
              <a:rPr lang="en-NZ" altLang="en-US" sz="2400" i="1" smtClean="0"/>
              <a:t>, or (−55,−33,−22,−11)</a:t>
            </a:r>
            <a:r>
              <a:rPr lang="en-NZ" altLang="en-US" sz="2400" i="1" baseline="30000" smtClean="0"/>
              <a:t>T</a:t>
            </a:r>
            <a:r>
              <a:rPr lang="en-NZ" altLang="en-US" sz="2400" i="1" smtClean="0"/>
              <a:t> and so </a:t>
            </a:r>
            <a:r>
              <a:rPr lang="en-NZ" altLang="en-US" sz="2400" smtClean="0"/>
              <a:t>on. </a:t>
            </a:r>
          </a:p>
          <a:p>
            <a:r>
              <a:rPr lang="en-NZ" altLang="en-US" sz="2400" smtClean="0"/>
              <a:t>Conversely, the homogeneous vector (30</a:t>
            </a:r>
            <a:r>
              <a:rPr lang="en-NZ" altLang="en-US" sz="2400" i="1" smtClean="0"/>
              <a:t>, 10, 15, 5)</a:t>
            </a:r>
            <a:r>
              <a:rPr lang="en-NZ" altLang="en-US" sz="2400" i="1" baseline="30000" smtClean="0"/>
              <a:t>T</a:t>
            </a:r>
            <a:r>
              <a:rPr lang="en-NZ" altLang="en-US" sz="2400" i="1" smtClean="0"/>
              <a:t> represents the point (6, 2, 3).</a:t>
            </a:r>
          </a:p>
          <a:p>
            <a:r>
              <a:rPr lang="en-NZ" altLang="en-US" sz="2400" smtClean="0"/>
              <a:t>In homogeneous coordinates projective transformations as well as affine transformations (e.g. translations, rotations, scaling) are specified by linear equations.</a:t>
            </a:r>
          </a:p>
          <a:p>
            <a:endParaRPr lang="en-NZ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89F7250-55E8-49F2-BEE9-FC6F62680F5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3D Affine Transformations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9ECCD3-5E3C-48DA-AD47-C95CF7CAE13D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11268" name="Picture 6" descr="C:\Users\clut002\AppData\Local\Microsoft\Windows\Temporary Internet Files\Content.IE5\3MJX3RU5\MCj029556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465263"/>
            <a:ext cx="300672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5" descr="C:\Users\clut002\AppData\Local\Microsoft\Windows\Temporary Internet Files\Content.IE5\3MJX3RU5\MCj0123469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0"/>
            <a:ext cx="252730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6" descr="C:\Users\clut002\AppData\Local\Microsoft\Windows\Temporary Internet Files\Content.IE5\YP5Z2S5F\MCj043480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62100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54283</TotalTime>
  <Pages>77</Pages>
  <Words>958</Words>
  <Application>Microsoft Office PowerPoint</Application>
  <PresentationFormat>A4 Paper (210x297 mm)</PresentationFormat>
  <Paragraphs>295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Wingdings</vt:lpstr>
      <vt:lpstr>Times New Roman</vt:lpstr>
      <vt:lpstr>新細明體</vt:lpstr>
      <vt:lpstr>Arial Black</vt:lpstr>
      <vt:lpstr>Symbol</vt:lpstr>
      <vt:lpstr>Helvetica</vt:lpstr>
      <vt:lpstr>Times</vt:lpstr>
      <vt:lpstr>굴림</vt:lpstr>
      <vt:lpstr>Pixel</vt:lpstr>
      <vt:lpstr>Microsoft Equation 3.0</vt:lpstr>
      <vt:lpstr>MathType 5.0 Equation</vt:lpstr>
      <vt:lpstr>MathType 4.0 Equation</vt:lpstr>
      <vt:lpstr>Microsoft Office Word 97 - 2003 Document</vt:lpstr>
      <vt:lpstr>Computer Graphics and Image Processing</vt:lpstr>
      <vt:lpstr>Today’s Outline</vt:lpstr>
      <vt:lpstr>Homogeneous Coordinates</vt:lpstr>
      <vt:lpstr>Homogeneous Coordinates</vt:lpstr>
      <vt:lpstr>Homogeneous coordinate 1D-2D</vt:lpstr>
      <vt:lpstr>Using Homogeneous Coordinates</vt:lpstr>
      <vt:lpstr>Converting Coordinates</vt:lpstr>
      <vt:lpstr>Conversion example</vt:lpstr>
      <vt:lpstr>3D Affine Transformations</vt:lpstr>
      <vt:lpstr>3D Affine Transformations</vt:lpstr>
      <vt:lpstr>Shearing</vt:lpstr>
      <vt:lpstr>Rotation</vt:lpstr>
      <vt:lpstr>Rotation around Coordinate Axes</vt:lpstr>
      <vt:lpstr>Rotating to Align with New Coordinate Axes</vt:lpstr>
      <vt:lpstr>Rotation about an Arbitrary Axis</vt:lpstr>
      <vt:lpstr>Arbitrary Axis Rotation: Textbook</vt:lpstr>
      <vt:lpstr>Arbitrary Axis Rotation: Alignment</vt:lpstr>
      <vt:lpstr>The Inverse of a Rotation Matrix</vt:lpstr>
      <vt:lpstr>Examples</vt:lpstr>
      <vt:lpstr>Composition of Transformations</vt:lpstr>
      <vt:lpstr>The Order of Transformations Matters!</vt:lpstr>
      <vt:lpstr>Exam Question 1</vt:lpstr>
      <vt:lpstr>Exam Question 2</vt:lpstr>
      <vt:lpstr>SUMMARY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1147</cp:revision>
  <cp:lastPrinted>2001-05-21T07:17:10Z</cp:lastPrinted>
  <dcterms:created xsi:type="dcterms:W3CDTF">2000-07-12T05:53:19Z</dcterms:created>
  <dcterms:modified xsi:type="dcterms:W3CDTF">2019-02-24T23:43:23Z</dcterms:modified>
</cp:coreProperties>
</file>