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4" r:id="rId12"/>
    <p:sldId id="269" r:id="rId13"/>
    <p:sldId id="270" r:id="rId14"/>
    <p:sldId id="272" r:id="rId15"/>
    <p:sldId id="271" r:id="rId16"/>
    <p:sldId id="273" r:id="rId17"/>
    <p:sldId id="276" r:id="rId18"/>
    <p:sldId id="277" r:id="rId19"/>
    <p:sldId id="27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3" d="100"/>
          <a:sy n="93" d="100"/>
        </p:scale>
        <p:origin x="10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</a:lvl1pPr>
            <a:lvl2pPr>
              <a:spcBef>
                <a:spcPts val="1000"/>
              </a:spcBef>
            </a:lvl2pPr>
            <a:lvl3pPr>
              <a:spcBef>
                <a:spcPts val="1000"/>
              </a:spcBef>
            </a:lvl3pPr>
            <a:lvl4pPr>
              <a:spcBef>
                <a:spcPts val="1000"/>
              </a:spcBef>
            </a:lvl4pPr>
            <a:lvl5pPr>
              <a:spcBef>
                <a:spcPts val="10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000"/>
              </a:spcBef>
              <a:defRPr sz="2800"/>
            </a:lvl1pPr>
            <a:lvl2pPr marL="685800" indent="-342900">
              <a:spcBef>
                <a:spcPts val="1000"/>
              </a:spcBef>
              <a:defRPr sz="2800"/>
            </a:lvl2pPr>
            <a:lvl3pPr marL="1028700" indent="-342900">
              <a:spcBef>
                <a:spcPts val="1000"/>
              </a:spcBef>
              <a:defRPr sz="2800"/>
            </a:lvl3pPr>
            <a:lvl4pPr marL="1371600" indent="-342900">
              <a:spcBef>
                <a:spcPts val="1000"/>
              </a:spcBef>
              <a:defRPr sz="2800"/>
            </a:lvl4pPr>
            <a:lvl5pPr marL="1714500" indent="-342900">
              <a:spcBef>
                <a:spcPts val="10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</a:lvl1pPr>
            <a:lvl2pPr>
              <a:spcBef>
                <a:spcPts val="1000"/>
              </a:spcBef>
            </a:lvl2pPr>
            <a:lvl3pPr>
              <a:spcBef>
                <a:spcPts val="1000"/>
              </a:spcBef>
            </a:lvl3pPr>
            <a:lvl4pPr>
              <a:spcBef>
                <a:spcPts val="1000"/>
              </a:spcBef>
            </a:lvl4pPr>
            <a:lvl5pPr>
              <a:spcBef>
                <a:spcPts val="10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epy/fusepy/blob/master/examples/memory.py" TargetMode="External"/><Relationship Id="rId2" Type="http://schemas.openxmlformats.org/officeDocument/2006/relationships/hyperlink" Target="https://github.com/fusepy/fusepy/blob/master/fuse.py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fusepy/fusepy/tree/master/examples" TargetMode="External"/><Relationship Id="rId4" Type="http://schemas.openxmlformats.org/officeDocument/2006/relationships/hyperlink" Target="https://github.com/skorokithakis/python-fuse-sampl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van508@aucklanduni.ac.nz" TargetMode="External"/><Relationship Id="rId2" Type="http://schemas.openxmlformats.org/officeDocument/2006/relationships/hyperlink" Target="mailto:meng.chiang@auckland.ac.nz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lwan353@aucklanduni.ac.n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ile Syst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BFBFBF"/>
          </a:solidFill>
          <a:ln w="9525">
            <a:round/>
          </a:ln>
        </p:spPr>
        <p:txBody>
          <a:bodyPr lIns="46342" tIns="46342" rIns="46342" bIns="46342"/>
          <a:lstStyle>
            <a:lvl1pPr marL="35760" marR="35760">
              <a:lnSpc>
                <a:spcPct val="102000"/>
              </a:lnSpc>
              <a:tabLst>
                <a:tab pos="25400" algn="l"/>
                <a:tab pos="863600" algn="l"/>
                <a:tab pos="1701800" algn="l"/>
                <a:tab pos="2527300" algn="l"/>
                <a:tab pos="3365500" algn="l"/>
                <a:tab pos="4203700" algn="l"/>
                <a:tab pos="5029200" algn="l"/>
                <a:tab pos="5867400" algn="l"/>
                <a:tab pos="6705600" algn="l"/>
                <a:tab pos="7531100" algn="l"/>
                <a:tab pos="8369300" algn="l"/>
                <a:tab pos="9207500" algn="l"/>
                <a:tab pos="9461500" algn="l"/>
              </a:tabLst>
            </a:lvl1pPr>
          </a:lstStyle>
          <a:p>
            <a:r>
              <a:t>File Systems</a:t>
            </a:r>
          </a:p>
        </p:txBody>
      </p:sp>
      <p:sp>
        <p:nvSpPr>
          <p:cNvPr id="120" name="A file system needs to satisfy these general requireme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>
            <a:round/>
          </a:ln>
        </p:spPr>
        <p:txBody>
          <a:bodyPr lIns="46342" tIns="46342" rIns="46342" bIns="46342"/>
          <a:lstStyle/>
          <a:p>
            <a:pPr marL="317199" marR="32541" indent="-284657" defTabSz="531622">
              <a:lnSpc>
                <a:spcPct val="102000"/>
              </a:lnSpc>
              <a:spcBef>
                <a:spcPts val="900"/>
              </a:spcBef>
              <a:buSzTx/>
              <a:buNone/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3276"/>
            </a:pPr>
            <a:r>
              <a:rPr dirty="0"/>
              <a:t>A file system needs to satisfy these general requirements. </a:t>
            </a:r>
          </a:p>
          <a:p>
            <a:pPr marL="437036" marR="32541" indent="-404495" defTabSz="531622">
              <a:lnSpc>
                <a:spcPct val="102000"/>
              </a:lnSpc>
              <a:spcBef>
                <a:spcPts val="9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3276"/>
            </a:pPr>
            <a:r>
              <a:rPr dirty="0"/>
              <a:t>We need some way of storing information</a:t>
            </a:r>
          </a:p>
          <a:p>
            <a:pPr marL="616812" marR="32541" lvl="1" indent="-179775" defTabSz="531622">
              <a:spcBef>
                <a:spcPts val="3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2184"/>
            </a:pPr>
            <a:r>
              <a:rPr lang="en-US" dirty="0"/>
              <a:t>I</a:t>
            </a:r>
            <a:r>
              <a:rPr dirty="0"/>
              <a:t>ndependently from a running program</a:t>
            </a:r>
            <a:r>
              <a:rPr lang="en-US" dirty="0"/>
              <a:t>, </a:t>
            </a:r>
            <a:r>
              <a:rPr dirty="0"/>
              <a:t>so it can be used at later time</a:t>
            </a:r>
          </a:p>
          <a:p>
            <a:pPr marL="616812" marR="32541" lvl="1" indent="-179775" defTabSz="531622">
              <a:spcBef>
                <a:spcPts val="3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2184"/>
            </a:pPr>
            <a:r>
              <a:rPr lang="en-US" dirty="0"/>
              <a:t>Permanent / Persistence</a:t>
            </a:r>
            <a:endParaRPr dirty="0"/>
          </a:p>
          <a:p>
            <a:pPr marL="616812" marR="32541" lvl="1" indent="-179775" defTabSz="531622">
              <a:spcBef>
                <a:spcPts val="3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2184"/>
            </a:pPr>
            <a:r>
              <a:rPr lang="en-US" dirty="0"/>
              <a:t>N</a:t>
            </a:r>
            <a:r>
              <a:rPr dirty="0"/>
              <a:t>on-volatile storage</a:t>
            </a:r>
            <a:r>
              <a:rPr lang="en-US" dirty="0"/>
              <a:t>, </a:t>
            </a:r>
            <a:r>
              <a:rPr dirty="0"/>
              <a:t>so it can be shared with other programs or users</a:t>
            </a:r>
          </a:p>
          <a:p>
            <a:pPr marL="437036" marR="32541" indent="-404495" defTabSz="531622">
              <a:spcBef>
                <a:spcPts val="9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3276"/>
            </a:pPr>
            <a:r>
              <a:rPr dirty="0"/>
              <a:t>An infinite variety of data is to be stored</a:t>
            </a:r>
          </a:p>
          <a:p>
            <a:pPr marL="616812" marR="32541" lvl="1" indent="-179775" defTabSz="531622">
              <a:spcBef>
                <a:spcPts val="3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2184"/>
            </a:pPr>
            <a:r>
              <a:rPr dirty="0"/>
              <a:t>The more information the OS knows about the data the more it can facilitate use of the data.</a:t>
            </a:r>
            <a:r>
              <a:rPr lang="en-US" dirty="0"/>
              <a:t> </a:t>
            </a:r>
            <a:r>
              <a:rPr lang="en-SG" dirty="0"/>
              <a:t>E.g. binary files, textual files, executable files</a:t>
            </a:r>
            <a:endParaRPr dirty="0"/>
          </a:p>
          <a:p>
            <a:pPr marL="437036" marR="32541" indent="-404495" defTabSz="531622">
              <a:spcBef>
                <a:spcPts val="9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3276"/>
            </a:pPr>
            <a:r>
              <a:rPr dirty="0"/>
              <a:t>Naming the data</a:t>
            </a:r>
          </a:p>
          <a:p>
            <a:pPr marL="616812" marR="32541" lvl="1" indent="-179775" defTabSz="531622">
              <a:spcBef>
                <a:spcPts val="3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2184"/>
            </a:pPr>
            <a:r>
              <a:rPr dirty="0"/>
              <a:t>The data needs to be stored and retrieved easily. We need a way to name the data.</a:t>
            </a:r>
          </a:p>
          <a:p>
            <a:pPr marL="616812" marR="32541" lvl="1" indent="-179775" defTabSz="531622">
              <a:spcBef>
                <a:spcPts val="3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2184"/>
            </a:pPr>
            <a:r>
              <a:rPr dirty="0"/>
              <a:t>We must then be able to locate the data using its name.</a:t>
            </a:r>
            <a:endParaRPr lang="en-US" dirty="0"/>
          </a:p>
          <a:p>
            <a:pPr marL="616812" marR="32541" lvl="1" indent="-179775" defTabSz="531622">
              <a:spcBef>
                <a:spcPts val="3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2184"/>
            </a:pPr>
            <a:r>
              <a:rPr lang="en-SG" dirty="0"/>
              <a:t>User can easily find, examine, modify, etc data</a:t>
            </a:r>
            <a:endParaRPr dirty="0"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etting up for this assig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sz="8000" dirty="0"/>
              <a:t>Setup</a:t>
            </a:r>
          </a:p>
        </p:txBody>
      </p:sp>
      <p:sp>
        <p:nvSpPr>
          <p:cNvPr id="187" name="You need a recent version of Ubuntu (actually can use other OSs but the markers will use Ubuntu in the labs as in A1). Doesn’t run on Windows 10 subsystem for Linux.…"/>
          <p:cNvSpPr txBox="1">
            <a:spLocks noGrp="1"/>
          </p:cNvSpPr>
          <p:nvPr>
            <p:ph type="body" idx="1"/>
          </p:nvPr>
        </p:nvSpPr>
        <p:spPr>
          <a:xfrm>
            <a:off x="952499" y="2603500"/>
            <a:ext cx="11909062" cy="62865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37463">
              <a:spcBef>
                <a:spcPts val="900"/>
              </a:spcBef>
              <a:defRPr sz="3312"/>
            </a:pPr>
            <a:r>
              <a:rPr lang="en-SG" dirty="0"/>
              <a:t>Ubuntu in the labs or on your own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800" dirty="0"/>
              <a:t>Virtual machines, macOS or Windows Subsystem for Linux version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800" dirty="0"/>
              <a:t>Ubuntu 18.04 image has been made available at </a:t>
            </a:r>
            <a:r>
              <a:rPr lang="en-SG" sz="2800" dirty="0" err="1"/>
              <a:t>FlexIT</a:t>
            </a:r>
            <a:r>
              <a:rPr lang="en-SG" sz="2800" dirty="0"/>
              <a:t> (</a:t>
            </a:r>
            <a:r>
              <a:rPr lang="en-SG" sz="2800" dirty="0" err="1"/>
              <a:t>flexit.auckland.ac.nz</a:t>
            </a:r>
            <a:r>
              <a:rPr lang="en-SG" sz="2800" dirty="0"/>
              <a:t>)</a:t>
            </a:r>
          </a:p>
          <a:p>
            <a:pPr lvl="2"/>
            <a:r>
              <a:rPr lang="en-SG" sz="2800" dirty="0"/>
              <a:t>Sign in to SSO which will take you to the sign-in page for </a:t>
            </a:r>
            <a:r>
              <a:rPr lang="en-SG" sz="2800" dirty="0" err="1"/>
              <a:t>FlexIT</a:t>
            </a:r>
            <a:endParaRPr lang="en-SG" sz="2800" dirty="0"/>
          </a:p>
          <a:p>
            <a:pPr lvl="2"/>
            <a:r>
              <a:rPr lang="en-SG" sz="2800" dirty="0"/>
              <a:t>Look for the Ubuntu 18.04 desktop icon</a:t>
            </a:r>
          </a:p>
          <a:p>
            <a:endParaRPr lang="en-SG" sz="3300" dirty="0"/>
          </a:p>
          <a:p>
            <a:r>
              <a:rPr lang="en-SG" sz="3300" dirty="0"/>
              <a:t>The Markers will use Ubuntu in the labs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2AEA-783F-0841-953E-79F35204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Setup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54EC1-E9D6-5243-967B-14628FF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924051" cy="6286500"/>
          </a:xfrm>
        </p:spPr>
        <p:txBody>
          <a:bodyPr/>
          <a:lstStyle/>
          <a:p>
            <a:pPr marL="408940" indent="-408940" defTabSz="537463">
              <a:spcBef>
                <a:spcPts val="900"/>
              </a:spcBef>
              <a:defRPr sz="3312"/>
            </a:pPr>
            <a:r>
              <a:rPr lang="en-SG" sz="3300" dirty="0"/>
              <a:t>Download </a:t>
            </a:r>
            <a:r>
              <a:rPr lang="en-SG" sz="3300" dirty="0" err="1"/>
              <a:t>fuse.py</a:t>
            </a:r>
            <a:r>
              <a:rPr lang="en-SG" sz="3300" dirty="0"/>
              <a:t>, </a:t>
            </a:r>
            <a:r>
              <a:rPr lang="en-SG" sz="3300" dirty="0" err="1"/>
              <a:t>memory.py</a:t>
            </a:r>
            <a:r>
              <a:rPr lang="en-SG" sz="3300" dirty="0"/>
              <a:t> and </a:t>
            </a:r>
            <a:r>
              <a:rPr lang="en-SG" sz="3300" dirty="0" err="1"/>
              <a:t>passthrough.py</a:t>
            </a:r>
            <a:r>
              <a:rPr lang="en-SG" sz="3300" dirty="0"/>
              <a:t> from the A2 files section on Canvas</a:t>
            </a:r>
          </a:p>
          <a:p>
            <a:pPr marL="866140" lvl="1" indent="-457200" defTabSz="537463">
              <a:spcBef>
                <a:spcPts val="900"/>
              </a:spcBef>
              <a:buFont typeface="Courier New" panose="02070309020205020404" pitchFamily="49" charset="0"/>
              <a:buChar char="o"/>
              <a:defRPr sz="3312"/>
            </a:pPr>
            <a:r>
              <a:rPr lang="en-SG" sz="2800" dirty="0" err="1"/>
              <a:t>fuse.py</a:t>
            </a:r>
            <a:r>
              <a:rPr lang="en-SG" sz="2800" dirty="0"/>
              <a:t> is from </a:t>
            </a:r>
          </a:p>
          <a:p>
            <a:pPr marL="1262380" lvl="2" indent="-408940" defTabSz="537463">
              <a:spcBef>
                <a:spcPts val="900"/>
              </a:spcBef>
              <a:defRPr sz="3312"/>
            </a:pPr>
            <a:r>
              <a:rPr lang="en-SG" sz="2400" dirty="0">
                <a:hlinkClick r:id="rId2"/>
              </a:rPr>
              <a:t>https://github.com/fusepy/fusepy/blob/master/fuse.py </a:t>
            </a:r>
            <a:endParaRPr lang="en-SG" sz="2400" dirty="0"/>
          </a:p>
          <a:p>
            <a:pPr marL="866140" lvl="1" indent="-457200" defTabSz="537463">
              <a:spcBef>
                <a:spcPts val="900"/>
              </a:spcBef>
              <a:buFont typeface="Courier New" panose="02070309020205020404" pitchFamily="49" charset="0"/>
              <a:buChar char="o"/>
              <a:defRPr sz="3312"/>
            </a:pPr>
            <a:r>
              <a:rPr lang="en-SG" sz="2800" dirty="0" err="1"/>
              <a:t>memory.py</a:t>
            </a:r>
            <a:r>
              <a:rPr lang="en-SG" sz="2800" dirty="0"/>
              <a:t> is from</a:t>
            </a:r>
          </a:p>
          <a:p>
            <a:pPr marL="1262380" lvl="2" indent="-408940" defTabSz="537463">
              <a:spcBef>
                <a:spcPts val="900"/>
              </a:spcBef>
              <a:defRPr sz="3312"/>
            </a:pPr>
            <a:r>
              <a:rPr lang="en-SG" sz="2400" dirty="0">
                <a:hlinkClick r:id="rId3"/>
              </a:rPr>
              <a:t>https://github.com/fusepy/fusepy/blob/master/examples/memory.py</a:t>
            </a:r>
            <a:endParaRPr lang="en-SG" sz="2400" dirty="0"/>
          </a:p>
          <a:p>
            <a:pPr marL="866140" lvl="1" indent="-457200" defTabSz="537463">
              <a:spcBef>
                <a:spcPts val="900"/>
              </a:spcBef>
              <a:buFont typeface="Courier New" panose="02070309020205020404" pitchFamily="49" charset="0"/>
              <a:buChar char="o"/>
              <a:defRPr sz="3312"/>
            </a:pPr>
            <a:r>
              <a:rPr lang="en-SG" sz="2800" dirty="0" err="1"/>
              <a:t>passthrough.py</a:t>
            </a:r>
            <a:r>
              <a:rPr lang="en-SG" sz="2800" dirty="0"/>
              <a:t> is from</a:t>
            </a:r>
          </a:p>
          <a:p>
            <a:pPr marL="1262380" lvl="2" indent="-408940" defTabSz="537463">
              <a:spcBef>
                <a:spcPts val="900"/>
              </a:spcBef>
              <a:defRPr sz="3312"/>
            </a:pPr>
            <a:r>
              <a:rPr lang="en-SG" sz="2400" u="sng" dirty="0">
                <a:hlinkClick r:id="rId4"/>
              </a:rPr>
              <a:t>https://github.com/skorokithakis/python-fuse-sample</a:t>
            </a:r>
            <a:endParaRPr lang="en-SG" sz="2400" dirty="0"/>
          </a:p>
          <a:p>
            <a:pPr marL="373380" indent="-408940" defTabSz="537463">
              <a:spcBef>
                <a:spcPts val="900"/>
              </a:spcBef>
              <a:defRPr sz="3312"/>
            </a:pPr>
            <a:endParaRPr lang="en-SG" sz="3000" dirty="0"/>
          </a:p>
          <a:p>
            <a:pPr marL="373380" indent="-408940" defTabSz="537463">
              <a:spcBef>
                <a:spcPts val="900"/>
              </a:spcBef>
              <a:defRPr sz="3312"/>
            </a:pPr>
            <a:r>
              <a:rPr lang="en-SG" sz="3300" dirty="0"/>
              <a:t>You can also get examples from the </a:t>
            </a:r>
            <a:r>
              <a:rPr lang="en-SG" sz="3300" dirty="0" err="1"/>
              <a:t>github</a:t>
            </a:r>
            <a:r>
              <a:rPr lang="en-SG" sz="3300" dirty="0"/>
              <a:t> site at</a:t>
            </a:r>
          </a:p>
          <a:p>
            <a:pPr marL="866140" lvl="1" indent="-457200" defTabSz="537463">
              <a:spcBef>
                <a:spcPts val="900"/>
              </a:spcBef>
              <a:buFont typeface="Courier New" panose="02070309020205020404" pitchFamily="49" charset="0"/>
              <a:buChar char="o"/>
              <a:defRPr sz="3312"/>
            </a:pPr>
            <a:r>
              <a:rPr lang="en-SG" sz="2800" dirty="0">
                <a:hlinkClick r:id="rId5"/>
              </a:rPr>
              <a:t>https://github.com/fusepy/fusepy/tree/master/examples</a:t>
            </a:r>
            <a:endParaRPr lang="en-SG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376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MG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OMG Python</a:t>
            </a:r>
          </a:p>
        </p:txBody>
      </p:sp>
      <p:sp>
        <p:nvSpPr>
          <p:cNvPr id="191" name="Much (much) simpler to do this assignment in Python.…"/>
          <p:cNvSpPr txBox="1">
            <a:spLocks noGrp="1"/>
          </p:cNvSpPr>
          <p:nvPr>
            <p:ph type="body" idx="1"/>
          </p:nvPr>
        </p:nvSpPr>
        <p:spPr>
          <a:xfrm>
            <a:off x="952499" y="2603500"/>
            <a:ext cx="11744169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Much (much) simpler to do this assignment in Python</a:t>
            </a:r>
          </a:p>
          <a:p>
            <a:r>
              <a:rPr dirty="0"/>
              <a:t>If you don’t know how to do something in</a:t>
            </a:r>
            <a:endParaRPr lang="en-US" dirty="0"/>
          </a:p>
          <a:p>
            <a:pPr lvl="1"/>
            <a:r>
              <a:rPr lang="en-SG" sz="2800" dirty="0"/>
              <a:t>Ask one of the tutors/lecturers for help </a:t>
            </a:r>
          </a:p>
          <a:p>
            <a:pPr lvl="1"/>
            <a:r>
              <a:rPr lang="en-SG" sz="2800" dirty="0"/>
              <a:t>Forum: feel free to ask on Piazza or Canvas</a:t>
            </a:r>
          </a:p>
          <a:p>
            <a:pPr lvl="1"/>
            <a:r>
              <a:rPr lang="en-SG" sz="2800" dirty="0"/>
              <a:t>Python documentation: </a:t>
            </a:r>
            <a:r>
              <a:rPr lang="en-SG" sz="2800" dirty="0">
                <a:hlinkClick r:id="rId2"/>
              </a:rPr>
              <a:t>https://docs.python.org/3.6/</a:t>
            </a:r>
            <a:endParaRPr lang="en-SG" sz="2800" dirty="0"/>
          </a:p>
          <a:p>
            <a:pPr lvl="1"/>
            <a:r>
              <a:rPr lang="en-SG" sz="2800" dirty="0" err="1"/>
              <a:t>StackOverflow</a:t>
            </a:r>
            <a:r>
              <a:rPr lang="en-SG" sz="2800" dirty="0"/>
              <a:t>, Google</a:t>
            </a:r>
            <a:endParaRPr sz="2800" dirty="0"/>
          </a:p>
          <a:p>
            <a:r>
              <a:rPr dirty="0"/>
              <a:t>The standard python</a:t>
            </a:r>
            <a:r>
              <a:rPr lang="en-US" dirty="0"/>
              <a:t> 2 or 3.6</a:t>
            </a:r>
            <a:r>
              <a:rPr dirty="0"/>
              <a:t> on Ubuntu</a:t>
            </a:r>
            <a:r>
              <a:rPr lang="en-US" dirty="0"/>
              <a:t> works</a:t>
            </a:r>
            <a:endParaRPr dirty="0"/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assthrough.p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passthrough.py</a:t>
            </a:r>
            <a:endParaRPr dirty="0"/>
          </a:p>
        </p:txBody>
      </p:sp>
      <p:sp>
        <p:nvSpPr>
          <p:cNvPr id="195" name="This neatly enapsulates the methods you may need to override (not all of them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</a:t>
            </a:r>
            <a:r>
              <a:rPr dirty="0"/>
              <a:t>eatly </a:t>
            </a:r>
            <a:r>
              <a:rPr dirty="0" err="1"/>
              <a:t>enapsulates</a:t>
            </a:r>
            <a:r>
              <a:rPr dirty="0"/>
              <a:t> the methods you may need to override (not all of them)</a:t>
            </a:r>
          </a:p>
          <a:p>
            <a:r>
              <a:rPr lang="en-US" dirty="0"/>
              <a:t>T</a:t>
            </a:r>
            <a:r>
              <a:rPr dirty="0"/>
              <a:t>wo </a:t>
            </a:r>
            <a:r>
              <a:rPr lang="en-US" dirty="0"/>
              <a:t>types</a:t>
            </a:r>
            <a:r>
              <a:rPr dirty="0"/>
              <a:t> of methods</a:t>
            </a:r>
          </a:p>
          <a:p>
            <a:pPr marL="1270000" lvl="1" indent="-635000">
              <a:buSzPct val="100000"/>
              <a:buAutoNum type="arabicPeriod"/>
            </a:pPr>
            <a:r>
              <a:rPr sz="3200" dirty="0"/>
              <a:t>filesystem methods which deal with directories and files</a:t>
            </a:r>
          </a:p>
          <a:p>
            <a:pPr marL="1270000" lvl="1" indent="-635000">
              <a:buSzPct val="100000"/>
              <a:buAutoNum type="arabicPeriod"/>
            </a:pPr>
            <a:r>
              <a:rPr sz="3200" dirty="0"/>
              <a:t>file methods which deal with the contents of files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ogg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Logging</a:t>
            </a:r>
          </a:p>
        </p:txBody>
      </p:sp>
      <p:sp>
        <p:nvSpPr>
          <p:cNvPr id="203" name="There is some python magic which logs information to the screen as the file system work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600"/>
              </a:spcBef>
              <a:defRPr sz="2268"/>
            </a:pPr>
            <a:r>
              <a:t>There is some python magic which logs information to the screen as the file system works. 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LoggingMixIn: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log = logging.getLogger('A2')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def __call__(self, op, path, *args):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self.log.debug('-&gt; path:%s %s%s', path, op, repr(args))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 = '[Unhandled Exception]'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try: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ret = getattr(self, op)(path, *args)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return ret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except OSError as e: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ret = str(e)</a:t>
            </a:r>
          </a:p>
          <a:p>
            <a:pPr marL="0" indent="0" defTabSz="368045">
              <a:spcBef>
                <a:spcPts val="600"/>
              </a:spcBef>
              <a:buSzTx/>
              <a:buNone/>
              <a:defRPr sz="22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raise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art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Part1</a:t>
            </a:r>
          </a:p>
        </p:txBody>
      </p:sp>
      <p:sp>
        <p:nvSpPr>
          <p:cNvPr id="199" name="Ensure fuse.py, passthrough.py and a2fuse1.py are in the same directory.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804130" cy="62865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40055" indent="-440055" defTabSz="578358">
              <a:spcBef>
                <a:spcPts val="900"/>
              </a:spcBef>
              <a:defRPr sz="3564"/>
            </a:pPr>
            <a:r>
              <a:rPr lang="en-SG" sz="2800" dirty="0"/>
              <a:t>Setup</a:t>
            </a:r>
            <a:endParaRPr lang="en-US" sz="2800" dirty="0"/>
          </a:p>
          <a:p>
            <a:pPr lvl="1" defTabSz="578358">
              <a:spcBef>
                <a:spcPts val="900"/>
              </a:spcBef>
              <a:buFont typeface="Courier New" panose="02070309020205020404" pitchFamily="49" charset="0"/>
              <a:buChar char="o"/>
              <a:defRPr sz="3564"/>
            </a:pPr>
            <a:r>
              <a:rPr lang="en-US" sz="2400" dirty="0"/>
              <a:t>Put</a:t>
            </a:r>
            <a:r>
              <a:rPr sz="2400" dirty="0"/>
              <a:t> </a:t>
            </a:r>
            <a:r>
              <a:rPr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fuse.py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passthrough.py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dirty="0"/>
              <a:t>and 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a2fuse1.py </a:t>
            </a:r>
            <a:r>
              <a:rPr sz="2400" dirty="0"/>
              <a:t>in the same directory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Create a directory called "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SG" sz="2400" dirty="0"/>
              <a:t>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Download files "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SG" sz="2400" dirty="0"/>
              <a:t>", "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SG" sz="2400" dirty="0"/>
              <a:t>", and ”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SG" sz="2400" dirty="0"/>
              <a:t>" from Canvas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Create</a:t>
            </a:r>
            <a:r>
              <a:rPr sz="2400" dirty="0"/>
              <a:t> a directory called "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sz="2400" dirty="0"/>
              <a:t>"</a:t>
            </a:r>
            <a:endParaRPr lang="en-US" sz="2400" dirty="0"/>
          </a:p>
          <a:p>
            <a:pPr marL="440055" indent="-440055" defTabSz="578358">
              <a:spcBef>
                <a:spcPts val="900"/>
              </a:spcBef>
              <a:defRPr sz="3564"/>
            </a:pPr>
            <a:r>
              <a:rPr sz="2800" dirty="0"/>
              <a:t>Run "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a2fuse1.py source mount</a:t>
            </a:r>
            <a:r>
              <a:rPr sz="2800" dirty="0"/>
              <a:t>"</a:t>
            </a:r>
          </a:p>
          <a:p>
            <a:pPr lvl="1" defTabSz="578358">
              <a:spcBef>
                <a:spcPts val="900"/>
              </a:spcBef>
              <a:buFont typeface="Courier New" panose="02070309020205020404" pitchFamily="49" charset="0"/>
              <a:buChar char="o"/>
              <a:defRPr sz="3564"/>
            </a:pPr>
            <a:r>
              <a:rPr lang="en-US" sz="2400" dirty="0"/>
              <a:t>Observe </a:t>
            </a:r>
            <a:r>
              <a:rPr lang="en-SG" sz="2400" dirty="0"/>
              <a:t>logs and highlight the main functionality, for example</a:t>
            </a:r>
          </a:p>
          <a:p>
            <a:pPr lvl="1" defTabSz="578358">
              <a:spcBef>
                <a:spcPts val="900"/>
              </a:spcBef>
              <a:buFont typeface="Courier New" panose="02070309020205020404" pitchFamily="49" charset="0"/>
              <a:buChar char="o"/>
              <a:defRPr sz="3564"/>
            </a:pPr>
            <a:endParaRPr lang="en-SG" sz="2400" dirty="0"/>
          </a:p>
          <a:p>
            <a:pPr lvl="1" defTabSz="578358">
              <a:spcBef>
                <a:spcPts val="900"/>
              </a:spcBef>
              <a:buFont typeface="Courier New" panose="02070309020205020404" pitchFamily="49" charset="0"/>
              <a:buChar char="o"/>
              <a:defRPr sz="3564"/>
            </a:pPr>
            <a:endParaRPr sz="2400" dirty="0"/>
          </a:p>
          <a:p>
            <a:pPr marL="440055" indent="-440055" defTabSz="578358">
              <a:spcBef>
                <a:spcPts val="900"/>
              </a:spcBef>
              <a:defRPr sz="3564"/>
            </a:pPr>
            <a:endParaRPr lang="en-US" sz="2800" dirty="0"/>
          </a:p>
          <a:p>
            <a:pPr marL="440055" indent="-440055" defTabSz="578358">
              <a:spcBef>
                <a:spcPts val="900"/>
              </a:spcBef>
              <a:defRPr sz="3564"/>
            </a:pPr>
            <a:r>
              <a:rPr sz="2800" dirty="0"/>
              <a:t>To stop </a:t>
            </a:r>
            <a:endParaRPr lang="en-US" sz="2800" dirty="0"/>
          </a:p>
          <a:p>
            <a:pPr lvl="1" defTabSz="578358">
              <a:spcBef>
                <a:spcPts val="900"/>
              </a:spcBef>
              <a:buFont typeface="Courier New" panose="02070309020205020404" pitchFamily="49" charset="0"/>
              <a:buChar char="o"/>
              <a:defRPr sz="3564"/>
            </a:pPr>
            <a:r>
              <a:rPr sz="2400" dirty="0"/>
              <a:t>"</a:t>
            </a:r>
            <a:r>
              <a:rPr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fusermount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-u mount</a:t>
            </a:r>
            <a:r>
              <a:rPr sz="2400" dirty="0"/>
              <a:t>"</a:t>
            </a:r>
            <a:r>
              <a:rPr lang="en-US" sz="2400" dirty="0"/>
              <a:t> </a:t>
            </a:r>
            <a:r>
              <a:rPr lang="en-SG" sz="2400" dirty="0"/>
              <a:t>(Ubuntu) or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mount</a:t>
            </a:r>
            <a:r>
              <a:rPr lang="en-SG" sz="2400" dirty="0"/>
              <a:t>" (macOS)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BF0C7-048E-8642-9818-AC69BB362ECC}"/>
              </a:ext>
            </a:extLst>
          </p:cNvPr>
          <p:cNvSpPr txBox="1"/>
          <p:nvPr/>
        </p:nvSpPr>
        <p:spPr>
          <a:xfrm>
            <a:off x="1714500" y="6339243"/>
            <a:ext cx="7061200" cy="108747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SG" sz="1600" dirty="0" err="1"/>
              <a:t>DEBUG:fuse.log-mixin</a:t>
            </a:r>
            <a:r>
              <a:rPr lang="en-SG" sz="1600" dirty="0"/>
              <a:t>:-&gt; </a:t>
            </a:r>
            <a:r>
              <a:rPr lang="en-SG" sz="1600" dirty="0" err="1"/>
              <a:t>getattr</a:t>
            </a:r>
            <a:r>
              <a:rPr lang="en-SG" sz="1600" dirty="0"/>
              <a:t> /</a:t>
            </a:r>
            <a:r>
              <a:rPr lang="en-SG" sz="1600" dirty="0" err="1"/>
              <a:t>newfile</a:t>
            </a:r>
            <a:r>
              <a:rPr lang="en-SG" sz="1600" dirty="0"/>
              <a:t> (None,)</a:t>
            </a:r>
          </a:p>
          <a:p>
            <a:pPr algn="l"/>
            <a:r>
              <a:rPr lang="en-SG" sz="1600" dirty="0" err="1"/>
              <a:t>DEBUG:fuse.log-mixin</a:t>
            </a:r>
            <a:r>
              <a:rPr lang="en-SG" sz="1600" dirty="0"/>
              <a:t>:&lt;- </a:t>
            </a:r>
            <a:r>
              <a:rPr lang="en-SG" sz="1600" dirty="0" err="1"/>
              <a:t>getattr</a:t>
            </a:r>
            <a:r>
              <a:rPr lang="en-SG" sz="1600" dirty="0"/>
              <a:t> {'</a:t>
            </a:r>
            <a:r>
              <a:rPr lang="en-SG" sz="1600" dirty="0" err="1"/>
              <a:t>st_atime</a:t>
            </a:r>
            <a:r>
              <a:rPr lang="en-SG" sz="1600" dirty="0"/>
              <a:t>': 1599037397.463398, '</a:t>
            </a:r>
            <a:r>
              <a:rPr lang="en-SG" sz="1600" dirty="0" err="1"/>
              <a:t>st_ctime</a:t>
            </a:r>
            <a:r>
              <a:rPr lang="en-SG" sz="1600" dirty="0"/>
              <a:t>':</a:t>
            </a:r>
          </a:p>
          <a:p>
            <a:pPr algn="l"/>
            <a:r>
              <a:rPr lang="en-SG" sz="1600" dirty="0"/>
              <a:t>1599037379.543504, '</a:t>
            </a:r>
            <a:r>
              <a:rPr lang="en-SG" sz="1600" dirty="0" err="1"/>
              <a:t>st_gid</a:t>
            </a:r>
            <a:r>
              <a:rPr lang="en-SG" sz="1600" dirty="0"/>
              <a:t>': 20, '</a:t>
            </a:r>
            <a:r>
              <a:rPr lang="en-SG" sz="1600" dirty="0" err="1"/>
              <a:t>st_mode</a:t>
            </a:r>
            <a:r>
              <a:rPr lang="en-SG" sz="1600" dirty="0"/>
              <a:t>': 33188, '</a:t>
            </a:r>
            <a:r>
              <a:rPr lang="en-SG" sz="1600" dirty="0" err="1"/>
              <a:t>st_mtime</a:t>
            </a:r>
            <a:r>
              <a:rPr lang="en-SG" sz="1600" dirty="0"/>
              <a:t>':</a:t>
            </a:r>
          </a:p>
          <a:p>
            <a:pPr algn="l"/>
            <a:r>
              <a:rPr lang="en-SG" sz="1600" dirty="0"/>
              <a:t>1599037379.543504, '</a:t>
            </a:r>
            <a:r>
              <a:rPr lang="en-SG" sz="1600" dirty="0" err="1"/>
              <a:t>st_nlink</a:t>
            </a:r>
            <a:r>
              <a:rPr lang="en-SG" sz="1600" dirty="0"/>
              <a:t>': 1, '</a:t>
            </a:r>
            <a:r>
              <a:rPr lang="en-SG" sz="1600" dirty="0" err="1"/>
              <a:t>st_size</a:t>
            </a:r>
            <a:r>
              <a:rPr lang="en-SG" sz="1600" dirty="0"/>
              <a:t>': 12, '</a:t>
            </a:r>
            <a:r>
              <a:rPr lang="en-SG" sz="1600" dirty="0" err="1"/>
              <a:t>st_uid</a:t>
            </a:r>
            <a:r>
              <a:rPr lang="en-SG" sz="1600" dirty="0"/>
              <a:t>': 501}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69F3C-CB9B-0845-8188-E328788DD71E}"/>
              </a:ext>
            </a:extLst>
          </p:cNvPr>
          <p:cNvSpPr txBox="1"/>
          <p:nvPr/>
        </p:nvSpPr>
        <p:spPr>
          <a:xfrm>
            <a:off x="8966188" y="6677796"/>
            <a:ext cx="323165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SG" sz="2000" dirty="0">
                <a:solidFill>
                  <a:schemeClr val="accent1"/>
                </a:solidFill>
              </a:rPr>
              <a:t>Gets attributes for "</a:t>
            </a:r>
            <a:r>
              <a:rPr lang="en-SG" sz="2000" dirty="0" err="1">
                <a:solidFill>
                  <a:schemeClr val="accent1"/>
                </a:solidFill>
              </a:rPr>
              <a:t>newfile</a:t>
            </a:r>
            <a:r>
              <a:rPr lang="en-SG" sz="2000" dirty="0">
                <a:solidFill>
                  <a:schemeClr val="accent1"/>
                </a:solidFill>
              </a:rPr>
              <a:t>".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rt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Part2</a:t>
            </a:r>
          </a:p>
        </p:txBody>
      </p:sp>
      <p:sp>
        <p:nvSpPr>
          <p:cNvPr id="207" name="Override the File methods to create a totally cached file system.…"/>
          <p:cNvSpPr txBox="1">
            <a:spLocks noGrp="1"/>
          </p:cNvSpPr>
          <p:nvPr>
            <p:ph type="body" idx="1"/>
          </p:nvPr>
        </p:nvSpPr>
        <p:spPr>
          <a:xfrm>
            <a:off x="952500" y="2933700"/>
            <a:ext cx="11669218" cy="59563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SG" sz="3000" dirty="0"/>
              <a:t>In the </a:t>
            </a:r>
            <a:r>
              <a:rPr lang="en-SG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SG" sz="3000" dirty="0"/>
              <a:t> class, explain what each method does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open, create, unlink, write, read</a:t>
            </a:r>
          </a:p>
          <a:p>
            <a:endParaRPr lang="en-SG" sz="3000" dirty="0"/>
          </a:p>
          <a:p>
            <a:r>
              <a:rPr lang="en-SG" sz="3000" dirty="0"/>
              <a:t>Example: </a:t>
            </a:r>
            <a:r>
              <a:rPr lang="en-SG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SG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SG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SG" sz="3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Creates an empty dictionary </a:t>
            </a:r>
            <a:r>
              <a:rPr lang="en-SG" sz="2400" dirty="0" err="1"/>
              <a:t>self.files</a:t>
            </a:r>
            <a:r>
              <a:rPr lang="en-SG" sz="2400" dirty="0"/>
              <a:t> for the files, using the path names as the keys. Each value in the dictionary will be another dictionary.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 err="1"/>
              <a:t>self.data</a:t>
            </a:r>
            <a:r>
              <a:rPr lang="en-SG" sz="2400" dirty="0"/>
              <a:t> is a dictionary for the files’ data. The path names are the keys, the values are the data of that file.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Sets the starting value for the file descriptors, these are going to be used as unique file identifiers.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Grabs the current time and sets the file attributes for the root of this file system. It is a directory, with creation, modified and accessed times set to now. It has two links.</a:t>
            </a:r>
          </a:p>
          <a:p>
            <a:pPr lvl="1"/>
            <a:endParaRPr sz="3000" dirty="0"/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D0D35-9C32-3242-A659-FE4CEE495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751847"/>
            <a:ext cx="5029200" cy="11249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rt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</a:t>
            </a:r>
            <a:r>
              <a:rPr lang="en-US" dirty="0"/>
              <a:t>3 – Requirement 1</a:t>
            </a:r>
            <a:endParaRPr dirty="0"/>
          </a:p>
        </p:txBody>
      </p:sp>
      <p:sp>
        <p:nvSpPr>
          <p:cNvPr id="207" name="Override the File methods to create a totally cached file system.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654228" cy="6286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SG" dirty="0"/>
              <a:t>Setup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3100" dirty="0"/>
              <a:t>Create two directories,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source1</a:t>
            </a:r>
            <a:r>
              <a:rPr lang="en-SG" sz="3100" dirty="0"/>
              <a:t> and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source2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3100" dirty="0"/>
              <a:t>Create file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SG" sz="3100" dirty="0"/>
              <a:t> in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source1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3100" dirty="0"/>
              <a:t>Create file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SG" sz="3100" dirty="0"/>
              <a:t> in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source2</a:t>
            </a:r>
            <a:r>
              <a:rPr lang="en-SG" sz="31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3100" dirty="0"/>
              <a:t>Make sure that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en-SG" sz="3100" dirty="0"/>
              <a:t> is initially empty</a:t>
            </a:r>
          </a:p>
          <a:p>
            <a:pPr marL="444500" lvl="1" indent="0">
              <a:buNone/>
            </a:pPr>
            <a:endParaRPr lang="en-SG" sz="2100" dirty="0"/>
          </a:p>
          <a:p>
            <a:r>
              <a:rPr lang="en-SG" dirty="0"/>
              <a:t>Enable your FUSE to mount two source directories into a mount point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3100" dirty="0"/>
              <a:t>Override the “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SG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full_path</a:t>
            </a:r>
            <a:r>
              <a:rPr lang="en-SG" sz="3100" dirty="0"/>
              <a:t>“ method to add logic to return multiple source directories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3100" dirty="0"/>
              <a:t>Override the “</a:t>
            </a:r>
            <a:r>
              <a:rPr lang="en-SG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SG" sz="3100" dirty="0"/>
              <a:t>” function to add logic </a:t>
            </a:r>
            <a:r>
              <a:rPr lang="en-SG" sz="3100" dirty="0" err="1"/>
              <a:t>s.t.</a:t>
            </a:r>
            <a:r>
              <a:rPr lang="en-SG" sz="3100" dirty="0"/>
              <a:t> </a:t>
            </a:r>
          </a:p>
          <a:p>
            <a:pPr lvl="2"/>
            <a:r>
              <a:rPr lang="en-SG" sz="3100" dirty="0"/>
              <a:t>“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SG" sz="3100" dirty="0"/>
              <a:t>” command in your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en-SG" sz="3100" dirty="0"/>
              <a:t> can list the content of both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source1</a:t>
            </a:r>
            <a:r>
              <a:rPr lang="en-SG" sz="3100" dirty="0"/>
              <a:t> and 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source2</a:t>
            </a:r>
            <a:endParaRPr lang="en-SG" sz="31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3100" dirty="0"/>
              <a:t>Override the “</a:t>
            </a:r>
            <a:r>
              <a:rPr lang="en-SG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SG" sz="3100" dirty="0"/>
              <a:t>” method because we need an extra parameter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dirty="0"/>
              <a:t>Run “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python a2fuse2.py source1 source2 mount</a:t>
            </a:r>
            <a:r>
              <a:rPr lang="en-SG" dirty="0"/>
              <a:t>”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1445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rt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</a:t>
            </a:r>
            <a:r>
              <a:rPr lang="en-US" dirty="0"/>
              <a:t>3 – Requirement 2</a:t>
            </a:r>
            <a:endParaRPr dirty="0"/>
          </a:p>
        </p:txBody>
      </p:sp>
      <p:sp>
        <p:nvSpPr>
          <p:cNvPr id="207" name="Override the File methods to create a totally cached file syste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Override the File methods to create a totally cached file system</a:t>
            </a:r>
          </a:p>
          <a:p>
            <a:r>
              <a:rPr sz="3200" dirty="0"/>
              <a:t>When a file is opened read all of the contents into memory</a:t>
            </a:r>
          </a:p>
          <a:p>
            <a:r>
              <a:rPr sz="3200" dirty="0"/>
              <a:t>Any reads are extracted directly from memory with no disk access</a:t>
            </a:r>
          </a:p>
          <a:p>
            <a:r>
              <a:rPr sz="3200" dirty="0"/>
              <a:t>Any writes go to memory</a:t>
            </a:r>
          </a:p>
          <a:p>
            <a:r>
              <a:rPr sz="3200" dirty="0"/>
              <a:t>When the file is closed the changes get written to disk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32940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3DC9-2A60-5A41-AD56-22474FF3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Submission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D439-79D6-1948-AC16-C61E4155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627427" cy="6286500"/>
          </a:xfrm>
        </p:spPr>
        <p:txBody>
          <a:bodyPr>
            <a:normAutofit/>
          </a:bodyPr>
          <a:lstStyle/>
          <a:p>
            <a:r>
              <a:rPr lang="en-SG" sz="3200" dirty="0"/>
              <a:t>Canvas submission system to submit your assignment</a:t>
            </a:r>
          </a:p>
          <a:p>
            <a:pPr lvl="1"/>
            <a:r>
              <a:rPr lang="en-SG" sz="2400" dirty="0"/>
              <a:t>Zip together </a:t>
            </a:r>
            <a:r>
              <a:rPr lang="en-SG" sz="2400" b="1" dirty="0">
                <a:solidFill>
                  <a:schemeClr val="accent1"/>
                </a:solidFill>
              </a:rPr>
              <a:t>A2.txt</a:t>
            </a:r>
            <a:r>
              <a:rPr lang="en-SG" sz="2400" dirty="0"/>
              <a:t> and </a:t>
            </a:r>
            <a:r>
              <a:rPr lang="en-SG" sz="2400" b="1" dirty="0">
                <a:solidFill>
                  <a:schemeClr val="accent1"/>
                </a:solidFill>
              </a:rPr>
              <a:t>a2fuse2.py</a:t>
            </a:r>
          </a:p>
          <a:p>
            <a:pPr lvl="1"/>
            <a:endParaRPr lang="en-SG" sz="1600" dirty="0"/>
          </a:p>
          <a:p>
            <a:r>
              <a:rPr lang="en-SG" sz="3200" dirty="0"/>
              <a:t>Extra marks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1 mark for including your name and login in both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1 mark for any files created by the file system having the correct user and group ids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SG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SG" sz="3200" dirty="0"/>
              <a:t>Contact Info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Lecturer (Meng-Fen): </a:t>
            </a:r>
            <a:r>
              <a:rPr lang="en-SG" sz="2400" dirty="0">
                <a:hlinkClick r:id="rId2"/>
              </a:rPr>
              <a:t>meng.chiang@auckland.ac.nz</a:t>
            </a:r>
            <a:endParaRPr lang="en-SG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Tutor (Timo): </a:t>
            </a:r>
            <a:r>
              <a:rPr lang="en-SG" sz="2400" dirty="0">
                <a:hlinkClick r:id="rId3"/>
              </a:rPr>
              <a:t>tvan508@aucklanduni.ac.nz</a:t>
            </a:r>
            <a:endParaRPr lang="en-SG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400" dirty="0"/>
              <a:t>Tutor (</a:t>
            </a:r>
            <a:r>
              <a:rPr lang="en-SG" sz="2400" dirty="0" err="1"/>
              <a:t>Luman</a:t>
            </a:r>
            <a:r>
              <a:rPr lang="en-SG" sz="2400" dirty="0"/>
              <a:t>): </a:t>
            </a:r>
            <a:r>
              <a:rPr lang="en-SG" sz="2400" dirty="0">
                <a:hlinkClick r:id="rId4"/>
              </a:rPr>
              <a:t>lwan353@aucklanduni.ac.nz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823236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ile system operation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BFBFBF"/>
          </a:solidFill>
          <a:ln w="9525">
            <a:round/>
          </a:ln>
        </p:spPr>
        <p:txBody>
          <a:bodyPr lIns="46342" tIns="46342" rIns="46342" bIns="46342"/>
          <a:lstStyle>
            <a:lvl1pPr marL="35402" marR="35402" defTabSz="578358">
              <a:lnSpc>
                <a:spcPct val="102000"/>
              </a:lnSpc>
              <a:tabLst>
                <a:tab pos="25400" algn="l"/>
                <a:tab pos="850900" algn="l"/>
                <a:tab pos="1676400" algn="l"/>
                <a:tab pos="2501900" algn="l"/>
                <a:tab pos="3327400" algn="l"/>
                <a:tab pos="4152900" algn="l"/>
                <a:tab pos="4978400" algn="l"/>
                <a:tab pos="5803900" algn="l"/>
                <a:tab pos="6629400" algn="l"/>
                <a:tab pos="7454900" algn="l"/>
                <a:tab pos="8280400" algn="l"/>
                <a:tab pos="9105900" algn="l"/>
                <a:tab pos="9359900" algn="l"/>
              </a:tabLst>
              <a:defRPr sz="7919"/>
            </a:lvl1pPr>
          </a:lstStyle>
          <a:p>
            <a:r>
              <a:rPr dirty="0"/>
              <a:t>File </a:t>
            </a:r>
            <a:r>
              <a:rPr lang="en-US" dirty="0"/>
              <a:t>S</a:t>
            </a:r>
            <a:r>
              <a:rPr dirty="0"/>
              <a:t>ystem </a:t>
            </a:r>
            <a:r>
              <a:rPr lang="en-US" dirty="0"/>
              <a:t>O</a:t>
            </a:r>
            <a:r>
              <a:rPr dirty="0"/>
              <a:t>perations</a:t>
            </a:r>
          </a:p>
        </p:txBody>
      </p:sp>
      <p:sp>
        <p:nvSpPr>
          <p:cNvPr id="128" name="On most systems these commands need security authorisation to perform and they work on the file as a whole.…"/>
          <p:cNvSpPr txBox="1">
            <a:spLocks noGrp="1"/>
          </p:cNvSpPr>
          <p:nvPr>
            <p:ph type="body" idx="1"/>
          </p:nvPr>
        </p:nvSpPr>
        <p:spPr>
          <a:xfrm>
            <a:off x="952499" y="2603500"/>
            <a:ext cx="11253355" cy="6286500"/>
          </a:xfrm>
          <a:prstGeom prst="rect">
            <a:avLst/>
          </a:prstGeom>
          <a:ln w="9525">
            <a:round/>
          </a:ln>
        </p:spPr>
        <p:txBody>
          <a:bodyPr lIns="46342" tIns="46342" rIns="46342" bIns="46342">
            <a:normAutofit/>
          </a:bodyPr>
          <a:lstStyle/>
          <a:p>
            <a:pPr marL="267284" marR="27535" indent="-239748" defTabSz="449833">
              <a:spcBef>
                <a:spcPts val="300"/>
              </a:spcBef>
              <a:buSzTx/>
              <a:buNone/>
              <a:tabLst>
                <a:tab pos="266700" algn="l"/>
                <a:tab pos="660400" algn="l"/>
                <a:tab pos="1308100" algn="l"/>
                <a:tab pos="1943100" algn="l"/>
                <a:tab pos="2590800" algn="l"/>
                <a:tab pos="3225800" algn="l"/>
                <a:tab pos="3873500" algn="l"/>
                <a:tab pos="4521200" algn="l"/>
                <a:tab pos="5156200" algn="l"/>
                <a:tab pos="5803900" algn="l"/>
                <a:tab pos="6438900" algn="l"/>
                <a:tab pos="7086600" algn="l"/>
                <a:tab pos="7277100" algn="l"/>
              </a:tabLst>
              <a:defRPr sz="2772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Create</a:t>
            </a:r>
            <a:r>
              <a:rPr lang="en-SG" b="1" dirty="0"/>
              <a:t> (name)</a:t>
            </a:r>
            <a:endParaRPr b="1" dirty="0"/>
          </a:p>
          <a:p>
            <a:pPr marL="643167" marR="27535" lvl="1" indent="-171132" defTabSz="449833">
              <a:spcBef>
                <a:spcPts val="300"/>
              </a:spcBef>
              <a:tabLst>
                <a:tab pos="266700" algn="l"/>
                <a:tab pos="660400" algn="l"/>
                <a:tab pos="1308100" algn="l"/>
                <a:tab pos="1943100" algn="l"/>
                <a:tab pos="2590800" algn="l"/>
                <a:tab pos="3225800" algn="l"/>
                <a:tab pos="3873500" algn="l"/>
                <a:tab pos="4521200" algn="l"/>
                <a:tab pos="5156200" algn="l"/>
                <a:tab pos="5803900" algn="l"/>
                <a:tab pos="6438900" algn="l"/>
                <a:tab pos="7086600" algn="l"/>
                <a:tab pos="7277100" algn="l"/>
              </a:tabLst>
              <a:defRPr sz="2772"/>
            </a:pPr>
            <a:r>
              <a:rPr dirty="0"/>
              <a:t>Need to specify </a:t>
            </a:r>
            <a:r>
              <a:rPr lang="en-US" dirty="0"/>
              <a:t>the </a:t>
            </a:r>
            <a:r>
              <a:rPr lang="en-US" b="1" dirty="0"/>
              <a:t>name</a:t>
            </a:r>
            <a:r>
              <a:rPr lang="en-US" dirty="0"/>
              <a:t>, the </a:t>
            </a:r>
            <a:r>
              <a:rPr lang="en-US" b="1" dirty="0"/>
              <a:t>file type</a:t>
            </a:r>
          </a:p>
          <a:p>
            <a:pPr marL="643167" marR="27535" lvl="1" indent="-171132" defTabSz="449833">
              <a:spcBef>
                <a:spcPts val="300"/>
              </a:spcBef>
              <a:tabLst>
                <a:tab pos="266700" algn="l"/>
                <a:tab pos="660400" algn="l"/>
                <a:tab pos="1308100" algn="l"/>
                <a:tab pos="1943100" algn="l"/>
                <a:tab pos="2590800" algn="l"/>
                <a:tab pos="3225800" algn="l"/>
                <a:tab pos="3873500" algn="l"/>
                <a:tab pos="4521200" algn="l"/>
                <a:tab pos="5156200" algn="l"/>
                <a:tab pos="5803900" algn="l"/>
                <a:tab pos="6438900" algn="l"/>
                <a:tab pos="7086600" algn="l"/>
                <a:tab pos="7277100" algn="l"/>
              </a:tabLst>
              <a:defRPr sz="2772"/>
            </a:pPr>
            <a:r>
              <a:rPr lang="en-US" dirty="0"/>
              <a:t>Create a file descriptor for the file including name, location on disk, and all file attributes</a:t>
            </a:r>
            <a:endParaRPr lang="en-US" b="1" dirty="0"/>
          </a:p>
          <a:p>
            <a:pPr marL="643167" marR="27535" lvl="1" indent="-171132" defTabSz="449833">
              <a:spcBef>
                <a:spcPts val="300"/>
              </a:spcBef>
              <a:tabLst>
                <a:tab pos="266700" algn="l"/>
                <a:tab pos="660400" algn="l"/>
                <a:tab pos="1308100" algn="l"/>
                <a:tab pos="1943100" algn="l"/>
                <a:tab pos="2590800" algn="l"/>
                <a:tab pos="3225800" algn="l"/>
                <a:tab pos="3873500" algn="l"/>
                <a:tab pos="4521200" algn="l"/>
                <a:tab pos="5156200" algn="l"/>
                <a:tab pos="5803900" algn="l"/>
                <a:tab pos="6438900" algn="l"/>
                <a:tab pos="7086600" algn="l"/>
                <a:tab pos="7277100" algn="l"/>
              </a:tabLst>
              <a:defRPr sz="2772"/>
            </a:pPr>
            <a:r>
              <a:rPr lang="en-US" dirty="0"/>
              <a:t>S</a:t>
            </a:r>
            <a:r>
              <a:rPr dirty="0"/>
              <a:t>pecify the size of the file</a:t>
            </a:r>
          </a:p>
          <a:p>
            <a:pPr marL="264913" marR="27177" indent="-237735" defTabSz="443991">
              <a:lnSpc>
                <a:spcPct val="97000"/>
              </a:lnSpc>
              <a:spcBef>
                <a:spcPts val="700"/>
              </a:spcBef>
              <a:buSzTx/>
              <a:buNone/>
              <a:tabLst>
                <a:tab pos="254000" algn="l"/>
                <a:tab pos="647700" algn="l"/>
                <a:tab pos="1282700" algn="l"/>
                <a:tab pos="1917700" algn="l"/>
                <a:tab pos="2552700" algn="l"/>
                <a:tab pos="3187700" algn="l"/>
                <a:tab pos="3822700" algn="l"/>
                <a:tab pos="4457700" algn="l"/>
                <a:tab pos="5092700" algn="l"/>
                <a:tab pos="5727700" algn="l"/>
                <a:tab pos="6362700" algn="l"/>
                <a:tab pos="6997700" algn="l"/>
                <a:tab pos="7188200" algn="l"/>
              </a:tabLst>
              <a:defRPr sz="2736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SG" dirty="0"/>
              <a:t>Delete (name)</a:t>
            </a:r>
          </a:p>
          <a:p>
            <a:pPr marL="809497" marR="27177" lvl="1" indent="-337820" defTabSz="443991">
              <a:lnSpc>
                <a:spcPct val="97000"/>
              </a:lnSpc>
              <a:spcBef>
                <a:spcPts val="1300"/>
              </a:spcBef>
              <a:tabLst>
                <a:tab pos="254000" algn="l"/>
                <a:tab pos="647700" algn="l"/>
                <a:tab pos="1282700" algn="l"/>
                <a:tab pos="1917700" algn="l"/>
                <a:tab pos="2552700" algn="l"/>
                <a:tab pos="3187700" algn="l"/>
                <a:tab pos="3822700" algn="l"/>
                <a:tab pos="4457700" algn="l"/>
                <a:tab pos="5092700" algn="l"/>
                <a:tab pos="5727700" algn="l"/>
                <a:tab pos="6362700" algn="l"/>
                <a:tab pos="6997700" algn="l"/>
                <a:tab pos="7188200" algn="l"/>
              </a:tabLst>
              <a:defRPr sz="2736"/>
            </a:pPr>
            <a:r>
              <a:rPr lang="en-SG" dirty="0"/>
              <a:t>Remove the file. Free the </a:t>
            </a:r>
            <a:r>
              <a:rPr lang="en-SG" dirty="0" err="1"/>
              <a:t>dist</a:t>
            </a:r>
            <a:r>
              <a:rPr lang="en-SG" dirty="0"/>
              <a:t> blocks used by the file</a:t>
            </a:r>
          </a:p>
          <a:p>
            <a:pPr marL="264913" marR="27177" indent="-237735" defTabSz="443991">
              <a:lnSpc>
                <a:spcPct val="97000"/>
              </a:lnSpc>
              <a:spcBef>
                <a:spcPts val="700"/>
              </a:spcBef>
              <a:buSzTx/>
              <a:buNone/>
              <a:tabLst>
                <a:tab pos="254000" algn="l"/>
                <a:tab pos="647700" algn="l"/>
                <a:tab pos="1282700" algn="l"/>
                <a:tab pos="1917700" algn="l"/>
                <a:tab pos="2552700" algn="l"/>
                <a:tab pos="3187700" algn="l"/>
                <a:tab pos="3822700" algn="l"/>
                <a:tab pos="4457700" algn="l"/>
                <a:tab pos="5092700" algn="l"/>
                <a:tab pos="5727700" algn="l"/>
                <a:tab pos="6362700" algn="l"/>
                <a:tab pos="6997700" algn="l"/>
                <a:tab pos="7188200" algn="l"/>
              </a:tabLst>
              <a:defRPr sz="2736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SG"/>
              <a:t>Move (name)</a:t>
            </a:r>
            <a:endParaRPr lang="en-SG" dirty="0"/>
          </a:p>
          <a:p>
            <a:pPr marL="809497" marR="27177" lvl="1" indent="-337820" defTabSz="443991">
              <a:lnSpc>
                <a:spcPct val="97000"/>
              </a:lnSpc>
              <a:spcBef>
                <a:spcPts val="1300"/>
              </a:spcBef>
              <a:tabLst>
                <a:tab pos="254000" algn="l"/>
                <a:tab pos="647700" algn="l"/>
                <a:tab pos="1282700" algn="l"/>
                <a:tab pos="1917700" algn="l"/>
                <a:tab pos="2552700" algn="l"/>
                <a:tab pos="3187700" algn="l"/>
                <a:tab pos="3822700" algn="l"/>
                <a:tab pos="4457700" algn="l"/>
                <a:tab pos="5092700" algn="l"/>
                <a:tab pos="5727700" algn="l"/>
                <a:tab pos="6362700" algn="l"/>
                <a:tab pos="6997700" algn="l"/>
                <a:tab pos="7188200" algn="l"/>
              </a:tabLst>
              <a:defRPr sz="2736"/>
            </a:pPr>
            <a:r>
              <a:rPr lang="en-SG" dirty="0"/>
              <a:t>Moving a file is performed depending on the before and after locations: e.g., copy + delete the original</a:t>
            </a:r>
          </a:p>
          <a:p>
            <a:pPr marL="809497" marR="27177" lvl="1" indent="-337820" defTabSz="443991">
              <a:lnSpc>
                <a:spcPct val="97000"/>
              </a:lnSpc>
              <a:spcBef>
                <a:spcPts val="700"/>
              </a:spcBef>
              <a:tabLst>
                <a:tab pos="254000" algn="l"/>
                <a:tab pos="647700" algn="l"/>
                <a:tab pos="1282700" algn="l"/>
                <a:tab pos="1917700" algn="l"/>
                <a:tab pos="2552700" algn="l"/>
                <a:tab pos="3187700" algn="l"/>
                <a:tab pos="3822700" algn="l"/>
                <a:tab pos="4457700" algn="l"/>
                <a:tab pos="5092700" algn="l"/>
                <a:tab pos="5727700" algn="l"/>
                <a:tab pos="6362700" algn="l"/>
                <a:tab pos="6997700" algn="l"/>
                <a:tab pos="7188200" algn="l"/>
              </a:tabLst>
              <a:defRPr sz="2736"/>
            </a:pPr>
            <a:r>
              <a:rPr lang="en-SG" dirty="0"/>
              <a:t>If both locations are on the same device, change information about the file instead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ile system operations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BFBFBF"/>
          </a:solidFill>
          <a:ln w="9525">
            <a:round/>
          </a:ln>
        </p:spPr>
        <p:txBody>
          <a:bodyPr lIns="46342" tIns="46342" rIns="46342" bIns="46342">
            <a:normAutofit/>
          </a:bodyPr>
          <a:lstStyle>
            <a:lvl1pPr marL="35402" marR="35402" defTabSz="578358">
              <a:lnSpc>
                <a:spcPct val="102000"/>
              </a:lnSpc>
              <a:tabLst>
                <a:tab pos="25400" algn="l"/>
                <a:tab pos="850900" algn="l"/>
                <a:tab pos="1676400" algn="l"/>
                <a:tab pos="2501900" algn="l"/>
                <a:tab pos="3327400" algn="l"/>
                <a:tab pos="4152900" algn="l"/>
                <a:tab pos="4978400" algn="l"/>
                <a:tab pos="5803900" algn="l"/>
                <a:tab pos="6629400" algn="l"/>
                <a:tab pos="7454900" algn="l"/>
                <a:tab pos="8280400" algn="l"/>
                <a:tab pos="9105900" algn="l"/>
                <a:tab pos="9359900" algn="l"/>
              </a:tabLst>
              <a:defRPr sz="7919"/>
            </a:lvl1pPr>
          </a:lstStyle>
          <a:p>
            <a:r>
              <a:rPr dirty="0"/>
              <a:t>File </a:t>
            </a:r>
            <a:r>
              <a:rPr lang="en-US" dirty="0"/>
              <a:t>S</a:t>
            </a:r>
            <a:r>
              <a:rPr dirty="0"/>
              <a:t>ystem </a:t>
            </a:r>
            <a:r>
              <a:rPr lang="en-US" dirty="0"/>
              <a:t>O</a:t>
            </a:r>
            <a:r>
              <a:rPr dirty="0"/>
              <a:t>perations</a:t>
            </a:r>
          </a:p>
        </p:txBody>
      </p:sp>
      <p:sp>
        <p:nvSpPr>
          <p:cNvPr id="136" name="Copy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4701995"/>
          </a:xfrm>
          <a:prstGeom prst="rect">
            <a:avLst/>
          </a:prstGeom>
          <a:ln w="9525">
            <a:round/>
          </a:ln>
        </p:spPr>
        <p:txBody>
          <a:bodyPr lIns="46342" tIns="46342" rIns="46342" bIns="46342">
            <a:normAutofit/>
          </a:bodyPr>
          <a:lstStyle/>
          <a:p>
            <a:pPr marL="317199" marR="32541" indent="-284657" defTabSz="531622">
              <a:lnSpc>
                <a:spcPct val="102000"/>
              </a:lnSpc>
              <a:spcBef>
                <a:spcPts val="900"/>
              </a:spcBef>
              <a:buSzTx/>
              <a:buNone/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3276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Copy</a:t>
            </a:r>
          </a:p>
          <a:p>
            <a:pPr marL="881536" marR="32541" lvl="1" indent="-404495" defTabSz="531622">
              <a:spcBef>
                <a:spcPts val="9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3276"/>
            </a:pPr>
            <a:r>
              <a:rPr sz="2800" dirty="0"/>
              <a:t>Most file systems preserve attributes</a:t>
            </a:r>
            <a:r>
              <a:rPr lang="en-US" sz="2800" dirty="0"/>
              <a:t>, e.g., </a:t>
            </a:r>
            <a:r>
              <a:rPr sz="2800" dirty="0"/>
              <a:t>last modified times when a copy is made. </a:t>
            </a:r>
            <a:endParaRPr lang="en-US" sz="2800" dirty="0"/>
          </a:p>
          <a:p>
            <a:pPr marL="881536" marR="32541" lvl="1" indent="-404495" defTabSz="531622">
              <a:spcBef>
                <a:spcPts val="9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3276"/>
            </a:pPr>
            <a:r>
              <a:rPr sz="2800" dirty="0"/>
              <a:t>This way a file can be last modified before it was created</a:t>
            </a:r>
          </a:p>
          <a:p>
            <a:pPr marL="317199" marR="32541" indent="-284657" defTabSz="531622">
              <a:spcBef>
                <a:spcPts val="900"/>
              </a:spcBef>
              <a:buSzTx/>
              <a:buNone/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3276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/>
              <a:t>Change attributes</a:t>
            </a:r>
          </a:p>
          <a:p>
            <a:pPr marL="881536" marR="32541" lvl="1" indent="-404495" defTabSz="531622">
              <a:spcBef>
                <a:spcPts val="900"/>
              </a:spcBef>
              <a:tabLst>
                <a:tab pos="304800" algn="l"/>
                <a:tab pos="787400" algn="l"/>
                <a:tab pos="1549400" algn="l"/>
                <a:tab pos="2298700" algn="l"/>
                <a:tab pos="3060700" algn="l"/>
                <a:tab pos="3822700" algn="l"/>
                <a:tab pos="4584700" algn="l"/>
                <a:tab pos="5334000" algn="l"/>
                <a:tab pos="6096000" algn="l"/>
                <a:tab pos="6858000" algn="l"/>
                <a:tab pos="7620000" algn="l"/>
                <a:tab pos="8369300" algn="l"/>
                <a:tab pos="8610600" algn="l"/>
              </a:tabLst>
              <a:defRPr sz="3276"/>
            </a:pPr>
            <a:r>
              <a:rPr sz="2800" dirty="0"/>
              <a:t>Some of these should be changeable, others should be secured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02D46-2DBD-6A43-8E52-E4E3F3C2BB4C}"/>
              </a:ext>
            </a:extLst>
          </p:cNvPr>
          <p:cNvSpPr txBox="1"/>
          <p:nvPr/>
        </p:nvSpPr>
        <p:spPr>
          <a:xfrm>
            <a:off x="1249364" y="7012651"/>
            <a:ext cx="10734773" cy="1764586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SG" sz="1800" dirty="0"/>
              <a:t>(base) [</a:t>
            </a:r>
            <a:r>
              <a:rPr lang="en-SG" sz="1800" dirty="0" err="1"/>
              <a:t>mfchiang</a:t>
            </a:r>
            <a:r>
              <a:rPr lang="en-SG" sz="1800" dirty="0"/>
              <a:t>@ </a:t>
            </a:r>
            <a:r>
              <a:rPr lang="en-SG" sz="1800" dirty="0" err="1"/>
              <a:t>my_solution</a:t>
            </a:r>
            <a:r>
              <a:rPr lang="en-SG" sz="1800" dirty="0"/>
              <a:t>]$ </a:t>
            </a:r>
            <a:r>
              <a:rPr lang="en-SG" sz="1800" dirty="0">
                <a:solidFill>
                  <a:schemeClr val="accent1"/>
                </a:solidFill>
              </a:rPr>
              <a:t>stat source/one </a:t>
            </a:r>
          </a:p>
          <a:p>
            <a:pPr algn="l"/>
            <a:r>
              <a:rPr lang="en-SG" sz="1800" dirty="0"/>
              <a:t>16777220 12888855230 -</a:t>
            </a:r>
            <a:r>
              <a:rPr lang="en-SG" sz="1800" dirty="0" err="1"/>
              <a:t>rw</a:t>
            </a:r>
            <a:r>
              <a:rPr lang="en-SG" sz="1800" dirty="0"/>
              <a:t>-r--r-- 1 </a:t>
            </a:r>
            <a:r>
              <a:rPr lang="en-SG" sz="1800" dirty="0" err="1"/>
              <a:t>mfchiang</a:t>
            </a:r>
            <a:r>
              <a:rPr lang="en-SG" sz="1800" dirty="0"/>
              <a:t> staff 0 2 "Sep 10 18:33:00 2020" "Sep 10 18:32:47 2020" "Sep 10 18:32:47 2020" "Aug 25 10:48:36 2020" 4096 8 0 source/one </a:t>
            </a:r>
          </a:p>
          <a:p>
            <a:pPr algn="l"/>
            <a:r>
              <a:rPr lang="en-SG" sz="1800" dirty="0"/>
              <a:t>(base) [</a:t>
            </a:r>
            <a:r>
              <a:rPr lang="en-SG" sz="1800" dirty="0" err="1"/>
              <a:t>mfchiang</a:t>
            </a:r>
            <a:r>
              <a:rPr lang="en-SG" sz="1800" dirty="0"/>
              <a:t>@ </a:t>
            </a:r>
            <a:r>
              <a:rPr lang="en-SG" sz="1800" dirty="0" err="1"/>
              <a:t>my_solution</a:t>
            </a:r>
            <a:r>
              <a:rPr lang="en-SG" sz="1800" dirty="0"/>
              <a:t>]$ </a:t>
            </a:r>
            <a:r>
              <a:rPr lang="en-SG" sz="1800" dirty="0">
                <a:solidFill>
                  <a:schemeClr val="accent1"/>
                </a:solidFill>
              </a:rPr>
              <a:t>stat source/two </a:t>
            </a:r>
          </a:p>
          <a:p>
            <a:pPr algn="l"/>
            <a:r>
              <a:rPr lang="en-SG" sz="1800" dirty="0"/>
              <a:t>16777220 12888855256 -</a:t>
            </a:r>
            <a:r>
              <a:rPr lang="en-SG" sz="1800" dirty="0" err="1"/>
              <a:t>rw</a:t>
            </a:r>
            <a:r>
              <a:rPr lang="en-SG" sz="1800" dirty="0"/>
              <a:t>-r--r-- 1 </a:t>
            </a:r>
            <a:r>
              <a:rPr lang="en-SG" sz="1800" dirty="0" err="1"/>
              <a:t>mfchiang</a:t>
            </a:r>
            <a:r>
              <a:rPr lang="en-SG" sz="1800" dirty="0"/>
              <a:t> staff 0 2 "Sep 10 18:33:00 2020" "Sep 10 18:32:52 2020" "Sep 10 18:32:52 2020" "Aug 25 10:49:06 2020" 4096 8 0 source/two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ile system operations - re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BFBFBF"/>
          </a:solidFill>
          <a:ln w="9525">
            <a:round/>
          </a:ln>
        </p:spPr>
        <p:txBody>
          <a:bodyPr lIns="46342" tIns="46342" rIns="46342" bIns="46342"/>
          <a:lstStyle>
            <a:lvl1pPr marL="30038" marR="30038" defTabSz="490727">
              <a:lnSpc>
                <a:spcPct val="102000"/>
              </a:lnSpc>
              <a:tabLst>
                <a:tab pos="25400" algn="l"/>
                <a:tab pos="723900" algn="l"/>
                <a:tab pos="1422400" algn="l"/>
                <a:tab pos="2120900" algn="l"/>
                <a:tab pos="2819400" algn="l"/>
                <a:tab pos="3530600" algn="l"/>
                <a:tab pos="4229100" algn="l"/>
                <a:tab pos="4927600" algn="l"/>
                <a:tab pos="5626100" algn="l"/>
                <a:tab pos="6324600" algn="l"/>
                <a:tab pos="7035800" algn="l"/>
                <a:tab pos="7734300" algn="l"/>
                <a:tab pos="7950200" algn="l"/>
              </a:tabLst>
              <a:defRPr sz="6719"/>
            </a:lvl1pPr>
          </a:lstStyle>
          <a:p>
            <a:r>
              <a:rPr dirty="0"/>
              <a:t>File </a:t>
            </a:r>
            <a:r>
              <a:rPr lang="en-US" dirty="0"/>
              <a:t>S</a:t>
            </a:r>
            <a:r>
              <a:rPr dirty="0"/>
              <a:t>ystem </a:t>
            </a:r>
            <a:r>
              <a:rPr lang="en-US" dirty="0"/>
              <a:t>O</a:t>
            </a:r>
            <a:r>
              <a:rPr dirty="0"/>
              <a:t>perations</a:t>
            </a:r>
          </a:p>
        </p:txBody>
      </p:sp>
      <p:sp>
        <p:nvSpPr>
          <p:cNvPr id="140" name="These operations work on the files contents.…"/>
          <p:cNvSpPr txBox="1">
            <a:spLocks noGrp="1"/>
          </p:cNvSpPr>
          <p:nvPr>
            <p:ph type="body" idx="1"/>
          </p:nvPr>
        </p:nvSpPr>
        <p:spPr>
          <a:xfrm>
            <a:off x="952500" y="3103418"/>
            <a:ext cx="11099800" cy="5786582"/>
          </a:xfrm>
          <a:prstGeom prst="rect">
            <a:avLst/>
          </a:prstGeom>
          <a:ln w="9525">
            <a:round/>
          </a:ln>
        </p:spPr>
        <p:txBody>
          <a:bodyPr lIns="46342" tIns="46342" rIns="46342" bIns="46342">
            <a:normAutofit fontScale="92500" lnSpcReduction="20000"/>
          </a:bodyPr>
          <a:lstStyle/>
          <a:p>
            <a:pPr marL="219599" marR="22528" indent="-197070" defTabSz="368045">
              <a:lnSpc>
                <a:spcPct val="97000"/>
              </a:lnSpc>
              <a:spcBef>
                <a:spcPts val="600"/>
              </a:spcBef>
              <a:buSzTx/>
              <a:buNone/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lang="en-SG" sz="3200" b="1" dirty="0">
                <a:latin typeface="Helvetica" pitchFamily="2" charset="0"/>
              </a:rPr>
              <a:t>Read</a:t>
            </a:r>
            <a:endParaRPr lang="en-SG" sz="2400" b="1" dirty="0">
              <a:latin typeface="Helvetica" pitchFamily="2" charset="0"/>
            </a:endParaRPr>
          </a:p>
          <a:p>
            <a:pPr marL="302563" marR="22528" indent="-280034" defTabSz="368045">
              <a:lnSpc>
                <a:spcPct val="97000"/>
              </a:lnSpc>
              <a:spcBef>
                <a:spcPts val="600"/>
              </a:spcBef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lang="en-US" sz="2400" dirty="0"/>
              <a:t>The operation works on the </a:t>
            </a:r>
            <a:r>
              <a:rPr lang="en-US" sz="2400" b="1" dirty="0">
                <a:solidFill>
                  <a:schemeClr val="accent1"/>
                </a:solidFill>
              </a:rPr>
              <a:t>files contents</a:t>
            </a:r>
          </a:p>
          <a:p>
            <a:pPr marL="302563" marR="22528" indent="-280034" defTabSz="368045">
              <a:lnSpc>
                <a:spcPct val="97000"/>
              </a:lnSpc>
              <a:spcBef>
                <a:spcPts val="600"/>
              </a:spcBef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lang="en-SG" sz="2400" dirty="0"/>
              <a:t>We need to know where the information is on the device</a:t>
            </a:r>
            <a:endParaRPr sz="2400" dirty="0"/>
          </a:p>
          <a:p>
            <a:pPr marL="302563" marR="22528" indent="-280034" defTabSz="368045">
              <a:lnSpc>
                <a:spcPct val="97000"/>
              </a:lnSpc>
              <a:spcBef>
                <a:spcPts val="600"/>
              </a:spcBef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sz="2400" dirty="0"/>
              <a:t>Must specify what data to read, how much, and where to put it</a:t>
            </a:r>
          </a:p>
          <a:p>
            <a:pPr marL="302563" marR="22528" indent="-280034" defTabSz="368045">
              <a:lnSpc>
                <a:spcPct val="97000"/>
              </a:lnSpc>
              <a:spcBef>
                <a:spcPts val="600"/>
              </a:spcBef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endParaRPr lang="en-US" sz="2400" dirty="0"/>
          </a:p>
          <a:p>
            <a:pPr marL="302563" marR="22528" indent="-280034" defTabSz="368045">
              <a:lnSpc>
                <a:spcPct val="97000"/>
              </a:lnSpc>
              <a:spcBef>
                <a:spcPts val="600"/>
              </a:spcBef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sz="2400" dirty="0"/>
              <a:t>Sequential access</a:t>
            </a:r>
          </a:p>
          <a:p>
            <a:pPr marL="662608" marR="22528" lvl="1" indent="-360045" defTabSz="368045">
              <a:lnSpc>
                <a:spcPct val="97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lang="en-US" sz="2400" dirty="0"/>
              <a:t>D</a:t>
            </a:r>
            <a:r>
              <a:rPr sz="2400" dirty="0"/>
              <a:t>ata is retrieved in the same order it is stored</a:t>
            </a:r>
          </a:p>
          <a:p>
            <a:pPr marL="662608" marR="22528" lvl="1" indent="-360045" defTabSz="368045">
              <a:lnSpc>
                <a:spcPct val="97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lang="en-US" sz="2400" dirty="0"/>
              <a:t>T</a:t>
            </a:r>
            <a:r>
              <a:rPr sz="2400" dirty="0"/>
              <a:t>here is a current position pointer somewhere</a:t>
            </a:r>
          </a:p>
          <a:p>
            <a:pPr marL="302563" marR="22528" indent="-280034" defTabSz="368045">
              <a:lnSpc>
                <a:spcPct val="97000"/>
              </a:lnSpc>
              <a:spcBef>
                <a:spcPts val="600"/>
              </a:spcBef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sz="2400" dirty="0"/>
              <a:t>Direct </a:t>
            </a:r>
            <a:r>
              <a:rPr lang="en-US" sz="2400" dirty="0"/>
              <a:t>/ R</a:t>
            </a:r>
            <a:r>
              <a:rPr sz="2400" dirty="0"/>
              <a:t>andom access</a:t>
            </a:r>
          </a:p>
          <a:p>
            <a:pPr marL="662608" marR="22528" lvl="1" indent="-360045" defTabSz="368045">
              <a:lnSpc>
                <a:spcPct val="97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sz="2400" dirty="0"/>
              <a:t>The read specifies exactly where it wants to get the data from</a:t>
            </a:r>
          </a:p>
          <a:p>
            <a:pPr marL="670776" marR="22528" lvl="1" indent="-358044" defTabSz="368045">
              <a:lnSpc>
                <a:spcPct val="97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lang="en-US" sz="2400" dirty="0"/>
              <a:t>I</a:t>
            </a:r>
            <a:r>
              <a:rPr sz="2400" dirty="0"/>
              <a:t>t could be a byte offset</a:t>
            </a:r>
            <a:r>
              <a:rPr lang="en-US" sz="2400" dirty="0"/>
              <a:t>, or </a:t>
            </a:r>
            <a:r>
              <a:rPr sz="2400" dirty="0"/>
              <a:t>or a record number</a:t>
            </a:r>
            <a:endParaRPr lang="en-US" sz="2400" dirty="0"/>
          </a:p>
          <a:p>
            <a:pPr marL="670776" marR="22528" lvl="1" indent="-358044" defTabSz="368045">
              <a:lnSpc>
                <a:spcPct val="97000"/>
              </a:lnSpc>
              <a:spcBef>
                <a:spcPts val="600"/>
              </a:spcBef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endParaRPr lang="en-SG" sz="2400" dirty="0"/>
          </a:p>
          <a:p>
            <a:pPr marL="219599" marR="22528" indent="-197070" defTabSz="368045">
              <a:lnSpc>
                <a:spcPct val="97000"/>
              </a:lnSpc>
              <a:spcBef>
                <a:spcPts val="600"/>
              </a:spcBef>
              <a:buSzTx/>
              <a:buNone/>
              <a:tabLst>
                <a:tab pos="215900" algn="l"/>
                <a:tab pos="546100" algn="l"/>
                <a:tab pos="1066800" algn="l"/>
                <a:tab pos="1587500" algn="l"/>
                <a:tab pos="2120900" algn="l"/>
                <a:tab pos="2641600" algn="l"/>
                <a:tab pos="3175000" algn="l"/>
                <a:tab pos="3695700" algn="l"/>
                <a:tab pos="4216400" algn="l"/>
                <a:tab pos="4749800" algn="l"/>
                <a:tab pos="5270500" algn="l"/>
                <a:tab pos="5791200" algn="l"/>
                <a:tab pos="5956300" algn="l"/>
              </a:tabLst>
              <a:defRPr sz="2268"/>
            </a:pPr>
            <a:r>
              <a:rPr lang="en-SG" sz="3200" b="1" dirty="0">
                <a:latin typeface="Helvetica" pitchFamily="2" charset="0"/>
              </a:rPr>
              <a:t>Write</a:t>
            </a:r>
          </a:p>
          <a:p>
            <a:pPr marL="528227" marR="27892" indent="-346709" defTabSz="455675">
              <a:lnSpc>
                <a:spcPct val="97000"/>
              </a:lnSpc>
              <a:spcBef>
                <a:spcPts val="700"/>
              </a:spcBef>
              <a:tabLst>
                <a:tab pos="342900" algn="l"/>
                <a:tab pos="749300" algn="l"/>
                <a:tab pos="1409700" algn="l"/>
                <a:tab pos="2057400" algn="l"/>
                <a:tab pos="2705100" algn="l"/>
                <a:tab pos="3352800" algn="l"/>
                <a:tab pos="4000500" algn="l"/>
                <a:tab pos="4660900" algn="l"/>
                <a:tab pos="5308600" algn="l"/>
                <a:tab pos="5956300" algn="l"/>
                <a:tab pos="6604000" algn="l"/>
                <a:tab pos="7264400" algn="l"/>
                <a:tab pos="7378700" algn="l"/>
              </a:tabLst>
              <a:defRPr sz="2807"/>
            </a:pPr>
            <a:r>
              <a:rPr lang="en-SG" sz="2400" dirty="0"/>
              <a:t>Very similar to read but commonly requires the allocation of extra space</a:t>
            </a:r>
          </a:p>
          <a:p>
            <a:pPr marL="528227" marR="27892" indent="-346709" defTabSz="455675">
              <a:lnSpc>
                <a:spcPct val="97000"/>
              </a:lnSpc>
              <a:spcBef>
                <a:spcPts val="700"/>
              </a:spcBef>
              <a:tabLst>
                <a:tab pos="342900" algn="l"/>
                <a:tab pos="749300" algn="l"/>
                <a:tab pos="1409700" algn="l"/>
                <a:tab pos="2057400" algn="l"/>
                <a:tab pos="2705100" algn="l"/>
                <a:tab pos="3352800" algn="l"/>
                <a:tab pos="4000500" algn="l"/>
                <a:tab pos="4660900" algn="l"/>
                <a:tab pos="5308600" algn="l"/>
                <a:tab pos="5956300" algn="l"/>
                <a:tab pos="6604000" algn="l"/>
                <a:tab pos="7264400" algn="l"/>
                <a:tab pos="7378700" algn="l"/>
              </a:tabLst>
              <a:defRPr sz="2807"/>
            </a:pPr>
            <a:r>
              <a:rPr lang="en-SG" sz="2400" dirty="0"/>
              <a:t>The program “seeks” to the new position</a:t>
            </a:r>
          </a:p>
          <a:p>
            <a:pPr marL="528227" marR="27892" indent="-346709" defTabSz="455675">
              <a:lnSpc>
                <a:spcPct val="97000"/>
              </a:lnSpc>
              <a:spcBef>
                <a:spcPts val="700"/>
              </a:spcBef>
              <a:tabLst>
                <a:tab pos="342900" algn="l"/>
                <a:tab pos="749300" algn="l"/>
                <a:tab pos="1409700" algn="l"/>
                <a:tab pos="2057400" algn="l"/>
                <a:tab pos="2705100" algn="l"/>
                <a:tab pos="3352800" algn="l"/>
                <a:tab pos="4000500" algn="l"/>
                <a:tab pos="4660900" algn="l"/>
                <a:tab pos="5308600" algn="l"/>
                <a:tab pos="5956300" algn="l"/>
                <a:tab pos="6604000" algn="l"/>
                <a:tab pos="7264400" algn="l"/>
                <a:tab pos="7378700" algn="l"/>
              </a:tabLst>
              <a:defRPr sz="2807"/>
            </a:pPr>
            <a:r>
              <a:rPr lang="en-SG" sz="2400" dirty="0"/>
              <a:t>If a process writes to the empty space then real blocks are allocated and written to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ssignmen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Assignment 2</a:t>
            </a:r>
          </a:p>
        </p:txBody>
      </p:sp>
      <p:sp>
        <p:nvSpPr>
          <p:cNvPr id="148" name="User space file system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SG" dirty="0"/>
              <a:t>Filesystem in </a:t>
            </a:r>
            <a:r>
              <a:rPr lang="en-SG" dirty="0" err="1"/>
              <a:t>Userspace</a:t>
            </a:r>
            <a:r>
              <a:rPr lang="en-SG" dirty="0"/>
              <a:t> (FUSE)</a:t>
            </a:r>
            <a:endParaRPr dirty="0"/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ile system in USEr space  - FU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SG" dirty="0"/>
              <a:t>Filesystem in </a:t>
            </a:r>
            <a:r>
              <a:rPr lang="en-SG" dirty="0" err="1"/>
              <a:t>Userspace</a:t>
            </a:r>
            <a:r>
              <a:rPr lang="en-SG" dirty="0"/>
              <a:t> (FUSE)</a:t>
            </a:r>
            <a:endParaRPr dirty="0"/>
          </a:p>
        </p:txBody>
      </p:sp>
      <p:sp>
        <p:nvSpPr>
          <p:cNvPr id="152" name="Linux has a library which allows file systems to be written and used without root privileges - libfus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Linux has a library which allows file systems to be written and used without root privileges - </a:t>
            </a:r>
            <a:r>
              <a:rPr dirty="0" err="1"/>
              <a:t>libfuse</a:t>
            </a:r>
            <a:endParaRPr dirty="0"/>
          </a:p>
          <a:p>
            <a:endParaRPr lang="en-US" dirty="0"/>
          </a:p>
          <a:p>
            <a:r>
              <a:rPr dirty="0"/>
              <a:t>The library is used in conjunction with a kernel module which provides the privileged operations</a:t>
            </a:r>
          </a:p>
          <a:p>
            <a:endParaRPr lang="en-US" dirty="0"/>
          </a:p>
          <a:p>
            <a:r>
              <a:rPr dirty="0"/>
              <a:t>The user’s file system gets mounted on to an existing directory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unting a fil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Mounting a </a:t>
            </a:r>
            <a:r>
              <a:rPr lang="en-US" dirty="0"/>
              <a:t>F</a:t>
            </a:r>
            <a:r>
              <a:rPr dirty="0"/>
              <a:t>ile </a:t>
            </a:r>
            <a:r>
              <a:rPr lang="en-US" dirty="0"/>
              <a:t>S</a:t>
            </a:r>
            <a:r>
              <a:rPr dirty="0"/>
              <a:t>ystem</a:t>
            </a:r>
          </a:p>
        </p:txBody>
      </p:sp>
      <p:sp>
        <p:nvSpPr>
          <p:cNvPr id="156" name="A file system (in Unix speak) can be thought of as  a device or partition which can be connected into the standard hierarchical file system starting from the root &quot;/&quot;.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727802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A file system (Unix</a:t>
            </a:r>
            <a:r>
              <a:rPr lang="en-US" sz="3200" dirty="0"/>
              <a:t>)</a:t>
            </a:r>
            <a:r>
              <a:rPr sz="3200" dirty="0"/>
              <a:t> can be thought of as  a device or partition which can be connected into the standard hierarchical file system starting from the root "/".</a:t>
            </a:r>
            <a:endParaRPr lang="en-US" sz="3200" dirty="0"/>
          </a:p>
          <a:p>
            <a:endParaRPr lang="en-SG" sz="3200" dirty="0"/>
          </a:p>
          <a:p>
            <a:r>
              <a:rPr lang="en-SG" sz="3200" dirty="0"/>
              <a:t>Multilevel Directories: </a:t>
            </a:r>
          </a:p>
          <a:p>
            <a:pPr lvl="1"/>
            <a:r>
              <a:rPr lang="en-SG" sz="2800" dirty="0"/>
              <a:t>Tree structured name space</a:t>
            </a:r>
            <a:endParaRPr sz="2800" dirty="0"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8" name="usr"/>
          <p:cNvSpPr txBox="1"/>
          <p:nvPr/>
        </p:nvSpPr>
        <p:spPr>
          <a:xfrm>
            <a:off x="7354503" y="4311649"/>
            <a:ext cx="9373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usr</a:t>
            </a:r>
          </a:p>
        </p:txBody>
      </p:sp>
      <p:sp>
        <p:nvSpPr>
          <p:cNvPr id="159" name="/"/>
          <p:cNvSpPr txBox="1"/>
          <p:nvPr/>
        </p:nvSpPr>
        <p:spPr>
          <a:xfrm>
            <a:off x="8695667" y="3194049"/>
            <a:ext cx="3886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/</a:t>
            </a:r>
          </a:p>
        </p:txBody>
      </p:sp>
      <p:sp>
        <p:nvSpPr>
          <p:cNvPr id="160" name="exp"/>
          <p:cNvSpPr txBox="1"/>
          <p:nvPr/>
        </p:nvSpPr>
        <p:spPr>
          <a:xfrm>
            <a:off x="9122023" y="4311649"/>
            <a:ext cx="9373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exp</a:t>
            </a:r>
          </a:p>
        </p:txBody>
      </p:sp>
      <p:sp>
        <p:nvSpPr>
          <p:cNvPr id="161" name="tmp"/>
          <p:cNvSpPr txBox="1"/>
          <p:nvPr/>
        </p:nvSpPr>
        <p:spPr>
          <a:xfrm>
            <a:off x="10889543" y="4311649"/>
            <a:ext cx="9373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tmp</a:t>
            </a:r>
          </a:p>
        </p:txBody>
      </p:sp>
      <p:sp>
        <p:nvSpPr>
          <p:cNvPr id="162" name="Rounded Rectangle"/>
          <p:cNvSpPr/>
          <p:nvPr/>
        </p:nvSpPr>
        <p:spPr>
          <a:xfrm>
            <a:off x="9014234" y="5448300"/>
            <a:ext cx="3569891" cy="2133600"/>
          </a:xfrm>
          <a:prstGeom prst="roundRect">
            <a:avLst>
              <a:gd name="adj" fmla="val 15597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3" name="usr"/>
          <p:cNvSpPr txBox="1"/>
          <p:nvPr/>
        </p:nvSpPr>
        <p:spPr>
          <a:xfrm>
            <a:off x="8014903" y="5435599"/>
            <a:ext cx="9373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usr</a:t>
            </a:r>
          </a:p>
        </p:txBody>
      </p:sp>
      <p:sp>
        <p:nvSpPr>
          <p:cNvPr id="164" name="home"/>
          <p:cNvSpPr txBox="1"/>
          <p:nvPr/>
        </p:nvSpPr>
        <p:spPr>
          <a:xfrm>
            <a:off x="10100220" y="5435599"/>
            <a:ext cx="12117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home</a:t>
            </a:r>
          </a:p>
        </p:txBody>
      </p:sp>
      <p:sp>
        <p:nvSpPr>
          <p:cNvPr id="165" name="robert"/>
          <p:cNvSpPr txBox="1"/>
          <p:nvPr/>
        </p:nvSpPr>
        <p:spPr>
          <a:xfrm>
            <a:off x="8972986" y="6542405"/>
            <a:ext cx="20438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 err="1"/>
              <a:t>mengfen</a:t>
            </a:r>
            <a:endParaRPr dirty="0"/>
          </a:p>
        </p:txBody>
      </p:sp>
      <p:sp>
        <p:nvSpPr>
          <p:cNvPr id="166" name="jo"/>
          <p:cNvSpPr txBox="1"/>
          <p:nvPr/>
        </p:nvSpPr>
        <p:spPr>
          <a:xfrm>
            <a:off x="11495087" y="6542405"/>
            <a:ext cx="65723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/>
              <a:t>mf</a:t>
            </a:r>
            <a:endParaRPr dirty="0"/>
          </a:p>
        </p:txBody>
      </p:sp>
      <p:sp>
        <p:nvSpPr>
          <p:cNvPr id="167" name="Rounded Rectangle"/>
          <p:cNvSpPr/>
          <p:nvPr/>
        </p:nvSpPr>
        <p:spPr>
          <a:xfrm>
            <a:off x="7182147" y="2949575"/>
            <a:ext cx="5216923" cy="3222625"/>
          </a:xfrm>
          <a:prstGeom prst="roundRect">
            <a:avLst>
              <a:gd name="adj" fmla="val 10326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8" name="Line"/>
          <p:cNvSpPr/>
          <p:nvPr/>
        </p:nvSpPr>
        <p:spPr>
          <a:xfrm flipV="1">
            <a:off x="8302079" y="3771900"/>
            <a:ext cx="604341" cy="6043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9" name="Line"/>
          <p:cNvSpPr/>
          <p:nvPr/>
        </p:nvSpPr>
        <p:spPr>
          <a:xfrm flipH="1" flipV="1">
            <a:off x="8913799" y="3792239"/>
            <a:ext cx="820342" cy="6019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0" name="Line"/>
          <p:cNvSpPr/>
          <p:nvPr/>
        </p:nvSpPr>
        <p:spPr>
          <a:xfrm flipH="1" flipV="1">
            <a:off x="8877596" y="3771900"/>
            <a:ext cx="2234608" cy="6043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1" name="Line"/>
          <p:cNvSpPr/>
          <p:nvPr/>
        </p:nvSpPr>
        <p:spPr>
          <a:xfrm flipV="1">
            <a:off x="8911679" y="4927600"/>
            <a:ext cx="604341" cy="6043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10109166" y="6032500"/>
            <a:ext cx="604341" cy="6043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3" name="Line"/>
          <p:cNvSpPr/>
          <p:nvPr/>
        </p:nvSpPr>
        <p:spPr>
          <a:xfrm flipH="1" flipV="1">
            <a:off x="9537996" y="4927600"/>
            <a:ext cx="913808" cy="6043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4" name="Line"/>
          <p:cNvSpPr/>
          <p:nvPr/>
        </p:nvSpPr>
        <p:spPr>
          <a:xfrm flipH="1" flipV="1">
            <a:off x="10680847" y="6032500"/>
            <a:ext cx="1088333" cy="6043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Mounting a fil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Mounting a </a:t>
            </a:r>
            <a:r>
              <a:rPr lang="en-US" dirty="0"/>
              <a:t>F</a:t>
            </a:r>
            <a:r>
              <a:rPr dirty="0"/>
              <a:t>ile </a:t>
            </a:r>
            <a:r>
              <a:rPr lang="en-US" dirty="0"/>
              <a:t>S</a:t>
            </a:r>
            <a:r>
              <a:rPr dirty="0"/>
              <a:t>ystem</a:t>
            </a:r>
          </a:p>
        </p:txBody>
      </p:sp>
      <p:sp>
        <p:nvSpPr>
          <p:cNvPr id="177" name="We need a mount point (a directory where we plant the file system).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7186175" cy="59764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We need a </a:t>
            </a:r>
            <a:r>
              <a:rPr sz="2800" b="1" dirty="0">
                <a:solidFill>
                  <a:schemeClr val="accent1"/>
                </a:solidFill>
              </a:rPr>
              <a:t>mount point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sz="2800" dirty="0"/>
              <a:t>a directory where we plant the file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Source: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/exp/home/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mengfen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Mount point: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/exp/home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/mf</a:t>
            </a:r>
            <a:endParaRPr sz="2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2800" dirty="0"/>
          </a:p>
          <a:p>
            <a:r>
              <a:rPr sz="2800" dirty="0"/>
              <a:t>Any files which are already in the mount point directory then disappear</a:t>
            </a:r>
          </a:p>
          <a:p>
            <a:endParaRPr lang="en-US" sz="2800" dirty="0"/>
          </a:p>
          <a:p>
            <a:r>
              <a:rPr sz="2800" dirty="0"/>
              <a:t>They get replaced by the files/directories in the new file system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" name="usr">
            <a:extLst>
              <a:ext uri="{FF2B5EF4-FFF2-40B4-BE49-F238E27FC236}">
                <a16:creationId xmlns:a16="http://schemas.microsoft.com/office/drawing/2014/main" id="{B1F4105C-260C-8945-820C-8F20EF76FFC7}"/>
              </a:ext>
            </a:extLst>
          </p:cNvPr>
          <p:cNvSpPr txBox="1"/>
          <p:nvPr/>
        </p:nvSpPr>
        <p:spPr>
          <a:xfrm>
            <a:off x="8483202" y="4840047"/>
            <a:ext cx="727636" cy="34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sz="2400" dirty="0" err="1"/>
              <a:t>usr</a:t>
            </a:r>
            <a:endParaRPr sz="2400" dirty="0"/>
          </a:p>
        </p:txBody>
      </p:sp>
      <p:sp>
        <p:nvSpPr>
          <p:cNvPr id="6" name="/">
            <a:extLst>
              <a:ext uri="{FF2B5EF4-FFF2-40B4-BE49-F238E27FC236}">
                <a16:creationId xmlns:a16="http://schemas.microsoft.com/office/drawing/2014/main" id="{61465F83-5290-704D-85AF-C8FFAE7B4B25}"/>
              </a:ext>
            </a:extLst>
          </p:cNvPr>
          <p:cNvSpPr txBox="1"/>
          <p:nvPr/>
        </p:nvSpPr>
        <p:spPr>
          <a:xfrm>
            <a:off x="9416765" y="4094394"/>
            <a:ext cx="301695" cy="34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sz="2400" dirty="0"/>
              <a:t>/</a:t>
            </a:r>
          </a:p>
        </p:txBody>
      </p:sp>
      <p:sp>
        <p:nvSpPr>
          <p:cNvPr id="7" name="exp">
            <a:extLst>
              <a:ext uri="{FF2B5EF4-FFF2-40B4-BE49-F238E27FC236}">
                <a16:creationId xmlns:a16="http://schemas.microsoft.com/office/drawing/2014/main" id="{3C4FFD5C-05B1-5B47-9B18-727FB260AA31}"/>
              </a:ext>
            </a:extLst>
          </p:cNvPr>
          <p:cNvSpPr txBox="1"/>
          <p:nvPr/>
        </p:nvSpPr>
        <p:spPr>
          <a:xfrm>
            <a:off x="9786029" y="4840047"/>
            <a:ext cx="727636" cy="34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sz="2400"/>
              <a:t>exp</a:t>
            </a:r>
          </a:p>
        </p:txBody>
      </p:sp>
      <p:sp>
        <p:nvSpPr>
          <p:cNvPr id="8" name="tmp">
            <a:extLst>
              <a:ext uri="{FF2B5EF4-FFF2-40B4-BE49-F238E27FC236}">
                <a16:creationId xmlns:a16="http://schemas.microsoft.com/office/drawing/2014/main" id="{FB35A2AD-BD5E-7D44-A51A-946F134BB284}"/>
              </a:ext>
            </a:extLst>
          </p:cNvPr>
          <p:cNvSpPr txBox="1"/>
          <p:nvPr/>
        </p:nvSpPr>
        <p:spPr>
          <a:xfrm>
            <a:off x="11238759" y="4840047"/>
            <a:ext cx="727637" cy="34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sz="2400" dirty="0" err="1"/>
              <a:t>tmp</a:t>
            </a:r>
            <a:endParaRPr sz="2400" dirty="0"/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35842318-5D19-EE49-A840-ACED4762AE1A}"/>
              </a:ext>
            </a:extLst>
          </p:cNvPr>
          <p:cNvSpPr/>
          <p:nvPr/>
        </p:nvSpPr>
        <p:spPr>
          <a:xfrm>
            <a:off x="10188388" y="5615808"/>
            <a:ext cx="2451908" cy="2045756"/>
          </a:xfrm>
          <a:prstGeom prst="roundRect">
            <a:avLst>
              <a:gd name="adj" fmla="val 15597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10" name="usr">
            <a:extLst>
              <a:ext uri="{FF2B5EF4-FFF2-40B4-BE49-F238E27FC236}">
                <a16:creationId xmlns:a16="http://schemas.microsoft.com/office/drawing/2014/main" id="{CDBEA99A-A74F-3445-ABC6-EB57108082A3}"/>
              </a:ext>
            </a:extLst>
          </p:cNvPr>
          <p:cNvSpPr txBox="1"/>
          <p:nvPr/>
        </p:nvSpPr>
        <p:spPr>
          <a:xfrm>
            <a:off x="8678909" y="5655566"/>
            <a:ext cx="727636" cy="34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sz="2400"/>
              <a:t>usr</a:t>
            </a:r>
          </a:p>
        </p:txBody>
      </p:sp>
      <p:sp>
        <p:nvSpPr>
          <p:cNvPr id="11" name="home">
            <a:extLst>
              <a:ext uri="{FF2B5EF4-FFF2-40B4-BE49-F238E27FC236}">
                <a16:creationId xmlns:a16="http://schemas.microsoft.com/office/drawing/2014/main" id="{086CC01A-05D3-D14F-B5F7-5427C64238B5}"/>
              </a:ext>
            </a:extLst>
          </p:cNvPr>
          <p:cNvSpPr txBox="1"/>
          <p:nvPr/>
        </p:nvSpPr>
        <p:spPr>
          <a:xfrm>
            <a:off x="10825620" y="5655566"/>
            <a:ext cx="940608" cy="34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sz="2400"/>
              <a:t>home</a:t>
            </a:r>
          </a:p>
        </p:txBody>
      </p:sp>
      <p:sp>
        <p:nvSpPr>
          <p:cNvPr id="12" name="robert">
            <a:extLst>
              <a:ext uri="{FF2B5EF4-FFF2-40B4-BE49-F238E27FC236}">
                <a16:creationId xmlns:a16="http://schemas.microsoft.com/office/drawing/2014/main" id="{E04751BC-EC9F-7843-BB05-3D7E039D7311}"/>
              </a:ext>
            </a:extLst>
          </p:cNvPr>
          <p:cNvSpPr txBox="1"/>
          <p:nvPr/>
        </p:nvSpPr>
        <p:spPr>
          <a:xfrm>
            <a:off x="10185238" y="6420503"/>
            <a:ext cx="148275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sz="2400" dirty="0" err="1"/>
              <a:t>mengfen</a:t>
            </a:r>
            <a:endParaRPr sz="2400" dirty="0"/>
          </a:p>
        </p:txBody>
      </p:sp>
      <p:sp>
        <p:nvSpPr>
          <p:cNvPr id="13" name="jo">
            <a:extLst>
              <a:ext uri="{FF2B5EF4-FFF2-40B4-BE49-F238E27FC236}">
                <a16:creationId xmlns:a16="http://schemas.microsoft.com/office/drawing/2014/main" id="{9700186B-C7F0-A541-8D55-8F7D39A27F34}"/>
              </a:ext>
            </a:extLst>
          </p:cNvPr>
          <p:cNvSpPr txBox="1"/>
          <p:nvPr/>
        </p:nvSpPr>
        <p:spPr>
          <a:xfrm>
            <a:off x="11869896" y="6408545"/>
            <a:ext cx="7254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mf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872642C0-90D2-F743-BAD6-62E6704D14B8}"/>
              </a:ext>
            </a:extLst>
          </p:cNvPr>
          <p:cNvSpPr/>
          <p:nvPr/>
        </p:nvSpPr>
        <p:spPr>
          <a:xfrm>
            <a:off x="8483202" y="4075546"/>
            <a:ext cx="3483194" cy="1922440"/>
          </a:xfrm>
          <a:prstGeom prst="roundRect">
            <a:avLst>
              <a:gd name="adj" fmla="val 10326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939CD2EB-E1F1-5449-ABEB-955ED0DBB4FF}"/>
              </a:ext>
            </a:extLst>
          </p:cNvPr>
          <p:cNvSpPr/>
          <p:nvPr/>
        </p:nvSpPr>
        <p:spPr>
          <a:xfrm flipV="1">
            <a:off x="8891558" y="4431692"/>
            <a:ext cx="469110" cy="3605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53825360-BD2F-DA4A-84C4-5ED7F01E418A}"/>
              </a:ext>
            </a:extLst>
          </p:cNvPr>
          <p:cNvSpPr/>
          <p:nvPr/>
        </p:nvSpPr>
        <p:spPr>
          <a:xfrm flipH="1" flipV="1">
            <a:off x="9551611" y="4446142"/>
            <a:ext cx="636777" cy="3590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9F533D05-A056-614D-AF7B-B1AD67311BA4}"/>
              </a:ext>
            </a:extLst>
          </p:cNvPr>
          <p:cNvSpPr/>
          <p:nvPr/>
        </p:nvSpPr>
        <p:spPr>
          <a:xfrm flipH="1" flipV="1">
            <a:off x="9831874" y="4431692"/>
            <a:ext cx="1734577" cy="3605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FA49C809-16F0-194F-BBE5-27ECDE84F454}"/>
              </a:ext>
            </a:extLst>
          </p:cNvPr>
          <p:cNvSpPr/>
          <p:nvPr/>
        </p:nvSpPr>
        <p:spPr>
          <a:xfrm flipV="1">
            <a:off x="9501158" y="5270248"/>
            <a:ext cx="469110" cy="3605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FE2B0339-C4F2-104D-9539-6BFF20381ACA}"/>
              </a:ext>
            </a:extLst>
          </p:cNvPr>
          <p:cNvSpPr/>
          <p:nvPr/>
        </p:nvSpPr>
        <p:spPr>
          <a:xfrm flipV="1">
            <a:off x="10698645" y="6071944"/>
            <a:ext cx="469110" cy="3605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5C208A56-94F0-C949-A30F-179D710298EB}"/>
              </a:ext>
            </a:extLst>
          </p:cNvPr>
          <p:cNvSpPr/>
          <p:nvPr/>
        </p:nvSpPr>
        <p:spPr>
          <a:xfrm flipH="1" flipV="1">
            <a:off x="10196724" y="5270248"/>
            <a:ext cx="709328" cy="3605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84C7E661-4E9B-8441-866D-8F3D90503EFB}"/>
              </a:ext>
            </a:extLst>
          </p:cNvPr>
          <p:cNvSpPr/>
          <p:nvPr/>
        </p:nvSpPr>
        <p:spPr>
          <a:xfrm flipH="1" flipV="1">
            <a:off x="11378627" y="6071944"/>
            <a:ext cx="844800" cy="3605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FDD327A9-A0DC-3541-A771-1A4C39592870}"/>
              </a:ext>
            </a:extLst>
          </p:cNvPr>
          <p:cNvSpPr/>
          <p:nvPr/>
        </p:nvSpPr>
        <p:spPr>
          <a:xfrm flipV="1">
            <a:off x="10511822" y="6829331"/>
            <a:ext cx="333217" cy="3072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  <p:sp>
        <p:nvSpPr>
          <p:cNvPr id="24" name="robert">
            <a:extLst>
              <a:ext uri="{FF2B5EF4-FFF2-40B4-BE49-F238E27FC236}">
                <a16:creationId xmlns:a16="http://schemas.microsoft.com/office/drawing/2014/main" id="{5D123277-6F5F-8D4F-A232-05D16F9CA1E2}"/>
              </a:ext>
            </a:extLst>
          </p:cNvPr>
          <p:cNvSpPr txBox="1"/>
          <p:nvPr/>
        </p:nvSpPr>
        <p:spPr>
          <a:xfrm>
            <a:off x="10252303" y="7163096"/>
            <a:ext cx="52272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sz="2400" dirty="0"/>
              <a:t>A</a:t>
            </a:r>
            <a:endParaRPr sz="2400" dirty="0"/>
          </a:p>
        </p:txBody>
      </p:sp>
      <p:sp>
        <p:nvSpPr>
          <p:cNvPr id="25" name="robert">
            <a:extLst>
              <a:ext uri="{FF2B5EF4-FFF2-40B4-BE49-F238E27FC236}">
                <a16:creationId xmlns:a16="http://schemas.microsoft.com/office/drawing/2014/main" id="{7313B6EC-1899-F842-8721-21AC75352ADD}"/>
              </a:ext>
            </a:extLst>
          </p:cNvPr>
          <p:cNvSpPr txBox="1"/>
          <p:nvPr/>
        </p:nvSpPr>
        <p:spPr>
          <a:xfrm>
            <a:off x="10907998" y="7177683"/>
            <a:ext cx="52272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sz="2400" dirty="0"/>
              <a:t>B</a:t>
            </a:r>
            <a:endParaRPr sz="2400" dirty="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38305595-D602-5B45-A2BE-FC60374AA47C}"/>
              </a:ext>
            </a:extLst>
          </p:cNvPr>
          <p:cNvSpPr/>
          <p:nvPr/>
        </p:nvSpPr>
        <p:spPr>
          <a:xfrm flipH="1" flipV="1">
            <a:off x="10834539" y="6841288"/>
            <a:ext cx="333216" cy="2952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ow it 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it works</a:t>
            </a:r>
          </a:p>
        </p:txBody>
      </p:sp>
      <p:sp>
        <p:nvSpPr>
          <p:cNvPr id="181" name="from Wikipedia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0899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385572">
              <a:defRPr sz="2112"/>
            </a:pPr>
            <a:r>
              <a:rPr dirty="0"/>
              <a:t>from Wikipedia</a:t>
            </a:r>
          </a:p>
          <a:p>
            <a:pPr defTabSz="385572">
              <a:defRPr sz="2112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./hello</a:t>
            </a:r>
            <a:r>
              <a:rPr dirty="0"/>
              <a:t> is mounted on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/fuse</a:t>
            </a:r>
          </a:p>
          <a:p>
            <a:pPr defTabSz="385572">
              <a:defRPr sz="2112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All the operations on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/fuse</a:t>
            </a:r>
            <a:r>
              <a:rPr dirty="0"/>
              <a:t> and its files can be handled by user level code.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83" name="Screen Shot 2017-08-29 at 2.31.53 PM.png" descr="Screen Shot 2017-08-29 at 2.31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83" y="1506302"/>
            <a:ext cx="6846029" cy="521199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"/>
          <p:cNvSpPr txBox="1"/>
          <p:nvPr/>
        </p:nvSpPr>
        <p:spPr>
          <a:xfrm>
            <a:off x="3536950" y="1258366"/>
            <a:ext cx="127000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1699</Words>
  <Application>Microsoft Macintosh PowerPoint</Application>
  <PresentationFormat>Custom</PresentationFormat>
  <Paragraphs>213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Courier New</vt:lpstr>
      <vt:lpstr>Helvetica</vt:lpstr>
      <vt:lpstr>Helvetica Light</vt:lpstr>
      <vt:lpstr>Helvetica Neue</vt:lpstr>
      <vt:lpstr>White</vt:lpstr>
      <vt:lpstr>File Systems</vt:lpstr>
      <vt:lpstr>File System Operations</vt:lpstr>
      <vt:lpstr>File System Operations</vt:lpstr>
      <vt:lpstr>File System Operations</vt:lpstr>
      <vt:lpstr>Assignment 2</vt:lpstr>
      <vt:lpstr>Filesystem in Userspace (FUSE)</vt:lpstr>
      <vt:lpstr>Mounting a File System</vt:lpstr>
      <vt:lpstr>Mounting a File System</vt:lpstr>
      <vt:lpstr>How it works</vt:lpstr>
      <vt:lpstr>Setup</vt:lpstr>
      <vt:lpstr>Setup</vt:lpstr>
      <vt:lpstr>OMG Python</vt:lpstr>
      <vt:lpstr>passthrough.py</vt:lpstr>
      <vt:lpstr>Logging</vt:lpstr>
      <vt:lpstr>Part1</vt:lpstr>
      <vt:lpstr>Part2</vt:lpstr>
      <vt:lpstr>Part3 – Requirement 1</vt:lpstr>
      <vt:lpstr>Part3 – Requirement 2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cp:lastModifiedBy>Meng-Fen Chiang</cp:lastModifiedBy>
  <cp:revision>262</cp:revision>
  <dcterms:modified xsi:type="dcterms:W3CDTF">2020-09-11T02:19:35Z</dcterms:modified>
</cp:coreProperties>
</file>