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CA142-5211-45CB-B62E-2597928B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F8330-8B23-416F-9781-F55D0899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23707-873E-42F4-8B60-8C204F25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C1F5D-0FAA-490A-A50B-C2F74A06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E1E65-051F-4363-8D8E-2E5FF8BC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4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F281-480A-40B8-90DC-8A869779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DB6E8-6509-4277-BC6C-6FC5398FD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225B7-2F8D-40E7-968C-F5C4D09C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B672A-4912-4498-A462-67F0D613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7650E-F299-449C-B343-FED4A5C0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6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272286-8EEB-41FB-B55C-BBBCD106A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47296-D577-4EE9-947E-4B0CE97A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745D-3536-4566-B902-D55FD82E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84C01-C17B-442B-9E3D-C528BBF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36BA3-7904-4B9C-B839-15F2A23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8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4153-B477-46FE-BCCD-5D9F5E82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F1652-ABF6-4732-926F-4545C528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B02B6-0969-46D5-8380-CD5898D2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43928-2A4D-4943-B1D9-BB2A7E15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D1F06-AFDE-42DD-A1DA-327A0C81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33E7B-679B-480C-B275-3FF8316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4F509-24B3-422A-92F9-716BAA81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8F4D7-95B5-4A6A-BD61-E2A3BFDB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C5E73-FE1B-4679-AC9E-7052856A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62BB9-21A3-4932-8008-3ABFBA8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1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B476-EA1C-4C43-ADFC-B29CE613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19E01-8BDE-4489-BA63-5A67E4A88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5D3DE-C01C-4B57-8888-FF5320753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8B769-6F24-4B0D-86EE-D61B5C42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33E83-F7AA-43DE-8016-BE22E5F1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00CB7-E4C8-49F0-8929-6B166BC3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8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E7857-F184-4234-ACBF-C7B1ED22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331CD-1084-4C55-959D-E5E5270C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98222-ECA7-446B-9CAF-B5FE9E9A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EDACB-B055-4B99-ADE7-26DAAF833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0F594-EC14-4C96-A751-F742FA26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5473C4-9A54-4DB5-AFA2-77F71E31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9CBF1D-BCD8-4A3C-B887-0924746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480479-A4E4-4354-8B33-3484D475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7B7B-FA00-4B96-9701-B2CCF0E4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C1B8F-6E21-4692-9508-5937ACD6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CFDA30-6EF1-4276-8019-E06C9A55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E301CB-0DDD-496E-997D-00EE1EA4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5FE9F-512F-4718-ADB4-B45B8749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F71C7-8979-4FDC-986E-BF0A5BFE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567C9-32AF-4E23-B6FA-38396433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A8467-03C9-42C1-AFF3-16E3A2FD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EBFF0-F9C1-46B5-8061-A99E83A7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12654-07DC-4E2D-90CA-E35319FF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C804A-592F-4919-A26A-924941A7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A8419-AEDA-498B-B607-8BBE01F3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16AB6-D67C-484A-B939-550B8A6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DE77A-F106-4F62-B5F1-933F7FE3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444D41-D00E-40DC-8213-BCAEB8244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66A08-A5F5-456C-B7D9-D1009DE14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BF6E-6E7B-464A-8539-9B474F75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90422-5497-4854-B1CC-B5F9BD89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46CEE-7C22-4C33-94B3-7FE7A07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1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56ABE5-67F3-4469-BF3D-8DB554E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DF053-2416-4E5D-8D6E-0CA459FA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766CD-E041-4F2F-8ED3-E50D0AE7A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476B-9EEE-457B-B1E8-62FA0904600C}" type="datetimeFigureOut">
              <a:rPr lang="zh-CN" altLang="en-US" smtClean="0"/>
              <a:t>2021/3/28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F002A-FAB5-4B14-8269-39F8AD2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1AFF2-6027-4530-8617-296A558C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66C9-2C81-4784-A717-D30CFD337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5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272901-300D-411C-9448-00EDDD17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32406"/>
              </p:ext>
            </p:extLst>
          </p:nvPr>
        </p:nvGraphicFramePr>
        <p:xfrm>
          <a:off x="700278" y="2019732"/>
          <a:ext cx="10791442" cy="28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68">
                  <a:extLst>
                    <a:ext uri="{9D8B030D-6E8A-4147-A177-3AD203B41FA5}">
                      <a16:colId xmlns:a16="http://schemas.microsoft.com/office/drawing/2014/main" val="4091003791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1334501391"/>
                    </a:ext>
                  </a:extLst>
                </a:gridCol>
                <a:gridCol w="3015916">
                  <a:extLst>
                    <a:ext uri="{9D8B030D-6E8A-4147-A177-3AD203B41FA5}">
                      <a16:colId xmlns:a16="http://schemas.microsoft.com/office/drawing/2014/main" val="715577786"/>
                    </a:ext>
                  </a:extLst>
                </a:gridCol>
                <a:gridCol w="2476737">
                  <a:extLst>
                    <a:ext uri="{9D8B030D-6E8A-4147-A177-3AD203B41FA5}">
                      <a16:colId xmlns:a16="http://schemas.microsoft.com/office/drawing/2014/main" val="2698279178"/>
                    </a:ext>
                  </a:extLst>
                </a:gridCol>
              </a:tblGrid>
              <a:tr h="774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Initiator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Initiator’s</a:t>
                      </a: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Participants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Cake Name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03488"/>
                  </a:ext>
                </a:extLst>
              </a:tr>
              <a:tr h="894917"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Tenant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Unlock with his phone and enter home.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Lock, Household Devices, Database, Mobile Phone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Unlock (UC-1)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54025"/>
                  </a:ext>
                </a:extLst>
              </a:tr>
              <a:tr h="911593"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Landlord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Retire an existing user data(lock-phone pair) and disable access.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Database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RetireUser</a:t>
                      </a:r>
                      <a:r>
                        <a:rPr lang="en-US" altLang="zh-CN" sz="2400" dirty="0"/>
                        <a:t> (UC-4)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452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F10A57-6A0D-458B-8777-7F71B12F01AC}"/>
              </a:ext>
            </a:extLst>
          </p:cNvPr>
          <p:cNvSpPr txBox="1"/>
          <p:nvPr/>
        </p:nvSpPr>
        <p:spPr>
          <a:xfrm>
            <a:off x="935772" y="662473"/>
            <a:ext cx="10320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UC-1 </a:t>
            </a:r>
            <a:r>
              <a:rPr lang="en-US" altLang="zh-CN" sz="36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altLang="zh-CN" sz="3600" dirty="0">
                <a:cs typeface="Times New Roman" panose="02020603050405020304" pitchFamily="18" charset="0"/>
              </a:rPr>
              <a:t> UC-4 Deriving From New Requirements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8A8B-4541-45A8-8139-35ACAC2D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7118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Use Case Schema for UC-1</a:t>
            </a:r>
            <a:endParaRPr lang="zh-CN" altLang="en-US" sz="36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682D36E-4E5A-4EF9-BA40-F6E7B86E2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87968"/>
              </p:ext>
            </p:extLst>
          </p:nvPr>
        </p:nvGraphicFramePr>
        <p:xfrm>
          <a:off x="0" y="737120"/>
          <a:ext cx="121920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171">
                  <a:extLst>
                    <a:ext uri="{9D8B030D-6E8A-4147-A177-3AD203B41FA5}">
                      <a16:colId xmlns:a16="http://schemas.microsoft.com/office/drawing/2014/main" val="1320852123"/>
                    </a:ext>
                  </a:extLst>
                </a:gridCol>
                <a:gridCol w="775201">
                  <a:extLst>
                    <a:ext uri="{9D8B030D-6E8A-4147-A177-3AD203B41FA5}">
                      <a16:colId xmlns:a16="http://schemas.microsoft.com/office/drawing/2014/main" val="3302752578"/>
                    </a:ext>
                  </a:extLst>
                </a:gridCol>
                <a:gridCol w="9619628">
                  <a:extLst>
                    <a:ext uri="{9D8B030D-6E8A-4147-A177-3AD203B41FA5}">
                      <a16:colId xmlns:a16="http://schemas.microsoft.com/office/drawing/2014/main" val="4141818299"/>
                    </a:ext>
                  </a:extLst>
                </a:gridCol>
              </a:tblGrid>
              <a:tr h="284799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Use Case UC-1: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62715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Related Requirements: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REQ1, REQ2, REQ3, REQ4, REQ5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42108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Initiating Actor: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 of: Tenant, Landlord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02812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Actor’s Goal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 disarm the lock and enter, and get space lighted up automatically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29302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Participating Actors: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LockDevice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BluetoothDevice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LightSwitch</a:t>
                      </a:r>
                      <a:r>
                        <a:rPr lang="en-US" altLang="zh-CN" dirty="0"/>
                        <a:t>, Timer, </a:t>
                      </a:r>
                      <a:r>
                        <a:rPr lang="en-US" altLang="zh-CN" dirty="0" err="1"/>
                        <a:t>AlarmBell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28600"/>
                  </a:ext>
                </a:extLst>
              </a:tr>
              <a:tr h="711997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Preconditions: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• The set of valid lock-phone paring stored in the system database is non-empty.</a:t>
                      </a:r>
                    </a:p>
                    <a:p>
                      <a:r>
                        <a:rPr lang="en-US" altLang="zh-CN" dirty="0"/>
                        <a:t>• The system displays the menu of available functions; at the door keypad the menu choices are “Lock” and “Unlock.”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02348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Postconditions: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auto-lock timer has started countdown from </a:t>
                      </a:r>
                      <a:r>
                        <a:rPr lang="en-US" altLang="zh-CN" dirty="0" err="1"/>
                        <a:t>autoLockInterval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37303"/>
                  </a:ext>
                </a:extLst>
              </a:tr>
              <a:tr h="284799"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Flow of Events for Main Success Scenario: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60929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→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1. Tenant/Landlord arrives at the door and selects the menu item “Unlock”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2772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2. </a:t>
                      </a:r>
                      <a:r>
                        <a:rPr lang="en-US" altLang="zh-CN" dirty="0" err="1"/>
                        <a:t>BluetoothDevice</a:t>
                      </a:r>
                      <a:r>
                        <a:rPr lang="en-US" altLang="zh-CN" dirty="0"/>
                        <a:t> received a valid mobile phone’s signal, signals to the actor the key validity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2978"/>
                  </a:ext>
                </a:extLst>
              </a:tr>
              <a:tr h="498398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3. System (a) signals to the Tenant/Landlord the lock status, e.g., “disarmed,” (b) signals to </a:t>
                      </a:r>
                      <a:r>
                        <a:rPr lang="en-US" altLang="zh-CN" dirty="0" err="1"/>
                        <a:t>LockDevice</a:t>
                      </a:r>
                      <a:r>
                        <a:rPr lang="en-US" altLang="zh-CN" dirty="0"/>
                        <a:t> to disarm the lock, and (c) signals to </a:t>
                      </a:r>
                      <a:r>
                        <a:rPr lang="en-US" altLang="zh-CN" dirty="0" err="1"/>
                        <a:t>LightSwitch</a:t>
                      </a:r>
                      <a:r>
                        <a:rPr lang="en-US" altLang="zh-CN" dirty="0"/>
                        <a:t> to turn the light 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6436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4. System signals to the Timer to start the auto-lock timer countdown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97867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→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5. Tenant/Landlord opens the door, enters the home [and shuts the door and locks]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7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190FD-4295-41E8-84C7-2B024807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47463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solidFill>
                  <a:prstClr val="black"/>
                </a:solidFill>
              </a:rPr>
              <a:t>Use Case Schema for UC-1</a:t>
            </a:r>
            <a:endParaRPr lang="zh-CN" altLang="en-US" sz="36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FEC7EF1-7808-4484-BF6F-44B9637D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3598"/>
              </p:ext>
            </p:extLst>
          </p:nvPr>
        </p:nvGraphicFramePr>
        <p:xfrm>
          <a:off x="0" y="1844287"/>
          <a:ext cx="12192000" cy="360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171">
                  <a:extLst>
                    <a:ext uri="{9D8B030D-6E8A-4147-A177-3AD203B41FA5}">
                      <a16:colId xmlns:a16="http://schemas.microsoft.com/office/drawing/2014/main" val="863755852"/>
                    </a:ext>
                  </a:extLst>
                </a:gridCol>
                <a:gridCol w="10394829">
                  <a:extLst>
                    <a:ext uri="{9D8B030D-6E8A-4147-A177-3AD203B41FA5}">
                      <a16:colId xmlns:a16="http://schemas.microsoft.com/office/drawing/2014/main" val="1503645613"/>
                    </a:ext>
                  </a:extLst>
                </a:gridCol>
              </a:tblGrid>
              <a:tr h="284799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Flow of Events for Extensions (Alternate Scenarios):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389615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0" dirty="0"/>
                        <a:t>2a. No valid mobile phone is around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79166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System (a) detects error, (b) marks a failed attempt, and (c) signals to the actor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49566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1a. System (a) detects that the count of failed attempts exceeds the maximum allowed number, (b) signals to sound </a:t>
                      </a:r>
                      <a:r>
                        <a:rPr lang="en-US" altLang="zh-CN" dirty="0" err="1"/>
                        <a:t>AlarmBell</a:t>
                      </a:r>
                      <a:r>
                        <a:rPr lang="en-US" altLang="zh-CN" dirty="0"/>
                        <a:t>, and (c) notifies the Police actor of a possible break-in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5510"/>
                  </a:ext>
                </a:extLst>
              </a:tr>
              <a:tr h="498398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 Tenant/Landlord supplies a valid identification mobile phone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47045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3. System (a) signals to the Tenant/Landlord the lock status, e.g., “disarmed,” (b) signals to </a:t>
                      </a:r>
                      <a:r>
                        <a:rPr lang="en-US" altLang="zh-CN" dirty="0" err="1"/>
                        <a:t>LockDevice</a:t>
                      </a:r>
                      <a:r>
                        <a:rPr lang="en-US" altLang="zh-CN" dirty="0"/>
                        <a:t> to disarm the lock, and (c) signals to </a:t>
                      </a:r>
                      <a:r>
                        <a:rPr lang="en-US" altLang="zh-CN" dirty="0" err="1"/>
                        <a:t>LightSwitch</a:t>
                      </a:r>
                      <a:r>
                        <a:rPr lang="en-US" altLang="zh-CN" dirty="0"/>
                        <a:t> to turn the light 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21686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 System signals to the Timer to start the auto-lock timer countdown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11608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5. Tenant/Landlord opens the door, enters the home [and shuts the door and locks]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6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6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8A8B-4541-45A8-8139-35ACAC2D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7118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Use Case Schema for UC-4</a:t>
            </a:r>
            <a:endParaRPr lang="zh-CN" altLang="en-US" sz="36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682D36E-4E5A-4EF9-BA40-F6E7B86E2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26529"/>
              </p:ext>
            </p:extLst>
          </p:nvPr>
        </p:nvGraphicFramePr>
        <p:xfrm>
          <a:off x="0" y="737120"/>
          <a:ext cx="12192000" cy="537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171">
                  <a:extLst>
                    <a:ext uri="{9D8B030D-6E8A-4147-A177-3AD203B41FA5}">
                      <a16:colId xmlns:a16="http://schemas.microsoft.com/office/drawing/2014/main" val="1320852123"/>
                    </a:ext>
                  </a:extLst>
                </a:gridCol>
                <a:gridCol w="775201">
                  <a:extLst>
                    <a:ext uri="{9D8B030D-6E8A-4147-A177-3AD203B41FA5}">
                      <a16:colId xmlns:a16="http://schemas.microsoft.com/office/drawing/2014/main" val="3302752578"/>
                    </a:ext>
                  </a:extLst>
                </a:gridCol>
                <a:gridCol w="9619628">
                  <a:extLst>
                    <a:ext uri="{9D8B030D-6E8A-4147-A177-3AD203B41FA5}">
                      <a16:colId xmlns:a16="http://schemas.microsoft.com/office/drawing/2014/main" val="4141818299"/>
                    </a:ext>
                  </a:extLst>
                </a:gridCol>
              </a:tblGrid>
              <a:tr h="284799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Use Case UC-4: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RetireUser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62715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Related Requirements: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42108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Initiating Actor: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Landlord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02812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Actor’s Goal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 remove departed residents at runtime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29302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Participating Actors: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Landlord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28600"/>
                  </a:ext>
                </a:extLst>
              </a:tr>
              <a:tr h="711997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Preconditions: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None worth mentioning. (But note that this use case is only available on the main computer and not at the door keypad.)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02348"/>
                  </a:ext>
                </a:extLst>
              </a:tr>
              <a:tr h="284799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Postconditions: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modified data is stored into the database.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37303"/>
                  </a:ext>
                </a:extLst>
              </a:tr>
              <a:tr h="284799"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Flow of Events for Main Success Scenario: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60929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→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1. Landlord selects the menu item “</a:t>
                      </a:r>
                      <a:r>
                        <a:rPr lang="en-US" altLang="zh-CN" dirty="0" err="1"/>
                        <a:t>ManageUsers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2772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2. Landlord identification: Include Login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2978"/>
                  </a:ext>
                </a:extLst>
              </a:tr>
              <a:tr h="498398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3. System (a) displays the options of activities available to the Landlord (including “Add User” and “Remove User”), and (b) prompts the Landlord to make selection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6436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→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4. Selected activity entails removing 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97867"/>
                  </a:ext>
                </a:extLst>
              </a:tr>
              <a:tr h="284799">
                <a:tc>
                  <a:txBody>
                    <a:bodyPr/>
                    <a:lstStyle/>
                    <a:p>
                      <a:r>
                        <a:rPr lang="zh-CN" altLang="en-US" dirty="0"/>
                        <a:t>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5. System (a) remove the selected data(lock-mobile pair) in the system, and (b) signals completion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7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8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82F7D-10EE-4F91-B14E-16464BEA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58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Acceptance Test Case for UC-1</a:t>
            </a:r>
            <a:endParaRPr lang="zh-CN" altLang="en-US" sz="3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45A01E-F222-4543-B42D-EAF6FD95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1115"/>
              </p:ext>
            </p:extLst>
          </p:nvPr>
        </p:nvGraphicFramePr>
        <p:xfrm>
          <a:off x="0" y="883816"/>
          <a:ext cx="12192000" cy="495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372">
                  <a:extLst>
                    <a:ext uri="{9D8B030D-6E8A-4147-A177-3AD203B41FA5}">
                      <a16:colId xmlns:a16="http://schemas.microsoft.com/office/drawing/2014/main" val="1320852123"/>
                    </a:ext>
                  </a:extLst>
                </a:gridCol>
                <a:gridCol w="9619628">
                  <a:extLst>
                    <a:ext uri="{9D8B030D-6E8A-4147-A177-3AD203B41FA5}">
                      <a16:colId xmlns:a16="http://schemas.microsoft.com/office/drawing/2014/main" val="4141818299"/>
                    </a:ext>
                  </a:extLst>
                </a:gridCol>
              </a:tblGrid>
              <a:tr h="460978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Test-case Identifier: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62715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Tested</a:t>
                      </a:r>
                      <a:r>
                        <a:rPr lang="en-US" altLang="zh-CN" b="1" dirty="0"/>
                        <a:t>: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UC-1, main success scenario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42108"/>
                  </a:ext>
                </a:extLst>
              </a:tr>
              <a:tr h="806711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test passes if the user’s data(lock-phone pair) is contained in the database, with less than a maximum allowed number of unsuccessful attempts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02812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Mobile phone’s signal, door identifier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29302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Procedure: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2772"/>
                  </a:ext>
                </a:extLst>
              </a:tr>
              <a:tr h="115244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1. User has a valid mobile phone and type in a valid door identifier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flashes a green light to indicate success; records successful access in the database; disarms the lock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2978"/>
                  </a:ext>
                </a:extLst>
              </a:tr>
              <a:tr h="115244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2. User doesn’t have a valid mobile 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82F7D-10EE-4F91-B14E-16464BEA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58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Acceptance Test Case for UC-4</a:t>
            </a:r>
            <a:endParaRPr lang="zh-CN" altLang="en-US" sz="3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45A01E-F222-4543-B42D-EAF6FD95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2036"/>
              </p:ext>
            </p:extLst>
          </p:nvPr>
        </p:nvGraphicFramePr>
        <p:xfrm>
          <a:off x="0" y="883816"/>
          <a:ext cx="12192000" cy="3839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372">
                  <a:extLst>
                    <a:ext uri="{9D8B030D-6E8A-4147-A177-3AD203B41FA5}">
                      <a16:colId xmlns:a16="http://schemas.microsoft.com/office/drawing/2014/main" val="1320852123"/>
                    </a:ext>
                  </a:extLst>
                </a:gridCol>
                <a:gridCol w="9619628">
                  <a:extLst>
                    <a:ext uri="{9D8B030D-6E8A-4147-A177-3AD203B41FA5}">
                      <a16:colId xmlns:a16="http://schemas.microsoft.com/office/drawing/2014/main" val="4141818299"/>
                    </a:ext>
                  </a:extLst>
                </a:gridCol>
              </a:tblGrid>
              <a:tr h="460978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Test-case Identifier: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62715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Use Case Tested: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UC-4, main success scenario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42108"/>
                  </a:ext>
                </a:extLst>
              </a:tr>
              <a:tr h="8067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Pass/fail Criteria: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test passes if the user’s data(lock-phone pairs) is removed in the database successfully and that user can no longer unlock the door,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02812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Data: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Choosing data(lock-phone pairs)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29302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Procedure: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2772"/>
                  </a:ext>
                </a:extLst>
              </a:tr>
              <a:tr h="115244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1. Landlord login the system and remove the data(lock-phone pair) of a tenant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determined this tenant(phone) to be a stranger and deny his access(unlock the door)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89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871</Words>
  <Application>Microsoft Office PowerPoint</Application>
  <PresentationFormat>宽屏</PresentationFormat>
  <Paragraphs>108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Use Case Schema for UC-1</vt:lpstr>
      <vt:lpstr>Use Case Schema for UC-1</vt:lpstr>
      <vt:lpstr>Use Case Schema for UC-4</vt:lpstr>
      <vt:lpstr>Acceptance Test Case for UC-1</vt:lpstr>
      <vt:lpstr>Acceptance Test Case for UC-4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Trevan</dc:creator>
  <cp:lastModifiedBy>Trevan</cp:lastModifiedBy>
  <cp:revision>16</cp:revision>
  <dcterms:created xsi:type="dcterms:W3CDTF">2021-03-28T06:42:18Z</dcterms:created>
  <dcterms:modified xsi:type="dcterms:W3CDTF">2021-03-28T09:25:46Z</dcterms:modified>
</cp:coreProperties>
</file>