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Old Standard TT"/>
      <p:regular r:id="rId19"/>
      <p:bold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jkIvPOTonLVzIEPIq1/GV3Z1oc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bold.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OldStandardTT-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ldStandardT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a5a37a24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a5a37a24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a5a37a24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a5a37a24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a5a37a2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a5a37a2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a5a37a24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a5a37a24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33a5a37a24c_1_179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g33a5a37a24c_1_179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g33a5a37a24c_1_179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g33a5a37a24c_1_179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g33a5a37a24c_1_17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g33a5a37a24c_1_1832"/>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g33a5a37a24c_1_1832"/>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g33a5a37a24c_1_18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g33a5a37a24c_1_18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g33a5a37a24c_1_1798"/>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g33a5a37a24c_1_1798"/>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g33a5a37a24c_1_17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33a5a37a24c_1_180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g33a5a37a24c_1_180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g33a5a37a24c_1_1802"/>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3a5a37a24c_1_18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3a5a37a24c_1_1807"/>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g33a5a37a24c_1_1807"/>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33a5a37a24c_1_1807"/>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33a5a37a24c_1_18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3a5a37a24c_1_181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g33a5a37a24c_1_18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3a5a37a24c_1_181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33a5a37a24c_1_181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33a5a37a24c_1_18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g33a5a37a24c_1_1819"/>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g33a5a37a24c_1_18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3a5a37a24c_1_182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g33a5a37a24c_1_182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g33a5a37a24c_1_1822"/>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g33a5a37a24c_1_1822"/>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g33a5a37a24c_1_1822"/>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g33a5a37a24c_1_18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g33a5a37a24c_1_182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g33a5a37a24c_1_18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g33a5a37a24c_1_178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g33a5a37a24c_1_178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g33a5a37a24c_1_17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forms.gle/D72579Zgia3QDGWH8" TargetMode="External"/><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311708" y="63452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WELCOME</a:t>
            </a:r>
            <a:endParaRPr/>
          </a:p>
        </p:txBody>
      </p:sp>
      <p:sp>
        <p:nvSpPr>
          <p:cNvPr id="60" name="Google Shape;60;p1"/>
          <p:cNvSpPr txBox="1"/>
          <p:nvPr>
            <p:ph idx="1" type="subTitle"/>
          </p:nvPr>
        </p:nvSpPr>
        <p:spPr>
          <a:xfrm>
            <a:off x="311700" y="2687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GB"/>
              <a:t>TO THE NU COMPUTING SOCIETY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1" name="Shape 121"/>
        <p:cNvGrpSpPr/>
        <p:nvPr/>
      </p:nvGrpSpPr>
      <p:grpSpPr>
        <a:xfrm>
          <a:off x="0" y="0"/>
          <a:ext cx="0" cy="0"/>
          <a:chOff x="0" y="0"/>
          <a:chExt cx="0" cy="0"/>
        </a:xfrm>
      </p:grpSpPr>
      <p:sp>
        <p:nvSpPr>
          <p:cNvPr id="122" name="Google Shape;122;p9"/>
          <p:cNvSpPr txBox="1"/>
          <p:nvPr>
            <p:ph type="title"/>
          </p:nvPr>
        </p:nvSpPr>
        <p:spPr>
          <a:xfrm>
            <a:off x="90600" y="41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Durham Women In Tech Hackathon (DurWIT Hack)</a:t>
            </a:r>
            <a:endParaRPr/>
          </a:p>
        </p:txBody>
      </p:sp>
      <p:pic>
        <p:nvPicPr>
          <p:cNvPr id="123" name="Google Shape;123;p9"/>
          <p:cNvPicPr preferRelativeResize="0"/>
          <p:nvPr/>
        </p:nvPicPr>
        <p:blipFill rotWithShape="1">
          <a:blip r:embed="rId3">
            <a:alphaModFix/>
          </a:blip>
          <a:srcRect b="0" l="0" r="0" t="0"/>
          <a:stretch/>
        </p:blipFill>
        <p:spPr>
          <a:xfrm>
            <a:off x="4519273" y="2025100"/>
            <a:ext cx="4357675" cy="2954950"/>
          </a:xfrm>
          <a:prstGeom prst="rect">
            <a:avLst/>
          </a:prstGeom>
          <a:noFill/>
          <a:ln>
            <a:noFill/>
          </a:ln>
        </p:spPr>
      </p:pic>
      <p:sp>
        <p:nvSpPr>
          <p:cNvPr id="124" name="Google Shape;124;p9"/>
          <p:cNvSpPr txBox="1"/>
          <p:nvPr/>
        </p:nvSpPr>
        <p:spPr>
          <a:xfrm>
            <a:off x="214700" y="938950"/>
            <a:ext cx="7326000" cy="34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GB" sz="1200" u="none" cap="none" strike="noStrike">
                <a:solidFill>
                  <a:schemeClr val="dk1"/>
                </a:solidFill>
                <a:latin typeface="Arial"/>
                <a:ea typeface="Arial"/>
                <a:cs typeface="Arial"/>
                <a:sym typeface="Arial"/>
              </a:rPr>
              <a:t>Durham University's Women in Tech society is excited to invite you too their first ever diversity hackathon, coming to Durham’s Maths and Computer Science building for 24 hrs this weekend! Join us for a dynamic weekend of collaboration and tech project building - we'll have lots of workshops and incredibly wholesome mini events. We welcome everyone from underrepresented genders in tech to sign up!</a:t>
            </a:r>
            <a:endParaRPr b="0" i="0" sz="1200" u="none" cap="none" strike="noStrike">
              <a:solidFill>
                <a:schemeClr val="dk1"/>
              </a:solidFill>
              <a:latin typeface="Arial"/>
              <a:ea typeface="Arial"/>
              <a:cs typeface="Arial"/>
              <a:sym typeface="Arial"/>
            </a:endParaRPr>
          </a:p>
          <a:p>
            <a:pPr indent="-304800" lvl="0" marL="609600" marR="0" rtl="0" algn="l">
              <a:lnSpc>
                <a:spcPct val="115000"/>
              </a:lnSpc>
              <a:spcBef>
                <a:spcPts val="30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Meet some sponsors</a:t>
            </a:r>
            <a:endParaRPr b="0" i="0" sz="1200" u="none" cap="none" strike="noStrike">
              <a:solidFill>
                <a:schemeClr val="dk1"/>
              </a:solidFill>
              <a:latin typeface="Arial"/>
              <a:ea typeface="Arial"/>
              <a:cs typeface="Arial"/>
              <a:sym typeface="Arial"/>
            </a:endParaRPr>
          </a:p>
          <a:p>
            <a:pPr indent="-304800" lvl="0" marL="6096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Learn skills for your CV</a:t>
            </a:r>
            <a:endParaRPr b="0" i="0" sz="1200" u="none" cap="none" strike="noStrike">
              <a:solidFill>
                <a:schemeClr val="dk1"/>
              </a:solidFill>
              <a:latin typeface="Arial"/>
              <a:ea typeface="Arial"/>
              <a:cs typeface="Arial"/>
              <a:sym typeface="Arial"/>
            </a:endParaRPr>
          </a:p>
          <a:p>
            <a:pPr indent="-304800" lvl="0" marL="609600" marR="0" rtl="0" algn="l">
              <a:lnSpc>
                <a:spcPct val="115000"/>
              </a:lnSpc>
              <a:spcBef>
                <a:spcPts val="0"/>
              </a:spcBef>
              <a:spcAft>
                <a:spcPts val="0"/>
              </a:spcAft>
              <a:buClr>
                <a:schemeClr val="dk1"/>
              </a:buClr>
              <a:buSzPts val="1200"/>
              <a:buFont typeface="Arial"/>
              <a:buChar char="●"/>
            </a:pPr>
            <a:r>
              <a:rPr b="0" i="0" lang="en-GB" sz="1200" u="none" cap="none" strike="noStrike">
                <a:solidFill>
                  <a:schemeClr val="dk1"/>
                </a:solidFill>
                <a:latin typeface="Arial"/>
                <a:ea typeface="Arial"/>
                <a:cs typeface="Arial"/>
                <a:sym typeface="Arial"/>
              </a:rPr>
              <a:t>Pick up some free food &amp; exclusive stash</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3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3a5a37a24c_0_1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Help us!</a:t>
            </a:r>
            <a:endParaRPr/>
          </a:p>
        </p:txBody>
      </p:sp>
      <p:sp>
        <p:nvSpPr>
          <p:cNvPr id="130" name="Google Shape;130;g33a5a37a24c_0_1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are looking for volunteers to help us make new </a:t>
            </a:r>
            <a:r>
              <a:rPr lang="en-GB"/>
              <a:t>lesson</a:t>
            </a:r>
            <a:r>
              <a:rPr lang="en-GB"/>
              <a:t> plans / generally help out.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If you would like to help us out let us </a:t>
            </a:r>
            <a:r>
              <a:rPr lang="en-GB"/>
              <a:t>know</a:t>
            </a:r>
            <a:r>
              <a:rPr lang="en-GB"/>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3a5a37a24c_0_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Week</a:t>
            </a:r>
            <a:endParaRPr/>
          </a:p>
        </p:txBody>
      </p:sp>
      <p:sp>
        <p:nvSpPr>
          <p:cNvPr id="136" name="Google Shape;136;g33a5a37a24c_0_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week we will </a:t>
            </a:r>
            <a:r>
              <a:rPr lang="en-GB"/>
              <a:t>focus</a:t>
            </a:r>
            <a:r>
              <a:rPr lang="en-GB"/>
              <a:t> on CV Building and also an introduction to Github!</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Key Points:</a:t>
            </a:r>
            <a:endParaRPr/>
          </a:p>
          <a:p>
            <a:pPr indent="-342900" lvl="0" marL="457200" rtl="0" algn="l">
              <a:spcBef>
                <a:spcPts val="1200"/>
              </a:spcBef>
              <a:spcAft>
                <a:spcPts val="0"/>
              </a:spcAft>
              <a:buSzPts val="1800"/>
              <a:buChar char="●"/>
            </a:pPr>
            <a:r>
              <a:rPr lang="en-GB"/>
              <a:t>Making a CV</a:t>
            </a:r>
            <a:endParaRPr/>
          </a:p>
          <a:p>
            <a:pPr indent="-342900" lvl="0" marL="457200" rtl="0" algn="l">
              <a:spcBef>
                <a:spcPts val="0"/>
              </a:spcBef>
              <a:spcAft>
                <a:spcPts val="0"/>
              </a:spcAft>
              <a:buSzPts val="1800"/>
              <a:buChar char="●"/>
            </a:pPr>
            <a:r>
              <a:rPr lang="en-GB"/>
              <a:t>Github Profile Creation</a:t>
            </a:r>
            <a:endParaRPr/>
          </a:p>
          <a:p>
            <a:pPr indent="-342900" lvl="0" marL="457200" rtl="0" algn="l">
              <a:spcBef>
                <a:spcPts val="0"/>
              </a:spcBef>
              <a:spcAft>
                <a:spcPts val="0"/>
              </a:spcAft>
              <a:buSzPts val="1800"/>
              <a:buChar char="●"/>
            </a:pPr>
            <a:r>
              <a:rPr lang="en-GB"/>
              <a:t>Making your first repository</a:t>
            </a:r>
            <a:endParaRPr/>
          </a:p>
          <a:p>
            <a:pPr indent="-342900" lvl="0" marL="457200" rtl="0" algn="l">
              <a:spcBef>
                <a:spcPts val="0"/>
              </a:spcBef>
              <a:spcAft>
                <a:spcPts val="0"/>
              </a:spcAft>
              <a:buSzPts val="1800"/>
              <a:buChar char="●"/>
            </a:pPr>
            <a:r>
              <a:rPr lang="en-GB"/>
              <a:t>Making your first commit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a5a37a24c_0_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Feedback</a:t>
            </a:r>
            <a:endParaRPr/>
          </a:p>
        </p:txBody>
      </p:sp>
      <p:sp>
        <p:nvSpPr>
          <p:cNvPr id="142" name="Google Shape;142;g33a5a37a24c_0_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Please send us some feedback using this form as it will help these sessions improve!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g33a5a37a24c_0_0"/>
          <p:cNvPicPr preferRelativeResize="0"/>
          <p:nvPr/>
        </p:nvPicPr>
        <p:blipFill>
          <a:blip r:embed="rId3">
            <a:alphaModFix/>
          </a:blip>
          <a:stretch>
            <a:fillRect/>
          </a:stretch>
        </p:blipFill>
        <p:spPr>
          <a:xfrm>
            <a:off x="3143250" y="1711375"/>
            <a:ext cx="2857500"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About Us</a:t>
            </a:r>
            <a:endParaRPr/>
          </a:p>
        </p:txBody>
      </p:sp>
      <p:sp>
        <p:nvSpPr>
          <p:cNvPr id="66" name="Google Shape;66;p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Aiden – President</a:t>
            </a:r>
            <a:endParaRPr/>
          </a:p>
          <a:p>
            <a:pPr indent="0" lvl="0" marL="0" rtl="0" algn="l">
              <a:lnSpc>
                <a:spcPct val="115000"/>
              </a:lnSpc>
              <a:spcBef>
                <a:spcPts val="1200"/>
              </a:spcBef>
              <a:spcAft>
                <a:spcPts val="0"/>
              </a:spcAft>
              <a:buSzPts val="1800"/>
              <a:buNone/>
            </a:pPr>
            <a:r>
              <a:rPr lang="en-GB"/>
              <a:t>Callum – Vice-president</a:t>
            </a:r>
            <a:endParaRPr/>
          </a:p>
          <a:p>
            <a:pPr indent="0" lvl="0" marL="0" rtl="0" algn="l">
              <a:lnSpc>
                <a:spcPct val="115000"/>
              </a:lnSpc>
              <a:spcBef>
                <a:spcPts val="1200"/>
              </a:spcBef>
              <a:spcAft>
                <a:spcPts val="1200"/>
              </a:spcAft>
              <a:buSzPts val="1800"/>
              <a:buNone/>
            </a:pPr>
            <a:r>
              <a:rPr lang="en-GB"/>
              <a:t>Daniel – Treasurer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3"/>
          <p:cNvPicPr preferRelativeResize="0"/>
          <p:nvPr/>
        </p:nvPicPr>
        <p:blipFill rotWithShape="1">
          <a:blip r:embed="rId3">
            <a:alphaModFix/>
          </a:blip>
          <a:srcRect b="0" l="0" r="0" t="0"/>
          <a:stretch/>
        </p:blipFill>
        <p:spPr>
          <a:xfrm>
            <a:off x="614101" y="2106600"/>
            <a:ext cx="2686825" cy="2686851"/>
          </a:xfrm>
          <a:prstGeom prst="rect">
            <a:avLst/>
          </a:prstGeom>
          <a:noFill/>
          <a:ln>
            <a:noFill/>
          </a:ln>
        </p:spPr>
      </p:pic>
      <p:pic>
        <p:nvPicPr>
          <p:cNvPr id="72" name="Google Shape;72;p3"/>
          <p:cNvPicPr preferRelativeResize="0"/>
          <p:nvPr/>
        </p:nvPicPr>
        <p:blipFill rotWithShape="1">
          <a:blip r:embed="rId4">
            <a:alphaModFix/>
          </a:blip>
          <a:srcRect b="0" l="0" r="0" t="0"/>
          <a:stretch/>
        </p:blipFill>
        <p:spPr>
          <a:xfrm>
            <a:off x="1512949" y="1064425"/>
            <a:ext cx="889125" cy="889125"/>
          </a:xfrm>
          <a:prstGeom prst="rect">
            <a:avLst/>
          </a:prstGeom>
          <a:noFill/>
          <a:ln>
            <a:noFill/>
          </a:ln>
        </p:spPr>
      </p:pic>
      <p:pic>
        <p:nvPicPr>
          <p:cNvPr id="73" name="Google Shape;73;p3"/>
          <p:cNvPicPr preferRelativeResize="0"/>
          <p:nvPr/>
        </p:nvPicPr>
        <p:blipFill rotWithShape="1">
          <a:blip r:embed="rId5">
            <a:alphaModFix/>
          </a:blip>
          <a:srcRect b="35572" l="24558" r="25551" t="35497"/>
          <a:stretch/>
        </p:blipFill>
        <p:spPr>
          <a:xfrm>
            <a:off x="5740425" y="1992537"/>
            <a:ext cx="2853050" cy="2915026"/>
          </a:xfrm>
          <a:prstGeom prst="rect">
            <a:avLst/>
          </a:prstGeom>
          <a:noFill/>
          <a:ln>
            <a:noFill/>
          </a:ln>
        </p:spPr>
      </p:pic>
      <p:pic>
        <p:nvPicPr>
          <p:cNvPr id="74" name="Google Shape;74;p3"/>
          <p:cNvPicPr preferRelativeResize="0"/>
          <p:nvPr/>
        </p:nvPicPr>
        <p:blipFill rotWithShape="1">
          <a:blip r:embed="rId6">
            <a:alphaModFix/>
          </a:blip>
          <a:srcRect b="0" l="0" r="0" t="0"/>
          <a:stretch/>
        </p:blipFill>
        <p:spPr>
          <a:xfrm>
            <a:off x="6637426" y="1064425"/>
            <a:ext cx="1059050" cy="1059050"/>
          </a:xfrm>
          <a:prstGeom prst="rect">
            <a:avLst/>
          </a:prstGeom>
          <a:noFill/>
          <a:ln>
            <a:noFill/>
          </a:ln>
        </p:spPr>
      </p:pic>
      <p:sp>
        <p:nvSpPr>
          <p:cNvPr id="75" name="Google Shape;75;p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03703"/>
              <a:buNone/>
            </a:pPr>
            <a:r>
              <a:rPr lang="en-GB"/>
              <a:t>Discord + Whatsapp Groups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3a5a37a24c_1_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Getting a Discord Role (+Secret Access)</a:t>
            </a:r>
            <a:endParaRPr/>
          </a:p>
        </p:txBody>
      </p:sp>
      <p:pic>
        <p:nvPicPr>
          <p:cNvPr id="81" name="Google Shape;81;g33a5a37a24c_1_0"/>
          <p:cNvPicPr preferRelativeResize="0"/>
          <p:nvPr/>
        </p:nvPicPr>
        <p:blipFill>
          <a:blip r:embed="rId3">
            <a:alphaModFix/>
          </a:blip>
          <a:stretch>
            <a:fillRect/>
          </a:stretch>
        </p:blipFill>
        <p:spPr>
          <a:xfrm>
            <a:off x="3613825" y="1902500"/>
            <a:ext cx="1916350" cy="1916350"/>
          </a:xfrm>
          <a:prstGeom prst="rect">
            <a:avLst/>
          </a:prstGeom>
          <a:noFill/>
          <a:ln>
            <a:noFill/>
          </a:ln>
        </p:spPr>
      </p:pic>
      <p:sp>
        <p:nvSpPr>
          <p:cNvPr id="82" name="Google Shape;82;g33a5a37a24c_1_0"/>
          <p:cNvSpPr txBox="1"/>
          <p:nvPr>
            <p:ph idx="1" type="body"/>
          </p:nvPr>
        </p:nvSpPr>
        <p:spPr>
          <a:xfrm>
            <a:off x="311700" y="1152475"/>
            <a:ext cx="8520600" cy="38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If you are a member of the society and would like to get access to the Discord channels + get a role in the Discord please use the form below.</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rPr lang="en-GB"/>
              <a:t>QR CODE FOR DISCORD ROLE</a:t>
            </a:r>
            <a:endParaRPr/>
          </a:p>
          <a:p>
            <a:pPr indent="0" lvl="0" marL="0" rtl="0" algn="ctr">
              <a:spcBef>
                <a:spcPts val="1200"/>
              </a:spcBef>
              <a:spcAft>
                <a:spcPts val="1200"/>
              </a:spcAft>
              <a:buNone/>
            </a:pPr>
            <a:r>
              <a:rPr lang="en-GB"/>
              <a:t>Form for </a:t>
            </a:r>
            <a:r>
              <a:rPr lang="en-GB"/>
              <a:t>Discord Role - https://forms.gle/14e112yWPvCX9HNS9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Dreamcode Hackathon</a:t>
            </a:r>
            <a:endParaRPr/>
          </a:p>
        </p:txBody>
      </p:sp>
      <p:sp>
        <p:nvSpPr>
          <p:cNvPr id="88" name="Google Shape;88;p4"/>
          <p:cNvSpPr txBox="1"/>
          <p:nvPr>
            <p:ph idx="1" type="body"/>
          </p:nvPr>
        </p:nvSpPr>
        <p:spPr>
          <a:xfrm>
            <a:off x="311700" y="1152475"/>
            <a:ext cx="8520600" cy="38820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GB"/>
              <a:t>Occurring 7th - 9th in CIS building</a:t>
            </a:r>
            <a:endParaRPr/>
          </a:p>
          <a:p>
            <a:pPr indent="0" lvl="0" marL="0" rtl="0" algn="l">
              <a:lnSpc>
                <a:spcPct val="115000"/>
              </a:lnSpc>
              <a:spcBef>
                <a:spcPts val="1200"/>
              </a:spcBef>
              <a:spcAft>
                <a:spcPts val="0"/>
              </a:spcAft>
              <a:buSzPct val="142857"/>
              <a:buNone/>
            </a:pPr>
            <a:r>
              <a:rPr lang="en-GB"/>
              <a:t>Food and drinks included</a:t>
            </a:r>
            <a:endParaRPr/>
          </a:p>
          <a:p>
            <a:pPr indent="0" lvl="0" marL="0" rtl="0" algn="l">
              <a:lnSpc>
                <a:spcPct val="115000"/>
              </a:lnSpc>
              <a:spcBef>
                <a:spcPts val="1200"/>
              </a:spcBef>
              <a:spcAft>
                <a:spcPts val="0"/>
              </a:spcAft>
              <a:buSzPct val="142857"/>
              <a:buNone/>
            </a:pPr>
            <a:r>
              <a:rPr lang="en-GB"/>
              <a:t>Check discord for more details and application</a:t>
            </a:r>
            <a:endParaRPr/>
          </a:p>
          <a:p>
            <a:pPr indent="0" lvl="0" marL="0" rtl="0" algn="l">
              <a:lnSpc>
                <a:spcPct val="115000"/>
              </a:lnSpc>
              <a:spcBef>
                <a:spcPts val="1200"/>
              </a:spcBef>
              <a:spcAft>
                <a:spcPts val="0"/>
              </a:spcAft>
              <a:buSzPct val="142857"/>
              <a:buNone/>
            </a:pPr>
            <a:r>
              <a:rPr lang="en-GB"/>
              <a:t>Good way to meet people!</a:t>
            </a:r>
            <a:endParaRPr/>
          </a:p>
          <a:p>
            <a:pPr indent="0" lvl="0" marL="0" rtl="0" algn="l">
              <a:lnSpc>
                <a:spcPct val="115000"/>
              </a:lnSpc>
              <a:spcBef>
                <a:spcPts val="1200"/>
              </a:spcBef>
              <a:spcAft>
                <a:spcPts val="0"/>
              </a:spcAft>
              <a:buSzPct val="142857"/>
              <a:buNone/>
            </a:pPr>
            <a:r>
              <a:rPr lang="en-GB"/>
              <a:t>Guest speakers and prizes to be won!</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0"/>
              </a:spcAft>
              <a:buSzPct val="142857"/>
              <a:buNone/>
            </a:pPr>
            <a:r>
              <a:rPr lang="en-GB" u="sng"/>
              <a:t>Sponsors</a:t>
            </a:r>
            <a:endParaRPr u="sng"/>
          </a:p>
          <a:p>
            <a:pPr indent="0" lvl="0" marL="0" rtl="0" algn="l">
              <a:lnSpc>
                <a:spcPct val="115000"/>
              </a:lnSpc>
              <a:spcBef>
                <a:spcPts val="1200"/>
              </a:spcBef>
              <a:spcAft>
                <a:spcPts val="0"/>
              </a:spcAft>
              <a:buSzPct val="142857"/>
              <a:buNone/>
            </a:pPr>
            <a:r>
              <a:rPr lang="en-GB"/>
              <a:t>Bentley</a:t>
            </a:r>
            <a:endParaRPr/>
          </a:p>
          <a:p>
            <a:pPr indent="0" lvl="0" marL="0" rtl="0" algn="l">
              <a:lnSpc>
                <a:spcPct val="115000"/>
              </a:lnSpc>
              <a:spcBef>
                <a:spcPts val="1200"/>
              </a:spcBef>
              <a:spcAft>
                <a:spcPts val="0"/>
              </a:spcAft>
              <a:buSzPct val="142857"/>
              <a:buNone/>
            </a:pPr>
            <a:r>
              <a:rPr lang="en-GB"/>
              <a:t>Buildingsmart international</a:t>
            </a:r>
            <a:endParaRPr/>
          </a:p>
          <a:p>
            <a:pPr indent="0" lvl="0" marL="0" rtl="0" algn="l">
              <a:lnSpc>
                <a:spcPct val="115000"/>
              </a:lnSpc>
              <a:spcBef>
                <a:spcPts val="1200"/>
              </a:spcBef>
              <a:spcAft>
                <a:spcPts val="0"/>
              </a:spcAft>
              <a:buSzPct val="142857"/>
              <a:buNone/>
            </a:pPr>
            <a:r>
              <a:rPr lang="en-GB"/>
              <a:t>Bim4water</a:t>
            </a:r>
            <a:endParaRPr/>
          </a:p>
          <a:p>
            <a:pPr indent="0" lvl="0" marL="0" rtl="0" algn="l">
              <a:lnSpc>
                <a:spcPct val="115000"/>
              </a:lnSpc>
              <a:spcBef>
                <a:spcPts val="1200"/>
              </a:spcBef>
              <a:spcAft>
                <a:spcPts val="1200"/>
              </a:spcAft>
              <a:buSzPct val="142857"/>
              <a:buNone/>
            </a:pPr>
            <a:r>
              <a:t/>
            </a:r>
            <a:endParaRPr/>
          </a:p>
        </p:txBody>
      </p:sp>
      <p:sp>
        <p:nvSpPr>
          <p:cNvPr id="89" name="Google Shape;89;p4"/>
          <p:cNvSpPr txBox="1"/>
          <p:nvPr/>
        </p:nvSpPr>
        <p:spPr>
          <a:xfrm>
            <a:off x="5637025" y="2861750"/>
            <a:ext cx="1701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The plan</a:t>
            </a:r>
            <a:endParaRPr/>
          </a:p>
        </p:txBody>
      </p:sp>
      <p:sp>
        <p:nvSpPr>
          <p:cNvPr id="95" name="Google Shape;95;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t>Week 1 – Introduction Session</a:t>
            </a:r>
            <a:endParaRPr/>
          </a:p>
          <a:p>
            <a:pPr indent="0" lvl="0" marL="0" rtl="0" algn="l">
              <a:lnSpc>
                <a:spcPct val="115000"/>
              </a:lnSpc>
              <a:spcBef>
                <a:spcPts val="1200"/>
              </a:spcBef>
              <a:spcAft>
                <a:spcPts val="0"/>
              </a:spcAft>
              <a:buSzPts val="1800"/>
              <a:buNone/>
            </a:pPr>
            <a:r>
              <a:rPr lang="en-GB"/>
              <a:t>Week 2 – CV workshop / Github Introduction</a:t>
            </a:r>
            <a:endParaRPr/>
          </a:p>
          <a:p>
            <a:pPr indent="0" lvl="0" marL="0" rtl="0" algn="l">
              <a:lnSpc>
                <a:spcPct val="115000"/>
              </a:lnSpc>
              <a:spcBef>
                <a:spcPts val="1200"/>
              </a:spcBef>
              <a:spcAft>
                <a:spcPts val="0"/>
              </a:spcAft>
              <a:buSzPts val="1800"/>
              <a:buNone/>
            </a:pPr>
            <a:r>
              <a:rPr lang="en-GB"/>
              <a:t>Week 3 – Itch.io Introduction + Game Jam announced</a:t>
            </a:r>
            <a:endParaRPr/>
          </a:p>
          <a:p>
            <a:pPr indent="0" lvl="0" marL="0" rtl="0" algn="l">
              <a:lnSpc>
                <a:spcPct val="115000"/>
              </a:lnSpc>
              <a:spcBef>
                <a:spcPts val="1200"/>
              </a:spcBef>
              <a:spcAft>
                <a:spcPts val="0"/>
              </a:spcAft>
              <a:buSzPts val="1800"/>
              <a:buNone/>
            </a:pPr>
            <a:r>
              <a:rPr lang="en-GB"/>
              <a:t>Week 4 – </a:t>
            </a:r>
            <a:endParaRPr/>
          </a:p>
          <a:p>
            <a:pPr indent="0" lvl="0" marL="0" rtl="0" algn="l">
              <a:lnSpc>
                <a:spcPct val="115000"/>
              </a:lnSpc>
              <a:spcBef>
                <a:spcPts val="1200"/>
              </a:spcBef>
              <a:spcAft>
                <a:spcPts val="0"/>
              </a:spcAft>
              <a:buSzPts val="1800"/>
              <a:buNone/>
            </a:pPr>
            <a:r>
              <a:rPr lang="en-GB"/>
              <a:t>Week 5 - </a:t>
            </a:r>
            <a:endParaRPr/>
          </a:p>
          <a:p>
            <a:pPr indent="0" lvl="0" marL="0" rtl="0" algn="l">
              <a:lnSpc>
                <a:spcPct val="115000"/>
              </a:lnSpc>
              <a:spcBef>
                <a:spcPts val="1200"/>
              </a:spcBef>
              <a:spcAft>
                <a:spcPts val="0"/>
              </a:spcAft>
              <a:buSzPts val="1800"/>
              <a:buNone/>
            </a:pPr>
            <a:r>
              <a:rPr lang="en-GB"/>
              <a:t>Week 6 - Goodbye</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Our goals</a:t>
            </a:r>
            <a:endParaRPr/>
          </a:p>
        </p:txBody>
      </p:sp>
      <p:sp>
        <p:nvSpPr>
          <p:cNvPr id="101" name="Google Shape;101;p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2118"/>
              <a:buNone/>
            </a:pPr>
            <a:r>
              <a:rPr lang="en-GB"/>
              <a:t>Get people to make a CV, linkedin, engage with the community and the industry. Job and work training / workshops. Engage with the student union more.</a:t>
            </a:r>
            <a:endParaRPr/>
          </a:p>
          <a:p>
            <a:pPr indent="0" lvl="0" marL="0" rtl="0" algn="l">
              <a:lnSpc>
                <a:spcPct val="115000"/>
              </a:lnSpc>
              <a:spcBef>
                <a:spcPts val="1200"/>
              </a:spcBef>
              <a:spcAft>
                <a:spcPts val="0"/>
              </a:spcAft>
              <a:buSzPts val="2118"/>
              <a:buNone/>
            </a:pPr>
            <a:r>
              <a:t/>
            </a:r>
            <a:endParaRPr/>
          </a:p>
          <a:p>
            <a:pPr indent="0" lvl="0" marL="0" rtl="0" algn="l">
              <a:lnSpc>
                <a:spcPct val="115000"/>
              </a:lnSpc>
              <a:spcBef>
                <a:spcPts val="1200"/>
              </a:spcBef>
              <a:spcAft>
                <a:spcPts val="0"/>
              </a:spcAft>
              <a:buSzPts val="2118"/>
              <a:buNone/>
            </a:pPr>
            <a:r>
              <a:t/>
            </a:r>
            <a:endParaRPr/>
          </a:p>
          <a:p>
            <a:pPr indent="0" lvl="0" marL="0" rtl="0" algn="l">
              <a:lnSpc>
                <a:spcPct val="115000"/>
              </a:lnSpc>
              <a:spcBef>
                <a:spcPts val="1200"/>
              </a:spcBef>
              <a:spcAft>
                <a:spcPts val="0"/>
              </a:spcAft>
              <a:buSzPts val="2118"/>
              <a:buNone/>
            </a:pPr>
            <a:r>
              <a:rPr lang="en-GB"/>
              <a:t>Don’t be weird</a:t>
            </a:r>
            <a:endParaRPr/>
          </a:p>
          <a:p>
            <a:pPr indent="0" lvl="0" marL="0" rtl="0" algn="l">
              <a:lnSpc>
                <a:spcPct val="115000"/>
              </a:lnSpc>
              <a:spcBef>
                <a:spcPts val="1200"/>
              </a:spcBef>
              <a:spcAft>
                <a:spcPts val="0"/>
              </a:spcAft>
              <a:buSzPts val="2118"/>
              <a:buNone/>
            </a:pPr>
            <a:r>
              <a:rPr lang="en-GB"/>
              <a:t>Don’t be cringe</a:t>
            </a:r>
            <a:endParaRPr/>
          </a:p>
          <a:p>
            <a:pPr indent="0" lvl="0" marL="0" rtl="0" algn="l">
              <a:lnSpc>
                <a:spcPct val="115000"/>
              </a:lnSpc>
              <a:spcBef>
                <a:spcPts val="1200"/>
              </a:spcBef>
              <a:spcAft>
                <a:spcPts val="0"/>
              </a:spcAft>
              <a:buSzPts val="2118"/>
              <a:buNone/>
            </a:pPr>
            <a:r>
              <a:t/>
            </a:r>
            <a:endParaRPr/>
          </a:p>
          <a:p>
            <a:pPr indent="0" lvl="0" marL="0" rtl="0" algn="l">
              <a:lnSpc>
                <a:spcPct val="115000"/>
              </a:lnSpc>
              <a:spcBef>
                <a:spcPts val="1200"/>
              </a:spcBef>
              <a:spcAft>
                <a:spcPts val="1200"/>
              </a:spcAft>
              <a:buSzPts val="2118"/>
              <a:buNone/>
            </a:pPr>
            <a:r>
              <a:t/>
            </a:r>
            <a:endParaRPr/>
          </a:p>
        </p:txBody>
      </p:sp>
      <p:sp>
        <p:nvSpPr>
          <p:cNvPr id="102" name="Google Shape;102;p6"/>
          <p:cNvSpPr txBox="1"/>
          <p:nvPr>
            <p:ph type="title"/>
          </p:nvPr>
        </p:nvSpPr>
        <p:spPr>
          <a:xfrm>
            <a:off x="217550" y="19990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Our rules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Icebreaker</a:t>
            </a:r>
            <a:endParaRPr/>
          </a:p>
        </p:txBody>
      </p:sp>
      <p:sp>
        <p:nvSpPr>
          <p:cNvPr id="108" name="Google Shape;108;p7"/>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GB"/>
              <a:t>Favourite game</a:t>
            </a:r>
            <a:endParaRPr/>
          </a:p>
          <a:p>
            <a:pPr indent="-342900" lvl="0" marL="457200" rtl="0" algn="l">
              <a:lnSpc>
                <a:spcPct val="115000"/>
              </a:lnSpc>
              <a:spcBef>
                <a:spcPts val="0"/>
              </a:spcBef>
              <a:spcAft>
                <a:spcPts val="0"/>
              </a:spcAft>
              <a:buSzPts val="1800"/>
              <a:buChar char="-"/>
            </a:pPr>
            <a:r>
              <a:rPr lang="en-GB"/>
              <a:t>Movie? Book? Tv show?</a:t>
            </a:r>
            <a:endParaRPr/>
          </a:p>
          <a:p>
            <a:pPr indent="-342900" lvl="0" marL="457200" rtl="0" algn="l">
              <a:lnSpc>
                <a:spcPct val="115000"/>
              </a:lnSpc>
              <a:spcBef>
                <a:spcPts val="0"/>
              </a:spcBef>
              <a:spcAft>
                <a:spcPts val="0"/>
              </a:spcAft>
              <a:buSzPts val="1800"/>
              <a:buChar char="-"/>
            </a:pPr>
            <a:r>
              <a:rPr lang="en-GB"/>
              <a:t>News?</a:t>
            </a:r>
            <a:endParaRPr/>
          </a:p>
          <a:p>
            <a:pPr indent="-342900" lvl="0" marL="457200" rtl="0" algn="l">
              <a:lnSpc>
                <a:spcPct val="115000"/>
              </a:lnSpc>
              <a:spcBef>
                <a:spcPts val="0"/>
              </a:spcBef>
              <a:spcAft>
                <a:spcPts val="0"/>
              </a:spcAft>
              <a:buSzPts val="1800"/>
              <a:buChar char="-"/>
            </a:pPr>
            <a:r>
              <a:rPr lang="en-GB"/>
              <a:t>Pizza and drinks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3703"/>
              <a:buNone/>
            </a:pPr>
            <a:r>
              <a:rPr lang="en-GB"/>
              <a:t>Minecraft Server</a:t>
            </a:r>
            <a:endParaRPr/>
          </a:p>
        </p:txBody>
      </p:sp>
      <p:pic>
        <p:nvPicPr>
          <p:cNvPr id="114" name="Google Shape;114;p8"/>
          <p:cNvPicPr preferRelativeResize="0"/>
          <p:nvPr/>
        </p:nvPicPr>
        <p:blipFill rotWithShape="1">
          <a:blip r:embed="rId3">
            <a:alphaModFix/>
          </a:blip>
          <a:srcRect b="0" l="0" r="0" t="0"/>
          <a:stretch/>
        </p:blipFill>
        <p:spPr>
          <a:xfrm>
            <a:off x="7607000" y="3645500"/>
            <a:ext cx="1409700" cy="1409700"/>
          </a:xfrm>
          <a:prstGeom prst="rect">
            <a:avLst/>
          </a:prstGeom>
          <a:noFill/>
          <a:ln>
            <a:noFill/>
          </a:ln>
        </p:spPr>
      </p:pic>
      <p:sp>
        <p:nvSpPr>
          <p:cNvPr id="115" name="Google Shape;115;p8"/>
          <p:cNvSpPr txBox="1"/>
          <p:nvPr>
            <p:ph idx="1" type="body"/>
          </p:nvPr>
        </p:nvSpPr>
        <p:spPr>
          <a:xfrm>
            <a:off x="311700" y="1175775"/>
            <a:ext cx="83964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GB"/>
              <a:t>We have a minecraft server!</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GB"/>
              <a:t>Java 1.21.1</a:t>
            </a:r>
            <a:endParaRPr/>
          </a:p>
          <a:p>
            <a:pPr indent="-342900" lvl="0" marL="457200" rtl="0" algn="l">
              <a:lnSpc>
                <a:spcPct val="115000"/>
              </a:lnSpc>
              <a:spcBef>
                <a:spcPts val="0"/>
              </a:spcBef>
              <a:spcAft>
                <a:spcPts val="0"/>
              </a:spcAft>
              <a:buSzPts val="1800"/>
              <a:buChar char="●"/>
            </a:pPr>
            <a:r>
              <a:rPr lang="en-GB"/>
              <a:t>Vanilla</a:t>
            </a:r>
            <a:endParaRPr/>
          </a:p>
          <a:p>
            <a:pPr indent="-342900" lvl="0" marL="457200" rtl="0" algn="l">
              <a:lnSpc>
                <a:spcPct val="115000"/>
              </a:lnSpc>
              <a:spcBef>
                <a:spcPts val="0"/>
              </a:spcBef>
              <a:spcAft>
                <a:spcPts val="0"/>
              </a:spcAft>
              <a:buSzPts val="1800"/>
              <a:buChar char="●"/>
            </a:pPr>
            <a:r>
              <a:rPr lang="en-GB"/>
              <a:t>Land claiming</a:t>
            </a:r>
            <a:endParaRPr/>
          </a:p>
          <a:p>
            <a:pPr indent="-342900" lvl="0" marL="457200" rtl="0" algn="l">
              <a:lnSpc>
                <a:spcPct val="115000"/>
              </a:lnSpc>
              <a:spcBef>
                <a:spcPts val="0"/>
              </a:spcBef>
              <a:spcAft>
                <a:spcPts val="0"/>
              </a:spcAft>
              <a:buSzPts val="1800"/>
              <a:buChar char="●"/>
            </a:pPr>
            <a:r>
              <a:rPr lang="en-GB"/>
              <a:t>Backpacks</a:t>
            </a:r>
            <a:endParaRPr/>
          </a:p>
          <a:p>
            <a:pPr indent="-342900" lvl="0" marL="457200" rtl="0" algn="l">
              <a:lnSpc>
                <a:spcPct val="115000"/>
              </a:lnSpc>
              <a:spcBef>
                <a:spcPts val="0"/>
              </a:spcBef>
              <a:spcAft>
                <a:spcPts val="0"/>
              </a:spcAft>
              <a:buSzPts val="1800"/>
              <a:buChar char="●"/>
            </a:pPr>
            <a:r>
              <a:rPr lang="en-GB"/>
              <a:t>Plugins + More!</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GB"/>
              <a:t>Whitelist Link - </a:t>
            </a:r>
            <a:r>
              <a:rPr lang="en-GB" sz="1100" u="sng">
                <a:solidFill>
                  <a:srgbClr val="1155CC"/>
                </a:solidFill>
                <a:highlight>
                  <a:schemeClr val="lt1"/>
                </a:highlight>
                <a:hlinkClick r:id="rId4">
                  <a:extLst>
                    <a:ext uri="{A12FA001-AC4F-418D-AE19-62706E023703}">
                      <ahyp:hlinkClr val="tx"/>
                    </a:ext>
                  </a:extLst>
                </a:hlinkClick>
              </a:rPr>
              <a:t>https://forms.gle/D72579Zgia3QDGWH8</a:t>
            </a:r>
            <a:endParaRPr/>
          </a:p>
          <a:p>
            <a:pPr indent="0" lvl="0" marL="0" rtl="0" algn="l">
              <a:lnSpc>
                <a:spcPct val="115000"/>
              </a:lnSpc>
              <a:spcBef>
                <a:spcPts val="1200"/>
              </a:spcBef>
              <a:spcAft>
                <a:spcPts val="1200"/>
              </a:spcAft>
              <a:buSzPts val="1800"/>
              <a:buNone/>
            </a:pPr>
            <a:r>
              <a:rPr lang="en-GB"/>
              <a:t>*link will also be put into the discord and whatsapp</a:t>
            </a:r>
            <a:endParaRPr/>
          </a:p>
        </p:txBody>
      </p:sp>
      <p:pic>
        <p:nvPicPr>
          <p:cNvPr id="116" name="Google Shape;116;p8"/>
          <p:cNvPicPr preferRelativeResize="0"/>
          <p:nvPr/>
        </p:nvPicPr>
        <p:blipFill>
          <a:blip r:embed="rId5">
            <a:alphaModFix/>
          </a:blip>
          <a:stretch>
            <a:fillRect/>
          </a:stretch>
        </p:blipFill>
        <p:spPr>
          <a:xfrm>
            <a:off x="5801500" y="348675"/>
            <a:ext cx="2857500" cy="2857500"/>
          </a:xfrm>
          <a:prstGeom prst="rect">
            <a:avLst/>
          </a:prstGeom>
          <a:noFill/>
          <a:ln>
            <a:noFill/>
          </a:ln>
        </p:spPr>
      </p:pic>
      <p:sp>
        <p:nvSpPr>
          <p:cNvPr id="117" name="Google Shape;117;p8"/>
          <p:cNvSpPr txBox="1"/>
          <p:nvPr/>
        </p:nvSpPr>
        <p:spPr>
          <a:xfrm>
            <a:off x="6125200" y="2941375"/>
            <a:ext cx="2210100" cy="70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800">
                <a:solidFill>
                  <a:schemeClr val="dk2"/>
                </a:solidFill>
              </a:rPr>
              <a:t>QR CODE FOR WHITELIST</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