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FB4C3-94BD-6791-4E1F-441E1EB0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GB" sz="3800" dirty="0"/>
              <a:t>Using AI and Machine Learning for Time Series medical signal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45534-C824-A2E0-E16F-BEC0C2E9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Aiden Rushbrooke	</a:t>
            </a:r>
          </a:p>
          <a:p>
            <a:pPr algn="l"/>
            <a:r>
              <a:rPr lang="en-GB" dirty="0"/>
              <a:t>Aiden.Rushbrooke@uea.ac.uk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20EC2D8-54B4-3A5F-4E4F-224BFDD5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8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FA1C1-2431-A1FD-5F14-34203879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GB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A92-E058-F281-18E0-6C70D220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Data recorded over time</a:t>
            </a:r>
          </a:p>
          <a:p>
            <a:r>
              <a:rPr lang="en-GB" sz="1800" dirty="0"/>
              <a:t>Evenly spaced time points</a:t>
            </a:r>
          </a:p>
          <a:p>
            <a:r>
              <a:rPr lang="en-GB" sz="1800" dirty="0"/>
              <a:t>One series (univariate) or multiple (multivariate) per recording</a:t>
            </a:r>
          </a:p>
          <a:p>
            <a:r>
              <a:rPr lang="en-GB" sz="1800" dirty="0"/>
              <a:t>Examples</a:t>
            </a:r>
          </a:p>
          <a:p>
            <a:pPr lvl="1"/>
            <a:r>
              <a:rPr lang="en-GB" dirty="0"/>
              <a:t>Earthquake monitoring</a:t>
            </a:r>
          </a:p>
          <a:p>
            <a:pPr lvl="1"/>
            <a:r>
              <a:rPr lang="en-GB" dirty="0"/>
              <a:t>Financial records</a:t>
            </a:r>
          </a:p>
          <a:p>
            <a:pPr lvl="1"/>
            <a:r>
              <a:rPr lang="en-GB" dirty="0"/>
              <a:t>GPS trackers</a:t>
            </a:r>
          </a:p>
          <a:p>
            <a:pPr lvl="1"/>
            <a:r>
              <a:rPr lang="en-GB" dirty="0"/>
              <a:t>Medical Signals (EEG, heart rate, blood pressure)</a:t>
            </a:r>
          </a:p>
          <a:p>
            <a:endParaRPr lang="en-GB" sz="1800" dirty="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D05B4F3D-1C24-F79A-817A-16F74AE5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72" r="16218" b="-1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302E4-AFD1-373F-4219-10FBE798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GB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DEBD-25FF-DA58-9984-44DB93E9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Assign labels, or classes, to data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Learn from known data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Predict for unknown data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Compare to true values to evaluate performance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Look for discriminatory features between the classes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Most commonly binary (2 classes) but can be more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Used for detection of disorders and conditions</a:t>
            </a:r>
          </a:p>
          <a:p>
            <a:pPr lvl="1">
              <a:lnSpc>
                <a:spcPct val="110000"/>
              </a:lnSpc>
            </a:pPr>
            <a:r>
              <a:rPr lang="en-GB" sz="1700" dirty="0"/>
              <a:t>Epileptic seizure detection</a:t>
            </a:r>
          </a:p>
          <a:p>
            <a:pPr lvl="1">
              <a:lnSpc>
                <a:spcPct val="110000"/>
              </a:lnSpc>
            </a:pPr>
            <a:r>
              <a:rPr lang="en-GB" sz="1700" dirty="0"/>
              <a:t>Arrythmia</a:t>
            </a:r>
          </a:p>
          <a:p>
            <a:pPr lvl="1">
              <a:lnSpc>
                <a:spcPct val="110000"/>
              </a:lnSpc>
            </a:pPr>
            <a:r>
              <a:rPr lang="en-GB" sz="1700" dirty="0"/>
              <a:t>Sleep Disorders</a:t>
            </a:r>
          </a:p>
          <a:p>
            <a:pPr lvl="1">
              <a:lnSpc>
                <a:spcPct val="110000"/>
              </a:lnSpc>
            </a:pPr>
            <a:endParaRPr lang="en-GB" sz="1700" dirty="0"/>
          </a:p>
          <a:p>
            <a:pPr lvl="1">
              <a:lnSpc>
                <a:spcPct val="110000"/>
              </a:lnSpc>
            </a:pPr>
            <a:endParaRPr lang="en-GB" sz="1700" dirty="0"/>
          </a:p>
          <a:p>
            <a:pPr lvl="1">
              <a:lnSpc>
                <a:spcPct val="110000"/>
              </a:lnSpc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D6D0C-4F35-C825-174B-7C1AF415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69" y="498301"/>
            <a:ext cx="4681506" cy="3683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44616-7C3E-5FFB-CCBC-09A9290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4089654"/>
            <a:ext cx="5285834" cy="25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01004-53C3-33CF-26B2-3F9E5F4C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603504"/>
            <a:ext cx="5237576" cy="1527048"/>
          </a:xfrm>
        </p:spPr>
        <p:txBody>
          <a:bodyPr anchor="b">
            <a:normAutofit/>
          </a:bodyPr>
          <a:lstStyle/>
          <a:p>
            <a:r>
              <a:rPr lang="en-GB" dirty="0"/>
              <a:t>Time Series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F6A9-A1B4-DC32-65DF-7105B4BF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8" y="2212848"/>
            <a:ext cx="5237577" cy="4096512"/>
          </a:xfrm>
        </p:spPr>
        <p:txBody>
          <a:bodyPr>
            <a:normAutofit/>
          </a:bodyPr>
          <a:lstStyle/>
          <a:p>
            <a:r>
              <a:rPr lang="en-GB" sz="1800" dirty="0"/>
              <a:t>Utilise time-based information to improve accuracy</a:t>
            </a:r>
          </a:p>
          <a:p>
            <a:r>
              <a:rPr lang="en-GB" sz="1800" dirty="0"/>
              <a:t>Different approaches available</a:t>
            </a:r>
          </a:p>
          <a:p>
            <a:pPr lvl="1"/>
            <a:r>
              <a:rPr lang="en-GB" dirty="0"/>
              <a:t>Distance based</a:t>
            </a:r>
          </a:p>
          <a:p>
            <a:pPr lvl="1"/>
            <a:r>
              <a:rPr lang="en-GB" dirty="0"/>
              <a:t>Shape based</a:t>
            </a:r>
          </a:p>
          <a:p>
            <a:pPr lvl="1"/>
            <a:r>
              <a:rPr lang="en-GB" dirty="0"/>
              <a:t>Feature based (data trends, means, outliers)</a:t>
            </a:r>
          </a:p>
          <a:p>
            <a:pPr lvl="1"/>
            <a:r>
              <a:rPr lang="en-GB" dirty="0"/>
              <a:t>Sub-series based</a:t>
            </a:r>
          </a:p>
          <a:p>
            <a:pPr lvl="1"/>
            <a:r>
              <a:rPr lang="en-GB" dirty="0"/>
              <a:t>Filter(convolution) based</a:t>
            </a:r>
          </a:p>
          <a:p>
            <a:pPr lvl="1"/>
            <a:r>
              <a:rPr lang="en-GB" dirty="0"/>
              <a:t>Hybrid approaches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6CA2C-83F0-6BB3-958E-AE5E7767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93" y="1063752"/>
            <a:ext cx="4584848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1101A-ECF2-833C-FCA7-AC98C58A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678" y="3914775"/>
            <a:ext cx="4284263" cy="23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B32-A1FD-4F54-8BE4-23BD31BD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A4EC-77CB-DF13-C53F-DBA9292F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81100"/>
            <a:ext cx="10653579" cy="5128260"/>
          </a:xfrm>
        </p:spPr>
        <p:txBody>
          <a:bodyPr/>
          <a:lstStyle/>
          <a:p>
            <a:r>
              <a:rPr lang="en-GB" dirty="0"/>
              <a:t>High accuracy </a:t>
            </a:r>
          </a:p>
          <a:p>
            <a:r>
              <a:rPr lang="en-GB" dirty="0"/>
              <a:t>Robust for small or noisy data</a:t>
            </a:r>
          </a:p>
          <a:p>
            <a:r>
              <a:rPr lang="en-GB" dirty="0"/>
              <a:t>More potential for interpretability</a:t>
            </a:r>
          </a:p>
          <a:p>
            <a:r>
              <a:rPr lang="en-GB" dirty="0"/>
              <a:t>Fast allowing for real time classification</a:t>
            </a:r>
          </a:p>
          <a:p>
            <a:r>
              <a:rPr lang="en-GB" dirty="0"/>
              <a:t>Implemented in the Python Aeon Toolkit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5C043-A22C-367D-13BE-E5FA0740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107" y="548640"/>
            <a:ext cx="3583268" cy="5304264"/>
          </a:xfrm>
          <a:prstGeom prst="rect">
            <a:avLst/>
          </a:prstGeom>
        </p:spPr>
      </p:pic>
      <p:pic>
        <p:nvPicPr>
          <p:cNvPr id="6" name="Picture 5" descr="A logo with numbers and a hourglass&#10;&#10;AI-generated content may be incorrect.">
            <a:extLst>
              <a:ext uri="{FF2B5EF4-FFF2-40B4-BE49-F238E27FC236}">
                <a16:creationId xmlns:a16="http://schemas.microsoft.com/office/drawing/2014/main" id="{987E8A66-BEBB-6AE2-BC16-43E144F6D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19" y="3582201"/>
            <a:ext cx="3506701" cy="22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592-0D36-3B26-61DC-BCADA581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18160"/>
          </a:xfrm>
        </p:spPr>
        <p:txBody>
          <a:bodyPr>
            <a:normAutofit fontScale="90000"/>
          </a:bodyPr>
          <a:lstStyle/>
          <a:p>
            <a:r>
              <a:rPr lang="en-GB" dirty="0"/>
              <a:t>Brain Computer Interfacing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82E36-7DA6-5112-27A2-9EA9FA7EE449}"/>
              </a:ext>
            </a:extLst>
          </p:cNvPr>
          <p:cNvSpPr txBox="1"/>
          <p:nvPr/>
        </p:nvSpPr>
        <p:spPr>
          <a:xfrm>
            <a:off x="612648" y="1250830"/>
            <a:ext cx="743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EEG Dataset with 32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class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Pressing a button and idle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70%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A66FB-A052-0A3B-B72A-A5A3861C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47" y="2912188"/>
            <a:ext cx="9178379" cy="29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1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F9E65-AC22-3E58-BC5B-279758F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GB" dirty="0"/>
              <a:t>Why It Matters in Clinical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7DFA-3EAD-E82C-6348-09E5CF67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Assistance with detection and diagnosis</a:t>
            </a:r>
          </a:p>
          <a:p>
            <a:pPr lvl="1"/>
            <a:r>
              <a:rPr lang="en-GB" dirty="0"/>
              <a:t>Earlier detection</a:t>
            </a:r>
          </a:p>
          <a:p>
            <a:pPr lvl="1"/>
            <a:r>
              <a:rPr lang="en-GB" dirty="0"/>
              <a:t>Larger amounts of data to be used</a:t>
            </a:r>
          </a:p>
          <a:p>
            <a:pPr lvl="1"/>
            <a:r>
              <a:rPr lang="en-GB" dirty="0"/>
              <a:t>Real time alerts</a:t>
            </a:r>
          </a:p>
          <a:p>
            <a:pPr lvl="1"/>
            <a:r>
              <a:rPr lang="en-GB" dirty="0"/>
              <a:t>Improved understanding of medical signals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16C7D-E851-F286-E5D8-CFDE493E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1261" y="1997756"/>
            <a:ext cx="5837780" cy="28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487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227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Using AI and Machine Learning for Time Series medical signal analysis</vt:lpstr>
      <vt:lpstr>Time Series</vt:lpstr>
      <vt:lpstr>Classification</vt:lpstr>
      <vt:lpstr>Time Series Classification</vt:lpstr>
      <vt:lpstr>Advantages</vt:lpstr>
      <vt:lpstr>Brain Computer Interfacing Example</vt:lpstr>
      <vt:lpstr>Why It Matters in Clinical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Aiden Rushbrooke</dc:creator>
  <cp:lastModifiedBy>Aiden Rushbrooke</cp:lastModifiedBy>
  <cp:revision>8</cp:revision>
  <dcterms:created xsi:type="dcterms:W3CDTF">2025-05-15T14:09:24Z</dcterms:created>
  <dcterms:modified xsi:type="dcterms:W3CDTF">2025-05-18T21:35:04Z</dcterms:modified>
</cp:coreProperties>
</file>