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6" r:id="rId11"/>
    <p:sldId id="267" r:id="rId12"/>
    <p:sldId id="268" r:id="rId13"/>
    <p:sldId id="269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95B93-050B-4563-B2F1-B3501966CE6E}" v="46" dt="2025-05-17T16:47:10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FE63-3E82-4C4E-A006-FF777158467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1DB4-2983-4CCE-8F13-42FC1FCFF84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0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FE63-3E82-4C4E-A006-FF777158467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1DB4-2983-4CCE-8F13-42FC1FCFF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00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FE63-3E82-4C4E-A006-FF777158467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1DB4-2983-4CCE-8F13-42FC1FCFF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62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FE63-3E82-4C4E-A006-FF777158467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1DB4-2983-4CCE-8F13-42FC1FCFF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49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FE63-3E82-4C4E-A006-FF777158467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1DB4-2983-4CCE-8F13-42FC1FCFF84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34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FE63-3E82-4C4E-A006-FF777158467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1DB4-2983-4CCE-8F13-42FC1FCFF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56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FE63-3E82-4C4E-A006-FF777158467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1DB4-2983-4CCE-8F13-42FC1FCFF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70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FE63-3E82-4C4E-A006-FF777158467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1DB4-2983-4CCE-8F13-42FC1FCFF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28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FE63-3E82-4C4E-A006-FF777158467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1DB4-2983-4CCE-8F13-42FC1FCFF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10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73FE63-3E82-4C4E-A006-FF777158467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E91DB4-2983-4CCE-8F13-42FC1FCFF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14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FE63-3E82-4C4E-A006-FF777158467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1DB4-2983-4CCE-8F13-42FC1FCFF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91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73FE63-3E82-4C4E-A006-FF777158467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E91DB4-2983-4CCE-8F13-42FC1FCFF84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95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rangedatamining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rangedatamining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894D-271E-AF4E-F74A-EB796C731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Simple AI Methods for Demetia: Orange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64843-72D7-73BE-D84A-81D704912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06268"/>
          </a:xfrm>
        </p:spPr>
        <p:txBody>
          <a:bodyPr>
            <a:normAutofit/>
          </a:bodyPr>
          <a:lstStyle/>
          <a:p>
            <a:r>
              <a:rPr lang="en-GB" i="1" dirty="0"/>
              <a:t>Samuel Maddox, School of Computing Sciences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https://orangedatamining.com/</a:t>
            </a:r>
            <a:r>
              <a:rPr lang="en-GB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924838-1A42-CF59-51A3-CB8F24E379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5688"/>
          <a:stretch/>
        </p:blipFill>
        <p:spPr>
          <a:xfrm>
            <a:off x="3440924" y="191380"/>
            <a:ext cx="2471408" cy="11704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540120-7960-9017-4E1B-7595A890B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50" y="365124"/>
            <a:ext cx="2475700" cy="82294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24F018-3732-ACAF-90FE-AD929B906C59}"/>
              </a:ext>
            </a:extLst>
          </p:cNvPr>
          <p:cNvCxnSpPr>
            <a:cxnSpLocks/>
          </p:cNvCxnSpPr>
          <p:nvPr/>
        </p:nvCxnSpPr>
        <p:spPr>
          <a:xfrm>
            <a:off x="3135335" y="191382"/>
            <a:ext cx="0" cy="1083993"/>
          </a:xfrm>
          <a:prstGeom prst="line">
            <a:avLst/>
          </a:prstGeom>
          <a:ln w="5715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7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2417A-B12B-EA04-9F14-4C7B4D1AC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2B30-5528-FA90-A4CF-782F527C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ADNI Workflow in Orange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5B2B7-AD0C-A6FD-36BE-F69F2EC30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59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4 – Model Evaluation: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0FF68F-1E59-9882-B23C-0F5B61A7B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72968"/>
            <a:ext cx="10605160" cy="30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2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7CDB-987D-4D9D-0646-FEE18C4C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Performance and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78AAB-61D8-BAA8-2053-594AC53E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 Visualize model 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A74C0-CA70-0572-11A6-CB01531ED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885" y="2890937"/>
            <a:ext cx="4884221" cy="2551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F28F19-2A27-8175-D594-43CD35500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06" y="2715768"/>
            <a:ext cx="4543124" cy="31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7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5F93-4190-E643-B92A-2D82E583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it Yourself!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49E7-9DBA-3BF2-FD55-C281DA289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24744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Accessible AI without programming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Fast data exploration and model prototyping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Intuitive understanding via visual workflows</a:t>
            </a:r>
          </a:p>
          <a:p>
            <a:pPr marL="0" indent="0">
              <a:buNone/>
            </a:pPr>
            <a:r>
              <a:rPr lang="en-GB" sz="3600" dirty="0">
                <a:hlinkClick r:id="rId2"/>
              </a:rPr>
              <a:t>https://orangedatamining.com/</a:t>
            </a:r>
            <a:r>
              <a:rPr lang="en-GB" sz="3600" dirty="0"/>
              <a:t> </a:t>
            </a:r>
          </a:p>
          <a:p>
            <a:pPr marL="0" indent="0">
              <a:buNone/>
            </a:pPr>
            <a:endParaRPr lang="en-GB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Try it out with our sample workflows and synthetic datasets!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342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1C39-C55A-0FAA-6435-6BE3CA26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Orange: A Tool for Visual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5AED-71D7-D29C-CB71-644653815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Open-source, easy installation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Drag-and-drop widgets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Enables AI without coding</a:t>
            </a:r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E193C-79F8-94BF-4D0D-0CFA2D932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616" y="2412476"/>
            <a:ext cx="1897665" cy="31990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F6312A-95D4-EF47-333D-CC328D167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873" y="2348468"/>
            <a:ext cx="3267572" cy="13793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F289F1-2D76-91A5-CB23-4E9B53D2B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679" y="3892450"/>
            <a:ext cx="2629065" cy="197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5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F2D0-9DC8-65D8-39F6-F7728E3F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for Healthcare Data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4E30-DB5A-B868-2824-145CE3B59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5300F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fontAlgn="auto">
              <a:buFont typeface="Wingdings" panose="05000000000000000000" pitchFamily="2" charset="2"/>
              <a:buChar char="§"/>
              <a:tabLst/>
              <a:defRPr/>
            </a:pPr>
            <a:r>
              <a:rPr lang="en-US" sz="3200" dirty="0"/>
              <a:t> Easy data loading &amp; preparation</a:t>
            </a:r>
          </a:p>
          <a:p>
            <a:pPr marR="0" lvl="0" fontAlgn="auto">
              <a:buFont typeface="Wingdings" panose="05000000000000000000" pitchFamily="2" charset="2"/>
              <a:buChar char="§"/>
              <a:tabLst/>
              <a:defRPr/>
            </a:pPr>
            <a:endParaRPr lang="en-US" sz="3200" dirty="0"/>
          </a:p>
          <a:p>
            <a:pPr marR="0" lvl="0" fontAlgn="auto">
              <a:buFont typeface="Wingdings" panose="05000000000000000000" pitchFamily="2" charset="2"/>
              <a:buChar char="§"/>
              <a:tabLst/>
              <a:defRPr/>
            </a:pPr>
            <a:r>
              <a:rPr lang="en-US" sz="3200" dirty="0"/>
              <a:t> Interactive data exploration</a:t>
            </a:r>
          </a:p>
          <a:p>
            <a:pPr marR="0" lvl="0" fontAlgn="auto">
              <a:buFont typeface="Wingdings" panose="05000000000000000000" pitchFamily="2" charset="2"/>
              <a:buChar char="§"/>
              <a:tabLst/>
              <a:defRPr/>
            </a:pPr>
            <a:endParaRPr lang="en-US" sz="3200" dirty="0"/>
          </a:p>
          <a:p>
            <a:pPr marR="0" lvl="0" fontAlgn="auto">
              <a:buFont typeface="Wingdings" panose="05000000000000000000" pitchFamily="2" charset="2"/>
              <a:buChar char="§"/>
              <a:tabLst/>
              <a:defRPr/>
            </a:pPr>
            <a:r>
              <a:rPr lang="en-US" sz="3200" dirty="0"/>
              <a:t> Essential data analysis tools</a:t>
            </a:r>
            <a:endParaRPr lang="en-GB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8DC11A-93DE-259A-B8C0-B3F79B20F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990" y="1935820"/>
            <a:ext cx="2295534" cy="36758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1FB2E6-BC4E-163E-8B02-39B490C4B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740" y="2217743"/>
            <a:ext cx="2317500" cy="36513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B1368E-10C4-CEB4-F98F-A4DABE032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698" y="2565215"/>
            <a:ext cx="2224880" cy="367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3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B98C-47A6-6321-3D31-0C8B94D5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Applying Machine Learning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D3BE-C4D8-81C0-DA0F-9C3BE32C3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Access ML algorithms visually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Build predictive models easily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Train, test, and evaluate</a:t>
            </a:r>
            <a:endParaRPr lang="en-GB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59A02F-029F-4358-7371-EC6AC35AF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65" y="1942813"/>
            <a:ext cx="2356910" cy="39262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5D4A70-F146-689F-299C-5048145AE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019" y="2829781"/>
            <a:ext cx="2647964" cy="19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1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429A-2A6D-0354-87D9-C42EFDA9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ADNI Group Classification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9793-D9F0-4659-4A4E-91F81F748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Applying Orange to ADNI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Goal: Classify patient groups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Explore various model performance metrics</a:t>
            </a:r>
            <a:endParaRPr lang="en-GB" sz="3200" dirty="0"/>
          </a:p>
        </p:txBody>
      </p:sp>
      <p:pic>
        <p:nvPicPr>
          <p:cNvPr id="6148" name="Picture 4" descr="ADNI">
            <a:extLst>
              <a:ext uri="{FF2B5EF4-FFF2-40B4-BE49-F238E27FC236}">
                <a16:creationId xmlns:a16="http://schemas.microsoft.com/office/drawing/2014/main" id="{77CD33BA-554C-53E8-0F3F-372D38297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391" y="2485269"/>
            <a:ext cx="3519297" cy="137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06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76B408-B4BF-A3F4-451B-3E465043B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168" y="2407434"/>
            <a:ext cx="9336024" cy="39042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F44AF-277D-C7A8-F566-80897563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ADNI Workflow in Orange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E9ED-8785-8EEE-424C-1A61880D5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Connect widgets to build the analysis pipeline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673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65098-9134-A4A1-89BA-897B815A2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D3BF-86AD-AC57-B540-2D85F561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ADNI Workflow in Orange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4A7B-18E3-52E0-6E51-0DF995F7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59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1 – Data Loading: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 err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7C080-4300-C604-A194-4059F11D0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222593"/>
            <a:ext cx="4579054" cy="2371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31DE99-CDF2-F21D-E705-8058E9AC5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198" y="3222591"/>
            <a:ext cx="5100658" cy="2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4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874C0-6538-65BE-6502-0CE14DBCA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F243-8117-4E7A-6CE3-FC4ACE4F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ADNI Workflow in Orange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0D18E-8410-3B6B-7717-11B4FEF9C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59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2 – Data Preparation: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07A46D-5152-6842-DAAF-9B8365B6E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76" y="3174290"/>
            <a:ext cx="4434839" cy="2847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73BBE7-F651-EE67-9604-7C93A3C77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415" y="2167128"/>
            <a:ext cx="3806389" cy="385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3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88DCC-D85E-66E8-4A70-55B05E865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DB02-9A42-2BA9-7CAB-C9E464C6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ADNI Workflow in Orange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A6786-17A3-368C-56EB-011EE79C8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59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3 – Model Training: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5054E-E0F5-BB0B-0820-AECD69209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1" y="3185454"/>
            <a:ext cx="2999232" cy="2869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5DE5A8-D897-513F-BC6F-99D2D8934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18" y="3044952"/>
            <a:ext cx="7137669" cy="301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19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69D10F41FBA445B19953A1F2AADB58" ma:contentTypeVersion="18" ma:contentTypeDescription="Create a new document." ma:contentTypeScope="" ma:versionID="14f4c2e13eb2711375ae9aab8cba0780">
  <xsd:schema xmlns:xsd="http://www.w3.org/2001/XMLSchema" xmlns:xs="http://www.w3.org/2001/XMLSchema" xmlns:p="http://schemas.microsoft.com/office/2006/metadata/properties" xmlns:ns3="32edea9c-5c86-424c-aa92-d21bd3a2d044" xmlns:ns4="9e20b85e-3bcc-45a6-9bee-3be60b2f1b43" targetNamespace="http://schemas.microsoft.com/office/2006/metadata/properties" ma:root="true" ma:fieldsID="68591bf33b8792b09b9eb850b72836e7" ns3:_="" ns4:_="">
    <xsd:import namespace="32edea9c-5c86-424c-aa92-d21bd3a2d044"/>
    <xsd:import namespace="9e20b85e-3bcc-45a6-9bee-3be60b2f1b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CR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edea9c-5c86-424c-aa92-d21bd3a2d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5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0b85e-3bcc-45a6-9bee-3be60b2f1b4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edea9c-5c86-424c-aa92-d21bd3a2d044" xsi:nil="true"/>
  </documentManagement>
</p:properties>
</file>

<file path=customXml/itemProps1.xml><?xml version="1.0" encoding="utf-8"?>
<ds:datastoreItem xmlns:ds="http://schemas.openxmlformats.org/officeDocument/2006/customXml" ds:itemID="{CF088117-66F0-4EF0-B7A0-1C066C7F7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edea9c-5c86-424c-aa92-d21bd3a2d044"/>
    <ds:schemaRef ds:uri="9e20b85e-3bcc-45a6-9bee-3be60b2f1b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9F0A1A-C9A2-4F56-AA34-5653C2C5F6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71C30B-378B-4AEF-8CE8-E87947B3FAB0}">
  <ds:schemaRefs>
    <ds:schemaRef ds:uri="9e20b85e-3bcc-45a6-9bee-3be60b2f1b43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32edea9c-5c86-424c-aa92-d21bd3a2d044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206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Simple AI Methods for Demetia: Orange</vt:lpstr>
      <vt:lpstr>Orange: A Tool for Visual Data Science</vt:lpstr>
      <vt:lpstr>Capabilities for Healthcare Data Analysis</vt:lpstr>
      <vt:lpstr>Applying Machine Learning Techniques</vt:lpstr>
      <vt:lpstr>Case Study: ADNI Group Classification</vt:lpstr>
      <vt:lpstr>ADNI Workflow in Orange</vt:lpstr>
      <vt:lpstr>ADNI Workflow in Orange</vt:lpstr>
      <vt:lpstr>ADNI Workflow in Orange</vt:lpstr>
      <vt:lpstr>ADNI Workflow in Orange</vt:lpstr>
      <vt:lpstr>ADNI Workflow in Orange</vt:lpstr>
      <vt:lpstr>Model Performance and Interpretation</vt:lpstr>
      <vt:lpstr>Try it Yourself!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Maddox (CMP - Postgraduate Researcher)</dc:creator>
  <cp:lastModifiedBy>Sam Maddox (CMP - Postgraduate Researcher)</cp:lastModifiedBy>
  <cp:revision>2</cp:revision>
  <dcterms:created xsi:type="dcterms:W3CDTF">2025-05-16T08:04:54Z</dcterms:created>
  <dcterms:modified xsi:type="dcterms:W3CDTF">2025-05-18T11:05:18Z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0x010100D469D10F41FBA445B19953A1F2AADB58</vt:lpwstr>
  </property>
</Properties>
</file>