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305" r:id="rId12"/>
    <p:sldId id="306" r:id="rId13"/>
    <p:sldId id="307" r:id="rId14"/>
    <p:sldId id="308" r:id="rId15"/>
    <p:sldId id="309" r:id="rId16"/>
    <p:sldId id="310" r:id="rId17"/>
    <p:sldId id="311" r:id="rId18"/>
    <p:sldId id="312" r:id="rId19"/>
    <p:sldId id="313" r:id="rId20"/>
    <p:sldId id="277" r:id="rId21"/>
    <p:sldId id="278" r:id="rId22"/>
    <p:sldId id="279" r:id="rId23"/>
    <p:sldId id="280" r:id="rId24"/>
    <p:sldId id="281" r:id="rId25"/>
    <p:sldId id="282" r:id="rId26"/>
    <p:sldId id="283" r:id="rId27"/>
    <p:sldId id="284" r:id="rId28"/>
    <p:sldId id="285" r:id="rId29"/>
    <p:sldId id="286" r:id="rId30"/>
    <p:sldId id="303" r:id="rId31"/>
    <p:sldId id="287" r:id="rId32"/>
    <p:sldId id="288" r:id="rId33"/>
    <p:sldId id="289" r:id="rId34"/>
    <p:sldId id="291" r:id="rId35"/>
    <p:sldId id="292" r:id="rId36"/>
    <p:sldId id="293" r:id="rId37"/>
    <p:sldId id="294" r:id="rId38"/>
    <p:sldId id="295" r:id="rId39"/>
    <p:sldId id="296" r:id="rId40"/>
    <p:sldId id="297" r:id="rId41"/>
    <p:sldId id="298" r:id="rId42"/>
    <p:sldId id="299" r:id="rId43"/>
    <p:sldId id="304"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CA" b="1">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CA" b="1">
              <a:solidFill>
                <a:srgbClr val="000000"/>
              </a:solidFill>
            </a:endParaRPr>
          </a:p>
        </p:txBody>
      </p:sp>
      <p:sp>
        <p:nvSpPr>
          <p:cNvPr id="1843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843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51DC99F0-8466-4288-A2D6-E49C657EED2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41536A0-6CA1-4F28-AFA1-8F3B8339CDF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78A5926-159C-4406-BCD0-2BF0155089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CA"/>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557C3DE-B11A-4F2F-B426-99302098951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CA"/>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5F68EBFA-671B-46AD-93D3-E450154B707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0C0E83-053D-4C2A-A15C-91A09EFFBE2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5FB53EA-5C32-4153-8E54-6FC3DCAEDA4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9202B31-1820-4507-8CE6-79826E8B9FE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7B0145F-0081-43DF-A020-D6041DDFD23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84F018B-5C92-4437-95C1-DC710B47C08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4071304-A3D5-4855-9005-9504DABD13A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46D0A2-C068-4C91-9E7C-6AB46ABD4D1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BD20BFC-4096-4213-9B1A-A4EE994F20C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819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41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j-lt"/>
              </a:defRPr>
            </a:lvl1pPr>
          </a:lstStyle>
          <a:p>
            <a:pPr fontAlgn="base">
              <a:spcBef>
                <a:spcPct val="0"/>
              </a:spcBef>
              <a:spcAft>
                <a:spcPct val="0"/>
              </a:spcAft>
              <a:defRPr/>
            </a:pPr>
            <a:endParaRPr lang="en-US" altLang="zh-CN">
              <a:solidFill>
                <a:srgbClr val="000000"/>
              </a:solidFill>
            </a:endParaRPr>
          </a:p>
        </p:txBody>
      </p:sp>
      <p:sp>
        <p:nvSpPr>
          <p:cNvPr id="1741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latin typeface="+mj-lt"/>
              </a:defRPr>
            </a:lvl1pPr>
          </a:lstStyle>
          <a:p>
            <a:pPr fontAlgn="base">
              <a:spcBef>
                <a:spcPct val="0"/>
              </a:spcBef>
              <a:spcAft>
                <a:spcPct val="0"/>
              </a:spcAft>
              <a:defRPr/>
            </a:pPr>
            <a:endParaRPr lang="en-US" altLang="zh-CN">
              <a:solidFill>
                <a:srgbClr val="000000"/>
              </a:solidFill>
            </a:endParaRPr>
          </a:p>
        </p:txBody>
      </p:sp>
      <p:sp>
        <p:nvSpPr>
          <p:cNvPr id="1741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mj-lt"/>
              </a:defRPr>
            </a:lvl1pPr>
          </a:lstStyle>
          <a:p>
            <a:pPr fontAlgn="base">
              <a:spcBef>
                <a:spcPct val="0"/>
              </a:spcBef>
              <a:spcAft>
                <a:spcPct val="0"/>
              </a:spcAft>
              <a:defRPr/>
            </a:pPr>
            <a:fld id="{791BE929-494E-4E2B-AC20-D344442EBAC5}"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741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CA" b="1">
              <a:solidFill>
                <a:srgbClr val="000000"/>
              </a:solidFill>
            </a:endParaRPr>
          </a:p>
        </p:txBody>
      </p:sp>
      <p:sp>
        <p:nvSpPr>
          <p:cNvPr id="1741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CA" b="1">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xiaomingnan@gmail.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ctr" eaLnBrk="1" hangingPunct="1"/>
            <a:r>
              <a:rPr lang="en-US" altLang="zh-CN" sz="4600" dirty="0"/>
              <a:t>Graph (I)</a:t>
            </a:r>
          </a:p>
        </p:txBody>
      </p:sp>
      <p:sp>
        <p:nvSpPr>
          <p:cNvPr id="10243" name="Rectangle 3"/>
          <p:cNvSpPr>
            <a:spLocks noGrp="1" noChangeArrowheads="1"/>
          </p:cNvSpPr>
          <p:nvPr>
            <p:ph type="subTitle" idx="1"/>
          </p:nvPr>
        </p:nvSpPr>
        <p:spPr>
          <a:xfrm>
            <a:off x="1981200" y="3962400"/>
            <a:ext cx="6553200" cy="2058988"/>
          </a:xfrm>
        </p:spPr>
        <p:txBody>
          <a:bodyPr/>
          <a:lstStyle/>
          <a:p>
            <a:pPr eaLnBrk="1" hangingPunct="1"/>
            <a:r>
              <a:rPr lang="en-US" altLang="zh-CN"/>
              <a:t>Bruce Nan</a:t>
            </a:r>
          </a:p>
          <a:p>
            <a:pPr eaLnBrk="1" hangingPunct="1"/>
            <a:r>
              <a:rPr lang="en-US" altLang="zh-CN"/>
              <a:t>Email: </a:t>
            </a:r>
            <a:r>
              <a:rPr lang="en-US" altLang="zh-CN">
                <a:hlinkClick r:id="rId2"/>
              </a:rPr>
              <a:t>xiaomingnan@gmail.com</a:t>
            </a:r>
            <a:endParaRPr lang="en-US" altLang="zh-CN"/>
          </a:p>
        </p:txBody>
      </p:sp>
      <p:pic>
        <p:nvPicPr>
          <p:cNvPr id="10244" name="Picture 5" descr="logo"/>
          <p:cNvPicPr>
            <a:picLocks noChangeAspect="1" noChangeArrowheads="1"/>
          </p:cNvPicPr>
          <p:nvPr/>
        </p:nvPicPr>
        <p:blipFill>
          <a:blip r:embed="rId3" cstate="print"/>
          <a:srcRect/>
          <a:stretch>
            <a:fillRect/>
          </a:stretch>
        </p:blipFill>
        <p:spPr bwMode="auto">
          <a:xfrm>
            <a:off x="684213" y="84138"/>
            <a:ext cx="1295400" cy="1112837"/>
          </a:xfrm>
          <a:prstGeom prst="rect">
            <a:avLst/>
          </a:prstGeom>
          <a:noFill/>
          <a:ln w="9525">
            <a:noFill/>
            <a:miter lim="800000"/>
            <a:headEnd/>
            <a:tailEnd/>
          </a:ln>
        </p:spPr>
      </p:pic>
      <p:pic>
        <p:nvPicPr>
          <p:cNvPr id="10245" name="Picture 6" descr="h"/>
          <p:cNvPicPr>
            <a:picLocks noChangeAspect="1" noChangeArrowheads="1"/>
          </p:cNvPicPr>
          <p:nvPr/>
        </p:nvPicPr>
        <p:blipFill>
          <a:blip r:embed="rId4" cstate="print"/>
          <a:srcRect/>
          <a:stretch>
            <a:fillRect/>
          </a:stretch>
        </p:blipFill>
        <p:spPr bwMode="auto">
          <a:xfrm>
            <a:off x="1924050" y="82550"/>
            <a:ext cx="6115050" cy="112553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Examples</a:t>
            </a:r>
          </a:p>
        </p:txBody>
      </p:sp>
      <p:sp>
        <p:nvSpPr>
          <p:cNvPr id="18435" name="Oval 4"/>
          <p:cNvSpPr>
            <a:spLocks noChangeArrowheads="1"/>
          </p:cNvSpPr>
          <p:nvPr/>
        </p:nvSpPr>
        <p:spPr bwMode="auto">
          <a:xfrm>
            <a:off x="5586413" y="6921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18436" name="Oval 5"/>
          <p:cNvSpPr>
            <a:spLocks noChangeArrowheads="1"/>
          </p:cNvSpPr>
          <p:nvPr/>
        </p:nvSpPr>
        <p:spPr bwMode="auto">
          <a:xfrm>
            <a:off x="4900613" y="14541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18437" name="Oval 6"/>
          <p:cNvSpPr>
            <a:spLocks noChangeArrowheads="1"/>
          </p:cNvSpPr>
          <p:nvPr/>
        </p:nvSpPr>
        <p:spPr bwMode="auto">
          <a:xfrm>
            <a:off x="6272213" y="14541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18438" name="Line 7"/>
          <p:cNvSpPr>
            <a:spLocks noChangeShapeType="1"/>
          </p:cNvSpPr>
          <p:nvPr/>
        </p:nvSpPr>
        <p:spPr bwMode="auto">
          <a:xfrm flipH="1">
            <a:off x="5240338" y="1066800"/>
            <a:ext cx="407987" cy="434975"/>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39" name="Line 8"/>
          <p:cNvSpPr>
            <a:spLocks noChangeShapeType="1"/>
          </p:cNvSpPr>
          <p:nvPr/>
        </p:nvSpPr>
        <p:spPr bwMode="auto">
          <a:xfrm>
            <a:off x="5961063" y="1066800"/>
            <a:ext cx="422275" cy="434975"/>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40" name="Oval 9"/>
          <p:cNvSpPr>
            <a:spLocks noChangeArrowheads="1"/>
          </p:cNvSpPr>
          <p:nvPr/>
        </p:nvSpPr>
        <p:spPr bwMode="auto">
          <a:xfrm>
            <a:off x="4518025" y="23510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3</a:t>
            </a:r>
          </a:p>
        </p:txBody>
      </p:sp>
      <p:sp>
        <p:nvSpPr>
          <p:cNvPr id="18441" name="Oval 10"/>
          <p:cNvSpPr>
            <a:spLocks noChangeArrowheads="1"/>
          </p:cNvSpPr>
          <p:nvPr/>
        </p:nvSpPr>
        <p:spPr bwMode="auto">
          <a:xfrm>
            <a:off x="5278438" y="23637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4</a:t>
            </a:r>
          </a:p>
        </p:txBody>
      </p:sp>
      <p:sp>
        <p:nvSpPr>
          <p:cNvPr id="18442" name="Line 11"/>
          <p:cNvSpPr>
            <a:spLocks noChangeShapeType="1"/>
          </p:cNvSpPr>
          <p:nvPr/>
        </p:nvSpPr>
        <p:spPr bwMode="auto">
          <a:xfrm flipH="1">
            <a:off x="4745038" y="1895475"/>
            <a:ext cx="263525" cy="460375"/>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43" name="Line 12"/>
          <p:cNvSpPr>
            <a:spLocks noChangeShapeType="1"/>
          </p:cNvSpPr>
          <p:nvPr/>
        </p:nvSpPr>
        <p:spPr bwMode="auto">
          <a:xfrm>
            <a:off x="5195888" y="1909763"/>
            <a:ext cx="298450" cy="458787"/>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44" name="Oval 13"/>
          <p:cNvSpPr>
            <a:spLocks noChangeArrowheads="1"/>
          </p:cNvSpPr>
          <p:nvPr/>
        </p:nvSpPr>
        <p:spPr bwMode="auto">
          <a:xfrm>
            <a:off x="5922963" y="235267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5</a:t>
            </a:r>
          </a:p>
        </p:txBody>
      </p:sp>
      <p:sp>
        <p:nvSpPr>
          <p:cNvPr id="18445" name="Oval 14"/>
          <p:cNvSpPr>
            <a:spLocks noChangeArrowheads="1"/>
          </p:cNvSpPr>
          <p:nvPr/>
        </p:nvSpPr>
        <p:spPr bwMode="auto">
          <a:xfrm>
            <a:off x="6667500" y="235108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6</a:t>
            </a:r>
          </a:p>
        </p:txBody>
      </p:sp>
      <p:sp>
        <p:nvSpPr>
          <p:cNvPr id="18446" name="Line 15"/>
          <p:cNvSpPr>
            <a:spLocks noChangeShapeType="1"/>
          </p:cNvSpPr>
          <p:nvPr/>
        </p:nvSpPr>
        <p:spPr bwMode="auto">
          <a:xfrm flipH="1">
            <a:off x="6119813" y="1879600"/>
            <a:ext cx="273050" cy="461963"/>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47" name="Line 16"/>
          <p:cNvSpPr>
            <a:spLocks noChangeShapeType="1"/>
          </p:cNvSpPr>
          <p:nvPr/>
        </p:nvSpPr>
        <p:spPr bwMode="auto">
          <a:xfrm>
            <a:off x="6596063" y="1892300"/>
            <a:ext cx="273050" cy="449263"/>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48" name="Rectangle 17"/>
          <p:cNvSpPr>
            <a:spLocks noChangeArrowheads="1"/>
          </p:cNvSpPr>
          <p:nvPr/>
        </p:nvSpPr>
        <p:spPr bwMode="auto">
          <a:xfrm>
            <a:off x="1187450" y="3068638"/>
            <a:ext cx="555625"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a:solidFill>
                  <a:srgbClr val="000000"/>
                </a:solidFill>
                <a:latin typeface="Times New Roman" pitchFamily="18" charset="0"/>
                <a:ea typeface="新細明體" pitchFamily="18" charset="-120"/>
              </a:rPr>
              <a:t>1</a:t>
            </a:r>
          </a:p>
        </p:txBody>
      </p:sp>
      <p:sp>
        <p:nvSpPr>
          <p:cNvPr id="18449" name="Rectangle 18"/>
          <p:cNvSpPr>
            <a:spLocks noChangeArrowheads="1"/>
          </p:cNvSpPr>
          <p:nvPr/>
        </p:nvSpPr>
        <p:spPr bwMode="auto">
          <a:xfrm>
            <a:off x="5538788" y="2925763"/>
            <a:ext cx="555625"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a:solidFill>
                  <a:srgbClr val="000000"/>
                </a:solidFill>
                <a:latin typeface="Times New Roman" pitchFamily="18" charset="0"/>
                <a:ea typeface="新細明體" pitchFamily="18" charset="-120"/>
              </a:rPr>
              <a:t>2</a:t>
            </a:r>
          </a:p>
        </p:txBody>
      </p:sp>
      <p:sp>
        <p:nvSpPr>
          <p:cNvPr id="18450" name="Text Box 19"/>
          <p:cNvSpPr txBox="1">
            <a:spLocks noChangeArrowheads="1"/>
          </p:cNvSpPr>
          <p:nvPr/>
        </p:nvSpPr>
        <p:spPr bwMode="auto">
          <a:xfrm>
            <a:off x="2017713" y="1084263"/>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3</a:t>
            </a:r>
          </a:p>
        </p:txBody>
      </p:sp>
      <p:sp>
        <p:nvSpPr>
          <p:cNvPr id="18451" name="Text Box 20"/>
          <p:cNvSpPr txBox="1">
            <a:spLocks noChangeArrowheads="1"/>
          </p:cNvSpPr>
          <p:nvPr/>
        </p:nvSpPr>
        <p:spPr bwMode="auto">
          <a:xfrm>
            <a:off x="5661025" y="1223963"/>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2</a:t>
            </a:r>
          </a:p>
        </p:txBody>
      </p:sp>
      <p:sp>
        <p:nvSpPr>
          <p:cNvPr id="18452" name="Text Box 21"/>
          <p:cNvSpPr txBox="1">
            <a:spLocks noChangeArrowheads="1"/>
          </p:cNvSpPr>
          <p:nvPr/>
        </p:nvSpPr>
        <p:spPr bwMode="auto">
          <a:xfrm>
            <a:off x="4937125" y="1946275"/>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3</a:t>
            </a:r>
          </a:p>
        </p:txBody>
      </p:sp>
      <p:sp>
        <p:nvSpPr>
          <p:cNvPr id="18453" name="Text Box 22"/>
          <p:cNvSpPr txBox="1">
            <a:spLocks noChangeArrowheads="1"/>
          </p:cNvSpPr>
          <p:nvPr/>
        </p:nvSpPr>
        <p:spPr bwMode="auto">
          <a:xfrm>
            <a:off x="6313488" y="1946275"/>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3</a:t>
            </a:r>
          </a:p>
        </p:txBody>
      </p:sp>
      <p:sp>
        <p:nvSpPr>
          <p:cNvPr id="18454" name="Text Box 23"/>
          <p:cNvSpPr txBox="1">
            <a:spLocks noChangeArrowheads="1"/>
          </p:cNvSpPr>
          <p:nvPr/>
        </p:nvSpPr>
        <p:spPr bwMode="auto">
          <a:xfrm>
            <a:off x="4549775" y="2863850"/>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1</a:t>
            </a:r>
          </a:p>
        </p:txBody>
      </p:sp>
      <p:sp>
        <p:nvSpPr>
          <p:cNvPr id="18455" name="Text Box 24"/>
          <p:cNvSpPr txBox="1">
            <a:spLocks noChangeArrowheads="1"/>
          </p:cNvSpPr>
          <p:nvPr/>
        </p:nvSpPr>
        <p:spPr bwMode="auto">
          <a:xfrm>
            <a:off x="5291138" y="2916238"/>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1</a:t>
            </a:r>
          </a:p>
        </p:txBody>
      </p:sp>
      <p:sp>
        <p:nvSpPr>
          <p:cNvPr id="18456" name="Text Box 25"/>
          <p:cNvSpPr txBox="1">
            <a:spLocks noChangeArrowheads="1"/>
          </p:cNvSpPr>
          <p:nvPr/>
        </p:nvSpPr>
        <p:spPr bwMode="auto">
          <a:xfrm>
            <a:off x="5995988" y="2898775"/>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1</a:t>
            </a:r>
          </a:p>
        </p:txBody>
      </p:sp>
      <p:sp>
        <p:nvSpPr>
          <p:cNvPr id="18457" name="Text Box 26"/>
          <p:cNvSpPr txBox="1">
            <a:spLocks noChangeArrowheads="1"/>
          </p:cNvSpPr>
          <p:nvPr/>
        </p:nvSpPr>
        <p:spPr bwMode="auto">
          <a:xfrm>
            <a:off x="6789738" y="2951163"/>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1</a:t>
            </a:r>
          </a:p>
        </p:txBody>
      </p:sp>
      <p:sp>
        <p:nvSpPr>
          <p:cNvPr id="18458" name="Rectangle 27"/>
          <p:cNvSpPr>
            <a:spLocks noChangeArrowheads="1"/>
          </p:cNvSpPr>
          <p:nvPr/>
        </p:nvSpPr>
        <p:spPr bwMode="auto">
          <a:xfrm>
            <a:off x="827088" y="3719513"/>
            <a:ext cx="1933575"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006633"/>
                </a:solidFill>
                <a:latin typeface="Times New Roman" pitchFamily="18" charset="0"/>
                <a:ea typeface="新細明體" pitchFamily="18" charset="-120"/>
              </a:rPr>
              <a:t>directed graph</a:t>
            </a:r>
          </a:p>
        </p:txBody>
      </p:sp>
      <p:sp>
        <p:nvSpPr>
          <p:cNvPr id="18459" name="Rectangle 28"/>
          <p:cNvSpPr>
            <a:spLocks noChangeArrowheads="1"/>
          </p:cNvSpPr>
          <p:nvPr/>
        </p:nvSpPr>
        <p:spPr bwMode="auto">
          <a:xfrm>
            <a:off x="838200" y="4117975"/>
            <a:ext cx="1485900" cy="822325"/>
          </a:xfrm>
          <a:prstGeom prst="rect">
            <a:avLst/>
          </a:prstGeom>
          <a:noFill/>
          <a:ln w="9525">
            <a:noFill/>
            <a:miter lim="800000"/>
            <a:headEnd/>
            <a:tailEnd/>
          </a:ln>
        </p:spPr>
        <p:txBody>
          <a:bodyPr wrap="none" anchor="ctr">
            <a:spAutoFit/>
          </a:bodyPr>
          <a:lstStyle/>
          <a:p>
            <a:pPr fontAlgn="base">
              <a:spcBef>
                <a:spcPct val="0"/>
              </a:spcBef>
              <a:spcAft>
                <a:spcPct val="0"/>
              </a:spcAft>
            </a:pPr>
            <a:r>
              <a:rPr kumimoji="1" lang="en-US" altLang="zh-TW" sz="2400">
                <a:solidFill>
                  <a:srgbClr val="006633"/>
                </a:solidFill>
                <a:latin typeface="Times New Roman" pitchFamily="18" charset="0"/>
                <a:ea typeface="新細明體" pitchFamily="18" charset="-120"/>
              </a:rPr>
              <a:t>in-degree</a:t>
            </a:r>
          </a:p>
          <a:p>
            <a:pPr fontAlgn="base">
              <a:spcBef>
                <a:spcPct val="0"/>
              </a:spcBef>
              <a:spcAft>
                <a:spcPct val="0"/>
              </a:spcAft>
            </a:pPr>
            <a:r>
              <a:rPr kumimoji="1" lang="en-US" altLang="zh-TW" sz="2400">
                <a:solidFill>
                  <a:srgbClr val="006633"/>
                </a:solidFill>
                <a:latin typeface="Times New Roman" pitchFamily="18" charset="0"/>
                <a:ea typeface="新細明體" pitchFamily="18" charset="-120"/>
              </a:rPr>
              <a:t>out-degree</a:t>
            </a:r>
          </a:p>
        </p:txBody>
      </p:sp>
      <p:sp>
        <p:nvSpPr>
          <p:cNvPr id="18460" name="Oval 29"/>
          <p:cNvSpPr>
            <a:spLocks noChangeArrowheads="1"/>
          </p:cNvSpPr>
          <p:nvPr/>
        </p:nvSpPr>
        <p:spPr bwMode="auto">
          <a:xfrm>
            <a:off x="3335338" y="3335338"/>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18461" name="Oval 30"/>
          <p:cNvSpPr>
            <a:spLocks noChangeArrowheads="1"/>
          </p:cNvSpPr>
          <p:nvPr/>
        </p:nvSpPr>
        <p:spPr bwMode="auto">
          <a:xfrm>
            <a:off x="3333750" y="4438650"/>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18462" name="Oval 31"/>
          <p:cNvSpPr>
            <a:spLocks noChangeArrowheads="1"/>
          </p:cNvSpPr>
          <p:nvPr/>
        </p:nvSpPr>
        <p:spPr bwMode="auto">
          <a:xfrm>
            <a:off x="3349625" y="54578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18463" name="Line 32"/>
          <p:cNvSpPr>
            <a:spLocks noChangeShapeType="1"/>
          </p:cNvSpPr>
          <p:nvPr/>
        </p:nvSpPr>
        <p:spPr bwMode="auto">
          <a:xfrm>
            <a:off x="3571875" y="4894263"/>
            <a:ext cx="0" cy="55880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18464" name="Line 33"/>
          <p:cNvSpPr>
            <a:spLocks noChangeShapeType="1"/>
          </p:cNvSpPr>
          <p:nvPr/>
        </p:nvSpPr>
        <p:spPr bwMode="auto">
          <a:xfrm flipV="1">
            <a:off x="3749675" y="3724275"/>
            <a:ext cx="0" cy="720725"/>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18465" name="Line 34"/>
          <p:cNvSpPr>
            <a:spLocks noChangeShapeType="1"/>
          </p:cNvSpPr>
          <p:nvPr/>
        </p:nvSpPr>
        <p:spPr bwMode="auto">
          <a:xfrm>
            <a:off x="3381375" y="3751263"/>
            <a:ext cx="0" cy="735012"/>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18466" name="Rectangle 35"/>
          <p:cNvSpPr>
            <a:spLocks noChangeArrowheads="1"/>
          </p:cNvSpPr>
          <p:nvPr/>
        </p:nvSpPr>
        <p:spPr bwMode="auto">
          <a:xfrm>
            <a:off x="3227388" y="5975350"/>
            <a:ext cx="555625"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a:solidFill>
                  <a:srgbClr val="000000"/>
                </a:solidFill>
                <a:latin typeface="Times New Roman" pitchFamily="18" charset="0"/>
                <a:ea typeface="新細明體" pitchFamily="18" charset="-120"/>
              </a:rPr>
              <a:t>3</a:t>
            </a:r>
          </a:p>
        </p:txBody>
      </p:sp>
      <p:sp>
        <p:nvSpPr>
          <p:cNvPr id="18467" name="Text Box 36"/>
          <p:cNvSpPr txBox="1">
            <a:spLocks noChangeArrowheads="1"/>
          </p:cNvSpPr>
          <p:nvPr/>
        </p:nvSpPr>
        <p:spPr bwMode="auto">
          <a:xfrm>
            <a:off x="4079875" y="3357563"/>
            <a:ext cx="1511300" cy="457200"/>
          </a:xfrm>
          <a:prstGeom prst="rect">
            <a:avLst/>
          </a:prstGeom>
          <a:noFill/>
          <a:ln w="9525">
            <a:noFill/>
            <a:miter lim="800000"/>
            <a:headEnd/>
            <a:tailEnd/>
          </a:ln>
        </p:spPr>
        <p:txBody>
          <a:bodyPr wrap="none" anchor="ctr">
            <a:spAutoFit/>
          </a:bodyPr>
          <a:lstStyle/>
          <a:p>
            <a:pPr fontAlgn="base">
              <a:spcBef>
                <a:spcPct val="0"/>
              </a:spcBef>
              <a:spcAft>
                <a:spcPct val="0"/>
              </a:spcAft>
            </a:pPr>
            <a:r>
              <a:rPr kumimoji="1" lang="en-US" altLang="zh-TW" sz="2400">
                <a:solidFill>
                  <a:srgbClr val="CC3300"/>
                </a:solidFill>
                <a:latin typeface="Times New Roman" pitchFamily="18" charset="0"/>
                <a:ea typeface="新細明體" pitchFamily="18" charset="-120"/>
              </a:rPr>
              <a:t>in:1, out: 1</a:t>
            </a:r>
          </a:p>
        </p:txBody>
      </p:sp>
      <p:sp>
        <p:nvSpPr>
          <p:cNvPr id="18468" name="Text Box 37"/>
          <p:cNvSpPr txBox="1">
            <a:spLocks noChangeArrowheads="1"/>
          </p:cNvSpPr>
          <p:nvPr/>
        </p:nvSpPr>
        <p:spPr bwMode="auto">
          <a:xfrm>
            <a:off x="4097338" y="4433888"/>
            <a:ext cx="1587500" cy="457200"/>
          </a:xfrm>
          <a:prstGeom prst="rect">
            <a:avLst/>
          </a:prstGeom>
          <a:noFill/>
          <a:ln w="9525">
            <a:noFill/>
            <a:miter lim="800000"/>
            <a:headEnd/>
            <a:tailEnd/>
          </a:ln>
        </p:spPr>
        <p:txBody>
          <a:bodyPr wrap="none" anchor="ctr">
            <a:spAutoFit/>
          </a:bodyPr>
          <a:lstStyle/>
          <a:p>
            <a:pPr fontAlgn="base">
              <a:spcBef>
                <a:spcPct val="0"/>
              </a:spcBef>
              <a:spcAft>
                <a:spcPct val="0"/>
              </a:spcAft>
            </a:pPr>
            <a:r>
              <a:rPr kumimoji="1" lang="en-US" altLang="zh-TW" sz="2400">
                <a:solidFill>
                  <a:srgbClr val="CC3300"/>
                </a:solidFill>
                <a:latin typeface="Times New Roman" pitchFamily="18" charset="0"/>
                <a:ea typeface="新細明體" pitchFamily="18" charset="-120"/>
              </a:rPr>
              <a:t>in: 1, out: 2</a:t>
            </a:r>
          </a:p>
        </p:txBody>
      </p:sp>
      <p:sp>
        <p:nvSpPr>
          <p:cNvPr id="18469" name="Text Box 38"/>
          <p:cNvSpPr txBox="1">
            <a:spLocks noChangeArrowheads="1"/>
          </p:cNvSpPr>
          <p:nvPr/>
        </p:nvSpPr>
        <p:spPr bwMode="auto">
          <a:xfrm>
            <a:off x="4132263" y="5438775"/>
            <a:ext cx="1587500" cy="457200"/>
          </a:xfrm>
          <a:prstGeom prst="rect">
            <a:avLst/>
          </a:prstGeom>
          <a:noFill/>
          <a:ln w="9525">
            <a:noFill/>
            <a:miter lim="800000"/>
            <a:headEnd/>
            <a:tailEnd/>
          </a:ln>
        </p:spPr>
        <p:txBody>
          <a:bodyPr wrap="none" anchor="ctr">
            <a:spAutoFit/>
          </a:bodyPr>
          <a:lstStyle/>
          <a:p>
            <a:pPr fontAlgn="base">
              <a:spcBef>
                <a:spcPct val="0"/>
              </a:spcBef>
              <a:spcAft>
                <a:spcPct val="0"/>
              </a:spcAft>
            </a:pPr>
            <a:r>
              <a:rPr kumimoji="1" lang="en-US" altLang="zh-TW" sz="2400">
                <a:solidFill>
                  <a:srgbClr val="CC3300"/>
                </a:solidFill>
                <a:latin typeface="Times New Roman" pitchFamily="18" charset="0"/>
                <a:ea typeface="新細明體" pitchFamily="18" charset="-120"/>
              </a:rPr>
              <a:t>in: 1, out: 0</a:t>
            </a:r>
          </a:p>
        </p:txBody>
      </p:sp>
      <p:sp>
        <p:nvSpPr>
          <p:cNvPr id="18470" name="Oval 39"/>
          <p:cNvSpPr>
            <a:spLocks noChangeArrowheads="1"/>
          </p:cNvSpPr>
          <p:nvPr/>
        </p:nvSpPr>
        <p:spPr bwMode="auto">
          <a:xfrm>
            <a:off x="1936750" y="15462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18471" name="Oval 40"/>
          <p:cNvSpPr>
            <a:spLocks noChangeArrowheads="1"/>
          </p:cNvSpPr>
          <p:nvPr/>
        </p:nvSpPr>
        <p:spPr bwMode="auto">
          <a:xfrm>
            <a:off x="1250950" y="23082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18472" name="Oval 41"/>
          <p:cNvSpPr>
            <a:spLocks noChangeArrowheads="1"/>
          </p:cNvSpPr>
          <p:nvPr/>
        </p:nvSpPr>
        <p:spPr bwMode="auto">
          <a:xfrm>
            <a:off x="2622550" y="230822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18473" name="Oval 42"/>
          <p:cNvSpPr>
            <a:spLocks noChangeArrowheads="1"/>
          </p:cNvSpPr>
          <p:nvPr/>
        </p:nvSpPr>
        <p:spPr bwMode="auto">
          <a:xfrm>
            <a:off x="1908175" y="2924175"/>
            <a:ext cx="444500" cy="444500"/>
          </a:xfrm>
          <a:prstGeom prst="ellipse">
            <a:avLst/>
          </a:prstGeom>
          <a:solidFill>
            <a:schemeClr val="bg1"/>
          </a:solidFill>
          <a:ln w="12700">
            <a:solidFill>
              <a:schemeClr val="tx1"/>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3</a:t>
            </a:r>
          </a:p>
        </p:txBody>
      </p:sp>
      <p:sp>
        <p:nvSpPr>
          <p:cNvPr id="18474" name="Line 43"/>
          <p:cNvSpPr>
            <a:spLocks noChangeShapeType="1"/>
          </p:cNvSpPr>
          <p:nvPr/>
        </p:nvSpPr>
        <p:spPr bwMode="auto">
          <a:xfrm>
            <a:off x="2159000" y="1997075"/>
            <a:ext cx="0" cy="9144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75" name="Line 44"/>
          <p:cNvSpPr>
            <a:spLocks noChangeShapeType="1"/>
          </p:cNvSpPr>
          <p:nvPr/>
        </p:nvSpPr>
        <p:spPr bwMode="auto">
          <a:xfrm>
            <a:off x="1701800" y="2530475"/>
            <a:ext cx="914400" cy="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76" name="Line 45"/>
          <p:cNvSpPr>
            <a:spLocks noChangeShapeType="1"/>
          </p:cNvSpPr>
          <p:nvPr/>
        </p:nvSpPr>
        <p:spPr bwMode="auto">
          <a:xfrm flipH="1">
            <a:off x="1590675" y="1920875"/>
            <a:ext cx="407988" cy="434975"/>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77" name="Line 46"/>
          <p:cNvSpPr>
            <a:spLocks noChangeShapeType="1"/>
          </p:cNvSpPr>
          <p:nvPr/>
        </p:nvSpPr>
        <p:spPr bwMode="auto">
          <a:xfrm>
            <a:off x="2311400" y="1920875"/>
            <a:ext cx="422275" cy="434975"/>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78" name="Line 47"/>
          <p:cNvSpPr>
            <a:spLocks noChangeShapeType="1"/>
          </p:cNvSpPr>
          <p:nvPr/>
        </p:nvSpPr>
        <p:spPr bwMode="auto">
          <a:xfrm>
            <a:off x="1576388" y="2736850"/>
            <a:ext cx="354012" cy="312738"/>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79" name="Line 48"/>
          <p:cNvSpPr>
            <a:spLocks noChangeShapeType="1"/>
          </p:cNvSpPr>
          <p:nvPr/>
        </p:nvSpPr>
        <p:spPr bwMode="auto">
          <a:xfrm flipH="1">
            <a:off x="2365375" y="2709863"/>
            <a:ext cx="327025" cy="339725"/>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18480" name="Text Box 49"/>
          <p:cNvSpPr txBox="1">
            <a:spLocks noChangeArrowheads="1"/>
          </p:cNvSpPr>
          <p:nvPr/>
        </p:nvSpPr>
        <p:spPr bwMode="auto">
          <a:xfrm>
            <a:off x="2987675" y="2386013"/>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3</a:t>
            </a:r>
          </a:p>
        </p:txBody>
      </p:sp>
      <p:sp>
        <p:nvSpPr>
          <p:cNvPr id="18481" name="Text Box 50"/>
          <p:cNvSpPr txBox="1">
            <a:spLocks noChangeArrowheads="1"/>
          </p:cNvSpPr>
          <p:nvPr/>
        </p:nvSpPr>
        <p:spPr bwMode="auto">
          <a:xfrm>
            <a:off x="922338" y="2332038"/>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3</a:t>
            </a:r>
          </a:p>
        </p:txBody>
      </p:sp>
      <p:sp>
        <p:nvSpPr>
          <p:cNvPr id="18482" name="Text Box 51"/>
          <p:cNvSpPr txBox="1">
            <a:spLocks noChangeArrowheads="1"/>
          </p:cNvSpPr>
          <p:nvPr/>
        </p:nvSpPr>
        <p:spPr bwMode="auto">
          <a:xfrm>
            <a:off x="2339975" y="3141663"/>
            <a:ext cx="336550"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t>Terminology: Path</a:t>
            </a:r>
          </a:p>
        </p:txBody>
      </p:sp>
      <p:sp>
        <p:nvSpPr>
          <p:cNvPr id="13315" name="Rectangle 3"/>
          <p:cNvSpPr>
            <a:spLocks noGrp="1" noChangeArrowheads="1"/>
          </p:cNvSpPr>
          <p:nvPr>
            <p:ph type="body" idx="1"/>
          </p:nvPr>
        </p:nvSpPr>
        <p:spPr>
          <a:xfrm>
            <a:off x="179388" y="1484313"/>
            <a:ext cx="3970337" cy="4530725"/>
          </a:xfrm>
        </p:spPr>
        <p:txBody>
          <a:bodyPr/>
          <a:lstStyle/>
          <a:p>
            <a:pPr eaLnBrk="1" hangingPunct="1"/>
            <a:r>
              <a:rPr lang="en-US" altLang="en-US" sz="2400">
                <a:solidFill>
                  <a:srgbClr val="FA2C25"/>
                </a:solidFill>
              </a:rPr>
              <a:t>path</a:t>
            </a:r>
            <a:r>
              <a:rPr lang="en-US" altLang="en-US" sz="2400"/>
              <a:t>:   sequence of vertices v</a:t>
            </a:r>
            <a:r>
              <a:rPr lang="en-US" altLang="en-US" sz="2400" baseline="-25000"/>
              <a:t>1</a:t>
            </a:r>
            <a:r>
              <a:rPr lang="en-US" altLang="en-US" sz="2400"/>
              <a:t>,v</a:t>
            </a:r>
            <a:r>
              <a:rPr lang="en-US" altLang="en-US" sz="2400" baseline="-25000"/>
              <a:t>2</a:t>
            </a:r>
            <a:r>
              <a:rPr lang="en-US" altLang="en-US" sz="2400"/>
              <a:t>,. . .v</a:t>
            </a:r>
            <a:r>
              <a:rPr lang="en-US" altLang="en-US" sz="2400" baseline="-25000"/>
              <a:t>k</a:t>
            </a:r>
            <a:r>
              <a:rPr lang="en-US" altLang="en-US" sz="2400"/>
              <a:t>  such that consecutive vertices v</a:t>
            </a:r>
            <a:r>
              <a:rPr lang="en-US" altLang="en-US" sz="2400" baseline="-25000"/>
              <a:t>i</a:t>
            </a:r>
            <a:r>
              <a:rPr lang="en-US" altLang="en-US" sz="2400"/>
              <a:t> and v</a:t>
            </a:r>
            <a:r>
              <a:rPr lang="en-US" altLang="en-US" sz="2400" baseline="-25000"/>
              <a:t>i+1</a:t>
            </a:r>
            <a:r>
              <a:rPr lang="en-US" altLang="en-US" sz="2400"/>
              <a:t> are adjacent. The length</a:t>
            </a:r>
            <a:r>
              <a:rPr lang="en-US" altLang="zh-CN" sz="2400"/>
              <a:t> </a:t>
            </a:r>
            <a:r>
              <a:rPr lang="en-US" altLang="en-US" sz="2400"/>
              <a:t>of such a path is the number of edges on the path,</a:t>
            </a:r>
            <a:r>
              <a:rPr lang="en-US" altLang="zh-CN" sz="2400"/>
              <a:t> which is equal to k-1. </a:t>
            </a:r>
            <a:r>
              <a:rPr lang="en-US" altLang="en-US" sz="2400"/>
              <a:t>We allow a path from a vertex to itself; if this path contains no edges, then the path lenght is 0.</a:t>
            </a:r>
          </a:p>
          <a:p>
            <a:pPr eaLnBrk="1" hangingPunct="1"/>
            <a:endParaRPr lang="en-US" altLang="zh-CN" sz="2400"/>
          </a:p>
        </p:txBody>
      </p:sp>
      <p:sp>
        <p:nvSpPr>
          <p:cNvPr id="13316" name="Rectangle 4"/>
          <p:cNvSpPr>
            <a:spLocks noChangeArrowheads="1"/>
          </p:cNvSpPr>
          <p:nvPr/>
        </p:nvSpPr>
        <p:spPr bwMode="auto">
          <a:xfrm>
            <a:off x="7831138" y="1438275"/>
            <a:ext cx="50800" cy="22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17" name="Rectangle 5"/>
          <p:cNvSpPr>
            <a:spLocks noChangeArrowheads="1"/>
          </p:cNvSpPr>
          <p:nvPr/>
        </p:nvSpPr>
        <p:spPr bwMode="auto">
          <a:xfrm>
            <a:off x="7831138" y="3090863"/>
            <a:ext cx="50800" cy="206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18" name="Rectangle 6"/>
          <p:cNvSpPr>
            <a:spLocks noChangeArrowheads="1"/>
          </p:cNvSpPr>
          <p:nvPr/>
        </p:nvSpPr>
        <p:spPr bwMode="auto">
          <a:xfrm>
            <a:off x="7831138" y="1460500"/>
            <a:ext cx="50800" cy="16303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19" name="Freeform 7"/>
          <p:cNvSpPr>
            <a:spLocks/>
          </p:cNvSpPr>
          <p:nvPr/>
        </p:nvSpPr>
        <p:spPr bwMode="auto">
          <a:xfrm>
            <a:off x="7843838" y="3079750"/>
            <a:ext cx="50800" cy="42863"/>
          </a:xfrm>
          <a:custGeom>
            <a:avLst/>
            <a:gdLst>
              <a:gd name="T0" fmla="*/ 0 w 32"/>
              <a:gd name="T1" fmla="*/ 50403713 h 27"/>
              <a:gd name="T2" fmla="*/ 40322500 w 32"/>
              <a:gd name="T3" fmla="*/ 68045806 h 27"/>
              <a:gd name="T4" fmla="*/ 80645000 w 32"/>
              <a:gd name="T5" fmla="*/ 17642093 h 27"/>
              <a:gd name="T6" fmla="*/ 40322500 w 32"/>
              <a:gd name="T7" fmla="*/ 0 h 27"/>
              <a:gd name="T8" fmla="*/ 0 w 32"/>
              <a:gd name="T9" fmla="*/ 50403713 h 27"/>
              <a:gd name="T10" fmla="*/ 0 60000 65536"/>
              <a:gd name="T11" fmla="*/ 0 60000 65536"/>
              <a:gd name="T12" fmla="*/ 0 60000 65536"/>
              <a:gd name="T13" fmla="*/ 0 60000 65536"/>
              <a:gd name="T14" fmla="*/ 0 60000 65536"/>
              <a:gd name="T15" fmla="*/ 0 w 32"/>
              <a:gd name="T16" fmla="*/ 0 h 27"/>
              <a:gd name="T17" fmla="*/ 32 w 32"/>
              <a:gd name="T18" fmla="*/ 27 h 27"/>
            </a:gdLst>
            <a:ahLst/>
            <a:cxnLst>
              <a:cxn ang="T10">
                <a:pos x="T0" y="T1"/>
              </a:cxn>
              <a:cxn ang="T11">
                <a:pos x="T2" y="T3"/>
              </a:cxn>
              <a:cxn ang="T12">
                <a:pos x="T4" y="T5"/>
              </a:cxn>
              <a:cxn ang="T13">
                <a:pos x="T6" y="T7"/>
              </a:cxn>
              <a:cxn ang="T14">
                <a:pos x="T8" y="T9"/>
              </a:cxn>
            </a:cxnLst>
            <a:rect l="T15" t="T16" r="T17" b="T18"/>
            <a:pathLst>
              <a:path w="32" h="27">
                <a:moveTo>
                  <a:pt x="0" y="20"/>
                </a:moveTo>
                <a:lnTo>
                  <a:pt x="16" y="27"/>
                </a:lnTo>
                <a:lnTo>
                  <a:pt x="32" y="7"/>
                </a:lnTo>
                <a:lnTo>
                  <a:pt x="16" y="0"/>
                </a:lnTo>
                <a:lnTo>
                  <a:pt x="0"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0" name="Freeform 8"/>
          <p:cNvSpPr>
            <a:spLocks/>
          </p:cNvSpPr>
          <p:nvPr/>
        </p:nvSpPr>
        <p:spPr bwMode="auto">
          <a:xfrm>
            <a:off x="6561138" y="2290763"/>
            <a:ext cx="50800" cy="53975"/>
          </a:xfrm>
          <a:custGeom>
            <a:avLst/>
            <a:gdLst>
              <a:gd name="T0" fmla="*/ 40322500 w 32"/>
              <a:gd name="T1" fmla="*/ 85685313 h 34"/>
              <a:gd name="T2" fmla="*/ 0 w 32"/>
              <a:gd name="T3" fmla="*/ 68043425 h 34"/>
              <a:gd name="T4" fmla="*/ 60483750 w 32"/>
              <a:gd name="T5" fmla="*/ 0 h 34"/>
              <a:gd name="T6" fmla="*/ 80645000 w 32"/>
              <a:gd name="T7" fmla="*/ 35282188 h 34"/>
              <a:gd name="T8" fmla="*/ 40322500 w 32"/>
              <a:gd name="T9" fmla="*/ 85685313 h 34"/>
              <a:gd name="T10" fmla="*/ 0 60000 65536"/>
              <a:gd name="T11" fmla="*/ 0 60000 65536"/>
              <a:gd name="T12" fmla="*/ 0 60000 65536"/>
              <a:gd name="T13" fmla="*/ 0 60000 65536"/>
              <a:gd name="T14" fmla="*/ 0 60000 65536"/>
              <a:gd name="T15" fmla="*/ 0 w 32"/>
              <a:gd name="T16" fmla="*/ 0 h 34"/>
              <a:gd name="T17" fmla="*/ 32 w 32"/>
              <a:gd name="T18" fmla="*/ 34 h 34"/>
            </a:gdLst>
            <a:ahLst/>
            <a:cxnLst>
              <a:cxn ang="T10">
                <a:pos x="T0" y="T1"/>
              </a:cxn>
              <a:cxn ang="T11">
                <a:pos x="T2" y="T3"/>
              </a:cxn>
              <a:cxn ang="T12">
                <a:pos x="T4" y="T5"/>
              </a:cxn>
              <a:cxn ang="T13">
                <a:pos x="T6" y="T7"/>
              </a:cxn>
              <a:cxn ang="T14">
                <a:pos x="T8" y="T9"/>
              </a:cxn>
            </a:cxnLst>
            <a:rect l="T15" t="T16" r="T17" b="T18"/>
            <a:pathLst>
              <a:path w="32" h="34">
                <a:moveTo>
                  <a:pt x="16" y="34"/>
                </a:moveTo>
                <a:lnTo>
                  <a:pt x="0" y="27"/>
                </a:lnTo>
                <a:lnTo>
                  <a:pt x="24" y="0"/>
                </a:lnTo>
                <a:lnTo>
                  <a:pt x="32" y="14"/>
                </a:lnTo>
                <a:lnTo>
                  <a:pt x="16"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1" name="Freeform 9"/>
          <p:cNvSpPr>
            <a:spLocks/>
          </p:cNvSpPr>
          <p:nvPr/>
        </p:nvSpPr>
        <p:spPr bwMode="auto">
          <a:xfrm>
            <a:off x="6586538" y="2312988"/>
            <a:ext cx="1282700" cy="798512"/>
          </a:xfrm>
          <a:custGeom>
            <a:avLst/>
            <a:gdLst>
              <a:gd name="T0" fmla="*/ 1995963750 w 808"/>
              <a:gd name="T1" fmla="*/ 1267637006 h 503"/>
              <a:gd name="T2" fmla="*/ 2036286250 w 808"/>
              <a:gd name="T3" fmla="*/ 1217233913 h 503"/>
              <a:gd name="T4" fmla="*/ 40322500 w 808"/>
              <a:gd name="T5" fmla="*/ 0 h 503"/>
              <a:gd name="T6" fmla="*/ 0 w 808"/>
              <a:gd name="T7" fmla="*/ 50403093 h 503"/>
              <a:gd name="T8" fmla="*/ 1995963750 w 808"/>
              <a:gd name="T9" fmla="*/ 1267637006 h 503"/>
              <a:gd name="T10" fmla="*/ 0 60000 65536"/>
              <a:gd name="T11" fmla="*/ 0 60000 65536"/>
              <a:gd name="T12" fmla="*/ 0 60000 65536"/>
              <a:gd name="T13" fmla="*/ 0 60000 65536"/>
              <a:gd name="T14" fmla="*/ 0 60000 65536"/>
              <a:gd name="T15" fmla="*/ 0 w 808"/>
              <a:gd name="T16" fmla="*/ 0 h 503"/>
              <a:gd name="T17" fmla="*/ 808 w 808"/>
              <a:gd name="T18" fmla="*/ 503 h 503"/>
            </a:gdLst>
            <a:ahLst/>
            <a:cxnLst>
              <a:cxn ang="T10">
                <a:pos x="T0" y="T1"/>
              </a:cxn>
              <a:cxn ang="T11">
                <a:pos x="T2" y="T3"/>
              </a:cxn>
              <a:cxn ang="T12">
                <a:pos x="T4" y="T5"/>
              </a:cxn>
              <a:cxn ang="T13">
                <a:pos x="T6" y="T7"/>
              </a:cxn>
              <a:cxn ang="T14">
                <a:pos x="T8" y="T9"/>
              </a:cxn>
            </a:cxnLst>
            <a:rect l="T15" t="T16" r="T17" b="T18"/>
            <a:pathLst>
              <a:path w="808" h="503">
                <a:moveTo>
                  <a:pt x="792" y="503"/>
                </a:moveTo>
                <a:lnTo>
                  <a:pt x="808" y="483"/>
                </a:lnTo>
                <a:lnTo>
                  <a:pt x="16" y="0"/>
                </a:lnTo>
                <a:lnTo>
                  <a:pt x="0" y="20"/>
                </a:lnTo>
                <a:lnTo>
                  <a:pt x="792" y="50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2" name="Freeform 10"/>
          <p:cNvSpPr>
            <a:spLocks/>
          </p:cNvSpPr>
          <p:nvPr/>
        </p:nvSpPr>
        <p:spPr bwMode="auto">
          <a:xfrm>
            <a:off x="6586538" y="2312988"/>
            <a:ext cx="50800" cy="42862"/>
          </a:xfrm>
          <a:custGeom>
            <a:avLst/>
            <a:gdLst>
              <a:gd name="T0" fmla="*/ 0 w 32"/>
              <a:gd name="T1" fmla="*/ 50402537 h 27"/>
              <a:gd name="T2" fmla="*/ 40322500 w 32"/>
              <a:gd name="T3" fmla="*/ 68042631 h 27"/>
              <a:gd name="T4" fmla="*/ 80645000 w 32"/>
              <a:gd name="T5" fmla="*/ 17640094 h 27"/>
              <a:gd name="T6" fmla="*/ 60483750 w 32"/>
              <a:gd name="T7" fmla="*/ 0 h 27"/>
              <a:gd name="T8" fmla="*/ 0 w 32"/>
              <a:gd name="T9" fmla="*/ 50402537 h 27"/>
              <a:gd name="T10" fmla="*/ 0 60000 65536"/>
              <a:gd name="T11" fmla="*/ 0 60000 65536"/>
              <a:gd name="T12" fmla="*/ 0 60000 65536"/>
              <a:gd name="T13" fmla="*/ 0 60000 65536"/>
              <a:gd name="T14" fmla="*/ 0 60000 65536"/>
              <a:gd name="T15" fmla="*/ 0 w 32"/>
              <a:gd name="T16" fmla="*/ 0 h 27"/>
              <a:gd name="T17" fmla="*/ 32 w 32"/>
              <a:gd name="T18" fmla="*/ 27 h 27"/>
            </a:gdLst>
            <a:ahLst/>
            <a:cxnLst>
              <a:cxn ang="T10">
                <a:pos x="T0" y="T1"/>
              </a:cxn>
              <a:cxn ang="T11">
                <a:pos x="T2" y="T3"/>
              </a:cxn>
              <a:cxn ang="T12">
                <a:pos x="T4" y="T5"/>
              </a:cxn>
              <a:cxn ang="T13">
                <a:pos x="T6" y="T7"/>
              </a:cxn>
              <a:cxn ang="T14">
                <a:pos x="T8" y="T9"/>
              </a:cxn>
            </a:cxnLst>
            <a:rect l="T15" t="T16" r="T17" b="T18"/>
            <a:pathLst>
              <a:path w="32" h="27">
                <a:moveTo>
                  <a:pt x="0" y="20"/>
                </a:moveTo>
                <a:lnTo>
                  <a:pt x="16" y="27"/>
                </a:lnTo>
                <a:lnTo>
                  <a:pt x="32" y="7"/>
                </a:lnTo>
                <a:lnTo>
                  <a:pt x="24" y="0"/>
                </a:lnTo>
                <a:lnTo>
                  <a:pt x="0"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3" name="Freeform 11"/>
          <p:cNvSpPr>
            <a:spLocks/>
          </p:cNvSpPr>
          <p:nvPr/>
        </p:nvSpPr>
        <p:spPr bwMode="auto">
          <a:xfrm>
            <a:off x="5303838" y="1427163"/>
            <a:ext cx="63500" cy="53975"/>
          </a:xfrm>
          <a:custGeom>
            <a:avLst/>
            <a:gdLst>
              <a:gd name="T0" fmla="*/ 40322500 w 40"/>
              <a:gd name="T1" fmla="*/ 85685313 h 34"/>
              <a:gd name="T2" fmla="*/ 0 w 40"/>
              <a:gd name="T3" fmla="*/ 68043425 h 34"/>
              <a:gd name="T4" fmla="*/ 60483750 w 40"/>
              <a:gd name="T5" fmla="*/ 0 h 34"/>
              <a:gd name="T6" fmla="*/ 100806250 w 40"/>
              <a:gd name="T7" fmla="*/ 35282188 h 34"/>
              <a:gd name="T8" fmla="*/ 40322500 w 40"/>
              <a:gd name="T9" fmla="*/ 85685313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16" y="34"/>
                </a:moveTo>
                <a:lnTo>
                  <a:pt x="0" y="27"/>
                </a:lnTo>
                <a:lnTo>
                  <a:pt x="24" y="0"/>
                </a:lnTo>
                <a:lnTo>
                  <a:pt x="40" y="14"/>
                </a:lnTo>
                <a:lnTo>
                  <a:pt x="16"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4" name="Freeform 12"/>
          <p:cNvSpPr>
            <a:spLocks/>
          </p:cNvSpPr>
          <p:nvPr/>
        </p:nvSpPr>
        <p:spPr bwMode="auto">
          <a:xfrm>
            <a:off x="5329238" y="1449388"/>
            <a:ext cx="1295400" cy="895350"/>
          </a:xfrm>
          <a:custGeom>
            <a:avLst/>
            <a:gdLst>
              <a:gd name="T0" fmla="*/ 1995963750 w 816"/>
              <a:gd name="T1" fmla="*/ 1421368125 h 564"/>
              <a:gd name="T2" fmla="*/ 2056447500 w 816"/>
              <a:gd name="T3" fmla="*/ 1370965000 h 564"/>
              <a:gd name="T4" fmla="*/ 60483750 w 816"/>
              <a:gd name="T5" fmla="*/ 0 h 564"/>
              <a:gd name="T6" fmla="*/ 0 w 816"/>
              <a:gd name="T7" fmla="*/ 50403125 h 564"/>
              <a:gd name="T8" fmla="*/ 1995963750 w 816"/>
              <a:gd name="T9" fmla="*/ 1421368125 h 564"/>
              <a:gd name="T10" fmla="*/ 0 60000 65536"/>
              <a:gd name="T11" fmla="*/ 0 60000 65536"/>
              <a:gd name="T12" fmla="*/ 0 60000 65536"/>
              <a:gd name="T13" fmla="*/ 0 60000 65536"/>
              <a:gd name="T14" fmla="*/ 0 60000 65536"/>
              <a:gd name="T15" fmla="*/ 0 w 816"/>
              <a:gd name="T16" fmla="*/ 0 h 564"/>
              <a:gd name="T17" fmla="*/ 816 w 816"/>
              <a:gd name="T18" fmla="*/ 564 h 564"/>
            </a:gdLst>
            <a:ahLst/>
            <a:cxnLst>
              <a:cxn ang="T10">
                <a:pos x="T0" y="T1"/>
              </a:cxn>
              <a:cxn ang="T11">
                <a:pos x="T2" y="T3"/>
              </a:cxn>
              <a:cxn ang="T12">
                <a:pos x="T4" y="T5"/>
              </a:cxn>
              <a:cxn ang="T13">
                <a:pos x="T6" y="T7"/>
              </a:cxn>
              <a:cxn ang="T14">
                <a:pos x="T8" y="T9"/>
              </a:cxn>
            </a:cxnLst>
            <a:rect l="T15" t="T16" r="T17" b="T18"/>
            <a:pathLst>
              <a:path w="816" h="564">
                <a:moveTo>
                  <a:pt x="792" y="564"/>
                </a:moveTo>
                <a:lnTo>
                  <a:pt x="816" y="544"/>
                </a:lnTo>
                <a:lnTo>
                  <a:pt x="24" y="0"/>
                </a:lnTo>
                <a:lnTo>
                  <a:pt x="0" y="20"/>
                </a:lnTo>
                <a:lnTo>
                  <a:pt x="792" y="56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5" name="Freeform 13"/>
          <p:cNvSpPr>
            <a:spLocks/>
          </p:cNvSpPr>
          <p:nvPr/>
        </p:nvSpPr>
        <p:spPr bwMode="auto">
          <a:xfrm>
            <a:off x="6624638" y="2301875"/>
            <a:ext cx="50800" cy="53975"/>
          </a:xfrm>
          <a:custGeom>
            <a:avLst/>
            <a:gdLst>
              <a:gd name="T0" fmla="*/ 40322500 w 32"/>
              <a:gd name="T1" fmla="*/ 85685313 h 34"/>
              <a:gd name="T2" fmla="*/ 80645000 w 32"/>
              <a:gd name="T3" fmla="*/ 68043425 h 34"/>
              <a:gd name="T4" fmla="*/ 40322500 w 32"/>
              <a:gd name="T5" fmla="*/ 0 h 34"/>
              <a:gd name="T6" fmla="*/ 0 w 32"/>
              <a:gd name="T7" fmla="*/ 35282188 h 34"/>
              <a:gd name="T8" fmla="*/ 40322500 w 32"/>
              <a:gd name="T9" fmla="*/ 85685313 h 34"/>
              <a:gd name="T10" fmla="*/ 0 60000 65536"/>
              <a:gd name="T11" fmla="*/ 0 60000 65536"/>
              <a:gd name="T12" fmla="*/ 0 60000 65536"/>
              <a:gd name="T13" fmla="*/ 0 60000 65536"/>
              <a:gd name="T14" fmla="*/ 0 60000 65536"/>
              <a:gd name="T15" fmla="*/ 0 w 32"/>
              <a:gd name="T16" fmla="*/ 0 h 34"/>
              <a:gd name="T17" fmla="*/ 32 w 32"/>
              <a:gd name="T18" fmla="*/ 34 h 34"/>
            </a:gdLst>
            <a:ahLst/>
            <a:cxnLst>
              <a:cxn ang="T10">
                <a:pos x="T0" y="T1"/>
              </a:cxn>
              <a:cxn ang="T11">
                <a:pos x="T2" y="T3"/>
              </a:cxn>
              <a:cxn ang="T12">
                <a:pos x="T4" y="T5"/>
              </a:cxn>
              <a:cxn ang="T13">
                <a:pos x="T6" y="T7"/>
              </a:cxn>
              <a:cxn ang="T14">
                <a:pos x="T8" y="T9"/>
              </a:cxn>
            </a:cxnLst>
            <a:rect l="T15" t="T16" r="T17" b="T18"/>
            <a:pathLst>
              <a:path w="32" h="34">
                <a:moveTo>
                  <a:pt x="16" y="34"/>
                </a:moveTo>
                <a:lnTo>
                  <a:pt x="32" y="27"/>
                </a:lnTo>
                <a:lnTo>
                  <a:pt x="16" y="0"/>
                </a:lnTo>
                <a:lnTo>
                  <a:pt x="0" y="14"/>
                </a:lnTo>
                <a:lnTo>
                  <a:pt x="16"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6" name="Freeform 14"/>
          <p:cNvSpPr>
            <a:spLocks/>
          </p:cNvSpPr>
          <p:nvPr/>
        </p:nvSpPr>
        <p:spPr bwMode="auto">
          <a:xfrm>
            <a:off x="5341938" y="3090863"/>
            <a:ext cx="50800" cy="42862"/>
          </a:xfrm>
          <a:custGeom>
            <a:avLst/>
            <a:gdLst>
              <a:gd name="T0" fmla="*/ 80645000 w 32"/>
              <a:gd name="T1" fmla="*/ 50402537 h 27"/>
              <a:gd name="T2" fmla="*/ 60483750 w 32"/>
              <a:gd name="T3" fmla="*/ 68042631 h 27"/>
              <a:gd name="T4" fmla="*/ 0 w 32"/>
              <a:gd name="T5" fmla="*/ 17640094 h 27"/>
              <a:gd name="T6" fmla="*/ 40322500 w 32"/>
              <a:gd name="T7" fmla="*/ 0 h 27"/>
              <a:gd name="T8" fmla="*/ 80645000 w 32"/>
              <a:gd name="T9" fmla="*/ 50402537 h 27"/>
              <a:gd name="T10" fmla="*/ 0 60000 65536"/>
              <a:gd name="T11" fmla="*/ 0 60000 65536"/>
              <a:gd name="T12" fmla="*/ 0 60000 65536"/>
              <a:gd name="T13" fmla="*/ 0 60000 65536"/>
              <a:gd name="T14" fmla="*/ 0 60000 65536"/>
              <a:gd name="T15" fmla="*/ 0 w 32"/>
              <a:gd name="T16" fmla="*/ 0 h 27"/>
              <a:gd name="T17" fmla="*/ 32 w 32"/>
              <a:gd name="T18" fmla="*/ 27 h 27"/>
            </a:gdLst>
            <a:ahLst/>
            <a:cxnLst>
              <a:cxn ang="T10">
                <a:pos x="T0" y="T1"/>
              </a:cxn>
              <a:cxn ang="T11">
                <a:pos x="T2" y="T3"/>
              </a:cxn>
              <a:cxn ang="T12">
                <a:pos x="T4" y="T5"/>
              </a:cxn>
              <a:cxn ang="T13">
                <a:pos x="T6" y="T7"/>
              </a:cxn>
              <a:cxn ang="T14">
                <a:pos x="T8" y="T9"/>
              </a:cxn>
            </a:cxnLst>
            <a:rect l="T15" t="T16" r="T17" b="T18"/>
            <a:pathLst>
              <a:path w="32" h="27">
                <a:moveTo>
                  <a:pt x="32" y="20"/>
                </a:moveTo>
                <a:lnTo>
                  <a:pt x="24" y="27"/>
                </a:lnTo>
                <a:lnTo>
                  <a:pt x="0" y="7"/>
                </a:lnTo>
                <a:lnTo>
                  <a:pt x="16" y="0"/>
                </a:lnTo>
                <a:lnTo>
                  <a:pt x="32"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7" name="Freeform 15"/>
          <p:cNvSpPr>
            <a:spLocks/>
          </p:cNvSpPr>
          <p:nvPr/>
        </p:nvSpPr>
        <p:spPr bwMode="auto">
          <a:xfrm>
            <a:off x="5367338" y="2324100"/>
            <a:ext cx="1282700" cy="798513"/>
          </a:xfrm>
          <a:custGeom>
            <a:avLst/>
            <a:gdLst>
              <a:gd name="T0" fmla="*/ 2036286250 w 808"/>
              <a:gd name="T1" fmla="*/ 50403157 h 503"/>
              <a:gd name="T2" fmla="*/ 1995963750 w 808"/>
              <a:gd name="T3" fmla="*/ 0 h 503"/>
              <a:gd name="T4" fmla="*/ 0 w 808"/>
              <a:gd name="T5" fmla="*/ 1217237025 h 503"/>
              <a:gd name="T6" fmla="*/ 40322500 w 808"/>
              <a:gd name="T7" fmla="*/ 1267640181 h 503"/>
              <a:gd name="T8" fmla="*/ 2036286250 w 808"/>
              <a:gd name="T9" fmla="*/ 50403157 h 503"/>
              <a:gd name="T10" fmla="*/ 0 60000 65536"/>
              <a:gd name="T11" fmla="*/ 0 60000 65536"/>
              <a:gd name="T12" fmla="*/ 0 60000 65536"/>
              <a:gd name="T13" fmla="*/ 0 60000 65536"/>
              <a:gd name="T14" fmla="*/ 0 60000 65536"/>
              <a:gd name="T15" fmla="*/ 0 w 808"/>
              <a:gd name="T16" fmla="*/ 0 h 503"/>
              <a:gd name="T17" fmla="*/ 808 w 808"/>
              <a:gd name="T18" fmla="*/ 503 h 503"/>
            </a:gdLst>
            <a:ahLst/>
            <a:cxnLst>
              <a:cxn ang="T10">
                <a:pos x="T0" y="T1"/>
              </a:cxn>
              <a:cxn ang="T11">
                <a:pos x="T2" y="T3"/>
              </a:cxn>
              <a:cxn ang="T12">
                <a:pos x="T4" y="T5"/>
              </a:cxn>
              <a:cxn ang="T13">
                <a:pos x="T6" y="T7"/>
              </a:cxn>
              <a:cxn ang="T14">
                <a:pos x="T8" y="T9"/>
              </a:cxn>
            </a:cxnLst>
            <a:rect l="T15" t="T16" r="T17" b="T18"/>
            <a:pathLst>
              <a:path w="808" h="503">
                <a:moveTo>
                  <a:pt x="808" y="20"/>
                </a:moveTo>
                <a:lnTo>
                  <a:pt x="792" y="0"/>
                </a:lnTo>
                <a:lnTo>
                  <a:pt x="0" y="483"/>
                </a:lnTo>
                <a:lnTo>
                  <a:pt x="16" y="503"/>
                </a:lnTo>
                <a:lnTo>
                  <a:pt x="80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8" name="Rectangle 16"/>
          <p:cNvSpPr>
            <a:spLocks noChangeArrowheads="1"/>
          </p:cNvSpPr>
          <p:nvPr/>
        </p:nvSpPr>
        <p:spPr bwMode="auto">
          <a:xfrm>
            <a:off x="5316538" y="1438275"/>
            <a:ext cx="50800" cy="22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29" name="Rectangle 17"/>
          <p:cNvSpPr>
            <a:spLocks noChangeArrowheads="1"/>
          </p:cNvSpPr>
          <p:nvPr/>
        </p:nvSpPr>
        <p:spPr bwMode="auto">
          <a:xfrm>
            <a:off x="5316538" y="3090863"/>
            <a:ext cx="50800" cy="206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0" name="Rectangle 18"/>
          <p:cNvSpPr>
            <a:spLocks noChangeArrowheads="1"/>
          </p:cNvSpPr>
          <p:nvPr/>
        </p:nvSpPr>
        <p:spPr bwMode="auto">
          <a:xfrm>
            <a:off x="5316538" y="1460500"/>
            <a:ext cx="50800" cy="16303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1" name="Rectangle 19"/>
          <p:cNvSpPr>
            <a:spLocks noChangeArrowheads="1"/>
          </p:cNvSpPr>
          <p:nvPr/>
        </p:nvSpPr>
        <p:spPr bwMode="auto">
          <a:xfrm>
            <a:off x="5316538" y="1438275"/>
            <a:ext cx="25400" cy="428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2" name="Rectangle 20"/>
          <p:cNvSpPr>
            <a:spLocks noChangeArrowheads="1"/>
          </p:cNvSpPr>
          <p:nvPr/>
        </p:nvSpPr>
        <p:spPr bwMode="auto">
          <a:xfrm>
            <a:off x="7856538" y="1438275"/>
            <a:ext cx="25400" cy="428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3" name="Rectangle 21"/>
          <p:cNvSpPr>
            <a:spLocks noChangeArrowheads="1"/>
          </p:cNvSpPr>
          <p:nvPr/>
        </p:nvSpPr>
        <p:spPr bwMode="auto">
          <a:xfrm>
            <a:off x="5341938" y="1438275"/>
            <a:ext cx="2514600" cy="428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4" name="Rectangle 22"/>
          <p:cNvSpPr>
            <a:spLocks noChangeArrowheads="1"/>
          </p:cNvSpPr>
          <p:nvPr/>
        </p:nvSpPr>
        <p:spPr bwMode="auto">
          <a:xfrm>
            <a:off x="5316538" y="3070225"/>
            <a:ext cx="25400" cy="412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5" name="Rectangle 23"/>
          <p:cNvSpPr>
            <a:spLocks noChangeArrowheads="1"/>
          </p:cNvSpPr>
          <p:nvPr/>
        </p:nvSpPr>
        <p:spPr bwMode="auto">
          <a:xfrm>
            <a:off x="7856538" y="3070225"/>
            <a:ext cx="25400" cy="412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6" name="Rectangle 24"/>
          <p:cNvSpPr>
            <a:spLocks noChangeArrowheads="1"/>
          </p:cNvSpPr>
          <p:nvPr/>
        </p:nvSpPr>
        <p:spPr bwMode="auto">
          <a:xfrm>
            <a:off x="5341938" y="3070225"/>
            <a:ext cx="2514600" cy="412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7" name="Oval 25"/>
          <p:cNvSpPr>
            <a:spLocks noChangeArrowheads="1"/>
          </p:cNvSpPr>
          <p:nvPr/>
        </p:nvSpPr>
        <p:spPr bwMode="auto">
          <a:xfrm>
            <a:off x="5113338" y="1268413"/>
            <a:ext cx="457200" cy="3825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8" name="Oval 26"/>
          <p:cNvSpPr>
            <a:spLocks noChangeArrowheads="1"/>
          </p:cNvSpPr>
          <p:nvPr/>
        </p:nvSpPr>
        <p:spPr bwMode="auto">
          <a:xfrm>
            <a:off x="5119688" y="1276350"/>
            <a:ext cx="444500" cy="36671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39" name="Oval 27"/>
          <p:cNvSpPr>
            <a:spLocks noChangeArrowheads="1"/>
          </p:cNvSpPr>
          <p:nvPr/>
        </p:nvSpPr>
        <p:spPr bwMode="auto">
          <a:xfrm>
            <a:off x="7627938" y="2898775"/>
            <a:ext cx="4572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40" name="Oval 28"/>
          <p:cNvSpPr>
            <a:spLocks noChangeArrowheads="1"/>
          </p:cNvSpPr>
          <p:nvPr/>
        </p:nvSpPr>
        <p:spPr bwMode="auto">
          <a:xfrm>
            <a:off x="7634288" y="2906713"/>
            <a:ext cx="444500"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41" name="Oval 29"/>
          <p:cNvSpPr>
            <a:spLocks noChangeArrowheads="1"/>
          </p:cNvSpPr>
          <p:nvPr/>
        </p:nvSpPr>
        <p:spPr bwMode="auto">
          <a:xfrm>
            <a:off x="6370638" y="2132013"/>
            <a:ext cx="457200" cy="3825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42" name="Oval 30"/>
          <p:cNvSpPr>
            <a:spLocks noChangeArrowheads="1"/>
          </p:cNvSpPr>
          <p:nvPr/>
        </p:nvSpPr>
        <p:spPr bwMode="auto">
          <a:xfrm>
            <a:off x="6376988" y="2139950"/>
            <a:ext cx="444500" cy="36671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43" name="Oval 31"/>
          <p:cNvSpPr>
            <a:spLocks noChangeArrowheads="1"/>
          </p:cNvSpPr>
          <p:nvPr/>
        </p:nvSpPr>
        <p:spPr bwMode="auto">
          <a:xfrm>
            <a:off x="7627938" y="1277938"/>
            <a:ext cx="4572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44" name="Oval 32"/>
          <p:cNvSpPr>
            <a:spLocks noChangeArrowheads="1"/>
          </p:cNvSpPr>
          <p:nvPr/>
        </p:nvSpPr>
        <p:spPr bwMode="auto">
          <a:xfrm>
            <a:off x="7634288" y="1287463"/>
            <a:ext cx="444500" cy="366712"/>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45" name="Oval 33"/>
          <p:cNvSpPr>
            <a:spLocks noChangeArrowheads="1"/>
          </p:cNvSpPr>
          <p:nvPr/>
        </p:nvSpPr>
        <p:spPr bwMode="auto">
          <a:xfrm>
            <a:off x="5113338" y="2898775"/>
            <a:ext cx="457200" cy="384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46" name="Oval 34"/>
          <p:cNvSpPr>
            <a:spLocks noChangeArrowheads="1"/>
          </p:cNvSpPr>
          <p:nvPr/>
        </p:nvSpPr>
        <p:spPr bwMode="auto">
          <a:xfrm>
            <a:off x="5119688" y="2906713"/>
            <a:ext cx="444500"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47" name="Rectangle 35"/>
          <p:cNvSpPr>
            <a:spLocks noChangeArrowheads="1"/>
          </p:cNvSpPr>
          <p:nvPr/>
        </p:nvSpPr>
        <p:spPr bwMode="auto">
          <a:xfrm>
            <a:off x="5278438" y="13208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000" b="0">
                <a:solidFill>
                  <a:srgbClr val="000000"/>
                </a:solidFill>
                <a:latin typeface="Times New Roman" panose="02020603050405020304" pitchFamily="18" charset="0"/>
              </a:rPr>
              <a:t>3</a:t>
            </a:r>
            <a:endParaRPr lang="en-US" altLang="en-US" sz="2400" b="0">
              <a:latin typeface="Times" pitchFamily="2" charset="0"/>
            </a:endParaRPr>
          </a:p>
        </p:txBody>
      </p:sp>
      <p:sp>
        <p:nvSpPr>
          <p:cNvPr id="13348" name="Rectangle 36"/>
          <p:cNvSpPr>
            <a:spLocks noChangeArrowheads="1"/>
          </p:cNvSpPr>
          <p:nvPr/>
        </p:nvSpPr>
        <p:spPr bwMode="auto">
          <a:xfrm>
            <a:off x="5291138" y="2941638"/>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000" b="0">
                <a:solidFill>
                  <a:srgbClr val="000000"/>
                </a:solidFill>
                <a:latin typeface="Times New Roman" panose="02020603050405020304" pitchFamily="18" charset="0"/>
              </a:rPr>
              <a:t>3</a:t>
            </a:r>
            <a:endParaRPr lang="en-US" altLang="en-US" sz="2400" b="0">
              <a:latin typeface="Times" pitchFamily="2" charset="0"/>
            </a:endParaRPr>
          </a:p>
        </p:txBody>
      </p:sp>
      <p:sp>
        <p:nvSpPr>
          <p:cNvPr id="13349" name="Rectangle 37"/>
          <p:cNvSpPr>
            <a:spLocks noChangeArrowheads="1"/>
          </p:cNvSpPr>
          <p:nvPr/>
        </p:nvSpPr>
        <p:spPr bwMode="auto">
          <a:xfrm>
            <a:off x="7793038" y="29622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000" b="0">
                <a:solidFill>
                  <a:srgbClr val="000000"/>
                </a:solidFill>
                <a:latin typeface="Times New Roman" panose="02020603050405020304" pitchFamily="18" charset="0"/>
              </a:rPr>
              <a:t>3</a:t>
            </a:r>
            <a:endParaRPr lang="en-US" altLang="en-US" sz="2400" b="0">
              <a:latin typeface="Times" pitchFamily="2" charset="0"/>
            </a:endParaRPr>
          </a:p>
        </p:txBody>
      </p:sp>
      <p:sp>
        <p:nvSpPr>
          <p:cNvPr id="13350" name="Rectangle 38"/>
          <p:cNvSpPr>
            <a:spLocks noChangeArrowheads="1"/>
          </p:cNvSpPr>
          <p:nvPr/>
        </p:nvSpPr>
        <p:spPr bwMode="auto">
          <a:xfrm>
            <a:off x="6548438" y="21955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000" b="0">
                <a:solidFill>
                  <a:srgbClr val="000000"/>
                </a:solidFill>
                <a:latin typeface="Times New Roman" panose="02020603050405020304" pitchFamily="18" charset="0"/>
              </a:rPr>
              <a:t>3</a:t>
            </a:r>
            <a:endParaRPr lang="en-US" altLang="en-US" sz="2400" b="0">
              <a:latin typeface="Times" pitchFamily="2" charset="0"/>
            </a:endParaRPr>
          </a:p>
        </p:txBody>
      </p:sp>
      <p:sp>
        <p:nvSpPr>
          <p:cNvPr id="13351" name="Rectangle 39"/>
          <p:cNvSpPr>
            <a:spLocks noChangeArrowheads="1"/>
          </p:cNvSpPr>
          <p:nvPr/>
        </p:nvSpPr>
        <p:spPr bwMode="auto">
          <a:xfrm>
            <a:off x="7780338" y="13208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000" b="0">
                <a:solidFill>
                  <a:srgbClr val="000000"/>
                </a:solidFill>
                <a:latin typeface="Times New Roman" panose="02020603050405020304" pitchFamily="18" charset="0"/>
              </a:rPr>
              <a:t>2</a:t>
            </a:r>
            <a:endParaRPr lang="en-US" altLang="en-US" sz="2400" b="0">
              <a:latin typeface="Times" pitchFamily="2" charset="0"/>
            </a:endParaRPr>
          </a:p>
        </p:txBody>
      </p:sp>
      <p:sp>
        <p:nvSpPr>
          <p:cNvPr id="13352" name="Rectangle 40"/>
          <p:cNvSpPr>
            <a:spLocks noChangeArrowheads="1"/>
          </p:cNvSpPr>
          <p:nvPr/>
        </p:nvSpPr>
        <p:spPr bwMode="auto">
          <a:xfrm>
            <a:off x="6361113" y="3957638"/>
            <a:ext cx="152400" cy="7461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53" name="Rectangle 41"/>
          <p:cNvSpPr>
            <a:spLocks noChangeArrowheads="1"/>
          </p:cNvSpPr>
          <p:nvPr/>
        </p:nvSpPr>
        <p:spPr bwMode="auto">
          <a:xfrm>
            <a:off x="6361113" y="5451475"/>
            <a:ext cx="152400" cy="8413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54" name="Rectangle 42"/>
          <p:cNvSpPr>
            <a:spLocks noChangeArrowheads="1"/>
          </p:cNvSpPr>
          <p:nvPr/>
        </p:nvSpPr>
        <p:spPr bwMode="auto">
          <a:xfrm>
            <a:off x="6361113" y="4032250"/>
            <a:ext cx="152400" cy="141922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55" name="Freeform 43"/>
          <p:cNvSpPr>
            <a:spLocks/>
          </p:cNvSpPr>
          <p:nvPr/>
        </p:nvSpPr>
        <p:spPr bwMode="auto">
          <a:xfrm>
            <a:off x="6361113" y="5313363"/>
            <a:ext cx="152400" cy="176212"/>
          </a:xfrm>
          <a:custGeom>
            <a:avLst/>
            <a:gdLst>
              <a:gd name="T0" fmla="*/ 0 w 96"/>
              <a:gd name="T1" fmla="*/ 206652226 h 111"/>
              <a:gd name="T2" fmla="*/ 98286888 w 96"/>
              <a:gd name="T3" fmla="*/ 279735756 h 111"/>
              <a:gd name="T4" fmla="*/ 241935000 w 96"/>
              <a:gd name="T5" fmla="*/ 73083530 h 111"/>
              <a:gd name="T6" fmla="*/ 141128750 w 96"/>
              <a:gd name="T7" fmla="*/ 0 h 111"/>
              <a:gd name="T8" fmla="*/ 0 w 96"/>
              <a:gd name="T9" fmla="*/ 206652226 h 111"/>
              <a:gd name="T10" fmla="*/ 0 60000 65536"/>
              <a:gd name="T11" fmla="*/ 0 60000 65536"/>
              <a:gd name="T12" fmla="*/ 0 60000 65536"/>
              <a:gd name="T13" fmla="*/ 0 60000 65536"/>
              <a:gd name="T14" fmla="*/ 0 60000 65536"/>
              <a:gd name="T15" fmla="*/ 0 w 96"/>
              <a:gd name="T16" fmla="*/ 0 h 111"/>
              <a:gd name="T17" fmla="*/ 96 w 96"/>
              <a:gd name="T18" fmla="*/ 111 h 111"/>
            </a:gdLst>
            <a:ahLst/>
            <a:cxnLst>
              <a:cxn ang="T10">
                <a:pos x="T0" y="T1"/>
              </a:cxn>
              <a:cxn ang="T11">
                <a:pos x="T2" y="T3"/>
              </a:cxn>
              <a:cxn ang="T12">
                <a:pos x="T4" y="T5"/>
              </a:cxn>
              <a:cxn ang="T13">
                <a:pos x="T6" y="T7"/>
              </a:cxn>
              <a:cxn ang="T14">
                <a:pos x="T8" y="T9"/>
              </a:cxn>
            </a:cxnLst>
            <a:rect l="T15" t="T16" r="T17" b="T18"/>
            <a:pathLst>
              <a:path w="96" h="111">
                <a:moveTo>
                  <a:pt x="0" y="82"/>
                </a:moveTo>
                <a:lnTo>
                  <a:pt x="39" y="111"/>
                </a:lnTo>
                <a:lnTo>
                  <a:pt x="96" y="29"/>
                </a:lnTo>
                <a:lnTo>
                  <a:pt x="56" y="0"/>
                </a:lnTo>
                <a:lnTo>
                  <a:pt x="0" y="8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Freeform 44"/>
          <p:cNvSpPr>
            <a:spLocks/>
          </p:cNvSpPr>
          <p:nvPr/>
        </p:nvSpPr>
        <p:spPr bwMode="auto">
          <a:xfrm>
            <a:off x="5411788" y="4597400"/>
            <a:ext cx="152400" cy="177800"/>
          </a:xfrm>
          <a:custGeom>
            <a:avLst/>
            <a:gdLst>
              <a:gd name="T0" fmla="*/ 100806250 w 96"/>
              <a:gd name="T1" fmla="*/ 282257500 h 112"/>
              <a:gd name="T2" fmla="*/ 0 w 96"/>
              <a:gd name="T3" fmla="*/ 206652813 h 112"/>
              <a:gd name="T4" fmla="*/ 143648113 w 96"/>
              <a:gd name="T5" fmla="*/ 0 h 112"/>
              <a:gd name="T6" fmla="*/ 241935000 w 96"/>
              <a:gd name="T7" fmla="*/ 75604688 h 112"/>
              <a:gd name="T8" fmla="*/ 100806250 w 96"/>
              <a:gd name="T9" fmla="*/ 282257500 h 112"/>
              <a:gd name="T10" fmla="*/ 0 60000 65536"/>
              <a:gd name="T11" fmla="*/ 0 60000 65536"/>
              <a:gd name="T12" fmla="*/ 0 60000 65536"/>
              <a:gd name="T13" fmla="*/ 0 60000 65536"/>
              <a:gd name="T14" fmla="*/ 0 60000 65536"/>
              <a:gd name="T15" fmla="*/ 0 w 96"/>
              <a:gd name="T16" fmla="*/ 0 h 112"/>
              <a:gd name="T17" fmla="*/ 96 w 96"/>
              <a:gd name="T18" fmla="*/ 112 h 112"/>
            </a:gdLst>
            <a:ahLst/>
            <a:cxnLst>
              <a:cxn ang="T10">
                <a:pos x="T0" y="T1"/>
              </a:cxn>
              <a:cxn ang="T11">
                <a:pos x="T2" y="T3"/>
              </a:cxn>
              <a:cxn ang="T12">
                <a:pos x="T4" y="T5"/>
              </a:cxn>
              <a:cxn ang="T13">
                <a:pos x="T6" y="T7"/>
              </a:cxn>
              <a:cxn ang="T14">
                <a:pos x="T8" y="T9"/>
              </a:cxn>
            </a:cxnLst>
            <a:rect l="T15" t="T16" r="T17" b="T18"/>
            <a:pathLst>
              <a:path w="96" h="112">
                <a:moveTo>
                  <a:pt x="40" y="112"/>
                </a:moveTo>
                <a:lnTo>
                  <a:pt x="0" y="82"/>
                </a:lnTo>
                <a:lnTo>
                  <a:pt x="57" y="0"/>
                </a:lnTo>
                <a:lnTo>
                  <a:pt x="96" y="30"/>
                </a:lnTo>
                <a:lnTo>
                  <a:pt x="40" y="11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45"/>
          <p:cNvSpPr>
            <a:spLocks/>
          </p:cNvSpPr>
          <p:nvPr/>
        </p:nvSpPr>
        <p:spPr bwMode="auto">
          <a:xfrm>
            <a:off x="5475288" y="4645025"/>
            <a:ext cx="974725" cy="798513"/>
          </a:xfrm>
          <a:custGeom>
            <a:avLst/>
            <a:gdLst>
              <a:gd name="T0" fmla="*/ 1406247188 w 614"/>
              <a:gd name="T1" fmla="*/ 1267640181 h 503"/>
              <a:gd name="T2" fmla="*/ 1547375938 w 614"/>
              <a:gd name="T3" fmla="*/ 1060987239 h 503"/>
              <a:gd name="T4" fmla="*/ 141128750 w 614"/>
              <a:gd name="T5" fmla="*/ 0 h 503"/>
              <a:gd name="T6" fmla="*/ 0 w 614"/>
              <a:gd name="T7" fmla="*/ 206652942 h 503"/>
              <a:gd name="T8" fmla="*/ 1406247188 w 614"/>
              <a:gd name="T9" fmla="*/ 1267640181 h 503"/>
              <a:gd name="T10" fmla="*/ 0 60000 65536"/>
              <a:gd name="T11" fmla="*/ 0 60000 65536"/>
              <a:gd name="T12" fmla="*/ 0 60000 65536"/>
              <a:gd name="T13" fmla="*/ 0 60000 65536"/>
              <a:gd name="T14" fmla="*/ 0 60000 65536"/>
              <a:gd name="T15" fmla="*/ 0 w 614"/>
              <a:gd name="T16" fmla="*/ 0 h 503"/>
              <a:gd name="T17" fmla="*/ 614 w 614"/>
              <a:gd name="T18" fmla="*/ 503 h 503"/>
            </a:gdLst>
            <a:ahLst/>
            <a:cxnLst>
              <a:cxn ang="T10">
                <a:pos x="T0" y="T1"/>
              </a:cxn>
              <a:cxn ang="T11">
                <a:pos x="T2" y="T3"/>
              </a:cxn>
              <a:cxn ang="T12">
                <a:pos x="T4" y="T5"/>
              </a:cxn>
              <a:cxn ang="T13">
                <a:pos x="T6" y="T7"/>
              </a:cxn>
              <a:cxn ang="T14">
                <a:pos x="T8" y="T9"/>
              </a:cxn>
            </a:cxnLst>
            <a:rect l="T15" t="T16" r="T17" b="T18"/>
            <a:pathLst>
              <a:path w="614" h="503">
                <a:moveTo>
                  <a:pt x="558" y="503"/>
                </a:moveTo>
                <a:lnTo>
                  <a:pt x="614" y="421"/>
                </a:lnTo>
                <a:lnTo>
                  <a:pt x="56" y="0"/>
                </a:lnTo>
                <a:lnTo>
                  <a:pt x="0" y="82"/>
                </a:lnTo>
                <a:lnTo>
                  <a:pt x="558" y="503"/>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8" name="Freeform 46"/>
          <p:cNvSpPr>
            <a:spLocks/>
          </p:cNvSpPr>
          <p:nvPr/>
        </p:nvSpPr>
        <p:spPr bwMode="auto">
          <a:xfrm>
            <a:off x="5537200" y="4700588"/>
            <a:ext cx="36513" cy="36512"/>
          </a:xfrm>
          <a:custGeom>
            <a:avLst/>
            <a:gdLst>
              <a:gd name="T0" fmla="*/ 0 w 23"/>
              <a:gd name="T1" fmla="*/ 42841276 h 23"/>
              <a:gd name="T2" fmla="*/ 30242289 w 23"/>
              <a:gd name="T3" fmla="*/ 57962006 h 23"/>
              <a:gd name="T4" fmla="*/ 57965181 w 23"/>
              <a:gd name="T5" fmla="*/ 15120730 h 23"/>
              <a:gd name="T6" fmla="*/ 42844037 w 23"/>
              <a:gd name="T7" fmla="*/ 0 h 23"/>
              <a:gd name="T8" fmla="*/ 0 w 23"/>
              <a:gd name="T9" fmla="*/ 42841276 h 23"/>
              <a:gd name="T10" fmla="*/ 0 60000 65536"/>
              <a:gd name="T11" fmla="*/ 0 60000 65536"/>
              <a:gd name="T12" fmla="*/ 0 60000 65536"/>
              <a:gd name="T13" fmla="*/ 0 60000 65536"/>
              <a:gd name="T14" fmla="*/ 0 60000 65536"/>
              <a:gd name="T15" fmla="*/ 0 w 23"/>
              <a:gd name="T16" fmla="*/ 0 h 23"/>
              <a:gd name="T17" fmla="*/ 23 w 23"/>
              <a:gd name="T18" fmla="*/ 23 h 23"/>
            </a:gdLst>
            <a:ahLst/>
            <a:cxnLst>
              <a:cxn ang="T10">
                <a:pos x="T0" y="T1"/>
              </a:cxn>
              <a:cxn ang="T11">
                <a:pos x="T2" y="T3"/>
              </a:cxn>
              <a:cxn ang="T12">
                <a:pos x="T4" y="T5"/>
              </a:cxn>
              <a:cxn ang="T13">
                <a:pos x="T6" y="T7"/>
              </a:cxn>
              <a:cxn ang="T14">
                <a:pos x="T8" y="T9"/>
              </a:cxn>
            </a:cxnLst>
            <a:rect l="T15" t="T16" r="T17" b="T18"/>
            <a:pathLst>
              <a:path w="23" h="23">
                <a:moveTo>
                  <a:pt x="0" y="17"/>
                </a:moveTo>
                <a:lnTo>
                  <a:pt x="12" y="23"/>
                </a:lnTo>
                <a:lnTo>
                  <a:pt x="23" y="6"/>
                </a:lnTo>
                <a:lnTo>
                  <a:pt x="17" y="0"/>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Freeform 47"/>
          <p:cNvSpPr>
            <a:spLocks/>
          </p:cNvSpPr>
          <p:nvPr/>
        </p:nvSpPr>
        <p:spPr bwMode="auto">
          <a:xfrm>
            <a:off x="4633913" y="3929063"/>
            <a:ext cx="44450" cy="47625"/>
          </a:xfrm>
          <a:custGeom>
            <a:avLst/>
            <a:gdLst>
              <a:gd name="T0" fmla="*/ 27722513 w 28"/>
              <a:gd name="T1" fmla="*/ 75604688 h 30"/>
              <a:gd name="T2" fmla="*/ 0 w 28"/>
              <a:gd name="T3" fmla="*/ 60483750 h 30"/>
              <a:gd name="T4" fmla="*/ 42843450 w 28"/>
              <a:gd name="T5" fmla="*/ 0 h 30"/>
              <a:gd name="T6" fmla="*/ 70564375 w 28"/>
              <a:gd name="T7" fmla="*/ 30241875 h 30"/>
              <a:gd name="T8" fmla="*/ 27722513 w 28"/>
              <a:gd name="T9" fmla="*/ 75604688 h 30"/>
              <a:gd name="T10" fmla="*/ 0 60000 65536"/>
              <a:gd name="T11" fmla="*/ 0 60000 65536"/>
              <a:gd name="T12" fmla="*/ 0 60000 65536"/>
              <a:gd name="T13" fmla="*/ 0 60000 65536"/>
              <a:gd name="T14" fmla="*/ 0 60000 65536"/>
              <a:gd name="T15" fmla="*/ 0 w 28"/>
              <a:gd name="T16" fmla="*/ 0 h 30"/>
              <a:gd name="T17" fmla="*/ 28 w 28"/>
              <a:gd name="T18" fmla="*/ 30 h 30"/>
            </a:gdLst>
            <a:ahLst/>
            <a:cxnLst>
              <a:cxn ang="T10">
                <a:pos x="T0" y="T1"/>
              </a:cxn>
              <a:cxn ang="T11">
                <a:pos x="T2" y="T3"/>
              </a:cxn>
              <a:cxn ang="T12">
                <a:pos x="T4" y="T5"/>
              </a:cxn>
              <a:cxn ang="T13">
                <a:pos x="T6" y="T7"/>
              </a:cxn>
              <a:cxn ang="T14">
                <a:pos x="T8" y="T9"/>
              </a:cxn>
            </a:cxnLst>
            <a:rect l="T15" t="T16" r="T17" b="T18"/>
            <a:pathLst>
              <a:path w="28" h="30">
                <a:moveTo>
                  <a:pt x="11" y="30"/>
                </a:moveTo>
                <a:lnTo>
                  <a:pt x="0" y="24"/>
                </a:lnTo>
                <a:lnTo>
                  <a:pt x="17" y="0"/>
                </a:lnTo>
                <a:lnTo>
                  <a:pt x="28" y="12"/>
                </a:lnTo>
                <a:lnTo>
                  <a:pt x="11" y="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Freeform 48"/>
          <p:cNvSpPr>
            <a:spLocks/>
          </p:cNvSpPr>
          <p:nvPr/>
        </p:nvSpPr>
        <p:spPr bwMode="auto">
          <a:xfrm>
            <a:off x="4651375" y="3948113"/>
            <a:ext cx="912813" cy="779462"/>
          </a:xfrm>
          <a:custGeom>
            <a:avLst/>
            <a:gdLst>
              <a:gd name="T0" fmla="*/ 1406247958 w 575"/>
              <a:gd name="T1" fmla="*/ 1237395131 h 491"/>
              <a:gd name="T2" fmla="*/ 1449091431 w 575"/>
              <a:gd name="T3" fmla="*/ 1194553296 h 491"/>
              <a:gd name="T4" fmla="*/ 42843473 w 575"/>
              <a:gd name="T5" fmla="*/ 0 h 491"/>
              <a:gd name="T6" fmla="*/ 0 w 575"/>
              <a:gd name="T7" fmla="*/ 45362783 h 491"/>
              <a:gd name="T8" fmla="*/ 1406247958 w 575"/>
              <a:gd name="T9" fmla="*/ 1237395131 h 491"/>
              <a:gd name="T10" fmla="*/ 0 60000 65536"/>
              <a:gd name="T11" fmla="*/ 0 60000 65536"/>
              <a:gd name="T12" fmla="*/ 0 60000 65536"/>
              <a:gd name="T13" fmla="*/ 0 60000 65536"/>
              <a:gd name="T14" fmla="*/ 0 60000 65536"/>
              <a:gd name="T15" fmla="*/ 0 w 575"/>
              <a:gd name="T16" fmla="*/ 0 h 491"/>
              <a:gd name="T17" fmla="*/ 575 w 575"/>
              <a:gd name="T18" fmla="*/ 491 h 491"/>
            </a:gdLst>
            <a:ahLst/>
            <a:cxnLst>
              <a:cxn ang="T10">
                <a:pos x="T0" y="T1"/>
              </a:cxn>
              <a:cxn ang="T11">
                <a:pos x="T2" y="T3"/>
              </a:cxn>
              <a:cxn ang="T12">
                <a:pos x="T4" y="T5"/>
              </a:cxn>
              <a:cxn ang="T13">
                <a:pos x="T6" y="T7"/>
              </a:cxn>
              <a:cxn ang="T14">
                <a:pos x="T8" y="T9"/>
              </a:cxn>
            </a:cxnLst>
            <a:rect l="T15" t="T16" r="T17" b="T18"/>
            <a:pathLst>
              <a:path w="575" h="491">
                <a:moveTo>
                  <a:pt x="558" y="491"/>
                </a:moveTo>
                <a:lnTo>
                  <a:pt x="575" y="474"/>
                </a:lnTo>
                <a:lnTo>
                  <a:pt x="17" y="0"/>
                </a:lnTo>
                <a:lnTo>
                  <a:pt x="0" y="18"/>
                </a:lnTo>
                <a:lnTo>
                  <a:pt x="558" y="49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1" name="Freeform 49"/>
          <p:cNvSpPr>
            <a:spLocks/>
          </p:cNvSpPr>
          <p:nvPr/>
        </p:nvSpPr>
        <p:spPr bwMode="auto">
          <a:xfrm>
            <a:off x="5502275" y="4597400"/>
            <a:ext cx="152400" cy="177800"/>
          </a:xfrm>
          <a:custGeom>
            <a:avLst/>
            <a:gdLst>
              <a:gd name="T0" fmla="*/ 141128750 w 96"/>
              <a:gd name="T1" fmla="*/ 282257500 h 112"/>
              <a:gd name="T2" fmla="*/ 241935000 w 96"/>
              <a:gd name="T3" fmla="*/ 206652813 h 112"/>
              <a:gd name="T4" fmla="*/ 98286888 w 96"/>
              <a:gd name="T5" fmla="*/ 0 h 112"/>
              <a:gd name="T6" fmla="*/ 0 w 96"/>
              <a:gd name="T7" fmla="*/ 75604688 h 112"/>
              <a:gd name="T8" fmla="*/ 141128750 w 96"/>
              <a:gd name="T9" fmla="*/ 282257500 h 112"/>
              <a:gd name="T10" fmla="*/ 0 60000 65536"/>
              <a:gd name="T11" fmla="*/ 0 60000 65536"/>
              <a:gd name="T12" fmla="*/ 0 60000 65536"/>
              <a:gd name="T13" fmla="*/ 0 60000 65536"/>
              <a:gd name="T14" fmla="*/ 0 60000 65536"/>
              <a:gd name="T15" fmla="*/ 0 w 96"/>
              <a:gd name="T16" fmla="*/ 0 h 112"/>
              <a:gd name="T17" fmla="*/ 96 w 96"/>
              <a:gd name="T18" fmla="*/ 112 h 112"/>
            </a:gdLst>
            <a:ahLst/>
            <a:cxnLst>
              <a:cxn ang="T10">
                <a:pos x="T0" y="T1"/>
              </a:cxn>
              <a:cxn ang="T11">
                <a:pos x="T2" y="T3"/>
              </a:cxn>
              <a:cxn ang="T12">
                <a:pos x="T4" y="T5"/>
              </a:cxn>
              <a:cxn ang="T13">
                <a:pos x="T6" y="T7"/>
              </a:cxn>
              <a:cxn ang="T14">
                <a:pos x="T8" y="T9"/>
              </a:cxn>
            </a:cxnLst>
            <a:rect l="T15" t="T16" r="T17" b="T18"/>
            <a:pathLst>
              <a:path w="96" h="112">
                <a:moveTo>
                  <a:pt x="56" y="112"/>
                </a:moveTo>
                <a:lnTo>
                  <a:pt x="96" y="82"/>
                </a:lnTo>
                <a:lnTo>
                  <a:pt x="39" y="0"/>
                </a:lnTo>
                <a:lnTo>
                  <a:pt x="0" y="30"/>
                </a:lnTo>
                <a:lnTo>
                  <a:pt x="56" y="11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2" name="Freeform 50"/>
          <p:cNvSpPr>
            <a:spLocks/>
          </p:cNvSpPr>
          <p:nvPr/>
        </p:nvSpPr>
        <p:spPr bwMode="auto">
          <a:xfrm>
            <a:off x="4552950" y="5313363"/>
            <a:ext cx="152400" cy="176212"/>
          </a:xfrm>
          <a:custGeom>
            <a:avLst/>
            <a:gdLst>
              <a:gd name="T0" fmla="*/ 241935000 w 96"/>
              <a:gd name="T1" fmla="*/ 206652226 h 111"/>
              <a:gd name="T2" fmla="*/ 143648113 w 96"/>
              <a:gd name="T3" fmla="*/ 279735756 h 111"/>
              <a:gd name="T4" fmla="*/ 0 w 96"/>
              <a:gd name="T5" fmla="*/ 73083530 h 111"/>
              <a:gd name="T6" fmla="*/ 100806250 w 96"/>
              <a:gd name="T7" fmla="*/ 0 h 111"/>
              <a:gd name="T8" fmla="*/ 241935000 w 96"/>
              <a:gd name="T9" fmla="*/ 206652226 h 111"/>
              <a:gd name="T10" fmla="*/ 0 60000 65536"/>
              <a:gd name="T11" fmla="*/ 0 60000 65536"/>
              <a:gd name="T12" fmla="*/ 0 60000 65536"/>
              <a:gd name="T13" fmla="*/ 0 60000 65536"/>
              <a:gd name="T14" fmla="*/ 0 60000 65536"/>
              <a:gd name="T15" fmla="*/ 0 w 96"/>
              <a:gd name="T16" fmla="*/ 0 h 111"/>
              <a:gd name="T17" fmla="*/ 96 w 96"/>
              <a:gd name="T18" fmla="*/ 111 h 111"/>
            </a:gdLst>
            <a:ahLst/>
            <a:cxnLst>
              <a:cxn ang="T10">
                <a:pos x="T0" y="T1"/>
              </a:cxn>
              <a:cxn ang="T11">
                <a:pos x="T2" y="T3"/>
              </a:cxn>
              <a:cxn ang="T12">
                <a:pos x="T4" y="T5"/>
              </a:cxn>
              <a:cxn ang="T13">
                <a:pos x="T6" y="T7"/>
              </a:cxn>
              <a:cxn ang="T14">
                <a:pos x="T8" y="T9"/>
              </a:cxn>
            </a:cxnLst>
            <a:rect l="T15" t="T16" r="T17" b="T18"/>
            <a:pathLst>
              <a:path w="96" h="111">
                <a:moveTo>
                  <a:pt x="96" y="82"/>
                </a:moveTo>
                <a:lnTo>
                  <a:pt x="57" y="111"/>
                </a:lnTo>
                <a:lnTo>
                  <a:pt x="0" y="29"/>
                </a:lnTo>
                <a:lnTo>
                  <a:pt x="40" y="0"/>
                </a:lnTo>
                <a:lnTo>
                  <a:pt x="96" y="8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Freeform 51"/>
          <p:cNvSpPr>
            <a:spLocks/>
          </p:cNvSpPr>
          <p:nvPr/>
        </p:nvSpPr>
        <p:spPr bwMode="auto">
          <a:xfrm>
            <a:off x="4616450" y="4645025"/>
            <a:ext cx="974725" cy="798513"/>
          </a:xfrm>
          <a:custGeom>
            <a:avLst/>
            <a:gdLst>
              <a:gd name="T0" fmla="*/ 1547375938 w 614"/>
              <a:gd name="T1" fmla="*/ 206652942 h 503"/>
              <a:gd name="T2" fmla="*/ 1406247188 w 614"/>
              <a:gd name="T3" fmla="*/ 0 h 503"/>
              <a:gd name="T4" fmla="*/ 0 w 614"/>
              <a:gd name="T5" fmla="*/ 1060987239 h 503"/>
              <a:gd name="T6" fmla="*/ 141128750 w 614"/>
              <a:gd name="T7" fmla="*/ 1267640181 h 503"/>
              <a:gd name="T8" fmla="*/ 1547375938 w 614"/>
              <a:gd name="T9" fmla="*/ 206652942 h 503"/>
              <a:gd name="T10" fmla="*/ 0 60000 65536"/>
              <a:gd name="T11" fmla="*/ 0 60000 65536"/>
              <a:gd name="T12" fmla="*/ 0 60000 65536"/>
              <a:gd name="T13" fmla="*/ 0 60000 65536"/>
              <a:gd name="T14" fmla="*/ 0 60000 65536"/>
              <a:gd name="T15" fmla="*/ 0 w 614"/>
              <a:gd name="T16" fmla="*/ 0 h 503"/>
              <a:gd name="T17" fmla="*/ 614 w 614"/>
              <a:gd name="T18" fmla="*/ 503 h 503"/>
            </a:gdLst>
            <a:ahLst/>
            <a:cxnLst>
              <a:cxn ang="T10">
                <a:pos x="T0" y="T1"/>
              </a:cxn>
              <a:cxn ang="T11">
                <a:pos x="T2" y="T3"/>
              </a:cxn>
              <a:cxn ang="T12">
                <a:pos x="T4" y="T5"/>
              </a:cxn>
              <a:cxn ang="T13">
                <a:pos x="T6" y="T7"/>
              </a:cxn>
              <a:cxn ang="T14">
                <a:pos x="T8" y="T9"/>
              </a:cxn>
            </a:cxnLst>
            <a:rect l="T15" t="T16" r="T17" b="T18"/>
            <a:pathLst>
              <a:path w="614" h="503">
                <a:moveTo>
                  <a:pt x="614" y="82"/>
                </a:moveTo>
                <a:lnTo>
                  <a:pt x="558" y="0"/>
                </a:lnTo>
                <a:lnTo>
                  <a:pt x="0" y="421"/>
                </a:lnTo>
                <a:lnTo>
                  <a:pt x="56" y="503"/>
                </a:lnTo>
                <a:lnTo>
                  <a:pt x="614" y="8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4" name="Rectangle 52"/>
          <p:cNvSpPr>
            <a:spLocks noChangeArrowheads="1"/>
          </p:cNvSpPr>
          <p:nvPr/>
        </p:nvSpPr>
        <p:spPr bwMode="auto">
          <a:xfrm>
            <a:off x="4643438" y="3938588"/>
            <a:ext cx="34925" cy="190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65" name="Rectangle 53"/>
          <p:cNvSpPr>
            <a:spLocks noChangeArrowheads="1"/>
          </p:cNvSpPr>
          <p:nvPr/>
        </p:nvSpPr>
        <p:spPr bwMode="auto">
          <a:xfrm>
            <a:off x="4643438" y="5378450"/>
            <a:ext cx="34925" cy="1746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66" name="Rectangle 54"/>
          <p:cNvSpPr>
            <a:spLocks noChangeArrowheads="1"/>
          </p:cNvSpPr>
          <p:nvPr/>
        </p:nvSpPr>
        <p:spPr bwMode="auto">
          <a:xfrm>
            <a:off x="4643438" y="3957638"/>
            <a:ext cx="34925" cy="14208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67" name="Rectangle 55"/>
          <p:cNvSpPr>
            <a:spLocks noChangeArrowheads="1"/>
          </p:cNvSpPr>
          <p:nvPr/>
        </p:nvSpPr>
        <p:spPr bwMode="auto">
          <a:xfrm>
            <a:off x="4598988" y="3883025"/>
            <a:ext cx="71437" cy="15875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68" name="Rectangle 56"/>
          <p:cNvSpPr>
            <a:spLocks noChangeArrowheads="1"/>
          </p:cNvSpPr>
          <p:nvPr/>
        </p:nvSpPr>
        <p:spPr bwMode="auto">
          <a:xfrm>
            <a:off x="6440488" y="3883025"/>
            <a:ext cx="80962" cy="15875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69" name="Rectangle 57"/>
          <p:cNvSpPr>
            <a:spLocks noChangeArrowheads="1"/>
          </p:cNvSpPr>
          <p:nvPr/>
        </p:nvSpPr>
        <p:spPr bwMode="auto">
          <a:xfrm>
            <a:off x="4670425" y="3883025"/>
            <a:ext cx="1770063" cy="15875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0" name="Rectangle 58"/>
          <p:cNvSpPr>
            <a:spLocks noChangeArrowheads="1"/>
          </p:cNvSpPr>
          <p:nvPr/>
        </p:nvSpPr>
        <p:spPr bwMode="auto">
          <a:xfrm>
            <a:off x="4660900" y="5303838"/>
            <a:ext cx="71438"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1" name="Rectangle 59"/>
          <p:cNvSpPr>
            <a:spLocks noChangeArrowheads="1"/>
          </p:cNvSpPr>
          <p:nvPr/>
        </p:nvSpPr>
        <p:spPr bwMode="auto">
          <a:xfrm>
            <a:off x="6503988" y="5303838"/>
            <a:ext cx="80962"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2" name="Rectangle 60"/>
          <p:cNvSpPr>
            <a:spLocks noChangeArrowheads="1"/>
          </p:cNvSpPr>
          <p:nvPr/>
        </p:nvSpPr>
        <p:spPr bwMode="auto">
          <a:xfrm>
            <a:off x="4732338" y="5303838"/>
            <a:ext cx="1771650"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3" name="Oval 61"/>
          <p:cNvSpPr>
            <a:spLocks noChangeArrowheads="1"/>
          </p:cNvSpPr>
          <p:nvPr/>
        </p:nvSpPr>
        <p:spPr bwMode="auto">
          <a:xfrm>
            <a:off x="4500563" y="3790950"/>
            <a:ext cx="322262" cy="333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4" name="Oval 62"/>
          <p:cNvSpPr>
            <a:spLocks noChangeArrowheads="1"/>
          </p:cNvSpPr>
          <p:nvPr/>
        </p:nvSpPr>
        <p:spPr bwMode="auto">
          <a:xfrm>
            <a:off x="4503738" y="3794125"/>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5" name="Oval 63"/>
          <p:cNvSpPr>
            <a:spLocks noChangeArrowheads="1"/>
          </p:cNvSpPr>
          <p:nvPr/>
        </p:nvSpPr>
        <p:spPr bwMode="auto">
          <a:xfrm>
            <a:off x="6270625" y="5210175"/>
            <a:ext cx="322263"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6" name="Oval 64"/>
          <p:cNvSpPr>
            <a:spLocks noChangeArrowheads="1"/>
          </p:cNvSpPr>
          <p:nvPr/>
        </p:nvSpPr>
        <p:spPr bwMode="auto">
          <a:xfrm>
            <a:off x="6275388" y="5214938"/>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7" name="Oval 65"/>
          <p:cNvSpPr>
            <a:spLocks noChangeArrowheads="1"/>
          </p:cNvSpPr>
          <p:nvPr/>
        </p:nvSpPr>
        <p:spPr bwMode="auto">
          <a:xfrm>
            <a:off x="5386388" y="4541838"/>
            <a:ext cx="320675" cy="33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8" name="Oval 66"/>
          <p:cNvSpPr>
            <a:spLocks noChangeArrowheads="1"/>
          </p:cNvSpPr>
          <p:nvPr/>
        </p:nvSpPr>
        <p:spPr bwMode="auto">
          <a:xfrm>
            <a:off x="5389563" y="4545013"/>
            <a:ext cx="314325" cy="328612"/>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79" name="Oval 67"/>
          <p:cNvSpPr>
            <a:spLocks noChangeArrowheads="1"/>
          </p:cNvSpPr>
          <p:nvPr/>
        </p:nvSpPr>
        <p:spPr bwMode="auto">
          <a:xfrm>
            <a:off x="6270625" y="3790950"/>
            <a:ext cx="322263" cy="333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80" name="Oval 68"/>
          <p:cNvSpPr>
            <a:spLocks noChangeArrowheads="1"/>
          </p:cNvSpPr>
          <p:nvPr/>
        </p:nvSpPr>
        <p:spPr bwMode="auto">
          <a:xfrm>
            <a:off x="6275388" y="3794125"/>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81" name="Oval 69"/>
          <p:cNvSpPr>
            <a:spLocks noChangeArrowheads="1"/>
          </p:cNvSpPr>
          <p:nvPr/>
        </p:nvSpPr>
        <p:spPr bwMode="auto">
          <a:xfrm>
            <a:off x="4500563" y="5210175"/>
            <a:ext cx="322262"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82" name="Oval 70"/>
          <p:cNvSpPr>
            <a:spLocks noChangeArrowheads="1"/>
          </p:cNvSpPr>
          <p:nvPr/>
        </p:nvSpPr>
        <p:spPr bwMode="auto">
          <a:xfrm>
            <a:off x="4503738" y="5214938"/>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83" name="Rectangle 71"/>
          <p:cNvSpPr>
            <a:spLocks noChangeArrowheads="1"/>
          </p:cNvSpPr>
          <p:nvPr/>
        </p:nvSpPr>
        <p:spPr bwMode="auto">
          <a:xfrm>
            <a:off x="8499475" y="3892550"/>
            <a:ext cx="150813" cy="7461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84" name="Rectangle 72"/>
          <p:cNvSpPr>
            <a:spLocks noChangeArrowheads="1"/>
          </p:cNvSpPr>
          <p:nvPr/>
        </p:nvSpPr>
        <p:spPr bwMode="auto">
          <a:xfrm>
            <a:off x="8499475" y="5386388"/>
            <a:ext cx="150813" cy="84137"/>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85" name="Rectangle 73"/>
          <p:cNvSpPr>
            <a:spLocks noChangeArrowheads="1"/>
          </p:cNvSpPr>
          <p:nvPr/>
        </p:nvSpPr>
        <p:spPr bwMode="auto">
          <a:xfrm>
            <a:off x="8499475" y="3967163"/>
            <a:ext cx="150813" cy="141922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86" name="Freeform 74"/>
          <p:cNvSpPr>
            <a:spLocks/>
          </p:cNvSpPr>
          <p:nvPr/>
        </p:nvSpPr>
        <p:spPr bwMode="auto">
          <a:xfrm>
            <a:off x="8561388" y="5378450"/>
            <a:ext cx="36512" cy="36513"/>
          </a:xfrm>
          <a:custGeom>
            <a:avLst/>
            <a:gdLst>
              <a:gd name="T0" fmla="*/ 0 w 23"/>
              <a:gd name="T1" fmla="*/ 42844037 h 23"/>
              <a:gd name="T2" fmla="*/ 27720545 w 23"/>
              <a:gd name="T3" fmla="*/ 57965181 h 23"/>
              <a:gd name="T4" fmla="*/ 57962006 w 23"/>
              <a:gd name="T5" fmla="*/ 12601748 h 23"/>
              <a:gd name="T6" fmla="*/ 27720545 w 23"/>
              <a:gd name="T7" fmla="*/ 0 h 23"/>
              <a:gd name="T8" fmla="*/ 0 w 23"/>
              <a:gd name="T9" fmla="*/ 42844037 h 23"/>
              <a:gd name="T10" fmla="*/ 0 60000 65536"/>
              <a:gd name="T11" fmla="*/ 0 60000 65536"/>
              <a:gd name="T12" fmla="*/ 0 60000 65536"/>
              <a:gd name="T13" fmla="*/ 0 60000 65536"/>
              <a:gd name="T14" fmla="*/ 0 60000 65536"/>
              <a:gd name="T15" fmla="*/ 0 w 23"/>
              <a:gd name="T16" fmla="*/ 0 h 23"/>
              <a:gd name="T17" fmla="*/ 23 w 23"/>
              <a:gd name="T18" fmla="*/ 23 h 23"/>
            </a:gdLst>
            <a:ahLst/>
            <a:cxnLst>
              <a:cxn ang="T10">
                <a:pos x="T0" y="T1"/>
              </a:cxn>
              <a:cxn ang="T11">
                <a:pos x="T2" y="T3"/>
              </a:cxn>
              <a:cxn ang="T12">
                <a:pos x="T4" y="T5"/>
              </a:cxn>
              <a:cxn ang="T13">
                <a:pos x="T6" y="T7"/>
              </a:cxn>
              <a:cxn ang="T14">
                <a:pos x="T8" y="T9"/>
              </a:cxn>
            </a:cxnLst>
            <a:rect l="T15" t="T16" r="T17" b="T18"/>
            <a:pathLst>
              <a:path w="23" h="23">
                <a:moveTo>
                  <a:pt x="0" y="17"/>
                </a:moveTo>
                <a:lnTo>
                  <a:pt x="11" y="23"/>
                </a:lnTo>
                <a:lnTo>
                  <a:pt x="23" y="5"/>
                </a:lnTo>
                <a:lnTo>
                  <a:pt x="11" y="0"/>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75"/>
          <p:cNvSpPr>
            <a:spLocks/>
          </p:cNvSpPr>
          <p:nvPr/>
        </p:nvSpPr>
        <p:spPr bwMode="auto">
          <a:xfrm>
            <a:off x="7658100" y="4691063"/>
            <a:ext cx="34925" cy="46037"/>
          </a:xfrm>
          <a:custGeom>
            <a:avLst/>
            <a:gdLst>
              <a:gd name="T0" fmla="*/ 27722513 w 22"/>
              <a:gd name="T1" fmla="*/ 73082944 h 29"/>
              <a:gd name="T2" fmla="*/ 0 w 22"/>
              <a:gd name="T3" fmla="*/ 57962170 h 29"/>
              <a:gd name="T4" fmla="*/ 42843450 w 22"/>
              <a:gd name="T5" fmla="*/ 0 h 29"/>
              <a:gd name="T6" fmla="*/ 55443438 w 22"/>
              <a:gd name="T7" fmla="*/ 30241547 h 29"/>
              <a:gd name="T8" fmla="*/ 27722513 w 22"/>
              <a:gd name="T9" fmla="*/ 73082944 h 29"/>
              <a:gd name="T10" fmla="*/ 0 60000 65536"/>
              <a:gd name="T11" fmla="*/ 0 60000 65536"/>
              <a:gd name="T12" fmla="*/ 0 60000 65536"/>
              <a:gd name="T13" fmla="*/ 0 60000 65536"/>
              <a:gd name="T14" fmla="*/ 0 60000 65536"/>
              <a:gd name="T15" fmla="*/ 0 w 22"/>
              <a:gd name="T16" fmla="*/ 0 h 29"/>
              <a:gd name="T17" fmla="*/ 22 w 22"/>
              <a:gd name="T18" fmla="*/ 29 h 29"/>
            </a:gdLst>
            <a:ahLst/>
            <a:cxnLst>
              <a:cxn ang="T10">
                <a:pos x="T0" y="T1"/>
              </a:cxn>
              <a:cxn ang="T11">
                <a:pos x="T2" y="T3"/>
              </a:cxn>
              <a:cxn ang="T12">
                <a:pos x="T4" y="T5"/>
              </a:cxn>
              <a:cxn ang="T13">
                <a:pos x="T6" y="T7"/>
              </a:cxn>
              <a:cxn ang="T14">
                <a:pos x="T8" y="T9"/>
              </a:cxn>
            </a:cxnLst>
            <a:rect l="T15" t="T16" r="T17" b="T18"/>
            <a:pathLst>
              <a:path w="22" h="29">
                <a:moveTo>
                  <a:pt x="11" y="29"/>
                </a:moveTo>
                <a:lnTo>
                  <a:pt x="0" y="23"/>
                </a:lnTo>
                <a:lnTo>
                  <a:pt x="17" y="0"/>
                </a:lnTo>
                <a:lnTo>
                  <a:pt x="22" y="12"/>
                </a:lnTo>
                <a:lnTo>
                  <a:pt x="11"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76"/>
          <p:cNvSpPr>
            <a:spLocks/>
          </p:cNvSpPr>
          <p:nvPr/>
        </p:nvSpPr>
        <p:spPr bwMode="auto">
          <a:xfrm>
            <a:off x="7675563" y="4710113"/>
            <a:ext cx="903287" cy="695325"/>
          </a:xfrm>
          <a:custGeom>
            <a:avLst/>
            <a:gdLst>
              <a:gd name="T0" fmla="*/ 1406246409 w 569"/>
              <a:gd name="T1" fmla="*/ 1103828438 h 438"/>
              <a:gd name="T2" fmla="*/ 1433967319 w 569"/>
              <a:gd name="T3" fmla="*/ 1060986575 h 438"/>
              <a:gd name="T4" fmla="*/ 27720910 w 569"/>
              <a:gd name="T5" fmla="*/ 0 h 438"/>
              <a:gd name="T6" fmla="*/ 0 w 569"/>
              <a:gd name="T7" fmla="*/ 42843450 h 438"/>
              <a:gd name="T8" fmla="*/ 1406246409 w 569"/>
              <a:gd name="T9" fmla="*/ 1103828438 h 438"/>
              <a:gd name="T10" fmla="*/ 0 60000 65536"/>
              <a:gd name="T11" fmla="*/ 0 60000 65536"/>
              <a:gd name="T12" fmla="*/ 0 60000 65536"/>
              <a:gd name="T13" fmla="*/ 0 60000 65536"/>
              <a:gd name="T14" fmla="*/ 0 60000 65536"/>
              <a:gd name="T15" fmla="*/ 0 w 569"/>
              <a:gd name="T16" fmla="*/ 0 h 438"/>
              <a:gd name="T17" fmla="*/ 569 w 569"/>
              <a:gd name="T18" fmla="*/ 438 h 438"/>
            </a:gdLst>
            <a:ahLst/>
            <a:cxnLst>
              <a:cxn ang="T10">
                <a:pos x="T0" y="T1"/>
              </a:cxn>
              <a:cxn ang="T11">
                <a:pos x="T2" y="T3"/>
              </a:cxn>
              <a:cxn ang="T12">
                <a:pos x="T4" y="T5"/>
              </a:cxn>
              <a:cxn ang="T13">
                <a:pos x="T6" y="T7"/>
              </a:cxn>
              <a:cxn ang="T14">
                <a:pos x="T8" y="T9"/>
              </a:cxn>
            </a:cxnLst>
            <a:rect l="T15" t="T16" r="T17" b="T18"/>
            <a:pathLst>
              <a:path w="569" h="438">
                <a:moveTo>
                  <a:pt x="558" y="438"/>
                </a:moveTo>
                <a:lnTo>
                  <a:pt x="569" y="421"/>
                </a:lnTo>
                <a:lnTo>
                  <a:pt x="11" y="0"/>
                </a:lnTo>
                <a:lnTo>
                  <a:pt x="0" y="17"/>
                </a:lnTo>
                <a:lnTo>
                  <a:pt x="558" y="43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77"/>
          <p:cNvSpPr>
            <a:spLocks/>
          </p:cNvSpPr>
          <p:nvPr/>
        </p:nvSpPr>
        <p:spPr bwMode="auto">
          <a:xfrm>
            <a:off x="7675563" y="4710113"/>
            <a:ext cx="36512" cy="36512"/>
          </a:xfrm>
          <a:custGeom>
            <a:avLst/>
            <a:gdLst>
              <a:gd name="T0" fmla="*/ 0 w 23"/>
              <a:gd name="T1" fmla="*/ 42841276 h 23"/>
              <a:gd name="T2" fmla="*/ 27720545 w 23"/>
              <a:gd name="T3" fmla="*/ 57962006 h 23"/>
              <a:gd name="T4" fmla="*/ 57962006 w 23"/>
              <a:gd name="T5" fmla="*/ 12599815 h 23"/>
              <a:gd name="T6" fmla="*/ 42841276 w 23"/>
              <a:gd name="T7" fmla="*/ 0 h 23"/>
              <a:gd name="T8" fmla="*/ 0 w 23"/>
              <a:gd name="T9" fmla="*/ 42841276 h 23"/>
              <a:gd name="T10" fmla="*/ 0 60000 65536"/>
              <a:gd name="T11" fmla="*/ 0 60000 65536"/>
              <a:gd name="T12" fmla="*/ 0 60000 65536"/>
              <a:gd name="T13" fmla="*/ 0 60000 65536"/>
              <a:gd name="T14" fmla="*/ 0 60000 65536"/>
              <a:gd name="T15" fmla="*/ 0 w 23"/>
              <a:gd name="T16" fmla="*/ 0 h 23"/>
              <a:gd name="T17" fmla="*/ 23 w 23"/>
              <a:gd name="T18" fmla="*/ 23 h 23"/>
            </a:gdLst>
            <a:ahLst/>
            <a:cxnLst>
              <a:cxn ang="T10">
                <a:pos x="T0" y="T1"/>
              </a:cxn>
              <a:cxn ang="T11">
                <a:pos x="T2" y="T3"/>
              </a:cxn>
              <a:cxn ang="T12">
                <a:pos x="T4" y="T5"/>
              </a:cxn>
              <a:cxn ang="T13">
                <a:pos x="T6" y="T7"/>
              </a:cxn>
              <a:cxn ang="T14">
                <a:pos x="T8" y="T9"/>
              </a:cxn>
            </a:cxnLst>
            <a:rect l="T15" t="T16" r="T17" b="T18"/>
            <a:pathLst>
              <a:path w="23" h="23">
                <a:moveTo>
                  <a:pt x="0" y="17"/>
                </a:moveTo>
                <a:lnTo>
                  <a:pt x="11" y="23"/>
                </a:lnTo>
                <a:lnTo>
                  <a:pt x="23" y="5"/>
                </a:lnTo>
                <a:lnTo>
                  <a:pt x="17" y="0"/>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0" name="Freeform 78"/>
          <p:cNvSpPr>
            <a:spLocks/>
          </p:cNvSpPr>
          <p:nvPr/>
        </p:nvSpPr>
        <p:spPr bwMode="auto">
          <a:xfrm>
            <a:off x="6772275" y="3938588"/>
            <a:ext cx="44450" cy="46037"/>
          </a:xfrm>
          <a:custGeom>
            <a:avLst/>
            <a:gdLst>
              <a:gd name="T0" fmla="*/ 27722513 w 28"/>
              <a:gd name="T1" fmla="*/ 73082944 h 29"/>
              <a:gd name="T2" fmla="*/ 0 w 28"/>
              <a:gd name="T3" fmla="*/ 60483093 h 29"/>
              <a:gd name="T4" fmla="*/ 42843450 w 28"/>
              <a:gd name="T5" fmla="*/ 0 h 29"/>
              <a:gd name="T6" fmla="*/ 70564375 w 28"/>
              <a:gd name="T7" fmla="*/ 30241547 h 29"/>
              <a:gd name="T8" fmla="*/ 27722513 w 28"/>
              <a:gd name="T9" fmla="*/ 73082944 h 29"/>
              <a:gd name="T10" fmla="*/ 0 60000 65536"/>
              <a:gd name="T11" fmla="*/ 0 60000 65536"/>
              <a:gd name="T12" fmla="*/ 0 60000 65536"/>
              <a:gd name="T13" fmla="*/ 0 60000 65536"/>
              <a:gd name="T14" fmla="*/ 0 60000 65536"/>
              <a:gd name="T15" fmla="*/ 0 w 28"/>
              <a:gd name="T16" fmla="*/ 0 h 29"/>
              <a:gd name="T17" fmla="*/ 28 w 28"/>
              <a:gd name="T18" fmla="*/ 29 h 29"/>
            </a:gdLst>
            <a:ahLst/>
            <a:cxnLst>
              <a:cxn ang="T10">
                <a:pos x="T0" y="T1"/>
              </a:cxn>
              <a:cxn ang="T11">
                <a:pos x="T2" y="T3"/>
              </a:cxn>
              <a:cxn ang="T12">
                <a:pos x="T4" y="T5"/>
              </a:cxn>
              <a:cxn ang="T13">
                <a:pos x="T6" y="T7"/>
              </a:cxn>
              <a:cxn ang="T14">
                <a:pos x="T8" y="T9"/>
              </a:cxn>
            </a:cxnLst>
            <a:rect l="T15" t="T16" r="T17" b="T18"/>
            <a:pathLst>
              <a:path w="28" h="29">
                <a:moveTo>
                  <a:pt x="11" y="29"/>
                </a:moveTo>
                <a:lnTo>
                  <a:pt x="0" y="24"/>
                </a:lnTo>
                <a:lnTo>
                  <a:pt x="17" y="0"/>
                </a:lnTo>
                <a:lnTo>
                  <a:pt x="28" y="12"/>
                </a:lnTo>
                <a:lnTo>
                  <a:pt x="11"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1" name="Freeform 79"/>
          <p:cNvSpPr>
            <a:spLocks/>
          </p:cNvSpPr>
          <p:nvPr/>
        </p:nvSpPr>
        <p:spPr bwMode="auto">
          <a:xfrm>
            <a:off x="6789738" y="3957638"/>
            <a:ext cx="912812" cy="779462"/>
          </a:xfrm>
          <a:custGeom>
            <a:avLst/>
            <a:gdLst>
              <a:gd name="T0" fmla="*/ 1406246417 w 575"/>
              <a:gd name="T1" fmla="*/ 1237395131 h 491"/>
              <a:gd name="T2" fmla="*/ 1449088256 w 575"/>
              <a:gd name="T3" fmla="*/ 1194553296 h 491"/>
              <a:gd name="T4" fmla="*/ 42841839 w 575"/>
              <a:gd name="T5" fmla="*/ 0 h 491"/>
              <a:gd name="T6" fmla="*/ 0 w 575"/>
              <a:gd name="T7" fmla="*/ 42841835 h 491"/>
              <a:gd name="T8" fmla="*/ 1406246417 w 575"/>
              <a:gd name="T9" fmla="*/ 1237395131 h 491"/>
              <a:gd name="T10" fmla="*/ 0 60000 65536"/>
              <a:gd name="T11" fmla="*/ 0 60000 65536"/>
              <a:gd name="T12" fmla="*/ 0 60000 65536"/>
              <a:gd name="T13" fmla="*/ 0 60000 65536"/>
              <a:gd name="T14" fmla="*/ 0 60000 65536"/>
              <a:gd name="T15" fmla="*/ 0 w 575"/>
              <a:gd name="T16" fmla="*/ 0 h 491"/>
              <a:gd name="T17" fmla="*/ 575 w 575"/>
              <a:gd name="T18" fmla="*/ 491 h 491"/>
            </a:gdLst>
            <a:ahLst/>
            <a:cxnLst>
              <a:cxn ang="T10">
                <a:pos x="T0" y="T1"/>
              </a:cxn>
              <a:cxn ang="T11">
                <a:pos x="T2" y="T3"/>
              </a:cxn>
              <a:cxn ang="T12">
                <a:pos x="T4" y="T5"/>
              </a:cxn>
              <a:cxn ang="T13">
                <a:pos x="T6" y="T7"/>
              </a:cxn>
              <a:cxn ang="T14">
                <a:pos x="T8" y="T9"/>
              </a:cxn>
            </a:cxnLst>
            <a:rect l="T15" t="T16" r="T17" b="T18"/>
            <a:pathLst>
              <a:path w="575" h="491">
                <a:moveTo>
                  <a:pt x="558" y="491"/>
                </a:moveTo>
                <a:lnTo>
                  <a:pt x="575" y="474"/>
                </a:lnTo>
                <a:lnTo>
                  <a:pt x="17" y="0"/>
                </a:lnTo>
                <a:lnTo>
                  <a:pt x="0" y="17"/>
                </a:lnTo>
                <a:lnTo>
                  <a:pt x="558" y="49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2" name="Freeform 80"/>
          <p:cNvSpPr>
            <a:spLocks/>
          </p:cNvSpPr>
          <p:nvPr/>
        </p:nvSpPr>
        <p:spPr bwMode="auto">
          <a:xfrm>
            <a:off x="7640638" y="4606925"/>
            <a:ext cx="150812" cy="176213"/>
          </a:xfrm>
          <a:custGeom>
            <a:avLst/>
            <a:gdLst>
              <a:gd name="T0" fmla="*/ 141128282 w 95"/>
              <a:gd name="T1" fmla="*/ 279738931 h 111"/>
              <a:gd name="T2" fmla="*/ 239413256 w 95"/>
              <a:gd name="T3" fmla="*/ 206653399 h 111"/>
              <a:gd name="T4" fmla="*/ 98284974 w 95"/>
              <a:gd name="T5" fmla="*/ 0 h 111"/>
              <a:gd name="T6" fmla="*/ 0 w 95"/>
              <a:gd name="T7" fmla="*/ 75604902 h 111"/>
              <a:gd name="T8" fmla="*/ 141128282 w 95"/>
              <a:gd name="T9" fmla="*/ 279738931 h 111"/>
              <a:gd name="T10" fmla="*/ 0 60000 65536"/>
              <a:gd name="T11" fmla="*/ 0 60000 65536"/>
              <a:gd name="T12" fmla="*/ 0 60000 65536"/>
              <a:gd name="T13" fmla="*/ 0 60000 65536"/>
              <a:gd name="T14" fmla="*/ 0 60000 65536"/>
              <a:gd name="T15" fmla="*/ 0 w 95"/>
              <a:gd name="T16" fmla="*/ 0 h 111"/>
              <a:gd name="T17" fmla="*/ 95 w 95"/>
              <a:gd name="T18" fmla="*/ 111 h 111"/>
            </a:gdLst>
            <a:ahLst/>
            <a:cxnLst>
              <a:cxn ang="T10">
                <a:pos x="T0" y="T1"/>
              </a:cxn>
              <a:cxn ang="T11">
                <a:pos x="T2" y="T3"/>
              </a:cxn>
              <a:cxn ang="T12">
                <a:pos x="T4" y="T5"/>
              </a:cxn>
              <a:cxn ang="T13">
                <a:pos x="T6" y="T7"/>
              </a:cxn>
              <a:cxn ang="T14">
                <a:pos x="T8" y="T9"/>
              </a:cxn>
            </a:cxnLst>
            <a:rect l="T15" t="T16" r="T17" b="T18"/>
            <a:pathLst>
              <a:path w="95" h="111">
                <a:moveTo>
                  <a:pt x="56" y="111"/>
                </a:moveTo>
                <a:lnTo>
                  <a:pt x="95" y="82"/>
                </a:lnTo>
                <a:lnTo>
                  <a:pt x="39" y="0"/>
                </a:lnTo>
                <a:lnTo>
                  <a:pt x="0" y="30"/>
                </a:lnTo>
                <a:lnTo>
                  <a:pt x="56" y="11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3" name="Freeform 81"/>
          <p:cNvSpPr>
            <a:spLocks/>
          </p:cNvSpPr>
          <p:nvPr/>
        </p:nvSpPr>
        <p:spPr bwMode="auto">
          <a:xfrm>
            <a:off x="6691313" y="5322888"/>
            <a:ext cx="152400" cy="176212"/>
          </a:xfrm>
          <a:custGeom>
            <a:avLst/>
            <a:gdLst>
              <a:gd name="T0" fmla="*/ 241935000 w 96"/>
              <a:gd name="T1" fmla="*/ 204131283 h 111"/>
              <a:gd name="T2" fmla="*/ 143648113 w 96"/>
              <a:gd name="T3" fmla="*/ 279735756 h 111"/>
              <a:gd name="T4" fmla="*/ 0 w 96"/>
              <a:gd name="T5" fmla="*/ 73083530 h 111"/>
              <a:gd name="T6" fmla="*/ 100806250 w 96"/>
              <a:gd name="T7" fmla="*/ 0 h 111"/>
              <a:gd name="T8" fmla="*/ 241935000 w 96"/>
              <a:gd name="T9" fmla="*/ 204131283 h 111"/>
              <a:gd name="T10" fmla="*/ 0 60000 65536"/>
              <a:gd name="T11" fmla="*/ 0 60000 65536"/>
              <a:gd name="T12" fmla="*/ 0 60000 65536"/>
              <a:gd name="T13" fmla="*/ 0 60000 65536"/>
              <a:gd name="T14" fmla="*/ 0 60000 65536"/>
              <a:gd name="T15" fmla="*/ 0 w 96"/>
              <a:gd name="T16" fmla="*/ 0 h 111"/>
              <a:gd name="T17" fmla="*/ 96 w 96"/>
              <a:gd name="T18" fmla="*/ 111 h 111"/>
            </a:gdLst>
            <a:ahLst/>
            <a:cxnLst>
              <a:cxn ang="T10">
                <a:pos x="T0" y="T1"/>
              </a:cxn>
              <a:cxn ang="T11">
                <a:pos x="T2" y="T3"/>
              </a:cxn>
              <a:cxn ang="T12">
                <a:pos x="T4" y="T5"/>
              </a:cxn>
              <a:cxn ang="T13">
                <a:pos x="T6" y="T7"/>
              </a:cxn>
              <a:cxn ang="T14">
                <a:pos x="T8" y="T9"/>
              </a:cxn>
            </a:cxnLst>
            <a:rect l="T15" t="T16" r="T17" b="T18"/>
            <a:pathLst>
              <a:path w="96" h="111">
                <a:moveTo>
                  <a:pt x="96" y="81"/>
                </a:moveTo>
                <a:lnTo>
                  <a:pt x="57" y="111"/>
                </a:lnTo>
                <a:lnTo>
                  <a:pt x="0" y="29"/>
                </a:lnTo>
                <a:lnTo>
                  <a:pt x="40" y="0"/>
                </a:lnTo>
                <a:lnTo>
                  <a:pt x="96" y="8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4" name="Freeform 82"/>
          <p:cNvSpPr>
            <a:spLocks/>
          </p:cNvSpPr>
          <p:nvPr/>
        </p:nvSpPr>
        <p:spPr bwMode="auto">
          <a:xfrm>
            <a:off x="6754813" y="4654550"/>
            <a:ext cx="974725" cy="796925"/>
          </a:xfrm>
          <a:custGeom>
            <a:avLst/>
            <a:gdLst>
              <a:gd name="T0" fmla="*/ 1547375938 w 614"/>
              <a:gd name="T1" fmla="*/ 204133450 h 502"/>
              <a:gd name="T2" fmla="*/ 1406247188 w 614"/>
              <a:gd name="T3" fmla="*/ 0 h 502"/>
              <a:gd name="T4" fmla="*/ 0 w 614"/>
              <a:gd name="T5" fmla="*/ 1060986575 h 502"/>
              <a:gd name="T6" fmla="*/ 141128750 w 614"/>
              <a:gd name="T7" fmla="*/ 1265118438 h 502"/>
              <a:gd name="T8" fmla="*/ 1547375938 w 614"/>
              <a:gd name="T9" fmla="*/ 204133450 h 502"/>
              <a:gd name="T10" fmla="*/ 0 60000 65536"/>
              <a:gd name="T11" fmla="*/ 0 60000 65536"/>
              <a:gd name="T12" fmla="*/ 0 60000 65536"/>
              <a:gd name="T13" fmla="*/ 0 60000 65536"/>
              <a:gd name="T14" fmla="*/ 0 60000 65536"/>
              <a:gd name="T15" fmla="*/ 0 w 614"/>
              <a:gd name="T16" fmla="*/ 0 h 502"/>
              <a:gd name="T17" fmla="*/ 614 w 614"/>
              <a:gd name="T18" fmla="*/ 502 h 502"/>
            </a:gdLst>
            <a:ahLst/>
            <a:cxnLst>
              <a:cxn ang="T10">
                <a:pos x="T0" y="T1"/>
              </a:cxn>
              <a:cxn ang="T11">
                <a:pos x="T2" y="T3"/>
              </a:cxn>
              <a:cxn ang="T12">
                <a:pos x="T4" y="T5"/>
              </a:cxn>
              <a:cxn ang="T13">
                <a:pos x="T6" y="T7"/>
              </a:cxn>
              <a:cxn ang="T14">
                <a:pos x="T8" y="T9"/>
              </a:cxn>
            </a:cxnLst>
            <a:rect l="T15" t="T16" r="T17" b="T18"/>
            <a:pathLst>
              <a:path w="614" h="502">
                <a:moveTo>
                  <a:pt x="614" y="81"/>
                </a:moveTo>
                <a:lnTo>
                  <a:pt x="558" y="0"/>
                </a:lnTo>
                <a:lnTo>
                  <a:pt x="0" y="421"/>
                </a:lnTo>
                <a:lnTo>
                  <a:pt x="56" y="502"/>
                </a:lnTo>
                <a:lnTo>
                  <a:pt x="614" y="8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95" name="Rectangle 83"/>
          <p:cNvSpPr>
            <a:spLocks noChangeArrowheads="1"/>
          </p:cNvSpPr>
          <p:nvPr/>
        </p:nvSpPr>
        <p:spPr bwMode="auto">
          <a:xfrm>
            <a:off x="6781800" y="3948113"/>
            <a:ext cx="34925" cy="190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96" name="Rectangle 84"/>
          <p:cNvSpPr>
            <a:spLocks noChangeArrowheads="1"/>
          </p:cNvSpPr>
          <p:nvPr/>
        </p:nvSpPr>
        <p:spPr bwMode="auto">
          <a:xfrm>
            <a:off x="6781800" y="5386388"/>
            <a:ext cx="34925" cy="190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97" name="Rectangle 85"/>
          <p:cNvSpPr>
            <a:spLocks noChangeArrowheads="1"/>
          </p:cNvSpPr>
          <p:nvPr/>
        </p:nvSpPr>
        <p:spPr bwMode="auto">
          <a:xfrm>
            <a:off x="6781800" y="3967163"/>
            <a:ext cx="34925" cy="1419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98" name="Rectangle 86"/>
          <p:cNvSpPr>
            <a:spLocks noChangeArrowheads="1"/>
          </p:cNvSpPr>
          <p:nvPr/>
        </p:nvSpPr>
        <p:spPr bwMode="auto">
          <a:xfrm>
            <a:off x="6781800" y="3948113"/>
            <a:ext cx="17463" cy="365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399" name="Rectangle 87"/>
          <p:cNvSpPr>
            <a:spLocks noChangeArrowheads="1"/>
          </p:cNvSpPr>
          <p:nvPr/>
        </p:nvSpPr>
        <p:spPr bwMode="auto">
          <a:xfrm>
            <a:off x="8570913" y="3948113"/>
            <a:ext cx="17462" cy="365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0" name="Rectangle 88"/>
          <p:cNvSpPr>
            <a:spLocks noChangeArrowheads="1"/>
          </p:cNvSpPr>
          <p:nvPr/>
        </p:nvSpPr>
        <p:spPr bwMode="auto">
          <a:xfrm>
            <a:off x="6799263" y="3948113"/>
            <a:ext cx="1771650" cy="365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1" name="Rectangle 89"/>
          <p:cNvSpPr>
            <a:spLocks noChangeArrowheads="1"/>
          </p:cNvSpPr>
          <p:nvPr/>
        </p:nvSpPr>
        <p:spPr bwMode="auto">
          <a:xfrm>
            <a:off x="6727825" y="5313363"/>
            <a:ext cx="71438"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2" name="Rectangle 90"/>
          <p:cNvSpPr>
            <a:spLocks noChangeArrowheads="1"/>
          </p:cNvSpPr>
          <p:nvPr/>
        </p:nvSpPr>
        <p:spPr bwMode="auto">
          <a:xfrm>
            <a:off x="8570913" y="5313363"/>
            <a:ext cx="79375"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3" name="Rectangle 91"/>
          <p:cNvSpPr>
            <a:spLocks noChangeArrowheads="1"/>
          </p:cNvSpPr>
          <p:nvPr/>
        </p:nvSpPr>
        <p:spPr bwMode="auto">
          <a:xfrm>
            <a:off x="6799263" y="5313363"/>
            <a:ext cx="1771650" cy="15716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4" name="Oval 92"/>
          <p:cNvSpPr>
            <a:spLocks noChangeArrowheads="1"/>
          </p:cNvSpPr>
          <p:nvPr/>
        </p:nvSpPr>
        <p:spPr bwMode="auto">
          <a:xfrm>
            <a:off x="6646863" y="3800475"/>
            <a:ext cx="322262" cy="333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5" name="Oval 93"/>
          <p:cNvSpPr>
            <a:spLocks noChangeArrowheads="1"/>
          </p:cNvSpPr>
          <p:nvPr/>
        </p:nvSpPr>
        <p:spPr bwMode="auto">
          <a:xfrm>
            <a:off x="6650038" y="3803650"/>
            <a:ext cx="315912"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6" name="Oval 94"/>
          <p:cNvSpPr>
            <a:spLocks noChangeArrowheads="1"/>
          </p:cNvSpPr>
          <p:nvPr/>
        </p:nvSpPr>
        <p:spPr bwMode="auto">
          <a:xfrm>
            <a:off x="8418513" y="5219700"/>
            <a:ext cx="322262"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7" name="Oval 95"/>
          <p:cNvSpPr>
            <a:spLocks noChangeArrowheads="1"/>
          </p:cNvSpPr>
          <p:nvPr/>
        </p:nvSpPr>
        <p:spPr bwMode="auto">
          <a:xfrm>
            <a:off x="8421688" y="5222875"/>
            <a:ext cx="314325" cy="328613"/>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8" name="Oval 96"/>
          <p:cNvSpPr>
            <a:spLocks noChangeArrowheads="1"/>
          </p:cNvSpPr>
          <p:nvPr/>
        </p:nvSpPr>
        <p:spPr bwMode="auto">
          <a:xfrm>
            <a:off x="7532688" y="4551363"/>
            <a:ext cx="322262" cy="33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09" name="Oval 97"/>
          <p:cNvSpPr>
            <a:spLocks noChangeArrowheads="1"/>
          </p:cNvSpPr>
          <p:nvPr/>
        </p:nvSpPr>
        <p:spPr bwMode="auto">
          <a:xfrm>
            <a:off x="7535863" y="4554538"/>
            <a:ext cx="314325" cy="328612"/>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10" name="Oval 98"/>
          <p:cNvSpPr>
            <a:spLocks noChangeArrowheads="1"/>
          </p:cNvSpPr>
          <p:nvPr/>
        </p:nvSpPr>
        <p:spPr bwMode="auto">
          <a:xfrm>
            <a:off x="8418513" y="3800475"/>
            <a:ext cx="322262" cy="3333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11" name="Oval 99"/>
          <p:cNvSpPr>
            <a:spLocks noChangeArrowheads="1"/>
          </p:cNvSpPr>
          <p:nvPr/>
        </p:nvSpPr>
        <p:spPr bwMode="auto">
          <a:xfrm>
            <a:off x="8421688" y="3803650"/>
            <a:ext cx="314325" cy="327025"/>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12" name="Oval 100"/>
          <p:cNvSpPr>
            <a:spLocks noChangeArrowheads="1"/>
          </p:cNvSpPr>
          <p:nvPr/>
        </p:nvSpPr>
        <p:spPr bwMode="auto">
          <a:xfrm>
            <a:off x="6646863" y="5219700"/>
            <a:ext cx="322262" cy="33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13" name="Oval 101"/>
          <p:cNvSpPr>
            <a:spLocks noChangeArrowheads="1"/>
          </p:cNvSpPr>
          <p:nvPr/>
        </p:nvSpPr>
        <p:spPr bwMode="auto">
          <a:xfrm>
            <a:off x="6650038" y="5222875"/>
            <a:ext cx="315912" cy="328613"/>
          </a:xfrm>
          <a:prstGeom prst="ellipse">
            <a:avLst/>
          </a:prstGeom>
          <a:noFill/>
          <a:ln w="269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3414" name="Rectangle 102"/>
          <p:cNvSpPr>
            <a:spLocks noChangeArrowheads="1"/>
          </p:cNvSpPr>
          <p:nvPr/>
        </p:nvSpPr>
        <p:spPr bwMode="auto">
          <a:xfrm>
            <a:off x="4606925" y="3836988"/>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a</a:t>
            </a:r>
            <a:endParaRPr lang="en-US" altLang="en-US" sz="2400" b="0">
              <a:latin typeface="Times" pitchFamily="2" charset="0"/>
            </a:endParaRPr>
          </a:p>
        </p:txBody>
      </p:sp>
      <p:sp>
        <p:nvSpPr>
          <p:cNvPr id="13415" name="Rectangle 103"/>
          <p:cNvSpPr>
            <a:spLocks noChangeArrowheads="1"/>
          </p:cNvSpPr>
          <p:nvPr/>
        </p:nvSpPr>
        <p:spPr bwMode="auto">
          <a:xfrm>
            <a:off x="6378575" y="385445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b</a:t>
            </a:r>
            <a:endParaRPr lang="en-US" altLang="en-US" sz="2400" b="0">
              <a:latin typeface="Times" pitchFamily="2" charset="0"/>
            </a:endParaRPr>
          </a:p>
        </p:txBody>
      </p:sp>
      <p:sp>
        <p:nvSpPr>
          <p:cNvPr id="13416" name="Rectangle 104"/>
          <p:cNvSpPr>
            <a:spLocks noChangeArrowheads="1"/>
          </p:cNvSpPr>
          <p:nvPr/>
        </p:nvSpPr>
        <p:spPr bwMode="auto">
          <a:xfrm>
            <a:off x="5492750" y="45878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c</a:t>
            </a:r>
            <a:endParaRPr lang="en-US" altLang="en-US" sz="2400" b="0">
              <a:latin typeface="Times" pitchFamily="2" charset="0"/>
            </a:endParaRPr>
          </a:p>
        </p:txBody>
      </p:sp>
      <p:sp>
        <p:nvSpPr>
          <p:cNvPr id="13417" name="Rectangle 105"/>
          <p:cNvSpPr>
            <a:spLocks noChangeArrowheads="1"/>
          </p:cNvSpPr>
          <p:nvPr/>
        </p:nvSpPr>
        <p:spPr bwMode="auto">
          <a:xfrm>
            <a:off x="4598988" y="5265738"/>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d</a:t>
            </a:r>
            <a:endParaRPr lang="en-US" altLang="en-US" sz="2400" b="0">
              <a:latin typeface="Times" pitchFamily="2" charset="0"/>
            </a:endParaRPr>
          </a:p>
        </p:txBody>
      </p:sp>
      <p:sp>
        <p:nvSpPr>
          <p:cNvPr id="13418" name="Rectangle 106"/>
          <p:cNvSpPr>
            <a:spLocks noChangeArrowheads="1"/>
          </p:cNvSpPr>
          <p:nvPr/>
        </p:nvSpPr>
        <p:spPr bwMode="auto">
          <a:xfrm>
            <a:off x="6396038" y="5248275"/>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e</a:t>
            </a:r>
            <a:endParaRPr lang="en-US" altLang="en-US" sz="2400" b="0">
              <a:latin typeface="Times" pitchFamily="2" charset="0"/>
            </a:endParaRPr>
          </a:p>
        </p:txBody>
      </p:sp>
      <p:sp>
        <p:nvSpPr>
          <p:cNvPr id="13419" name="Rectangle 107"/>
          <p:cNvSpPr>
            <a:spLocks noChangeArrowheads="1"/>
          </p:cNvSpPr>
          <p:nvPr/>
        </p:nvSpPr>
        <p:spPr bwMode="auto">
          <a:xfrm>
            <a:off x="6745288" y="3827463"/>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a</a:t>
            </a:r>
            <a:endParaRPr lang="en-US" altLang="en-US" sz="2400" b="0">
              <a:latin typeface="Times" pitchFamily="2" charset="0"/>
            </a:endParaRPr>
          </a:p>
        </p:txBody>
      </p:sp>
      <p:sp>
        <p:nvSpPr>
          <p:cNvPr id="13420" name="Rectangle 108"/>
          <p:cNvSpPr>
            <a:spLocks noChangeArrowheads="1"/>
          </p:cNvSpPr>
          <p:nvPr/>
        </p:nvSpPr>
        <p:spPr bwMode="auto">
          <a:xfrm>
            <a:off x="8516938" y="3836988"/>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b</a:t>
            </a:r>
            <a:endParaRPr lang="en-US" altLang="en-US" sz="2400" b="0">
              <a:latin typeface="Times" pitchFamily="2" charset="0"/>
            </a:endParaRPr>
          </a:p>
        </p:txBody>
      </p:sp>
      <p:sp>
        <p:nvSpPr>
          <p:cNvPr id="13421" name="Rectangle 109"/>
          <p:cNvSpPr>
            <a:spLocks noChangeArrowheads="1"/>
          </p:cNvSpPr>
          <p:nvPr/>
        </p:nvSpPr>
        <p:spPr bwMode="auto">
          <a:xfrm>
            <a:off x="7631113" y="45878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c</a:t>
            </a:r>
            <a:endParaRPr lang="en-US" altLang="en-US" sz="2400" b="0">
              <a:latin typeface="Times" pitchFamily="2" charset="0"/>
            </a:endParaRPr>
          </a:p>
        </p:txBody>
      </p:sp>
      <p:sp>
        <p:nvSpPr>
          <p:cNvPr id="13422" name="Rectangle 110"/>
          <p:cNvSpPr>
            <a:spLocks noChangeArrowheads="1"/>
          </p:cNvSpPr>
          <p:nvPr/>
        </p:nvSpPr>
        <p:spPr bwMode="auto">
          <a:xfrm>
            <a:off x="6745288" y="5284788"/>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d</a:t>
            </a:r>
            <a:endParaRPr lang="en-US" altLang="en-US" sz="2400" b="0">
              <a:latin typeface="Times" pitchFamily="2" charset="0"/>
            </a:endParaRPr>
          </a:p>
        </p:txBody>
      </p:sp>
      <p:sp>
        <p:nvSpPr>
          <p:cNvPr id="13423" name="Rectangle 111"/>
          <p:cNvSpPr>
            <a:spLocks noChangeArrowheads="1"/>
          </p:cNvSpPr>
          <p:nvPr/>
        </p:nvSpPr>
        <p:spPr bwMode="auto">
          <a:xfrm>
            <a:off x="8516938" y="5265738"/>
            <a:ext cx="127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e</a:t>
            </a:r>
            <a:endParaRPr lang="en-US" altLang="en-US" sz="2400" b="0">
              <a:latin typeface="Times" pitchFamily="2" charset="0"/>
            </a:endParaRPr>
          </a:p>
        </p:txBody>
      </p:sp>
      <p:sp>
        <p:nvSpPr>
          <p:cNvPr id="13424" name="Rectangle 112"/>
          <p:cNvSpPr>
            <a:spLocks noChangeArrowheads="1"/>
          </p:cNvSpPr>
          <p:nvPr/>
        </p:nvSpPr>
        <p:spPr bwMode="auto">
          <a:xfrm>
            <a:off x="5135563" y="5591175"/>
            <a:ext cx="876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a b e d c</a:t>
            </a:r>
            <a:endParaRPr lang="en-US" altLang="en-US" sz="2400" b="0">
              <a:latin typeface="Times" pitchFamily="2" charset="0"/>
            </a:endParaRPr>
          </a:p>
        </p:txBody>
      </p:sp>
      <p:sp>
        <p:nvSpPr>
          <p:cNvPr id="13425" name="Rectangle 113"/>
          <p:cNvSpPr>
            <a:spLocks noChangeArrowheads="1"/>
          </p:cNvSpPr>
          <p:nvPr/>
        </p:nvSpPr>
        <p:spPr bwMode="auto">
          <a:xfrm>
            <a:off x="7389813" y="5591175"/>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1800" b="0">
                <a:solidFill>
                  <a:srgbClr val="000000"/>
                </a:solidFill>
              </a:rPr>
              <a:t>b e d c</a:t>
            </a:r>
            <a:endParaRPr lang="en-US" altLang="en-US" sz="2400" b="0">
              <a:latin typeface="Times" pitchFamily="2" charset="0"/>
            </a:endParaRPr>
          </a:p>
        </p:txBody>
      </p:sp>
    </p:spTree>
    <p:extLst>
      <p:ext uri="{BB962C8B-B14F-4D97-AF65-F5344CB8AC3E}">
        <p14:creationId xmlns:p14="http://schemas.microsoft.com/office/powerpoint/2010/main" val="339484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t>More Terminology</a:t>
            </a:r>
          </a:p>
        </p:txBody>
      </p:sp>
      <p:sp>
        <p:nvSpPr>
          <p:cNvPr id="14339" name="Rectangle 3"/>
          <p:cNvSpPr>
            <a:spLocks noGrp="1" noChangeArrowheads="1"/>
          </p:cNvSpPr>
          <p:nvPr>
            <p:ph type="body" idx="1"/>
          </p:nvPr>
        </p:nvSpPr>
        <p:spPr>
          <a:xfrm>
            <a:off x="457200" y="1125538"/>
            <a:ext cx="8229600" cy="5005387"/>
          </a:xfrm>
        </p:spPr>
        <p:txBody>
          <a:bodyPr/>
          <a:lstStyle/>
          <a:p>
            <a:pPr eaLnBrk="1" hangingPunct="1"/>
            <a:r>
              <a:rPr lang="en-US" altLang="en-US" sz="2400">
                <a:solidFill>
                  <a:srgbClr val="FA2C25"/>
                </a:solidFill>
              </a:rPr>
              <a:t>simple path</a:t>
            </a:r>
            <a:r>
              <a:rPr lang="en-US" altLang="en-US" sz="2400"/>
              <a:t>:  no repeated vertices</a:t>
            </a:r>
            <a:endParaRPr lang="en-US" altLang="zh-CN" sz="2400"/>
          </a:p>
          <a:p>
            <a:pPr eaLnBrk="1" hangingPunct="1"/>
            <a:endParaRPr lang="en-US" altLang="zh-CN" sz="2400"/>
          </a:p>
          <a:p>
            <a:pPr eaLnBrk="1" hangingPunct="1"/>
            <a:endParaRPr lang="en-US" altLang="zh-CN"/>
          </a:p>
          <a:p>
            <a:pPr eaLnBrk="1" hangingPunct="1"/>
            <a:endParaRPr lang="en-US" altLang="zh-CN">
              <a:solidFill>
                <a:srgbClr val="FA2C25"/>
              </a:solidFill>
            </a:endParaRPr>
          </a:p>
          <a:p>
            <a:pPr eaLnBrk="1" hangingPunct="1"/>
            <a:endParaRPr lang="en-US" altLang="zh-CN">
              <a:solidFill>
                <a:srgbClr val="FA2C25"/>
              </a:solidFill>
            </a:endParaRPr>
          </a:p>
          <a:p>
            <a:pPr eaLnBrk="1" hangingPunct="1"/>
            <a:r>
              <a:rPr lang="en-US" altLang="en-US" sz="2400">
                <a:solidFill>
                  <a:srgbClr val="FA2C25"/>
                </a:solidFill>
              </a:rPr>
              <a:t>cycle</a:t>
            </a:r>
            <a:r>
              <a:rPr lang="en-US" altLang="en-US" sz="2400"/>
              <a:t>:   simple path, except that the last vertex is the same as the first vertex</a:t>
            </a:r>
          </a:p>
          <a:p>
            <a:pPr eaLnBrk="1" hangingPunct="1"/>
            <a:endParaRPr lang="en-US" altLang="zh-CN" sz="2400"/>
          </a:p>
        </p:txBody>
      </p:sp>
      <p:sp>
        <p:nvSpPr>
          <p:cNvPr id="14340" name="Rectangle 4"/>
          <p:cNvSpPr>
            <a:spLocks noChangeArrowheads="1"/>
          </p:cNvSpPr>
          <p:nvPr/>
        </p:nvSpPr>
        <p:spPr bwMode="auto">
          <a:xfrm>
            <a:off x="7154863" y="1733550"/>
            <a:ext cx="207962" cy="8890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41" name="Rectangle 5"/>
          <p:cNvSpPr>
            <a:spLocks noChangeArrowheads="1"/>
          </p:cNvSpPr>
          <p:nvPr/>
        </p:nvSpPr>
        <p:spPr bwMode="auto">
          <a:xfrm>
            <a:off x="7154863" y="3522663"/>
            <a:ext cx="207962" cy="10001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42" name="Rectangle 6"/>
          <p:cNvSpPr>
            <a:spLocks noChangeArrowheads="1"/>
          </p:cNvSpPr>
          <p:nvPr/>
        </p:nvSpPr>
        <p:spPr bwMode="auto">
          <a:xfrm>
            <a:off x="7154863" y="1822450"/>
            <a:ext cx="207962" cy="170021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43" name="Freeform 7"/>
          <p:cNvSpPr>
            <a:spLocks/>
          </p:cNvSpPr>
          <p:nvPr/>
        </p:nvSpPr>
        <p:spPr bwMode="auto">
          <a:xfrm>
            <a:off x="7191375" y="3444875"/>
            <a:ext cx="207963" cy="211138"/>
          </a:xfrm>
          <a:custGeom>
            <a:avLst/>
            <a:gdLst>
              <a:gd name="T0" fmla="*/ 0 w 131"/>
              <a:gd name="T1" fmla="*/ 246975897 h 133"/>
              <a:gd name="T2" fmla="*/ 136088765 w 131"/>
              <a:gd name="T3" fmla="*/ 335182369 h 133"/>
              <a:gd name="T4" fmla="*/ 330142056 w 131"/>
              <a:gd name="T5" fmla="*/ 88206471 h 133"/>
              <a:gd name="T6" fmla="*/ 194053292 w 131"/>
              <a:gd name="T7" fmla="*/ 0 h 133"/>
              <a:gd name="T8" fmla="*/ 0 w 131"/>
              <a:gd name="T9" fmla="*/ 246975897 h 133"/>
              <a:gd name="T10" fmla="*/ 0 60000 65536"/>
              <a:gd name="T11" fmla="*/ 0 60000 65536"/>
              <a:gd name="T12" fmla="*/ 0 60000 65536"/>
              <a:gd name="T13" fmla="*/ 0 60000 65536"/>
              <a:gd name="T14" fmla="*/ 0 60000 65536"/>
              <a:gd name="T15" fmla="*/ 0 w 131"/>
              <a:gd name="T16" fmla="*/ 0 h 133"/>
              <a:gd name="T17" fmla="*/ 131 w 131"/>
              <a:gd name="T18" fmla="*/ 133 h 133"/>
            </a:gdLst>
            <a:ahLst/>
            <a:cxnLst>
              <a:cxn ang="T10">
                <a:pos x="T0" y="T1"/>
              </a:cxn>
              <a:cxn ang="T11">
                <a:pos x="T2" y="T3"/>
              </a:cxn>
              <a:cxn ang="T12">
                <a:pos x="T4" y="T5"/>
              </a:cxn>
              <a:cxn ang="T13">
                <a:pos x="T6" y="T7"/>
              </a:cxn>
              <a:cxn ang="T14">
                <a:pos x="T8" y="T9"/>
              </a:cxn>
            </a:cxnLst>
            <a:rect l="T15" t="T16" r="T17" b="T18"/>
            <a:pathLst>
              <a:path w="131" h="133">
                <a:moveTo>
                  <a:pt x="0" y="98"/>
                </a:moveTo>
                <a:lnTo>
                  <a:pt x="54" y="133"/>
                </a:lnTo>
                <a:lnTo>
                  <a:pt x="131" y="35"/>
                </a:lnTo>
                <a:lnTo>
                  <a:pt x="77" y="0"/>
                </a:lnTo>
                <a:lnTo>
                  <a:pt x="0" y="98"/>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4" name="Freeform 8"/>
          <p:cNvSpPr>
            <a:spLocks/>
          </p:cNvSpPr>
          <p:nvPr/>
        </p:nvSpPr>
        <p:spPr bwMode="auto">
          <a:xfrm>
            <a:off x="5891213" y="2589213"/>
            <a:ext cx="209550" cy="211137"/>
          </a:xfrm>
          <a:custGeom>
            <a:avLst/>
            <a:gdLst>
              <a:gd name="T0" fmla="*/ 136088438 w 132"/>
              <a:gd name="T1" fmla="*/ 335179194 h 133"/>
              <a:gd name="T2" fmla="*/ 0 w 132"/>
              <a:gd name="T3" fmla="*/ 246974728 h 133"/>
              <a:gd name="T4" fmla="*/ 196572188 w 132"/>
              <a:gd name="T5" fmla="*/ 0 h 133"/>
              <a:gd name="T6" fmla="*/ 332660625 w 132"/>
              <a:gd name="T7" fmla="*/ 88204466 h 133"/>
              <a:gd name="T8" fmla="*/ 136088438 w 132"/>
              <a:gd name="T9" fmla="*/ 335179194 h 133"/>
              <a:gd name="T10" fmla="*/ 0 60000 65536"/>
              <a:gd name="T11" fmla="*/ 0 60000 65536"/>
              <a:gd name="T12" fmla="*/ 0 60000 65536"/>
              <a:gd name="T13" fmla="*/ 0 60000 65536"/>
              <a:gd name="T14" fmla="*/ 0 60000 65536"/>
              <a:gd name="T15" fmla="*/ 0 w 132"/>
              <a:gd name="T16" fmla="*/ 0 h 133"/>
              <a:gd name="T17" fmla="*/ 132 w 132"/>
              <a:gd name="T18" fmla="*/ 133 h 133"/>
            </a:gdLst>
            <a:ahLst/>
            <a:cxnLst>
              <a:cxn ang="T10">
                <a:pos x="T0" y="T1"/>
              </a:cxn>
              <a:cxn ang="T11">
                <a:pos x="T2" y="T3"/>
              </a:cxn>
              <a:cxn ang="T12">
                <a:pos x="T4" y="T5"/>
              </a:cxn>
              <a:cxn ang="T13">
                <a:pos x="T6" y="T7"/>
              </a:cxn>
              <a:cxn ang="T14">
                <a:pos x="T8" y="T9"/>
              </a:cxn>
            </a:cxnLst>
            <a:rect l="T15" t="T16" r="T17" b="T18"/>
            <a:pathLst>
              <a:path w="132" h="133">
                <a:moveTo>
                  <a:pt x="54" y="133"/>
                </a:moveTo>
                <a:lnTo>
                  <a:pt x="0" y="98"/>
                </a:lnTo>
                <a:lnTo>
                  <a:pt x="78" y="0"/>
                </a:lnTo>
                <a:lnTo>
                  <a:pt x="132" y="35"/>
                </a:lnTo>
                <a:lnTo>
                  <a:pt x="54" y="133"/>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5" name="Freeform 9"/>
          <p:cNvSpPr>
            <a:spLocks/>
          </p:cNvSpPr>
          <p:nvPr/>
        </p:nvSpPr>
        <p:spPr bwMode="auto">
          <a:xfrm>
            <a:off x="5976938" y="2644775"/>
            <a:ext cx="1336675" cy="955675"/>
          </a:xfrm>
          <a:custGeom>
            <a:avLst/>
            <a:gdLst>
              <a:gd name="T0" fmla="*/ 1927920325 w 842"/>
              <a:gd name="T1" fmla="*/ 1517134063 h 602"/>
              <a:gd name="T2" fmla="*/ 2121971563 w 842"/>
              <a:gd name="T3" fmla="*/ 1270158750 h 602"/>
              <a:gd name="T4" fmla="*/ 196572188 w 842"/>
              <a:gd name="T5" fmla="*/ 0 h 602"/>
              <a:gd name="T6" fmla="*/ 0 w 842"/>
              <a:gd name="T7" fmla="*/ 246975313 h 602"/>
              <a:gd name="T8" fmla="*/ 1927920325 w 842"/>
              <a:gd name="T9" fmla="*/ 1517134063 h 602"/>
              <a:gd name="T10" fmla="*/ 0 60000 65536"/>
              <a:gd name="T11" fmla="*/ 0 60000 65536"/>
              <a:gd name="T12" fmla="*/ 0 60000 65536"/>
              <a:gd name="T13" fmla="*/ 0 60000 65536"/>
              <a:gd name="T14" fmla="*/ 0 60000 65536"/>
              <a:gd name="T15" fmla="*/ 0 w 842"/>
              <a:gd name="T16" fmla="*/ 0 h 602"/>
              <a:gd name="T17" fmla="*/ 842 w 842"/>
              <a:gd name="T18" fmla="*/ 602 h 602"/>
            </a:gdLst>
            <a:ahLst/>
            <a:cxnLst>
              <a:cxn ang="T10">
                <a:pos x="T0" y="T1"/>
              </a:cxn>
              <a:cxn ang="T11">
                <a:pos x="T2" y="T3"/>
              </a:cxn>
              <a:cxn ang="T12">
                <a:pos x="T4" y="T5"/>
              </a:cxn>
              <a:cxn ang="T13">
                <a:pos x="T6" y="T7"/>
              </a:cxn>
              <a:cxn ang="T14">
                <a:pos x="T8" y="T9"/>
              </a:cxn>
            </a:cxnLst>
            <a:rect l="T15" t="T16" r="T17" b="T18"/>
            <a:pathLst>
              <a:path w="842" h="602">
                <a:moveTo>
                  <a:pt x="765" y="602"/>
                </a:moveTo>
                <a:lnTo>
                  <a:pt x="842" y="504"/>
                </a:lnTo>
                <a:lnTo>
                  <a:pt x="78" y="0"/>
                </a:lnTo>
                <a:lnTo>
                  <a:pt x="0" y="98"/>
                </a:lnTo>
                <a:lnTo>
                  <a:pt x="765" y="60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6" name="Freeform 10"/>
          <p:cNvSpPr>
            <a:spLocks/>
          </p:cNvSpPr>
          <p:nvPr/>
        </p:nvSpPr>
        <p:spPr bwMode="auto">
          <a:xfrm>
            <a:off x="6026150" y="2711450"/>
            <a:ext cx="49213" cy="44450"/>
          </a:xfrm>
          <a:custGeom>
            <a:avLst/>
            <a:gdLst>
              <a:gd name="T0" fmla="*/ 0 w 31"/>
              <a:gd name="T1" fmla="*/ 52924075 h 28"/>
              <a:gd name="T2" fmla="*/ 40322910 w 31"/>
              <a:gd name="T3" fmla="*/ 70564375 h 28"/>
              <a:gd name="T4" fmla="*/ 78126431 w 31"/>
              <a:gd name="T5" fmla="*/ 17641888 h 28"/>
              <a:gd name="T6" fmla="*/ 60484365 w 31"/>
              <a:gd name="T7" fmla="*/ 0 h 28"/>
              <a:gd name="T8" fmla="*/ 0 w 31"/>
              <a:gd name="T9" fmla="*/ 52924075 h 28"/>
              <a:gd name="T10" fmla="*/ 0 60000 65536"/>
              <a:gd name="T11" fmla="*/ 0 60000 65536"/>
              <a:gd name="T12" fmla="*/ 0 60000 65536"/>
              <a:gd name="T13" fmla="*/ 0 60000 65536"/>
              <a:gd name="T14" fmla="*/ 0 60000 65536"/>
              <a:gd name="T15" fmla="*/ 0 w 31"/>
              <a:gd name="T16" fmla="*/ 0 h 28"/>
              <a:gd name="T17" fmla="*/ 31 w 31"/>
              <a:gd name="T18" fmla="*/ 28 h 28"/>
            </a:gdLst>
            <a:ahLst/>
            <a:cxnLst>
              <a:cxn ang="T10">
                <a:pos x="T0" y="T1"/>
              </a:cxn>
              <a:cxn ang="T11">
                <a:pos x="T2" y="T3"/>
              </a:cxn>
              <a:cxn ang="T12">
                <a:pos x="T4" y="T5"/>
              </a:cxn>
              <a:cxn ang="T13">
                <a:pos x="T6" y="T7"/>
              </a:cxn>
              <a:cxn ang="T14">
                <a:pos x="T8" y="T9"/>
              </a:cxn>
            </a:cxnLst>
            <a:rect l="T15" t="T16" r="T17" b="T18"/>
            <a:pathLst>
              <a:path w="31" h="28">
                <a:moveTo>
                  <a:pt x="0" y="21"/>
                </a:moveTo>
                <a:lnTo>
                  <a:pt x="16" y="28"/>
                </a:lnTo>
                <a:lnTo>
                  <a:pt x="31" y="7"/>
                </a:lnTo>
                <a:lnTo>
                  <a:pt x="24" y="0"/>
                </a:lnTo>
                <a:lnTo>
                  <a:pt x="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7" name="Freeform 11"/>
          <p:cNvSpPr>
            <a:spLocks/>
          </p:cNvSpPr>
          <p:nvPr/>
        </p:nvSpPr>
        <p:spPr bwMode="auto">
          <a:xfrm>
            <a:off x="4789488" y="1789113"/>
            <a:ext cx="60325" cy="55562"/>
          </a:xfrm>
          <a:custGeom>
            <a:avLst/>
            <a:gdLst>
              <a:gd name="T0" fmla="*/ 37801550 w 38"/>
              <a:gd name="T1" fmla="*/ 88203881 h 35"/>
              <a:gd name="T2" fmla="*/ 0 w 38"/>
              <a:gd name="T3" fmla="*/ 70563740 h 35"/>
              <a:gd name="T4" fmla="*/ 57962800 w 38"/>
              <a:gd name="T5" fmla="*/ 0 h 35"/>
              <a:gd name="T6" fmla="*/ 95765938 w 38"/>
              <a:gd name="T7" fmla="*/ 35281870 h 35"/>
              <a:gd name="T8" fmla="*/ 37801550 w 38"/>
              <a:gd name="T9" fmla="*/ 88203881 h 35"/>
              <a:gd name="T10" fmla="*/ 0 60000 65536"/>
              <a:gd name="T11" fmla="*/ 0 60000 65536"/>
              <a:gd name="T12" fmla="*/ 0 60000 65536"/>
              <a:gd name="T13" fmla="*/ 0 60000 65536"/>
              <a:gd name="T14" fmla="*/ 0 60000 65536"/>
              <a:gd name="T15" fmla="*/ 0 w 38"/>
              <a:gd name="T16" fmla="*/ 0 h 35"/>
              <a:gd name="T17" fmla="*/ 38 w 38"/>
              <a:gd name="T18" fmla="*/ 35 h 35"/>
            </a:gdLst>
            <a:ahLst/>
            <a:cxnLst>
              <a:cxn ang="T10">
                <a:pos x="T0" y="T1"/>
              </a:cxn>
              <a:cxn ang="T11">
                <a:pos x="T2" y="T3"/>
              </a:cxn>
              <a:cxn ang="T12">
                <a:pos x="T4" y="T5"/>
              </a:cxn>
              <a:cxn ang="T13">
                <a:pos x="T6" y="T7"/>
              </a:cxn>
              <a:cxn ang="T14">
                <a:pos x="T8" y="T9"/>
              </a:cxn>
            </a:cxnLst>
            <a:rect l="T15" t="T16" r="T17" b="T18"/>
            <a:pathLst>
              <a:path w="38" h="35">
                <a:moveTo>
                  <a:pt x="15" y="35"/>
                </a:moveTo>
                <a:lnTo>
                  <a:pt x="0" y="28"/>
                </a:lnTo>
                <a:lnTo>
                  <a:pt x="23" y="0"/>
                </a:lnTo>
                <a:lnTo>
                  <a:pt x="38" y="14"/>
                </a:lnTo>
                <a:lnTo>
                  <a:pt x="15"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8" name="Freeform 12"/>
          <p:cNvSpPr>
            <a:spLocks/>
          </p:cNvSpPr>
          <p:nvPr/>
        </p:nvSpPr>
        <p:spPr bwMode="auto">
          <a:xfrm>
            <a:off x="4813300" y="1811338"/>
            <a:ext cx="1250950" cy="933450"/>
          </a:xfrm>
          <a:custGeom>
            <a:avLst/>
            <a:gdLst>
              <a:gd name="T0" fmla="*/ 1925399375 w 788"/>
              <a:gd name="T1" fmla="*/ 1481851875 h 588"/>
              <a:gd name="T2" fmla="*/ 1985883125 w 788"/>
              <a:gd name="T3" fmla="*/ 1428929388 h 588"/>
              <a:gd name="T4" fmla="*/ 57964388 w 788"/>
              <a:gd name="T5" fmla="*/ 0 h 588"/>
              <a:gd name="T6" fmla="*/ 0 w 788"/>
              <a:gd name="T7" fmla="*/ 52922488 h 588"/>
              <a:gd name="T8" fmla="*/ 1925399375 w 788"/>
              <a:gd name="T9" fmla="*/ 1481851875 h 588"/>
              <a:gd name="T10" fmla="*/ 0 60000 65536"/>
              <a:gd name="T11" fmla="*/ 0 60000 65536"/>
              <a:gd name="T12" fmla="*/ 0 60000 65536"/>
              <a:gd name="T13" fmla="*/ 0 60000 65536"/>
              <a:gd name="T14" fmla="*/ 0 60000 65536"/>
              <a:gd name="T15" fmla="*/ 0 w 788"/>
              <a:gd name="T16" fmla="*/ 0 h 588"/>
              <a:gd name="T17" fmla="*/ 788 w 788"/>
              <a:gd name="T18" fmla="*/ 588 h 588"/>
            </a:gdLst>
            <a:ahLst/>
            <a:cxnLst>
              <a:cxn ang="T10">
                <a:pos x="T0" y="T1"/>
              </a:cxn>
              <a:cxn ang="T11">
                <a:pos x="T2" y="T3"/>
              </a:cxn>
              <a:cxn ang="T12">
                <a:pos x="T4" y="T5"/>
              </a:cxn>
              <a:cxn ang="T13">
                <a:pos x="T6" y="T7"/>
              </a:cxn>
              <a:cxn ang="T14">
                <a:pos x="T8" y="T9"/>
              </a:cxn>
            </a:cxnLst>
            <a:rect l="T15" t="T16" r="T17" b="T18"/>
            <a:pathLst>
              <a:path w="788" h="588">
                <a:moveTo>
                  <a:pt x="764" y="588"/>
                </a:moveTo>
                <a:lnTo>
                  <a:pt x="788" y="567"/>
                </a:lnTo>
                <a:lnTo>
                  <a:pt x="23" y="0"/>
                </a:lnTo>
                <a:lnTo>
                  <a:pt x="0" y="21"/>
                </a:lnTo>
                <a:lnTo>
                  <a:pt x="764" y="5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9" name="Freeform 13"/>
          <p:cNvSpPr>
            <a:spLocks/>
          </p:cNvSpPr>
          <p:nvPr/>
        </p:nvSpPr>
        <p:spPr bwMode="auto">
          <a:xfrm>
            <a:off x="6026150" y="2689225"/>
            <a:ext cx="49213" cy="55563"/>
          </a:xfrm>
          <a:custGeom>
            <a:avLst/>
            <a:gdLst>
              <a:gd name="T0" fmla="*/ 40322910 w 31"/>
              <a:gd name="T1" fmla="*/ 88207056 h 35"/>
              <a:gd name="T2" fmla="*/ 78126431 w 31"/>
              <a:gd name="T3" fmla="*/ 70565010 h 35"/>
              <a:gd name="T4" fmla="*/ 40322910 w 31"/>
              <a:gd name="T5" fmla="*/ 0 h 35"/>
              <a:gd name="T6" fmla="*/ 0 w 31"/>
              <a:gd name="T7" fmla="*/ 35282505 h 35"/>
              <a:gd name="T8" fmla="*/ 40322910 w 31"/>
              <a:gd name="T9" fmla="*/ 88207056 h 35"/>
              <a:gd name="T10" fmla="*/ 0 60000 65536"/>
              <a:gd name="T11" fmla="*/ 0 60000 65536"/>
              <a:gd name="T12" fmla="*/ 0 60000 65536"/>
              <a:gd name="T13" fmla="*/ 0 60000 65536"/>
              <a:gd name="T14" fmla="*/ 0 60000 65536"/>
              <a:gd name="T15" fmla="*/ 0 w 31"/>
              <a:gd name="T16" fmla="*/ 0 h 35"/>
              <a:gd name="T17" fmla="*/ 31 w 31"/>
              <a:gd name="T18" fmla="*/ 35 h 35"/>
            </a:gdLst>
            <a:ahLst/>
            <a:cxnLst>
              <a:cxn ang="T10">
                <a:pos x="T0" y="T1"/>
              </a:cxn>
              <a:cxn ang="T11">
                <a:pos x="T2" y="T3"/>
              </a:cxn>
              <a:cxn ang="T12">
                <a:pos x="T4" y="T5"/>
              </a:cxn>
              <a:cxn ang="T13">
                <a:pos x="T6" y="T7"/>
              </a:cxn>
              <a:cxn ang="T14">
                <a:pos x="T8" y="T9"/>
              </a:cxn>
            </a:cxnLst>
            <a:rect l="T15" t="T16" r="T17" b="T18"/>
            <a:pathLst>
              <a:path w="31" h="35">
                <a:moveTo>
                  <a:pt x="16" y="35"/>
                </a:moveTo>
                <a:lnTo>
                  <a:pt x="31" y="28"/>
                </a:lnTo>
                <a:lnTo>
                  <a:pt x="16" y="0"/>
                </a:lnTo>
                <a:lnTo>
                  <a:pt x="0" y="14"/>
                </a:lnTo>
                <a:lnTo>
                  <a:pt x="16"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0" name="Freeform 14"/>
          <p:cNvSpPr>
            <a:spLocks/>
          </p:cNvSpPr>
          <p:nvPr/>
        </p:nvSpPr>
        <p:spPr bwMode="auto">
          <a:xfrm>
            <a:off x="4789488" y="3511550"/>
            <a:ext cx="47625" cy="44450"/>
          </a:xfrm>
          <a:custGeom>
            <a:avLst/>
            <a:gdLst>
              <a:gd name="T0" fmla="*/ 75604688 w 30"/>
              <a:gd name="T1" fmla="*/ 52924075 h 28"/>
              <a:gd name="T2" fmla="*/ 57964388 w 30"/>
              <a:gd name="T3" fmla="*/ 70564375 h 28"/>
              <a:gd name="T4" fmla="*/ 0 w 30"/>
              <a:gd name="T5" fmla="*/ 17641888 h 28"/>
              <a:gd name="T6" fmla="*/ 37803138 w 30"/>
              <a:gd name="T7" fmla="*/ 0 h 28"/>
              <a:gd name="T8" fmla="*/ 75604688 w 30"/>
              <a:gd name="T9" fmla="*/ 52924075 h 28"/>
              <a:gd name="T10" fmla="*/ 0 60000 65536"/>
              <a:gd name="T11" fmla="*/ 0 60000 65536"/>
              <a:gd name="T12" fmla="*/ 0 60000 65536"/>
              <a:gd name="T13" fmla="*/ 0 60000 65536"/>
              <a:gd name="T14" fmla="*/ 0 60000 65536"/>
              <a:gd name="T15" fmla="*/ 0 w 30"/>
              <a:gd name="T16" fmla="*/ 0 h 28"/>
              <a:gd name="T17" fmla="*/ 30 w 30"/>
              <a:gd name="T18" fmla="*/ 28 h 28"/>
            </a:gdLst>
            <a:ahLst/>
            <a:cxnLst>
              <a:cxn ang="T10">
                <a:pos x="T0" y="T1"/>
              </a:cxn>
              <a:cxn ang="T11">
                <a:pos x="T2" y="T3"/>
              </a:cxn>
              <a:cxn ang="T12">
                <a:pos x="T4" y="T5"/>
              </a:cxn>
              <a:cxn ang="T13">
                <a:pos x="T6" y="T7"/>
              </a:cxn>
              <a:cxn ang="T14">
                <a:pos x="T8" y="T9"/>
              </a:cxn>
            </a:cxnLst>
            <a:rect l="T15" t="T16" r="T17" b="T18"/>
            <a:pathLst>
              <a:path w="30" h="28">
                <a:moveTo>
                  <a:pt x="30" y="21"/>
                </a:moveTo>
                <a:lnTo>
                  <a:pt x="23" y="28"/>
                </a:lnTo>
                <a:lnTo>
                  <a:pt x="0" y="7"/>
                </a:lnTo>
                <a:lnTo>
                  <a:pt x="15" y="0"/>
                </a:lnTo>
                <a:lnTo>
                  <a:pt x="3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1" name="Freeform 15"/>
          <p:cNvSpPr>
            <a:spLocks/>
          </p:cNvSpPr>
          <p:nvPr/>
        </p:nvSpPr>
        <p:spPr bwMode="auto">
          <a:xfrm>
            <a:off x="4813300" y="2711450"/>
            <a:ext cx="1238250" cy="833438"/>
          </a:xfrm>
          <a:custGeom>
            <a:avLst/>
            <a:gdLst>
              <a:gd name="T0" fmla="*/ 1965721875 w 780"/>
              <a:gd name="T1" fmla="*/ 52924107 h 525"/>
              <a:gd name="T2" fmla="*/ 1925399375 w 780"/>
              <a:gd name="T3" fmla="*/ 0 h 525"/>
              <a:gd name="T4" fmla="*/ 0 w 780"/>
              <a:gd name="T5" fmla="*/ 1270159512 h 525"/>
              <a:gd name="T6" fmla="*/ 37801550 w 780"/>
              <a:gd name="T7" fmla="*/ 1323083619 h 525"/>
              <a:gd name="T8" fmla="*/ 1965721875 w 780"/>
              <a:gd name="T9" fmla="*/ 52924107 h 525"/>
              <a:gd name="T10" fmla="*/ 0 60000 65536"/>
              <a:gd name="T11" fmla="*/ 0 60000 65536"/>
              <a:gd name="T12" fmla="*/ 0 60000 65536"/>
              <a:gd name="T13" fmla="*/ 0 60000 65536"/>
              <a:gd name="T14" fmla="*/ 0 60000 65536"/>
              <a:gd name="T15" fmla="*/ 0 w 780"/>
              <a:gd name="T16" fmla="*/ 0 h 525"/>
              <a:gd name="T17" fmla="*/ 780 w 780"/>
              <a:gd name="T18" fmla="*/ 525 h 525"/>
            </a:gdLst>
            <a:ahLst/>
            <a:cxnLst>
              <a:cxn ang="T10">
                <a:pos x="T0" y="T1"/>
              </a:cxn>
              <a:cxn ang="T11">
                <a:pos x="T2" y="T3"/>
              </a:cxn>
              <a:cxn ang="T12">
                <a:pos x="T4" y="T5"/>
              </a:cxn>
              <a:cxn ang="T13">
                <a:pos x="T6" y="T7"/>
              </a:cxn>
              <a:cxn ang="T14">
                <a:pos x="T8" y="T9"/>
              </a:cxn>
            </a:cxnLst>
            <a:rect l="T15" t="T16" r="T17" b="T18"/>
            <a:pathLst>
              <a:path w="780" h="525">
                <a:moveTo>
                  <a:pt x="780" y="21"/>
                </a:moveTo>
                <a:lnTo>
                  <a:pt x="764" y="0"/>
                </a:lnTo>
                <a:lnTo>
                  <a:pt x="0" y="504"/>
                </a:lnTo>
                <a:lnTo>
                  <a:pt x="15" y="525"/>
                </a:lnTo>
                <a:lnTo>
                  <a:pt x="78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52" name="Rectangle 16"/>
          <p:cNvSpPr>
            <a:spLocks noChangeArrowheads="1"/>
          </p:cNvSpPr>
          <p:nvPr/>
        </p:nvSpPr>
        <p:spPr bwMode="auto">
          <a:xfrm>
            <a:off x="4800600" y="1800225"/>
            <a:ext cx="49213" cy="22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53" name="Rectangle 17"/>
          <p:cNvSpPr>
            <a:spLocks noChangeArrowheads="1"/>
          </p:cNvSpPr>
          <p:nvPr/>
        </p:nvSpPr>
        <p:spPr bwMode="auto">
          <a:xfrm>
            <a:off x="4800600" y="3522663"/>
            <a:ext cx="49213" cy="222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54" name="Rectangle 18"/>
          <p:cNvSpPr>
            <a:spLocks noChangeArrowheads="1"/>
          </p:cNvSpPr>
          <p:nvPr/>
        </p:nvSpPr>
        <p:spPr bwMode="auto">
          <a:xfrm>
            <a:off x="4800600" y="1822450"/>
            <a:ext cx="49213" cy="17002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55" name="Rectangle 19"/>
          <p:cNvSpPr>
            <a:spLocks noChangeArrowheads="1"/>
          </p:cNvSpPr>
          <p:nvPr/>
        </p:nvSpPr>
        <p:spPr bwMode="auto">
          <a:xfrm>
            <a:off x="4800600" y="1800225"/>
            <a:ext cx="254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56" name="Rectangle 20"/>
          <p:cNvSpPr>
            <a:spLocks noChangeArrowheads="1"/>
          </p:cNvSpPr>
          <p:nvPr/>
        </p:nvSpPr>
        <p:spPr bwMode="auto">
          <a:xfrm>
            <a:off x="7251700" y="1800225"/>
            <a:ext cx="254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57" name="Rectangle 21"/>
          <p:cNvSpPr>
            <a:spLocks noChangeArrowheads="1"/>
          </p:cNvSpPr>
          <p:nvPr/>
        </p:nvSpPr>
        <p:spPr bwMode="auto">
          <a:xfrm>
            <a:off x="4826000" y="1800225"/>
            <a:ext cx="24257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58" name="Rectangle 22"/>
          <p:cNvSpPr>
            <a:spLocks noChangeArrowheads="1"/>
          </p:cNvSpPr>
          <p:nvPr/>
        </p:nvSpPr>
        <p:spPr bwMode="auto">
          <a:xfrm>
            <a:off x="4800600" y="3500438"/>
            <a:ext cx="254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59" name="Rectangle 23"/>
          <p:cNvSpPr>
            <a:spLocks noChangeArrowheads="1"/>
          </p:cNvSpPr>
          <p:nvPr/>
        </p:nvSpPr>
        <p:spPr bwMode="auto">
          <a:xfrm>
            <a:off x="7251700" y="3500438"/>
            <a:ext cx="254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0" name="Rectangle 24"/>
          <p:cNvSpPr>
            <a:spLocks noChangeArrowheads="1"/>
          </p:cNvSpPr>
          <p:nvPr/>
        </p:nvSpPr>
        <p:spPr bwMode="auto">
          <a:xfrm>
            <a:off x="4826000" y="3500438"/>
            <a:ext cx="2425700" cy="444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1" name="Oval 25"/>
          <p:cNvSpPr>
            <a:spLocks noChangeArrowheads="1"/>
          </p:cNvSpPr>
          <p:nvPr/>
        </p:nvSpPr>
        <p:spPr bwMode="auto">
          <a:xfrm>
            <a:off x="4605338" y="1622425"/>
            <a:ext cx="441325"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2" name="Oval 26"/>
          <p:cNvSpPr>
            <a:spLocks noChangeArrowheads="1"/>
          </p:cNvSpPr>
          <p:nvPr/>
        </p:nvSpPr>
        <p:spPr bwMode="auto">
          <a:xfrm>
            <a:off x="4610100" y="1628775"/>
            <a:ext cx="430213"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3" name="Oval 27"/>
          <p:cNvSpPr>
            <a:spLocks noChangeArrowheads="1"/>
          </p:cNvSpPr>
          <p:nvPr/>
        </p:nvSpPr>
        <p:spPr bwMode="auto">
          <a:xfrm>
            <a:off x="7032625" y="3322638"/>
            <a:ext cx="439738"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4" name="Oval 28"/>
          <p:cNvSpPr>
            <a:spLocks noChangeArrowheads="1"/>
          </p:cNvSpPr>
          <p:nvPr/>
        </p:nvSpPr>
        <p:spPr bwMode="auto">
          <a:xfrm>
            <a:off x="7037388" y="3328988"/>
            <a:ext cx="430212"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5" name="Oval 29"/>
          <p:cNvSpPr>
            <a:spLocks noChangeArrowheads="1"/>
          </p:cNvSpPr>
          <p:nvPr/>
        </p:nvSpPr>
        <p:spPr bwMode="auto">
          <a:xfrm>
            <a:off x="5818188" y="2522538"/>
            <a:ext cx="441325"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6" name="Oval 30"/>
          <p:cNvSpPr>
            <a:spLocks noChangeArrowheads="1"/>
          </p:cNvSpPr>
          <p:nvPr/>
        </p:nvSpPr>
        <p:spPr bwMode="auto">
          <a:xfrm>
            <a:off x="5822950" y="2528888"/>
            <a:ext cx="431800"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7" name="Oval 31"/>
          <p:cNvSpPr>
            <a:spLocks noChangeArrowheads="1"/>
          </p:cNvSpPr>
          <p:nvPr/>
        </p:nvSpPr>
        <p:spPr bwMode="auto">
          <a:xfrm>
            <a:off x="7032625" y="1622425"/>
            <a:ext cx="439738"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8" name="Oval 32"/>
          <p:cNvSpPr>
            <a:spLocks noChangeArrowheads="1"/>
          </p:cNvSpPr>
          <p:nvPr/>
        </p:nvSpPr>
        <p:spPr bwMode="auto">
          <a:xfrm>
            <a:off x="7037388" y="1628775"/>
            <a:ext cx="430212"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69" name="Oval 33"/>
          <p:cNvSpPr>
            <a:spLocks noChangeArrowheads="1"/>
          </p:cNvSpPr>
          <p:nvPr/>
        </p:nvSpPr>
        <p:spPr bwMode="auto">
          <a:xfrm>
            <a:off x="4605338" y="3322638"/>
            <a:ext cx="441325" cy="400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70" name="Oval 34"/>
          <p:cNvSpPr>
            <a:spLocks noChangeArrowheads="1"/>
          </p:cNvSpPr>
          <p:nvPr/>
        </p:nvSpPr>
        <p:spPr bwMode="auto">
          <a:xfrm>
            <a:off x="4610100" y="3328988"/>
            <a:ext cx="430213" cy="387350"/>
          </a:xfrm>
          <a:prstGeom prst="ellipse">
            <a:avLst/>
          </a:prstGeom>
          <a:noFill/>
          <a:ln w="36513">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4371" name="Rectangle 35"/>
          <p:cNvSpPr>
            <a:spLocks noChangeArrowheads="1"/>
          </p:cNvSpPr>
          <p:nvPr/>
        </p:nvSpPr>
        <p:spPr bwMode="auto">
          <a:xfrm>
            <a:off x="4740275" y="1655763"/>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100" b="0">
                <a:solidFill>
                  <a:srgbClr val="000000"/>
                </a:solidFill>
              </a:rPr>
              <a:t>a</a:t>
            </a:r>
            <a:endParaRPr lang="en-US" altLang="en-US" sz="2400" b="0">
              <a:latin typeface="Times" pitchFamily="2" charset="0"/>
            </a:endParaRPr>
          </a:p>
        </p:txBody>
      </p:sp>
      <p:sp>
        <p:nvSpPr>
          <p:cNvPr id="14372" name="Rectangle 36"/>
          <p:cNvSpPr>
            <a:spLocks noChangeArrowheads="1"/>
          </p:cNvSpPr>
          <p:nvPr/>
        </p:nvSpPr>
        <p:spPr bwMode="auto">
          <a:xfrm>
            <a:off x="7178675" y="1666875"/>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100" b="0">
                <a:solidFill>
                  <a:srgbClr val="000000"/>
                </a:solidFill>
              </a:rPr>
              <a:t>b</a:t>
            </a:r>
            <a:endParaRPr lang="en-US" altLang="en-US" sz="2400" b="0">
              <a:latin typeface="Times" pitchFamily="2" charset="0"/>
            </a:endParaRPr>
          </a:p>
        </p:txBody>
      </p:sp>
      <p:sp>
        <p:nvSpPr>
          <p:cNvPr id="14373" name="Rectangle 37"/>
          <p:cNvSpPr>
            <a:spLocks noChangeArrowheads="1"/>
          </p:cNvSpPr>
          <p:nvPr/>
        </p:nvSpPr>
        <p:spPr bwMode="auto">
          <a:xfrm>
            <a:off x="5965825" y="2566988"/>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100" b="0">
                <a:solidFill>
                  <a:srgbClr val="000000"/>
                </a:solidFill>
              </a:rPr>
              <a:t>c</a:t>
            </a:r>
            <a:endParaRPr lang="en-US" altLang="en-US" sz="2400" b="0">
              <a:latin typeface="Times" pitchFamily="2" charset="0"/>
            </a:endParaRPr>
          </a:p>
        </p:txBody>
      </p:sp>
      <p:sp>
        <p:nvSpPr>
          <p:cNvPr id="14374" name="Rectangle 38"/>
          <p:cNvSpPr>
            <a:spLocks noChangeArrowheads="1"/>
          </p:cNvSpPr>
          <p:nvPr/>
        </p:nvSpPr>
        <p:spPr bwMode="auto">
          <a:xfrm>
            <a:off x="4740275" y="3400425"/>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100" b="0">
                <a:solidFill>
                  <a:srgbClr val="000000"/>
                </a:solidFill>
              </a:rPr>
              <a:t>d</a:t>
            </a:r>
            <a:endParaRPr lang="en-US" altLang="en-US" sz="2400" b="0">
              <a:latin typeface="Times" pitchFamily="2" charset="0"/>
            </a:endParaRPr>
          </a:p>
        </p:txBody>
      </p:sp>
      <p:sp>
        <p:nvSpPr>
          <p:cNvPr id="14375" name="Rectangle 39"/>
          <p:cNvSpPr>
            <a:spLocks noChangeArrowheads="1"/>
          </p:cNvSpPr>
          <p:nvPr/>
        </p:nvSpPr>
        <p:spPr bwMode="auto">
          <a:xfrm>
            <a:off x="7178675" y="3378200"/>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100" b="0">
                <a:solidFill>
                  <a:srgbClr val="000000"/>
                </a:solidFill>
              </a:rPr>
              <a:t>e</a:t>
            </a:r>
            <a:endParaRPr lang="en-US" altLang="en-US" sz="2400" b="0">
              <a:latin typeface="Times" pitchFamily="2" charset="0"/>
            </a:endParaRPr>
          </a:p>
        </p:txBody>
      </p:sp>
      <p:sp>
        <p:nvSpPr>
          <p:cNvPr id="14376" name="Rectangle 40"/>
          <p:cNvSpPr>
            <a:spLocks noChangeArrowheads="1"/>
          </p:cNvSpPr>
          <p:nvPr/>
        </p:nvSpPr>
        <p:spPr bwMode="auto">
          <a:xfrm>
            <a:off x="7543800" y="2389188"/>
            <a:ext cx="5778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en-US" sz="2100" b="0">
                <a:solidFill>
                  <a:srgbClr val="000000"/>
                </a:solidFill>
              </a:rPr>
              <a:t>b e c</a:t>
            </a:r>
            <a:endParaRPr lang="en-US" altLang="en-US" sz="2400" b="0">
              <a:latin typeface="Times" pitchFamily="2" charset="0"/>
            </a:endParaRPr>
          </a:p>
        </p:txBody>
      </p:sp>
      <p:pic>
        <p:nvPicPr>
          <p:cNvPr id="14377"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494213"/>
            <a:ext cx="56515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93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t>More Terminology</a:t>
            </a:r>
          </a:p>
        </p:txBody>
      </p:sp>
      <p:sp>
        <p:nvSpPr>
          <p:cNvPr id="15363" name="Rectangle 3"/>
          <p:cNvSpPr>
            <a:spLocks noGrp="1" noChangeArrowheads="1"/>
          </p:cNvSpPr>
          <p:nvPr>
            <p:ph type="body" idx="1"/>
          </p:nvPr>
        </p:nvSpPr>
        <p:spPr>
          <a:xfrm>
            <a:off x="457200" y="1341438"/>
            <a:ext cx="8229600" cy="4789487"/>
          </a:xfrm>
        </p:spPr>
        <p:txBody>
          <a:bodyPr/>
          <a:lstStyle/>
          <a:p>
            <a:pPr eaLnBrk="1" hangingPunct="1"/>
            <a:r>
              <a:rPr lang="en-US" altLang="zh-CN"/>
              <a:t>An undirected graph is connected if there is a path from every vertex to every other vertex.</a:t>
            </a:r>
          </a:p>
          <a:p>
            <a:pPr eaLnBrk="1" hangingPunct="1"/>
            <a:r>
              <a:rPr lang="en-US" altLang="zh-CN"/>
              <a:t> A directed graph with this property is called </a:t>
            </a:r>
            <a:r>
              <a:rPr lang="en-US" altLang="zh-CN">
                <a:solidFill>
                  <a:srgbClr val="FF6600"/>
                </a:solidFill>
              </a:rPr>
              <a:t>strongly connected.</a:t>
            </a:r>
            <a:r>
              <a:rPr lang="en-US" altLang="zh-CN"/>
              <a:t> </a:t>
            </a:r>
            <a:endParaRPr lang="en-US" altLang="zh-CN" sz="2400"/>
          </a:p>
          <a:p>
            <a:pPr eaLnBrk="1" hangingPunct="1">
              <a:spcBef>
                <a:spcPct val="50000"/>
              </a:spcBef>
              <a:buClrTx/>
              <a:buSzTx/>
              <a:buFontTx/>
              <a:buChar char="•"/>
            </a:pPr>
            <a:endParaRPr lang="en-US" altLang="zh-CN" sz="2400"/>
          </a:p>
          <a:p>
            <a:pPr eaLnBrk="1" hangingPunct="1">
              <a:spcBef>
                <a:spcPct val="50000"/>
              </a:spcBef>
              <a:buClrTx/>
              <a:buSzTx/>
              <a:buFontTx/>
              <a:buChar char="•"/>
            </a:pPr>
            <a:endParaRPr lang="en-US" altLang="zh-CN" sz="2400"/>
          </a:p>
          <a:p>
            <a:pPr eaLnBrk="1" hangingPunct="1"/>
            <a:endParaRPr lang="en-US" altLang="en-US" sz="2400"/>
          </a:p>
          <a:p>
            <a:pPr eaLnBrk="1" hangingPunct="1">
              <a:spcBef>
                <a:spcPct val="50000"/>
              </a:spcBef>
              <a:buClrTx/>
              <a:buSzTx/>
              <a:buFontTx/>
              <a:buChar char="•"/>
            </a:pPr>
            <a:endParaRPr lang="en-US" altLang="zh-CN" sz="2400"/>
          </a:p>
          <a:p>
            <a:pPr eaLnBrk="1" hangingPunct="1">
              <a:spcBef>
                <a:spcPct val="50000"/>
              </a:spcBef>
              <a:buClrTx/>
              <a:buSzTx/>
              <a:buFontTx/>
              <a:buChar char="•"/>
            </a:pPr>
            <a:endParaRPr lang="en-US" altLang="en-US" sz="2400"/>
          </a:p>
          <a:p>
            <a:pPr eaLnBrk="1" hangingPunct="1"/>
            <a:endParaRPr lang="en-US" altLang="zh-CN" sz="2400"/>
          </a:p>
        </p:txBody>
      </p:sp>
      <p:grpSp>
        <p:nvGrpSpPr>
          <p:cNvPr id="15364" name="Group 4"/>
          <p:cNvGrpSpPr>
            <a:grpSpLocks/>
          </p:cNvGrpSpPr>
          <p:nvPr/>
        </p:nvGrpSpPr>
        <p:grpSpPr bwMode="auto">
          <a:xfrm>
            <a:off x="1835150" y="3933825"/>
            <a:ext cx="4651375" cy="1747838"/>
            <a:chOff x="1296" y="1111"/>
            <a:chExt cx="2930" cy="1101"/>
          </a:xfrm>
        </p:grpSpPr>
        <p:sp>
          <p:nvSpPr>
            <p:cNvPr id="15365" name="Rectangle 5"/>
            <p:cNvSpPr>
              <a:spLocks noChangeArrowheads="1"/>
            </p:cNvSpPr>
            <p:nvPr/>
          </p:nvSpPr>
          <p:spPr bwMode="auto">
            <a:xfrm>
              <a:off x="2444" y="2053"/>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66" name="Freeform 6"/>
            <p:cNvSpPr>
              <a:spLocks/>
            </p:cNvSpPr>
            <p:nvPr/>
          </p:nvSpPr>
          <p:spPr bwMode="auto">
            <a:xfrm>
              <a:off x="2451" y="2046"/>
              <a:ext cx="28" cy="27"/>
            </a:xfrm>
            <a:custGeom>
              <a:avLst/>
              <a:gdLst>
                <a:gd name="T0" fmla="*/ 0 w 28"/>
                <a:gd name="T1" fmla="*/ 20 h 27"/>
                <a:gd name="T2" fmla="*/ 14 w 28"/>
                <a:gd name="T3" fmla="*/ 27 h 27"/>
                <a:gd name="T4" fmla="*/ 28 w 28"/>
                <a:gd name="T5" fmla="*/ 7 h 27"/>
                <a:gd name="T6" fmla="*/ 14 w 28"/>
                <a:gd name="T7" fmla="*/ 0 h 27"/>
                <a:gd name="T8" fmla="*/ 0 w 28"/>
                <a:gd name="T9" fmla="*/ 20 h 27"/>
                <a:gd name="T10" fmla="*/ 0 60000 65536"/>
                <a:gd name="T11" fmla="*/ 0 60000 65536"/>
                <a:gd name="T12" fmla="*/ 0 60000 65536"/>
                <a:gd name="T13" fmla="*/ 0 60000 65536"/>
                <a:gd name="T14" fmla="*/ 0 60000 65536"/>
                <a:gd name="T15" fmla="*/ 0 w 28"/>
                <a:gd name="T16" fmla="*/ 0 h 27"/>
                <a:gd name="T17" fmla="*/ 28 w 28"/>
                <a:gd name="T18" fmla="*/ 27 h 27"/>
              </a:gdLst>
              <a:ahLst/>
              <a:cxnLst>
                <a:cxn ang="T10">
                  <a:pos x="T0" y="T1"/>
                </a:cxn>
                <a:cxn ang="T11">
                  <a:pos x="T2" y="T3"/>
                </a:cxn>
                <a:cxn ang="T12">
                  <a:pos x="T4" y="T5"/>
                </a:cxn>
                <a:cxn ang="T13">
                  <a:pos x="T6" y="T7"/>
                </a:cxn>
                <a:cxn ang="T14">
                  <a:pos x="T8" y="T9"/>
                </a:cxn>
              </a:cxnLst>
              <a:rect l="T15" t="T16" r="T17" b="T18"/>
              <a:pathLst>
                <a:path w="28" h="27">
                  <a:moveTo>
                    <a:pt x="0" y="20"/>
                  </a:moveTo>
                  <a:lnTo>
                    <a:pt x="14" y="27"/>
                  </a:lnTo>
                  <a:lnTo>
                    <a:pt x="28" y="7"/>
                  </a:lnTo>
                  <a:lnTo>
                    <a:pt x="14" y="0"/>
                  </a:lnTo>
                  <a:lnTo>
                    <a:pt x="0"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7" name="Freeform 7"/>
            <p:cNvSpPr>
              <a:spLocks/>
            </p:cNvSpPr>
            <p:nvPr/>
          </p:nvSpPr>
          <p:spPr bwMode="auto">
            <a:xfrm>
              <a:off x="1956" y="1688"/>
              <a:ext cx="509" cy="378"/>
            </a:xfrm>
            <a:custGeom>
              <a:avLst/>
              <a:gdLst>
                <a:gd name="T0" fmla="*/ 495 w 509"/>
                <a:gd name="T1" fmla="*/ 378 h 378"/>
                <a:gd name="T2" fmla="*/ 509 w 509"/>
                <a:gd name="T3" fmla="*/ 358 h 378"/>
                <a:gd name="T4" fmla="*/ 14 w 509"/>
                <a:gd name="T5" fmla="*/ 0 h 378"/>
                <a:gd name="T6" fmla="*/ 0 w 509"/>
                <a:gd name="T7" fmla="*/ 21 h 378"/>
                <a:gd name="T8" fmla="*/ 495 w 509"/>
                <a:gd name="T9" fmla="*/ 378 h 378"/>
                <a:gd name="T10" fmla="*/ 0 60000 65536"/>
                <a:gd name="T11" fmla="*/ 0 60000 65536"/>
                <a:gd name="T12" fmla="*/ 0 60000 65536"/>
                <a:gd name="T13" fmla="*/ 0 60000 65536"/>
                <a:gd name="T14" fmla="*/ 0 60000 65536"/>
                <a:gd name="T15" fmla="*/ 0 w 509"/>
                <a:gd name="T16" fmla="*/ 0 h 378"/>
                <a:gd name="T17" fmla="*/ 509 w 509"/>
                <a:gd name="T18" fmla="*/ 378 h 378"/>
              </a:gdLst>
              <a:ahLst/>
              <a:cxnLst>
                <a:cxn ang="T10">
                  <a:pos x="T0" y="T1"/>
                </a:cxn>
                <a:cxn ang="T11">
                  <a:pos x="T2" y="T3"/>
                </a:cxn>
                <a:cxn ang="T12">
                  <a:pos x="T4" y="T5"/>
                </a:cxn>
                <a:cxn ang="T13">
                  <a:pos x="T6" y="T7"/>
                </a:cxn>
                <a:cxn ang="T14">
                  <a:pos x="T8" y="T9"/>
                </a:cxn>
              </a:cxnLst>
              <a:rect l="T15" t="T16" r="T17" b="T18"/>
              <a:pathLst>
                <a:path w="509" h="378">
                  <a:moveTo>
                    <a:pt x="495" y="378"/>
                  </a:moveTo>
                  <a:lnTo>
                    <a:pt x="509" y="358"/>
                  </a:lnTo>
                  <a:lnTo>
                    <a:pt x="14" y="0"/>
                  </a:lnTo>
                  <a:lnTo>
                    <a:pt x="0" y="21"/>
                  </a:lnTo>
                  <a:lnTo>
                    <a:pt x="495" y="3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8" name="Freeform 8"/>
            <p:cNvSpPr>
              <a:spLocks/>
            </p:cNvSpPr>
            <p:nvPr/>
          </p:nvSpPr>
          <p:spPr bwMode="auto">
            <a:xfrm>
              <a:off x="1440" y="2046"/>
              <a:ext cx="28" cy="27"/>
            </a:xfrm>
            <a:custGeom>
              <a:avLst/>
              <a:gdLst>
                <a:gd name="T0" fmla="*/ 28 w 28"/>
                <a:gd name="T1" fmla="*/ 20 h 27"/>
                <a:gd name="T2" fmla="*/ 21 w 28"/>
                <a:gd name="T3" fmla="*/ 27 h 27"/>
                <a:gd name="T4" fmla="*/ 0 w 28"/>
                <a:gd name="T5" fmla="*/ 7 h 27"/>
                <a:gd name="T6" fmla="*/ 14 w 28"/>
                <a:gd name="T7" fmla="*/ 0 h 27"/>
                <a:gd name="T8" fmla="*/ 28 w 28"/>
                <a:gd name="T9" fmla="*/ 20 h 27"/>
                <a:gd name="T10" fmla="*/ 0 60000 65536"/>
                <a:gd name="T11" fmla="*/ 0 60000 65536"/>
                <a:gd name="T12" fmla="*/ 0 60000 65536"/>
                <a:gd name="T13" fmla="*/ 0 60000 65536"/>
                <a:gd name="T14" fmla="*/ 0 60000 65536"/>
                <a:gd name="T15" fmla="*/ 0 w 28"/>
                <a:gd name="T16" fmla="*/ 0 h 27"/>
                <a:gd name="T17" fmla="*/ 28 w 28"/>
                <a:gd name="T18" fmla="*/ 27 h 27"/>
              </a:gdLst>
              <a:ahLst/>
              <a:cxnLst>
                <a:cxn ang="T10">
                  <a:pos x="T0" y="T1"/>
                </a:cxn>
                <a:cxn ang="T11">
                  <a:pos x="T2" y="T3"/>
                </a:cxn>
                <a:cxn ang="T12">
                  <a:pos x="T4" y="T5"/>
                </a:cxn>
                <a:cxn ang="T13">
                  <a:pos x="T6" y="T7"/>
                </a:cxn>
                <a:cxn ang="T14">
                  <a:pos x="T8" y="T9"/>
                </a:cxn>
              </a:cxnLst>
              <a:rect l="T15" t="T16" r="T17" b="T18"/>
              <a:pathLst>
                <a:path w="28" h="27">
                  <a:moveTo>
                    <a:pt x="28" y="20"/>
                  </a:moveTo>
                  <a:lnTo>
                    <a:pt x="21" y="27"/>
                  </a:lnTo>
                  <a:lnTo>
                    <a:pt x="0" y="7"/>
                  </a:lnTo>
                  <a:lnTo>
                    <a:pt x="14" y="0"/>
                  </a:lnTo>
                  <a:lnTo>
                    <a:pt x="2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9" name="Freeform 9"/>
            <p:cNvSpPr>
              <a:spLocks/>
            </p:cNvSpPr>
            <p:nvPr/>
          </p:nvSpPr>
          <p:spPr bwMode="auto">
            <a:xfrm>
              <a:off x="1454" y="1688"/>
              <a:ext cx="516" cy="378"/>
            </a:xfrm>
            <a:custGeom>
              <a:avLst/>
              <a:gdLst>
                <a:gd name="T0" fmla="*/ 516 w 516"/>
                <a:gd name="T1" fmla="*/ 21 h 378"/>
                <a:gd name="T2" fmla="*/ 502 w 516"/>
                <a:gd name="T3" fmla="*/ 0 h 378"/>
                <a:gd name="T4" fmla="*/ 0 w 516"/>
                <a:gd name="T5" fmla="*/ 358 h 378"/>
                <a:gd name="T6" fmla="*/ 14 w 516"/>
                <a:gd name="T7" fmla="*/ 378 h 378"/>
                <a:gd name="T8" fmla="*/ 516 w 516"/>
                <a:gd name="T9" fmla="*/ 21 h 378"/>
                <a:gd name="T10" fmla="*/ 0 60000 65536"/>
                <a:gd name="T11" fmla="*/ 0 60000 65536"/>
                <a:gd name="T12" fmla="*/ 0 60000 65536"/>
                <a:gd name="T13" fmla="*/ 0 60000 65536"/>
                <a:gd name="T14" fmla="*/ 0 60000 65536"/>
                <a:gd name="T15" fmla="*/ 0 w 516"/>
                <a:gd name="T16" fmla="*/ 0 h 378"/>
                <a:gd name="T17" fmla="*/ 516 w 516"/>
                <a:gd name="T18" fmla="*/ 378 h 378"/>
              </a:gdLst>
              <a:ahLst/>
              <a:cxnLst>
                <a:cxn ang="T10">
                  <a:pos x="T0" y="T1"/>
                </a:cxn>
                <a:cxn ang="T11">
                  <a:pos x="T2" y="T3"/>
                </a:cxn>
                <a:cxn ang="T12">
                  <a:pos x="T4" y="T5"/>
                </a:cxn>
                <a:cxn ang="T13">
                  <a:pos x="T6" y="T7"/>
                </a:cxn>
                <a:cxn ang="T14">
                  <a:pos x="T8" y="T9"/>
                </a:cxn>
              </a:cxnLst>
              <a:rect l="T15" t="T16" r="T17" b="T18"/>
              <a:pathLst>
                <a:path w="516" h="378">
                  <a:moveTo>
                    <a:pt x="516" y="21"/>
                  </a:moveTo>
                  <a:lnTo>
                    <a:pt x="502" y="0"/>
                  </a:lnTo>
                  <a:lnTo>
                    <a:pt x="0" y="358"/>
                  </a:lnTo>
                  <a:lnTo>
                    <a:pt x="14" y="378"/>
                  </a:lnTo>
                  <a:lnTo>
                    <a:pt x="516"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0" name="Rectangle 10"/>
            <p:cNvSpPr>
              <a:spLocks noChangeArrowheads="1"/>
            </p:cNvSpPr>
            <p:nvPr/>
          </p:nvSpPr>
          <p:spPr bwMode="auto">
            <a:xfrm>
              <a:off x="1447" y="2053"/>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1" name="Rectangle 11"/>
            <p:cNvSpPr>
              <a:spLocks noChangeArrowheads="1"/>
            </p:cNvSpPr>
            <p:nvPr/>
          </p:nvSpPr>
          <p:spPr bwMode="auto">
            <a:xfrm>
              <a:off x="1447" y="2039"/>
              <a:ext cx="14"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2" name="Rectangle 12"/>
            <p:cNvSpPr>
              <a:spLocks noChangeArrowheads="1"/>
            </p:cNvSpPr>
            <p:nvPr/>
          </p:nvSpPr>
          <p:spPr bwMode="auto">
            <a:xfrm>
              <a:off x="2458" y="2039"/>
              <a:ext cx="14"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3" name="Rectangle 13"/>
            <p:cNvSpPr>
              <a:spLocks noChangeArrowheads="1"/>
            </p:cNvSpPr>
            <p:nvPr/>
          </p:nvSpPr>
          <p:spPr bwMode="auto">
            <a:xfrm>
              <a:off x="1461" y="2039"/>
              <a:ext cx="997"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4" name="Oval 14"/>
            <p:cNvSpPr>
              <a:spLocks noChangeArrowheads="1"/>
            </p:cNvSpPr>
            <p:nvPr/>
          </p:nvSpPr>
          <p:spPr bwMode="auto">
            <a:xfrm>
              <a:off x="2369" y="1915"/>
              <a:ext cx="185"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5" name="Oval 15"/>
            <p:cNvSpPr>
              <a:spLocks noChangeArrowheads="1"/>
            </p:cNvSpPr>
            <p:nvPr/>
          </p:nvSpPr>
          <p:spPr bwMode="auto">
            <a:xfrm>
              <a:off x="2372" y="1918"/>
              <a:ext cx="179"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6" name="Oval 16"/>
            <p:cNvSpPr>
              <a:spLocks noChangeArrowheads="1"/>
            </p:cNvSpPr>
            <p:nvPr/>
          </p:nvSpPr>
          <p:spPr bwMode="auto">
            <a:xfrm>
              <a:off x="1379" y="1915"/>
              <a:ext cx="178"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7" name="Oval 17"/>
            <p:cNvSpPr>
              <a:spLocks noChangeArrowheads="1"/>
            </p:cNvSpPr>
            <p:nvPr/>
          </p:nvSpPr>
          <p:spPr bwMode="auto">
            <a:xfrm>
              <a:off x="1382" y="1918"/>
              <a:ext cx="172"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8" name="Rectangle 18"/>
            <p:cNvSpPr>
              <a:spLocks noChangeArrowheads="1"/>
            </p:cNvSpPr>
            <p:nvPr/>
          </p:nvSpPr>
          <p:spPr bwMode="auto">
            <a:xfrm>
              <a:off x="3991" y="2053"/>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79" name="Freeform 19"/>
            <p:cNvSpPr>
              <a:spLocks/>
            </p:cNvSpPr>
            <p:nvPr/>
          </p:nvSpPr>
          <p:spPr bwMode="auto">
            <a:xfrm>
              <a:off x="3118" y="2046"/>
              <a:ext cx="28" cy="27"/>
            </a:xfrm>
            <a:custGeom>
              <a:avLst/>
              <a:gdLst>
                <a:gd name="T0" fmla="*/ 28 w 28"/>
                <a:gd name="T1" fmla="*/ 20 h 27"/>
                <a:gd name="T2" fmla="*/ 21 w 28"/>
                <a:gd name="T3" fmla="*/ 27 h 27"/>
                <a:gd name="T4" fmla="*/ 0 w 28"/>
                <a:gd name="T5" fmla="*/ 7 h 27"/>
                <a:gd name="T6" fmla="*/ 14 w 28"/>
                <a:gd name="T7" fmla="*/ 0 h 27"/>
                <a:gd name="T8" fmla="*/ 28 w 28"/>
                <a:gd name="T9" fmla="*/ 20 h 27"/>
                <a:gd name="T10" fmla="*/ 0 60000 65536"/>
                <a:gd name="T11" fmla="*/ 0 60000 65536"/>
                <a:gd name="T12" fmla="*/ 0 60000 65536"/>
                <a:gd name="T13" fmla="*/ 0 60000 65536"/>
                <a:gd name="T14" fmla="*/ 0 60000 65536"/>
                <a:gd name="T15" fmla="*/ 0 w 28"/>
                <a:gd name="T16" fmla="*/ 0 h 27"/>
                <a:gd name="T17" fmla="*/ 28 w 28"/>
                <a:gd name="T18" fmla="*/ 27 h 27"/>
              </a:gdLst>
              <a:ahLst/>
              <a:cxnLst>
                <a:cxn ang="T10">
                  <a:pos x="T0" y="T1"/>
                </a:cxn>
                <a:cxn ang="T11">
                  <a:pos x="T2" y="T3"/>
                </a:cxn>
                <a:cxn ang="T12">
                  <a:pos x="T4" y="T5"/>
                </a:cxn>
                <a:cxn ang="T13">
                  <a:pos x="T6" y="T7"/>
                </a:cxn>
                <a:cxn ang="T14">
                  <a:pos x="T8" y="T9"/>
                </a:cxn>
              </a:cxnLst>
              <a:rect l="T15" t="T16" r="T17" b="T18"/>
              <a:pathLst>
                <a:path w="28" h="27">
                  <a:moveTo>
                    <a:pt x="28" y="20"/>
                  </a:moveTo>
                  <a:lnTo>
                    <a:pt x="21" y="27"/>
                  </a:lnTo>
                  <a:lnTo>
                    <a:pt x="0" y="7"/>
                  </a:lnTo>
                  <a:lnTo>
                    <a:pt x="14" y="0"/>
                  </a:lnTo>
                  <a:lnTo>
                    <a:pt x="2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0" name="Freeform 20"/>
            <p:cNvSpPr>
              <a:spLocks/>
            </p:cNvSpPr>
            <p:nvPr/>
          </p:nvSpPr>
          <p:spPr bwMode="auto">
            <a:xfrm>
              <a:off x="3132" y="1688"/>
              <a:ext cx="509" cy="378"/>
            </a:xfrm>
            <a:custGeom>
              <a:avLst/>
              <a:gdLst>
                <a:gd name="T0" fmla="*/ 509 w 509"/>
                <a:gd name="T1" fmla="*/ 21 h 378"/>
                <a:gd name="T2" fmla="*/ 495 w 509"/>
                <a:gd name="T3" fmla="*/ 0 h 378"/>
                <a:gd name="T4" fmla="*/ 0 w 509"/>
                <a:gd name="T5" fmla="*/ 358 h 378"/>
                <a:gd name="T6" fmla="*/ 14 w 509"/>
                <a:gd name="T7" fmla="*/ 378 h 378"/>
                <a:gd name="T8" fmla="*/ 509 w 509"/>
                <a:gd name="T9" fmla="*/ 21 h 378"/>
                <a:gd name="T10" fmla="*/ 0 60000 65536"/>
                <a:gd name="T11" fmla="*/ 0 60000 65536"/>
                <a:gd name="T12" fmla="*/ 0 60000 65536"/>
                <a:gd name="T13" fmla="*/ 0 60000 65536"/>
                <a:gd name="T14" fmla="*/ 0 60000 65536"/>
                <a:gd name="T15" fmla="*/ 0 w 509"/>
                <a:gd name="T16" fmla="*/ 0 h 378"/>
                <a:gd name="T17" fmla="*/ 509 w 509"/>
                <a:gd name="T18" fmla="*/ 378 h 378"/>
              </a:gdLst>
              <a:ahLst/>
              <a:cxnLst>
                <a:cxn ang="T10">
                  <a:pos x="T0" y="T1"/>
                </a:cxn>
                <a:cxn ang="T11">
                  <a:pos x="T2" y="T3"/>
                </a:cxn>
                <a:cxn ang="T12">
                  <a:pos x="T4" y="T5"/>
                </a:cxn>
                <a:cxn ang="T13">
                  <a:pos x="T6" y="T7"/>
                </a:cxn>
                <a:cxn ang="T14">
                  <a:pos x="T8" y="T9"/>
                </a:cxn>
              </a:cxnLst>
              <a:rect l="T15" t="T16" r="T17" b="T18"/>
              <a:pathLst>
                <a:path w="509" h="378">
                  <a:moveTo>
                    <a:pt x="509" y="21"/>
                  </a:moveTo>
                  <a:lnTo>
                    <a:pt x="495" y="0"/>
                  </a:lnTo>
                  <a:lnTo>
                    <a:pt x="0" y="358"/>
                  </a:lnTo>
                  <a:lnTo>
                    <a:pt x="14" y="378"/>
                  </a:lnTo>
                  <a:lnTo>
                    <a:pt x="509"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1" name="Rectangle 21"/>
            <p:cNvSpPr>
              <a:spLocks noChangeArrowheads="1"/>
            </p:cNvSpPr>
            <p:nvPr/>
          </p:nvSpPr>
          <p:spPr bwMode="auto">
            <a:xfrm>
              <a:off x="3125" y="2053"/>
              <a:ext cx="27"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82" name="Oval 22"/>
            <p:cNvSpPr>
              <a:spLocks noChangeArrowheads="1"/>
            </p:cNvSpPr>
            <p:nvPr/>
          </p:nvSpPr>
          <p:spPr bwMode="auto">
            <a:xfrm>
              <a:off x="3916" y="1963"/>
              <a:ext cx="185"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83" name="Oval 23"/>
            <p:cNvSpPr>
              <a:spLocks noChangeArrowheads="1"/>
            </p:cNvSpPr>
            <p:nvPr/>
          </p:nvSpPr>
          <p:spPr bwMode="auto">
            <a:xfrm>
              <a:off x="3919" y="1966"/>
              <a:ext cx="179"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84" name="Oval 24"/>
            <p:cNvSpPr>
              <a:spLocks noChangeArrowheads="1"/>
            </p:cNvSpPr>
            <p:nvPr/>
          </p:nvSpPr>
          <p:spPr bwMode="auto">
            <a:xfrm>
              <a:off x="3049" y="1963"/>
              <a:ext cx="179"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85" name="Oval 25"/>
            <p:cNvSpPr>
              <a:spLocks noChangeArrowheads="1"/>
            </p:cNvSpPr>
            <p:nvPr/>
          </p:nvSpPr>
          <p:spPr bwMode="auto">
            <a:xfrm>
              <a:off x="3052" y="1966"/>
              <a:ext cx="173"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386" name="Freeform 26"/>
            <p:cNvSpPr>
              <a:spLocks/>
            </p:cNvSpPr>
            <p:nvPr/>
          </p:nvSpPr>
          <p:spPr bwMode="auto">
            <a:xfrm>
              <a:off x="1310" y="1111"/>
              <a:ext cx="41" cy="27"/>
            </a:xfrm>
            <a:custGeom>
              <a:avLst/>
              <a:gdLst>
                <a:gd name="T0" fmla="*/ 41 w 41"/>
                <a:gd name="T1" fmla="*/ 0 h 27"/>
                <a:gd name="T2" fmla="*/ 7 w 41"/>
                <a:gd name="T3" fmla="*/ 14 h 27"/>
                <a:gd name="T4" fmla="*/ 0 w 41"/>
                <a:gd name="T5" fmla="*/ 27 h 27"/>
                <a:gd name="T6" fmla="*/ 0 60000 65536"/>
                <a:gd name="T7" fmla="*/ 0 60000 65536"/>
                <a:gd name="T8" fmla="*/ 0 60000 65536"/>
                <a:gd name="T9" fmla="*/ 0 w 41"/>
                <a:gd name="T10" fmla="*/ 0 h 27"/>
                <a:gd name="T11" fmla="*/ 41 w 41"/>
                <a:gd name="T12" fmla="*/ 27 h 27"/>
              </a:gdLst>
              <a:ahLst/>
              <a:cxnLst>
                <a:cxn ang="T6">
                  <a:pos x="T0" y="T1"/>
                </a:cxn>
                <a:cxn ang="T7">
                  <a:pos x="T2" y="T3"/>
                </a:cxn>
                <a:cxn ang="T8">
                  <a:pos x="T4" y="T5"/>
                </a:cxn>
              </a:cxnLst>
              <a:rect l="T9" t="T10" r="T11" b="T12"/>
              <a:pathLst>
                <a:path w="41" h="27">
                  <a:moveTo>
                    <a:pt x="41" y="0"/>
                  </a:moveTo>
                  <a:lnTo>
                    <a:pt x="7"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7" name="Line 27"/>
            <p:cNvSpPr>
              <a:spLocks noChangeShapeType="1"/>
            </p:cNvSpPr>
            <p:nvPr/>
          </p:nvSpPr>
          <p:spPr bwMode="auto">
            <a:xfrm>
              <a:off x="1296" y="2053"/>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Freeform 28"/>
            <p:cNvSpPr>
              <a:spLocks/>
            </p:cNvSpPr>
            <p:nvPr/>
          </p:nvSpPr>
          <p:spPr bwMode="auto">
            <a:xfrm>
              <a:off x="1296" y="2149"/>
              <a:ext cx="21" cy="48"/>
            </a:xfrm>
            <a:custGeom>
              <a:avLst/>
              <a:gdLst>
                <a:gd name="T0" fmla="*/ 0 w 21"/>
                <a:gd name="T1" fmla="*/ 0 h 48"/>
                <a:gd name="T2" fmla="*/ 0 w 21"/>
                <a:gd name="T3" fmla="*/ 14 h 48"/>
                <a:gd name="T4" fmla="*/ 21 w 21"/>
                <a:gd name="T5" fmla="*/ 48 h 48"/>
                <a:gd name="T6" fmla="*/ 21 w 21"/>
                <a:gd name="T7" fmla="*/ 48 h 48"/>
                <a:gd name="T8" fmla="*/ 0 60000 65536"/>
                <a:gd name="T9" fmla="*/ 0 60000 65536"/>
                <a:gd name="T10" fmla="*/ 0 60000 65536"/>
                <a:gd name="T11" fmla="*/ 0 60000 65536"/>
                <a:gd name="T12" fmla="*/ 0 w 21"/>
                <a:gd name="T13" fmla="*/ 0 h 48"/>
                <a:gd name="T14" fmla="*/ 21 w 21"/>
                <a:gd name="T15" fmla="*/ 48 h 48"/>
              </a:gdLst>
              <a:ahLst/>
              <a:cxnLst>
                <a:cxn ang="T8">
                  <a:pos x="T0" y="T1"/>
                </a:cxn>
                <a:cxn ang="T9">
                  <a:pos x="T2" y="T3"/>
                </a:cxn>
                <a:cxn ang="T10">
                  <a:pos x="T4" y="T5"/>
                </a:cxn>
                <a:cxn ang="T11">
                  <a:pos x="T6" y="T7"/>
                </a:cxn>
              </a:cxnLst>
              <a:rect l="T12" t="T13" r="T14" b="T15"/>
              <a:pathLst>
                <a:path w="21" h="48">
                  <a:moveTo>
                    <a:pt x="0" y="0"/>
                  </a:moveTo>
                  <a:lnTo>
                    <a:pt x="0" y="14"/>
                  </a:lnTo>
                  <a:lnTo>
                    <a:pt x="21"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9" name="Line 29"/>
            <p:cNvSpPr>
              <a:spLocks noChangeShapeType="1"/>
            </p:cNvSpPr>
            <p:nvPr/>
          </p:nvSpPr>
          <p:spPr bwMode="auto">
            <a:xfrm>
              <a:off x="1358"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30"/>
            <p:cNvSpPr>
              <a:spLocks noChangeShapeType="1"/>
            </p:cNvSpPr>
            <p:nvPr/>
          </p:nvSpPr>
          <p:spPr bwMode="auto">
            <a:xfrm>
              <a:off x="1454"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31"/>
            <p:cNvSpPr>
              <a:spLocks noChangeShapeType="1"/>
            </p:cNvSpPr>
            <p:nvPr/>
          </p:nvSpPr>
          <p:spPr bwMode="auto">
            <a:xfrm>
              <a:off x="1550"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32"/>
            <p:cNvSpPr>
              <a:spLocks noChangeShapeType="1"/>
            </p:cNvSpPr>
            <p:nvPr/>
          </p:nvSpPr>
          <p:spPr bwMode="auto">
            <a:xfrm>
              <a:off x="1647"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33"/>
            <p:cNvSpPr>
              <a:spLocks noChangeShapeType="1"/>
            </p:cNvSpPr>
            <p:nvPr/>
          </p:nvSpPr>
          <p:spPr bwMode="auto">
            <a:xfrm>
              <a:off x="1743"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34"/>
            <p:cNvSpPr>
              <a:spLocks noChangeShapeType="1"/>
            </p:cNvSpPr>
            <p:nvPr/>
          </p:nvSpPr>
          <p:spPr bwMode="auto">
            <a:xfrm>
              <a:off x="1839"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Freeform 35"/>
            <p:cNvSpPr>
              <a:spLocks/>
            </p:cNvSpPr>
            <p:nvPr/>
          </p:nvSpPr>
          <p:spPr bwMode="auto">
            <a:xfrm>
              <a:off x="1935" y="2211"/>
              <a:ext cx="55" cy="1"/>
            </a:xfrm>
            <a:custGeom>
              <a:avLst/>
              <a:gdLst>
                <a:gd name="T0" fmla="*/ 0 w 55"/>
                <a:gd name="T1" fmla="*/ 0 h 1"/>
                <a:gd name="T2" fmla="*/ 42 w 55"/>
                <a:gd name="T3" fmla="*/ 0 h 1"/>
                <a:gd name="T4" fmla="*/ 55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0" y="0"/>
                  </a:moveTo>
                  <a:lnTo>
                    <a:pt x="42"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6" name="Line 36"/>
            <p:cNvSpPr>
              <a:spLocks noChangeShapeType="1"/>
            </p:cNvSpPr>
            <p:nvPr/>
          </p:nvSpPr>
          <p:spPr bwMode="auto">
            <a:xfrm>
              <a:off x="2032"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7" name="Line 37"/>
            <p:cNvSpPr>
              <a:spLocks noChangeShapeType="1"/>
            </p:cNvSpPr>
            <p:nvPr/>
          </p:nvSpPr>
          <p:spPr bwMode="auto">
            <a:xfrm>
              <a:off x="2128"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8" name="Line 38"/>
            <p:cNvSpPr>
              <a:spLocks noChangeShapeType="1"/>
            </p:cNvSpPr>
            <p:nvPr/>
          </p:nvSpPr>
          <p:spPr bwMode="auto">
            <a:xfrm>
              <a:off x="2224"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9" name="Line 39"/>
            <p:cNvSpPr>
              <a:spLocks noChangeShapeType="1"/>
            </p:cNvSpPr>
            <p:nvPr/>
          </p:nvSpPr>
          <p:spPr bwMode="auto">
            <a:xfrm>
              <a:off x="2321"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0" name="Line 40"/>
            <p:cNvSpPr>
              <a:spLocks noChangeShapeType="1"/>
            </p:cNvSpPr>
            <p:nvPr/>
          </p:nvSpPr>
          <p:spPr bwMode="auto">
            <a:xfrm>
              <a:off x="2417"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1" name="Line 41"/>
            <p:cNvSpPr>
              <a:spLocks noChangeShapeType="1"/>
            </p:cNvSpPr>
            <p:nvPr/>
          </p:nvSpPr>
          <p:spPr bwMode="auto">
            <a:xfrm>
              <a:off x="2513"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2" name="Freeform 42"/>
            <p:cNvSpPr>
              <a:spLocks/>
            </p:cNvSpPr>
            <p:nvPr/>
          </p:nvSpPr>
          <p:spPr bwMode="auto">
            <a:xfrm>
              <a:off x="2609" y="2183"/>
              <a:ext cx="42" cy="28"/>
            </a:xfrm>
            <a:custGeom>
              <a:avLst/>
              <a:gdLst>
                <a:gd name="T0" fmla="*/ 0 w 42"/>
                <a:gd name="T1" fmla="*/ 28 h 28"/>
                <a:gd name="T2" fmla="*/ 0 w 42"/>
                <a:gd name="T3" fmla="*/ 28 h 28"/>
                <a:gd name="T4" fmla="*/ 35 w 42"/>
                <a:gd name="T5" fmla="*/ 14 h 28"/>
                <a:gd name="T6" fmla="*/ 42 w 42"/>
                <a:gd name="T7" fmla="*/ 0 h 28"/>
                <a:gd name="T8" fmla="*/ 0 60000 65536"/>
                <a:gd name="T9" fmla="*/ 0 60000 65536"/>
                <a:gd name="T10" fmla="*/ 0 60000 65536"/>
                <a:gd name="T11" fmla="*/ 0 60000 65536"/>
                <a:gd name="T12" fmla="*/ 0 w 42"/>
                <a:gd name="T13" fmla="*/ 0 h 28"/>
                <a:gd name="T14" fmla="*/ 42 w 42"/>
                <a:gd name="T15" fmla="*/ 28 h 28"/>
              </a:gdLst>
              <a:ahLst/>
              <a:cxnLst>
                <a:cxn ang="T8">
                  <a:pos x="T0" y="T1"/>
                </a:cxn>
                <a:cxn ang="T9">
                  <a:pos x="T2" y="T3"/>
                </a:cxn>
                <a:cxn ang="T10">
                  <a:pos x="T4" y="T5"/>
                </a:cxn>
                <a:cxn ang="T11">
                  <a:pos x="T6" y="T7"/>
                </a:cxn>
              </a:cxnLst>
              <a:rect l="T12" t="T13" r="T14" b="T15"/>
              <a:pathLst>
                <a:path w="42" h="28">
                  <a:moveTo>
                    <a:pt x="0" y="28"/>
                  </a:moveTo>
                  <a:lnTo>
                    <a:pt x="0" y="28"/>
                  </a:lnTo>
                  <a:lnTo>
                    <a:pt x="35" y="14"/>
                  </a:lnTo>
                  <a:lnTo>
                    <a:pt x="42"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03" name="Line 43"/>
            <p:cNvSpPr>
              <a:spLocks noChangeShapeType="1"/>
            </p:cNvSpPr>
            <p:nvPr/>
          </p:nvSpPr>
          <p:spPr bwMode="auto">
            <a:xfrm flipV="1">
              <a:off x="2657" y="2087"/>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4" name="Line 44"/>
            <p:cNvSpPr>
              <a:spLocks noChangeShapeType="1"/>
            </p:cNvSpPr>
            <p:nvPr/>
          </p:nvSpPr>
          <p:spPr bwMode="auto">
            <a:xfrm flipH="1">
              <a:off x="2547"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5" name="Line 45"/>
            <p:cNvSpPr>
              <a:spLocks noChangeShapeType="1"/>
            </p:cNvSpPr>
            <p:nvPr/>
          </p:nvSpPr>
          <p:spPr bwMode="auto">
            <a:xfrm flipH="1">
              <a:off x="2451"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6" name="Line 46"/>
            <p:cNvSpPr>
              <a:spLocks noChangeShapeType="1"/>
            </p:cNvSpPr>
            <p:nvPr/>
          </p:nvSpPr>
          <p:spPr bwMode="auto">
            <a:xfrm flipH="1">
              <a:off x="2355"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7" name="Line 47"/>
            <p:cNvSpPr>
              <a:spLocks noChangeShapeType="1"/>
            </p:cNvSpPr>
            <p:nvPr/>
          </p:nvSpPr>
          <p:spPr bwMode="auto">
            <a:xfrm flipH="1">
              <a:off x="2259"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8" name="Line 48"/>
            <p:cNvSpPr>
              <a:spLocks noChangeShapeType="1"/>
            </p:cNvSpPr>
            <p:nvPr/>
          </p:nvSpPr>
          <p:spPr bwMode="auto">
            <a:xfrm flipH="1">
              <a:off x="2162"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9" name="Line 49"/>
            <p:cNvSpPr>
              <a:spLocks noChangeShapeType="1"/>
            </p:cNvSpPr>
            <p:nvPr/>
          </p:nvSpPr>
          <p:spPr bwMode="auto">
            <a:xfrm flipH="1">
              <a:off x="2066"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0" name="Freeform 50"/>
            <p:cNvSpPr>
              <a:spLocks/>
            </p:cNvSpPr>
            <p:nvPr/>
          </p:nvSpPr>
          <p:spPr bwMode="auto">
            <a:xfrm>
              <a:off x="1970" y="1111"/>
              <a:ext cx="55" cy="1"/>
            </a:xfrm>
            <a:custGeom>
              <a:avLst/>
              <a:gdLst>
                <a:gd name="T0" fmla="*/ 55 w 55"/>
                <a:gd name="T1" fmla="*/ 0 h 1"/>
                <a:gd name="T2" fmla="*/ 7 w 55"/>
                <a:gd name="T3" fmla="*/ 0 h 1"/>
                <a:gd name="T4" fmla="*/ 0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55" y="0"/>
                  </a:moveTo>
                  <a:lnTo>
                    <a:pt x="7"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11" name="Line 51"/>
            <p:cNvSpPr>
              <a:spLocks noChangeShapeType="1"/>
            </p:cNvSpPr>
            <p:nvPr/>
          </p:nvSpPr>
          <p:spPr bwMode="auto">
            <a:xfrm flipH="1">
              <a:off x="1874"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2" name="Line 52"/>
            <p:cNvSpPr>
              <a:spLocks noChangeShapeType="1"/>
            </p:cNvSpPr>
            <p:nvPr/>
          </p:nvSpPr>
          <p:spPr bwMode="auto">
            <a:xfrm flipH="1">
              <a:off x="1777"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3" name="Line 53"/>
            <p:cNvSpPr>
              <a:spLocks noChangeShapeType="1"/>
            </p:cNvSpPr>
            <p:nvPr/>
          </p:nvSpPr>
          <p:spPr bwMode="auto">
            <a:xfrm flipH="1">
              <a:off x="1681"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4" name="Line 54"/>
            <p:cNvSpPr>
              <a:spLocks noChangeShapeType="1"/>
            </p:cNvSpPr>
            <p:nvPr/>
          </p:nvSpPr>
          <p:spPr bwMode="auto">
            <a:xfrm flipH="1">
              <a:off x="1585"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5" name="Line 55"/>
            <p:cNvSpPr>
              <a:spLocks noChangeShapeType="1"/>
            </p:cNvSpPr>
            <p:nvPr/>
          </p:nvSpPr>
          <p:spPr bwMode="auto">
            <a:xfrm flipH="1">
              <a:off x="1489"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6" name="Line 56"/>
            <p:cNvSpPr>
              <a:spLocks noChangeShapeType="1"/>
            </p:cNvSpPr>
            <p:nvPr/>
          </p:nvSpPr>
          <p:spPr bwMode="auto">
            <a:xfrm flipH="1">
              <a:off x="1392"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7" name="Freeform 57"/>
            <p:cNvSpPr>
              <a:spLocks/>
            </p:cNvSpPr>
            <p:nvPr/>
          </p:nvSpPr>
          <p:spPr bwMode="auto">
            <a:xfrm>
              <a:off x="2871" y="1111"/>
              <a:ext cx="41" cy="27"/>
            </a:xfrm>
            <a:custGeom>
              <a:avLst/>
              <a:gdLst>
                <a:gd name="T0" fmla="*/ 41 w 41"/>
                <a:gd name="T1" fmla="*/ 0 h 27"/>
                <a:gd name="T2" fmla="*/ 6 w 41"/>
                <a:gd name="T3" fmla="*/ 14 h 27"/>
                <a:gd name="T4" fmla="*/ 0 w 41"/>
                <a:gd name="T5" fmla="*/ 27 h 27"/>
                <a:gd name="T6" fmla="*/ 0 60000 65536"/>
                <a:gd name="T7" fmla="*/ 0 60000 65536"/>
                <a:gd name="T8" fmla="*/ 0 60000 65536"/>
                <a:gd name="T9" fmla="*/ 0 w 41"/>
                <a:gd name="T10" fmla="*/ 0 h 27"/>
                <a:gd name="T11" fmla="*/ 41 w 41"/>
                <a:gd name="T12" fmla="*/ 27 h 27"/>
              </a:gdLst>
              <a:ahLst/>
              <a:cxnLst>
                <a:cxn ang="T6">
                  <a:pos x="T0" y="T1"/>
                </a:cxn>
                <a:cxn ang="T7">
                  <a:pos x="T2" y="T3"/>
                </a:cxn>
                <a:cxn ang="T8">
                  <a:pos x="T4" y="T5"/>
                </a:cxn>
              </a:cxnLst>
              <a:rect l="T9" t="T10" r="T11" b="T12"/>
              <a:pathLst>
                <a:path w="41" h="27">
                  <a:moveTo>
                    <a:pt x="41" y="0"/>
                  </a:moveTo>
                  <a:lnTo>
                    <a:pt x="6"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18" name="Line 58"/>
            <p:cNvSpPr>
              <a:spLocks noChangeShapeType="1"/>
            </p:cNvSpPr>
            <p:nvPr/>
          </p:nvSpPr>
          <p:spPr bwMode="auto">
            <a:xfrm>
              <a:off x="2864" y="2053"/>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9" name="Freeform 59"/>
            <p:cNvSpPr>
              <a:spLocks/>
            </p:cNvSpPr>
            <p:nvPr/>
          </p:nvSpPr>
          <p:spPr bwMode="auto">
            <a:xfrm>
              <a:off x="2864" y="2149"/>
              <a:ext cx="13" cy="48"/>
            </a:xfrm>
            <a:custGeom>
              <a:avLst/>
              <a:gdLst>
                <a:gd name="T0" fmla="*/ 0 w 13"/>
                <a:gd name="T1" fmla="*/ 0 h 48"/>
                <a:gd name="T2" fmla="*/ 0 w 13"/>
                <a:gd name="T3" fmla="*/ 14 h 48"/>
                <a:gd name="T4" fmla="*/ 13 w 13"/>
                <a:gd name="T5" fmla="*/ 48 h 48"/>
                <a:gd name="T6" fmla="*/ 13 w 13"/>
                <a:gd name="T7" fmla="*/ 48 h 48"/>
                <a:gd name="T8" fmla="*/ 0 60000 65536"/>
                <a:gd name="T9" fmla="*/ 0 60000 65536"/>
                <a:gd name="T10" fmla="*/ 0 60000 65536"/>
                <a:gd name="T11" fmla="*/ 0 60000 65536"/>
                <a:gd name="T12" fmla="*/ 0 w 13"/>
                <a:gd name="T13" fmla="*/ 0 h 48"/>
                <a:gd name="T14" fmla="*/ 13 w 13"/>
                <a:gd name="T15" fmla="*/ 48 h 48"/>
              </a:gdLst>
              <a:ahLst/>
              <a:cxnLst>
                <a:cxn ang="T8">
                  <a:pos x="T0" y="T1"/>
                </a:cxn>
                <a:cxn ang="T9">
                  <a:pos x="T2" y="T3"/>
                </a:cxn>
                <a:cxn ang="T10">
                  <a:pos x="T4" y="T5"/>
                </a:cxn>
                <a:cxn ang="T11">
                  <a:pos x="T6" y="T7"/>
                </a:cxn>
              </a:cxnLst>
              <a:rect l="T12" t="T13" r="T14" b="T15"/>
              <a:pathLst>
                <a:path w="13" h="48">
                  <a:moveTo>
                    <a:pt x="0" y="0"/>
                  </a:moveTo>
                  <a:lnTo>
                    <a:pt x="0" y="14"/>
                  </a:lnTo>
                  <a:lnTo>
                    <a:pt x="13" y="4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20" name="Line 60"/>
            <p:cNvSpPr>
              <a:spLocks noChangeShapeType="1"/>
            </p:cNvSpPr>
            <p:nvPr/>
          </p:nvSpPr>
          <p:spPr bwMode="auto">
            <a:xfrm>
              <a:off x="2919"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1" name="Line 61"/>
            <p:cNvSpPr>
              <a:spLocks noChangeShapeType="1"/>
            </p:cNvSpPr>
            <p:nvPr/>
          </p:nvSpPr>
          <p:spPr bwMode="auto">
            <a:xfrm>
              <a:off x="3015"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2" name="Line 62"/>
            <p:cNvSpPr>
              <a:spLocks noChangeShapeType="1"/>
            </p:cNvSpPr>
            <p:nvPr/>
          </p:nvSpPr>
          <p:spPr bwMode="auto">
            <a:xfrm>
              <a:off x="3111"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3" name="Line 63"/>
            <p:cNvSpPr>
              <a:spLocks noChangeShapeType="1"/>
            </p:cNvSpPr>
            <p:nvPr/>
          </p:nvSpPr>
          <p:spPr bwMode="auto">
            <a:xfrm>
              <a:off x="3207" y="2211"/>
              <a:ext cx="5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4" name="Line 64"/>
            <p:cNvSpPr>
              <a:spLocks noChangeShapeType="1"/>
            </p:cNvSpPr>
            <p:nvPr/>
          </p:nvSpPr>
          <p:spPr bwMode="auto">
            <a:xfrm>
              <a:off x="3304"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5" name="Line 65"/>
            <p:cNvSpPr>
              <a:spLocks noChangeShapeType="1"/>
            </p:cNvSpPr>
            <p:nvPr/>
          </p:nvSpPr>
          <p:spPr bwMode="auto">
            <a:xfrm>
              <a:off x="3400"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6" name="Freeform 66"/>
            <p:cNvSpPr>
              <a:spLocks/>
            </p:cNvSpPr>
            <p:nvPr/>
          </p:nvSpPr>
          <p:spPr bwMode="auto">
            <a:xfrm>
              <a:off x="3496" y="2211"/>
              <a:ext cx="55" cy="1"/>
            </a:xfrm>
            <a:custGeom>
              <a:avLst/>
              <a:gdLst>
                <a:gd name="T0" fmla="*/ 0 w 55"/>
                <a:gd name="T1" fmla="*/ 0 h 1"/>
                <a:gd name="T2" fmla="*/ 48 w 55"/>
                <a:gd name="T3" fmla="*/ 0 h 1"/>
                <a:gd name="T4" fmla="*/ 55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0" y="0"/>
                  </a:moveTo>
                  <a:lnTo>
                    <a:pt x="4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27" name="Line 67"/>
            <p:cNvSpPr>
              <a:spLocks noChangeShapeType="1"/>
            </p:cNvSpPr>
            <p:nvPr/>
          </p:nvSpPr>
          <p:spPr bwMode="auto">
            <a:xfrm>
              <a:off x="3593"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8" name="Line 68"/>
            <p:cNvSpPr>
              <a:spLocks noChangeShapeType="1"/>
            </p:cNvSpPr>
            <p:nvPr/>
          </p:nvSpPr>
          <p:spPr bwMode="auto">
            <a:xfrm>
              <a:off x="3689"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9" name="Line 69"/>
            <p:cNvSpPr>
              <a:spLocks noChangeShapeType="1"/>
            </p:cNvSpPr>
            <p:nvPr/>
          </p:nvSpPr>
          <p:spPr bwMode="auto">
            <a:xfrm>
              <a:off x="3785"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0" name="Line 70"/>
            <p:cNvSpPr>
              <a:spLocks noChangeShapeType="1"/>
            </p:cNvSpPr>
            <p:nvPr/>
          </p:nvSpPr>
          <p:spPr bwMode="auto">
            <a:xfrm>
              <a:off x="3881"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1" name="Line 71"/>
            <p:cNvSpPr>
              <a:spLocks noChangeShapeType="1"/>
            </p:cNvSpPr>
            <p:nvPr/>
          </p:nvSpPr>
          <p:spPr bwMode="auto">
            <a:xfrm>
              <a:off x="3978"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2" name="Line 72"/>
            <p:cNvSpPr>
              <a:spLocks noChangeShapeType="1"/>
            </p:cNvSpPr>
            <p:nvPr/>
          </p:nvSpPr>
          <p:spPr bwMode="auto">
            <a:xfrm>
              <a:off x="4074" y="22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3" name="Freeform 73"/>
            <p:cNvSpPr>
              <a:spLocks/>
            </p:cNvSpPr>
            <p:nvPr/>
          </p:nvSpPr>
          <p:spPr bwMode="auto">
            <a:xfrm>
              <a:off x="4170" y="2183"/>
              <a:ext cx="41" cy="28"/>
            </a:xfrm>
            <a:custGeom>
              <a:avLst/>
              <a:gdLst>
                <a:gd name="T0" fmla="*/ 0 w 41"/>
                <a:gd name="T1" fmla="*/ 28 h 28"/>
                <a:gd name="T2" fmla="*/ 0 w 41"/>
                <a:gd name="T3" fmla="*/ 28 h 28"/>
                <a:gd name="T4" fmla="*/ 34 w 41"/>
                <a:gd name="T5" fmla="*/ 14 h 28"/>
                <a:gd name="T6" fmla="*/ 41 w 41"/>
                <a:gd name="T7" fmla="*/ 0 h 28"/>
                <a:gd name="T8" fmla="*/ 0 60000 65536"/>
                <a:gd name="T9" fmla="*/ 0 60000 65536"/>
                <a:gd name="T10" fmla="*/ 0 60000 65536"/>
                <a:gd name="T11" fmla="*/ 0 60000 65536"/>
                <a:gd name="T12" fmla="*/ 0 w 41"/>
                <a:gd name="T13" fmla="*/ 0 h 28"/>
                <a:gd name="T14" fmla="*/ 41 w 41"/>
                <a:gd name="T15" fmla="*/ 28 h 28"/>
              </a:gdLst>
              <a:ahLst/>
              <a:cxnLst>
                <a:cxn ang="T8">
                  <a:pos x="T0" y="T1"/>
                </a:cxn>
                <a:cxn ang="T9">
                  <a:pos x="T2" y="T3"/>
                </a:cxn>
                <a:cxn ang="T10">
                  <a:pos x="T4" y="T5"/>
                </a:cxn>
                <a:cxn ang="T11">
                  <a:pos x="T6" y="T7"/>
                </a:cxn>
              </a:cxnLst>
              <a:rect l="T12" t="T13" r="T14" b="T15"/>
              <a:pathLst>
                <a:path w="41" h="28">
                  <a:moveTo>
                    <a:pt x="0" y="28"/>
                  </a:moveTo>
                  <a:lnTo>
                    <a:pt x="0" y="28"/>
                  </a:lnTo>
                  <a:lnTo>
                    <a:pt x="34" y="14"/>
                  </a:lnTo>
                  <a:lnTo>
                    <a:pt x="41"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34" name="Line 74"/>
            <p:cNvSpPr>
              <a:spLocks noChangeShapeType="1"/>
            </p:cNvSpPr>
            <p:nvPr/>
          </p:nvSpPr>
          <p:spPr bwMode="auto">
            <a:xfrm flipV="1">
              <a:off x="4225" y="2087"/>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435" name="Group 75"/>
            <p:cNvGrpSpPr>
              <a:grpSpLocks/>
            </p:cNvGrpSpPr>
            <p:nvPr/>
          </p:nvGrpSpPr>
          <p:grpSpPr bwMode="auto">
            <a:xfrm>
              <a:off x="1296" y="1125"/>
              <a:ext cx="2930" cy="928"/>
              <a:chOff x="1296" y="1125"/>
              <a:chExt cx="2930" cy="928"/>
            </a:xfrm>
          </p:grpSpPr>
          <p:sp>
            <p:nvSpPr>
              <p:cNvPr id="15449" name="Rectangle 76"/>
              <p:cNvSpPr>
                <a:spLocks noChangeArrowheads="1"/>
              </p:cNvSpPr>
              <p:nvPr/>
            </p:nvSpPr>
            <p:spPr bwMode="auto">
              <a:xfrm>
                <a:off x="2444" y="1290"/>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50" name="Rectangle 77"/>
              <p:cNvSpPr>
                <a:spLocks noChangeArrowheads="1"/>
              </p:cNvSpPr>
              <p:nvPr/>
            </p:nvSpPr>
            <p:spPr bwMode="auto">
              <a:xfrm>
                <a:off x="2444" y="1303"/>
                <a:ext cx="28" cy="7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51" name="Freeform 78"/>
              <p:cNvSpPr>
                <a:spLocks/>
              </p:cNvSpPr>
              <p:nvPr/>
            </p:nvSpPr>
            <p:spPr bwMode="auto">
              <a:xfrm>
                <a:off x="1942" y="1675"/>
                <a:ext cx="28" cy="34"/>
              </a:xfrm>
              <a:custGeom>
                <a:avLst/>
                <a:gdLst>
                  <a:gd name="T0" fmla="*/ 14 w 28"/>
                  <a:gd name="T1" fmla="*/ 34 h 34"/>
                  <a:gd name="T2" fmla="*/ 0 w 28"/>
                  <a:gd name="T3" fmla="*/ 27 h 34"/>
                  <a:gd name="T4" fmla="*/ 21 w 28"/>
                  <a:gd name="T5" fmla="*/ 0 h 34"/>
                  <a:gd name="T6" fmla="*/ 28 w 28"/>
                  <a:gd name="T7" fmla="*/ 13 h 34"/>
                  <a:gd name="T8" fmla="*/ 14 w 28"/>
                  <a:gd name="T9" fmla="*/ 34 h 34"/>
                  <a:gd name="T10" fmla="*/ 0 60000 65536"/>
                  <a:gd name="T11" fmla="*/ 0 60000 65536"/>
                  <a:gd name="T12" fmla="*/ 0 60000 65536"/>
                  <a:gd name="T13" fmla="*/ 0 60000 65536"/>
                  <a:gd name="T14" fmla="*/ 0 60000 65536"/>
                  <a:gd name="T15" fmla="*/ 0 w 28"/>
                  <a:gd name="T16" fmla="*/ 0 h 34"/>
                  <a:gd name="T17" fmla="*/ 28 w 28"/>
                  <a:gd name="T18" fmla="*/ 34 h 34"/>
                </a:gdLst>
                <a:ahLst/>
                <a:cxnLst>
                  <a:cxn ang="T10">
                    <a:pos x="T0" y="T1"/>
                  </a:cxn>
                  <a:cxn ang="T11">
                    <a:pos x="T2" y="T3"/>
                  </a:cxn>
                  <a:cxn ang="T12">
                    <a:pos x="T4" y="T5"/>
                  </a:cxn>
                  <a:cxn ang="T13">
                    <a:pos x="T6" y="T7"/>
                  </a:cxn>
                  <a:cxn ang="T14">
                    <a:pos x="T8" y="T9"/>
                  </a:cxn>
                </a:cxnLst>
                <a:rect l="T15" t="T16" r="T17" b="T18"/>
                <a:pathLst>
                  <a:path w="28" h="34">
                    <a:moveTo>
                      <a:pt x="14" y="34"/>
                    </a:moveTo>
                    <a:lnTo>
                      <a:pt x="0" y="27"/>
                    </a:lnTo>
                    <a:lnTo>
                      <a:pt x="21" y="0"/>
                    </a:lnTo>
                    <a:lnTo>
                      <a:pt x="28"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2" name="Freeform 79"/>
              <p:cNvSpPr>
                <a:spLocks/>
              </p:cNvSpPr>
              <p:nvPr/>
            </p:nvSpPr>
            <p:spPr bwMode="auto">
              <a:xfrm>
                <a:off x="1956" y="1688"/>
                <a:ext cx="28" cy="28"/>
              </a:xfrm>
              <a:custGeom>
                <a:avLst/>
                <a:gdLst>
                  <a:gd name="T0" fmla="*/ 0 w 28"/>
                  <a:gd name="T1" fmla="*/ 21 h 28"/>
                  <a:gd name="T2" fmla="*/ 14 w 28"/>
                  <a:gd name="T3" fmla="*/ 28 h 28"/>
                  <a:gd name="T4" fmla="*/ 28 w 28"/>
                  <a:gd name="T5" fmla="*/ 7 h 28"/>
                  <a:gd name="T6" fmla="*/ 21 w 28"/>
                  <a:gd name="T7" fmla="*/ 0 h 28"/>
                  <a:gd name="T8" fmla="*/ 0 w 28"/>
                  <a:gd name="T9" fmla="*/ 21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0" y="21"/>
                    </a:moveTo>
                    <a:lnTo>
                      <a:pt x="14" y="28"/>
                    </a:lnTo>
                    <a:lnTo>
                      <a:pt x="28" y="7"/>
                    </a:lnTo>
                    <a:lnTo>
                      <a:pt x="21" y="0"/>
                    </a:lnTo>
                    <a:lnTo>
                      <a:pt x="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3" name="Freeform 80"/>
              <p:cNvSpPr>
                <a:spLocks/>
              </p:cNvSpPr>
              <p:nvPr/>
            </p:nvSpPr>
            <p:spPr bwMode="auto">
              <a:xfrm>
                <a:off x="1440" y="1283"/>
                <a:ext cx="35" cy="34"/>
              </a:xfrm>
              <a:custGeom>
                <a:avLst/>
                <a:gdLst>
                  <a:gd name="T0" fmla="*/ 14 w 35"/>
                  <a:gd name="T1" fmla="*/ 34 h 34"/>
                  <a:gd name="T2" fmla="*/ 0 w 35"/>
                  <a:gd name="T3" fmla="*/ 27 h 34"/>
                  <a:gd name="T4" fmla="*/ 21 w 35"/>
                  <a:gd name="T5" fmla="*/ 0 h 34"/>
                  <a:gd name="T6" fmla="*/ 35 w 35"/>
                  <a:gd name="T7" fmla="*/ 13 h 34"/>
                  <a:gd name="T8" fmla="*/ 14 w 35"/>
                  <a:gd name="T9" fmla="*/ 34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14" y="34"/>
                    </a:moveTo>
                    <a:lnTo>
                      <a:pt x="0" y="27"/>
                    </a:lnTo>
                    <a:lnTo>
                      <a:pt x="21" y="0"/>
                    </a:lnTo>
                    <a:lnTo>
                      <a:pt x="35"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4" name="Freeform 81"/>
              <p:cNvSpPr>
                <a:spLocks/>
              </p:cNvSpPr>
              <p:nvPr/>
            </p:nvSpPr>
            <p:spPr bwMode="auto">
              <a:xfrm>
                <a:off x="1454" y="1296"/>
                <a:ext cx="523" cy="413"/>
              </a:xfrm>
              <a:custGeom>
                <a:avLst/>
                <a:gdLst>
                  <a:gd name="T0" fmla="*/ 502 w 523"/>
                  <a:gd name="T1" fmla="*/ 413 h 413"/>
                  <a:gd name="T2" fmla="*/ 523 w 523"/>
                  <a:gd name="T3" fmla="*/ 392 h 413"/>
                  <a:gd name="T4" fmla="*/ 21 w 523"/>
                  <a:gd name="T5" fmla="*/ 0 h 413"/>
                  <a:gd name="T6" fmla="*/ 0 w 523"/>
                  <a:gd name="T7" fmla="*/ 21 h 413"/>
                  <a:gd name="T8" fmla="*/ 502 w 523"/>
                  <a:gd name="T9" fmla="*/ 413 h 413"/>
                  <a:gd name="T10" fmla="*/ 0 60000 65536"/>
                  <a:gd name="T11" fmla="*/ 0 60000 65536"/>
                  <a:gd name="T12" fmla="*/ 0 60000 65536"/>
                  <a:gd name="T13" fmla="*/ 0 60000 65536"/>
                  <a:gd name="T14" fmla="*/ 0 60000 65536"/>
                  <a:gd name="T15" fmla="*/ 0 w 523"/>
                  <a:gd name="T16" fmla="*/ 0 h 413"/>
                  <a:gd name="T17" fmla="*/ 523 w 523"/>
                  <a:gd name="T18" fmla="*/ 413 h 413"/>
                </a:gdLst>
                <a:ahLst/>
                <a:cxnLst>
                  <a:cxn ang="T10">
                    <a:pos x="T0" y="T1"/>
                  </a:cxn>
                  <a:cxn ang="T11">
                    <a:pos x="T2" y="T3"/>
                  </a:cxn>
                  <a:cxn ang="T12">
                    <a:pos x="T4" y="T5"/>
                  </a:cxn>
                  <a:cxn ang="T13">
                    <a:pos x="T6" y="T7"/>
                  </a:cxn>
                  <a:cxn ang="T14">
                    <a:pos x="T8" y="T9"/>
                  </a:cxn>
                </a:cxnLst>
                <a:rect l="T15" t="T16" r="T17" b="T18"/>
                <a:pathLst>
                  <a:path w="523" h="413">
                    <a:moveTo>
                      <a:pt x="502" y="413"/>
                    </a:moveTo>
                    <a:lnTo>
                      <a:pt x="523" y="392"/>
                    </a:lnTo>
                    <a:lnTo>
                      <a:pt x="21" y="0"/>
                    </a:lnTo>
                    <a:lnTo>
                      <a:pt x="0" y="21"/>
                    </a:lnTo>
                    <a:lnTo>
                      <a:pt x="502" y="4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5" name="Freeform 82"/>
              <p:cNvSpPr>
                <a:spLocks/>
              </p:cNvSpPr>
              <p:nvPr/>
            </p:nvSpPr>
            <p:spPr bwMode="auto">
              <a:xfrm>
                <a:off x="1956" y="1675"/>
                <a:ext cx="28" cy="34"/>
              </a:xfrm>
              <a:custGeom>
                <a:avLst/>
                <a:gdLst>
                  <a:gd name="T0" fmla="*/ 14 w 28"/>
                  <a:gd name="T1" fmla="*/ 34 h 34"/>
                  <a:gd name="T2" fmla="*/ 28 w 28"/>
                  <a:gd name="T3" fmla="*/ 27 h 34"/>
                  <a:gd name="T4" fmla="*/ 14 w 28"/>
                  <a:gd name="T5" fmla="*/ 0 h 34"/>
                  <a:gd name="T6" fmla="*/ 0 w 28"/>
                  <a:gd name="T7" fmla="*/ 13 h 34"/>
                  <a:gd name="T8" fmla="*/ 14 w 28"/>
                  <a:gd name="T9" fmla="*/ 34 h 34"/>
                  <a:gd name="T10" fmla="*/ 0 60000 65536"/>
                  <a:gd name="T11" fmla="*/ 0 60000 65536"/>
                  <a:gd name="T12" fmla="*/ 0 60000 65536"/>
                  <a:gd name="T13" fmla="*/ 0 60000 65536"/>
                  <a:gd name="T14" fmla="*/ 0 60000 65536"/>
                  <a:gd name="T15" fmla="*/ 0 w 28"/>
                  <a:gd name="T16" fmla="*/ 0 h 34"/>
                  <a:gd name="T17" fmla="*/ 28 w 28"/>
                  <a:gd name="T18" fmla="*/ 34 h 34"/>
                </a:gdLst>
                <a:ahLst/>
                <a:cxnLst>
                  <a:cxn ang="T10">
                    <a:pos x="T0" y="T1"/>
                  </a:cxn>
                  <a:cxn ang="T11">
                    <a:pos x="T2" y="T3"/>
                  </a:cxn>
                  <a:cxn ang="T12">
                    <a:pos x="T4" y="T5"/>
                  </a:cxn>
                  <a:cxn ang="T13">
                    <a:pos x="T6" y="T7"/>
                  </a:cxn>
                  <a:cxn ang="T14">
                    <a:pos x="T8" y="T9"/>
                  </a:cxn>
                </a:cxnLst>
                <a:rect l="T15" t="T16" r="T17" b="T18"/>
                <a:pathLst>
                  <a:path w="28" h="34">
                    <a:moveTo>
                      <a:pt x="14" y="34"/>
                    </a:moveTo>
                    <a:lnTo>
                      <a:pt x="28" y="27"/>
                    </a:lnTo>
                    <a:lnTo>
                      <a:pt x="14" y="0"/>
                    </a:lnTo>
                    <a:lnTo>
                      <a:pt x="0"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56" name="Rectangle 83"/>
              <p:cNvSpPr>
                <a:spLocks noChangeArrowheads="1"/>
              </p:cNvSpPr>
              <p:nvPr/>
            </p:nvSpPr>
            <p:spPr bwMode="auto">
              <a:xfrm>
                <a:off x="1447" y="1290"/>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57" name="Rectangle 84"/>
              <p:cNvSpPr>
                <a:spLocks noChangeArrowheads="1"/>
              </p:cNvSpPr>
              <p:nvPr/>
            </p:nvSpPr>
            <p:spPr bwMode="auto">
              <a:xfrm>
                <a:off x="1447" y="1303"/>
                <a:ext cx="28" cy="7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58" name="Rectangle 85"/>
              <p:cNvSpPr>
                <a:spLocks noChangeArrowheads="1"/>
              </p:cNvSpPr>
              <p:nvPr/>
            </p:nvSpPr>
            <p:spPr bwMode="auto">
              <a:xfrm>
                <a:off x="1447" y="1290"/>
                <a:ext cx="14"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59" name="Rectangle 86"/>
              <p:cNvSpPr>
                <a:spLocks noChangeArrowheads="1"/>
              </p:cNvSpPr>
              <p:nvPr/>
            </p:nvSpPr>
            <p:spPr bwMode="auto">
              <a:xfrm>
                <a:off x="2458" y="1290"/>
                <a:ext cx="14"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0" name="Rectangle 87"/>
              <p:cNvSpPr>
                <a:spLocks noChangeArrowheads="1"/>
              </p:cNvSpPr>
              <p:nvPr/>
            </p:nvSpPr>
            <p:spPr bwMode="auto">
              <a:xfrm>
                <a:off x="1461" y="1290"/>
                <a:ext cx="997" cy="2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1" name="Oval 88"/>
              <p:cNvSpPr>
                <a:spLocks noChangeArrowheads="1"/>
              </p:cNvSpPr>
              <p:nvPr/>
            </p:nvSpPr>
            <p:spPr bwMode="auto">
              <a:xfrm>
                <a:off x="1379" y="1214"/>
                <a:ext cx="178"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2" name="Oval 89"/>
              <p:cNvSpPr>
                <a:spLocks noChangeArrowheads="1"/>
              </p:cNvSpPr>
              <p:nvPr/>
            </p:nvSpPr>
            <p:spPr bwMode="auto">
              <a:xfrm>
                <a:off x="1382" y="1217"/>
                <a:ext cx="172"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3" name="Oval 90"/>
              <p:cNvSpPr>
                <a:spLocks noChangeArrowheads="1"/>
              </p:cNvSpPr>
              <p:nvPr/>
            </p:nvSpPr>
            <p:spPr bwMode="auto">
              <a:xfrm>
                <a:off x="1874" y="1613"/>
                <a:ext cx="178"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4" name="Oval 91"/>
              <p:cNvSpPr>
                <a:spLocks noChangeArrowheads="1"/>
              </p:cNvSpPr>
              <p:nvPr/>
            </p:nvSpPr>
            <p:spPr bwMode="auto">
              <a:xfrm>
                <a:off x="1877" y="1616"/>
                <a:ext cx="172" cy="172"/>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5" name="Oval 92"/>
              <p:cNvSpPr>
                <a:spLocks noChangeArrowheads="1"/>
              </p:cNvSpPr>
              <p:nvPr/>
            </p:nvSpPr>
            <p:spPr bwMode="auto">
              <a:xfrm>
                <a:off x="2369" y="1214"/>
                <a:ext cx="185"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6" name="Oval 93"/>
              <p:cNvSpPr>
                <a:spLocks noChangeArrowheads="1"/>
              </p:cNvSpPr>
              <p:nvPr/>
            </p:nvSpPr>
            <p:spPr bwMode="auto">
              <a:xfrm>
                <a:off x="2372" y="1217"/>
                <a:ext cx="179"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7" name="Rectangle 94"/>
              <p:cNvSpPr>
                <a:spLocks noChangeArrowheads="1"/>
              </p:cNvSpPr>
              <p:nvPr/>
            </p:nvSpPr>
            <p:spPr bwMode="auto">
              <a:xfrm>
                <a:off x="3991" y="1290"/>
                <a:ext cx="28"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8" name="Rectangle 95"/>
              <p:cNvSpPr>
                <a:spLocks noChangeArrowheads="1"/>
              </p:cNvSpPr>
              <p:nvPr/>
            </p:nvSpPr>
            <p:spPr bwMode="auto">
              <a:xfrm>
                <a:off x="3991" y="1303"/>
                <a:ext cx="28" cy="7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69" name="Freeform 96"/>
              <p:cNvSpPr>
                <a:spLocks/>
              </p:cNvSpPr>
              <p:nvPr/>
            </p:nvSpPr>
            <p:spPr bwMode="auto">
              <a:xfrm>
                <a:off x="3627" y="1688"/>
                <a:ext cx="27" cy="28"/>
              </a:xfrm>
              <a:custGeom>
                <a:avLst/>
                <a:gdLst>
                  <a:gd name="T0" fmla="*/ 0 w 27"/>
                  <a:gd name="T1" fmla="*/ 21 h 28"/>
                  <a:gd name="T2" fmla="*/ 14 w 27"/>
                  <a:gd name="T3" fmla="*/ 28 h 28"/>
                  <a:gd name="T4" fmla="*/ 27 w 27"/>
                  <a:gd name="T5" fmla="*/ 7 h 28"/>
                  <a:gd name="T6" fmla="*/ 21 w 27"/>
                  <a:gd name="T7" fmla="*/ 0 h 28"/>
                  <a:gd name="T8" fmla="*/ 0 w 27"/>
                  <a:gd name="T9" fmla="*/ 21 h 28"/>
                  <a:gd name="T10" fmla="*/ 0 60000 65536"/>
                  <a:gd name="T11" fmla="*/ 0 60000 65536"/>
                  <a:gd name="T12" fmla="*/ 0 60000 65536"/>
                  <a:gd name="T13" fmla="*/ 0 60000 65536"/>
                  <a:gd name="T14" fmla="*/ 0 60000 65536"/>
                  <a:gd name="T15" fmla="*/ 0 w 27"/>
                  <a:gd name="T16" fmla="*/ 0 h 28"/>
                  <a:gd name="T17" fmla="*/ 27 w 27"/>
                  <a:gd name="T18" fmla="*/ 28 h 28"/>
                </a:gdLst>
                <a:ahLst/>
                <a:cxnLst>
                  <a:cxn ang="T10">
                    <a:pos x="T0" y="T1"/>
                  </a:cxn>
                  <a:cxn ang="T11">
                    <a:pos x="T2" y="T3"/>
                  </a:cxn>
                  <a:cxn ang="T12">
                    <a:pos x="T4" y="T5"/>
                  </a:cxn>
                  <a:cxn ang="T13">
                    <a:pos x="T6" y="T7"/>
                  </a:cxn>
                  <a:cxn ang="T14">
                    <a:pos x="T8" y="T9"/>
                  </a:cxn>
                </a:cxnLst>
                <a:rect l="T15" t="T16" r="T17" b="T18"/>
                <a:pathLst>
                  <a:path w="27" h="28">
                    <a:moveTo>
                      <a:pt x="0" y="21"/>
                    </a:moveTo>
                    <a:lnTo>
                      <a:pt x="14" y="28"/>
                    </a:lnTo>
                    <a:lnTo>
                      <a:pt x="27" y="7"/>
                    </a:lnTo>
                    <a:lnTo>
                      <a:pt x="21" y="0"/>
                    </a:lnTo>
                    <a:lnTo>
                      <a:pt x="0"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70" name="Freeform 97"/>
              <p:cNvSpPr>
                <a:spLocks/>
              </p:cNvSpPr>
              <p:nvPr/>
            </p:nvSpPr>
            <p:spPr bwMode="auto">
              <a:xfrm>
                <a:off x="3118" y="1283"/>
                <a:ext cx="34" cy="34"/>
              </a:xfrm>
              <a:custGeom>
                <a:avLst/>
                <a:gdLst>
                  <a:gd name="T0" fmla="*/ 14 w 34"/>
                  <a:gd name="T1" fmla="*/ 34 h 34"/>
                  <a:gd name="T2" fmla="*/ 0 w 34"/>
                  <a:gd name="T3" fmla="*/ 27 h 34"/>
                  <a:gd name="T4" fmla="*/ 21 w 34"/>
                  <a:gd name="T5" fmla="*/ 0 h 34"/>
                  <a:gd name="T6" fmla="*/ 34 w 34"/>
                  <a:gd name="T7" fmla="*/ 13 h 34"/>
                  <a:gd name="T8" fmla="*/ 14 w 34"/>
                  <a:gd name="T9" fmla="*/ 34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14" y="34"/>
                    </a:moveTo>
                    <a:lnTo>
                      <a:pt x="0" y="27"/>
                    </a:lnTo>
                    <a:lnTo>
                      <a:pt x="21" y="0"/>
                    </a:lnTo>
                    <a:lnTo>
                      <a:pt x="34"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71" name="Freeform 98"/>
              <p:cNvSpPr>
                <a:spLocks/>
              </p:cNvSpPr>
              <p:nvPr/>
            </p:nvSpPr>
            <p:spPr bwMode="auto">
              <a:xfrm>
                <a:off x="3132" y="1296"/>
                <a:ext cx="516" cy="413"/>
              </a:xfrm>
              <a:custGeom>
                <a:avLst/>
                <a:gdLst>
                  <a:gd name="T0" fmla="*/ 495 w 516"/>
                  <a:gd name="T1" fmla="*/ 413 h 413"/>
                  <a:gd name="T2" fmla="*/ 516 w 516"/>
                  <a:gd name="T3" fmla="*/ 392 h 413"/>
                  <a:gd name="T4" fmla="*/ 20 w 516"/>
                  <a:gd name="T5" fmla="*/ 0 h 413"/>
                  <a:gd name="T6" fmla="*/ 0 w 516"/>
                  <a:gd name="T7" fmla="*/ 21 h 413"/>
                  <a:gd name="T8" fmla="*/ 495 w 516"/>
                  <a:gd name="T9" fmla="*/ 413 h 413"/>
                  <a:gd name="T10" fmla="*/ 0 60000 65536"/>
                  <a:gd name="T11" fmla="*/ 0 60000 65536"/>
                  <a:gd name="T12" fmla="*/ 0 60000 65536"/>
                  <a:gd name="T13" fmla="*/ 0 60000 65536"/>
                  <a:gd name="T14" fmla="*/ 0 60000 65536"/>
                  <a:gd name="T15" fmla="*/ 0 w 516"/>
                  <a:gd name="T16" fmla="*/ 0 h 413"/>
                  <a:gd name="T17" fmla="*/ 516 w 516"/>
                  <a:gd name="T18" fmla="*/ 413 h 413"/>
                </a:gdLst>
                <a:ahLst/>
                <a:cxnLst>
                  <a:cxn ang="T10">
                    <a:pos x="T0" y="T1"/>
                  </a:cxn>
                  <a:cxn ang="T11">
                    <a:pos x="T2" y="T3"/>
                  </a:cxn>
                  <a:cxn ang="T12">
                    <a:pos x="T4" y="T5"/>
                  </a:cxn>
                  <a:cxn ang="T13">
                    <a:pos x="T6" y="T7"/>
                  </a:cxn>
                  <a:cxn ang="T14">
                    <a:pos x="T8" y="T9"/>
                  </a:cxn>
                </a:cxnLst>
                <a:rect l="T15" t="T16" r="T17" b="T18"/>
                <a:pathLst>
                  <a:path w="516" h="413">
                    <a:moveTo>
                      <a:pt x="495" y="413"/>
                    </a:moveTo>
                    <a:lnTo>
                      <a:pt x="516" y="392"/>
                    </a:lnTo>
                    <a:lnTo>
                      <a:pt x="20" y="0"/>
                    </a:lnTo>
                    <a:lnTo>
                      <a:pt x="0" y="21"/>
                    </a:lnTo>
                    <a:lnTo>
                      <a:pt x="495" y="4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72" name="Freeform 99"/>
              <p:cNvSpPr>
                <a:spLocks/>
              </p:cNvSpPr>
              <p:nvPr/>
            </p:nvSpPr>
            <p:spPr bwMode="auto">
              <a:xfrm>
                <a:off x="3627" y="1675"/>
                <a:ext cx="27" cy="34"/>
              </a:xfrm>
              <a:custGeom>
                <a:avLst/>
                <a:gdLst>
                  <a:gd name="T0" fmla="*/ 14 w 27"/>
                  <a:gd name="T1" fmla="*/ 34 h 34"/>
                  <a:gd name="T2" fmla="*/ 27 w 27"/>
                  <a:gd name="T3" fmla="*/ 27 h 34"/>
                  <a:gd name="T4" fmla="*/ 14 w 27"/>
                  <a:gd name="T5" fmla="*/ 0 h 34"/>
                  <a:gd name="T6" fmla="*/ 0 w 27"/>
                  <a:gd name="T7" fmla="*/ 13 h 34"/>
                  <a:gd name="T8" fmla="*/ 14 w 27"/>
                  <a:gd name="T9" fmla="*/ 34 h 34"/>
                  <a:gd name="T10" fmla="*/ 0 60000 65536"/>
                  <a:gd name="T11" fmla="*/ 0 60000 65536"/>
                  <a:gd name="T12" fmla="*/ 0 60000 65536"/>
                  <a:gd name="T13" fmla="*/ 0 60000 65536"/>
                  <a:gd name="T14" fmla="*/ 0 60000 65536"/>
                  <a:gd name="T15" fmla="*/ 0 w 27"/>
                  <a:gd name="T16" fmla="*/ 0 h 34"/>
                  <a:gd name="T17" fmla="*/ 27 w 27"/>
                  <a:gd name="T18" fmla="*/ 34 h 34"/>
                </a:gdLst>
                <a:ahLst/>
                <a:cxnLst>
                  <a:cxn ang="T10">
                    <a:pos x="T0" y="T1"/>
                  </a:cxn>
                  <a:cxn ang="T11">
                    <a:pos x="T2" y="T3"/>
                  </a:cxn>
                  <a:cxn ang="T12">
                    <a:pos x="T4" y="T5"/>
                  </a:cxn>
                  <a:cxn ang="T13">
                    <a:pos x="T6" y="T7"/>
                  </a:cxn>
                  <a:cxn ang="T14">
                    <a:pos x="T8" y="T9"/>
                  </a:cxn>
                </a:cxnLst>
                <a:rect l="T15" t="T16" r="T17" b="T18"/>
                <a:pathLst>
                  <a:path w="27" h="34">
                    <a:moveTo>
                      <a:pt x="14" y="34"/>
                    </a:moveTo>
                    <a:lnTo>
                      <a:pt x="27" y="27"/>
                    </a:lnTo>
                    <a:lnTo>
                      <a:pt x="14" y="0"/>
                    </a:lnTo>
                    <a:lnTo>
                      <a:pt x="0" y="13"/>
                    </a:lnTo>
                    <a:lnTo>
                      <a:pt x="1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73" name="Rectangle 100"/>
              <p:cNvSpPr>
                <a:spLocks noChangeArrowheads="1"/>
              </p:cNvSpPr>
              <p:nvPr/>
            </p:nvSpPr>
            <p:spPr bwMode="auto">
              <a:xfrm>
                <a:off x="3125" y="1290"/>
                <a:ext cx="27"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74" name="Rectangle 101"/>
              <p:cNvSpPr>
                <a:spLocks noChangeArrowheads="1"/>
              </p:cNvSpPr>
              <p:nvPr/>
            </p:nvSpPr>
            <p:spPr bwMode="auto">
              <a:xfrm>
                <a:off x="3125" y="1303"/>
                <a:ext cx="27" cy="7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75" name="Oval 102"/>
              <p:cNvSpPr>
                <a:spLocks noChangeArrowheads="1"/>
              </p:cNvSpPr>
              <p:nvPr/>
            </p:nvSpPr>
            <p:spPr bwMode="auto">
              <a:xfrm>
                <a:off x="3049" y="1214"/>
                <a:ext cx="179"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76" name="Oval 103"/>
              <p:cNvSpPr>
                <a:spLocks noChangeArrowheads="1"/>
              </p:cNvSpPr>
              <p:nvPr/>
            </p:nvSpPr>
            <p:spPr bwMode="auto">
              <a:xfrm>
                <a:off x="3052" y="1217"/>
                <a:ext cx="173"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77" name="Oval 104"/>
              <p:cNvSpPr>
                <a:spLocks noChangeArrowheads="1"/>
              </p:cNvSpPr>
              <p:nvPr/>
            </p:nvSpPr>
            <p:spPr bwMode="auto">
              <a:xfrm>
                <a:off x="3544" y="1613"/>
                <a:ext cx="186"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78" name="Oval 105"/>
              <p:cNvSpPr>
                <a:spLocks noChangeArrowheads="1"/>
              </p:cNvSpPr>
              <p:nvPr/>
            </p:nvSpPr>
            <p:spPr bwMode="auto">
              <a:xfrm>
                <a:off x="3548" y="1616"/>
                <a:ext cx="179" cy="172"/>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79" name="Oval 106"/>
              <p:cNvSpPr>
                <a:spLocks noChangeArrowheads="1"/>
              </p:cNvSpPr>
              <p:nvPr/>
            </p:nvSpPr>
            <p:spPr bwMode="auto">
              <a:xfrm>
                <a:off x="3916" y="1214"/>
                <a:ext cx="185" cy="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80" name="Oval 107"/>
              <p:cNvSpPr>
                <a:spLocks noChangeArrowheads="1"/>
              </p:cNvSpPr>
              <p:nvPr/>
            </p:nvSpPr>
            <p:spPr bwMode="auto">
              <a:xfrm>
                <a:off x="3919" y="1217"/>
                <a:ext cx="179" cy="173"/>
              </a:xfrm>
              <a:prstGeom prst="ellipse">
                <a:avLst/>
              </a:prstGeom>
              <a:noFill/>
              <a:ln w="3333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5481" name="Line 108"/>
              <p:cNvSpPr>
                <a:spLocks noChangeShapeType="1"/>
              </p:cNvSpPr>
              <p:nvPr/>
            </p:nvSpPr>
            <p:spPr bwMode="auto">
              <a:xfrm>
                <a:off x="1296" y="118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82" name="Line 109"/>
              <p:cNvSpPr>
                <a:spLocks noChangeShapeType="1"/>
              </p:cNvSpPr>
              <p:nvPr/>
            </p:nvSpPr>
            <p:spPr bwMode="auto">
              <a:xfrm>
                <a:off x="1296" y="127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83" name="Line 110"/>
              <p:cNvSpPr>
                <a:spLocks noChangeShapeType="1"/>
              </p:cNvSpPr>
              <p:nvPr/>
            </p:nvSpPr>
            <p:spPr bwMode="auto">
              <a:xfrm>
                <a:off x="1296" y="1372"/>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84" name="Line 111"/>
              <p:cNvSpPr>
                <a:spLocks noChangeShapeType="1"/>
              </p:cNvSpPr>
              <p:nvPr/>
            </p:nvSpPr>
            <p:spPr bwMode="auto">
              <a:xfrm>
                <a:off x="1296" y="1468"/>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85" name="Line 112"/>
              <p:cNvSpPr>
                <a:spLocks noChangeShapeType="1"/>
              </p:cNvSpPr>
              <p:nvPr/>
            </p:nvSpPr>
            <p:spPr bwMode="auto">
              <a:xfrm>
                <a:off x="1296" y="1565"/>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86" name="Line 113"/>
              <p:cNvSpPr>
                <a:spLocks noChangeShapeType="1"/>
              </p:cNvSpPr>
              <p:nvPr/>
            </p:nvSpPr>
            <p:spPr bwMode="auto">
              <a:xfrm>
                <a:off x="1296" y="1661"/>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87" name="Line 114"/>
              <p:cNvSpPr>
                <a:spLocks noChangeShapeType="1"/>
              </p:cNvSpPr>
              <p:nvPr/>
            </p:nvSpPr>
            <p:spPr bwMode="auto">
              <a:xfrm>
                <a:off x="1296" y="1764"/>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88" name="Line 115"/>
              <p:cNvSpPr>
                <a:spLocks noChangeShapeType="1"/>
              </p:cNvSpPr>
              <p:nvPr/>
            </p:nvSpPr>
            <p:spPr bwMode="auto">
              <a:xfrm>
                <a:off x="1296" y="186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89" name="Line 116"/>
              <p:cNvSpPr>
                <a:spLocks noChangeShapeType="1"/>
              </p:cNvSpPr>
              <p:nvPr/>
            </p:nvSpPr>
            <p:spPr bwMode="auto">
              <a:xfrm>
                <a:off x="1296" y="195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0" name="Line 117"/>
              <p:cNvSpPr>
                <a:spLocks noChangeShapeType="1"/>
              </p:cNvSpPr>
              <p:nvPr/>
            </p:nvSpPr>
            <p:spPr bwMode="auto">
              <a:xfrm flipV="1">
                <a:off x="2657" y="1991"/>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1" name="Line 118"/>
              <p:cNvSpPr>
                <a:spLocks noChangeShapeType="1"/>
              </p:cNvSpPr>
              <p:nvPr/>
            </p:nvSpPr>
            <p:spPr bwMode="auto">
              <a:xfrm flipV="1">
                <a:off x="2657" y="1895"/>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2" name="Line 119"/>
              <p:cNvSpPr>
                <a:spLocks noChangeShapeType="1"/>
              </p:cNvSpPr>
              <p:nvPr/>
            </p:nvSpPr>
            <p:spPr bwMode="auto">
              <a:xfrm flipV="1">
                <a:off x="2657" y="1798"/>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3" name="Line 120"/>
              <p:cNvSpPr>
                <a:spLocks noChangeShapeType="1"/>
              </p:cNvSpPr>
              <p:nvPr/>
            </p:nvSpPr>
            <p:spPr bwMode="auto">
              <a:xfrm flipV="1">
                <a:off x="2657" y="1702"/>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4" name="Line 121"/>
              <p:cNvSpPr>
                <a:spLocks noChangeShapeType="1"/>
              </p:cNvSpPr>
              <p:nvPr/>
            </p:nvSpPr>
            <p:spPr bwMode="auto">
              <a:xfrm flipV="1">
                <a:off x="2657" y="160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5" name="Line 122"/>
              <p:cNvSpPr>
                <a:spLocks noChangeShapeType="1"/>
              </p:cNvSpPr>
              <p:nvPr/>
            </p:nvSpPr>
            <p:spPr bwMode="auto">
              <a:xfrm flipV="1">
                <a:off x="2657" y="1503"/>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6" name="Line 123"/>
              <p:cNvSpPr>
                <a:spLocks noChangeShapeType="1"/>
              </p:cNvSpPr>
              <p:nvPr/>
            </p:nvSpPr>
            <p:spPr bwMode="auto">
              <a:xfrm flipV="1">
                <a:off x="2657" y="140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7" name="Line 124"/>
              <p:cNvSpPr>
                <a:spLocks noChangeShapeType="1"/>
              </p:cNvSpPr>
              <p:nvPr/>
            </p:nvSpPr>
            <p:spPr bwMode="auto">
              <a:xfrm flipV="1">
                <a:off x="2657" y="131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8" name="Line 125"/>
              <p:cNvSpPr>
                <a:spLocks noChangeShapeType="1"/>
              </p:cNvSpPr>
              <p:nvPr/>
            </p:nvSpPr>
            <p:spPr bwMode="auto">
              <a:xfrm flipV="1">
                <a:off x="2657" y="1214"/>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99" name="Freeform 126"/>
              <p:cNvSpPr>
                <a:spLocks/>
              </p:cNvSpPr>
              <p:nvPr/>
            </p:nvSpPr>
            <p:spPr bwMode="auto">
              <a:xfrm>
                <a:off x="2644" y="1125"/>
                <a:ext cx="13" cy="48"/>
              </a:xfrm>
              <a:custGeom>
                <a:avLst/>
                <a:gdLst>
                  <a:gd name="T0" fmla="*/ 13 w 13"/>
                  <a:gd name="T1" fmla="*/ 48 h 48"/>
                  <a:gd name="T2" fmla="*/ 13 w 13"/>
                  <a:gd name="T3" fmla="*/ 34 h 48"/>
                  <a:gd name="T4" fmla="*/ 0 w 13"/>
                  <a:gd name="T5" fmla="*/ 0 h 48"/>
                  <a:gd name="T6" fmla="*/ 0 w 13"/>
                  <a:gd name="T7" fmla="*/ 0 h 48"/>
                  <a:gd name="T8" fmla="*/ 0 60000 65536"/>
                  <a:gd name="T9" fmla="*/ 0 60000 65536"/>
                  <a:gd name="T10" fmla="*/ 0 60000 65536"/>
                  <a:gd name="T11" fmla="*/ 0 60000 65536"/>
                  <a:gd name="T12" fmla="*/ 0 w 13"/>
                  <a:gd name="T13" fmla="*/ 0 h 48"/>
                  <a:gd name="T14" fmla="*/ 13 w 13"/>
                  <a:gd name="T15" fmla="*/ 48 h 48"/>
                </a:gdLst>
                <a:ahLst/>
                <a:cxnLst>
                  <a:cxn ang="T8">
                    <a:pos x="T0" y="T1"/>
                  </a:cxn>
                  <a:cxn ang="T9">
                    <a:pos x="T2" y="T3"/>
                  </a:cxn>
                  <a:cxn ang="T10">
                    <a:pos x="T4" y="T5"/>
                  </a:cxn>
                  <a:cxn ang="T11">
                    <a:pos x="T6" y="T7"/>
                  </a:cxn>
                </a:cxnLst>
                <a:rect l="T12" t="T13" r="T14" b="T15"/>
                <a:pathLst>
                  <a:path w="13" h="48">
                    <a:moveTo>
                      <a:pt x="13" y="48"/>
                    </a:moveTo>
                    <a:lnTo>
                      <a:pt x="13"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00" name="Line 127"/>
              <p:cNvSpPr>
                <a:spLocks noChangeShapeType="1"/>
              </p:cNvSpPr>
              <p:nvPr/>
            </p:nvSpPr>
            <p:spPr bwMode="auto">
              <a:xfrm>
                <a:off x="2864" y="118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1" name="Line 128"/>
              <p:cNvSpPr>
                <a:spLocks noChangeShapeType="1"/>
              </p:cNvSpPr>
              <p:nvPr/>
            </p:nvSpPr>
            <p:spPr bwMode="auto">
              <a:xfrm>
                <a:off x="2864" y="127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2" name="Line 129"/>
              <p:cNvSpPr>
                <a:spLocks noChangeShapeType="1"/>
              </p:cNvSpPr>
              <p:nvPr/>
            </p:nvSpPr>
            <p:spPr bwMode="auto">
              <a:xfrm>
                <a:off x="2864" y="1372"/>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3" name="Line 130"/>
              <p:cNvSpPr>
                <a:spLocks noChangeShapeType="1"/>
              </p:cNvSpPr>
              <p:nvPr/>
            </p:nvSpPr>
            <p:spPr bwMode="auto">
              <a:xfrm>
                <a:off x="2864" y="1468"/>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4" name="Line 131"/>
              <p:cNvSpPr>
                <a:spLocks noChangeShapeType="1"/>
              </p:cNvSpPr>
              <p:nvPr/>
            </p:nvSpPr>
            <p:spPr bwMode="auto">
              <a:xfrm>
                <a:off x="2864" y="1565"/>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5" name="Line 132"/>
              <p:cNvSpPr>
                <a:spLocks noChangeShapeType="1"/>
              </p:cNvSpPr>
              <p:nvPr/>
            </p:nvSpPr>
            <p:spPr bwMode="auto">
              <a:xfrm>
                <a:off x="2864" y="1661"/>
                <a:ext cx="1" cy="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6" name="Line 133"/>
              <p:cNvSpPr>
                <a:spLocks noChangeShapeType="1"/>
              </p:cNvSpPr>
              <p:nvPr/>
            </p:nvSpPr>
            <p:spPr bwMode="auto">
              <a:xfrm>
                <a:off x="2864" y="1764"/>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7" name="Line 134"/>
              <p:cNvSpPr>
                <a:spLocks noChangeShapeType="1"/>
              </p:cNvSpPr>
              <p:nvPr/>
            </p:nvSpPr>
            <p:spPr bwMode="auto">
              <a:xfrm>
                <a:off x="2864" y="186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8" name="Line 135"/>
              <p:cNvSpPr>
                <a:spLocks noChangeShapeType="1"/>
              </p:cNvSpPr>
              <p:nvPr/>
            </p:nvSpPr>
            <p:spPr bwMode="auto">
              <a:xfrm>
                <a:off x="2864" y="195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09" name="Line 136"/>
              <p:cNvSpPr>
                <a:spLocks noChangeShapeType="1"/>
              </p:cNvSpPr>
              <p:nvPr/>
            </p:nvSpPr>
            <p:spPr bwMode="auto">
              <a:xfrm flipV="1">
                <a:off x="4225" y="1991"/>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0" name="Line 137"/>
              <p:cNvSpPr>
                <a:spLocks noChangeShapeType="1"/>
              </p:cNvSpPr>
              <p:nvPr/>
            </p:nvSpPr>
            <p:spPr bwMode="auto">
              <a:xfrm flipV="1">
                <a:off x="4225" y="1895"/>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1" name="Line 138"/>
              <p:cNvSpPr>
                <a:spLocks noChangeShapeType="1"/>
              </p:cNvSpPr>
              <p:nvPr/>
            </p:nvSpPr>
            <p:spPr bwMode="auto">
              <a:xfrm flipV="1">
                <a:off x="4225" y="1798"/>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2" name="Line 139"/>
              <p:cNvSpPr>
                <a:spLocks noChangeShapeType="1"/>
              </p:cNvSpPr>
              <p:nvPr/>
            </p:nvSpPr>
            <p:spPr bwMode="auto">
              <a:xfrm flipV="1">
                <a:off x="4225" y="1702"/>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3" name="Line 140"/>
              <p:cNvSpPr>
                <a:spLocks noChangeShapeType="1"/>
              </p:cNvSpPr>
              <p:nvPr/>
            </p:nvSpPr>
            <p:spPr bwMode="auto">
              <a:xfrm flipV="1">
                <a:off x="4225" y="160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4" name="Line 141"/>
              <p:cNvSpPr>
                <a:spLocks noChangeShapeType="1"/>
              </p:cNvSpPr>
              <p:nvPr/>
            </p:nvSpPr>
            <p:spPr bwMode="auto">
              <a:xfrm flipV="1">
                <a:off x="4225" y="1503"/>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5" name="Line 142"/>
              <p:cNvSpPr>
                <a:spLocks noChangeShapeType="1"/>
              </p:cNvSpPr>
              <p:nvPr/>
            </p:nvSpPr>
            <p:spPr bwMode="auto">
              <a:xfrm flipV="1">
                <a:off x="4225" y="1406"/>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6" name="Line 143"/>
              <p:cNvSpPr>
                <a:spLocks noChangeShapeType="1"/>
              </p:cNvSpPr>
              <p:nvPr/>
            </p:nvSpPr>
            <p:spPr bwMode="auto">
              <a:xfrm flipV="1">
                <a:off x="4225" y="1310"/>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7" name="Line 144"/>
              <p:cNvSpPr>
                <a:spLocks noChangeShapeType="1"/>
              </p:cNvSpPr>
              <p:nvPr/>
            </p:nvSpPr>
            <p:spPr bwMode="auto">
              <a:xfrm flipV="1">
                <a:off x="4225" y="1214"/>
                <a:ext cx="1" cy="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518" name="Freeform 145"/>
              <p:cNvSpPr>
                <a:spLocks/>
              </p:cNvSpPr>
              <p:nvPr/>
            </p:nvSpPr>
            <p:spPr bwMode="auto">
              <a:xfrm>
                <a:off x="4204" y="1125"/>
                <a:ext cx="21" cy="48"/>
              </a:xfrm>
              <a:custGeom>
                <a:avLst/>
                <a:gdLst>
                  <a:gd name="T0" fmla="*/ 21 w 21"/>
                  <a:gd name="T1" fmla="*/ 48 h 48"/>
                  <a:gd name="T2" fmla="*/ 21 w 21"/>
                  <a:gd name="T3" fmla="*/ 34 h 48"/>
                  <a:gd name="T4" fmla="*/ 0 w 21"/>
                  <a:gd name="T5" fmla="*/ 0 h 48"/>
                  <a:gd name="T6" fmla="*/ 0 w 21"/>
                  <a:gd name="T7" fmla="*/ 0 h 48"/>
                  <a:gd name="T8" fmla="*/ 0 60000 65536"/>
                  <a:gd name="T9" fmla="*/ 0 60000 65536"/>
                  <a:gd name="T10" fmla="*/ 0 60000 65536"/>
                  <a:gd name="T11" fmla="*/ 0 60000 65536"/>
                  <a:gd name="T12" fmla="*/ 0 w 21"/>
                  <a:gd name="T13" fmla="*/ 0 h 48"/>
                  <a:gd name="T14" fmla="*/ 21 w 21"/>
                  <a:gd name="T15" fmla="*/ 48 h 48"/>
                </a:gdLst>
                <a:ahLst/>
                <a:cxnLst>
                  <a:cxn ang="T8">
                    <a:pos x="T0" y="T1"/>
                  </a:cxn>
                  <a:cxn ang="T9">
                    <a:pos x="T2" y="T3"/>
                  </a:cxn>
                  <a:cxn ang="T10">
                    <a:pos x="T4" y="T5"/>
                  </a:cxn>
                  <a:cxn ang="T11">
                    <a:pos x="T6" y="T7"/>
                  </a:cxn>
                </a:cxnLst>
                <a:rect l="T12" t="T13" r="T14" b="T15"/>
                <a:pathLst>
                  <a:path w="21" h="48">
                    <a:moveTo>
                      <a:pt x="21" y="48"/>
                    </a:moveTo>
                    <a:lnTo>
                      <a:pt x="21"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436" name="Line 146"/>
            <p:cNvSpPr>
              <a:spLocks noChangeShapeType="1"/>
            </p:cNvSpPr>
            <p:nvPr/>
          </p:nvSpPr>
          <p:spPr bwMode="auto">
            <a:xfrm flipH="1">
              <a:off x="4108"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7" name="Line 147"/>
            <p:cNvSpPr>
              <a:spLocks noChangeShapeType="1"/>
            </p:cNvSpPr>
            <p:nvPr/>
          </p:nvSpPr>
          <p:spPr bwMode="auto">
            <a:xfrm flipH="1">
              <a:off x="4012"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8" name="Line 148"/>
            <p:cNvSpPr>
              <a:spLocks noChangeShapeType="1"/>
            </p:cNvSpPr>
            <p:nvPr/>
          </p:nvSpPr>
          <p:spPr bwMode="auto">
            <a:xfrm flipH="1">
              <a:off x="3916"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39" name="Line 149"/>
            <p:cNvSpPr>
              <a:spLocks noChangeShapeType="1"/>
            </p:cNvSpPr>
            <p:nvPr/>
          </p:nvSpPr>
          <p:spPr bwMode="auto">
            <a:xfrm flipH="1">
              <a:off x="3819"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0" name="Line 150"/>
            <p:cNvSpPr>
              <a:spLocks noChangeShapeType="1"/>
            </p:cNvSpPr>
            <p:nvPr/>
          </p:nvSpPr>
          <p:spPr bwMode="auto">
            <a:xfrm flipH="1">
              <a:off x="3723"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1" name="Line 151"/>
            <p:cNvSpPr>
              <a:spLocks noChangeShapeType="1"/>
            </p:cNvSpPr>
            <p:nvPr/>
          </p:nvSpPr>
          <p:spPr bwMode="auto">
            <a:xfrm flipH="1">
              <a:off x="3627"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2" name="Freeform 152"/>
            <p:cNvSpPr>
              <a:spLocks/>
            </p:cNvSpPr>
            <p:nvPr/>
          </p:nvSpPr>
          <p:spPr bwMode="auto">
            <a:xfrm>
              <a:off x="3531" y="1111"/>
              <a:ext cx="55" cy="1"/>
            </a:xfrm>
            <a:custGeom>
              <a:avLst/>
              <a:gdLst>
                <a:gd name="T0" fmla="*/ 55 w 55"/>
                <a:gd name="T1" fmla="*/ 0 h 1"/>
                <a:gd name="T2" fmla="*/ 13 w 55"/>
                <a:gd name="T3" fmla="*/ 0 h 1"/>
                <a:gd name="T4" fmla="*/ 0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55" y="0"/>
                  </a:moveTo>
                  <a:lnTo>
                    <a:pt x="13"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43" name="Line 153"/>
            <p:cNvSpPr>
              <a:spLocks noChangeShapeType="1"/>
            </p:cNvSpPr>
            <p:nvPr/>
          </p:nvSpPr>
          <p:spPr bwMode="auto">
            <a:xfrm flipH="1">
              <a:off x="3434"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4" name="Line 154"/>
            <p:cNvSpPr>
              <a:spLocks noChangeShapeType="1"/>
            </p:cNvSpPr>
            <p:nvPr/>
          </p:nvSpPr>
          <p:spPr bwMode="auto">
            <a:xfrm flipH="1">
              <a:off x="3338"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5" name="Line 155"/>
            <p:cNvSpPr>
              <a:spLocks noChangeShapeType="1"/>
            </p:cNvSpPr>
            <p:nvPr/>
          </p:nvSpPr>
          <p:spPr bwMode="auto">
            <a:xfrm flipH="1">
              <a:off x="3242"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6" name="Line 156"/>
            <p:cNvSpPr>
              <a:spLocks noChangeShapeType="1"/>
            </p:cNvSpPr>
            <p:nvPr/>
          </p:nvSpPr>
          <p:spPr bwMode="auto">
            <a:xfrm flipH="1">
              <a:off x="3146"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7" name="Line 157"/>
            <p:cNvSpPr>
              <a:spLocks noChangeShapeType="1"/>
            </p:cNvSpPr>
            <p:nvPr/>
          </p:nvSpPr>
          <p:spPr bwMode="auto">
            <a:xfrm flipH="1">
              <a:off x="3049"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8" name="Line 158"/>
            <p:cNvSpPr>
              <a:spLocks noChangeShapeType="1"/>
            </p:cNvSpPr>
            <p:nvPr/>
          </p:nvSpPr>
          <p:spPr bwMode="auto">
            <a:xfrm flipH="1">
              <a:off x="2953" y="1111"/>
              <a:ext cx="55"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5844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t>More Terminology</a:t>
            </a:r>
          </a:p>
        </p:txBody>
      </p:sp>
      <p:sp>
        <p:nvSpPr>
          <p:cNvPr id="16387" name="Rectangle 3"/>
          <p:cNvSpPr>
            <a:spLocks noGrp="1" noChangeArrowheads="1"/>
          </p:cNvSpPr>
          <p:nvPr>
            <p:ph type="body" idx="1"/>
          </p:nvPr>
        </p:nvSpPr>
        <p:spPr/>
        <p:txBody>
          <a:bodyPr/>
          <a:lstStyle/>
          <a:p>
            <a:pPr eaLnBrk="1" hangingPunct="1"/>
            <a:r>
              <a:rPr lang="en-US" altLang="en-US" sz="2800">
                <a:solidFill>
                  <a:srgbClr val="FA2C25"/>
                </a:solidFill>
              </a:rPr>
              <a:t>subgraph</a:t>
            </a:r>
            <a:r>
              <a:rPr lang="en-US" altLang="en-US" sz="2800"/>
              <a:t>: subset of vertices and edges forming a graph</a:t>
            </a:r>
            <a:endParaRPr lang="en-US" altLang="zh-CN" sz="2800"/>
          </a:p>
          <a:p>
            <a:pPr eaLnBrk="1" hangingPunct="1"/>
            <a:r>
              <a:rPr lang="en-US" altLang="en-US" sz="2800">
                <a:solidFill>
                  <a:srgbClr val="FF0000"/>
                </a:solidFill>
              </a:rPr>
              <a:t>connected component</a:t>
            </a:r>
            <a:r>
              <a:rPr lang="en-US" altLang="en-US" sz="2800"/>
              <a:t>: maximal connected subgraph. E.g., the graph below has 3 connected components.</a:t>
            </a:r>
          </a:p>
          <a:p>
            <a:pPr eaLnBrk="1" hangingPunct="1"/>
            <a:endParaRPr lang="en-US" altLang="zh-CN" sz="2800"/>
          </a:p>
        </p:txBody>
      </p:sp>
      <p:grpSp>
        <p:nvGrpSpPr>
          <p:cNvPr id="16388" name="Group 4"/>
          <p:cNvGrpSpPr>
            <a:grpSpLocks/>
          </p:cNvGrpSpPr>
          <p:nvPr/>
        </p:nvGrpSpPr>
        <p:grpSpPr bwMode="auto">
          <a:xfrm>
            <a:off x="1908175" y="4076700"/>
            <a:ext cx="5386388" cy="1731963"/>
            <a:chOff x="1208" y="3223"/>
            <a:chExt cx="3393" cy="1091"/>
          </a:xfrm>
        </p:grpSpPr>
        <p:sp>
          <p:nvSpPr>
            <p:cNvPr id="16389" name="Freeform 5"/>
            <p:cNvSpPr>
              <a:spLocks/>
            </p:cNvSpPr>
            <p:nvPr/>
          </p:nvSpPr>
          <p:spPr bwMode="auto">
            <a:xfrm>
              <a:off x="1208" y="4252"/>
              <a:ext cx="24" cy="48"/>
            </a:xfrm>
            <a:custGeom>
              <a:avLst/>
              <a:gdLst>
                <a:gd name="T0" fmla="*/ 0 w 24"/>
                <a:gd name="T1" fmla="*/ 0 h 48"/>
                <a:gd name="T2" fmla="*/ 0 w 24"/>
                <a:gd name="T3" fmla="*/ 7 h 48"/>
                <a:gd name="T4" fmla="*/ 16 w 24"/>
                <a:gd name="T5" fmla="*/ 41 h 48"/>
                <a:gd name="T6" fmla="*/ 24 w 24"/>
                <a:gd name="T7" fmla="*/ 48 h 48"/>
                <a:gd name="T8" fmla="*/ 0 60000 65536"/>
                <a:gd name="T9" fmla="*/ 0 60000 65536"/>
                <a:gd name="T10" fmla="*/ 0 60000 65536"/>
                <a:gd name="T11" fmla="*/ 0 60000 65536"/>
                <a:gd name="T12" fmla="*/ 0 w 24"/>
                <a:gd name="T13" fmla="*/ 0 h 48"/>
                <a:gd name="T14" fmla="*/ 24 w 24"/>
                <a:gd name="T15" fmla="*/ 48 h 48"/>
              </a:gdLst>
              <a:ahLst/>
              <a:cxnLst>
                <a:cxn ang="T8">
                  <a:pos x="T0" y="T1"/>
                </a:cxn>
                <a:cxn ang="T9">
                  <a:pos x="T2" y="T3"/>
                </a:cxn>
                <a:cxn ang="T10">
                  <a:pos x="T4" y="T5"/>
                </a:cxn>
                <a:cxn ang="T11">
                  <a:pos x="T6" y="T7"/>
                </a:cxn>
              </a:cxnLst>
              <a:rect l="T12" t="T13" r="T14" b="T15"/>
              <a:pathLst>
                <a:path w="24" h="48">
                  <a:moveTo>
                    <a:pt x="0" y="0"/>
                  </a:moveTo>
                  <a:lnTo>
                    <a:pt x="0" y="7"/>
                  </a:lnTo>
                  <a:lnTo>
                    <a:pt x="16" y="41"/>
                  </a:lnTo>
                  <a:lnTo>
                    <a:pt x="24" y="4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0" name="Line 6"/>
            <p:cNvSpPr>
              <a:spLocks noChangeShapeType="1"/>
            </p:cNvSpPr>
            <p:nvPr/>
          </p:nvSpPr>
          <p:spPr bwMode="auto">
            <a:xfrm>
              <a:off x="128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7"/>
            <p:cNvSpPr>
              <a:spLocks noChangeShapeType="1"/>
            </p:cNvSpPr>
            <p:nvPr/>
          </p:nvSpPr>
          <p:spPr bwMode="auto">
            <a:xfrm>
              <a:off x="139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8"/>
            <p:cNvSpPr>
              <a:spLocks noChangeShapeType="1"/>
            </p:cNvSpPr>
            <p:nvPr/>
          </p:nvSpPr>
          <p:spPr bwMode="auto">
            <a:xfrm>
              <a:off x="150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9"/>
            <p:cNvSpPr>
              <a:spLocks noChangeShapeType="1"/>
            </p:cNvSpPr>
            <p:nvPr/>
          </p:nvSpPr>
          <p:spPr bwMode="auto">
            <a:xfrm>
              <a:off x="1616"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10"/>
            <p:cNvSpPr>
              <a:spLocks noChangeShapeType="1"/>
            </p:cNvSpPr>
            <p:nvPr/>
          </p:nvSpPr>
          <p:spPr bwMode="auto">
            <a:xfrm>
              <a:off x="172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1"/>
            <p:cNvSpPr>
              <a:spLocks noChangeShapeType="1"/>
            </p:cNvSpPr>
            <p:nvPr/>
          </p:nvSpPr>
          <p:spPr bwMode="auto">
            <a:xfrm>
              <a:off x="184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2"/>
            <p:cNvSpPr>
              <a:spLocks noChangeShapeType="1"/>
            </p:cNvSpPr>
            <p:nvPr/>
          </p:nvSpPr>
          <p:spPr bwMode="auto">
            <a:xfrm>
              <a:off x="195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13"/>
            <p:cNvSpPr>
              <a:spLocks noChangeShapeType="1"/>
            </p:cNvSpPr>
            <p:nvPr/>
          </p:nvSpPr>
          <p:spPr bwMode="auto">
            <a:xfrm>
              <a:off x="206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4"/>
            <p:cNvSpPr>
              <a:spLocks noChangeShapeType="1"/>
            </p:cNvSpPr>
            <p:nvPr/>
          </p:nvSpPr>
          <p:spPr bwMode="auto">
            <a:xfrm>
              <a:off x="2176"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Line 15"/>
            <p:cNvSpPr>
              <a:spLocks noChangeShapeType="1"/>
            </p:cNvSpPr>
            <p:nvPr/>
          </p:nvSpPr>
          <p:spPr bwMode="auto">
            <a:xfrm>
              <a:off x="228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0" name="Line 16"/>
            <p:cNvSpPr>
              <a:spLocks noChangeShapeType="1"/>
            </p:cNvSpPr>
            <p:nvPr/>
          </p:nvSpPr>
          <p:spPr bwMode="auto">
            <a:xfrm>
              <a:off x="240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Line 17"/>
            <p:cNvSpPr>
              <a:spLocks noChangeShapeType="1"/>
            </p:cNvSpPr>
            <p:nvPr/>
          </p:nvSpPr>
          <p:spPr bwMode="auto">
            <a:xfrm>
              <a:off x="251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2" name="Line 18"/>
            <p:cNvSpPr>
              <a:spLocks noChangeShapeType="1"/>
            </p:cNvSpPr>
            <p:nvPr/>
          </p:nvSpPr>
          <p:spPr bwMode="auto">
            <a:xfrm>
              <a:off x="262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3" name="Line 19"/>
            <p:cNvSpPr>
              <a:spLocks noChangeShapeType="1"/>
            </p:cNvSpPr>
            <p:nvPr/>
          </p:nvSpPr>
          <p:spPr bwMode="auto">
            <a:xfrm>
              <a:off x="274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4" name="Freeform 20"/>
            <p:cNvSpPr>
              <a:spLocks/>
            </p:cNvSpPr>
            <p:nvPr/>
          </p:nvSpPr>
          <p:spPr bwMode="auto">
            <a:xfrm>
              <a:off x="2856" y="4313"/>
              <a:ext cx="64" cy="1"/>
            </a:xfrm>
            <a:custGeom>
              <a:avLst/>
              <a:gdLst>
                <a:gd name="T0" fmla="*/ 0 w 64"/>
                <a:gd name="T1" fmla="*/ 0 h 1"/>
                <a:gd name="T2" fmla="*/ 48 w 64"/>
                <a:gd name="T3" fmla="*/ 0 h 1"/>
                <a:gd name="T4" fmla="*/ 64 w 64"/>
                <a:gd name="T5" fmla="*/ 0 h 1"/>
                <a:gd name="T6" fmla="*/ 0 60000 65536"/>
                <a:gd name="T7" fmla="*/ 0 60000 65536"/>
                <a:gd name="T8" fmla="*/ 0 60000 65536"/>
                <a:gd name="T9" fmla="*/ 0 w 64"/>
                <a:gd name="T10" fmla="*/ 0 h 1"/>
                <a:gd name="T11" fmla="*/ 64 w 64"/>
                <a:gd name="T12" fmla="*/ 1 h 1"/>
              </a:gdLst>
              <a:ahLst/>
              <a:cxnLst>
                <a:cxn ang="T6">
                  <a:pos x="T0" y="T1"/>
                </a:cxn>
                <a:cxn ang="T7">
                  <a:pos x="T2" y="T3"/>
                </a:cxn>
                <a:cxn ang="T8">
                  <a:pos x="T4" y="T5"/>
                </a:cxn>
              </a:cxnLst>
              <a:rect l="T9" t="T10" r="T11" b="T12"/>
              <a:pathLst>
                <a:path w="64" h="1">
                  <a:moveTo>
                    <a:pt x="0" y="0"/>
                  </a:moveTo>
                  <a:lnTo>
                    <a:pt x="48" y="0"/>
                  </a:lnTo>
                  <a:lnTo>
                    <a:pt x="6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5" name="Line 21"/>
            <p:cNvSpPr>
              <a:spLocks noChangeShapeType="1"/>
            </p:cNvSpPr>
            <p:nvPr/>
          </p:nvSpPr>
          <p:spPr bwMode="auto">
            <a:xfrm>
              <a:off x="296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Line 22"/>
            <p:cNvSpPr>
              <a:spLocks noChangeShapeType="1"/>
            </p:cNvSpPr>
            <p:nvPr/>
          </p:nvSpPr>
          <p:spPr bwMode="auto">
            <a:xfrm>
              <a:off x="308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7" name="Line 23"/>
            <p:cNvSpPr>
              <a:spLocks noChangeShapeType="1"/>
            </p:cNvSpPr>
            <p:nvPr/>
          </p:nvSpPr>
          <p:spPr bwMode="auto">
            <a:xfrm>
              <a:off x="319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Line 24"/>
            <p:cNvSpPr>
              <a:spLocks noChangeShapeType="1"/>
            </p:cNvSpPr>
            <p:nvPr/>
          </p:nvSpPr>
          <p:spPr bwMode="auto">
            <a:xfrm>
              <a:off x="330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25"/>
            <p:cNvSpPr>
              <a:spLocks noChangeShapeType="1"/>
            </p:cNvSpPr>
            <p:nvPr/>
          </p:nvSpPr>
          <p:spPr bwMode="auto">
            <a:xfrm>
              <a:off x="3416"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26"/>
            <p:cNvSpPr>
              <a:spLocks noChangeShapeType="1"/>
            </p:cNvSpPr>
            <p:nvPr/>
          </p:nvSpPr>
          <p:spPr bwMode="auto">
            <a:xfrm>
              <a:off x="352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27"/>
            <p:cNvSpPr>
              <a:spLocks noChangeShapeType="1"/>
            </p:cNvSpPr>
            <p:nvPr/>
          </p:nvSpPr>
          <p:spPr bwMode="auto">
            <a:xfrm>
              <a:off x="364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Line 28"/>
            <p:cNvSpPr>
              <a:spLocks noChangeShapeType="1"/>
            </p:cNvSpPr>
            <p:nvPr/>
          </p:nvSpPr>
          <p:spPr bwMode="auto">
            <a:xfrm>
              <a:off x="375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29"/>
            <p:cNvSpPr>
              <a:spLocks noChangeShapeType="1"/>
            </p:cNvSpPr>
            <p:nvPr/>
          </p:nvSpPr>
          <p:spPr bwMode="auto">
            <a:xfrm>
              <a:off x="3864"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Line 30"/>
            <p:cNvSpPr>
              <a:spLocks noChangeShapeType="1"/>
            </p:cNvSpPr>
            <p:nvPr/>
          </p:nvSpPr>
          <p:spPr bwMode="auto">
            <a:xfrm>
              <a:off x="3976"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5" name="Line 31"/>
            <p:cNvSpPr>
              <a:spLocks noChangeShapeType="1"/>
            </p:cNvSpPr>
            <p:nvPr/>
          </p:nvSpPr>
          <p:spPr bwMode="auto">
            <a:xfrm>
              <a:off x="4088" y="4313"/>
              <a:ext cx="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6" name="Line 32"/>
            <p:cNvSpPr>
              <a:spLocks noChangeShapeType="1"/>
            </p:cNvSpPr>
            <p:nvPr/>
          </p:nvSpPr>
          <p:spPr bwMode="auto">
            <a:xfrm>
              <a:off x="4208"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7" name="Line 33"/>
            <p:cNvSpPr>
              <a:spLocks noChangeShapeType="1"/>
            </p:cNvSpPr>
            <p:nvPr/>
          </p:nvSpPr>
          <p:spPr bwMode="auto">
            <a:xfrm>
              <a:off x="4320"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8" name="Line 34"/>
            <p:cNvSpPr>
              <a:spLocks noChangeShapeType="1"/>
            </p:cNvSpPr>
            <p:nvPr/>
          </p:nvSpPr>
          <p:spPr bwMode="auto">
            <a:xfrm>
              <a:off x="4432" y="431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9" name="Freeform 35"/>
            <p:cNvSpPr>
              <a:spLocks/>
            </p:cNvSpPr>
            <p:nvPr/>
          </p:nvSpPr>
          <p:spPr bwMode="auto">
            <a:xfrm>
              <a:off x="4544" y="4279"/>
              <a:ext cx="48" cy="34"/>
            </a:xfrm>
            <a:custGeom>
              <a:avLst/>
              <a:gdLst>
                <a:gd name="T0" fmla="*/ 0 w 48"/>
                <a:gd name="T1" fmla="*/ 34 h 34"/>
                <a:gd name="T2" fmla="*/ 0 w 48"/>
                <a:gd name="T3" fmla="*/ 34 h 34"/>
                <a:gd name="T4" fmla="*/ 40 w 48"/>
                <a:gd name="T5" fmla="*/ 14 h 34"/>
                <a:gd name="T6" fmla="*/ 48 w 48"/>
                <a:gd name="T7" fmla="*/ 0 h 34"/>
                <a:gd name="T8" fmla="*/ 0 60000 65536"/>
                <a:gd name="T9" fmla="*/ 0 60000 65536"/>
                <a:gd name="T10" fmla="*/ 0 60000 65536"/>
                <a:gd name="T11" fmla="*/ 0 60000 65536"/>
                <a:gd name="T12" fmla="*/ 0 w 48"/>
                <a:gd name="T13" fmla="*/ 0 h 34"/>
                <a:gd name="T14" fmla="*/ 48 w 48"/>
                <a:gd name="T15" fmla="*/ 34 h 34"/>
              </a:gdLst>
              <a:ahLst/>
              <a:cxnLst>
                <a:cxn ang="T8">
                  <a:pos x="T0" y="T1"/>
                </a:cxn>
                <a:cxn ang="T9">
                  <a:pos x="T2" y="T3"/>
                </a:cxn>
                <a:cxn ang="T10">
                  <a:pos x="T4" y="T5"/>
                </a:cxn>
                <a:cxn ang="T11">
                  <a:pos x="T6" y="T7"/>
                </a:cxn>
              </a:cxnLst>
              <a:rect l="T12" t="T13" r="T14" b="T15"/>
              <a:pathLst>
                <a:path w="48" h="34">
                  <a:moveTo>
                    <a:pt x="0" y="34"/>
                  </a:moveTo>
                  <a:lnTo>
                    <a:pt x="0" y="34"/>
                  </a:lnTo>
                  <a:lnTo>
                    <a:pt x="40" y="14"/>
                  </a:lnTo>
                  <a:lnTo>
                    <a:pt x="48"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6420" name="Group 36"/>
            <p:cNvGrpSpPr>
              <a:grpSpLocks/>
            </p:cNvGrpSpPr>
            <p:nvPr/>
          </p:nvGrpSpPr>
          <p:grpSpPr bwMode="auto">
            <a:xfrm>
              <a:off x="1208" y="3223"/>
              <a:ext cx="3393" cy="1029"/>
              <a:chOff x="1208" y="3223"/>
              <a:chExt cx="3393" cy="1029"/>
            </a:xfrm>
          </p:grpSpPr>
          <p:sp>
            <p:nvSpPr>
              <p:cNvPr id="16421" name="Oval 37"/>
              <p:cNvSpPr>
                <a:spLocks noChangeArrowheads="1"/>
              </p:cNvSpPr>
              <p:nvPr/>
            </p:nvSpPr>
            <p:spPr bwMode="auto">
              <a:xfrm>
                <a:off x="3880" y="4068"/>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22" name="Oval 38"/>
              <p:cNvSpPr>
                <a:spLocks noChangeArrowheads="1"/>
              </p:cNvSpPr>
              <p:nvPr/>
            </p:nvSpPr>
            <p:spPr bwMode="auto">
              <a:xfrm>
                <a:off x="3884" y="4073"/>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23" name="Oval 39"/>
              <p:cNvSpPr>
                <a:spLocks noChangeArrowheads="1"/>
              </p:cNvSpPr>
              <p:nvPr/>
            </p:nvSpPr>
            <p:spPr bwMode="auto">
              <a:xfrm>
                <a:off x="2944" y="4068"/>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24" name="Oval 40"/>
              <p:cNvSpPr>
                <a:spLocks noChangeArrowheads="1"/>
              </p:cNvSpPr>
              <p:nvPr/>
            </p:nvSpPr>
            <p:spPr bwMode="auto">
              <a:xfrm>
                <a:off x="2948" y="4073"/>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25" name="Freeform 41"/>
              <p:cNvSpPr>
                <a:spLocks/>
              </p:cNvSpPr>
              <p:nvPr/>
            </p:nvSpPr>
            <p:spPr bwMode="auto">
              <a:xfrm>
                <a:off x="1216" y="3223"/>
                <a:ext cx="48" cy="27"/>
              </a:xfrm>
              <a:custGeom>
                <a:avLst/>
                <a:gdLst>
                  <a:gd name="T0" fmla="*/ 48 w 48"/>
                  <a:gd name="T1" fmla="*/ 0 h 27"/>
                  <a:gd name="T2" fmla="*/ 8 w 48"/>
                  <a:gd name="T3" fmla="*/ 13 h 27"/>
                  <a:gd name="T4" fmla="*/ 0 w 48"/>
                  <a:gd name="T5" fmla="*/ 27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8" y="13"/>
                    </a:lnTo>
                    <a:lnTo>
                      <a:pt x="0" y="27"/>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6426" name="Group 42"/>
              <p:cNvGrpSpPr>
                <a:grpSpLocks/>
              </p:cNvGrpSpPr>
              <p:nvPr/>
            </p:nvGrpSpPr>
            <p:grpSpPr bwMode="auto">
              <a:xfrm>
                <a:off x="1208" y="3271"/>
                <a:ext cx="3393" cy="967"/>
                <a:chOff x="1208" y="3271"/>
                <a:chExt cx="3393" cy="967"/>
              </a:xfrm>
            </p:grpSpPr>
            <p:sp>
              <p:nvSpPr>
                <p:cNvPr id="16457" name="Freeform 43"/>
                <p:cNvSpPr>
                  <a:spLocks/>
                </p:cNvSpPr>
                <p:nvPr/>
              </p:nvSpPr>
              <p:spPr bwMode="auto">
                <a:xfrm>
                  <a:off x="3744" y="3529"/>
                  <a:ext cx="32" cy="41"/>
                </a:xfrm>
                <a:custGeom>
                  <a:avLst/>
                  <a:gdLst>
                    <a:gd name="T0" fmla="*/ 16 w 32"/>
                    <a:gd name="T1" fmla="*/ 0 h 41"/>
                    <a:gd name="T2" fmla="*/ 0 w 32"/>
                    <a:gd name="T3" fmla="*/ 7 h 41"/>
                    <a:gd name="T4" fmla="*/ 16 w 32"/>
                    <a:gd name="T5" fmla="*/ 41 h 41"/>
                    <a:gd name="T6" fmla="*/ 32 w 32"/>
                    <a:gd name="T7" fmla="*/ 35 h 41"/>
                    <a:gd name="T8" fmla="*/ 16 w 32"/>
                    <a:gd name="T9" fmla="*/ 0 h 41"/>
                    <a:gd name="T10" fmla="*/ 0 60000 65536"/>
                    <a:gd name="T11" fmla="*/ 0 60000 65536"/>
                    <a:gd name="T12" fmla="*/ 0 60000 65536"/>
                    <a:gd name="T13" fmla="*/ 0 60000 65536"/>
                    <a:gd name="T14" fmla="*/ 0 60000 65536"/>
                    <a:gd name="T15" fmla="*/ 0 w 32"/>
                    <a:gd name="T16" fmla="*/ 0 h 41"/>
                    <a:gd name="T17" fmla="*/ 32 w 32"/>
                    <a:gd name="T18" fmla="*/ 41 h 41"/>
                  </a:gdLst>
                  <a:ahLst/>
                  <a:cxnLst>
                    <a:cxn ang="T10">
                      <a:pos x="T0" y="T1"/>
                    </a:cxn>
                    <a:cxn ang="T11">
                      <a:pos x="T2" y="T3"/>
                    </a:cxn>
                    <a:cxn ang="T12">
                      <a:pos x="T4" y="T5"/>
                    </a:cxn>
                    <a:cxn ang="T13">
                      <a:pos x="T6" y="T7"/>
                    </a:cxn>
                    <a:cxn ang="T14">
                      <a:pos x="T8" y="T9"/>
                    </a:cxn>
                  </a:cxnLst>
                  <a:rect l="T15" t="T16" r="T17" b="T18"/>
                  <a:pathLst>
                    <a:path w="32" h="41">
                      <a:moveTo>
                        <a:pt x="16" y="0"/>
                      </a:moveTo>
                      <a:lnTo>
                        <a:pt x="0" y="7"/>
                      </a:lnTo>
                      <a:lnTo>
                        <a:pt x="16" y="41"/>
                      </a:lnTo>
                      <a:lnTo>
                        <a:pt x="32" y="35"/>
                      </a:lnTo>
                      <a:lnTo>
                        <a:pt x="1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8" name="Freeform 44"/>
                <p:cNvSpPr>
                  <a:spLocks/>
                </p:cNvSpPr>
                <p:nvPr/>
              </p:nvSpPr>
              <p:spPr bwMode="auto">
                <a:xfrm>
                  <a:off x="4336" y="3339"/>
                  <a:ext cx="40" cy="41"/>
                </a:xfrm>
                <a:custGeom>
                  <a:avLst/>
                  <a:gdLst>
                    <a:gd name="T0" fmla="*/ 0 w 40"/>
                    <a:gd name="T1" fmla="*/ 6 h 41"/>
                    <a:gd name="T2" fmla="*/ 24 w 40"/>
                    <a:gd name="T3" fmla="*/ 0 h 41"/>
                    <a:gd name="T4" fmla="*/ 40 w 40"/>
                    <a:gd name="T5" fmla="*/ 34 h 41"/>
                    <a:gd name="T6" fmla="*/ 16 w 40"/>
                    <a:gd name="T7" fmla="*/ 41 h 41"/>
                    <a:gd name="T8" fmla="*/ 0 w 40"/>
                    <a:gd name="T9" fmla="*/ 6 h 41"/>
                    <a:gd name="T10" fmla="*/ 0 60000 65536"/>
                    <a:gd name="T11" fmla="*/ 0 60000 65536"/>
                    <a:gd name="T12" fmla="*/ 0 60000 65536"/>
                    <a:gd name="T13" fmla="*/ 0 60000 65536"/>
                    <a:gd name="T14" fmla="*/ 0 60000 65536"/>
                    <a:gd name="T15" fmla="*/ 0 w 40"/>
                    <a:gd name="T16" fmla="*/ 0 h 41"/>
                    <a:gd name="T17" fmla="*/ 40 w 40"/>
                    <a:gd name="T18" fmla="*/ 41 h 41"/>
                  </a:gdLst>
                  <a:ahLst/>
                  <a:cxnLst>
                    <a:cxn ang="T10">
                      <a:pos x="T0" y="T1"/>
                    </a:cxn>
                    <a:cxn ang="T11">
                      <a:pos x="T2" y="T3"/>
                    </a:cxn>
                    <a:cxn ang="T12">
                      <a:pos x="T4" y="T5"/>
                    </a:cxn>
                    <a:cxn ang="T13">
                      <a:pos x="T6" y="T7"/>
                    </a:cxn>
                    <a:cxn ang="T14">
                      <a:pos x="T8" y="T9"/>
                    </a:cxn>
                  </a:cxnLst>
                  <a:rect l="T15" t="T16" r="T17" b="T18"/>
                  <a:pathLst>
                    <a:path w="40" h="41">
                      <a:moveTo>
                        <a:pt x="0" y="6"/>
                      </a:moveTo>
                      <a:lnTo>
                        <a:pt x="24" y="0"/>
                      </a:lnTo>
                      <a:lnTo>
                        <a:pt x="40" y="34"/>
                      </a:lnTo>
                      <a:lnTo>
                        <a:pt x="16" y="41"/>
                      </a:lnTo>
                      <a:lnTo>
                        <a:pt x="0" y="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9" name="Freeform 45"/>
                <p:cNvSpPr>
                  <a:spLocks/>
                </p:cNvSpPr>
                <p:nvPr/>
              </p:nvSpPr>
              <p:spPr bwMode="auto">
                <a:xfrm>
                  <a:off x="3760" y="3345"/>
                  <a:ext cx="592" cy="219"/>
                </a:xfrm>
                <a:custGeom>
                  <a:avLst/>
                  <a:gdLst>
                    <a:gd name="T0" fmla="*/ 0 w 592"/>
                    <a:gd name="T1" fmla="*/ 184 h 219"/>
                    <a:gd name="T2" fmla="*/ 16 w 592"/>
                    <a:gd name="T3" fmla="*/ 219 h 219"/>
                    <a:gd name="T4" fmla="*/ 592 w 592"/>
                    <a:gd name="T5" fmla="*/ 35 h 219"/>
                    <a:gd name="T6" fmla="*/ 576 w 592"/>
                    <a:gd name="T7" fmla="*/ 0 h 219"/>
                    <a:gd name="T8" fmla="*/ 0 w 592"/>
                    <a:gd name="T9" fmla="*/ 184 h 219"/>
                    <a:gd name="T10" fmla="*/ 0 60000 65536"/>
                    <a:gd name="T11" fmla="*/ 0 60000 65536"/>
                    <a:gd name="T12" fmla="*/ 0 60000 65536"/>
                    <a:gd name="T13" fmla="*/ 0 60000 65536"/>
                    <a:gd name="T14" fmla="*/ 0 60000 65536"/>
                    <a:gd name="T15" fmla="*/ 0 w 592"/>
                    <a:gd name="T16" fmla="*/ 0 h 219"/>
                    <a:gd name="T17" fmla="*/ 592 w 592"/>
                    <a:gd name="T18" fmla="*/ 219 h 219"/>
                  </a:gdLst>
                  <a:ahLst/>
                  <a:cxnLst>
                    <a:cxn ang="T10">
                      <a:pos x="T0" y="T1"/>
                    </a:cxn>
                    <a:cxn ang="T11">
                      <a:pos x="T2" y="T3"/>
                    </a:cxn>
                    <a:cxn ang="T12">
                      <a:pos x="T4" y="T5"/>
                    </a:cxn>
                    <a:cxn ang="T13">
                      <a:pos x="T6" y="T7"/>
                    </a:cxn>
                    <a:cxn ang="T14">
                      <a:pos x="T8" y="T9"/>
                    </a:cxn>
                  </a:cxnLst>
                  <a:rect l="T15" t="T16" r="T17" b="T18"/>
                  <a:pathLst>
                    <a:path w="592" h="219">
                      <a:moveTo>
                        <a:pt x="0" y="184"/>
                      </a:moveTo>
                      <a:lnTo>
                        <a:pt x="16" y="219"/>
                      </a:lnTo>
                      <a:lnTo>
                        <a:pt x="592" y="35"/>
                      </a:lnTo>
                      <a:lnTo>
                        <a:pt x="576" y="0"/>
                      </a:lnTo>
                      <a:lnTo>
                        <a:pt x="0" y="18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0" name="Freeform 46"/>
                <p:cNvSpPr>
                  <a:spLocks/>
                </p:cNvSpPr>
                <p:nvPr/>
              </p:nvSpPr>
              <p:spPr bwMode="auto">
                <a:xfrm>
                  <a:off x="4320" y="3339"/>
                  <a:ext cx="48" cy="27"/>
                </a:xfrm>
                <a:custGeom>
                  <a:avLst/>
                  <a:gdLst>
                    <a:gd name="T0" fmla="*/ 48 w 48"/>
                    <a:gd name="T1" fmla="*/ 20 h 27"/>
                    <a:gd name="T2" fmla="*/ 40 w 48"/>
                    <a:gd name="T3" fmla="*/ 0 h 27"/>
                    <a:gd name="T4" fmla="*/ 0 w 48"/>
                    <a:gd name="T5" fmla="*/ 6 h 27"/>
                    <a:gd name="T6" fmla="*/ 8 w 48"/>
                    <a:gd name="T7" fmla="*/ 27 h 27"/>
                    <a:gd name="T8" fmla="*/ 48 w 48"/>
                    <a:gd name="T9" fmla="*/ 20 h 27"/>
                    <a:gd name="T10" fmla="*/ 0 60000 65536"/>
                    <a:gd name="T11" fmla="*/ 0 60000 65536"/>
                    <a:gd name="T12" fmla="*/ 0 60000 65536"/>
                    <a:gd name="T13" fmla="*/ 0 60000 65536"/>
                    <a:gd name="T14" fmla="*/ 0 60000 65536"/>
                    <a:gd name="T15" fmla="*/ 0 w 48"/>
                    <a:gd name="T16" fmla="*/ 0 h 27"/>
                    <a:gd name="T17" fmla="*/ 48 w 48"/>
                    <a:gd name="T18" fmla="*/ 27 h 27"/>
                  </a:gdLst>
                  <a:ahLst/>
                  <a:cxnLst>
                    <a:cxn ang="T10">
                      <a:pos x="T0" y="T1"/>
                    </a:cxn>
                    <a:cxn ang="T11">
                      <a:pos x="T2" y="T3"/>
                    </a:cxn>
                    <a:cxn ang="T12">
                      <a:pos x="T4" y="T5"/>
                    </a:cxn>
                    <a:cxn ang="T13">
                      <a:pos x="T6" y="T7"/>
                    </a:cxn>
                    <a:cxn ang="T14">
                      <a:pos x="T8" y="T9"/>
                    </a:cxn>
                  </a:cxnLst>
                  <a:rect l="T15" t="T16" r="T17" b="T18"/>
                  <a:pathLst>
                    <a:path w="48" h="27">
                      <a:moveTo>
                        <a:pt x="48" y="20"/>
                      </a:moveTo>
                      <a:lnTo>
                        <a:pt x="40" y="0"/>
                      </a:lnTo>
                      <a:lnTo>
                        <a:pt x="0" y="6"/>
                      </a:lnTo>
                      <a:lnTo>
                        <a:pt x="8" y="27"/>
                      </a:lnTo>
                      <a:lnTo>
                        <a:pt x="4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1" name="Freeform 47"/>
                <p:cNvSpPr>
                  <a:spLocks/>
                </p:cNvSpPr>
                <p:nvPr/>
              </p:nvSpPr>
              <p:spPr bwMode="auto">
                <a:xfrm>
                  <a:off x="4400" y="3850"/>
                  <a:ext cx="40" cy="20"/>
                </a:xfrm>
                <a:custGeom>
                  <a:avLst/>
                  <a:gdLst>
                    <a:gd name="T0" fmla="*/ 40 w 40"/>
                    <a:gd name="T1" fmla="*/ 0 h 20"/>
                    <a:gd name="T2" fmla="*/ 40 w 40"/>
                    <a:gd name="T3" fmla="*/ 13 h 20"/>
                    <a:gd name="T4" fmla="*/ 0 w 40"/>
                    <a:gd name="T5" fmla="*/ 20 h 20"/>
                    <a:gd name="T6" fmla="*/ 0 w 40"/>
                    <a:gd name="T7" fmla="*/ 7 h 20"/>
                    <a:gd name="T8" fmla="*/ 40 w 40"/>
                    <a:gd name="T9" fmla="*/ 0 h 20"/>
                    <a:gd name="T10" fmla="*/ 0 60000 65536"/>
                    <a:gd name="T11" fmla="*/ 0 60000 65536"/>
                    <a:gd name="T12" fmla="*/ 0 60000 65536"/>
                    <a:gd name="T13" fmla="*/ 0 60000 65536"/>
                    <a:gd name="T14" fmla="*/ 0 60000 65536"/>
                    <a:gd name="T15" fmla="*/ 0 w 40"/>
                    <a:gd name="T16" fmla="*/ 0 h 20"/>
                    <a:gd name="T17" fmla="*/ 40 w 40"/>
                    <a:gd name="T18" fmla="*/ 20 h 20"/>
                  </a:gdLst>
                  <a:ahLst/>
                  <a:cxnLst>
                    <a:cxn ang="T10">
                      <a:pos x="T0" y="T1"/>
                    </a:cxn>
                    <a:cxn ang="T11">
                      <a:pos x="T2" y="T3"/>
                    </a:cxn>
                    <a:cxn ang="T12">
                      <a:pos x="T4" y="T5"/>
                    </a:cxn>
                    <a:cxn ang="T13">
                      <a:pos x="T6" y="T7"/>
                    </a:cxn>
                    <a:cxn ang="T14">
                      <a:pos x="T8" y="T9"/>
                    </a:cxn>
                  </a:cxnLst>
                  <a:rect l="T15" t="T16" r="T17" b="T18"/>
                  <a:pathLst>
                    <a:path w="40" h="20">
                      <a:moveTo>
                        <a:pt x="40" y="0"/>
                      </a:moveTo>
                      <a:lnTo>
                        <a:pt x="40" y="13"/>
                      </a:lnTo>
                      <a:lnTo>
                        <a:pt x="0" y="20"/>
                      </a:lnTo>
                      <a:lnTo>
                        <a:pt x="0" y="7"/>
                      </a:lnTo>
                      <a:lnTo>
                        <a:pt x="4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2" name="Freeform 48"/>
                <p:cNvSpPr>
                  <a:spLocks/>
                </p:cNvSpPr>
                <p:nvPr/>
              </p:nvSpPr>
              <p:spPr bwMode="auto">
                <a:xfrm>
                  <a:off x="4328" y="3359"/>
                  <a:ext cx="112" cy="498"/>
                </a:xfrm>
                <a:custGeom>
                  <a:avLst/>
                  <a:gdLst>
                    <a:gd name="T0" fmla="*/ 40 w 112"/>
                    <a:gd name="T1" fmla="*/ 0 h 498"/>
                    <a:gd name="T2" fmla="*/ 0 w 112"/>
                    <a:gd name="T3" fmla="*/ 7 h 498"/>
                    <a:gd name="T4" fmla="*/ 72 w 112"/>
                    <a:gd name="T5" fmla="*/ 498 h 498"/>
                    <a:gd name="T6" fmla="*/ 112 w 112"/>
                    <a:gd name="T7" fmla="*/ 491 h 498"/>
                    <a:gd name="T8" fmla="*/ 40 w 112"/>
                    <a:gd name="T9" fmla="*/ 0 h 498"/>
                    <a:gd name="T10" fmla="*/ 0 60000 65536"/>
                    <a:gd name="T11" fmla="*/ 0 60000 65536"/>
                    <a:gd name="T12" fmla="*/ 0 60000 65536"/>
                    <a:gd name="T13" fmla="*/ 0 60000 65536"/>
                    <a:gd name="T14" fmla="*/ 0 60000 65536"/>
                    <a:gd name="T15" fmla="*/ 0 w 112"/>
                    <a:gd name="T16" fmla="*/ 0 h 498"/>
                    <a:gd name="T17" fmla="*/ 112 w 112"/>
                    <a:gd name="T18" fmla="*/ 498 h 498"/>
                  </a:gdLst>
                  <a:ahLst/>
                  <a:cxnLst>
                    <a:cxn ang="T10">
                      <a:pos x="T0" y="T1"/>
                    </a:cxn>
                    <a:cxn ang="T11">
                      <a:pos x="T2" y="T3"/>
                    </a:cxn>
                    <a:cxn ang="T12">
                      <a:pos x="T4" y="T5"/>
                    </a:cxn>
                    <a:cxn ang="T13">
                      <a:pos x="T6" y="T7"/>
                    </a:cxn>
                    <a:cxn ang="T14">
                      <a:pos x="T8" y="T9"/>
                    </a:cxn>
                  </a:cxnLst>
                  <a:rect l="T15" t="T16" r="T17" b="T18"/>
                  <a:pathLst>
                    <a:path w="112" h="498">
                      <a:moveTo>
                        <a:pt x="40" y="0"/>
                      </a:moveTo>
                      <a:lnTo>
                        <a:pt x="0" y="7"/>
                      </a:lnTo>
                      <a:lnTo>
                        <a:pt x="72" y="498"/>
                      </a:lnTo>
                      <a:lnTo>
                        <a:pt x="112" y="491"/>
                      </a:lnTo>
                      <a:lnTo>
                        <a:pt x="4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3" name="Freeform 49"/>
                <p:cNvSpPr>
                  <a:spLocks/>
                </p:cNvSpPr>
                <p:nvPr/>
              </p:nvSpPr>
              <p:spPr bwMode="auto">
                <a:xfrm>
                  <a:off x="3752" y="3523"/>
                  <a:ext cx="40" cy="27"/>
                </a:xfrm>
                <a:custGeom>
                  <a:avLst/>
                  <a:gdLst>
                    <a:gd name="T0" fmla="*/ 40 w 40"/>
                    <a:gd name="T1" fmla="*/ 27 h 27"/>
                    <a:gd name="T2" fmla="*/ 40 w 40"/>
                    <a:gd name="T3" fmla="*/ 6 h 27"/>
                    <a:gd name="T4" fmla="*/ 0 w 40"/>
                    <a:gd name="T5" fmla="*/ 0 h 27"/>
                    <a:gd name="T6" fmla="*/ 0 w 40"/>
                    <a:gd name="T7" fmla="*/ 20 h 27"/>
                    <a:gd name="T8" fmla="*/ 40 w 40"/>
                    <a:gd name="T9" fmla="*/ 27 h 27"/>
                    <a:gd name="T10" fmla="*/ 0 60000 65536"/>
                    <a:gd name="T11" fmla="*/ 0 60000 65536"/>
                    <a:gd name="T12" fmla="*/ 0 60000 65536"/>
                    <a:gd name="T13" fmla="*/ 0 60000 65536"/>
                    <a:gd name="T14" fmla="*/ 0 60000 65536"/>
                    <a:gd name="T15" fmla="*/ 0 w 40"/>
                    <a:gd name="T16" fmla="*/ 0 h 27"/>
                    <a:gd name="T17" fmla="*/ 40 w 40"/>
                    <a:gd name="T18" fmla="*/ 27 h 27"/>
                  </a:gdLst>
                  <a:ahLst/>
                  <a:cxnLst>
                    <a:cxn ang="T10">
                      <a:pos x="T0" y="T1"/>
                    </a:cxn>
                    <a:cxn ang="T11">
                      <a:pos x="T2" y="T3"/>
                    </a:cxn>
                    <a:cxn ang="T12">
                      <a:pos x="T4" y="T5"/>
                    </a:cxn>
                    <a:cxn ang="T13">
                      <a:pos x="T6" y="T7"/>
                    </a:cxn>
                    <a:cxn ang="T14">
                      <a:pos x="T8" y="T9"/>
                    </a:cxn>
                  </a:cxnLst>
                  <a:rect l="T15" t="T16" r="T17" b="T18"/>
                  <a:pathLst>
                    <a:path w="40" h="27">
                      <a:moveTo>
                        <a:pt x="40" y="27"/>
                      </a:moveTo>
                      <a:lnTo>
                        <a:pt x="40" y="6"/>
                      </a:lnTo>
                      <a:lnTo>
                        <a:pt x="0" y="0"/>
                      </a:lnTo>
                      <a:lnTo>
                        <a:pt x="0" y="20"/>
                      </a:lnTo>
                      <a:lnTo>
                        <a:pt x="4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4" name="Freeform 50"/>
                <p:cNvSpPr>
                  <a:spLocks/>
                </p:cNvSpPr>
                <p:nvPr/>
              </p:nvSpPr>
              <p:spPr bwMode="auto">
                <a:xfrm>
                  <a:off x="3600" y="3972"/>
                  <a:ext cx="48" cy="21"/>
                </a:xfrm>
                <a:custGeom>
                  <a:avLst/>
                  <a:gdLst>
                    <a:gd name="T0" fmla="*/ 48 w 48"/>
                    <a:gd name="T1" fmla="*/ 7 h 21"/>
                    <a:gd name="T2" fmla="*/ 40 w 48"/>
                    <a:gd name="T3" fmla="*/ 21 h 21"/>
                    <a:gd name="T4" fmla="*/ 0 w 48"/>
                    <a:gd name="T5" fmla="*/ 14 h 21"/>
                    <a:gd name="T6" fmla="*/ 8 w 48"/>
                    <a:gd name="T7" fmla="*/ 0 h 21"/>
                    <a:gd name="T8" fmla="*/ 48 w 48"/>
                    <a:gd name="T9" fmla="*/ 7 h 21"/>
                    <a:gd name="T10" fmla="*/ 0 60000 65536"/>
                    <a:gd name="T11" fmla="*/ 0 60000 65536"/>
                    <a:gd name="T12" fmla="*/ 0 60000 65536"/>
                    <a:gd name="T13" fmla="*/ 0 60000 65536"/>
                    <a:gd name="T14" fmla="*/ 0 60000 65536"/>
                    <a:gd name="T15" fmla="*/ 0 w 48"/>
                    <a:gd name="T16" fmla="*/ 0 h 21"/>
                    <a:gd name="T17" fmla="*/ 48 w 48"/>
                    <a:gd name="T18" fmla="*/ 21 h 21"/>
                  </a:gdLst>
                  <a:ahLst/>
                  <a:cxnLst>
                    <a:cxn ang="T10">
                      <a:pos x="T0" y="T1"/>
                    </a:cxn>
                    <a:cxn ang="T11">
                      <a:pos x="T2" y="T3"/>
                    </a:cxn>
                    <a:cxn ang="T12">
                      <a:pos x="T4" y="T5"/>
                    </a:cxn>
                    <a:cxn ang="T13">
                      <a:pos x="T6" y="T7"/>
                    </a:cxn>
                    <a:cxn ang="T14">
                      <a:pos x="T8" y="T9"/>
                    </a:cxn>
                  </a:cxnLst>
                  <a:rect l="T15" t="T16" r="T17" b="T18"/>
                  <a:pathLst>
                    <a:path w="48" h="21">
                      <a:moveTo>
                        <a:pt x="48" y="7"/>
                      </a:moveTo>
                      <a:lnTo>
                        <a:pt x="40" y="21"/>
                      </a:lnTo>
                      <a:lnTo>
                        <a:pt x="0" y="14"/>
                      </a:lnTo>
                      <a:lnTo>
                        <a:pt x="8" y="0"/>
                      </a:lnTo>
                      <a:lnTo>
                        <a:pt x="48"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5" name="Freeform 51"/>
                <p:cNvSpPr>
                  <a:spLocks/>
                </p:cNvSpPr>
                <p:nvPr/>
              </p:nvSpPr>
              <p:spPr bwMode="auto">
                <a:xfrm>
                  <a:off x="3608" y="3543"/>
                  <a:ext cx="184" cy="436"/>
                </a:xfrm>
                <a:custGeom>
                  <a:avLst/>
                  <a:gdLst>
                    <a:gd name="T0" fmla="*/ 184 w 184"/>
                    <a:gd name="T1" fmla="*/ 7 h 436"/>
                    <a:gd name="T2" fmla="*/ 144 w 184"/>
                    <a:gd name="T3" fmla="*/ 0 h 436"/>
                    <a:gd name="T4" fmla="*/ 0 w 184"/>
                    <a:gd name="T5" fmla="*/ 429 h 436"/>
                    <a:gd name="T6" fmla="*/ 40 w 184"/>
                    <a:gd name="T7" fmla="*/ 436 h 436"/>
                    <a:gd name="T8" fmla="*/ 184 w 184"/>
                    <a:gd name="T9" fmla="*/ 7 h 436"/>
                    <a:gd name="T10" fmla="*/ 0 60000 65536"/>
                    <a:gd name="T11" fmla="*/ 0 60000 65536"/>
                    <a:gd name="T12" fmla="*/ 0 60000 65536"/>
                    <a:gd name="T13" fmla="*/ 0 60000 65536"/>
                    <a:gd name="T14" fmla="*/ 0 60000 65536"/>
                    <a:gd name="T15" fmla="*/ 0 w 184"/>
                    <a:gd name="T16" fmla="*/ 0 h 436"/>
                    <a:gd name="T17" fmla="*/ 184 w 184"/>
                    <a:gd name="T18" fmla="*/ 436 h 436"/>
                  </a:gdLst>
                  <a:ahLst/>
                  <a:cxnLst>
                    <a:cxn ang="T10">
                      <a:pos x="T0" y="T1"/>
                    </a:cxn>
                    <a:cxn ang="T11">
                      <a:pos x="T2" y="T3"/>
                    </a:cxn>
                    <a:cxn ang="T12">
                      <a:pos x="T4" y="T5"/>
                    </a:cxn>
                    <a:cxn ang="T13">
                      <a:pos x="T6" y="T7"/>
                    </a:cxn>
                    <a:cxn ang="T14">
                      <a:pos x="T8" y="T9"/>
                    </a:cxn>
                  </a:cxnLst>
                  <a:rect l="T15" t="T16" r="T17" b="T18"/>
                  <a:pathLst>
                    <a:path w="184" h="436">
                      <a:moveTo>
                        <a:pt x="184" y="7"/>
                      </a:moveTo>
                      <a:lnTo>
                        <a:pt x="144" y="0"/>
                      </a:lnTo>
                      <a:lnTo>
                        <a:pt x="0" y="429"/>
                      </a:lnTo>
                      <a:lnTo>
                        <a:pt x="40" y="436"/>
                      </a:lnTo>
                      <a:lnTo>
                        <a:pt x="184"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6" name="Freeform 52"/>
                <p:cNvSpPr>
                  <a:spLocks/>
                </p:cNvSpPr>
                <p:nvPr/>
              </p:nvSpPr>
              <p:spPr bwMode="auto">
                <a:xfrm>
                  <a:off x="3744" y="3523"/>
                  <a:ext cx="32" cy="34"/>
                </a:xfrm>
                <a:custGeom>
                  <a:avLst/>
                  <a:gdLst>
                    <a:gd name="T0" fmla="*/ 32 w 32"/>
                    <a:gd name="T1" fmla="*/ 6 h 34"/>
                    <a:gd name="T2" fmla="*/ 16 w 32"/>
                    <a:gd name="T3" fmla="*/ 0 h 34"/>
                    <a:gd name="T4" fmla="*/ 0 w 32"/>
                    <a:gd name="T5" fmla="*/ 27 h 34"/>
                    <a:gd name="T6" fmla="*/ 16 w 32"/>
                    <a:gd name="T7" fmla="*/ 34 h 34"/>
                    <a:gd name="T8" fmla="*/ 32 w 32"/>
                    <a:gd name="T9" fmla="*/ 6 h 34"/>
                    <a:gd name="T10" fmla="*/ 0 60000 65536"/>
                    <a:gd name="T11" fmla="*/ 0 60000 65536"/>
                    <a:gd name="T12" fmla="*/ 0 60000 65536"/>
                    <a:gd name="T13" fmla="*/ 0 60000 65536"/>
                    <a:gd name="T14" fmla="*/ 0 60000 65536"/>
                    <a:gd name="T15" fmla="*/ 0 w 32"/>
                    <a:gd name="T16" fmla="*/ 0 h 34"/>
                    <a:gd name="T17" fmla="*/ 32 w 32"/>
                    <a:gd name="T18" fmla="*/ 34 h 34"/>
                  </a:gdLst>
                  <a:ahLst/>
                  <a:cxnLst>
                    <a:cxn ang="T10">
                      <a:pos x="T0" y="T1"/>
                    </a:cxn>
                    <a:cxn ang="T11">
                      <a:pos x="T2" y="T3"/>
                    </a:cxn>
                    <a:cxn ang="T12">
                      <a:pos x="T4" y="T5"/>
                    </a:cxn>
                    <a:cxn ang="T13">
                      <a:pos x="T6" y="T7"/>
                    </a:cxn>
                    <a:cxn ang="T14">
                      <a:pos x="T8" y="T9"/>
                    </a:cxn>
                  </a:cxnLst>
                  <a:rect l="T15" t="T16" r="T17" b="T18"/>
                  <a:pathLst>
                    <a:path w="32" h="34">
                      <a:moveTo>
                        <a:pt x="32" y="6"/>
                      </a:moveTo>
                      <a:lnTo>
                        <a:pt x="16" y="0"/>
                      </a:lnTo>
                      <a:lnTo>
                        <a:pt x="0" y="27"/>
                      </a:lnTo>
                      <a:lnTo>
                        <a:pt x="16" y="34"/>
                      </a:lnTo>
                      <a:lnTo>
                        <a:pt x="32" y="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7" name="Freeform 53"/>
                <p:cNvSpPr>
                  <a:spLocks/>
                </p:cNvSpPr>
                <p:nvPr/>
              </p:nvSpPr>
              <p:spPr bwMode="auto">
                <a:xfrm>
                  <a:off x="4408" y="3836"/>
                  <a:ext cx="40" cy="41"/>
                </a:xfrm>
                <a:custGeom>
                  <a:avLst/>
                  <a:gdLst>
                    <a:gd name="T0" fmla="*/ 16 w 40"/>
                    <a:gd name="T1" fmla="*/ 0 h 41"/>
                    <a:gd name="T2" fmla="*/ 40 w 40"/>
                    <a:gd name="T3" fmla="*/ 7 h 41"/>
                    <a:gd name="T4" fmla="*/ 16 w 40"/>
                    <a:gd name="T5" fmla="*/ 41 h 41"/>
                    <a:gd name="T6" fmla="*/ 0 w 40"/>
                    <a:gd name="T7" fmla="*/ 27 h 41"/>
                    <a:gd name="T8" fmla="*/ 16 w 40"/>
                    <a:gd name="T9" fmla="*/ 0 h 41"/>
                    <a:gd name="T10" fmla="*/ 0 60000 65536"/>
                    <a:gd name="T11" fmla="*/ 0 60000 65536"/>
                    <a:gd name="T12" fmla="*/ 0 60000 65536"/>
                    <a:gd name="T13" fmla="*/ 0 60000 65536"/>
                    <a:gd name="T14" fmla="*/ 0 60000 65536"/>
                    <a:gd name="T15" fmla="*/ 0 w 40"/>
                    <a:gd name="T16" fmla="*/ 0 h 41"/>
                    <a:gd name="T17" fmla="*/ 40 w 40"/>
                    <a:gd name="T18" fmla="*/ 41 h 41"/>
                  </a:gdLst>
                  <a:ahLst/>
                  <a:cxnLst>
                    <a:cxn ang="T10">
                      <a:pos x="T0" y="T1"/>
                    </a:cxn>
                    <a:cxn ang="T11">
                      <a:pos x="T2" y="T3"/>
                    </a:cxn>
                    <a:cxn ang="T12">
                      <a:pos x="T4" y="T5"/>
                    </a:cxn>
                    <a:cxn ang="T13">
                      <a:pos x="T6" y="T7"/>
                    </a:cxn>
                    <a:cxn ang="T14">
                      <a:pos x="T8" y="T9"/>
                    </a:cxn>
                  </a:cxnLst>
                  <a:rect l="T15" t="T16" r="T17" b="T18"/>
                  <a:pathLst>
                    <a:path w="40" h="41">
                      <a:moveTo>
                        <a:pt x="16" y="0"/>
                      </a:moveTo>
                      <a:lnTo>
                        <a:pt x="40" y="7"/>
                      </a:lnTo>
                      <a:lnTo>
                        <a:pt x="16" y="41"/>
                      </a:lnTo>
                      <a:lnTo>
                        <a:pt x="0" y="27"/>
                      </a:lnTo>
                      <a:lnTo>
                        <a:pt x="1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8" name="Freeform 54"/>
                <p:cNvSpPr>
                  <a:spLocks/>
                </p:cNvSpPr>
                <p:nvPr/>
              </p:nvSpPr>
              <p:spPr bwMode="auto">
                <a:xfrm>
                  <a:off x="3760" y="3529"/>
                  <a:ext cx="664" cy="334"/>
                </a:xfrm>
                <a:custGeom>
                  <a:avLst/>
                  <a:gdLst>
                    <a:gd name="T0" fmla="*/ 16 w 664"/>
                    <a:gd name="T1" fmla="*/ 0 h 334"/>
                    <a:gd name="T2" fmla="*/ 0 w 664"/>
                    <a:gd name="T3" fmla="*/ 28 h 334"/>
                    <a:gd name="T4" fmla="*/ 648 w 664"/>
                    <a:gd name="T5" fmla="*/ 334 h 334"/>
                    <a:gd name="T6" fmla="*/ 664 w 664"/>
                    <a:gd name="T7" fmla="*/ 307 h 334"/>
                    <a:gd name="T8" fmla="*/ 16 w 664"/>
                    <a:gd name="T9" fmla="*/ 0 h 334"/>
                    <a:gd name="T10" fmla="*/ 0 60000 65536"/>
                    <a:gd name="T11" fmla="*/ 0 60000 65536"/>
                    <a:gd name="T12" fmla="*/ 0 60000 65536"/>
                    <a:gd name="T13" fmla="*/ 0 60000 65536"/>
                    <a:gd name="T14" fmla="*/ 0 60000 65536"/>
                    <a:gd name="T15" fmla="*/ 0 w 664"/>
                    <a:gd name="T16" fmla="*/ 0 h 334"/>
                    <a:gd name="T17" fmla="*/ 664 w 664"/>
                    <a:gd name="T18" fmla="*/ 334 h 334"/>
                  </a:gdLst>
                  <a:ahLst/>
                  <a:cxnLst>
                    <a:cxn ang="T10">
                      <a:pos x="T0" y="T1"/>
                    </a:cxn>
                    <a:cxn ang="T11">
                      <a:pos x="T2" y="T3"/>
                    </a:cxn>
                    <a:cxn ang="T12">
                      <a:pos x="T4" y="T5"/>
                    </a:cxn>
                    <a:cxn ang="T13">
                      <a:pos x="T6" y="T7"/>
                    </a:cxn>
                    <a:cxn ang="T14">
                      <a:pos x="T8" y="T9"/>
                    </a:cxn>
                  </a:cxnLst>
                  <a:rect l="T15" t="T16" r="T17" b="T18"/>
                  <a:pathLst>
                    <a:path w="664" h="334">
                      <a:moveTo>
                        <a:pt x="16" y="0"/>
                      </a:moveTo>
                      <a:lnTo>
                        <a:pt x="0" y="28"/>
                      </a:lnTo>
                      <a:lnTo>
                        <a:pt x="648" y="334"/>
                      </a:lnTo>
                      <a:lnTo>
                        <a:pt x="664" y="307"/>
                      </a:lnTo>
                      <a:lnTo>
                        <a:pt x="1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69" name="Freeform 55"/>
                <p:cNvSpPr>
                  <a:spLocks/>
                </p:cNvSpPr>
                <p:nvPr/>
              </p:nvSpPr>
              <p:spPr bwMode="auto">
                <a:xfrm>
                  <a:off x="4408" y="3829"/>
                  <a:ext cx="40" cy="34"/>
                </a:xfrm>
                <a:custGeom>
                  <a:avLst/>
                  <a:gdLst>
                    <a:gd name="T0" fmla="*/ 24 w 40"/>
                    <a:gd name="T1" fmla="*/ 34 h 34"/>
                    <a:gd name="T2" fmla="*/ 40 w 40"/>
                    <a:gd name="T3" fmla="*/ 28 h 34"/>
                    <a:gd name="T4" fmla="*/ 16 w 40"/>
                    <a:gd name="T5" fmla="*/ 0 h 34"/>
                    <a:gd name="T6" fmla="*/ 0 w 40"/>
                    <a:gd name="T7" fmla="*/ 7 h 34"/>
                    <a:gd name="T8" fmla="*/ 24 w 40"/>
                    <a:gd name="T9" fmla="*/ 34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24" y="34"/>
                      </a:moveTo>
                      <a:lnTo>
                        <a:pt x="40" y="28"/>
                      </a:lnTo>
                      <a:lnTo>
                        <a:pt x="16" y="0"/>
                      </a:lnTo>
                      <a:lnTo>
                        <a:pt x="0" y="7"/>
                      </a:lnTo>
                      <a:lnTo>
                        <a:pt x="2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0" name="Freeform 56"/>
                <p:cNvSpPr>
                  <a:spLocks/>
                </p:cNvSpPr>
                <p:nvPr/>
              </p:nvSpPr>
              <p:spPr bwMode="auto">
                <a:xfrm>
                  <a:off x="3960" y="4143"/>
                  <a:ext cx="40" cy="41"/>
                </a:xfrm>
                <a:custGeom>
                  <a:avLst/>
                  <a:gdLst>
                    <a:gd name="T0" fmla="*/ 40 w 40"/>
                    <a:gd name="T1" fmla="*/ 27 h 41"/>
                    <a:gd name="T2" fmla="*/ 24 w 40"/>
                    <a:gd name="T3" fmla="*/ 41 h 41"/>
                    <a:gd name="T4" fmla="*/ 0 w 40"/>
                    <a:gd name="T5" fmla="*/ 13 h 41"/>
                    <a:gd name="T6" fmla="*/ 16 w 40"/>
                    <a:gd name="T7" fmla="*/ 0 h 41"/>
                    <a:gd name="T8" fmla="*/ 40 w 40"/>
                    <a:gd name="T9" fmla="*/ 27 h 41"/>
                    <a:gd name="T10" fmla="*/ 0 60000 65536"/>
                    <a:gd name="T11" fmla="*/ 0 60000 65536"/>
                    <a:gd name="T12" fmla="*/ 0 60000 65536"/>
                    <a:gd name="T13" fmla="*/ 0 60000 65536"/>
                    <a:gd name="T14" fmla="*/ 0 60000 65536"/>
                    <a:gd name="T15" fmla="*/ 0 w 40"/>
                    <a:gd name="T16" fmla="*/ 0 h 41"/>
                    <a:gd name="T17" fmla="*/ 40 w 40"/>
                    <a:gd name="T18" fmla="*/ 41 h 41"/>
                  </a:gdLst>
                  <a:ahLst/>
                  <a:cxnLst>
                    <a:cxn ang="T10">
                      <a:pos x="T0" y="T1"/>
                    </a:cxn>
                    <a:cxn ang="T11">
                      <a:pos x="T2" y="T3"/>
                    </a:cxn>
                    <a:cxn ang="T12">
                      <a:pos x="T4" y="T5"/>
                    </a:cxn>
                    <a:cxn ang="T13">
                      <a:pos x="T6" y="T7"/>
                    </a:cxn>
                    <a:cxn ang="T14">
                      <a:pos x="T8" y="T9"/>
                    </a:cxn>
                  </a:cxnLst>
                  <a:rect l="T15" t="T16" r="T17" b="T18"/>
                  <a:pathLst>
                    <a:path w="40" h="41">
                      <a:moveTo>
                        <a:pt x="40" y="27"/>
                      </a:moveTo>
                      <a:lnTo>
                        <a:pt x="24" y="41"/>
                      </a:lnTo>
                      <a:lnTo>
                        <a:pt x="0" y="13"/>
                      </a:lnTo>
                      <a:lnTo>
                        <a:pt x="16" y="0"/>
                      </a:lnTo>
                      <a:lnTo>
                        <a:pt x="4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1" name="Freeform 57"/>
                <p:cNvSpPr>
                  <a:spLocks/>
                </p:cNvSpPr>
                <p:nvPr/>
              </p:nvSpPr>
              <p:spPr bwMode="auto">
                <a:xfrm>
                  <a:off x="3976" y="3836"/>
                  <a:ext cx="456" cy="334"/>
                </a:xfrm>
                <a:custGeom>
                  <a:avLst/>
                  <a:gdLst>
                    <a:gd name="T0" fmla="*/ 456 w 456"/>
                    <a:gd name="T1" fmla="*/ 27 h 334"/>
                    <a:gd name="T2" fmla="*/ 432 w 456"/>
                    <a:gd name="T3" fmla="*/ 0 h 334"/>
                    <a:gd name="T4" fmla="*/ 0 w 456"/>
                    <a:gd name="T5" fmla="*/ 307 h 334"/>
                    <a:gd name="T6" fmla="*/ 24 w 456"/>
                    <a:gd name="T7" fmla="*/ 334 h 334"/>
                    <a:gd name="T8" fmla="*/ 456 w 456"/>
                    <a:gd name="T9" fmla="*/ 27 h 334"/>
                    <a:gd name="T10" fmla="*/ 0 60000 65536"/>
                    <a:gd name="T11" fmla="*/ 0 60000 65536"/>
                    <a:gd name="T12" fmla="*/ 0 60000 65536"/>
                    <a:gd name="T13" fmla="*/ 0 60000 65536"/>
                    <a:gd name="T14" fmla="*/ 0 60000 65536"/>
                    <a:gd name="T15" fmla="*/ 0 w 456"/>
                    <a:gd name="T16" fmla="*/ 0 h 334"/>
                    <a:gd name="T17" fmla="*/ 456 w 456"/>
                    <a:gd name="T18" fmla="*/ 334 h 334"/>
                  </a:gdLst>
                  <a:ahLst/>
                  <a:cxnLst>
                    <a:cxn ang="T10">
                      <a:pos x="T0" y="T1"/>
                    </a:cxn>
                    <a:cxn ang="T11">
                      <a:pos x="T2" y="T3"/>
                    </a:cxn>
                    <a:cxn ang="T12">
                      <a:pos x="T4" y="T5"/>
                    </a:cxn>
                    <a:cxn ang="T13">
                      <a:pos x="T6" y="T7"/>
                    </a:cxn>
                    <a:cxn ang="T14">
                      <a:pos x="T8" y="T9"/>
                    </a:cxn>
                  </a:cxnLst>
                  <a:rect l="T15" t="T16" r="T17" b="T18"/>
                  <a:pathLst>
                    <a:path w="456" h="334">
                      <a:moveTo>
                        <a:pt x="456" y="27"/>
                      </a:moveTo>
                      <a:lnTo>
                        <a:pt x="432" y="0"/>
                      </a:lnTo>
                      <a:lnTo>
                        <a:pt x="0" y="307"/>
                      </a:lnTo>
                      <a:lnTo>
                        <a:pt x="24" y="334"/>
                      </a:lnTo>
                      <a:lnTo>
                        <a:pt x="456"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2" name="Freeform 58"/>
                <p:cNvSpPr>
                  <a:spLocks/>
                </p:cNvSpPr>
                <p:nvPr/>
              </p:nvSpPr>
              <p:spPr bwMode="auto">
                <a:xfrm>
                  <a:off x="3744" y="3523"/>
                  <a:ext cx="48" cy="27"/>
                </a:xfrm>
                <a:custGeom>
                  <a:avLst/>
                  <a:gdLst>
                    <a:gd name="T0" fmla="*/ 48 w 48"/>
                    <a:gd name="T1" fmla="*/ 20 h 27"/>
                    <a:gd name="T2" fmla="*/ 40 w 48"/>
                    <a:gd name="T3" fmla="*/ 0 h 27"/>
                    <a:gd name="T4" fmla="*/ 0 w 48"/>
                    <a:gd name="T5" fmla="*/ 13 h 27"/>
                    <a:gd name="T6" fmla="*/ 8 w 48"/>
                    <a:gd name="T7" fmla="*/ 27 h 27"/>
                    <a:gd name="T8" fmla="*/ 48 w 48"/>
                    <a:gd name="T9" fmla="*/ 20 h 27"/>
                    <a:gd name="T10" fmla="*/ 0 60000 65536"/>
                    <a:gd name="T11" fmla="*/ 0 60000 65536"/>
                    <a:gd name="T12" fmla="*/ 0 60000 65536"/>
                    <a:gd name="T13" fmla="*/ 0 60000 65536"/>
                    <a:gd name="T14" fmla="*/ 0 60000 65536"/>
                    <a:gd name="T15" fmla="*/ 0 w 48"/>
                    <a:gd name="T16" fmla="*/ 0 h 27"/>
                    <a:gd name="T17" fmla="*/ 48 w 48"/>
                    <a:gd name="T18" fmla="*/ 27 h 27"/>
                  </a:gdLst>
                  <a:ahLst/>
                  <a:cxnLst>
                    <a:cxn ang="T10">
                      <a:pos x="T0" y="T1"/>
                    </a:cxn>
                    <a:cxn ang="T11">
                      <a:pos x="T2" y="T3"/>
                    </a:cxn>
                    <a:cxn ang="T12">
                      <a:pos x="T4" y="T5"/>
                    </a:cxn>
                    <a:cxn ang="T13">
                      <a:pos x="T6" y="T7"/>
                    </a:cxn>
                    <a:cxn ang="T14">
                      <a:pos x="T8" y="T9"/>
                    </a:cxn>
                  </a:cxnLst>
                  <a:rect l="T15" t="T16" r="T17" b="T18"/>
                  <a:pathLst>
                    <a:path w="48" h="27">
                      <a:moveTo>
                        <a:pt x="48" y="20"/>
                      </a:moveTo>
                      <a:lnTo>
                        <a:pt x="40" y="0"/>
                      </a:lnTo>
                      <a:lnTo>
                        <a:pt x="0" y="13"/>
                      </a:lnTo>
                      <a:lnTo>
                        <a:pt x="8" y="27"/>
                      </a:lnTo>
                      <a:lnTo>
                        <a:pt x="48" y="2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3" name="Freeform 59"/>
                <p:cNvSpPr>
                  <a:spLocks/>
                </p:cNvSpPr>
                <p:nvPr/>
              </p:nvSpPr>
              <p:spPr bwMode="auto">
                <a:xfrm>
                  <a:off x="3968" y="4156"/>
                  <a:ext cx="40" cy="21"/>
                </a:xfrm>
                <a:custGeom>
                  <a:avLst/>
                  <a:gdLst>
                    <a:gd name="T0" fmla="*/ 40 w 40"/>
                    <a:gd name="T1" fmla="*/ 0 h 21"/>
                    <a:gd name="T2" fmla="*/ 40 w 40"/>
                    <a:gd name="T3" fmla="*/ 14 h 21"/>
                    <a:gd name="T4" fmla="*/ 8 w 40"/>
                    <a:gd name="T5" fmla="*/ 21 h 21"/>
                    <a:gd name="T6" fmla="*/ 0 w 40"/>
                    <a:gd name="T7" fmla="*/ 7 h 21"/>
                    <a:gd name="T8" fmla="*/ 40 w 40"/>
                    <a:gd name="T9" fmla="*/ 0 h 21"/>
                    <a:gd name="T10" fmla="*/ 0 60000 65536"/>
                    <a:gd name="T11" fmla="*/ 0 60000 65536"/>
                    <a:gd name="T12" fmla="*/ 0 60000 65536"/>
                    <a:gd name="T13" fmla="*/ 0 60000 65536"/>
                    <a:gd name="T14" fmla="*/ 0 60000 65536"/>
                    <a:gd name="T15" fmla="*/ 0 w 40"/>
                    <a:gd name="T16" fmla="*/ 0 h 21"/>
                    <a:gd name="T17" fmla="*/ 40 w 40"/>
                    <a:gd name="T18" fmla="*/ 21 h 21"/>
                  </a:gdLst>
                  <a:ahLst/>
                  <a:cxnLst>
                    <a:cxn ang="T10">
                      <a:pos x="T0" y="T1"/>
                    </a:cxn>
                    <a:cxn ang="T11">
                      <a:pos x="T2" y="T3"/>
                    </a:cxn>
                    <a:cxn ang="T12">
                      <a:pos x="T4" y="T5"/>
                    </a:cxn>
                    <a:cxn ang="T13">
                      <a:pos x="T6" y="T7"/>
                    </a:cxn>
                    <a:cxn ang="T14">
                      <a:pos x="T8" y="T9"/>
                    </a:cxn>
                  </a:cxnLst>
                  <a:rect l="T15" t="T16" r="T17" b="T18"/>
                  <a:pathLst>
                    <a:path w="40" h="21">
                      <a:moveTo>
                        <a:pt x="40" y="0"/>
                      </a:moveTo>
                      <a:lnTo>
                        <a:pt x="40" y="14"/>
                      </a:lnTo>
                      <a:lnTo>
                        <a:pt x="8" y="21"/>
                      </a:lnTo>
                      <a:lnTo>
                        <a:pt x="0" y="7"/>
                      </a:lnTo>
                      <a:lnTo>
                        <a:pt x="4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4" name="Freeform 60"/>
                <p:cNvSpPr>
                  <a:spLocks/>
                </p:cNvSpPr>
                <p:nvPr/>
              </p:nvSpPr>
              <p:spPr bwMode="auto">
                <a:xfrm>
                  <a:off x="3752" y="3543"/>
                  <a:ext cx="256" cy="620"/>
                </a:xfrm>
                <a:custGeom>
                  <a:avLst/>
                  <a:gdLst>
                    <a:gd name="T0" fmla="*/ 40 w 256"/>
                    <a:gd name="T1" fmla="*/ 0 h 620"/>
                    <a:gd name="T2" fmla="*/ 0 w 256"/>
                    <a:gd name="T3" fmla="*/ 7 h 620"/>
                    <a:gd name="T4" fmla="*/ 216 w 256"/>
                    <a:gd name="T5" fmla="*/ 620 h 620"/>
                    <a:gd name="T6" fmla="*/ 256 w 256"/>
                    <a:gd name="T7" fmla="*/ 613 h 620"/>
                    <a:gd name="T8" fmla="*/ 40 w 256"/>
                    <a:gd name="T9" fmla="*/ 0 h 620"/>
                    <a:gd name="T10" fmla="*/ 0 60000 65536"/>
                    <a:gd name="T11" fmla="*/ 0 60000 65536"/>
                    <a:gd name="T12" fmla="*/ 0 60000 65536"/>
                    <a:gd name="T13" fmla="*/ 0 60000 65536"/>
                    <a:gd name="T14" fmla="*/ 0 60000 65536"/>
                    <a:gd name="T15" fmla="*/ 0 w 256"/>
                    <a:gd name="T16" fmla="*/ 0 h 620"/>
                    <a:gd name="T17" fmla="*/ 256 w 256"/>
                    <a:gd name="T18" fmla="*/ 620 h 620"/>
                  </a:gdLst>
                  <a:ahLst/>
                  <a:cxnLst>
                    <a:cxn ang="T10">
                      <a:pos x="T0" y="T1"/>
                    </a:cxn>
                    <a:cxn ang="T11">
                      <a:pos x="T2" y="T3"/>
                    </a:cxn>
                    <a:cxn ang="T12">
                      <a:pos x="T4" y="T5"/>
                    </a:cxn>
                    <a:cxn ang="T13">
                      <a:pos x="T6" y="T7"/>
                    </a:cxn>
                    <a:cxn ang="T14">
                      <a:pos x="T8" y="T9"/>
                    </a:cxn>
                  </a:cxnLst>
                  <a:rect l="T15" t="T16" r="T17" b="T18"/>
                  <a:pathLst>
                    <a:path w="256" h="620">
                      <a:moveTo>
                        <a:pt x="40" y="0"/>
                      </a:moveTo>
                      <a:lnTo>
                        <a:pt x="0" y="7"/>
                      </a:lnTo>
                      <a:lnTo>
                        <a:pt x="216" y="620"/>
                      </a:lnTo>
                      <a:lnTo>
                        <a:pt x="256" y="613"/>
                      </a:lnTo>
                      <a:lnTo>
                        <a:pt x="4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5" name="Freeform 61"/>
                <p:cNvSpPr>
                  <a:spLocks/>
                </p:cNvSpPr>
                <p:nvPr/>
              </p:nvSpPr>
              <p:spPr bwMode="auto">
                <a:xfrm>
                  <a:off x="3600" y="3952"/>
                  <a:ext cx="40" cy="34"/>
                </a:xfrm>
                <a:custGeom>
                  <a:avLst/>
                  <a:gdLst>
                    <a:gd name="T0" fmla="*/ 40 w 40"/>
                    <a:gd name="T1" fmla="*/ 7 h 34"/>
                    <a:gd name="T2" fmla="*/ 16 w 40"/>
                    <a:gd name="T3" fmla="*/ 0 h 34"/>
                    <a:gd name="T4" fmla="*/ 0 w 40"/>
                    <a:gd name="T5" fmla="*/ 27 h 34"/>
                    <a:gd name="T6" fmla="*/ 16 w 40"/>
                    <a:gd name="T7" fmla="*/ 34 h 34"/>
                    <a:gd name="T8" fmla="*/ 40 w 40"/>
                    <a:gd name="T9" fmla="*/ 7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40" y="7"/>
                      </a:moveTo>
                      <a:lnTo>
                        <a:pt x="16" y="0"/>
                      </a:lnTo>
                      <a:lnTo>
                        <a:pt x="0" y="27"/>
                      </a:lnTo>
                      <a:lnTo>
                        <a:pt x="16" y="34"/>
                      </a:lnTo>
                      <a:lnTo>
                        <a:pt x="40"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6" name="Freeform 62"/>
                <p:cNvSpPr>
                  <a:spLocks/>
                </p:cNvSpPr>
                <p:nvPr/>
              </p:nvSpPr>
              <p:spPr bwMode="auto">
                <a:xfrm>
                  <a:off x="3976" y="4143"/>
                  <a:ext cx="40" cy="41"/>
                </a:xfrm>
                <a:custGeom>
                  <a:avLst/>
                  <a:gdLst>
                    <a:gd name="T0" fmla="*/ 24 w 40"/>
                    <a:gd name="T1" fmla="*/ 0 h 41"/>
                    <a:gd name="T2" fmla="*/ 40 w 40"/>
                    <a:gd name="T3" fmla="*/ 7 h 41"/>
                    <a:gd name="T4" fmla="*/ 16 w 40"/>
                    <a:gd name="T5" fmla="*/ 41 h 41"/>
                    <a:gd name="T6" fmla="*/ 0 w 40"/>
                    <a:gd name="T7" fmla="*/ 27 h 41"/>
                    <a:gd name="T8" fmla="*/ 24 w 40"/>
                    <a:gd name="T9" fmla="*/ 0 h 41"/>
                    <a:gd name="T10" fmla="*/ 0 60000 65536"/>
                    <a:gd name="T11" fmla="*/ 0 60000 65536"/>
                    <a:gd name="T12" fmla="*/ 0 60000 65536"/>
                    <a:gd name="T13" fmla="*/ 0 60000 65536"/>
                    <a:gd name="T14" fmla="*/ 0 60000 65536"/>
                    <a:gd name="T15" fmla="*/ 0 w 40"/>
                    <a:gd name="T16" fmla="*/ 0 h 41"/>
                    <a:gd name="T17" fmla="*/ 40 w 40"/>
                    <a:gd name="T18" fmla="*/ 41 h 41"/>
                  </a:gdLst>
                  <a:ahLst/>
                  <a:cxnLst>
                    <a:cxn ang="T10">
                      <a:pos x="T0" y="T1"/>
                    </a:cxn>
                    <a:cxn ang="T11">
                      <a:pos x="T2" y="T3"/>
                    </a:cxn>
                    <a:cxn ang="T12">
                      <a:pos x="T4" y="T5"/>
                    </a:cxn>
                    <a:cxn ang="T13">
                      <a:pos x="T6" y="T7"/>
                    </a:cxn>
                    <a:cxn ang="T14">
                      <a:pos x="T8" y="T9"/>
                    </a:cxn>
                  </a:cxnLst>
                  <a:rect l="T15" t="T16" r="T17" b="T18"/>
                  <a:pathLst>
                    <a:path w="40" h="41">
                      <a:moveTo>
                        <a:pt x="24" y="0"/>
                      </a:moveTo>
                      <a:lnTo>
                        <a:pt x="40" y="7"/>
                      </a:lnTo>
                      <a:lnTo>
                        <a:pt x="16" y="41"/>
                      </a:lnTo>
                      <a:lnTo>
                        <a:pt x="0" y="27"/>
                      </a:lnTo>
                      <a:lnTo>
                        <a:pt x="2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7" name="Freeform 63"/>
                <p:cNvSpPr>
                  <a:spLocks/>
                </p:cNvSpPr>
                <p:nvPr/>
              </p:nvSpPr>
              <p:spPr bwMode="auto">
                <a:xfrm>
                  <a:off x="3616" y="3959"/>
                  <a:ext cx="384" cy="211"/>
                </a:xfrm>
                <a:custGeom>
                  <a:avLst/>
                  <a:gdLst>
                    <a:gd name="T0" fmla="*/ 24 w 384"/>
                    <a:gd name="T1" fmla="*/ 0 h 211"/>
                    <a:gd name="T2" fmla="*/ 0 w 384"/>
                    <a:gd name="T3" fmla="*/ 27 h 211"/>
                    <a:gd name="T4" fmla="*/ 360 w 384"/>
                    <a:gd name="T5" fmla="*/ 211 h 211"/>
                    <a:gd name="T6" fmla="*/ 384 w 384"/>
                    <a:gd name="T7" fmla="*/ 184 h 211"/>
                    <a:gd name="T8" fmla="*/ 24 w 384"/>
                    <a:gd name="T9" fmla="*/ 0 h 211"/>
                    <a:gd name="T10" fmla="*/ 0 60000 65536"/>
                    <a:gd name="T11" fmla="*/ 0 60000 65536"/>
                    <a:gd name="T12" fmla="*/ 0 60000 65536"/>
                    <a:gd name="T13" fmla="*/ 0 60000 65536"/>
                    <a:gd name="T14" fmla="*/ 0 60000 65536"/>
                    <a:gd name="T15" fmla="*/ 0 w 384"/>
                    <a:gd name="T16" fmla="*/ 0 h 211"/>
                    <a:gd name="T17" fmla="*/ 384 w 384"/>
                    <a:gd name="T18" fmla="*/ 211 h 211"/>
                  </a:gdLst>
                  <a:ahLst/>
                  <a:cxnLst>
                    <a:cxn ang="T10">
                      <a:pos x="T0" y="T1"/>
                    </a:cxn>
                    <a:cxn ang="T11">
                      <a:pos x="T2" y="T3"/>
                    </a:cxn>
                    <a:cxn ang="T12">
                      <a:pos x="T4" y="T5"/>
                    </a:cxn>
                    <a:cxn ang="T13">
                      <a:pos x="T6" y="T7"/>
                    </a:cxn>
                    <a:cxn ang="T14">
                      <a:pos x="T8" y="T9"/>
                    </a:cxn>
                  </a:cxnLst>
                  <a:rect l="T15" t="T16" r="T17" b="T18"/>
                  <a:pathLst>
                    <a:path w="384" h="211">
                      <a:moveTo>
                        <a:pt x="24" y="0"/>
                      </a:moveTo>
                      <a:lnTo>
                        <a:pt x="0" y="27"/>
                      </a:lnTo>
                      <a:lnTo>
                        <a:pt x="360" y="211"/>
                      </a:lnTo>
                      <a:lnTo>
                        <a:pt x="384" y="184"/>
                      </a:lnTo>
                      <a:lnTo>
                        <a:pt x="24"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8" name="Freeform 64"/>
                <p:cNvSpPr>
                  <a:spLocks/>
                </p:cNvSpPr>
                <p:nvPr/>
              </p:nvSpPr>
              <p:spPr bwMode="auto">
                <a:xfrm>
                  <a:off x="2816" y="3339"/>
                  <a:ext cx="40" cy="27"/>
                </a:xfrm>
                <a:custGeom>
                  <a:avLst/>
                  <a:gdLst>
                    <a:gd name="T0" fmla="*/ 40 w 40"/>
                    <a:gd name="T1" fmla="*/ 27 h 27"/>
                    <a:gd name="T2" fmla="*/ 40 w 40"/>
                    <a:gd name="T3" fmla="*/ 6 h 27"/>
                    <a:gd name="T4" fmla="*/ 0 w 40"/>
                    <a:gd name="T5" fmla="*/ 0 h 27"/>
                    <a:gd name="T6" fmla="*/ 0 w 40"/>
                    <a:gd name="T7" fmla="*/ 20 h 27"/>
                    <a:gd name="T8" fmla="*/ 40 w 40"/>
                    <a:gd name="T9" fmla="*/ 27 h 27"/>
                    <a:gd name="T10" fmla="*/ 0 60000 65536"/>
                    <a:gd name="T11" fmla="*/ 0 60000 65536"/>
                    <a:gd name="T12" fmla="*/ 0 60000 65536"/>
                    <a:gd name="T13" fmla="*/ 0 60000 65536"/>
                    <a:gd name="T14" fmla="*/ 0 60000 65536"/>
                    <a:gd name="T15" fmla="*/ 0 w 40"/>
                    <a:gd name="T16" fmla="*/ 0 h 27"/>
                    <a:gd name="T17" fmla="*/ 40 w 40"/>
                    <a:gd name="T18" fmla="*/ 27 h 27"/>
                  </a:gdLst>
                  <a:ahLst/>
                  <a:cxnLst>
                    <a:cxn ang="T10">
                      <a:pos x="T0" y="T1"/>
                    </a:cxn>
                    <a:cxn ang="T11">
                      <a:pos x="T2" y="T3"/>
                    </a:cxn>
                    <a:cxn ang="T12">
                      <a:pos x="T4" y="T5"/>
                    </a:cxn>
                    <a:cxn ang="T13">
                      <a:pos x="T6" y="T7"/>
                    </a:cxn>
                    <a:cxn ang="T14">
                      <a:pos x="T8" y="T9"/>
                    </a:cxn>
                  </a:cxnLst>
                  <a:rect l="T15" t="T16" r="T17" b="T18"/>
                  <a:pathLst>
                    <a:path w="40" h="27">
                      <a:moveTo>
                        <a:pt x="40" y="27"/>
                      </a:moveTo>
                      <a:lnTo>
                        <a:pt x="40" y="6"/>
                      </a:lnTo>
                      <a:lnTo>
                        <a:pt x="0" y="0"/>
                      </a:lnTo>
                      <a:lnTo>
                        <a:pt x="0" y="20"/>
                      </a:lnTo>
                      <a:lnTo>
                        <a:pt x="4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79" name="Freeform 65"/>
                <p:cNvSpPr>
                  <a:spLocks/>
                </p:cNvSpPr>
                <p:nvPr/>
              </p:nvSpPr>
              <p:spPr bwMode="auto">
                <a:xfrm>
                  <a:off x="2736" y="3788"/>
                  <a:ext cx="48" cy="21"/>
                </a:xfrm>
                <a:custGeom>
                  <a:avLst/>
                  <a:gdLst>
                    <a:gd name="T0" fmla="*/ 48 w 48"/>
                    <a:gd name="T1" fmla="*/ 7 h 21"/>
                    <a:gd name="T2" fmla="*/ 40 w 48"/>
                    <a:gd name="T3" fmla="*/ 21 h 21"/>
                    <a:gd name="T4" fmla="*/ 0 w 48"/>
                    <a:gd name="T5" fmla="*/ 14 h 21"/>
                    <a:gd name="T6" fmla="*/ 8 w 48"/>
                    <a:gd name="T7" fmla="*/ 0 h 21"/>
                    <a:gd name="T8" fmla="*/ 48 w 48"/>
                    <a:gd name="T9" fmla="*/ 7 h 21"/>
                    <a:gd name="T10" fmla="*/ 0 60000 65536"/>
                    <a:gd name="T11" fmla="*/ 0 60000 65536"/>
                    <a:gd name="T12" fmla="*/ 0 60000 65536"/>
                    <a:gd name="T13" fmla="*/ 0 60000 65536"/>
                    <a:gd name="T14" fmla="*/ 0 60000 65536"/>
                    <a:gd name="T15" fmla="*/ 0 w 48"/>
                    <a:gd name="T16" fmla="*/ 0 h 21"/>
                    <a:gd name="T17" fmla="*/ 48 w 48"/>
                    <a:gd name="T18" fmla="*/ 21 h 21"/>
                  </a:gdLst>
                  <a:ahLst/>
                  <a:cxnLst>
                    <a:cxn ang="T10">
                      <a:pos x="T0" y="T1"/>
                    </a:cxn>
                    <a:cxn ang="T11">
                      <a:pos x="T2" y="T3"/>
                    </a:cxn>
                    <a:cxn ang="T12">
                      <a:pos x="T4" y="T5"/>
                    </a:cxn>
                    <a:cxn ang="T13">
                      <a:pos x="T6" y="T7"/>
                    </a:cxn>
                    <a:cxn ang="T14">
                      <a:pos x="T8" y="T9"/>
                    </a:cxn>
                  </a:cxnLst>
                  <a:rect l="T15" t="T16" r="T17" b="T18"/>
                  <a:pathLst>
                    <a:path w="48" h="21">
                      <a:moveTo>
                        <a:pt x="48" y="7"/>
                      </a:moveTo>
                      <a:lnTo>
                        <a:pt x="40" y="21"/>
                      </a:lnTo>
                      <a:lnTo>
                        <a:pt x="0" y="14"/>
                      </a:lnTo>
                      <a:lnTo>
                        <a:pt x="8" y="0"/>
                      </a:lnTo>
                      <a:lnTo>
                        <a:pt x="48"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0" name="Freeform 66"/>
                <p:cNvSpPr>
                  <a:spLocks/>
                </p:cNvSpPr>
                <p:nvPr/>
              </p:nvSpPr>
              <p:spPr bwMode="auto">
                <a:xfrm>
                  <a:off x="2744" y="3359"/>
                  <a:ext cx="112" cy="436"/>
                </a:xfrm>
                <a:custGeom>
                  <a:avLst/>
                  <a:gdLst>
                    <a:gd name="T0" fmla="*/ 112 w 112"/>
                    <a:gd name="T1" fmla="*/ 7 h 436"/>
                    <a:gd name="T2" fmla="*/ 72 w 112"/>
                    <a:gd name="T3" fmla="*/ 0 h 436"/>
                    <a:gd name="T4" fmla="*/ 0 w 112"/>
                    <a:gd name="T5" fmla="*/ 429 h 436"/>
                    <a:gd name="T6" fmla="*/ 40 w 112"/>
                    <a:gd name="T7" fmla="*/ 436 h 436"/>
                    <a:gd name="T8" fmla="*/ 112 w 112"/>
                    <a:gd name="T9" fmla="*/ 7 h 436"/>
                    <a:gd name="T10" fmla="*/ 0 60000 65536"/>
                    <a:gd name="T11" fmla="*/ 0 60000 65536"/>
                    <a:gd name="T12" fmla="*/ 0 60000 65536"/>
                    <a:gd name="T13" fmla="*/ 0 60000 65536"/>
                    <a:gd name="T14" fmla="*/ 0 60000 65536"/>
                    <a:gd name="T15" fmla="*/ 0 w 112"/>
                    <a:gd name="T16" fmla="*/ 0 h 436"/>
                    <a:gd name="T17" fmla="*/ 112 w 112"/>
                    <a:gd name="T18" fmla="*/ 436 h 436"/>
                  </a:gdLst>
                  <a:ahLst/>
                  <a:cxnLst>
                    <a:cxn ang="T10">
                      <a:pos x="T0" y="T1"/>
                    </a:cxn>
                    <a:cxn ang="T11">
                      <a:pos x="T2" y="T3"/>
                    </a:cxn>
                    <a:cxn ang="T12">
                      <a:pos x="T4" y="T5"/>
                    </a:cxn>
                    <a:cxn ang="T13">
                      <a:pos x="T6" y="T7"/>
                    </a:cxn>
                    <a:cxn ang="T14">
                      <a:pos x="T8" y="T9"/>
                    </a:cxn>
                  </a:cxnLst>
                  <a:rect l="T15" t="T16" r="T17" b="T18"/>
                  <a:pathLst>
                    <a:path w="112" h="436">
                      <a:moveTo>
                        <a:pt x="112" y="7"/>
                      </a:moveTo>
                      <a:lnTo>
                        <a:pt x="72" y="0"/>
                      </a:lnTo>
                      <a:lnTo>
                        <a:pt x="0" y="429"/>
                      </a:lnTo>
                      <a:lnTo>
                        <a:pt x="40" y="436"/>
                      </a:lnTo>
                      <a:lnTo>
                        <a:pt x="112" y="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1" name="Freeform 67"/>
                <p:cNvSpPr>
                  <a:spLocks/>
                </p:cNvSpPr>
                <p:nvPr/>
              </p:nvSpPr>
              <p:spPr bwMode="auto">
                <a:xfrm>
                  <a:off x="2736" y="3748"/>
                  <a:ext cx="40" cy="34"/>
                </a:xfrm>
                <a:custGeom>
                  <a:avLst/>
                  <a:gdLst>
                    <a:gd name="T0" fmla="*/ 40 w 40"/>
                    <a:gd name="T1" fmla="*/ 13 h 34"/>
                    <a:gd name="T2" fmla="*/ 32 w 40"/>
                    <a:gd name="T3" fmla="*/ 0 h 34"/>
                    <a:gd name="T4" fmla="*/ 0 w 40"/>
                    <a:gd name="T5" fmla="*/ 20 h 34"/>
                    <a:gd name="T6" fmla="*/ 8 w 40"/>
                    <a:gd name="T7" fmla="*/ 34 h 34"/>
                    <a:gd name="T8" fmla="*/ 40 w 40"/>
                    <a:gd name="T9" fmla="*/ 13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40" y="13"/>
                      </a:moveTo>
                      <a:lnTo>
                        <a:pt x="32" y="0"/>
                      </a:lnTo>
                      <a:lnTo>
                        <a:pt x="0" y="20"/>
                      </a:lnTo>
                      <a:lnTo>
                        <a:pt x="8" y="34"/>
                      </a:lnTo>
                      <a:lnTo>
                        <a:pt x="40" y="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2" name="Freeform 68"/>
                <p:cNvSpPr>
                  <a:spLocks/>
                </p:cNvSpPr>
                <p:nvPr/>
              </p:nvSpPr>
              <p:spPr bwMode="auto">
                <a:xfrm>
                  <a:off x="3032" y="4129"/>
                  <a:ext cx="48" cy="34"/>
                </a:xfrm>
                <a:custGeom>
                  <a:avLst/>
                  <a:gdLst>
                    <a:gd name="T0" fmla="*/ 32 w 48"/>
                    <a:gd name="T1" fmla="*/ 0 h 34"/>
                    <a:gd name="T2" fmla="*/ 48 w 48"/>
                    <a:gd name="T3" fmla="*/ 14 h 34"/>
                    <a:gd name="T4" fmla="*/ 16 w 48"/>
                    <a:gd name="T5" fmla="*/ 34 h 34"/>
                    <a:gd name="T6" fmla="*/ 0 w 48"/>
                    <a:gd name="T7" fmla="*/ 21 h 34"/>
                    <a:gd name="T8" fmla="*/ 32 w 48"/>
                    <a:gd name="T9" fmla="*/ 0 h 34"/>
                    <a:gd name="T10" fmla="*/ 0 60000 65536"/>
                    <a:gd name="T11" fmla="*/ 0 60000 65536"/>
                    <a:gd name="T12" fmla="*/ 0 60000 65536"/>
                    <a:gd name="T13" fmla="*/ 0 60000 65536"/>
                    <a:gd name="T14" fmla="*/ 0 60000 65536"/>
                    <a:gd name="T15" fmla="*/ 0 w 48"/>
                    <a:gd name="T16" fmla="*/ 0 h 34"/>
                    <a:gd name="T17" fmla="*/ 48 w 48"/>
                    <a:gd name="T18" fmla="*/ 34 h 34"/>
                  </a:gdLst>
                  <a:ahLst/>
                  <a:cxnLst>
                    <a:cxn ang="T10">
                      <a:pos x="T0" y="T1"/>
                    </a:cxn>
                    <a:cxn ang="T11">
                      <a:pos x="T2" y="T3"/>
                    </a:cxn>
                    <a:cxn ang="T12">
                      <a:pos x="T4" y="T5"/>
                    </a:cxn>
                    <a:cxn ang="T13">
                      <a:pos x="T6" y="T7"/>
                    </a:cxn>
                    <a:cxn ang="T14">
                      <a:pos x="T8" y="T9"/>
                    </a:cxn>
                  </a:cxnLst>
                  <a:rect l="T15" t="T16" r="T17" b="T18"/>
                  <a:pathLst>
                    <a:path w="48" h="34">
                      <a:moveTo>
                        <a:pt x="32" y="0"/>
                      </a:moveTo>
                      <a:lnTo>
                        <a:pt x="48" y="14"/>
                      </a:lnTo>
                      <a:lnTo>
                        <a:pt x="16" y="34"/>
                      </a:lnTo>
                      <a:lnTo>
                        <a:pt x="0" y="21"/>
                      </a:lnTo>
                      <a:lnTo>
                        <a:pt x="3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3" name="Freeform 69"/>
                <p:cNvSpPr>
                  <a:spLocks/>
                </p:cNvSpPr>
                <p:nvPr/>
              </p:nvSpPr>
              <p:spPr bwMode="auto">
                <a:xfrm>
                  <a:off x="2744" y="3761"/>
                  <a:ext cx="320" cy="389"/>
                </a:xfrm>
                <a:custGeom>
                  <a:avLst/>
                  <a:gdLst>
                    <a:gd name="T0" fmla="*/ 32 w 320"/>
                    <a:gd name="T1" fmla="*/ 0 h 389"/>
                    <a:gd name="T2" fmla="*/ 0 w 320"/>
                    <a:gd name="T3" fmla="*/ 21 h 389"/>
                    <a:gd name="T4" fmla="*/ 288 w 320"/>
                    <a:gd name="T5" fmla="*/ 389 h 389"/>
                    <a:gd name="T6" fmla="*/ 320 w 320"/>
                    <a:gd name="T7" fmla="*/ 368 h 389"/>
                    <a:gd name="T8" fmla="*/ 32 w 320"/>
                    <a:gd name="T9" fmla="*/ 0 h 389"/>
                    <a:gd name="T10" fmla="*/ 0 60000 65536"/>
                    <a:gd name="T11" fmla="*/ 0 60000 65536"/>
                    <a:gd name="T12" fmla="*/ 0 60000 65536"/>
                    <a:gd name="T13" fmla="*/ 0 60000 65536"/>
                    <a:gd name="T14" fmla="*/ 0 60000 65536"/>
                    <a:gd name="T15" fmla="*/ 0 w 320"/>
                    <a:gd name="T16" fmla="*/ 0 h 389"/>
                    <a:gd name="T17" fmla="*/ 320 w 320"/>
                    <a:gd name="T18" fmla="*/ 389 h 389"/>
                  </a:gdLst>
                  <a:ahLst/>
                  <a:cxnLst>
                    <a:cxn ang="T10">
                      <a:pos x="T0" y="T1"/>
                    </a:cxn>
                    <a:cxn ang="T11">
                      <a:pos x="T2" y="T3"/>
                    </a:cxn>
                    <a:cxn ang="T12">
                      <a:pos x="T4" y="T5"/>
                    </a:cxn>
                    <a:cxn ang="T13">
                      <a:pos x="T6" y="T7"/>
                    </a:cxn>
                    <a:cxn ang="T14">
                      <a:pos x="T8" y="T9"/>
                    </a:cxn>
                  </a:cxnLst>
                  <a:rect l="T15" t="T16" r="T17" b="T18"/>
                  <a:pathLst>
                    <a:path w="320" h="389">
                      <a:moveTo>
                        <a:pt x="32" y="0"/>
                      </a:moveTo>
                      <a:lnTo>
                        <a:pt x="0" y="21"/>
                      </a:lnTo>
                      <a:lnTo>
                        <a:pt x="288" y="389"/>
                      </a:lnTo>
                      <a:lnTo>
                        <a:pt x="320" y="368"/>
                      </a:lnTo>
                      <a:lnTo>
                        <a:pt x="3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4" name="Freeform 70"/>
                <p:cNvSpPr>
                  <a:spLocks/>
                </p:cNvSpPr>
                <p:nvPr/>
              </p:nvSpPr>
              <p:spPr bwMode="auto">
                <a:xfrm>
                  <a:off x="2752" y="3768"/>
                  <a:ext cx="40" cy="34"/>
                </a:xfrm>
                <a:custGeom>
                  <a:avLst/>
                  <a:gdLst>
                    <a:gd name="T0" fmla="*/ 24 w 40"/>
                    <a:gd name="T1" fmla="*/ 34 h 34"/>
                    <a:gd name="T2" fmla="*/ 40 w 40"/>
                    <a:gd name="T3" fmla="*/ 27 h 34"/>
                    <a:gd name="T4" fmla="*/ 16 w 40"/>
                    <a:gd name="T5" fmla="*/ 0 h 34"/>
                    <a:gd name="T6" fmla="*/ 0 w 40"/>
                    <a:gd name="T7" fmla="*/ 7 h 34"/>
                    <a:gd name="T8" fmla="*/ 24 w 40"/>
                    <a:gd name="T9" fmla="*/ 34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24" y="34"/>
                      </a:moveTo>
                      <a:lnTo>
                        <a:pt x="40" y="27"/>
                      </a:lnTo>
                      <a:lnTo>
                        <a:pt x="16" y="0"/>
                      </a:lnTo>
                      <a:lnTo>
                        <a:pt x="0" y="7"/>
                      </a:lnTo>
                      <a:lnTo>
                        <a:pt x="24" y="3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5" name="Freeform 71"/>
                <p:cNvSpPr>
                  <a:spLocks/>
                </p:cNvSpPr>
                <p:nvPr/>
              </p:nvSpPr>
              <p:spPr bwMode="auto">
                <a:xfrm>
                  <a:off x="2232" y="4020"/>
                  <a:ext cx="40" cy="41"/>
                </a:xfrm>
                <a:custGeom>
                  <a:avLst/>
                  <a:gdLst>
                    <a:gd name="T0" fmla="*/ 40 w 40"/>
                    <a:gd name="T1" fmla="*/ 27 h 41"/>
                    <a:gd name="T2" fmla="*/ 16 w 40"/>
                    <a:gd name="T3" fmla="*/ 41 h 41"/>
                    <a:gd name="T4" fmla="*/ 0 w 40"/>
                    <a:gd name="T5" fmla="*/ 7 h 41"/>
                    <a:gd name="T6" fmla="*/ 16 w 40"/>
                    <a:gd name="T7" fmla="*/ 0 h 41"/>
                    <a:gd name="T8" fmla="*/ 40 w 40"/>
                    <a:gd name="T9" fmla="*/ 27 h 41"/>
                    <a:gd name="T10" fmla="*/ 0 60000 65536"/>
                    <a:gd name="T11" fmla="*/ 0 60000 65536"/>
                    <a:gd name="T12" fmla="*/ 0 60000 65536"/>
                    <a:gd name="T13" fmla="*/ 0 60000 65536"/>
                    <a:gd name="T14" fmla="*/ 0 60000 65536"/>
                    <a:gd name="T15" fmla="*/ 0 w 40"/>
                    <a:gd name="T16" fmla="*/ 0 h 41"/>
                    <a:gd name="T17" fmla="*/ 40 w 40"/>
                    <a:gd name="T18" fmla="*/ 41 h 41"/>
                  </a:gdLst>
                  <a:ahLst/>
                  <a:cxnLst>
                    <a:cxn ang="T10">
                      <a:pos x="T0" y="T1"/>
                    </a:cxn>
                    <a:cxn ang="T11">
                      <a:pos x="T2" y="T3"/>
                    </a:cxn>
                    <a:cxn ang="T12">
                      <a:pos x="T4" y="T5"/>
                    </a:cxn>
                    <a:cxn ang="T13">
                      <a:pos x="T6" y="T7"/>
                    </a:cxn>
                    <a:cxn ang="T14">
                      <a:pos x="T8" y="T9"/>
                    </a:cxn>
                  </a:cxnLst>
                  <a:rect l="T15" t="T16" r="T17" b="T18"/>
                  <a:pathLst>
                    <a:path w="40" h="41">
                      <a:moveTo>
                        <a:pt x="40" y="27"/>
                      </a:moveTo>
                      <a:lnTo>
                        <a:pt x="16" y="41"/>
                      </a:lnTo>
                      <a:lnTo>
                        <a:pt x="0" y="7"/>
                      </a:lnTo>
                      <a:lnTo>
                        <a:pt x="16" y="0"/>
                      </a:lnTo>
                      <a:lnTo>
                        <a:pt x="4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6" name="Freeform 72"/>
                <p:cNvSpPr>
                  <a:spLocks/>
                </p:cNvSpPr>
                <p:nvPr/>
              </p:nvSpPr>
              <p:spPr bwMode="auto">
                <a:xfrm>
                  <a:off x="2248" y="3775"/>
                  <a:ext cx="528" cy="272"/>
                </a:xfrm>
                <a:custGeom>
                  <a:avLst/>
                  <a:gdLst>
                    <a:gd name="T0" fmla="*/ 528 w 528"/>
                    <a:gd name="T1" fmla="*/ 27 h 272"/>
                    <a:gd name="T2" fmla="*/ 504 w 528"/>
                    <a:gd name="T3" fmla="*/ 0 h 272"/>
                    <a:gd name="T4" fmla="*/ 0 w 528"/>
                    <a:gd name="T5" fmla="*/ 245 h 272"/>
                    <a:gd name="T6" fmla="*/ 24 w 528"/>
                    <a:gd name="T7" fmla="*/ 272 h 272"/>
                    <a:gd name="T8" fmla="*/ 528 w 528"/>
                    <a:gd name="T9" fmla="*/ 27 h 272"/>
                    <a:gd name="T10" fmla="*/ 0 60000 65536"/>
                    <a:gd name="T11" fmla="*/ 0 60000 65536"/>
                    <a:gd name="T12" fmla="*/ 0 60000 65536"/>
                    <a:gd name="T13" fmla="*/ 0 60000 65536"/>
                    <a:gd name="T14" fmla="*/ 0 60000 65536"/>
                    <a:gd name="T15" fmla="*/ 0 w 528"/>
                    <a:gd name="T16" fmla="*/ 0 h 272"/>
                    <a:gd name="T17" fmla="*/ 528 w 528"/>
                    <a:gd name="T18" fmla="*/ 272 h 272"/>
                  </a:gdLst>
                  <a:ahLst/>
                  <a:cxnLst>
                    <a:cxn ang="T10">
                      <a:pos x="T0" y="T1"/>
                    </a:cxn>
                    <a:cxn ang="T11">
                      <a:pos x="T2" y="T3"/>
                    </a:cxn>
                    <a:cxn ang="T12">
                      <a:pos x="T4" y="T5"/>
                    </a:cxn>
                    <a:cxn ang="T13">
                      <a:pos x="T6" y="T7"/>
                    </a:cxn>
                    <a:cxn ang="T14">
                      <a:pos x="T8" y="T9"/>
                    </a:cxn>
                  </a:cxnLst>
                  <a:rect l="T15" t="T16" r="T17" b="T18"/>
                  <a:pathLst>
                    <a:path w="528" h="272">
                      <a:moveTo>
                        <a:pt x="528" y="27"/>
                      </a:moveTo>
                      <a:lnTo>
                        <a:pt x="504" y="0"/>
                      </a:lnTo>
                      <a:lnTo>
                        <a:pt x="0" y="245"/>
                      </a:lnTo>
                      <a:lnTo>
                        <a:pt x="24" y="272"/>
                      </a:lnTo>
                      <a:lnTo>
                        <a:pt x="528"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7" name="Freeform 73"/>
                <p:cNvSpPr>
                  <a:spLocks/>
                </p:cNvSpPr>
                <p:nvPr/>
              </p:nvSpPr>
              <p:spPr bwMode="auto">
                <a:xfrm>
                  <a:off x="1880" y="3461"/>
                  <a:ext cx="48" cy="28"/>
                </a:xfrm>
                <a:custGeom>
                  <a:avLst/>
                  <a:gdLst>
                    <a:gd name="T0" fmla="*/ 40 w 48"/>
                    <a:gd name="T1" fmla="*/ 28 h 28"/>
                    <a:gd name="T2" fmla="*/ 48 w 48"/>
                    <a:gd name="T3" fmla="*/ 14 h 28"/>
                    <a:gd name="T4" fmla="*/ 8 w 48"/>
                    <a:gd name="T5" fmla="*/ 0 h 28"/>
                    <a:gd name="T6" fmla="*/ 0 w 48"/>
                    <a:gd name="T7" fmla="*/ 14 h 28"/>
                    <a:gd name="T8" fmla="*/ 40 w 48"/>
                    <a:gd name="T9" fmla="*/ 28 h 28"/>
                    <a:gd name="T10" fmla="*/ 0 60000 65536"/>
                    <a:gd name="T11" fmla="*/ 0 60000 65536"/>
                    <a:gd name="T12" fmla="*/ 0 60000 65536"/>
                    <a:gd name="T13" fmla="*/ 0 60000 65536"/>
                    <a:gd name="T14" fmla="*/ 0 60000 65536"/>
                    <a:gd name="T15" fmla="*/ 0 w 48"/>
                    <a:gd name="T16" fmla="*/ 0 h 28"/>
                    <a:gd name="T17" fmla="*/ 48 w 48"/>
                    <a:gd name="T18" fmla="*/ 28 h 28"/>
                  </a:gdLst>
                  <a:ahLst/>
                  <a:cxnLst>
                    <a:cxn ang="T10">
                      <a:pos x="T0" y="T1"/>
                    </a:cxn>
                    <a:cxn ang="T11">
                      <a:pos x="T2" y="T3"/>
                    </a:cxn>
                    <a:cxn ang="T12">
                      <a:pos x="T4" y="T5"/>
                    </a:cxn>
                    <a:cxn ang="T13">
                      <a:pos x="T6" y="T7"/>
                    </a:cxn>
                    <a:cxn ang="T14">
                      <a:pos x="T8" y="T9"/>
                    </a:cxn>
                  </a:cxnLst>
                  <a:rect l="T15" t="T16" r="T17" b="T18"/>
                  <a:pathLst>
                    <a:path w="48" h="28">
                      <a:moveTo>
                        <a:pt x="40" y="28"/>
                      </a:moveTo>
                      <a:lnTo>
                        <a:pt x="48" y="14"/>
                      </a:lnTo>
                      <a:lnTo>
                        <a:pt x="8" y="0"/>
                      </a:lnTo>
                      <a:lnTo>
                        <a:pt x="0" y="14"/>
                      </a:lnTo>
                      <a:lnTo>
                        <a:pt x="4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8" name="Freeform 74"/>
                <p:cNvSpPr>
                  <a:spLocks/>
                </p:cNvSpPr>
                <p:nvPr/>
              </p:nvSpPr>
              <p:spPr bwMode="auto">
                <a:xfrm>
                  <a:off x="1656" y="3843"/>
                  <a:ext cx="48" cy="34"/>
                </a:xfrm>
                <a:custGeom>
                  <a:avLst/>
                  <a:gdLst>
                    <a:gd name="T0" fmla="*/ 48 w 48"/>
                    <a:gd name="T1" fmla="*/ 14 h 34"/>
                    <a:gd name="T2" fmla="*/ 32 w 48"/>
                    <a:gd name="T3" fmla="*/ 34 h 34"/>
                    <a:gd name="T4" fmla="*/ 0 w 48"/>
                    <a:gd name="T5" fmla="*/ 14 h 34"/>
                    <a:gd name="T6" fmla="*/ 8 w 48"/>
                    <a:gd name="T7" fmla="*/ 0 h 34"/>
                    <a:gd name="T8" fmla="*/ 48 w 48"/>
                    <a:gd name="T9" fmla="*/ 14 h 34"/>
                    <a:gd name="T10" fmla="*/ 0 60000 65536"/>
                    <a:gd name="T11" fmla="*/ 0 60000 65536"/>
                    <a:gd name="T12" fmla="*/ 0 60000 65536"/>
                    <a:gd name="T13" fmla="*/ 0 60000 65536"/>
                    <a:gd name="T14" fmla="*/ 0 60000 65536"/>
                    <a:gd name="T15" fmla="*/ 0 w 48"/>
                    <a:gd name="T16" fmla="*/ 0 h 34"/>
                    <a:gd name="T17" fmla="*/ 48 w 48"/>
                    <a:gd name="T18" fmla="*/ 34 h 34"/>
                  </a:gdLst>
                  <a:ahLst/>
                  <a:cxnLst>
                    <a:cxn ang="T10">
                      <a:pos x="T0" y="T1"/>
                    </a:cxn>
                    <a:cxn ang="T11">
                      <a:pos x="T2" y="T3"/>
                    </a:cxn>
                    <a:cxn ang="T12">
                      <a:pos x="T4" y="T5"/>
                    </a:cxn>
                    <a:cxn ang="T13">
                      <a:pos x="T6" y="T7"/>
                    </a:cxn>
                    <a:cxn ang="T14">
                      <a:pos x="T8" y="T9"/>
                    </a:cxn>
                  </a:cxnLst>
                  <a:rect l="T15" t="T16" r="T17" b="T18"/>
                  <a:pathLst>
                    <a:path w="48" h="34">
                      <a:moveTo>
                        <a:pt x="48" y="14"/>
                      </a:moveTo>
                      <a:lnTo>
                        <a:pt x="32" y="34"/>
                      </a:lnTo>
                      <a:lnTo>
                        <a:pt x="0" y="14"/>
                      </a:lnTo>
                      <a:lnTo>
                        <a:pt x="8" y="0"/>
                      </a:lnTo>
                      <a:lnTo>
                        <a:pt x="48"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89" name="Freeform 75"/>
                <p:cNvSpPr>
                  <a:spLocks/>
                </p:cNvSpPr>
                <p:nvPr/>
              </p:nvSpPr>
              <p:spPr bwMode="auto">
                <a:xfrm>
                  <a:off x="1664" y="3475"/>
                  <a:ext cx="256" cy="382"/>
                </a:xfrm>
                <a:custGeom>
                  <a:avLst/>
                  <a:gdLst>
                    <a:gd name="T0" fmla="*/ 256 w 256"/>
                    <a:gd name="T1" fmla="*/ 14 h 382"/>
                    <a:gd name="T2" fmla="*/ 216 w 256"/>
                    <a:gd name="T3" fmla="*/ 0 h 382"/>
                    <a:gd name="T4" fmla="*/ 0 w 256"/>
                    <a:gd name="T5" fmla="*/ 368 h 382"/>
                    <a:gd name="T6" fmla="*/ 40 w 256"/>
                    <a:gd name="T7" fmla="*/ 382 h 382"/>
                    <a:gd name="T8" fmla="*/ 256 w 256"/>
                    <a:gd name="T9" fmla="*/ 14 h 382"/>
                    <a:gd name="T10" fmla="*/ 0 60000 65536"/>
                    <a:gd name="T11" fmla="*/ 0 60000 65536"/>
                    <a:gd name="T12" fmla="*/ 0 60000 65536"/>
                    <a:gd name="T13" fmla="*/ 0 60000 65536"/>
                    <a:gd name="T14" fmla="*/ 0 60000 65536"/>
                    <a:gd name="T15" fmla="*/ 0 w 256"/>
                    <a:gd name="T16" fmla="*/ 0 h 382"/>
                    <a:gd name="T17" fmla="*/ 256 w 256"/>
                    <a:gd name="T18" fmla="*/ 382 h 382"/>
                  </a:gdLst>
                  <a:ahLst/>
                  <a:cxnLst>
                    <a:cxn ang="T10">
                      <a:pos x="T0" y="T1"/>
                    </a:cxn>
                    <a:cxn ang="T11">
                      <a:pos x="T2" y="T3"/>
                    </a:cxn>
                    <a:cxn ang="T12">
                      <a:pos x="T4" y="T5"/>
                    </a:cxn>
                    <a:cxn ang="T13">
                      <a:pos x="T6" y="T7"/>
                    </a:cxn>
                    <a:cxn ang="T14">
                      <a:pos x="T8" y="T9"/>
                    </a:cxn>
                  </a:cxnLst>
                  <a:rect l="T15" t="T16" r="T17" b="T18"/>
                  <a:pathLst>
                    <a:path w="256" h="382">
                      <a:moveTo>
                        <a:pt x="256" y="14"/>
                      </a:moveTo>
                      <a:lnTo>
                        <a:pt x="216" y="0"/>
                      </a:lnTo>
                      <a:lnTo>
                        <a:pt x="0" y="368"/>
                      </a:lnTo>
                      <a:lnTo>
                        <a:pt x="40" y="382"/>
                      </a:lnTo>
                      <a:lnTo>
                        <a:pt x="256"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0" name="Rectangle 76"/>
                <p:cNvSpPr>
                  <a:spLocks noChangeArrowheads="1"/>
                </p:cNvSpPr>
                <p:nvPr/>
              </p:nvSpPr>
              <p:spPr bwMode="auto">
                <a:xfrm>
                  <a:off x="1376" y="3468"/>
                  <a:ext cx="16" cy="3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91" name="Rectangle 77"/>
                <p:cNvSpPr>
                  <a:spLocks noChangeArrowheads="1"/>
                </p:cNvSpPr>
                <p:nvPr/>
              </p:nvSpPr>
              <p:spPr bwMode="auto">
                <a:xfrm>
                  <a:off x="1896" y="3468"/>
                  <a:ext cx="24" cy="3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92" name="Rectangle 78"/>
                <p:cNvSpPr>
                  <a:spLocks noChangeArrowheads="1"/>
                </p:cNvSpPr>
                <p:nvPr/>
              </p:nvSpPr>
              <p:spPr bwMode="auto">
                <a:xfrm>
                  <a:off x="1392" y="3468"/>
                  <a:ext cx="504" cy="3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93" name="Freeform 79"/>
                <p:cNvSpPr>
                  <a:spLocks/>
                </p:cNvSpPr>
                <p:nvPr/>
              </p:nvSpPr>
              <p:spPr bwMode="auto">
                <a:xfrm>
                  <a:off x="1368" y="3461"/>
                  <a:ext cx="40" cy="34"/>
                </a:xfrm>
                <a:custGeom>
                  <a:avLst/>
                  <a:gdLst>
                    <a:gd name="T0" fmla="*/ 40 w 40"/>
                    <a:gd name="T1" fmla="*/ 14 h 34"/>
                    <a:gd name="T2" fmla="*/ 32 w 40"/>
                    <a:gd name="T3" fmla="*/ 0 h 34"/>
                    <a:gd name="T4" fmla="*/ 0 w 40"/>
                    <a:gd name="T5" fmla="*/ 21 h 34"/>
                    <a:gd name="T6" fmla="*/ 8 w 40"/>
                    <a:gd name="T7" fmla="*/ 34 h 34"/>
                    <a:gd name="T8" fmla="*/ 40 w 40"/>
                    <a:gd name="T9" fmla="*/ 14 h 34"/>
                    <a:gd name="T10" fmla="*/ 0 60000 65536"/>
                    <a:gd name="T11" fmla="*/ 0 60000 65536"/>
                    <a:gd name="T12" fmla="*/ 0 60000 65536"/>
                    <a:gd name="T13" fmla="*/ 0 60000 65536"/>
                    <a:gd name="T14" fmla="*/ 0 60000 65536"/>
                    <a:gd name="T15" fmla="*/ 0 w 40"/>
                    <a:gd name="T16" fmla="*/ 0 h 34"/>
                    <a:gd name="T17" fmla="*/ 40 w 40"/>
                    <a:gd name="T18" fmla="*/ 34 h 34"/>
                  </a:gdLst>
                  <a:ahLst/>
                  <a:cxnLst>
                    <a:cxn ang="T10">
                      <a:pos x="T0" y="T1"/>
                    </a:cxn>
                    <a:cxn ang="T11">
                      <a:pos x="T2" y="T3"/>
                    </a:cxn>
                    <a:cxn ang="T12">
                      <a:pos x="T4" y="T5"/>
                    </a:cxn>
                    <a:cxn ang="T13">
                      <a:pos x="T6" y="T7"/>
                    </a:cxn>
                    <a:cxn ang="T14">
                      <a:pos x="T8" y="T9"/>
                    </a:cxn>
                  </a:cxnLst>
                  <a:rect l="T15" t="T16" r="T17" b="T18"/>
                  <a:pathLst>
                    <a:path w="40" h="34">
                      <a:moveTo>
                        <a:pt x="40" y="14"/>
                      </a:moveTo>
                      <a:lnTo>
                        <a:pt x="32" y="0"/>
                      </a:lnTo>
                      <a:lnTo>
                        <a:pt x="0" y="21"/>
                      </a:lnTo>
                      <a:lnTo>
                        <a:pt x="8" y="34"/>
                      </a:lnTo>
                      <a:lnTo>
                        <a:pt x="40"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4" name="Freeform 80"/>
                <p:cNvSpPr>
                  <a:spLocks/>
                </p:cNvSpPr>
                <p:nvPr/>
              </p:nvSpPr>
              <p:spPr bwMode="auto">
                <a:xfrm>
                  <a:off x="1664" y="3843"/>
                  <a:ext cx="48" cy="34"/>
                </a:xfrm>
                <a:custGeom>
                  <a:avLst/>
                  <a:gdLst>
                    <a:gd name="T0" fmla="*/ 32 w 48"/>
                    <a:gd name="T1" fmla="*/ 0 h 34"/>
                    <a:gd name="T2" fmla="*/ 48 w 48"/>
                    <a:gd name="T3" fmla="*/ 14 h 34"/>
                    <a:gd name="T4" fmla="*/ 16 w 48"/>
                    <a:gd name="T5" fmla="*/ 34 h 34"/>
                    <a:gd name="T6" fmla="*/ 0 w 48"/>
                    <a:gd name="T7" fmla="*/ 20 h 34"/>
                    <a:gd name="T8" fmla="*/ 32 w 48"/>
                    <a:gd name="T9" fmla="*/ 0 h 34"/>
                    <a:gd name="T10" fmla="*/ 0 60000 65536"/>
                    <a:gd name="T11" fmla="*/ 0 60000 65536"/>
                    <a:gd name="T12" fmla="*/ 0 60000 65536"/>
                    <a:gd name="T13" fmla="*/ 0 60000 65536"/>
                    <a:gd name="T14" fmla="*/ 0 60000 65536"/>
                    <a:gd name="T15" fmla="*/ 0 w 48"/>
                    <a:gd name="T16" fmla="*/ 0 h 34"/>
                    <a:gd name="T17" fmla="*/ 48 w 48"/>
                    <a:gd name="T18" fmla="*/ 34 h 34"/>
                  </a:gdLst>
                  <a:ahLst/>
                  <a:cxnLst>
                    <a:cxn ang="T10">
                      <a:pos x="T0" y="T1"/>
                    </a:cxn>
                    <a:cxn ang="T11">
                      <a:pos x="T2" y="T3"/>
                    </a:cxn>
                    <a:cxn ang="T12">
                      <a:pos x="T4" y="T5"/>
                    </a:cxn>
                    <a:cxn ang="T13">
                      <a:pos x="T6" y="T7"/>
                    </a:cxn>
                    <a:cxn ang="T14">
                      <a:pos x="T8" y="T9"/>
                    </a:cxn>
                  </a:cxnLst>
                  <a:rect l="T15" t="T16" r="T17" b="T18"/>
                  <a:pathLst>
                    <a:path w="48" h="34">
                      <a:moveTo>
                        <a:pt x="32" y="0"/>
                      </a:moveTo>
                      <a:lnTo>
                        <a:pt x="48" y="14"/>
                      </a:lnTo>
                      <a:lnTo>
                        <a:pt x="16" y="34"/>
                      </a:lnTo>
                      <a:lnTo>
                        <a:pt x="0" y="20"/>
                      </a:lnTo>
                      <a:lnTo>
                        <a:pt x="3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5" name="Freeform 81"/>
                <p:cNvSpPr>
                  <a:spLocks/>
                </p:cNvSpPr>
                <p:nvPr/>
              </p:nvSpPr>
              <p:spPr bwMode="auto">
                <a:xfrm>
                  <a:off x="1376" y="3475"/>
                  <a:ext cx="320" cy="388"/>
                </a:xfrm>
                <a:custGeom>
                  <a:avLst/>
                  <a:gdLst>
                    <a:gd name="T0" fmla="*/ 32 w 320"/>
                    <a:gd name="T1" fmla="*/ 0 h 388"/>
                    <a:gd name="T2" fmla="*/ 0 w 320"/>
                    <a:gd name="T3" fmla="*/ 20 h 388"/>
                    <a:gd name="T4" fmla="*/ 288 w 320"/>
                    <a:gd name="T5" fmla="*/ 388 h 388"/>
                    <a:gd name="T6" fmla="*/ 320 w 320"/>
                    <a:gd name="T7" fmla="*/ 368 h 388"/>
                    <a:gd name="T8" fmla="*/ 32 w 320"/>
                    <a:gd name="T9" fmla="*/ 0 h 388"/>
                    <a:gd name="T10" fmla="*/ 0 60000 65536"/>
                    <a:gd name="T11" fmla="*/ 0 60000 65536"/>
                    <a:gd name="T12" fmla="*/ 0 60000 65536"/>
                    <a:gd name="T13" fmla="*/ 0 60000 65536"/>
                    <a:gd name="T14" fmla="*/ 0 60000 65536"/>
                    <a:gd name="T15" fmla="*/ 0 w 320"/>
                    <a:gd name="T16" fmla="*/ 0 h 388"/>
                    <a:gd name="T17" fmla="*/ 320 w 320"/>
                    <a:gd name="T18" fmla="*/ 388 h 388"/>
                  </a:gdLst>
                  <a:ahLst/>
                  <a:cxnLst>
                    <a:cxn ang="T10">
                      <a:pos x="T0" y="T1"/>
                    </a:cxn>
                    <a:cxn ang="T11">
                      <a:pos x="T2" y="T3"/>
                    </a:cxn>
                    <a:cxn ang="T12">
                      <a:pos x="T4" y="T5"/>
                    </a:cxn>
                    <a:cxn ang="T13">
                      <a:pos x="T6" y="T7"/>
                    </a:cxn>
                    <a:cxn ang="T14">
                      <a:pos x="T8" y="T9"/>
                    </a:cxn>
                  </a:cxnLst>
                  <a:rect l="T15" t="T16" r="T17" b="T18"/>
                  <a:pathLst>
                    <a:path w="320" h="388">
                      <a:moveTo>
                        <a:pt x="32" y="0"/>
                      </a:moveTo>
                      <a:lnTo>
                        <a:pt x="0" y="20"/>
                      </a:lnTo>
                      <a:lnTo>
                        <a:pt x="288" y="388"/>
                      </a:lnTo>
                      <a:lnTo>
                        <a:pt x="320" y="368"/>
                      </a:lnTo>
                      <a:lnTo>
                        <a:pt x="3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96" name="Oval 82"/>
                <p:cNvSpPr>
                  <a:spLocks noChangeArrowheads="1"/>
                </p:cNvSpPr>
                <p:nvPr/>
              </p:nvSpPr>
              <p:spPr bwMode="auto">
                <a:xfrm>
                  <a:off x="1288" y="3393"/>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97" name="Oval 83"/>
                <p:cNvSpPr>
                  <a:spLocks noChangeArrowheads="1"/>
                </p:cNvSpPr>
                <p:nvPr/>
              </p:nvSpPr>
              <p:spPr bwMode="auto">
                <a:xfrm>
                  <a:off x="1292" y="3398"/>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98" name="Oval 84"/>
                <p:cNvSpPr>
                  <a:spLocks noChangeArrowheads="1"/>
                </p:cNvSpPr>
                <p:nvPr/>
              </p:nvSpPr>
              <p:spPr bwMode="auto">
                <a:xfrm>
                  <a:off x="1576" y="3761"/>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499" name="Oval 85"/>
                <p:cNvSpPr>
                  <a:spLocks noChangeArrowheads="1"/>
                </p:cNvSpPr>
                <p:nvPr/>
              </p:nvSpPr>
              <p:spPr bwMode="auto">
                <a:xfrm>
                  <a:off x="1580" y="3766"/>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0" name="Oval 86"/>
                <p:cNvSpPr>
                  <a:spLocks noChangeArrowheads="1"/>
                </p:cNvSpPr>
                <p:nvPr/>
              </p:nvSpPr>
              <p:spPr bwMode="auto">
                <a:xfrm>
                  <a:off x="1792" y="3393"/>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1" name="Oval 87"/>
                <p:cNvSpPr>
                  <a:spLocks noChangeArrowheads="1"/>
                </p:cNvSpPr>
                <p:nvPr/>
              </p:nvSpPr>
              <p:spPr bwMode="auto">
                <a:xfrm>
                  <a:off x="1796" y="3398"/>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2" name="Oval 88"/>
                <p:cNvSpPr>
                  <a:spLocks noChangeArrowheads="1"/>
                </p:cNvSpPr>
                <p:nvPr/>
              </p:nvSpPr>
              <p:spPr bwMode="auto">
                <a:xfrm>
                  <a:off x="2728" y="3271"/>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3" name="Oval 89"/>
                <p:cNvSpPr>
                  <a:spLocks noChangeArrowheads="1"/>
                </p:cNvSpPr>
                <p:nvPr/>
              </p:nvSpPr>
              <p:spPr bwMode="auto">
                <a:xfrm>
                  <a:off x="2732" y="3276"/>
                  <a:ext cx="208" cy="17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4" name="Oval 90"/>
                <p:cNvSpPr>
                  <a:spLocks noChangeArrowheads="1"/>
                </p:cNvSpPr>
                <p:nvPr/>
              </p:nvSpPr>
              <p:spPr bwMode="auto">
                <a:xfrm>
                  <a:off x="2656" y="3700"/>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5" name="Oval 91"/>
                <p:cNvSpPr>
                  <a:spLocks noChangeArrowheads="1"/>
                </p:cNvSpPr>
                <p:nvPr/>
              </p:nvSpPr>
              <p:spPr bwMode="auto">
                <a:xfrm>
                  <a:off x="2660" y="3705"/>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6" name="Oval 92"/>
                <p:cNvSpPr>
                  <a:spLocks noChangeArrowheads="1"/>
                </p:cNvSpPr>
                <p:nvPr/>
              </p:nvSpPr>
              <p:spPr bwMode="auto">
                <a:xfrm>
                  <a:off x="3520" y="3884"/>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7" name="Oval 93"/>
                <p:cNvSpPr>
                  <a:spLocks noChangeArrowheads="1"/>
                </p:cNvSpPr>
                <p:nvPr/>
              </p:nvSpPr>
              <p:spPr bwMode="auto">
                <a:xfrm>
                  <a:off x="3524" y="3889"/>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8" name="Oval 94"/>
                <p:cNvSpPr>
                  <a:spLocks noChangeArrowheads="1"/>
                </p:cNvSpPr>
                <p:nvPr/>
              </p:nvSpPr>
              <p:spPr bwMode="auto">
                <a:xfrm>
                  <a:off x="4312" y="3741"/>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09" name="Oval 95"/>
                <p:cNvSpPr>
                  <a:spLocks noChangeArrowheads="1"/>
                </p:cNvSpPr>
                <p:nvPr/>
              </p:nvSpPr>
              <p:spPr bwMode="auto">
                <a:xfrm>
                  <a:off x="4316" y="3746"/>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10" name="Oval 96"/>
                <p:cNvSpPr>
                  <a:spLocks noChangeArrowheads="1"/>
                </p:cNvSpPr>
                <p:nvPr/>
              </p:nvSpPr>
              <p:spPr bwMode="auto">
                <a:xfrm>
                  <a:off x="3672" y="3455"/>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11" name="Oval 97"/>
                <p:cNvSpPr>
                  <a:spLocks noChangeArrowheads="1"/>
                </p:cNvSpPr>
                <p:nvPr/>
              </p:nvSpPr>
              <p:spPr bwMode="auto">
                <a:xfrm>
                  <a:off x="3676" y="3460"/>
                  <a:ext cx="208" cy="17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12" name="Oval 98"/>
                <p:cNvSpPr>
                  <a:spLocks noChangeArrowheads="1"/>
                </p:cNvSpPr>
                <p:nvPr/>
              </p:nvSpPr>
              <p:spPr bwMode="auto">
                <a:xfrm>
                  <a:off x="4240" y="3271"/>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13" name="Oval 99"/>
                <p:cNvSpPr>
                  <a:spLocks noChangeArrowheads="1"/>
                </p:cNvSpPr>
                <p:nvPr/>
              </p:nvSpPr>
              <p:spPr bwMode="auto">
                <a:xfrm>
                  <a:off x="4244" y="3276"/>
                  <a:ext cx="208" cy="17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14" name="Oval 100"/>
                <p:cNvSpPr>
                  <a:spLocks noChangeArrowheads="1"/>
                </p:cNvSpPr>
                <p:nvPr/>
              </p:nvSpPr>
              <p:spPr bwMode="auto">
                <a:xfrm>
                  <a:off x="2152" y="3945"/>
                  <a:ext cx="216" cy="18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15" name="Oval 101"/>
                <p:cNvSpPr>
                  <a:spLocks noChangeArrowheads="1"/>
                </p:cNvSpPr>
                <p:nvPr/>
              </p:nvSpPr>
              <p:spPr bwMode="auto">
                <a:xfrm>
                  <a:off x="2156" y="3950"/>
                  <a:ext cx="208" cy="17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6516" name="Line 102"/>
                <p:cNvSpPr>
                  <a:spLocks noChangeShapeType="1"/>
                </p:cNvSpPr>
                <p:nvPr/>
              </p:nvSpPr>
              <p:spPr bwMode="auto">
                <a:xfrm>
                  <a:off x="1208" y="3291"/>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7" name="Line 103"/>
                <p:cNvSpPr>
                  <a:spLocks noChangeShapeType="1"/>
                </p:cNvSpPr>
                <p:nvPr/>
              </p:nvSpPr>
              <p:spPr bwMode="auto">
                <a:xfrm>
                  <a:off x="1208" y="3386"/>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8" name="Line 104"/>
                <p:cNvSpPr>
                  <a:spLocks noChangeShapeType="1"/>
                </p:cNvSpPr>
                <p:nvPr/>
              </p:nvSpPr>
              <p:spPr bwMode="auto">
                <a:xfrm>
                  <a:off x="1208" y="3482"/>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19" name="Line 105"/>
                <p:cNvSpPr>
                  <a:spLocks noChangeShapeType="1"/>
                </p:cNvSpPr>
                <p:nvPr/>
              </p:nvSpPr>
              <p:spPr bwMode="auto">
                <a:xfrm>
                  <a:off x="1208" y="3577"/>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0" name="Line 106"/>
                <p:cNvSpPr>
                  <a:spLocks noChangeShapeType="1"/>
                </p:cNvSpPr>
                <p:nvPr/>
              </p:nvSpPr>
              <p:spPr bwMode="auto">
                <a:xfrm>
                  <a:off x="1208" y="3673"/>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1" name="Line 107"/>
                <p:cNvSpPr>
                  <a:spLocks noChangeShapeType="1"/>
                </p:cNvSpPr>
                <p:nvPr/>
              </p:nvSpPr>
              <p:spPr bwMode="auto">
                <a:xfrm>
                  <a:off x="1208" y="3768"/>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2" name="Line 108"/>
                <p:cNvSpPr>
                  <a:spLocks noChangeShapeType="1"/>
                </p:cNvSpPr>
                <p:nvPr/>
              </p:nvSpPr>
              <p:spPr bwMode="auto">
                <a:xfrm>
                  <a:off x="1208" y="3863"/>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3" name="Line 109"/>
                <p:cNvSpPr>
                  <a:spLocks noChangeShapeType="1"/>
                </p:cNvSpPr>
                <p:nvPr/>
              </p:nvSpPr>
              <p:spPr bwMode="auto">
                <a:xfrm>
                  <a:off x="1208" y="3959"/>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4" name="Line 110"/>
                <p:cNvSpPr>
                  <a:spLocks noChangeShapeType="1"/>
                </p:cNvSpPr>
                <p:nvPr/>
              </p:nvSpPr>
              <p:spPr bwMode="auto">
                <a:xfrm>
                  <a:off x="1208" y="4054"/>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5" name="Line 111"/>
                <p:cNvSpPr>
                  <a:spLocks noChangeShapeType="1"/>
                </p:cNvSpPr>
                <p:nvPr/>
              </p:nvSpPr>
              <p:spPr bwMode="auto">
                <a:xfrm>
                  <a:off x="1208" y="4156"/>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6" name="Line 112"/>
                <p:cNvSpPr>
                  <a:spLocks noChangeShapeType="1"/>
                </p:cNvSpPr>
                <p:nvPr/>
              </p:nvSpPr>
              <p:spPr bwMode="auto">
                <a:xfrm flipV="1">
                  <a:off x="4600" y="4184"/>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7" name="Line 113"/>
                <p:cNvSpPr>
                  <a:spLocks noChangeShapeType="1"/>
                </p:cNvSpPr>
                <p:nvPr/>
              </p:nvSpPr>
              <p:spPr bwMode="auto">
                <a:xfrm flipV="1">
                  <a:off x="4600" y="4088"/>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8" name="Line 114"/>
                <p:cNvSpPr>
                  <a:spLocks noChangeShapeType="1"/>
                </p:cNvSpPr>
                <p:nvPr/>
              </p:nvSpPr>
              <p:spPr bwMode="auto">
                <a:xfrm flipV="1">
                  <a:off x="4600" y="3993"/>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29" name="Line 115"/>
                <p:cNvSpPr>
                  <a:spLocks noChangeShapeType="1"/>
                </p:cNvSpPr>
                <p:nvPr/>
              </p:nvSpPr>
              <p:spPr bwMode="auto">
                <a:xfrm flipV="1">
                  <a:off x="4600" y="3897"/>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30" name="Line 116"/>
                <p:cNvSpPr>
                  <a:spLocks noChangeShapeType="1"/>
                </p:cNvSpPr>
                <p:nvPr/>
              </p:nvSpPr>
              <p:spPr bwMode="auto">
                <a:xfrm flipV="1">
                  <a:off x="4600" y="3802"/>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31" name="Line 117"/>
                <p:cNvSpPr>
                  <a:spLocks noChangeShapeType="1"/>
                </p:cNvSpPr>
                <p:nvPr/>
              </p:nvSpPr>
              <p:spPr bwMode="auto">
                <a:xfrm flipV="1">
                  <a:off x="4600" y="3707"/>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32" name="Line 118"/>
                <p:cNvSpPr>
                  <a:spLocks noChangeShapeType="1"/>
                </p:cNvSpPr>
                <p:nvPr/>
              </p:nvSpPr>
              <p:spPr bwMode="auto">
                <a:xfrm flipV="1">
                  <a:off x="4600" y="3611"/>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33" name="Line 119"/>
                <p:cNvSpPr>
                  <a:spLocks noChangeShapeType="1"/>
                </p:cNvSpPr>
                <p:nvPr/>
              </p:nvSpPr>
              <p:spPr bwMode="auto">
                <a:xfrm flipV="1">
                  <a:off x="4600" y="3516"/>
                  <a:ext cx="1" cy="5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34" name="Line 120"/>
                <p:cNvSpPr>
                  <a:spLocks noChangeShapeType="1"/>
                </p:cNvSpPr>
                <p:nvPr/>
              </p:nvSpPr>
              <p:spPr bwMode="auto">
                <a:xfrm flipV="1">
                  <a:off x="4600" y="3420"/>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535" name="Line 121"/>
                <p:cNvSpPr>
                  <a:spLocks noChangeShapeType="1"/>
                </p:cNvSpPr>
                <p:nvPr/>
              </p:nvSpPr>
              <p:spPr bwMode="auto">
                <a:xfrm flipV="1">
                  <a:off x="4600" y="3325"/>
                  <a:ext cx="1" cy="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27" name="Freeform 122"/>
              <p:cNvSpPr>
                <a:spLocks/>
              </p:cNvSpPr>
              <p:nvPr/>
            </p:nvSpPr>
            <p:spPr bwMode="auto">
              <a:xfrm>
                <a:off x="4576" y="3230"/>
                <a:ext cx="24" cy="54"/>
              </a:xfrm>
              <a:custGeom>
                <a:avLst/>
                <a:gdLst>
                  <a:gd name="T0" fmla="*/ 24 w 24"/>
                  <a:gd name="T1" fmla="*/ 54 h 54"/>
                  <a:gd name="T2" fmla="*/ 24 w 24"/>
                  <a:gd name="T3" fmla="*/ 41 h 54"/>
                  <a:gd name="T4" fmla="*/ 8 w 24"/>
                  <a:gd name="T5" fmla="*/ 6 h 54"/>
                  <a:gd name="T6" fmla="*/ 0 w 24"/>
                  <a:gd name="T7" fmla="*/ 0 h 54"/>
                  <a:gd name="T8" fmla="*/ 0 60000 65536"/>
                  <a:gd name="T9" fmla="*/ 0 60000 65536"/>
                  <a:gd name="T10" fmla="*/ 0 60000 65536"/>
                  <a:gd name="T11" fmla="*/ 0 60000 65536"/>
                  <a:gd name="T12" fmla="*/ 0 w 24"/>
                  <a:gd name="T13" fmla="*/ 0 h 54"/>
                  <a:gd name="T14" fmla="*/ 24 w 24"/>
                  <a:gd name="T15" fmla="*/ 54 h 54"/>
                </a:gdLst>
                <a:ahLst/>
                <a:cxnLst>
                  <a:cxn ang="T8">
                    <a:pos x="T0" y="T1"/>
                  </a:cxn>
                  <a:cxn ang="T9">
                    <a:pos x="T2" y="T3"/>
                  </a:cxn>
                  <a:cxn ang="T10">
                    <a:pos x="T4" y="T5"/>
                  </a:cxn>
                  <a:cxn ang="T11">
                    <a:pos x="T6" y="T7"/>
                  </a:cxn>
                </a:cxnLst>
                <a:rect l="T12" t="T13" r="T14" b="T15"/>
                <a:pathLst>
                  <a:path w="24" h="54">
                    <a:moveTo>
                      <a:pt x="24" y="54"/>
                    </a:moveTo>
                    <a:lnTo>
                      <a:pt x="24" y="41"/>
                    </a:lnTo>
                    <a:lnTo>
                      <a:pt x="8" y="6"/>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8" name="Line 123"/>
              <p:cNvSpPr>
                <a:spLocks noChangeShapeType="1"/>
              </p:cNvSpPr>
              <p:nvPr/>
            </p:nvSpPr>
            <p:spPr bwMode="auto">
              <a:xfrm flipH="1">
                <a:off x="446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Line 124"/>
              <p:cNvSpPr>
                <a:spLocks noChangeShapeType="1"/>
              </p:cNvSpPr>
              <p:nvPr/>
            </p:nvSpPr>
            <p:spPr bwMode="auto">
              <a:xfrm flipH="1">
                <a:off x="435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0" name="Line 125"/>
              <p:cNvSpPr>
                <a:spLocks noChangeShapeType="1"/>
              </p:cNvSpPr>
              <p:nvPr/>
            </p:nvSpPr>
            <p:spPr bwMode="auto">
              <a:xfrm flipH="1">
                <a:off x="424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1" name="Line 126"/>
              <p:cNvSpPr>
                <a:spLocks noChangeShapeType="1"/>
              </p:cNvSpPr>
              <p:nvPr/>
            </p:nvSpPr>
            <p:spPr bwMode="auto">
              <a:xfrm flipH="1">
                <a:off x="4128"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2" name="Line 127"/>
              <p:cNvSpPr>
                <a:spLocks noChangeShapeType="1"/>
              </p:cNvSpPr>
              <p:nvPr/>
            </p:nvSpPr>
            <p:spPr bwMode="auto">
              <a:xfrm flipH="1">
                <a:off x="401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3" name="Line 128"/>
              <p:cNvSpPr>
                <a:spLocks noChangeShapeType="1"/>
              </p:cNvSpPr>
              <p:nvPr/>
            </p:nvSpPr>
            <p:spPr bwMode="auto">
              <a:xfrm flipH="1">
                <a:off x="390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4" name="Line 129"/>
              <p:cNvSpPr>
                <a:spLocks noChangeShapeType="1"/>
              </p:cNvSpPr>
              <p:nvPr/>
            </p:nvSpPr>
            <p:spPr bwMode="auto">
              <a:xfrm flipH="1">
                <a:off x="379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5" name="Line 130"/>
              <p:cNvSpPr>
                <a:spLocks noChangeShapeType="1"/>
              </p:cNvSpPr>
              <p:nvPr/>
            </p:nvSpPr>
            <p:spPr bwMode="auto">
              <a:xfrm flipH="1">
                <a:off x="368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6" name="Line 131"/>
              <p:cNvSpPr>
                <a:spLocks noChangeShapeType="1"/>
              </p:cNvSpPr>
              <p:nvPr/>
            </p:nvSpPr>
            <p:spPr bwMode="auto">
              <a:xfrm flipH="1">
                <a:off x="3568"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7" name="Line 132"/>
              <p:cNvSpPr>
                <a:spLocks noChangeShapeType="1"/>
              </p:cNvSpPr>
              <p:nvPr/>
            </p:nvSpPr>
            <p:spPr bwMode="auto">
              <a:xfrm flipH="1">
                <a:off x="345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8" name="Line 133"/>
              <p:cNvSpPr>
                <a:spLocks noChangeShapeType="1"/>
              </p:cNvSpPr>
              <p:nvPr/>
            </p:nvSpPr>
            <p:spPr bwMode="auto">
              <a:xfrm flipH="1">
                <a:off x="334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9" name="Line 134"/>
              <p:cNvSpPr>
                <a:spLocks noChangeShapeType="1"/>
              </p:cNvSpPr>
              <p:nvPr/>
            </p:nvSpPr>
            <p:spPr bwMode="auto">
              <a:xfrm flipH="1">
                <a:off x="323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0" name="Line 135"/>
              <p:cNvSpPr>
                <a:spLocks noChangeShapeType="1"/>
              </p:cNvSpPr>
              <p:nvPr/>
            </p:nvSpPr>
            <p:spPr bwMode="auto">
              <a:xfrm flipH="1">
                <a:off x="312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1" name="Line 136"/>
              <p:cNvSpPr>
                <a:spLocks noChangeShapeType="1"/>
              </p:cNvSpPr>
              <p:nvPr/>
            </p:nvSpPr>
            <p:spPr bwMode="auto">
              <a:xfrm flipH="1">
                <a:off x="300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2" name="Freeform 137"/>
              <p:cNvSpPr>
                <a:spLocks/>
              </p:cNvSpPr>
              <p:nvPr/>
            </p:nvSpPr>
            <p:spPr bwMode="auto">
              <a:xfrm>
                <a:off x="2888" y="3223"/>
                <a:ext cx="64" cy="1"/>
              </a:xfrm>
              <a:custGeom>
                <a:avLst/>
                <a:gdLst>
                  <a:gd name="T0" fmla="*/ 64 w 64"/>
                  <a:gd name="T1" fmla="*/ 0 h 1"/>
                  <a:gd name="T2" fmla="*/ 16 w 64"/>
                  <a:gd name="T3" fmla="*/ 0 h 1"/>
                  <a:gd name="T4" fmla="*/ 0 w 64"/>
                  <a:gd name="T5" fmla="*/ 0 h 1"/>
                  <a:gd name="T6" fmla="*/ 0 60000 65536"/>
                  <a:gd name="T7" fmla="*/ 0 60000 65536"/>
                  <a:gd name="T8" fmla="*/ 0 60000 65536"/>
                  <a:gd name="T9" fmla="*/ 0 w 64"/>
                  <a:gd name="T10" fmla="*/ 0 h 1"/>
                  <a:gd name="T11" fmla="*/ 64 w 64"/>
                  <a:gd name="T12" fmla="*/ 1 h 1"/>
                </a:gdLst>
                <a:ahLst/>
                <a:cxnLst>
                  <a:cxn ang="T6">
                    <a:pos x="T0" y="T1"/>
                  </a:cxn>
                  <a:cxn ang="T7">
                    <a:pos x="T2" y="T3"/>
                  </a:cxn>
                  <a:cxn ang="T8">
                    <a:pos x="T4" y="T5"/>
                  </a:cxn>
                </a:cxnLst>
                <a:rect l="T9" t="T10" r="T11" b="T12"/>
                <a:pathLst>
                  <a:path w="64" h="1">
                    <a:moveTo>
                      <a:pt x="64" y="0"/>
                    </a:moveTo>
                    <a:lnTo>
                      <a:pt x="16"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43" name="Line 138"/>
              <p:cNvSpPr>
                <a:spLocks noChangeShapeType="1"/>
              </p:cNvSpPr>
              <p:nvPr/>
            </p:nvSpPr>
            <p:spPr bwMode="auto">
              <a:xfrm flipH="1">
                <a:off x="277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4" name="Line 139"/>
              <p:cNvSpPr>
                <a:spLocks noChangeShapeType="1"/>
              </p:cNvSpPr>
              <p:nvPr/>
            </p:nvSpPr>
            <p:spPr bwMode="auto">
              <a:xfrm flipH="1">
                <a:off x="266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5" name="Line 140"/>
              <p:cNvSpPr>
                <a:spLocks noChangeShapeType="1"/>
              </p:cNvSpPr>
              <p:nvPr/>
            </p:nvSpPr>
            <p:spPr bwMode="auto">
              <a:xfrm flipH="1">
                <a:off x="255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6" name="Line 141"/>
              <p:cNvSpPr>
                <a:spLocks noChangeShapeType="1"/>
              </p:cNvSpPr>
              <p:nvPr/>
            </p:nvSpPr>
            <p:spPr bwMode="auto">
              <a:xfrm flipH="1">
                <a:off x="244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7" name="Line 142"/>
              <p:cNvSpPr>
                <a:spLocks noChangeShapeType="1"/>
              </p:cNvSpPr>
              <p:nvPr/>
            </p:nvSpPr>
            <p:spPr bwMode="auto">
              <a:xfrm flipH="1">
                <a:off x="2328"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8" name="Line 143"/>
              <p:cNvSpPr>
                <a:spLocks noChangeShapeType="1"/>
              </p:cNvSpPr>
              <p:nvPr/>
            </p:nvSpPr>
            <p:spPr bwMode="auto">
              <a:xfrm flipH="1">
                <a:off x="221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49" name="Line 144"/>
              <p:cNvSpPr>
                <a:spLocks noChangeShapeType="1"/>
              </p:cNvSpPr>
              <p:nvPr/>
            </p:nvSpPr>
            <p:spPr bwMode="auto">
              <a:xfrm flipH="1">
                <a:off x="210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0" name="Line 145"/>
              <p:cNvSpPr>
                <a:spLocks noChangeShapeType="1"/>
              </p:cNvSpPr>
              <p:nvPr/>
            </p:nvSpPr>
            <p:spPr bwMode="auto">
              <a:xfrm flipH="1">
                <a:off x="199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1" name="Line 146"/>
              <p:cNvSpPr>
                <a:spLocks noChangeShapeType="1"/>
              </p:cNvSpPr>
              <p:nvPr/>
            </p:nvSpPr>
            <p:spPr bwMode="auto">
              <a:xfrm flipH="1">
                <a:off x="1880"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2" name="Line 147"/>
              <p:cNvSpPr>
                <a:spLocks noChangeShapeType="1"/>
              </p:cNvSpPr>
              <p:nvPr/>
            </p:nvSpPr>
            <p:spPr bwMode="auto">
              <a:xfrm flipH="1">
                <a:off x="1768"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3" name="Line 148"/>
              <p:cNvSpPr>
                <a:spLocks noChangeShapeType="1"/>
              </p:cNvSpPr>
              <p:nvPr/>
            </p:nvSpPr>
            <p:spPr bwMode="auto">
              <a:xfrm flipH="1">
                <a:off x="1648" y="3223"/>
                <a:ext cx="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4" name="Line 149"/>
              <p:cNvSpPr>
                <a:spLocks noChangeShapeType="1"/>
              </p:cNvSpPr>
              <p:nvPr/>
            </p:nvSpPr>
            <p:spPr bwMode="auto">
              <a:xfrm flipH="1">
                <a:off x="1536"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5" name="Line 150"/>
              <p:cNvSpPr>
                <a:spLocks noChangeShapeType="1"/>
              </p:cNvSpPr>
              <p:nvPr/>
            </p:nvSpPr>
            <p:spPr bwMode="auto">
              <a:xfrm flipH="1">
                <a:off x="1424"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56" name="Line 151"/>
              <p:cNvSpPr>
                <a:spLocks noChangeShapeType="1"/>
              </p:cNvSpPr>
              <p:nvPr/>
            </p:nvSpPr>
            <p:spPr bwMode="auto">
              <a:xfrm flipH="1">
                <a:off x="1312" y="3223"/>
                <a:ext cx="6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188715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t>Examples</a:t>
            </a:r>
          </a:p>
        </p:txBody>
      </p:sp>
      <p:grpSp>
        <p:nvGrpSpPr>
          <p:cNvPr id="17411" name="Group 4"/>
          <p:cNvGrpSpPr>
            <a:grpSpLocks/>
          </p:cNvGrpSpPr>
          <p:nvPr/>
        </p:nvGrpSpPr>
        <p:grpSpPr bwMode="auto">
          <a:xfrm>
            <a:off x="2124075" y="981075"/>
            <a:ext cx="6286500" cy="1981200"/>
            <a:chOff x="828" y="564"/>
            <a:chExt cx="3960" cy="1248"/>
          </a:xfrm>
        </p:grpSpPr>
        <p:sp>
          <p:nvSpPr>
            <p:cNvPr id="17450" name="Oval 5"/>
            <p:cNvSpPr>
              <a:spLocks noChangeArrowheads="1"/>
            </p:cNvSpPr>
            <p:nvPr/>
          </p:nvSpPr>
          <p:spPr bwMode="auto">
            <a:xfrm>
              <a:off x="828" y="56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0</a:t>
              </a:r>
            </a:p>
          </p:txBody>
        </p:sp>
        <p:grpSp>
          <p:nvGrpSpPr>
            <p:cNvPr id="17451" name="Group 6"/>
            <p:cNvGrpSpPr>
              <a:grpSpLocks/>
            </p:cNvGrpSpPr>
            <p:nvPr/>
          </p:nvGrpSpPr>
          <p:grpSpPr bwMode="auto">
            <a:xfrm>
              <a:off x="1422" y="564"/>
              <a:ext cx="941" cy="816"/>
              <a:chOff x="1008" y="720"/>
              <a:chExt cx="912" cy="816"/>
            </a:xfrm>
          </p:grpSpPr>
          <p:sp>
            <p:nvSpPr>
              <p:cNvPr id="17464" name="Oval 7"/>
              <p:cNvSpPr>
                <a:spLocks noChangeArrowheads="1"/>
              </p:cNvSpPr>
              <p:nvPr/>
            </p:nvSpPr>
            <p:spPr bwMode="auto">
              <a:xfrm>
                <a:off x="1296" y="720"/>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0</a:t>
                </a:r>
              </a:p>
            </p:txBody>
          </p:sp>
          <p:sp>
            <p:nvSpPr>
              <p:cNvPr id="17465" name="Oval 8"/>
              <p:cNvSpPr>
                <a:spLocks noChangeArrowheads="1"/>
              </p:cNvSpPr>
              <p:nvPr/>
            </p:nvSpPr>
            <p:spPr bwMode="auto">
              <a:xfrm>
                <a:off x="1008" y="1200"/>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1</a:t>
                </a:r>
              </a:p>
            </p:txBody>
          </p:sp>
          <p:sp>
            <p:nvSpPr>
              <p:cNvPr id="17466" name="Oval 9"/>
              <p:cNvSpPr>
                <a:spLocks noChangeArrowheads="1"/>
              </p:cNvSpPr>
              <p:nvPr/>
            </p:nvSpPr>
            <p:spPr bwMode="auto">
              <a:xfrm>
                <a:off x="1584" y="1200"/>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2</a:t>
                </a:r>
              </a:p>
            </p:txBody>
          </p:sp>
          <p:sp>
            <p:nvSpPr>
              <p:cNvPr id="17467" name="Line 10"/>
              <p:cNvSpPr>
                <a:spLocks noChangeShapeType="1"/>
              </p:cNvSpPr>
              <p:nvPr/>
            </p:nvSpPr>
            <p:spPr bwMode="auto">
              <a:xfrm flipH="1">
                <a:off x="1200" y="100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8" name="Line 11"/>
              <p:cNvSpPr>
                <a:spLocks noChangeShapeType="1"/>
              </p:cNvSpPr>
              <p:nvPr/>
            </p:nvSpPr>
            <p:spPr bwMode="auto">
              <a:xfrm>
                <a:off x="1584" y="1008"/>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452" name="Oval 12"/>
            <p:cNvSpPr>
              <a:spLocks noChangeArrowheads="1"/>
            </p:cNvSpPr>
            <p:nvPr/>
          </p:nvSpPr>
          <p:spPr bwMode="auto">
            <a:xfrm>
              <a:off x="2858" y="104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3</a:t>
              </a:r>
            </a:p>
          </p:txBody>
        </p:sp>
        <p:sp>
          <p:nvSpPr>
            <p:cNvPr id="17453" name="Oval 13"/>
            <p:cNvSpPr>
              <a:spLocks noChangeArrowheads="1"/>
            </p:cNvSpPr>
            <p:nvPr/>
          </p:nvSpPr>
          <p:spPr bwMode="auto">
            <a:xfrm>
              <a:off x="2561" y="56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1</a:t>
              </a:r>
            </a:p>
          </p:txBody>
        </p:sp>
        <p:sp>
          <p:nvSpPr>
            <p:cNvPr id="17454" name="Oval 14"/>
            <p:cNvSpPr>
              <a:spLocks noChangeArrowheads="1"/>
            </p:cNvSpPr>
            <p:nvPr/>
          </p:nvSpPr>
          <p:spPr bwMode="auto">
            <a:xfrm>
              <a:off x="3155" y="56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2</a:t>
              </a:r>
            </a:p>
          </p:txBody>
        </p:sp>
        <p:sp>
          <p:nvSpPr>
            <p:cNvPr id="17455" name="Line 15"/>
            <p:cNvSpPr>
              <a:spLocks noChangeShapeType="1"/>
            </p:cNvSpPr>
            <p:nvPr/>
          </p:nvSpPr>
          <p:spPr bwMode="auto">
            <a:xfrm flipH="1" flipV="1">
              <a:off x="2759" y="900"/>
              <a:ext cx="1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6" name="Line 16"/>
            <p:cNvSpPr>
              <a:spLocks noChangeShapeType="1"/>
            </p:cNvSpPr>
            <p:nvPr/>
          </p:nvSpPr>
          <p:spPr bwMode="auto">
            <a:xfrm flipV="1">
              <a:off x="3155" y="900"/>
              <a:ext cx="99"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7" name="Oval 17"/>
            <p:cNvSpPr>
              <a:spLocks noChangeArrowheads="1"/>
            </p:cNvSpPr>
            <p:nvPr/>
          </p:nvSpPr>
          <p:spPr bwMode="auto">
            <a:xfrm>
              <a:off x="4145" y="56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0</a:t>
              </a:r>
            </a:p>
          </p:txBody>
        </p:sp>
        <p:sp>
          <p:nvSpPr>
            <p:cNvPr id="17458" name="Oval 18"/>
            <p:cNvSpPr>
              <a:spLocks noChangeArrowheads="1"/>
            </p:cNvSpPr>
            <p:nvPr/>
          </p:nvSpPr>
          <p:spPr bwMode="auto">
            <a:xfrm>
              <a:off x="3848" y="104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1</a:t>
              </a:r>
            </a:p>
          </p:txBody>
        </p:sp>
        <p:sp>
          <p:nvSpPr>
            <p:cNvPr id="17459" name="Oval 19"/>
            <p:cNvSpPr>
              <a:spLocks noChangeArrowheads="1"/>
            </p:cNvSpPr>
            <p:nvPr/>
          </p:nvSpPr>
          <p:spPr bwMode="auto">
            <a:xfrm>
              <a:off x="4442" y="1044"/>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2</a:t>
              </a:r>
            </a:p>
          </p:txBody>
        </p:sp>
        <p:sp>
          <p:nvSpPr>
            <p:cNvPr id="17460" name="Oval 20"/>
            <p:cNvSpPr>
              <a:spLocks noChangeArrowheads="1"/>
            </p:cNvSpPr>
            <p:nvPr/>
          </p:nvSpPr>
          <p:spPr bwMode="auto">
            <a:xfrm>
              <a:off x="4145" y="1476"/>
              <a:ext cx="34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3</a:t>
              </a:r>
            </a:p>
          </p:txBody>
        </p:sp>
        <p:sp>
          <p:nvSpPr>
            <p:cNvPr id="17461" name="Line 21"/>
            <p:cNvSpPr>
              <a:spLocks noChangeShapeType="1"/>
            </p:cNvSpPr>
            <p:nvPr/>
          </p:nvSpPr>
          <p:spPr bwMode="auto">
            <a:xfrm>
              <a:off x="4194" y="1188"/>
              <a:ext cx="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2" name="Line 22"/>
            <p:cNvSpPr>
              <a:spLocks noChangeShapeType="1"/>
            </p:cNvSpPr>
            <p:nvPr/>
          </p:nvSpPr>
          <p:spPr bwMode="auto">
            <a:xfrm>
              <a:off x="4305" y="90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3" name="Line 23"/>
            <p:cNvSpPr>
              <a:spLocks noChangeShapeType="1"/>
            </p:cNvSpPr>
            <p:nvPr/>
          </p:nvSpPr>
          <p:spPr bwMode="auto">
            <a:xfrm flipH="1">
              <a:off x="4454" y="1368"/>
              <a:ext cx="99"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412" name="Text Box 24"/>
          <p:cNvSpPr txBox="1">
            <a:spLocks noChangeArrowheads="1"/>
          </p:cNvSpPr>
          <p:nvPr/>
        </p:nvSpPr>
        <p:spPr bwMode="auto">
          <a:xfrm>
            <a:off x="2084388" y="2936875"/>
            <a:ext cx="599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TW" sz="2400" b="0">
                <a:latin typeface="Times New Roman" panose="02020603050405020304" pitchFamily="18" charset="0"/>
                <a:ea typeface="新細明體" panose="02020500000000000000" pitchFamily="18" charset="-120"/>
              </a:rPr>
              <a:t> </a:t>
            </a:r>
            <a:r>
              <a:rPr kumimoji="1" lang="en-US" altLang="zh-TW" sz="2000" b="0">
                <a:latin typeface="Times New Roman" panose="02020603050405020304" pitchFamily="18" charset="0"/>
                <a:ea typeface="新細明體" panose="02020500000000000000" pitchFamily="18" charset="-120"/>
              </a:rPr>
              <a:t>(i)                    (ii)                       (iii)                           (iv)</a:t>
            </a:r>
          </a:p>
          <a:p>
            <a:pPr eaLnBrk="1" hangingPunct="1">
              <a:spcBef>
                <a:spcPct val="0"/>
              </a:spcBef>
              <a:buClrTx/>
              <a:buSzTx/>
              <a:buFontTx/>
              <a:buNone/>
            </a:pPr>
            <a:r>
              <a:rPr kumimoji="1" lang="en-US" altLang="zh-TW" sz="2000" b="0">
                <a:latin typeface="Times New Roman" panose="02020603050405020304" pitchFamily="18" charset="0"/>
                <a:ea typeface="新細明體" panose="02020500000000000000" pitchFamily="18" charset="-120"/>
              </a:rPr>
              <a:t>                       (a) Some of the subgraph of G</a:t>
            </a:r>
            <a:r>
              <a:rPr kumimoji="1" lang="en-US" altLang="zh-TW" sz="2000" b="0" baseline="-25000">
                <a:latin typeface="Times New Roman" panose="02020603050405020304" pitchFamily="18" charset="0"/>
                <a:ea typeface="新細明體" panose="02020500000000000000" pitchFamily="18" charset="-120"/>
              </a:rPr>
              <a:t>1</a:t>
            </a:r>
            <a:r>
              <a:rPr kumimoji="1" lang="en-US" altLang="zh-TW" sz="2000" b="0">
                <a:latin typeface="Times New Roman" panose="02020603050405020304" pitchFamily="18" charset="0"/>
                <a:ea typeface="新細明體" panose="02020500000000000000" pitchFamily="18" charset="-120"/>
              </a:rPr>
              <a:t>   </a:t>
            </a:r>
          </a:p>
        </p:txBody>
      </p:sp>
      <p:grpSp>
        <p:nvGrpSpPr>
          <p:cNvPr id="17413" name="Group 25"/>
          <p:cNvGrpSpPr>
            <a:grpSpLocks/>
          </p:cNvGrpSpPr>
          <p:nvPr/>
        </p:nvGrpSpPr>
        <p:grpSpPr bwMode="auto">
          <a:xfrm>
            <a:off x="2312988" y="3775075"/>
            <a:ext cx="5981700" cy="2247900"/>
            <a:chOff x="924" y="2400"/>
            <a:chExt cx="3768" cy="1416"/>
          </a:xfrm>
        </p:grpSpPr>
        <p:sp>
          <p:nvSpPr>
            <p:cNvPr id="17433" name="Oval 26"/>
            <p:cNvSpPr>
              <a:spLocks noChangeArrowheads="1"/>
            </p:cNvSpPr>
            <p:nvPr/>
          </p:nvSpPr>
          <p:spPr bwMode="auto">
            <a:xfrm>
              <a:off x="924" y="2448"/>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0</a:t>
              </a:r>
            </a:p>
          </p:txBody>
        </p:sp>
        <p:grpSp>
          <p:nvGrpSpPr>
            <p:cNvPr id="17434" name="Group 27"/>
            <p:cNvGrpSpPr>
              <a:grpSpLocks/>
            </p:cNvGrpSpPr>
            <p:nvPr/>
          </p:nvGrpSpPr>
          <p:grpSpPr bwMode="auto">
            <a:xfrm>
              <a:off x="1848" y="2436"/>
              <a:ext cx="347" cy="864"/>
              <a:chOff x="1692" y="2568"/>
              <a:chExt cx="347" cy="864"/>
            </a:xfrm>
          </p:grpSpPr>
          <p:sp>
            <p:nvSpPr>
              <p:cNvPr id="17448" name="Oval 28"/>
              <p:cNvSpPr>
                <a:spLocks noChangeArrowheads="1"/>
              </p:cNvSpPr>
              <p:nvPr/>
            </p:nvSpPr>
            <p:spPr bwMode="auto">
              <a:xfrm>
                <a:off x="1692" y="2568"/>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0</a:t>
                </a:r>
              </a:p>
            </p:txBody>
          </p:sp>
          <p:sp>
            <p:nvSpPr>
              <p:cNvPr id="17449" name="Oval 29"/>
              <p:cNvSpPr>
                <a:spLocks noChangeArrowheads="1"/>
              </p:cNvSpPr>
              <p:nvPr/>
            </p:nvSpPr>
            <p:spPr bwMode="auto">
              <a:xfrm>
                <a:off x="1692" y="3096"/>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1</a:t>
                </a:r>
              </a:p>
            </p:txBody>
          </p:sp>
        </p:grpSp>
        <p:grpSp>
          <p:nvGrpSpPr>
            <p:cNvPr id="17435" name="Group 30"/>
            <p:cNvGrpSpPr>
              <a:grpSpLocks/>
            </p:cNvGrpSpPr>
            <p:nvPr/>
          </p:nvGrpSpPr>
          <p:grpSpPr bwMode="auto">
            <a:xfrm>
              <a:off x="2952" y="2400"/>
              <a:ext cx="347" cy="1416"/>
              <a:chOff x="2940" y="2544"/>
              <a:chExt cx="347" cy="1416"/>
            </a:xfrm>
          </p:grpSpPr>
          <p:sp>
            <p:nvSpPr>
              <p:cNvPr id="17445" name="Oval 31"/>
              <p:cNvSpPr>
                <a:spLocks noChangeArrowheads="1"/>
              </p:cNvSpPr>
              <p:nvPr/>
            </p:nvSpPr>
            <p:spPr bwMode="auto">
              <a:xfrm>
                <a:off x="2940" y="254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0</a:t>
                </a:r>
              </a:p>
            </p:txBody>
          </p:sp>
          <p:sp>
            <p:nvSpPr>
              <p:cNvPr id="17446" name="Oval 32"/>
              <p:cNvSpPr>
                <a:spLocks noChangeArrowheads="1"/>
              </p:cNvSpPr>
              <p:nvPr/>
            </p:nvSpPr>
            <p:spPr bwMode="auto">
              <a:xfrm>
                <a:off x="2940" y="3072"/>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1</a:t>
                </a:r>
              </a:p>
            </p:txBody>
          </p:sp>
          <p:sp>
            <p:nvSpPr>
              <p:cNvPr id="17447" name="Oval 33"/>
              <p:cNvSpPr>
                <a:spLocks noChangeArrowheads="1"/>
              </p:cNvSpPr>
              <p:nvPr/>
            </p:nvSpPr>
            <p:spPr bwMode="auto">
              <a:xfrm>
                <a:off x="2940" y="362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2</a:t>
                </a:r>
              </a:p>
            </p:txBody>
          </p:sp>
        </p:grpSp>
        <p:grpSp>
          <p:nvGrpSpPr>
            <p:cNvPr id="17436" name="Group 34"/>
            <p:cNvGrpSpPr>
              <a:grpSpLocks/>
            </p:cNvGrpSpPr>
            <p:nvPr/>
          </p:nvGrpSpPr>
          <p:grpSpPr bwMode="auto">
            <a:xfrm>
              <a:off x="4176" y="2400"/>
              <a:ext cx="347" cy="1416"/>
              <a:chOff x="2940" y="2544"/>
              <a:chExt cx="347" cy="1416"/>
            </a:xfrm>
          </p:grpSpPr>
          <p:sp>
            <p:nvSpPr>
              <p:cNvPr id="17442" name="Oval 35"/>
              <p:cNvSpPr>
                <a:spLocks noChangeArrowheads="1"/>
              </p:cNvSpPr>
              <p:nvPr/>
            </p:nvSpPr>
            <p:spPr bwMode="auto">
              <a:xfrm>
                <a:off x="2940" y="254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0</a:t>
                </a:r>
              </a:p>
            </p:txBody>
          </p:sp>
          <p:sp>
            <p:nvSpPr>
              <p:cNvPr id="17443" name="Oval 36"/>
              <p:cNvSpPr>
                <a:spLocks noChangeArrowheads="1"/>
              </p:cNvSpPr>
              <p:nvPr/>
            </p:nvSpPr>
            <p:spPr bwMode="auto">
              <a:xfrm>
                <a:off x="2940" y="3072"/>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1</a:t>
                </a:r>
              </a:p>
            </p:txBody>
          </p:sp>
          <p:sp>
            <p:nvSpPr>
              <p:cNvPr id="17444" name="Oval 37"/>
              <p:cNvSpPr>
                <a:spLocks noChangeArrowheads="1"/>
              </p:cNvSpPr>
              <p:nvPr/>
            </p:nvSpPr>
            <p:spPr bwMode="auto">
              <a:xfrm>
                <a:off x="2940" y="3624"/>
                <a:ext cx="347"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400">
                    <a:latin typeface="Times New Roman" panose="02020603050405020304" pitchFamily="18" charset="0"/>
                    <a:ea typeface="新細明體" panose="02020500000000000000" pitchFamily="18" charset="-120"/>
                  </a:rPr>
                  <a:t>2</a:t>
                </a:r>
              </a:p>
            </p:txBody>
          </p:sp>
        </p:grpSp>
        <p:sp>
          <p:nvSpPr>
            <p:cNvPr id="17437" name="Line 38"/>
            <p:cNvSpPr>
              <a:spLocks noChangeShapeType="1"/>
            </p:cNvSpPr>
            <p:nvPr/>
          </p:nvSpPr>
          <p:spPr bwMode="auto">
            <a:xfrm>
              <a:off x="2016" y="277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8" name="Line 39"/>
            <p:cNvSpPr>
              <a:spLocks noChangeShapeType="1"/>
            </p:cNvSpPr>
            <p:nvPr/>
          </p:nvSpPr>
          <p:spPr bwMode="auto">
            <a:xfrm>
              <a:off x="3132" y="273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9" name="Line 40"/>
            <p:cNvSpPr>
              <a:spLocks noChangeShapeType="1"/>
            </p:cNvSpPr>
            <p:nvPr/>
          </p:nvSpPr>
          <p:spPr bwMode="auto">
            <a:xfrm>
              <a:off x="3132" y="3264"/>
              <a:ext cx="0"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40" name="Freeform 41"/>
            <p:cNvSpPr>
              <a:spLocks/>
            </p:cNvSpPr>
            <p:nvPr/>
          </p:nvSpPr>
          <p:spPr bwMode="auto">
            <a:xfrm>
              <a:off x="4016" y="2664"/>
              <a:ext cx="184" cy="360"/>
            </a:xfrm>
            <a:custGeom>
              <a:avLst/>
              <a:gdLst>
                <a:gd name="T0" fmla="*/ 273 w 124"/>
                <a:gd name="T1" fmla="*/ 0 h 432"/>
                <a:gd name="T2" fmla="*/ 62 w 124"/>
                <a:gd name="T3" fmla="*/ 83 h 432"/>
                <a:gd name="T4" fmla="*/ 36 w 124"/>
                <a:gd name="T5" fmla="*/ 200 h 432"/>
                <a:gd name="T6" fmla="*/ 273 w 124"/>
                <a:gd name="T7" fmla="*/ 300 h 432"/>
                <a:gd name="T8" fmla="*/ 0 60000 65536"/>
                <a:gd name="T9" fmla="*/ 0 60000 65536"/>
                <a:gd name="T10" fmla="*/ 0 60000 65536"/>
                <a:gd name="T11" fmla="*/ 0 60000 65536"/>
                <a:gd name="T12" fmla="*/ 0 w 124"/>
                <a:gd name="T13" fmla="*/ 0 h 432"/>
                <a:gd name="T14" fmla="*/ 124 w 124"/>
                <a:gd name="T15" fmla="*/ 432 h 432"/>
              </a:gdLst>
              <a:ahLst/>
              <a:cxnLst>
                <a:cxn ang="T8">
                  <a:pos x="T0" y="T1"/>
                </a:cxn>
                <a:cxn ang="T9">
                  <a:pos x="T2" y="T3"/>
                </a:cxn>
                <a:cxn ang="T10">
                  <a:pos x="T4" y="T5"/>
                </a:cxn>
                <a:cxn ang="T11">
                  <a:pos x="T6" y="T7"/>
                </a:cxn>
              </a:cxnLst>
              <a:rect l="T12" t="T13" r="T14" b="T15"/>
              <a:pathLst>
                <a:path w="124" h="432">
                  <a:moveTo>
                    <a:pt x="124" y="0"/>
                  </a:moveTo>
                  <a:cubicBezTo>
                    <a:pt x="85" y="36"/>
                    <a:pt x="46" y="72"/>
                    <a:pt x="28" y="120"/>
                  </a:cubicBezTo>
                  <a:cubicBezTo>
                    <a:pt x="10" y="168"/>
                    <a:pt x="0" y="236"/>
                    <a:pt x="16" y="288"/>
                  </a:cubicBezTo>
                  <a:cubicBezTo>
                    <a:pt x="32" y="340"/>
                    <a:pt x="106" y="408"/>
                    <a:pt x="124" y="432"/>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1" name="Freeform 42"/>
            <p:cNvSpPr>
              <a:spLocks/>
            </p:cNvSpPr>
            <p:nvPr/>
          </p:nvSpPr>
          <p:spPr bwMode="auto">
            <a:xfrm flipH="1">
              <a:off x="4508" y="2664"/>
              <a:ext cx="184" cy="360"/>
            </a:xfrm>
            <a:custGeom>
              <a:avLst/>
              <a:gdLst>
                <a:gd name="T0" fmla="*/ 273 w 124"/>
                <a:gd name="T1" fmla="*/ 0 h 432"/>
                <a:gd name="T2" fmla="*/ 62 w 124"/>
                <a:gd name="T3" fmla="*/ 83 h 432"/>
                <a:gd name="T4" fmla="*/ 36 w 124"/>
                <a:gd name="T5" fmla="*/ 200 h 432"/>
                <a:gd name="T6" fmla="*/ 273 w 124"/>
                <a:gd name="T7" fmla="*/ 300 h 432"/>
                <a:gd name="T8" fmla="*/ 0 60000 65536"/>
                <a:gd name="T9" fmla="*/ 0 60000 65536"/>
                <a:gd name="T10" fmla="*/ 0 60000 65536"/>
                <a:gd name="T11" fmla="*/ 0 60000 65536"/>
                <a:gd name="T12" fmla="*/ 0 w 124"/>
                <a:gd name="T13" fmla="*/ 0 h 432"/>
                <a:gd name="T14" fmla="*/ 124 w 124"/>
                <a:gd name="T15" fmla="*/ 432 h 432"/>
              </a:gdLst>
              <a:ahLst/>
              <a:cxnLst>
                <a:cxn ang="T8">
                  <a:pos x="T0" y="T1"/>
                </a:cxn>
                <a:cxn ang="T9">
                  <a:pos x="T2" y="T3"/>
                </a:cxn>
                <a:cxn ang="T10">
                  <a:pos x="T4" y="T5"/>
                </a:cxn>
                <a:cxn ang="T11">
                  <a:pos x="T6" y="T7"/>
                </a:cxn>
              </a:cxnLst>
              <a:rect l="T12" t="T13" r="T14" b="T15"/>
              <a:pathLst>
                <a:path w="124" h="432">
                  <a:moveTo>
                    <a:pt x="124" y="0"/>
                  </a:moveTo>
                  <a:cubicBezTo>
                    <a:pt x="85" y="36"/>
                    <a:pt x="46" y="72"/>
                    <a:pt x="28" y="120"/>
                  </a:cubicBezTo>
                  <a:cubicBezTo>
                    <a:pt x="10" y="168"/>
                    <a:pt x="0" y="236"/>
                    <a:pt x="16" y="288"/>
                  </a:cubicBezTo>
                  <a:cubicBezTo>
                    <a:pt x="32" y="340"/>
                    <a:pt x="106" y="408"/>
                    <a:pt x="124" y="432"/>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7414" name="Rectangle 43"/>
          <p:cNvSpPr>
            <a:spLocks noChangeArrowheads="1"/>
          </p:cNvSpPr>
          <p:nvPr/>
        </p:nvSpPr>
        <p:spPr bwMode="auto">
          <a:xfrm>
            <a:off x="2312988" y="5984875"/>
            <a:ext cx="591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TW" sz="2000" b="0">
                <a:latin typeface="Times New Roman" panose="02020603050405020304" pitchFamily="18" charset="0"/>
                <a:ea typeface="新細明體" panose="02020500000000000000" pitchFamily="18" charset="-120"/>
              </a:rPr>
              <a:t>(i)                    (ii)                       (iii)                           (iv)</a:t>
            </a:r>
          </a:p>
          <a:p>
            <a:pPr algn="ctr" eaLnBrk="1" hangingPunct="1">
              <a:spcBef>
                <a:spcPct val="0"/>
              </a:spcBef>
              <a:buClrTx/>
              <a:buSzTx/>
              <a:buFontTx/>
              <a:buNone/>
            </a:pPr>
            <a:r>
              <a:rPr kumimoji="1" lang="en-US" altLang="zh-TW" sz="2000" b="0">
                <a:latin typeface="Times New Roman" panose="02020603050405020304" pitchFamily="18" charset="0"/>
                <a:ea typeface="新細明體" panose="02020500000000000000" pitchFamily="18" charset="-120"/>
              </a:rPr>
              <a:t>                       (b) Some of the subgraph of G</a:t>
            </a:r>
            <a:r>
              <a:rPr kumimoji="1" lang="en-US" altLang="zh-TW" sz="2000" b="0" baseline="-25000">
                <a:latin typeface="Times New Roman" panose="02020603050405020304" pitchFamily="18" charset="0"/>
                <a:ea typeface="新細明體" panose="02020500000000000000" pitchFamily="18" charset="-120"/>
              </a:rPr>
              <a:t>3</a:t>
            </a:r>
            <a:r>
              <a:rPr kumimoji="1" lang="en-US" altLang="zh-TW" sz="2000" b="0">
                <a:latin typeface="Times New Roman" panose="02020603050405020304" pitchFamily="18" charset="0"/>
                <a:ea typeface="新細明體" panose="02020500000000000000" pitchFamily="18" charset="-120"/>
              </a:rPr>
              <a:t>   </a:t>
            </a:r>
          </a:p>
        </p:txBody>
      </p:sp>
      <p:sp>
        <p:nvSpPr>
          <p:cNvPr id="17415" name="Oval 44"/>
          <p:cNvSpPr>
            <a:spLocks noChangeArrowheads="1"/>
          </p:cNvSpPr>
          <p:nvPr/>
        </p:nvSpPr>
        <p:spPr bwMode="auto">
          <a:xfrm>
            <a:off x="865188" y="1260475"/>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0</a:t>
            </a:r>
          </a:p>
        </p:txBody>
      </p:sp>
      <p:sp>
        <p:nvSpPr>
          <p:cNvPr id="17416" name="Oval 45"/>
          <p:cNvSpPr>
            <a:spLocks noChangeArrowheads="1"/>
          </p:cNvSpPr>
          <p:nvPr/>
        </p:nvSpPr>
        <p:spPr bwMode="auto">
          <a:xfrm>
            <a:off x="179388" y="2022475"/>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1</a:t>
            </a:r>
          </a:p>
        </p:txBody>
      </p:sp>
      <p:sp>
        <p:nvSpPr>
          <p:cNvPr id="17417" name="Oval 46"/>
          <p:cNvSpPr>
            <a:spLocks noChangeArrowheads="1"/>
          </p:cNvSpPr>
          <p:nvPr/>
        </p:nvSpPr>
        <p:spPr bwMode="auto">
          <a:xfrm>
            <a:off x="1550988" y="2022475"/>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2</a:t>
            </a:r>
          </a:p>
        </p:txBody>
      </p:sp>
      <p:sp>
        <p:nvSpPr>
          <p:cNvPr id="17418" name="Oval 47"/>
          <p:cNvSpPr>
            <a:spLocks noChangeArrowheads="1"/>
          </p:cNvSpPr>
          <p:nvPr/>
        </p:nvSpPr>
        <p:spPr bwMode="auto">
          <a:xfrm>
            <a:off x="865188" y="2632075"/>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3</a:t>
            </a:r>
          </a:p>
        </p:txBody>
      </p:sp>
      <p:sp>
        <p:nvSpPr>
          <p:cNvPr id="17419" name="Line 48"/>
          <p:cNvSpPr>
            <a:spLocks noChangeShapeType="1"/>
          </p:cNvSpPr>
          <p:nvPr/>
        </p:nvSpPr>
        <p:spPr bwMode="auto">
          <a:xfrm>
            <a:off x="1087438" y="1711325"/>
            <a:ext cx="1587" cy="9144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49"/>
          <p:cNvSpPr>
            <a:spLocks noChangeShapeType="1"/>
          </p:cNvSpPr>
          <p:nvPr/>
        </p:nvSpPr>
        <p:spPr bwMode="auto">
          <a:xfrm>
            <a:off x="630238" y="2244725"/>
            <a:ext cx="914400" cy="15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50"/>
          <p:cNvSpPr>
            <a:spLocks noChangeShapeType="1"/>
          </p:cNvSpPr>
          <p:nvPr/>
        </p:nvSpPr>
        <p:spPr bwMode="auto">
          <a:xfrm flipH="1">
            <a:off x="519113" y="1635125"/>
            <a:ext cx="407987" cy="434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51"/>
          <p:cNvSpPr>
            <a:spLocks noChangeShapeType="1"/>
          </p:cNvSpPr>
          <p:nvPr/>
        </p:nvSpPr>
        <p:spPr bwMode="auto">
          <a:xfrm>
            <a:off x="1239838" y="1635125"/>
            <a:ext cx="422275" cy="434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3" name="Line 52"/>
          <p:cNvSpPr>
            <a:spLocks noChangeShapeType="1"/>
          </p:cNvSpPr>
          <p:nvPr/>
        </p:nvSpPr>
        <p:spPr bwMode="auto">
          <a:xfrm>
            <a:off x="504825" y="2451100"/>
            <a:ext cx="354013" cy="3127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53"/>
          <p:cNvSpPr>
            <a:spLocks noChangeShapeType="1"/>
          </p:cNvSpPr>
          <p:nvPr/>
        </p:nvSpPr>
        <p:spPr bwMode="auto">
          <a:xfrm flipH="1">
            <a:off x="1293813" y="2424113"/>
            <a:ext cx="327025" cy="3397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5" name="Rectangle 54"/>
          <p:cNvSpPr>
            <a:spLocks noChangeArrowheads="1"/>
          </p:cNvSpPr>
          <p:nvPr/>
        </p:nvSpPr>
        <p:spPr bwMode="auto">
          <a:xfrm>
            <a:off x="684213" y="2997200"/>
            <a:ext cx="55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G</a:t>
            </a:r>
            <a:r>
              <a:rPr kumimoji="1" lang="en-US" altLang="zh-TW" sz="1800" b="0">
                <a:solidFill>
                  <a:schemeClr val="tx2"/>
                </a:solidFill>
                <a:latin typeface="Times New Roman" panose="02020603050405020304" pitchFamily="18" charset="0"/>
                <a:ea typeface="新細明體" panose="02020500000000000000" pitchFamily="18" charset="-120"/>
              </a:rPr>
              <a:t>1</a:t>
            </a:r>
          </a:p>
        </p:txBody>
      </p:sp>
      <p:sp>
        <p:nvSpPr>
          <p:cNvPr id="17426" name="Oval 55"/>
          <p:cNvSpPr>
            <a:spLocks noChangeArrowheads="1"/>
          </p:cNvSpPr>
          <p:nvPr/>
        </p:nvSpPr>
        <p:spPr bwMode="auto">
          <a:xfrm>
            <a:off x="912813" y="3452813"/>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0</a:t>
            </a:r>
          </a:p>
        </p:txBody>
      </p:sp>
      <p:sp>
        <p:nvSpPr>
          <p:cNvPr id="17427" name="Oval 56"/>
          <p:cNvSpPr>
            <a:spLocks noChangeArrowheads="1"/>
          </p:cNvSpPr>
          <p:nvPr/>
        </p:nvSpPr>
        <p:spPr bwMode="auto">
          <a:xfrm>
            <a:off x="911225" y="4556125"/>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1</a:t>
            </a:r>
          </a:p>
        </p:txBody>
      </p:sp>
      <p:sp>
        <p:nvSpPr>
          <p:cNvPr id="17428" name="Oval 57"/>
          <p:cNvSpPr>
            <a:spLocks noChangeArrowheads="1"/>
          </p:cNvSpPr>
          <p:nvPr/>
        </p:nvSpPr>
        <p:spPr bwMode="auto">
          <a:xfrm>
            <a:off x="927100" y="557530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2</a:t>
            </a:r>
          </a:p>
        </p:txBody>
      </p:sp>
      <p:sp>
        <p:nvSpPr>
          <p:cNvPr id="17429" name="Line 58"/>
          <p:cNvSpPr>
            <a:spLocks noChangeShapeType="1"/>
          </p:cNvSpPr>
          <p:nvPr/>
        </p:nvSpPr>
        <p:spPr bwMode="auto">
          <a:xfrm>
            <a:off x="1149350" y="5011738"/>
            <a:ext cx="1588" cy="5588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0" name="Line 59"/>
          <p:cNvSpPr>
            <a:spLocks noChangeShapeType="1"/>
          </p:cNvSpPr>
          <p:nvPr/>
        </p:nvSpPr>
        <p:spPr bwMode="auto">
          <a:xfrm flipV="1">
            <a:off x="1327150" y="3841750"/>
            <a:ext cx="1588" cy="720725"/>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1" name="Line 60"/>
          <p:cNvSpPr>
            <a:spLocks noChangeShapeType="1"/>
          </p:cNvSpPr>
          <p:nvPr/>
        </p:nvSpPr>
        <p:spPr bwMode="auto">
          <a:xfrm>
            <a:off x="958850" y="3868738"/>
            <a:ext cx="1588" cy="735012"/>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2" name="Rectangle 61"/>
          <p:cNvSpPr>
            <a:spLocks noChangeArrowheads="1"/>
          </p:cNvSpPr>
          <p:nvPr/>
        </p:nvSpPr>
        <p:spPr bwMode="auto">
          <a:xfrm>
            <a:off x="823913" y="6294438"/>
            <a:ext cx="55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TW" sz="2800" b="0">
                <a:solidFill>
                  <a:schemeClr val="tx2"/>
                </a:solidFill>
                <a:latin typeface="Times New Roman" panose="02020603050405020304" pitchFamily="18" charset="0"/>
                <a:ea typeface="新細明體" panose="02020500000000000000" pitchFamily="18" charset="-120"/>
              </a:rPr>
              <a:t>G</a:t>
            </a:r>
            <a:r>
              <a:rPr kumimoji="1" lang="en-US" altLang="zh-TW" sz="1800" b="0">
                <a:solidFill>
                  <a:schemeClr val="tx2"/>
                </a:solidFill>
                <a:latin typeface="Times New Roman" panose="02020603050405020304" pitchFamily="18" charset="0"/>
                <a:ea typeface="新細明體" panose="02020500000000000000" pitchFamily="18" charset="-120"/>
              </a:rPr>
              <a:t>3</a:t>
            </a:r>
          </a:p>
        </p:txBody>
      </p:sp>
    </p:spTree>
    <p:extLst>
      <p:ext uri="{BB962C8B-B14F-4D97-AF65-F5344CB8AC3E}">
        <p14:creationId xmlns:p14="http://schemas.microsoft.com/office/powerpoint/2010/main" val="722449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Tree and Forests</a:t>
            </a:r>
          </a:p>
        </p:txBody>
      </p:sp>
      <p:sp>
        <p:nvSpPr>
          <p:cNvPr id="18435" name="Rectangle 3"/>
          <p:cNvSpPr>
            <a:spLocks noGrp="1" noChangeArrowheads="1"/>
          </p:cNvSpPr>
          <p:nvPr>
            <p:ph type="body" idx="1"/>
          </p:nvPr>
        </p:nvSpPr>
        <p:spPr/>
        <p:txBody>
          <a:bodyPr/>
          <a:lstStyle/>
          <a:p>
            <a:pPr eaLnBrk="1" hangingPunct="1"/>
            <a:r>
              <a:rPr lang="en-US" altLang="en-US">
                <a:solidFill>
                  <a:srgbClr val="008000"/>
                </a:solidFill>
              </a:rPr>
              <a:t>tree</a:t>
            </a:r>
            <a:r>
              <a:rPr lang="en-US" altLang="en-US"/>
              <a:t> - connected graph without cycles</a:t>
            </a:r>
          </a:p>
          <a:p>
            <a:pPr eaLnBrk="1" hangingPunct="1"/>
            <a:r>
              <a:rPr lang="en-US" altLang="en-US">
                <a:solidFill>
                  <a:srgbClr val="FA2C25"/>
                </a:solidFill>
              </a:rPr>
              <a:t>forest</a:t>
            </a:r>
            <a:r>
              <a:rPr lang="en-US" altLang="en-US"/>
              <a:t> - collection of trees</a:t>
            </a:r>
          </a:p>
          <a:p>
            <a:pPr eaLnBrk="1" hangingPunct="1"/>
            <a:endParaRPr lang="en-US" altLang="zh-CN"/>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752725"/>
            <a:ext cx="4953000" cy="398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98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Examples</a:t>
            </a:r>
          </a:p>
        </p:txBody>
      </p:sp>
      <p:grpSp>
        <p:nvGrpSpPr>
          <p:cNvPr id="19459" name="Group 4"/>
          <p:cNvGrpSpPr>
            <a:grpSpLocks/>
          </p:cNvGrpSpPr>
          <p:nvPr/>
        </p:nvGrpSpPr>
        <p:grpSpPr bwMode="auto">
          <a:xfrm>
            <a:off x="631825" y="1336675"/>
            <a:ext cx="2555875" cy="2259013"/>
            <a:chOff x="884" y="1307"/>
            <a:chExt cx="1610" cy="1423"/>
          </a:xfrm>
        </p:grpSpPr>
        <p:sp>
          <p:nvSpPr>
            <p:cNvPr id="19524" name="Freeform 5"/>
            <p:cNvSpPr>
              <a:spLocks/>
            </p:cNvSpPr>
            <p:nvPr/>
          </p:nvSpPr>
          <p:spPr bwMode="auto">
            <a:xfrm>
              <a:off x="1779" y="1548"/>
              <a:ext cx="416" cy="419"/>
            </a:xfrm>
            <a:custGeom>
              <a:avLst/>
              <a:gdLst>
                <a:gd name="T0" fmla="*/ 461 w 375"/>
                <a:gd name="T1" fmla="*/ 0 h 375"/>
                <a:gd name="T2" fmla="*/ 0 w 375"/>
                <a:gd name="T3" fmla="*/ 468 h 375"/>
                <a:gd name="T4" fmla="*/ 0 60000 65536"/>
                <a:gd name="T5" fmla="*/ 0 60000 65536"/>
                <a:gd name="T6" fmla="*/ 0 w 375"/>
                <a:gd name="T7" fmla="*/ 0 h 375"/>
                <a:gd name="T8" fmla="*/ 375 w 375"/>
                <a:gd name="T9" fmla="*/ 375 h 375"/>
              </a:gdLst>
              <a:ahLst/>
              <a:cxnLst>
                <a:cxn ang="T4">
                  <a:pos x="T0" y="T1"/>
                </a:cxn>
                <a:cxn ang="T5">
                  <a:pos x="T2" y="T3"/>
                </a:cxn>
              </a:cxnLst>
              <a:rect l="T6" t="T7" r="T8" b="T9"/>
              <a:pathLst>
                <a:path w="375" h="375">
                  <a:moveTo>
                    <a:pt x="375" y="0"/>
                  </a:moveTo>
                  <a:lnTo>
                    <a:pt x="0" y="375"/>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28800" rIns="0" bIns="10800"/>
            <a:lstStyle/>
            <a:p>
              <a:endParaRPr lang="en-US"/>
            </a:p>
          </p:txBody>
        </p:sp>
        <p:grpSp>
          <p:nvGrpSpPr>
            <p:cNvPr id="19525" name="Group 6"/>
            <p:cNvGrpSpPr>
              <a:grpSpLocks/>
            </p:cNvGrpSpPr>
            <p:nvPr/>
          </p:nvGrpSpPr>
          <p:grpSpPr bwMode="auto">
            <a:xfrm>
              <a:off x="931" y="1307"/>
              <a:ext cx="1563" cy="377"/>
              <a:chOff x="220" y="942"/>
              <a:chExt cx="1563" cy="377"/>
            </a:xfrm>
          </p:grpSpPr>
          <p:sp>
            <p:nvSpPr>
              <p:cNvPr id="311303" name="Oval 7"/>
              <p:cNvSpPr>
                <a:spLocks noChangeArrowheads="1"/>
              </p:cNvSpPr>
              <p:nvPr/>
            </p:nvSpPr>
            <p:spPr bwMode="auto">
              <a:xfrm>
                <a:off x="220" y="975"/>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37" name="Text Box 8"/>
              <p:cNvSpPr txBox="1">
                <a:spLocks noChangeArrowheads="1"/>
              </p:cNvSpPr>
              <p:nvPr/>
            </p:nvSpPr>
            <p:spPr bwMode="auto">
              <a:xfrm>
                <a:off x="262" y="944"/>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1</a:t>
                </a:r>
                <a:endParaRPr lang="en-US" altLang="zh-CN" sz="2800">
                  <a:solidFill>
                    <a:schemeClr val="bg1"/>
                  </a:solidFill>
                  <a:latin typeface="Times New Roman" panose="02020603050405020304" pitchFamily="18" charset="0"/>
                </a:endParaRPr>
              </a:p>
            </p:txBody>
          </p:sp>
          <p:sp>
            <p:nvSpPr>
              <p:cNvPr id="19538" name="Line 9"/>
              <p:cNvSpPr>
                <a:spLocks noChangeShapeType="1"/>
              </p:cNvSpPr>
              <p:nvPr/>
            </p:nvSpPr>
            <p:spPr bwMode="auto">
              <a:xfrm>
                <a:off x="516" y="1104"/>
                <a:ext cx="95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06" name="Oval 10"/>
              <p:cNvSpPr>
                <a:spLocks noChangeArrowheads="1"/>
              </p:cNvSpPr>
              <p:nvPr/>
            </p:nvSpPr>
            <p:spPr bwMode="auto">
              <a:xfrm>
                <a:off x="1449" y="973"/>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40" name="Text Box 11"/>
              <p:cNvSpPr txBox="1">
                <a:spLocks noChangeArrowheads="1"/>
              </p:cNvSpPr>
              <p:nvPr/>
            </p:nvSpPr>
            <p:spPr bwMode="auto">
              <a:xfrm>
                <a:off x="1491" y="942"/>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2</a:t>
                </a:r>
                <a:endParaRPr lang="en-US" altLang="zh-CN" sz="2800">
                  <a:solidFill>
                    <a:schemeClr val="bg1"/>
                  </a:solidFill>
                  <a:latin typeface="Times New Roman" panose="02020603050405020304" pitchFamily="18" charset="0"/>
                </a:endParaRPr>
              </a:p>
            </p:txBody>
          </p:sp>
        </p:grpSp>
        <p:sp>
          <p:nvSpPr>
            <p:cNvPr id="19526" name="Freeform 12"/>
            <p:cNvSpPr>
              <a:spLocks/>
            </p:cNvSpPr>
            <p:nvPr/>
          </p:nvSpPr>
          <p:spPr bwMode="auto">
            <a:xfrm>
              <a:off x="1150" y="2131"/>
              <a:ext cx="360" cy="355"/>
            </a:xfrm>
            <a:custGeom>
              <a:avLst/>
              <a:gdLst>
                <a:gd name="T0" fmla="*/ 432 w 300"/>
                <a:gd name="T1" fmla="*/ 0 h 300"/>
                <a:gd name="T2" fmla="*/ 0 w 300"/>
                <a:gd name="T3" fmla="*/ 420 h 300"/>
                <a:gd name="T4" fmla="*/ 0 60000 65536"/>
                <a:gd name="T5" fmla="*/ 0 60000 65536"/>
                <a:gd name="T6" fmla="*/ 0 w 300"/>
                <a:gd name="T7" fmla="*/ 0 h 300"/>
                <a:gd name="T8" fmla="*/ 300 w 300"/>
                <a:gd name="T9" fmla="*/ 300 h 300"/>
              </a:gdLst>
              <a:ahLst/>
              <a:cxnLst>
                <a:cxn ang="T4">
                  <a:pos x="T0" y="T1"/>
                </a:cxn>
                <a:cxn ang="T5">
                  <a:pos x="T2" y="T3"/>
                </a:cxn>
              </a:cxnLst>
              <a:rect l="T6" t="T7" r="T8" b="T9"/>
              <a:pathLst>
                <a:path w="300" h="300">
                  <a:moveTo>
                    <a:pt x="300" y="0"/>
                  </a:moveTo>
                  <a:lnTo>
                    <a:pt x="0" y="300"/>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28800" rIns="0" bIns="10800"/>
            <a:lstStyle/>
            <a:p>
              <a:endParaRPr lang="en-US"/>
            </a:p>
          </p:txBody>
        </p:sp>
        <p:sp>
          <p:nvSpPr>
            <p:cNvPr id="19527" name="Line 13"/>
            <p:cNvSpPr>
              <a:spLocks noChangeShapeType="1"/>
            </p:cNvSpPr>
            <p:nvPr/>
          </p:nvSpPr>
          <p:spPr bwMode="auto">
            <a:xfrm>
              <a:off x="2322" y="1638"/>
              <a:ext cx="0" cy="7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19528" name="Line 14"/>
            <p:cNvSpPr>
              <a:spLocks noChangeShapeType="1"/>
            </p:cNvSpPr>
            <p:nvPr/>
          </p:nvSpPr>
          <p:spPr bwMode="auto">
            <a:xfrm>
              <a:off x="1805" y="2141"/>
              <a:ext cx="405" cy="3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19529" name="Line 15"/>
            <p:cNvSpPr>
              <a:spLocks noChangeShapeType="1"/>
            </p:cNvSpPr>
            <p:nvPr/>
          </p:nvSpPr>
          <p:spPr bwMode="auto">
            <a:xfrm>
              <a:off x="1021" y="1642"/>
              <a:ext cx="0" cy="7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12" name="Oval 16"/>
            <p:cNvSpPr>
              <a:spLocks noChangeArrowheads="1"/>
            </p:cNvSpPr>
            <p:nvPr/>
          </p:nvSpPr>
          <p:spPr bwMode="auto">
            <a:xfrm>
              <a:off x="1511" y="191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31" name="Text Box 17"/>
            <p:cNvSpPr txBox="1">
              <a:spLocks noChangeArrowheads="1"/>
            </p:cNvSpPr>
            <p:nvPr/>
          </p:nvSpPr>
          <p:spPr bwMode="auto">
            <a:xfrm>
              <a:off x="1553" y="188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3</a:t>
              </a:r>
              <a:endParaRPr lang="en-US" altLang="zh-CN" sz="2800">
                <a:solidFill>
                  <a:schemeClr val="bg1"/>
                </a:solidFill>
                <a:latin typeface="Times New Roman" panose="02020603050405020304" pitchFamily="18" charset="0"/>
              </a:endParaRPr>
            </a:p>
          </p:txBody>
        </p:sp>
        <p:sp>
          <p:nvSpPr>
            <p:cNvPr id="311314" name="Oval 18"/>
            <p:cNvSpPr>
              <a:spLocks noChangeArrowheads="1"/>
            </p:cNvSpPr>
            <p:nvPr/>
          </p:nvSpPr>
          <p:spPr bwMode="auto">
            <a:xfrm>
              <a:off x="884" y="2386"/>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33" name="Text Box 19"/>
            <p:cNvSpPr txBox="1">
              <a:spLocks noChangeArrowheads="1"/>
            </p:cNvSpPr>
            <p:nvPr/>
          </p:nvSpPr>
          <p:spPr bwMode="auto">
            <a:xfrm>
              <a:off x="926" y="2355"/>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4</a:t>
              </a:r>
              <a:endParaRPr lang="en-US" altLang="zh-CN" sz="2800">
                <a:solidFill>
                  <a:schemeClr val="bg1"/>
                </a:solidFill>
                <a:latin typeface="Times New Roman" panose="02020603050405020304" pitchFamily="18" charset="0"/>
              </a:endParaRPr>
            </a:p>
          </p:txBody>
        </p:sp>
        <p:sp>
          <p:nvSpPr>
            <p:cNvPr id="311316" name="Oval 20"/>
            <p:cNvSpPr>
              <a:spLocks noChangeArrowheads="1"/>
            </p:cNvSpPr>
            <p:nvPr/>
          </p:nvSpPr>
          <p:spPr bwMode="auto">
            <a:xfrm>
              <a:off x="2160" y="2384"/>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35" name="Text Box 21"/>
            <p:cNvSpPr txBox="1">
              <a:spLocks noChangeArrowheads="1"/>
            </p:cNvSpPr>
            <p:nvPr/>
          </p:nvSpPr>
          <p:spPr bwMode="auto">
            <a:xfrm>
              <a:off x="2202" y="2353"/>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5</a:t>
              </a:r>
              <a:endParaRPr lang="en-US" altLang="zh-CN" sz="2800">
                <a:solidFill>
                  <a:schemeClr val="bg1"/>
                </a:solidFill>
                <a:latin typeface="Times New Roman" panose="02020603050405020304" pitchFamily="18" charset="0"/>
              </a:endParaRPr>
            </a:p>
          </p:txBody>
        </p:sp>
      </p:grpSp>
      <p:grpSp>
        <p:nvGrpSpPr>
          <p:cNvPr id="4" name="Group 22"/>
          <p:cNvGrpSpPr>
            <a:grpSpLocks/>
          </p:cNvGrpSpPr>
          <p:nvPr/>
        </p:nvGrpSpPr>
        <p:grpSpPr bwMode="auto">
          <a:xfrm>
            <a:off x="3492500" y="1916113"/>
            <a:ext cx="1265238" cy="930275"/>
            <a:chOff x="2218" y="1219"/>
            <a:chExt cx="797" cy="586"/>
          </a:xfrm>
        </p:grpSpPr>
        <p:sp>
          <p:nvSpPr>
            <p:cNvPr id="19522" name="AutoShape 23"/>
            <p:cNvSpPr>
              <a:spLocks noChangeArrowheads="1"/>
            </p:cNvSpPr>
            <p:nvPr/>
          </p:nvSpPr>
          <p:spPr bwMode="auto">
            <a:xfrm>
              <a:off x="2246" y="1536"/>
              <a:ext cx="769" cy="269"/>
            </a:xfrm>
            <a:prstGeom prst="rightArrow">
              <a:avLst>
                <a:gd name="adj1" fmla="val 50000"/>
                <a:gd name="adj2" fmla="val 71468"/>
              </a:avLst>
            </a:prstGeom>
            <a:solidFill>
              <a:schemeClr val="bg2"/>
            </a:solidFill>
            <a:ln w="6350">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9523" name="Text Box 24"/>
            <p:cNvSpPr txBox="1">
              <a:spLocks noChangeArrowheads="1"/>
            </p:cNvSpPr>
            <p:nvPr/>
          </p:nvSpPr>
          <p:spPr bwMode="auto">
            <a:xfrm>
              <a:off x="2218" y="1219"/>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Tree</a:t>
              </a:r>
            </a:p>
          </p:txBody>
        </p:sp>
      </p:grpSp>
      <p:grpSp>
        <p:nvGrpSpPr>
          <p:cNvPr id="5" name="Group 25"/>
          <p:cNvGrpSpPr>
            <a:grpSpLocks/>
          </p:cNvGrpSpPr>
          <p:nvPr/>
        </p:nvGrpSpPr>
        <p:grpSpPr bwMode="auto">
          <a:xfrm>
            <a:off x="5310188" y="1412875"/>
            <a:ext cx="2555875" cy="2259013"/>
            <a:chOff x="3345" y="890"/>
            <a:chExt cx="1610" cy="1423"/>
          </a:xfrm>
        </p:grpSpPr>
        <p:sp>
          <p:nvSpPr>
            <p:cNvPr id="19507" name="Freeform 26"/>
            <p:cNvSpPr>
              <a:spLocks/>
            </p:cNvSpPr>
            <p:nvPr/>
          </p:nvSpPr>
          <p:spPr bwMode="auto">
            <a:xfrm>
              <a:off x="4240" y="1131"/>
              <a:ext cx="416" cy="419"/>
            </a:xfrm>
            <a:custGeom>
              <a:avLst/>
              <a:gdLst>
                <a:gd name="T0" fmla="*/ 461 w 375"/>
                <a:gd name="T1" fmla="*/ 0 h 375"/>
                <a:gd name="T2" fmla="*/ 0 w 375"/>
                <a:gd name="T3" fmla="*/ 468 h 375"/>
                <a:gd name="T4" fmla="*/ 0 60000 65536"/>
                <a:gd name="T5" fmla="*/ 0 60000 65536"/>
                <a:gd name="T6" fmla="*/ 0 w 375"/>
                <a:gd name="T7" fmla="*/ 0 h 375"/>
                <a:gd name="T8" fmla="*/ 375 w 375"/>
                <a:gd name="T9" fmla="*/ 375 h 375"/>
              </a:gdLst>
              <a:ahLst/>
              <a:cxnLst>
                <a:cxn ang="T4">
                  <a:pos x="T0" y="T1"/>
                </a:cxn>
                <a:cxn ang="T5">
                  <a:pos x="T2" y="T3"/>
                </a:cxn>
              </a:cxnLst>
              <a:rect l="T6" t="T7" r="T8" b="T9"/>
              <a:pathLst>
                <a:path w="375" h="375">
                  <a:moveTo>
                    <a:pt x="375" y="0"/>
                  </a:moveTo>
                  <a:lnTo>
                    <a:pt x="0" y="375"/>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28800" rIns="0" bIns="10800"/>
            <a:lstStyle/>
            <a:p>
              <a:endParaRPr lang="en-US"/>
            </a:p>
          </p:txBody>
        </p:sp>
        <p:grpSp>
          <p:nvGrpSpPr>
            <p:cNvPr id="19508" name="Group 27"/>
            <p:cNvGrpSpPr>
              <a:grpSpLocks/>
            </p:cNvGrpSpPr>
            <p:nvPr/>
          </p:nvGrpSpPr>
          <p:grpSpPr bwMode="auto">
            <a:xfrm>
              <a:off x="3392" y="890"/>
              <a:ext cx="1563" cy="377"/>
              <a:chOff x="220" y="942"/>
              <a:chExt cx="1563" cy="377"/>
            </a:xfrm>
          </p:grpSpPr>
          <p:sp>
            <p:nvSpPr>
              <p:cNvPr id="311324" name="Oval 28"/>
              <p:cNvSpPr>
                <a:spLocks noChangeArrowheads="1"/>
              </p:cNvSpPr>
              <p:nvPr/>
            </p:nvSpPr>
            <p:spPr bwMode="auto">
              <a:xfrm>
                <a:off x="220" y="975"/>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18" name="Text Box 29"/>
              <p:cNvSpPr txBox="1">
                <a:spLocks noChangeArrowheads="1"/>
              </p:cNvSpPr>
              <p:nvPr/>
            </p:nvSpPr>
            <p:spPr bwMode="auto">
              <a:xfrm>
                <a:off x="262" y="944"/>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1</a:t>
                </a:r>
                <a:endParaRPr lang="en-US" altLang="zh-CN" sz="2800">
                  <a:solidFill>
                    <a:schemeClr val="bg1"/>
                  </a:solidFill>
                  <a:latin typeface="Times New Roman" panose="02020603050405020304" pitchFamily="18" charset="0"/>
                </a:endParaRPr>
              </a:p>
            </p:txBody>
          </p:sp>
          <p:sp>
            <p:nvSpPr>
              <p:cNvPr id="19519" name="Line 30"/>
              <p:cNvSpPr>
                <a:spLocks noChangeShapeType="1"/>
              </p:cNvSpPr>
              <p:nvPr/>
            </p:nvSpPr>
            <p:spPr bwMode="auto">
              <a:xfrm>
                <a:off x="516" y="1104"/>
                <a:ext cx="95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27" name="Oval 31"/>
              <p:cNvSpPr>
                <a:spLocks noChangeArrowheads="1"/>
              </p:cNvSpPr>
              <p:nvPr/>
            </p:nvSpPr>
            <p:spPr bwMode="auto">
              <a:xfrm>
                <a:off x="1449" y="973"/>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21" name="Text Box 32"/>
              <p:cNvSpPr txBox="1">
                <a:spLocks noChangeArrowheads="1"/>
              </p:cNvSpPr>
              <p:nvPr/>
            </p:nvSpPr>
            <p:spPr bwMode="auto">
              <a:xfrm>
                <a:off x="1491" y="942"/>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2</a:t>
                </a:r>
                <a:endParaRPr lang="en-US" altLang="zh-CN" sz="2800">
                  <a:solidFill>
                    <a:schemeClr val="bg1"/>
                  </a:solidFill>
                  <a:latin typeface="Times New Roman" panose="02020603050405020304" pitchFamily="18" charset="0"/>
                </a:endParaRPr>
              </a:p>
            </p:txBody>
          </p:sp>
        </p:grpSp>
        <p:sp>
          <p:nvSpPr>
            <p:cNvPr id="19509" name="Line 33"/>
            <p:cNvSpPr>
              <a:spLocks noChangeShapeType="1"/>
            </p:cNvSpPr>
            <p:nvPr/>
          </p:nvSpPr>
          <p:spPr bwMode="auto">
            <a:xfrm>
              <a:off x="4783" y="1221"/>
              <a:ext cx="0" cy="7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19510" name="Line 34"/>
            <p:cNvSpPr>
              <a:spLocks noChangeShapeType="1"/>
            </p:cNvSpPr>
            <p:nvPr/>
          </p:nvSpPr>
          <p:spPr bwMode="auto">
            <a:xfrm>
              <a:off x="3482" y="1225"/>
              <a:ext cx="0" cy="7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31" name="Oval 35"/>
            <p:cNvSpPr>
              <a:spLocks noChangeArrowheads="1"/>
            </p:cNvSpPr>
            <p:nvPr/>
          </p:nvSpPr>
          <p:spPr bwMode="auto">
            <a:xfrm>
              <a:off x="3972" y="1501"/>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12" name="Text Box 36"/>
            <p:cNvSpPr txBox="1">
              <a:spLocks noChangeArrowheads="1"/>
            </p:cNvSpPr>
            <p:nvPr/>
          </p:nvSpPr>
          <p:spPr bwMode="auto">
            <a:xfrm>
              <a:off x="4014" y="1470"/>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3</a:t>
              </a:r>
              <a:endParaRPr lang="en-US" altLang="zh-CN" sz="2800">
                <a:solidFill>
                  <a:schemeClr val="bg1"/>
                </a:solidFill>
                <a:latin typeface="Times New Roman" panose="02020603050405020304" pitchFamily="18" charset="0"/>
              </a:endParaRPr>
            </a:p>
          </p:txBody>
        </p:sp>
        <p:sp>
          <p:nvSpPr>
            <p:cNvPr id="311333" name="Oval 37"/>
            <p:cNvSpPr>
              <a:spLocks noChangeArrowheads="1"/>
            </p:cNvSpPr>
            <p:nvPr/>
          </p:nvSpPr>
          <p:spPr bwMode="auto">
            <a:xfrm>
              <a:off x="3345" y="1969"/>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14" name="Text Box 38"/>
            <p:cNvSpPr txBox="1">
              <a:spLocks noChangeArrowheads="1"/>
            </p:cNvSpPr>
            <p:nvPr/>
          </p:nvSpPr>
          <p:spPr bwMode="auto">
            <a:xfrm>
              <a:off x="3387" y="1938"/>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4</a:t>
              </a:r>
              <a:endParaRPr lang="en-US" altLang="zh-CN" sz="2800">
                <a:solidFill>
                  <a:schemeClr val="bg1"/>
                </a:solidFill>
                <a:latin typeface="Times New Roman" panose="02020603050405020304" pitchFamily="18" charset="0"/>
              </a:endParaRPr>
            </a:p>
          </p:txBody>
        </p:sp>
        <p:sp>
          <p:nvSpPr>
            <p:cNvPr id="311335" name="Oval 39"/>
            <p:cNvSpPr>
              <a:spLocks noChangeArrowheads="1"/>
            </p:cNvSpPr>
            <p:nvPr/>
          </p:nvSpPr>
          <p:spPr bwMode="auto">
            <a:xfrm>
              <a:off x="4621" y="1967"/>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16" name="Text Box 40"/>
            <p:cNvSpPr txBox="1">
              <a:spLocks noChangeArrowheads="1"/>
            </p:cNvSpPr>
            <p:nvPr/>
          </p:nvSpPr>
          <p:spPr bwMode="auto">
            <a:xfrm>
              <a:off x="4663" y="1936"/>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5</a:t>
              </a:r>
              <a:endParaRPr lang="en-US" altLang="zh-CN" sz="2800">
                <a:solidFill>
                  <a:schemeClr val="bg1"/>
                </a:solidFill>
                <a:latin typeface="Times New Roman" panose="02020603050405020304" pitchFamily="18" charset="0"/>
              </a:endParaRPr>
            </a:p>
          </p:txBody>
        </p:sp>
      </p:grpSp>
      <p:grpSp>
        <p:nvGrpSpPr>
          <p:cNvPr id="19462" name="Group 41"/>
          <p:cNvGrpSpPr>
            <a:grpSpLocks/>
          </p:cNvGrpSpPr>
          <p:nvPr/>
        </p:nvGrpSpPr>
        <p:grpSpPr bwMode="auto">
          <a:xfrm>
            <a:off x="557213" y="4033838"/>
            <a:ext cx="2809875" cy="2501900"/>
            <a:chOff x="351" y="2455"/>
            <a:chExt cx="1770" cy="1576"/>
          </a:xfrm>
        </p:grpSpPr>
        <p:sp>
          <p:nvSpPr>
            <p:cNvPr id="19486" name="Line 42"/>
            <p:cNvSpPr>
              <a:spLocks noChangeShapeType="1"/>
            </p:cNvSpPr>
            <p:nvPr/>
          </p:nvSpPr>
          <p:spPr bwMode="auto">
            <a:xfrm>
              <a:off x="664" y="3855"/>
              <a:ext cx="11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39" name="Oval 43"/>
            <p:cNvSpPr>
              <a:spLocks noChangeArrowheads="1"/>
            </p:cNvSpPr>
            <p:nvPr/>
          </p:nvSpPr>
          <p:spPr bwMode="auto">
            <a:xfrm>
              <a:off x="388" y="248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88" name="Text Box 44"/>
            <p:cNvSpPr txBox="1">
              <a:spLocks noChangeArrowheads="1"/>
            </p:cNvSpPr>
            <p:nvPr/>
          </p:nvSpPr>
          <p:spPr bwMode="auto">
            <a:xfrm>
              <a:off x="430" y="245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1</a:t>
              </a:r>
              <a:endParaRPr lang="en-US" altLang="zh-CN" sz="2800">
                <a:solidFill>
                  <a:schemeClr val="bg1"/>
                </a:solidFill>
                <a:latin typeface="Times New Roman" panose="02020603050405020304" pitchFamily="18" charset="0"/>
              </a:endParaRPr>
            </a:p>
          </p:txBody>
        </p:sp>
        <p:sp>
          <p:nvSpPr>
            <p:cNvPr id="19489" name="Line 45"/>
            <p:cNvSpPr>
              <a:spLocks noChangeShapeType="1"/>
            </p:cNvSpPr>
            <p:nvPr/>
          </p:nvSpPr>
          <p:spPr bwMode="auto">
            <a:xfrm>
              <a:off x="684" y="2617"/>
              <a:ext cx="11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42" name="Oval 46"/>
            <p:cNvSpPr>
              <a:spLocks noChangeArrowheads="1"/>
            </p:cNvSpPr>
            <p:nvPr/>
          </p:nvSpPr>
          <p:spPr bwMode="auto">
            <a:xfrm>
              <a:off x="1787" y="2486"/>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91" name="Text Box 47"/>
            <p:cNvSpPr txBox="1">
              <a:spLocks noChangeArrowheads="1"/>
            </p:cNvSpPr>
            <p:nvPr/>
          </p:nvSpPr>
          <p:spPr bwMode="auto">
            <a:xfrm>
              <a:off x="1829" y="2455"/>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2</a:t>
              </a:r>
              <a:endParaRPr lang="en-US" altLang="zh-CN" sz="2800">
                <a:solidFill>
                  <a:schemeClr val="bg1"/>
                </a:solidFill>
                <a:latin typeface="Times New Roman" panose="02020603050405020304" pitchFamily="18" charset="0"/>
              </a:endParaRPr>
            </a:p>
          </p:txBody>
        </p:sp>
        <p:sp>
          <p:nvSpPr>
            <p:cNvPr id="19492" name="Line 48"/>
            <p:cNvSpPr>
              <a:spLocks noChangeShapeType="1"/>
            </p:cNvSpPr>
            <p:nvPr/>
          </p:nvSpPr>
          <p:spPr bwMode="auto">
            <a:xfrm>
              <a:off x="1939" y="2805"/>
              <a:ext cx="0" cy="9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19493" name="Line 49"/>
            <p:cNvSpPr>
              <a:spLocks noChangeShapeType="1"/>
            </p:cNvSpPr>
            <p:nvPr/>
          </p:nvSpPr>
          <p:spPr bwMode="auto">
            <a:xfrm>
              <a:off x="516" y="2800"/>
              <a:ext cx="0" cy="88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46" name="Oval 50"/>
            <p:cNvSpPr>
              <a:spLocks noChangeArrowheads="1"/>
            </p:cNvSpPr>
            <p:nvPr/>
          </p:nvSpPr>
          <p:spPr bwMode="auto">
            <a:xfrm>
              <a:off x="746" y="2835"/>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95" name="Text Box 51"/>
            <p:cNvSpPr txBox="1">
              <a:spLocks noChangeArrowheads="1"/>
            </p:cNvSpPr>
            <p:nvPr/>
          </p:nvSpPr>
          <p:spPr bwMode="auto">
            <a:xfrm>
              <a:off x="788" y="2804"/>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3</a:t>
              </a:r>
              <a:endParaRPr lang="en-US" altLang="zh-CN" sz="2800">
                <a:solidFill>
                  <a:schemeClr val="bg1"/>
                </a:solidFill>
                <a:latin typeface="Times New Roman" panose="02020603050405020304" pitchFamily="18" charset="0"/>
              </a:endParaRPr>
            </a:p>
          </p:txBody>
        </p:sp>
        <p:sp>
          <p:nvSpPr>
            <p:cNvPr id="311348" name="Oval 52"/>
            <p:cNvSpPr>
              <a:spLocks noChangeArrowheads="1"/>
            </p:cNvSpPr>
            <p:nvPr/>
          </p:nvSpPr>
          <p:spPr bwMode="auto">
            <a:xfrm>
              <a:off x="351" y="3687"/>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97" name="Text Box 53"/>
            <p:cNvSpPr txBox="1">
              <a:spLocks noChangeArrowheads="1"/>
            </p:cNvSpPr>
            <p:nvPr/>
          </p:nvSpPr>
          <p:spPr bwMode="auto">
            <a:xfrm>
              <a:off x="393" y="3656"/>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4</a:t>
              </a:r>
              <a:endParaRPr lang="en-US" altLang="zh-CN" sz="2800">
                <a:solidFill>
                  <a:schemeClr val="bg1"/>
                </a:solidFill>
                <a:latin typeface="Times New Roman" panose="02020603050405020304" pitchFamily="18" charset="0"/>
              </a:endParaRPr>
            </a:p>
          </p:txBody>
        </p:sp>
        <p:sp>
          <p:nvSpPr>
            <p:cNvPr id="311350" name="Oval 54"/>
            <p:cNvSpPr>
              <a:spLocks noChangeArrowheads="1"/>
            </p:cNvSpPr>
            <p:nvPr/>
          </p:nvSpPr>
          <p:spPr bwMode="auto">
            <a:xfrm>
              <a:off x="1777" y="3685"/>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99" name="Text Box 55"/>
            <p:cNvSpPr txBox="1">
              <a:spLocks noChangeArrowheads="1"/>
            </p:cNvSpPr>
            <p:nvPr/>
          </p:nvSpPr>
          <p:spPr bwMode="auto">
            <a:xfrm>
              <a:off x="1819" y="3654"/>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5</a:t>
              </a:r>
              <a:endParaRPr lang="en-US" altLang="zh-CN" sz="2800">
                <a:solidFill>
                  <a:schemeClr val="bg1"/>
                </a:solidFill>
                <a:latin typeface="Times New Roman" panose="02020603050405020304" pitchFamily="18" charset="0"/>
              </a:endParaRPr>
            </a:p>
          </p:txBody>
        </p:sp>
        <p:sp>
          <p:nvSpPr>
            <p:cNvPr id="311352" name="Oval 56"/>
            <p:cNvSpPr>
              <a:spLocks noChangeArrowheads="1"/>
            </p:cNvSpPr>
            <p:nvPr/>
          </p:nvSpPr>
          <p:spPr bwMode="auto">
            <a:xfrm>
              <a:off x="1371" y="2835"/>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01" name="Text Box 57"/>
            <p:cNvSpPr txBox="1">
              <a:spLocks noChangeArrowheads="1"/>
            </p:cNvSpPr>
            <p:nvPr/>
          </p:nvSpPr>
          <p:spPr bwMode="auto">
            <a:xfrm>
              <a:off x="1413" y="2804"/>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6</a:t>
              </a:r>
              <a:endParaRPr lang="en-US" altLang="zh-CN" sz="2800">
                <a:solidFill>
                  <a:schemeClr val="bg1"/>
                </a:solidFill>
                <a:latin typeface="Times New Roman" panose="02020603050405020304" pitchFamily="18" charset="0"/>
              </a:endParaRPr>
            </a:p>
          </p:txBody>
        </p:sp>
        <p:sp>
          <p:nvSpPr>
            <p:cNvPr id="311354" name="Oval 58"/>
            <p:cNvSpPr>
              <a:spLocks noChangeArrowheads="1"/>
            </p:cNvSpPr>
            <p:nvPr/>
          </p:nvSpPr>
          <p:spPr bwMode="auto">
            <a:xfrm>
              <a:off x="1045" y="3334"/>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503" name="Text Box 59"/>
            <p:cNvSpPr txBox="1">
              <a:spLocks noChangeArrowheads="1"/>
            </p:cNvSpPr>
            <p:nvPr/>
          </p:nvSpPr>
          <p:spPr bwMode="auto">
            <a:xfrm>
              <a:off x="1087" y="3303"/>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7</a:t>
              </a:r>
              <a:endParaRPr lang="en-US" altLang="zh-CN" sz="2800">
                <a:solidFill>
                  <a:schemeClr val="bg1"/>
                </a:solidFill>
                <a:latin typeface="Times New Roman" panose="02020603050405020304" pitchFamily="18" charset="0"/>
              </a:endParaRPr>
            </a:p>
          </p:txBody>
        </p:sp>
        <p:sp>
          <p:nvSpPr>
            <p:cNvPr id="19504" name="Line 60"/>
            <p:cNvSpPr>
              <a:spLocks noChangeShapeType="1"/>
            </p:cNvSpPr>
            <p:nvPr/>
          </p:nvSpPr>
          <p:spPr bwMode="auto">
            <a:xfrm flipV="1">
              <a:off x="1059" y="2991"/>
              <a:ext cx="31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19505" name="Line 61"/>
            <p:cNvSpPr>
              <a:spLocks noChangeShapeType="1"/>
            </p:cNvSpPr>
            <p:nvPr/>
          </p:nvSpPr>
          <p:spPr bwMode="auto">
            <a:xfrm>
              <a:off x="905" y="3136"/>
              <a:ext cx="175" cy="25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19506" name="Line 62"/>
            <p:cNvSpPr>
              <a:spLocks noChangeShapeType="1"/>
            </p:cNvSpPr>
            <p:nvPr/>
          </p:nvSpPr>
          <p:spPr bwMode="auto">
            <a:xfrm flipH="1">
              <a:off x="1310" y="3145"/>
              <a:ext cx="161" cy="2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grpSp>
      <p:grpSp>
        <p:nvGrpSpPr>
          <p:cNvPr id="8" name="Group 63"/>
          <p:cNvGrpSpPr>
            <a:grpSpLocks/>
          </p:cNvGrpSpPr>
          <p:nvPr/>
        </p:nvGrpSpPr>
        <p:grpSpPr bwMode="auto">
          <a:xfrm>
            <a:off x="3233738" y="4652963"/>
            <a:ext cx="1554162" cy="884237"/>
            <a:chOff x="2064" y="2909"/>
            <a:chExt cx="979" cy="557"/>
          </a:xfrm>
        </p:grpSpPr>
        <p:sp>
          <p:nvSpPr>
            <p:cNvPr id="19484" name="AutoShape 64"/>
            <p:cNvSpPr>
              <a:spLocks noChangeArrowheads="1"/>
            </p:cNvSpPr>
            <p:nvPr/>
          </p:nvSpPr>
          <p:spPr bwMode="auto">
            <a:xfrm>
              <a:off x="2294" y="3197"/>
              <a:ext cx="692" cy="269"/>
            </a:xfrm>
            <a:prstGeom prst="rightArrow">
              <a:avLst>
                <a:gd name="adj1" fmla="val 50000"/>
                <a:gd name="adj2" fmla="val 64312"/>
              </a:avLst>
            </a:prstGeom>
            <a:solidFill>
              <a:schemeClr val="bg2"/>
            </a:solidFill>
            <a:ln w="6350">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CA" altLang="zh-CN" sz="1800"/>
            </a:p>
          </p:txBody>
        </p:sp>
        <p:sp>
          <p:nvSpPr>
            <p:cNvPr id="19485" name="Text Box 65"/>
            <p:cNvSpPr txBox="1">
              <a:spLocks noChangeArrowheads="1"/>
            </p:cNvSpPr>
            <p:nvPr/>
          </p:nvSpPr>
          <p:spPr bwMode="auto">
            <a:xfrm>
              <a:off x="2064" y="2909"/>
              <a:ext cx="9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t>Forest</a:t>
              </a:r>
            </a:p>
          </p:txBody>
        </p:sp>
      </p:grpSp>
      <p:grpSp>
        <p:nvGrpSpPr>
          <p:cNvPr id="9" name="Group 66"/>
          <p:cNvGrpSpPr>
            <a:grpSpLocks/>
          </p:cNvGrpSpPr>
          <p:nvPr/>
        </p:nvGrpSpPr>
        <p:grpSpPr bwMode="auto">
          <a:xfrm>
            <a:off x="4757738" y="4175125"/>
            <a:ext cx="4227512" cy="2101850"/>
            <a:chOff x="2917" y="2630"/>
            <a:chExt cx="2663" cy="1324"/>
          </a:xfrm>
        </p:grpSpPr>
        <p:sp>
          <p:nvSpPr>
            <p:cNvPr id="311363" name="Oval 67"/>
            <p:cNvSpPr>
              <a:spLocks noChangeArrowheads="1"/>
            </p:cNvSpPr>
            <p:nvPr/>
          </p:nvSpPr>
          <p:spPr bwMode="auto">
            <a:xfrm>
              <a:off x="2944" y="2661"/>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66" name="Text Box 68"/>
            <p:cNvSpPr txBox="1">
              <a:spLocks noChangeArrowheads="1"/>
            </p:cNvSpPr>
            <p:nvPr/>
          </p:nvSpPr>
          <p:spPr bwMode="auto">
            <a:xfrm>
              <a:off x="2986" y="2630"/>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1</a:t>
              </a:r>
              <a:endParaRPr lang="en-US" altLang="zh-CN" sz="2800">
                <a:solidFill>
                  <a:schemeClr val="bg1"/>
                </a:solidFill>
                <a:latin typeface="Times New Roman" panose="02020603050405020304" pitchFamily="18" charset="0"/>
              </a:endParaRPr>
            </a:p>
          </p:txBody>
        </p:sp>
        <p:sp>
          <p:nvSpPr>
            <p:cNvPr id="19467" name="Line 69"/>
            <p:cNvSpPr>
              <a:spLocks noChangeShapeType="1"/>
            </p:cNvSpPr>
            <p:nvPr/>
          </p:nvSpPr>
          <p:spPr bwMode="auto">
            <a:xfrm flipV="1">
              <a:off x="3250" y="2790"/>
              <a:ext cx="86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66" name="Oval 70"/>
            <p:cNvSpPr>
              <a:spLocks noChangeArrowheads="1"/>
            </p:cNvSpPr>
            <p:nvPr/>
          </p:nvSpPr>
          <p:spPr bwMode="auto">
            <a:xfrm>
              <a:off x="4113" y="2669"/>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69" name="Text Box 71"/>
            <p:cNvSpPr txBox="1">
              <a:spLocks noChangeArrowheads="1"/>
            </p:cNvSpPr>
            <p:nvPr/>
          </p:nvSpPr>
          <p:spPr bwMode="auto">
            <a:xfrm>
              <a:off x="4155" y="2638"/>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2</a:t>
              </a:r>
              <a:endParaRPr lang="en-US" altLang="zh-CN" sz="2800">
                <a:solidFill>
                  <a:schemeClr val="bg1"/>
                </a:solidFill>
                <a:latin typeface="Times New Roman" panose="02020603050405020304" pitchFamily="18" charset="0"/>
              </a:endParaRPr>
            </a:p>
          </p:txBody>
        </p:sp>
        <p:sp>
          <p:nvSpPr>
            <p:cNvPr id="19470" name="Line 72"/>
            <p:cNvSpPr>
              <a:spLocks noChangeShapeType="1"/>
            </p:cNvSpPr>
            <p:nvPr/>
          </p:nvSpPr>
          <p:spPr bwMode="auto">
            <a:xfrm>
              <a:off x="4265" y="2978"/>
              <a:ext cx="0" cy="9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19471" name="Line 73"/>
            <p:cNvSpPr>
              <a:spLocks noChangeShapeType="1"/>
            </p:cNvSpPr>
            <p:nvPr/>
          </p:nvSpPr>
          <p:spPr bwMode="auto">
            <a:xfrm>
              <a:off x="3072" y="2973"/>
              <a:ext cx="0" cy="88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311370" name="Oval 74"/>
            <p:cNvSpPr>
              <a:spLocks noChangeArrowheads="1"/>
            </p:cNvSpPr>
            <p:nvPr/>
          </p:nvSpPr>
          <p:spPr bwMode="auto">
            <a:xfrm>
              <a:off x="4620" y="2671"/>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73" name="Text Box 75"/>
            <p:cNvSpPr txBox="1">
              <a:spLocks noChangeArrowheads="1"/>
            </p:cNvSpPr>
            <p:nvPr/>
          </p:nvSpPr>
          <p:spPr bwMode="auto">
            <a:xfrm>
              <a:off x="4662" y="2640"/>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3</a:t>
              </a:r>
              <a:endParaRPr lang="en-US" altLang="zh-CN" sz="2800">
                <a:solidFill>
                  <a:schemeClr val="bg1"/>
                </a:solidFill>
                <a:latin typeface="Times New Roman" panose="02020603050405020304" pitchFamily="18" charset="0"/>
              </a:endParaRPr>
            </a:p>
          </p:txBody>
        </p:sp>
        <p:sp>
          <p:nvSpPr>
            <p:cNvPr id="311372" name="Oval 76"/>
            <p:cNvSpPr>
              <a:spLocks noChangeArrowheads="1"/>
            </p:cNvSpPr>
            <p:nvPr/>
          </p:nvSpPr>
          <p:spPr bwMode="auto">
            <a:xfrm>
              <a:off x="2917" y="3610"/>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75" name="Text Box 77"/>
            <p:cNvSpPr txBox="1">
              <a:spLocks noChangeArrowheads="1"/>
            </p:cNvSpPr>
            <p:nvPr/>
          </p:nvSpPr>
          <p:spPr bwMode="auto">
            <a:xfrm>
              <a:off x="2959" y="3579"/>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4</a:t>
              </a:r>
              <a:endParaRPr lang="en-US" altLang="zh-CN" sz="2800">
                <a:solidFill>
                  <a:schemeClr val="bg1"/>
                </a:solidFill>
                <a:latin typeface="Times New Roman" panose="02020603050405020304" pitchFamily="18" charset="0"/>
              </a:endParaRPr>
            </a:p>
          </p:txBody>
        </p:sp>
        <p:sp>
          <p:nvSpPr>
            <p:cNvPr id="311374" name="Oval 78"/>
            <p:cNvSpPr>
              <a:spLocks noChangeArrowheads="1"/>
            </p:cNvSpPr>
            <p:nvPr/>
          </p:nvSpPr>
          <p:spPr bwMode="auto">
            <a:xfrm>
              <a:off x="4113" y="360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77" name="Text Box 79"/>
            <p:cNvSpPr txBox="1">
              <a:spLocks noChangeArrowheads="1"/>
            </p:cNvSpPr>
            <p:nvPr/>
          </p:nvSpPr>
          <p:spPr bwMode="auto">
            <a:xfrm>
              <a:off x="4155" y="3577"/>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5</a:t>
              </a:r>
              <a:endParaRPr lang="en-US" altLang="zh-CN" sz="2800">
                <a:solidFill>
                  <a:schemeClr val="bg1"/>
                </a:solidFill>
                <a:latin typeface="Times New Roman" panose="02020603050405020304" pitchFamily="18" charset="0"/>
              </a:endParaRPr>
            </a:p>
          </p:txBody>
        </p:sp>
        <p:sp>
          <p:nvSpPr>
            <p:cNvPr id="311376" name="Oval 80"/>
            <p:cNvSpPr>
              <a:spLocks noChangeArrowheads="1"/>
            </p:cNvSpPr>
            <p:nvPr/>
          </p:nvSpPr>
          <p:spPr bwMode="auto">
            <a:xfrm>
              <a:off x="5245" y="2671"/>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79" name="Text Box 81"/>
            <p:cNvSpPr txBox="1">
              <a:spLocks noChangeArrowheads="1"/>
            </p:cNvSpPr>
            <p:nvPr/>
          </p:nvSpPr>
          <p:spPr bwMode="auto">
            <a:xfrm>
              <a:off x="5288" y="2640"/>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6</a:t>
              </a:r>
              <a:endParaRPr lang="en-US" altLang="zh-CN" sz="2800">
                <a:solidFill>
                  <a:schemeClr val="bg1"/>
                </a:solidFill>
                <a:latin typeface="Times New Roman" panose="02020603050405020304" pitchFamily="18" charset="0"/>
              </a:endParaRPr>
            </a:p>
          </p:txBody>
        </p:sp>
        <p:sp>
          <p:nvSpPr>
            <p:cNvPr id="311378" name="Oval 82"/>
            <p:cNvSpPr>
              <a:spLocks noChangeArrowheads="1"/>
            </p:cNvSpPr>
            <p:nvPr/>
          </p:nvSpPr>
          <p:spPr bwMode="auto">
            <a:xfrm>
              <a:off x="4919" y="3170"/>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eaLnBrk="1" hangingPunct="1">
                <a:defRPr/>
              </a:pPr>
              <a:endParaRPr lang="en-US" b="0">
                <a:solidFill>
                  <a:schemeClr val="bg1"/>
                </a:solidFill>
                <a:latin typeface="Arial" charset="0"/>
                <a:ea typeface="华文行楷" pitchFamily="2" charset="-122"/>
              </a:endParaRPr>
            </a:p>
          </p:txBody>
        </p:sp>
        <p:sp>
          <p:nvSpPr>
            <p:cNvPr id="19481" name="Text Box 83"/>
            <p:cNvSpPr txBox="1">
              <a:spLocks noChangeArrowheads="1"/>
            </p:cNvSpPr>
            <p:nvPr/>
          </p:nvSpPr>
          <p:spPr bwMode="auto">
            <a:xfrm>
              <a:off x="4961" y="3139"/>
              <a:ext cx="2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0800" tIns="28800" rIns="0" bIns="10800"/>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800" i="1">
                  <a:solidFill>
                    <a:schemeClr val="bg1"/>
                  </a:solidFill>
                  <a:latin typeface="Times New Roman" panose="02020603050405020304" pitchFamily="18" charset="0"/>
                </a:rPr>
                <a:t>V</a:t>
              </a:r>
              <a:r>
                <a:rPr lang="en-US" altLang="zh-CN" sz="2800" baseline="-25000">
                  <a:solidFill>
                    <a:schemeClr val="bg1"/>
                  </a:solidFill>
                  <a:latin typeface="Times New Roman" panose="02020603050405020304" pitchFamily="18" charset="0"/>
                </a:rPr>
                <a:t>7</a:t>
              </a:r>
              <a:endParaRPr lang="en-US" altLang="zh-CN" sz="2800">
                <a:solidFill>
                  <a:schemeClr val="bg1"/>
                </a:solidFill>
                <a:latin typeface="Times New Roman" panose="02020603050405020304" pitchFamily="18" charset="0"/>
              </a:endParaRPr>
            </a:p>
          </p:txBody>
        </p:sp>
        <p:sp>
          <p:nvSpPr>
            <p:cNvPr id="19482" name="Line 84"/>
            <p:cNvSpPr>
              <a:spLocks noChangeShapeType="1"/>
            </p:cNvSpPr>
            <p:nvPr/>
          </p:nvSpPr>
          <p:spPr bwMode="auto">
            <a:xfrm flipV="1">
              <a:off x="4933" y="2827"/>
              <a:ext cx="31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sp>
          <p:nvSpPr>
            <p:cNvPr id="19483" name="Line 85"/>
            <p:cNvSpPr>
              <a:spLocks noChangeShapeType="1"/>
            </p:cNvSpPr>
            <p:nvPr/>
          </p:nvSpPr>
          <p:spPr bwMode="auto">
            <a:xfrm>
              <a:off x="4779" y="2972"/>
              <a:ext cx="175" cy="25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10800" tIns="28800" rIns="0" bIns="10800"/>
            <a:lstStyle/>
            <a:p>
              <a:endParaRPr lang="en-US"/>
            </a:p>
          </p:txBody>
        </p:sp>
      </p:grpSp>
    </p:spTree>
    <p:extLst>
      <p:ext uri="{BB962C8B-B14F-4D97-AF65-F5344CB8AC3E}">
        <p14:creationId xmlns:p14="http://schemas.microsoft.com/office/powerpoint/2010/main" val="3972919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Connectivity</a:t>
            </a:r>
          </a:p>
        </p:txBody>
      </p:sp>
      <p:sp>
        <p:nvSpPr>
          <p:cNvPr id="20483" name="Rectangle 3"/>
          <p:cNvSpPr>
            <a:spLocks noGrp="1" noChangeArrowheads="1"/>
          </p:cNvSpPr>
          <p:nvPr>
            <p:ph type="body" idx="1"/>
          </p:nvPr>
        </p:nvSpPr>
        <p:spPr>
          <a:xfrm>
            <a:off x="457200" y="1268413"/>
            <a:ext cx="8229600" cy="4862512"/>
          </a:xfrm>
        </p:spPr>
        <p:txBody>
          <a:bodyPr/>
          <a:lstStyle/>
          <a:p>
            <a:pPr eaLnBrk="1" hangingPunct="1"/>
            <a:r>
              <a:rPr lang="en-US" altLang="en-US" sz="2400"/>
              <a:t>Let </a:t>
            </a:r>
            <a:r>
              <a:rPr lang="en-US" altLang="en-US" sz="2400" b="1">
                <a:solidFill>
                  <a:srgbClr val="FA2C25"/>
                </a:solidFill>
              </a:rPr>
              <a:t>n</a:t>
            </a:r>
            <a:r>
              <a:rPr lang="en-US" altLang="en-US" sz="2400"/>
              <a:t> </a:t>
            </a:r>
            <a:r>
              <a:rPr lang="en-US" altLang="en-US" sz="2400">
                <a:solidFill>
                  <a:srgbClr val="FA2C25"/>
                </a:solidFill>
              </a:rPr>
              <a:t>= #vertices</a:t>
            </a:r>
            <a:r>
              <a:rPr lang="en-US" altLang="en-US" sz="2400"/>
              <a:t>, and </a:t>
            </a:r>
            <a:r>
              <a:rPr lang="en-US" altLang="en-US" sz="2400" b="1">
                <a:solidFill>
                  <a:srgbClr val="008000"/>
                </a:solidFill>
              </a:rPr>
              <a:t>m</a:t>
            </a:r>
            <a:r>
              <a:rPr lang="en-US" altLang="en-US" sz="2400">
                <a:solidFill>
                  <a:srgbClr val="008000"/>
                </a:solidFill>
              </a:rPr>
              <a:t> = #edges</a:t>
            </a:r>
          </a:p>
          <a:p>
            <a:pPr eaLnBrk="1" hangingPunct="1"/>
            <a:r>
              <a:rPr lang="en-US" altLang="en-US" sz="2400" b="1">
                <a:solidFill>
                  <a:srgbClr val="FA2C25"/>
                </a:solidFill>
              </a:rPr>
              <a:t>A complete graph</a:t>
            </a:r>
            <a:r>
              <a:rPr lang="en-US" altLang="en-US" sz="2400"/>
              <a:t>: one in which all pairs of vertices are adjacent</a:t>
            </a:r>
          </a:p>
          <a:p>
            <a:pPr eaLnBrk="1" hangingPunct="1"/>
            <a:r>
              <a:rPr lang="en-US" altLang="en-US" sz="2400" i="1"/>
              <a:t>How many total edges in a complete graph?</a:t>
            </a:r>
            <a:r>
              <a:rPr lang="en-US" altLang="en-US" sz="2400"/>
              <a:t> </a:t>
            </a:r>
          </a:p>
          <a:p>
            <a:pPr lvl="1" eaLnBrk="1" hangingPunct="1"/>
            <a:r>
              <a:rPr lang="en-US" altLang="en-US" sz="2400"/>
              <a:t>Each of the n vertices is incident to </a:t>
            </a:r>
            <a:r>
              <a:rPr lang="en-US" altLang="en-US" sz="2400" b="1">
                <a:solidFill>
                  <a:srgbClr val="FA2C25"/>
                </a:solidFill>
              </a:rPr>
              <a:t>n</a:t>
            </a:r>
            <a:r>
              <a:rPr lang="en-US" altLang="en-US" sz="2400">
                <a:solidFill>
                  <a:srgbClr val="FA2C25"/>
                </a:solidFill>
              </a:rPr>
              <a:t>-1</a:t>
            </a:r>
            <a:r>
              <a:rPr lang="en-US" altLang="en-US" sz="2400"/>
              <a:t> edges, however, we would have counted each edge twice!  Therefore, intuitively, m = </a:t>
            </a:r>
            <a:r>
              <a:rPr lang="en-US" altLang="en-US" sz="2400" b="1">
                <a:solidFill>
                  <a:srgbClr val="FA2C25"/>
                </a:solidFill>
              </a:rPr>
              <a:t>n</a:t>
            </a:r>
            <a:r>
              <a:rPr lang="en-US" altLang="en-US" sz="2400"/>
              <a:t>(</a:t>
            </a:r>
            <a:r>
              <a:rPr lang="en-US" altLang="en-US" sz="2400" b="1">
                <a:solidFill>
                  <a:srgbClr val="FA2C25"/>
                </a:solidFill>
              </a:rPr>
              <a:t>n</a:t>
            </a:r>
            <a:r>
              <a:rPr lang="en-US" altLang="en-US" sz="2400"/>
              <a:t> -1)/2.</a:t>
            </a:r>
          </a:p>
          <a:p>
            <a:pPr eaLnBrk="1" hangingPunct="1"/>
            <a:r>
              <a:rPr lang="en-US" altLang="en-US" sz="2400"/>
              <a:t>Therefore, if a graph is not complete, m &lt; </a:t>
            </a:r>
            <a:r>
              <a:rPr lang="en-US" altLang="en-US" sz="2400" b="1">
                <a:solidFill>
                  <a:srgbClr val="FA2C25"/>
                </a:solidFill>
              </a:rPr>
              <a:t>n</a:t>
            </a:r>
            <a:r>
              <a:rPr lang="en-US" altLang="en-US" sz="2400"/>
              <a:t>(</a:t>
            </a:r>
            <a:r>
              <a:rPr lang="en-US" altLang="en-US" sz="2400" b="1">
                <a:solidFill>
                  <a:srgbClr val="FA2C25"/>
                </a:solidFill>
              </a:rPr>
              <a:t>n</a:t>
            </a:r>
            <a:r>
              <a:rPr lang="en-US" altLang="en-US" sz="2400"/>
              <a:t> -1)/2</a:t>
            </a:r>
          </a:p>
          <a:p>
            <a:pPr eaLnBrk="1" hangingPunct="1"/>
            <a:endParaRPr lang="en-US" altLang="en-US" sz="2400"/>
          </a:p>
          <a:p>
            <a:pPr eaLnBrk="1" hangingPunct="1"/>
            <a:endParaRPr lang="en-US" altLang="zh-CN"/>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652963"/>
            <a:ext cx="4495800"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28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t>More Connectivity</a:t>
            </a:r>
          </a:p>
        </p:txBody>
      </p:sp>
      <p:sp>
        <p:nvSpPr>
          <p:cNvPr id="21507" name="Rectangle 3"/>
          <p:cNvSpPr>
            <a:spLocks noGrp="1" noChangeArrowheads="1"/>
          </p:cNvSpPr>
          <p:nvPr>
            <p:ph type="body" idx="1"/>
          </p:nvPr>
        </p:nvSpPr>
        <p:spPr>
          <a:xfrm>
            <a:off x="468313" y="1268413"/>
            <a:ext cx="8229600" cy="4746625"/>
          </a:xfrm>
        </p:spPr>
        <p:txBody>
          <a:bodyPr/>
          <a:lstStyle/>
          <a:p>
            <a:pPr eaLnBrk="1" hangingPunct="1">
              <a:buFont typeface="Wingdings" panose="05000000000000000000" pitchFamily="2" charset="2"/>
              <a:buNone/>
            </a:pPr>
            <a:r>
              <a:rPr lang="en-US" altLang="en-US" sz="2800" b="1">
                <a:solidFill>
                  <a:srgbClr val="FA2C25"/>
                </a:solidFill>
              </a:rPr>
              <a:t>n</a:t>
            </a:r>
            <a:r>
              <a:rPr lang="en-US" altLang="en-US" sz="2800"/>
              <a:t> = #vertices</a:t>
            </a:r>
          </a:p>
          <a:p>
            <a:pPr eaLnBrk="1" hangingPunct="1">
              <a:buFont typeface="Wingdings" panose="05000000000000000000" pitchFamily="2" charset="2"/>
              <a:buNone/>
            </a:pPr>
            <a:r>
              <a:rPr lang="en-US" altLang="en-US" sz="2800" b="1">
                <a:solidFill>
                  <a:srgbClr val="008000"/>
                </a:solidFill>
              </a:rPr>
              <a:t>m</a:t>
            </a:r>
            <a:r>
              <a:rPr lang="en-US" altLang="en-US" sz="2800"/>
              <a:t> = #edges</a:t>
            </a:r>
          </a:p>
          <a:p>
            <a:pPr eaLnBrk="1" hangingPunct="1"/>
            <a:r>
              <a:rPr lang="en-US" altLang="en-US" sz="2800"/>
              <a:t>For a tree </a:t>
            </a:r>
            <a:r>
              <a:rPr lang="en-US" altLang="en-US" sz="2800" b="1">
                <a:solidFill>
                  <a:srgbClr val="008000"/>
                </a:solidFill>
              </a:rPr>
              <a:t>m</a:t>
            </a:r>
            <a:r>
              <a:rPr lang="en-US" altLang="en-US" sz="2800"/>
              <a:t> = </a:t>
            </a:r>
            <a:r>
              <a:rPr lang="en-US" altLang="en-US" sz="2800" b="1">
                <a:solidFill>
                  <a:srgbClr val="FA2C25"/>
                </a:solidFill>
              </a:rPr>
              <a:t>n</a:t>
            </a:r>
            <a:r>
              <a:rPr lang="en-US" altLang="en-US" sz="2800"/>
              <a:t> - 1</a:t>
            </a:r>
          </a:p>
          <a:p>
            <a:pPr eaLnBrk="1" hangingPunct="1"/>
            <a:endParaRPr lang="en-US" altLang="zh-CN" sz="2800"/>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1125538"/>
            <a:ext cx="3810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5"/>
          <p:cNvSpPr txBox="1">
            <a:spLocks noChangeArrowheads="1"/>
          </p:cNvSpPr>
          <p:nvPr/>
        </p:nvSpPr>
        <p:spPr bwMode="auto">
          <a:xfrm>
            <a:off x="539750" y="3141663"/>
            <a:ext cx="2514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en-US" sz="2800" b="0">
                <a:latin typeface="Times" pitchFamily="2" charset="0"/>
              </a:rPr>
              <a:t>If </a:t>
            </a:r>
            <a:r>
              <a:rPr lang="en-US" altLang="en-US" sz="2800">
                <a:solidFill>
                  <a:srgbClr val="008000"/>
                </a:solidFill>
                <a:latin typeface="Times" pitchFamily="2" charset="0"/>
              </a:rPr>
              <a:t>m</a:t>
            </a:r>
            <a:r>
              <a:rPr lang="en-US" altLang="en-US" sz="2800" b="0">
                <a:latin typeface="Times" pitchFamily="2" charset="0"/>
              </a:rPr>
              <a:t> &lt; </a:t>
            </a:r>
            <a:r>
              <a:rPr lang="en-US" altLang="en-US" sz="2800">
                <a:solidFill>
                  <a:srgbClr val="FA2C25"/>
                </a:solidFill>
                <a:latin typeface="Times" pitchFamily="2" charset="0"/>
              </a:rPr>
              <a:t>n</a:t>
            </a:r>
            <a:r>
              <a:rPr lang="en-US" altLang="en-US" sz="2800" b="0">
                <a:latin typeface="Times" pitchFamily="2" charset="0"/>
              </a:rPr>
              <a:t> - 1, G is not connected</a:t>
            </a:r>
          </a:p>
        </p:txBody>
      </p:sp>
      <p:pic>
        <p:nvPicPr>
          <p:cNvPr id="215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4076700"/>
            <a:ext cx="4191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85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z="3800"/>
              <a:t>Seven Bridges of K</a:t>
            </a:r>
            <a:r>
              <a:rPr lang="en-US" altLang="zh-CN" sz="3800">
                <a:latin typeface="Arial" charset="0"/>
              </a:rPr>
              <a:t>ö</a:t>
            </a:r>
            <a:r>
              <a:rPr lang="en-US" altLang="zh-CN" sz="3800"/>
              <a:t>nigsberg</a:t>
            </a:r>
            <a:br>
              <a:rPr lang="en-US" altLang="zh-CN" sz="3800"/>
            </a:br>
            <a:endParaRPr lang="en-US" altLang="zh-CN" sz="3800"/>
          </a:p>
        </p:txBody>
      </p:sp>
      <p:sp>
        <p:nvSpPr>
          <p:cNvPr id="11267" name="Rectangle 3"/>
          <p:cNvSpPr>
            <a:spLocks noGrp="1" noChangeArrowheads="1"/>
          </p:cNvSpPr>
          <p:nvPr>
            <p:ph type="body" idx="1"/>
          </p:nvPr>
        </p:nvSpPr>
        <p:spPr>
          <a:xfrm>
            <a:off x="250825" y="1125538"/>
            <a:ext cx="8686800" cy="4530725"/>
          </a:xfrm>
        </p:spPr>
        <p:txBody>
          <a:bodyPr/>
          <a:lstStyle/>
          <a:p>
            <a:pPr eaLnBrk="1" hangingPunct="1"/>
            <a:r>
              <a:rPr lang="en-US" altLang="zh-CN" sz="2400"/>
              <a:t>The </a:t>
            </a:r>
            <a:r>
              <a:rPr lang="en-US" altLang="zh-CN" sz="2400" b="1"/>
              <a:t>Seven Bridges of Königsberg</a:t>
            </a:r>
            <a:r>
              <a:rPr lang="en-US" altLang="zh-CN" sz="2400"/>
              <a:t> is a notable historical problem in mathematics. The problem was to find a walk through the city that would cross each bridge once and only once. The islands could not be reached by any route other than the bridges, and every bridge must have been crossed completely every time.</a:t>
            </a:r>
          </a:p>
        </p:txBody>
      </p:sp>
      <p:grpSp>
        <p:nvGrpSpPr>
          <p:cNvPr id="2" name="Group 4"/>
          <p:cNvGrpSpPr>
            <a:grpSpLocks/>
          </p:cNvGrpSpPr>
          <p:nvPr/>
        </p:nvGrpSpPr>
        <p:grpSpPr bwMode="auto">
          <a:xfrm>
            <a:off x="1187450" y="3357563"/>
            <a:ext cx="6891338" cy="3384550"/>
            <a:chOff x="624" y="720"/>
            <a:chExt cx="4704" cy="2448"/>
          </a:xfrm>
        </p:grpSpPr>
        <p:sp>
          <p:nvSpPr>
            <p:cNvPr id="11269" name="Freeform 5"/>
            <p:cNvSpPr>
              <a:spLocks/>
            </p:cNvSpPr>
            <p:nvPr/>
          </p:nvSpPr>
          <p:spPr bwMode="auto">
            <a:xfrm>
              <a:off x="997" y="1391"/>
              <a:ext cx="1228" cy="1027"/>
            </a:xfrm>
            <a:custGeom>
              <a:avLst/>
              <a:gdLst>
                <a:gd name="T0" fmla="*/ 25 w 1228"/>
                <a:gd name="T1" fmla="*/ 289 h 1027"/>
                <a:gd name="T2" fmla="*/ 108 w 1228"/>
                <a:gd name="T3" fmla="*/ 541 h 1027"/>
                <a:gd name="T4" fmla="*/ 182 w 1228"/>
                <a:gd name="T5" fmla="*/ 595 h 1027"/>
                <a:gd name="T6" fmla="*/ 284 w 1228"/>
                <a:gd name="T7" fmla="*/ 685 h 1027"/>
                <a:gd name="T8" fmla="*/ 367 w 1228"/>
                <a:gd name="T9" fmla="*/ 748 h 1027"/>
                <a:gd name="T10" fmla="*/ 432 w 1228"/>
                <a:gd name="T11" fmla="*/ 793 h 1027"/>
                <a:gd name="T12" fmla="*/ 525 w 1228"/>
                <a:gd name="T13" fmla="*/ 802 h 1027"/>
                <a:gd name="T14" fmla="*/ 895 w 1228"/>
                <a:gd name="T15" fmla="*/ 982 h 1027"/>
                <a:gd name="T16" fmla="*/ 969 w 1228"/>
                <a:gd name="T17" fmla="*/ 1009 h 1027"/>
                <a:gd name="T18" fmla="*/ 1080 w 1228"/>
                <a:gd name="T19" fmla="*/ 1027 h 1027"/>
                <a:gd name="T20" fmla="*/ 1145 w 1228"/>
                <a:gd name="T21" fmla="*/ 1018 h 1027"/>
                <a:gd name="T22" fmla="*/ 1191 w 1228"/>
                <a:gd name="T23" fmla="*/ 919 h 1027"/>
                <a:gd name="T24" fmla="*/ 1228 w 1228"/>
                <a:gd name="T25" fmla="*/ 433 h 1027"/>
                <a:gd name="T26" fmla="*/ 1209 w 1228"/>
                <a:gd name="T27" fmla="*/ 298 h 1027"/>
                <a:gd name="T28" fmla="*/ 969 w 1228"/>
                <a:gd name="T29" fmla="*/ 226 h 1027"/>
                <a:gd name="T30" fmla="*/ 793 w 1228"/>
                <a:gd name="T31" fmla="*/ 226 h 1027"/>
                <a:gd name="T32" fmla="*/ 534 w 1228"/>
                <a:gd name="T33" fmla="*/ 118 h 1027"/>
                <a:gd name="T34" fmla="*/ 357 w 1228"/>
                <a:gd name="T35" fmla="*/ 1 h 1027"/>
                <a:gd name="T36" fmla="*/ 241 w 1228"/>
                <a:gd name="T37" fmla="*/ 39 h 1027"/>
                <a:gd name="T38" fmla="*/ 165 w 1228"/>
                <a:gd name="T39" fmla="*/ 135 h 1027"/>
                <a:gd name="T40" fmla="*/ 52 w 1228"/>
                <a:gd name="T41" fmla="*/ 244 h 1027"/>
                <a:gd name="T42" fmla="*/ 25 w 1228"/>
                <a:gd name="T43" fmla="*/ 289 h 10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28"/>
                <a:gd name="T67" fmla="*/ 0 h 1027"/>
                <a:gd name="T68" fmla="*/ 1228 w 1228"/>
                <a:gd name="T69" fmla="*/ 1027 h 10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28" h="1027">
                  <a:moveTo>
                    <a:pt x="25" y="289"/>
                  </a:moveTo>
                  <a:cubicBezTo>
                    <a:pt x="44" y="460"/>
                    <a:pt x="19" y="441"/>
                    <a:pt x="108" y="541"/>
                  </a:cubicBezTo>
                  <a:cubicBezTo>
                    <a:pt x="155" y="594"/>
                    <a:pt x="111" y="567"/>
                    <a:pt x="182" y="595"/>
                  </a:cubicBezTo>
                  <a:cubicBezTo>
                    <a:pt x="210" y="635"/>
                    <a:pt x="237" y="670"/>
                    <a:pt x="284" y="685"/>
                  </a:cubicBezTo>
                  <a:cubicBezTo>
                    <a:pt x="308" y="719"/>
                    <a:pt x="335" y="722"/>
                    <a:pt x="367" y="748"/>
                  </a:cubicBezTo>
                  <a:cubicBezTo>
                    <a:pt x="394" y="769"/>
                    <a:pt x="395" y="785"/>
                    <a:pt x="432" y="793"/>
                  </a:cubicBezTo>
                  <a:cubicBezTo>
                    <a:pt x="462" y="799"/>
                    <a:pt x="494" y="799"/>
                    <a:pt x="525" y="802"/>
                  </a:cubicBezTo>
                  <a:cubicBezTo>
                    <a:pt x="648" y="862"/>
                    <a:pt x="763" y="939"/>
                    <a:pt x="895" y="982"/>
                  </a:cubicBezTo>
                  <a:cubicBezTo>
                    <a:pt x="904" y="985"/>
                    <a:pt x="952" y="1006"/>
                    <a:pt x="969" y="1009"/>
                  </a:cubicBezTo>
                  <a:cubicBezTo>
                    <a:pt x="1006" y="1016"/>
                    <a:pt x="1080" y="1027"/>
                    <a:pt x="1080" y="1027"/>
                  </a:cubicBezTo>
                  <a:cubicBezTo>
                    <a:pt x="1101" y="1024"/>
                    <a:pt x="1125" y="1027"/>
                    <a:pt x="1145" y="1018"/>
                  </a:cubicBezTo>
                  <a:cubicBezTo>
                    <a:pt x="1178" y="1002"/>
                    <a:pt x="1181" y="948"/>
                    <a:pt x="1191" y="919"/>
                  </a:cubicBezTo>
                  <a:cubicBezTo>
                    <a:pt x="1185" y="769"/>
                    <a:pt x="1136" y="567"/>
                    <a:pt x="1228" y="433"/>
                  </a:cubicBezTo>
                  <a:cubicBezTo>
                    <a:pt x="1222" y="388"/>
                    <a:pt x="1220" y="342"/>
                    <a:pt x="1209" y="298"/>
                  </a:cubicBezTo>
                  <a:cubicBezTo>
                    <a:pt x="1192" y="222"/>
                    <a:pt x="996" y="228"/>
                    <a:pt x="969" y="226"/>
                  </a:cubicBezTo>
                  <a:cubicBezTo>
                    <a:pt x="903" y="205"/>
                    <a:pt x="856" y="211"/>
                    <a:pt x="793" y="226"/>
                  </a:cubicBezTo>
                  <a:cubicBezTo>
                    <a:pt x="698" y="208"/>
                    <a:pt x="604" y="186"/>
                    <a:pt x="534" y="118"/>
                  </a:cubicBezTo>
                  <a:cubicBezTo>
                    <a:pt x="457" y="94"/>
                    <a:pt x="400" y="0"/>
                    <a:pt x="357" y="1"/>
                  </a:cubicBezTo>
                  <a:cubicBezTo>
                    <a:pt x="340" y="18"/>
                    <a:pt x="258" y="22"/>
                    <a:pt x="241" y="39"/>
                  </a:cubicBezTo>
                  <a:cubicBezTo>
                    <a:pt x="216" y="63"/>
                    <a:pt x="202" y="123"/>
                    <a:pt x="165" y="135"/>
                  </a:cubicBezTo>
                  <a:cubicBezTo>
                    <a:pt x="110" y="153"/>
                    <a:pt x="101" y="212"/>
                    <a:pt x="52" y="244"/>
                  </a:cubicBezTo>
                  <a:cubicBezTo>
                    <a:pt x="13" y="302"/>
                    <a:pt x="0" y="313"/>
                    <a:pt x="25" y="289"/>
                  </a:cubicBezTo>
                  <a:close/>
                </a:path>
              </a:pathLst>
            </a:custGeom>
            <a:gradFill rotWithShape="0">
              <a:gsLst>
                <a:gs pos="0">
                  <a:srgbClr val="99FF66"/>
                </a:gs>
                <a:gs pos="100000">
                  <a:srgbClr val="33CC33"/>
                </a:gs>
              </a:gsLst>
              <a:path path="rect">
                <a:fillToRect l="50000" t="50000" r="50000" b="50000"/>
              </a:path>
            </a:gradFill>
            <a:ln w="9525">
              <a:solidFill>
                <a:schemeClr val="tx1"/>
              </a:solidFill>
              <a:round/>
              <a:headEnd/>
              <a:tailEnd/>
            </a:ln>
          </p:spPr>
          <p:txBody>
            <a:bodyPr/>
            <a:lstStyle/>
            <a:p>
              <a:pPr fontAlgn="base">
                <a:spcBef>
                  <a:spcPct val="0"/>
                </a:spcBef>
                <a:spcAft>
                  <a:spcPct val="0"/>
                </a:spcAft>
              </a:pPr>
              <a:endParaRPr lang="en-CA" b="1">
                <a:solidFill>
                  <a:srgbClr val="000000"/>
                </a:solidFill>
              </a:endParaRPr>
            </a:p>
          </p:txBody>
        </p:sp>
        <p:sp>
          <p:nvSpPr>
            <p:cNvPr id="11270" name="Freeform 6"/>
            <p:cNvSpPr>
              <a:spLocks/>
            </p:cNvSpPr>
            <p:nvPr/>
          </p:nvSpPr>
          <p:spPr bwMode="auto">
            <a:xfrm>
              <a:off x="624" y="720"/>
              <a:ext cx="4210" cy="888"/>
            </a:xfrm>
            <a:custGeom>
              <a:avLst/>
              <a:gdLst>
                <a:gd name="T0" fmla="*/ 0 w 3405"/>
                <a:gd name="T1" fmla="*/ 888 h 696"/>
                <a:gd name="T2" fmla="*/ 67 w 3405"/>
                <a:gd name="T3" fmla="*/ 785 h 696"/>
                <a:gd name="T4" fmla="*/ 122 w 3405"/>
                <a:gd name="T5" fmla="*/ 727 h 696"/>
                <a:gd name="T6" fmla="*/ 312 w 3405"/>
                <a:gd name="T7" fmla="*/ 578 h 696"/>
                <a:gd name="T8" fmla="*/ 478 w 3405"/>
                <a:gd name="T9" fmla="*/ 475 h 696"/>
                <a:gd name="T10" fmla="*/ 512 w 3405"/>
                <a:gd name="T11" fmla="*/ 452 h 696"/>
                <a:gd name="T12" fmla="*/ 545 w 3405"/>
                <a:gd name="T13" fmla="*/ 429 h 696"/>
                <a:gd name="T14" fmla="*/ 679 w 3405"/>
                <a:gd name="T15" fmla="*/ 348 h 696"/>
                <a:gd name="T16" fmla="*/ 924 w 3405"/>
                <a:gd name="T17" fmla="*/ 279 h 696"/>
                <a:gd name="T18" fmla="*/ 1269 w 3405"/>
                <a:gd name="T19" fmla="*/ 291 h 696"/>
                <a:gd name="T20" fmla="*/ 1424 w 3405"/>
                <a:gd name="T21" fmla="*/ 337 h 696"/>
                <a:gd name="T22" fmla="*/ 1858 w 3405"/>
                <a:gd name="T23" fmla="*/ 440 h 696"/>
                <a:gd name="T24" fmla="*/ 2003 w 3405"/>
                <a:gd name="T25" fmla="*/ 486 h 696"/>
                <a:gd name="T26" fmla="*/ 2036 w 3405"/>
                <a:gd name="T27" fmla="*/ 509 h 696"/>
                <a:gd name="T28" fmla="*/ 2192 w 3405"/>
                <a:gd name="T29" fmla="*/ 532 h 696"/>
                <a:gd name="T30" fmla="*/ 2426 w 3405"/>
                <a:gd name="T31" fmla="*/ 578 h 696"/>
                <a:gd name="T32" fmla="*/ 2648 w 3405"/>
                <a:gd name="T33" fmla="*/ 566 h 696"/>
                <a:gd name="T34" fmla="*/ 2782 w 3405"/>
                <a:gd name="T35" fmla="*/ 521 h 696"/>
                <a:gd name="T36" fmla="*/ 2849 w 3405"/>
                <a:gd name="T37" fmla="*/ 509 h 696"/>
                <a:gd name="T38" fmla="*/ 2949 w 3405"/>
                <a:gd name="T39" fmla="*/ 463 h 696"/>
                <a:gd name="T40" fmla="*/ 3149 w 3405"/>
                <a:gd name="T41" fmla="*/ 406 h 696"/>
                <a:gd name="T42" fmla="*/ 3283 w 3405"/>
                <a:gd name="T43" fmla="*/ 348 h 696"/>
                <a:gd name="T44" fmla="*/ 3394 w 3405"/>
                <a:gd name="T45" fmla="*/ 291 h 696"/>
                <a:gd name="T46" fmla="*/ 3605 w 3405"/>
                <a:gd name="T47" fmla="*/ 165 h 696"/>
                <a:gd name="T48" fmla="*/ 3995 w 3405"/>
                <a:gd name="T49" fmla="*/ 84 h 696"/>
                <a:gd name="T50" fmla="*/ 4206 w 3405"/>
                <a:gd name="T51" fmla="*/ 84 h 6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05"/>
                <a:gd name="T79" fmla="*/ 0 h 696"/>
                <a:gd name="T80" fmla="*/ 3405 w 3405"/>
                <a:gd name="T81" fmla="*/ 696 h 69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05" h="696">
                  <a:moveTo>
                    <a:pt x="0" y="696"/>
                  </a:moveTo>
                  <a:cubicBezTo>
                    <a:pt x="10" y="654"/>
                    <a:pt x="18" y="639"/>
                    <a:pt x="54" y="615"/>
                  </a:cubicBezTo>
                  <a:cubicBezTo>
                    <a:pt x="91" y="559"/>
                    <a:pt x="50" y="614"/>
                    <a:pt x="99" y="570"/>
                  </a:cubicBezTo>
                  <a:cubicBezTo>
                    <a:pt x="163" y="513"/>
                    <a:pt x="170" y="469"/>
                    <a:pt x="252" y="453"/>
                  </a:cubicBezTo>
                  <a:cubicBezTo>
                    <a:pt x="298" y="422"/>
                    <a:pt x="341" y="403"/>
                    <a:pt x="387" y="372"/>
                  </a:cubicBezTo>
                  <a:cubicBezTo>
                    <a:pt x="396" y="366"/>
                    <a:pt x="405" y="360"/>
                    <a:pt x="414" y="354"/>
                  </a:cubicBezTo>
                  <a:cubicBezTo>
                    <a:pt x="423" y="348"/>
                    <a:pt x="441" y="336"/>
                    <a:pt x="441" y="336"/>
                  </a:cubicBezTo>
                  <a:cubicBezTo>
                    <a:pt x="466" y="298"/>
                    <a:pt x="506" y="286"/>
                    <a:pt x="549" y="273"/>
                  </a:cubicBezTo>
                  <a:cubicBezTo>
                    <a:pt x="616" y="253"/>
                    <a:pt x="678" y="231"/>
                    <a:pt x="747" y="219"/>
                  </a:cubicBezTo>
                  <a:cubicBezTo>
                    <a:pt x="840" y="222"/>
                    <a:pt x="933" y="223"/>
                    <a:pt x="1026" y="228"/>
                  </a:cubicBezTo>
                  <a:cubicBezTo>
                    <a:pt x="1068" y="230"/>
                    <a:pt x="1112" y="257"/>
                    <a:pt x="1152" y="264"/>
                  </a:cubicBezTo>
                  <a:cubicBezTo>
                    <a:pt x="1271" y="284"/>
                    <a:pt x="1384" y="328"/>
                    <a:pt x="1503" y="345"/>
                  </a:cubicBezTo>
                  <a:cubicBezTo>
                    <a:pt x="1538" y="357"/>
                    <a:pt x="1590" y="361"/>
                    <a:pt x="1620" y="381"/>
                  </a:cubicBezTo>
                  <a:cubicBezTo>
                    <a:pt x="1629" y="387"/>
                    <a:pt x="1637" y="396"/>
                    <a:pt x="1647" y="399"/>
                  </a:cubicBezTo>
                  <a:cubicBezTo>
                    <a:pt x="1663" y="404"/>
                    <a:pt x="1764" y="416"/>
                    <a:pt x="1773" y="417"/>
                  </a:cubicBezTo>
                  <a:cubicBezTo>
                    <a:pt x="1844" y="428"/>
                    <a:pt x="1887" y="446"/>
                    <a:pt x="1962" y="453"/>
                  </a:cubicBezTo>
                  <a:cubicBezTo>
                    <a:pt x="2022" y="450"/>
                    <a:pt x="2082" y="451"/>
                    <a:pt x="2142" y="444"/>
                  </a:cubicBezTo>
                  <a:cubicBezTo>
                    <a:pt x="2174" y="440"/>
                    <a:pt x="2218" y="419"/>
                    <a:pt x="2250" y="408"/>
                  </a:cubicBezTo>
                  <a:cubicBezTo>
                    <a:pt x="2267" y="402"/>
                    <a:pt x="2286" y="403"/>
                    <a:pt x="2304" y="399"/>
                  </a:cubicBezTo>
                  <a:cubicBezTo>
                    <a:pt x="2335" y="392"/>
                    <a:pt x="2355" y="371"/>
                    <a:pt x="2385" y="363"/>
                  </a:cubicBezTo>
                  <a:cubicBezTo>
                    <a:pt x="2437" y="349"/>
                    <a:pt x="2497" y="339"/>
                    <a:pt x="2547" y="318"/>
                  </a:cubicBezTo>
                  <a:cubicBezTo>
                    <a:pt x="2672" y="266"/>
                    <a:pt x="2574" y="293"/>
                    <a:pt x="2655" y="273"/>
                  </a:cubicBezTo>
                  <a:cubicBezTo>
                    <a:pt x="2684" y="253"/>
                    <a:pt x="2715" y="246"/>
                    <a:pt x="2745" y="228"/>
                  </a:cubicBezTo>
                  <a:cubicBezTo>
                    <a:pt x="2801" y="194"/>
                    <a:pt x="2856" y="156"/>
                    <a:pt x="2916" y="129"/>
                  </a:cubicBezTo>
                  <a:cubicBezTo>
                    <a:pt x="3015" y="85"/>
                    <a:pt x="3125" y="72"/>
                    <a:pt x="3231" y="66"/>
                  </a:cubicBezTo>
                  <a:cubicBezTo>
                    <a:pt x="3405" y="56"/>
                    <a:pt x="3402" y="0"/>
                    <a:pt x="3402" y="66"/>
                  </a:cubicBezTo>
                </a:path>
              </a:pathLst>
            </a:custGeom>
            <a:noFill/>
            <a:ln w="57150" cmpd="sng">
              <a:solidFill>
                <a:schemeClr val="tx1"/>
              </a:solidFill>
              <a:round/>
              <a:headEnd/>
              <a:tailEnd/>
            </a:ln>
          </p:spPr>
          <p:txBody>
            <a:bodyPr/>
            <a:lstStyle/>
            <a:p>
              <a:pPr fontAlgn="base">
                <a:spcBef>
                  <a:spcPct val="0"/>
                </a:spcBef>
                <a:spcAft>
                  <a:spcPct val="0"/>
                </a:spcAft>
              </a:pPr>
              <a:endParaRPr lang="en-CA" b="1">
                <a:solidFill>
                  <a:srgbClr val="000000"/>
                </a:solidFill>
              </a:endParaRPr>
            </a:p>
          </p:txBody>
        </p:sp>
        <p:sp>
          <p:nvSpPr>
            <p:cNvPr id="11271" name="Freeform 7"/>
            <p:cNvSpPr>
              <a:spLocks/>
            </p:cNvSpPr>
            <p:nvPr/>
          </p:nvSpPr>
          <p:spPr bwMode="auto">
            <a:xfrm>
              <a:off x="717" y="2319"/>
              <a:ext cx="4611" cy="603"/>
            </a:xfrm>
            <a:custGeom>
              <a:avLst/>
              <a:gdLst>
                <a:gd name="T0" fmla="*/ 0 w 3753"/>
                <a:gd name="T1" fmla="*/ 189 h 603"/>
                <a:gd name="T2" fmla="*/ 55 w 3753"/>
                <a:gd name="T3" fmla="*/ 243 h 603"/>
                <a:gd name="T4" fmla="*/ 66 w 3753"/>
                <a:gd name="T5" fmla="*/ 270 h 603"/>
                <a:gd name="T6" fmla="*/ 310 w 3753"/>
                <a:gd name="T7" fmla="*/ 396 h 603"/>
                <a:gd name="T8" fmla="*/ 453 w 3753"/>
                <a:gd name="T9" fmla="*/ 423 h 603"/>
                <a:gd name="T10" fmla="*/ 520 w 3753"/>
                <a:gd name="T11" fmla="*/ 432 h 603"/>
                <a:gd name="T12" fmla="*/ 752 w 3753"/>
                <a:gd name="T13" fmla="*/ 531 h 603"/>
                <a:gd name="T14" fmla="*/ 896 w 3753"/>
                <a:gd name="T15" fmla="*/ 549 h 603"/>
                <a:gd name="T16" fmla="*/ 1194 w 3753"/>
                <a:gd name="T17" fmla="*/ 603 h 603"/>
                <a:gd name="T18" fmla="*/ 1659 w 3753"/>
                <a:gd name="T19" fmla="*/ 594 h 603"/>
                <a:gd name="T20" fmla="*/ 1990 w 3753"/>
                <a:gd name="T21" fmla="*/ 522 h 603"/>
                <a:gd name="T22" fmla="*/ 2200 w 3753"/>
                <a:gd name="T23" fmla="*/ 459 h 603"/>
                <a:gd name="T24" fmla="*/ 2366 w 3753"/>
                <a:gd name="T25" fmla="*/ 414 h 603"/>
                <a:gd name="T26" fmla="*/ 2698 w 3753"/>
                <a:gd name="T27" fmla="*/ 315 h 603"/>
                <a:gd name="T28" fmla="*/ 2908 w 3753"/>
                <a:gd name="T29" fmla="*/ 234 h 603"/>
                <a:gd name="T30" fmla="*/ 3107 w 3753"/>
                <a:gd name="T31" fmla="*/ 153 h 603"/>
                <a:gd name="T32" fmla="*/ 3162 w 3753"/>
                <a:gd name="T33" fmla="*/ 117 h 603"/>
                <a:gd name="T34" fmla="*/ 3196 w 3753"/>
                <a:gd name="T35" fmla="*/ 90 h 603"/>
                <a:gd name="T36" fmla="*/ 3262 w 3753"/>
                <a:gd name="T37" fmla="*/ 63 h 603"/>
                <a:gd name="T38" fmla="*/ 3295 w 3753"/>
                <a:gd name="T39" fmla="*/ 36 h 603"/>
                <a:gd name="T40" fmla="*/ 3361 w 3753"/>
                <a:gd name="T41" fmla="*/ 0 h 603"/>
                <a:gd name="T42" fmla="*/ 3549 w 3753"/>
                <a:gd name="T43" fmla="*/ 9 h 603"/>
                <a:gd name="T44" fmla="*/ 3749 w 3753"/>
                <a:gd name="T45" fmla="*/ 81 h 603"/>
                <a:gd name="T46" fmla="*/ 3970 w 3753"/>
                <a:gd name="T47" fmla="*/ 126 h 603"/>
                <a:gd name="T48" fmla="*/ 4423 w 3753"/>
                <a:gd name="T49" fmla="*/ 117 h 603"/>
                <a:gd name="T50" fmla="*/ 4611 w 3753"/>
                <a:gd name="T51" fmla="*/ 45 h 6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53"/>
                <a:gd name="T79" fmla="*/ 0 h 603"/>
                <a:gd name="T80" fmla="*/ 3753 w 3753"/>
                <a:gd name="T81" fmla="*/ 603 h 6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53" h="603">
                  <a:moveTo>
                    <a:pt x="0" y="189"/>
                  </a:moveTo>
                  <a:cubicBezTo>
                    <a:pt x="20" y="209"/>
                    <a:pt x="32" y="218"/>
                    <a:pt x="45" y="243"/>
                  </a:cubicBezTo>
                  <a:cubicBezTo>
                    <a:pt x="49" y="251"/>
                    <a:pt x="47" y="263"/>
                    <a:pt x="54" y="270"/>
                  </a:cubicBezTo>
                  <a:cubicBezTo>
                    <a:pt x="116" y="332"/>
                    <a:pt x="184" y="351"/>
                    <a:pt x="252" y="396"/>
                  </a:cubicBezTo>
                  <a:cubicBezTo>
                    <a:pt x="310" y="377"/>
                    <a:pt x="321" y="407"/>
                    <a:pt x="369" y="423"/>
                  </a:cubicBezTo>
                  <a:cubicBezTo>
                    <a:pt x="386" y="429"/>
                    <a:pt x="405" y="429"/>
                    <a:pt x="423" y="432"/>
                  </a:cubicBezTo>
                  <a:cubicBezTo>
                    <a:pt x="479" y="474"/>
                    <a:pt x="544" y="513"/>
                    <a:pt x="612" y="531"/>
                  </a:cubicBezTo>
                  <a:cubicBezTo>
                    <a:pt x="650" y="541"/>
                    <a:pt x="691" y="539"/>
                    <a:pt x="729" y="549"/>
                  </a:cubicBezTo>
                  <a:cubicBezTo>
                    <a:pt x="810" y="569"/>
                    <a:pt x="889" y="591"/>
                    <a:pt x="972" y="603"/>
                  </a:cubicBezTo>
                  <a:cubicBezTo>
                    <a:pt x="1098" y="600"/>
                    <a:pt x="1224" y="600"/>
                    <a:pt x="1350" y="594"/>
                  </a:cubicBezTo>
                  <a:cubicBezTo>
                    <a:pt x="1440" y="590"/>
                    <a:pt x="1532" y="537"/>
                    <a:pt x="1620" y="522"/>
                  </a:cubicBezTo>
                  <a:cubicBezTo>
                    <a:pt x="1670" y="489"/>
                    <a:pt x="1733" y="474"/>
                    <a:pt x="1791" y="459"/>
                  </a:cubicBezTo>
                  <a:cubicBezTo>
                    <a:pt x="1833" y="431"/>
                    <a:pt x="1884" y="442"/>
                    <a:pt x="1926" y="414"/>
                  </a:cubicBezTo>
                  <a:cubicBezTo>
                    <a:pt x="2007" y="360"/>
                    <a:pt x="2103" y="343"/>
                    <a:pt x="2196" y="315"/>
                  </a:cubicBezTo>
                  <a:cubicBezTo>
                    <a:pt x="2259" y="296"/>
                    <a:pt x="2310" y="263"/>
                    <a:pt x="2367" y="234"/>
                  </a:cubicBezTo>
                  <a:cubicBezTo>
                    <a:pt x="2421" y="207"/>
                    <a:pt x="2479" y="187"/>
                    <a:pt x="2529" y="153"/>
                  </a:cubicBezTo>
                  <a:cubicBezTo>
                    <a:pt x="2569" y="93"/>
                    <a:pt x="2522" y="152"/>
                    <a:pt x="2574" y="117"/>
                  </a:cubicBezTo>
                  <a:cubicBezTo>
                    <a:pt x="2585" y="110"/>
                    <a:pt x="2590" y="97"/>
                    <a:pt x="2601" y="90"/>
                  </a:cubicBezTo>
                  <a:cubicBezTo>
                    <a:pt x="2682" y="36"/>
                    <a:pt x="2570" y="134"/>
                    <a:pt x="2655" y="63"/>
                  </a:cubicBezTo>
                  <a:cubicBezTo>
                    <a:pt x="2665" y="55"/>
                    <a:pt x="2672" y="44"/>
                    <a:pt x="2682" y="36"/>
                  </a:cubicBezTo>
                  <a:cubicBezTo>
                    <a:pt x="2699" y="23"/>
                    <a:pt x="2736" y="0"/>
                    <a:pt x="2736" y="0"/>
                  </a:cubicBezTo>
                  <a:cubicBezTo>
                    <a:pt x="2787" y="3"/>
                    <a:pt x="2838" y="2"/>
                    <a:pt x="2889" y="9"/>
                  </a:cubicBezTo>
                  <a:cubicBezTo>
                    <a:pt x="2951" y="17"/>
                    <a:pt x="2997" y="57"/>
                    <a:pt x="3051" y="81"/>
                  </a:cubicBezTo>
                  <a:cubicBezTo>
                    <a:pt x="3108" y="106"/>
                    <a:pt x="3170" y="116"/>
                    <a:pt x="3231" y="126"/>
                  </a:cubicBezTo>
                  <a:cubicBezTo>
                    <a:pt x="3354" y="123"/>
                    <a:pt x="3477" y="125"/>
                    <a:pt x="3600" y="117"/>
                  </a:cubicBezTo>
                  <a:cubicBezTo>
                    <a:pt x="3652" y="114"/>
                    <a:pt x="3707" y="68"/>
                    <a:pt x="3753" y="45"/>
                  </a:cubicBezTo>
                </a:path>
              </a:pathLst>
            </a:custGeom>
            <a:noFill/>
            <a:ln w="57150" cmpd="sng">
              <a:solidFill>
                <a:schemeClr val="tx1"/>
              </a:solidFill>
              <a:round/>
              <a:headEnd/>
              <a:tailEnd/>
            </a:ln>
          </p:spPr>
          <p:txBody>
            <a:bodyPr/>
            <a:lstStyle/>
            <a:p>
              <a:pPr fontAlgn="base">
                <a:spcBef>
                  <a:spcPct val="0"/>
                </a:spcBef>
                <a:spcAft>
                  <a:spcPct val="0"/>
                </a:spcAft>
              </a:pPr>
              <a:endParaRPr lang="en-CA" b="1">
                <a:solidFill>
                  <a:srgbClr val="000000"/>
                </a:solidFill>
              </a:endParaRPr>
            </a:p>
          </p:txBody>
        </p:sp>
        <p:sp>
          <p:nvSpPr>
            <p:cNvPr id="11272" name="Freeform 8"/>
            <p:cNvSpPr>
              <a:spLocks/>
            </p:cNvSpPr>
            <p:nvPr/>
          </p:nvSpPr>
          <p:spPr bwMode="auto">
            <a:xfrm>
              <a:off x="3372" y="1221"/>
              <a:ext cx="1460" cy="936"/>
            </a:xfrm>
            <a:custGeom>
              <a:avLst/>
              <a:gdLst>
                <a:gd name="T0" fmla="*/ 509 w 1420"/>
                <a:gd name="T1" fmla="*/ 72 h 936"/>
                <a:gd name="T2" fmla="*/ 176 w 1420"/>
                <a:gd name="T3" fmla="*/ 180 h 936"/>
                <a:gd name="T4" fmla="*/ 139 w 1420"/>
                <a:gd name="T5" fmla="*/ 243 h 936"/>
                <a:gd name="T6" fmla="*/ 111 w 1420"/>
                <a:gd name="T7" fmla="*/ 315 h 936"/>
                <a:gd name="T8" fmla="*/ 74 w 1420"/>
                <a:gd name="T9" fmla="*/ 369 h 936"/>
                <a:gd name="T10" fmla="*/ 46 w 1420"/>
                <a:gd name="T11" fmla="*/ 396 h 936"/>
                <a:gd name="T12" fmla="*/ 28 w 1420"/>
                <a:gd name="T13" fmla="*/ 432 h 936"/>
                <a:gd name="T14" fmla="*/ 0 w 1420"/>
                <a:gd name="T15" fmla="*/ 468 h 936"/>
                <a:gd name="T16" fmla="*/ 9 w 1420"/>
                <a:gd name="T17" fmla="*/ 522 h 936"/>
                <a:gd name="T18" fmla="*/ 37 w 1420"/>
                <a:gd name="T19" fmla="*/ 549 h 936"/>
                <a:gd name="T20" fmla="*/ 102 w 1420"/>
                <a:gd name="T21" fmla="*/ 630 h 936"/>
                <a:gd name="T22" fmla="*/ 120 w 1420"/>
                <a:gd name="T23" fmla="*/ 666 h 936"/>
                <a:gd name="T24" fmla="*/ 167 w 1420"/>
                <a:gd name="T25" fmla="*/ 684 h 936"/>
                <a:gd name="T26" fmla="*/ 768 w 1420"/>
                <a:gd name="T27" fmla="*/ 783 h 936"/>
                <a:gd name="T28" fmla="*/ 842 w 1420"/>
                <a:gd name="T29" fmla="*/ 873 h 936"/>
                <a:gd name="T30" fmla="*/ 879 w 1420"/>
                <a:gd name="T31" fmla="*/ 891 h 936"/>
                <a:gd name="T32" fmla="*/ 972 w 1420"/>
                <a:gd name="T33" fmla="*/ 936 h 936"/>
                <a:gd name="T34" fmla="*/ 1212 w 1420"/>
                <a:gd name="T35" fmla="*/ 747 h 936"/>
                <a:gd name="T36" fmla="*/ 1305 w 1420"/>
                <a:gd name="T37" fmla="*/ 540 h 936"/>
                <a:gd name="T38" fmla="*/ 1351 w 1420"/>
                <a:gd name="T39" fmla="*/ 387 h 936"/>
                <a:gd name="T40" fmla="*/ 1434 w 1420"/>
                <a:gd name="T41" fmla="*/ 162 h 936"/>
                <a:gd name="T42" fmla="*/ 1370 w 1420"/>
                <a:gd name="T43" fmla="*/ 0 h 936"/>
                <a:gd name="T44" fmla="*/ 1036 w 1420"/>
                <a:gd name="T45" fmla="*/ 9 h 936"/>
                <a:gd name="T46" fmla="*/ 851 w 1420"/>
                <a:gd name="T47" fmla="*/ 45 h 936"/>
                <a:gd name="T48" fmla="*/ 731 w 1420"/>
                <a:gd name="T49" fmla="*/ 45 h 936"/>
                <a:gd name="T50" fmla="*/ 676 w 1420"/>
                <a:gd name="T51" fmla="*/ 27 h 936"/>
                <a:gd name="T52" fmla="*/ 648 w 1420"/>
                <a:gd name="T53" fmla="*/ 18 h 936"/>
                <a:gd name="T54" fmla="*/ 537 w 1420"/>
                <a:gd name="T55" fmla="*/ 27 h 936"/>
                <a:gd name="T56" fmla="*/ 509 w 1420"/>
                <a:gd name="T57" fmla="*/ 45 h 936"/>
                <a:gd name="T58" fmla="*/ 509 w 1420"/>
                <a:gd name="T59" fmla="*/ 72 h 9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20"/>
                <a:gd name="T91" fmla="*/ 0 h 936"/>
                <a:gd name="T92" fmla="*/ 1420 w 1420"/>
                <a:gd name="T93" fmla="*/ 936 h 9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20" h="936">
                  <a:moveTo>
                    <a:pt x="495" y="72"/>
                  </a:moveTo>
                  <a:cubicBezTo>
                    <a:pt x="388" y="90"/>
                    <a:pt x="251" y="100"/>
                    <a:pt x="171" y="180"/>
                  </a:cubicBezTo>
                  <a:cubicBezTo>
                    <a:pt x="150" y="263"/>
                    <a:pt x="180" y="172"/>
                    <a:pt x="135" y="243"/>
                  </a:cubicBezTo>
                  <a:cubicBezTo>
                    <a:pt x="66" y="353"/>
                    <a:pt x="150" y="240"/>
                    <a:pt x="108" y="315"/>
                  </a:cubicBezTo>
                  <a:cubicBezTo>
                    <a:pt x="97" y="334"/>
                    <a:pt x="87" y="354"/>
                    <a:pt x="72" y="369"/>
                  </a:cubicBezTo>
                  <a:cubicBezTo>
                    <a:pt x="63" y="378"/>
                    <a:pt x="52" y="386"/>
                    <a:pt x="45" y="396"/>
                  </a:cubicBezTo>
                  <a:cubicBezTo>
                    <a:pt x="37" y="407"/>
                    <a:pt x="34" y="421"/>
                    <a:pt x="27" y="432"/>
                  </a:cubicBezTo>
                  <a:cubicBezTo>
                    <a:pt x="19" y="445"/>
                    <a:pt x="9" y="456"/>
                    <a:pt x="0" y="468"/>
                  </a:cubicBezTo>
                  <a:cubicBezTo>
                    <a:pt x="3" y="486"/>
                    <a:pt x="2" y="505"/>
                    <a:pt x="9" y="522"/>
                  </a:cubicBezTo>
                  <a:cubicBezTo>
                    <a:pt x="14" y="534"/>
                    <a:pt x="28" y="539"/>
                    <a:pt x="36" y="549"/>
                  </a:cubicBezTo>
                  <a:cubicBezTo>
                    <a:pt x="57" y="576"/>
                    <a:pt x="79" y="602"/>
                    <a:pt x="99" y="630"/>
                  </a:cubicBezTo>
                  <a:cubicBezTo>
                    <a:pt x="107" y="641"/>
                    <a:pt x="107" y="657"/>
                    <a:pt x="117" y="666"/>
                  </a:cubicBezTo>
                  <a:cubicBezTo>
                    <a:pt x="129" y="677"/>
                    <a:pt x="147" y="678"/>
                    <a:pt x="162" y="684"/>
                  </a:cubicBezTo>
                  <a:cubicBezTo>
                    <a:pt x="295" y="817"/>
                    <a:pt x="614" y="780"/>
                    <a:pt x="747" y="783"/>
                  </a:cubicBezTo>
                  <a:cubicBezTo>
                    <a:pt x="773" y="809"/>
                    <a:pt x="792" y="849"/>
                    <a:pt x="819" y="873"/>
                  </a:cubicBezTo>
                  <a:cubicBezTo>
                    <a:pt x="829" y="882"/>
                    <a:pt x="844" y="883"/>
                    <a:pt x="855" y="891"/>
                  </a:cubicBezTo>
                  <a:cubicBezTo>
                    <a:pt x="902" y="924"/>
                    <a:pt x="885" y="921"/>
                    <a:pt x="945" y="936"/>
                  </a:cubicBezTo>
                  <a:cubicBezTo>
                    <a:pt x="1055" y="914"/>
                    <a:pt x="1106" y="820"/>
                    <a:pt x="1179" y="747"/>
                  </a:cubicBezTo>
                  <a:cubicBezTo>
                    <a:pt x="1198" y="673"/>
                    <a:pt x="1240" y="611"/>
                    <a:pt x="1269" y="540"/>
                  </a:cubicBezTo>
                  <a:cubicBezTo>
                    <a:pt x="1289" y="491"/>
                    <a:pt x="1304" y="439"/>
                    <a:pt x="1314" y="387"/>
                  </a:cubicBezTo>
                  <a:cubicBezTo>
                    <a:pt x="1325" y="206"/>
                    <a:pt x="1298" y="259"/>
                    <a:pt x="1395" y="162"/>
                  </a:cubicBezTo>
                  <a:cubicBezTo>
                    <a:pt x="1420" y="87"/>
                    <a:pt x="1410" y="20"/>
                    <a:pt x="1332" y="0"/>
                  </a:cubicBezTo>
                  <a:cubicBezTo>
                    <a:pt x="1224" y="3"/>
                    <a:pt x="1116" y="4"/>
                    <a:pt x="1008" y="9"/>
                  </a:cubicBezTo>
                  <a:cubicBezTo>
                    <a:pt x="947" y="12"/>
                    <a:pt x="889" y="36"/>
                    <a:pt x="828" y="45"/>
                  </a:cubicBezTo>
                  <a:cubicBezTo>
                    <a:pt x="778" y="62"/>
                    <a:pt x="794" y="61"/>
                    <a:pt x="711" y="45"/>
                  </a:cubicBezTo>
                  <a:cubicBezTo>
                    <a:pt x="692" y="42"/>
                    <a:pt x="675" y="33"/>
                    <a:pt x="657" y="27"/>
                  </a:cubicBezTo>
                  <a:cubicBezTo>
                    <a:pt x="648" y="24"/>
                    <a:pt x="630" y="18"/>
                    <a:pt x="630" y="18"/>
                  </a:cubicBezTo>
                  <a:cubicBezTo>
                    <a:pt x="594" y="21"/>
                    <a:pt x="557" y="20"/>
                    <a:pt x="522" y="27"/>
                  </a:cubicBezTo>
                  <a:cubicBezTo>
                    <a:pt x="511" y="29"/>
                    <a:pt x="497" y="34"/>
                    <a:pt x="495" y="45"/>
                  </a:cubicBezTo>
                  <a:cubicBezTo>
                    <a:pt x="489" y="77"/>
                    <a:pt x="539" y="72"/>
                    <a:pt x="495" y="72"/>
                  </a:cubicBezTo>
                  <a:close/>
                </a:path>
              </a:pathLst>
            </a:custGeom>
            <a:gradFill rotWithShape="0">
              <a:gsLst>
                <a:gs pos="0">
                  <a:srgbClr val="66FF33"/>
                </a:gs>
                <a:gs pos="100000">
                  <a:srgbClr val="99FF33"/>
                </a:gs>
              </a:gsLst>
              <a:path path="rect">
                <a:fillToRect l="50000" t="50000" r="50000" b="50000"/>
              </a:path>
            </a:gradFill>
            <a:ln w="9525">
              <a:solidFill>
                <a:schemeClr val="tx1"/>
              </a:solidFill>
              <a:round/>
              <a:headEnd/>
              <a:tailEnd/>
            </a:ln>
          </p:spPr>
          <p:txBody>
            <a:bodyPr/>
            <a:lstStyle/>
            <a:p>
              <a:pPr fontAlgn="base">
                <a:spcBef>
                  <a:spcPct val="0"/>
                </a:spcBef>
                <a:spcAft>
                  <a:spcPct val="0"/>
                </a:spcAft>
              </a:pPr>
              <a:endParaRPr lang="en-CA" b="1">
                <a:solidFill>
                  <a:srgbClr val="000000"/>
                </a:solidFill>
              </a:endParaRPr>
            </a:p>
          </p:txBody>
        </p:sp>
        <p:sp>
          <p:nvSpPr>
            <p:cNvPr id="11273" name="Rectangle 9"/>
            <p:cNvSpPr>
              <a:spLocks noChangeArrowheads="1"/>
            </p:cNvSpPr>
            <p:nvPr/>
          </p:nvSpPr>
          <p:spPr bwMode="auto">
            <a:xfrm>
              <a:off x="1248" y="864"/>
              <a:ext cx="192" cy="864"/>
            </a:xfrm>
            <a:prstGeom prst="rect">
              <a:avLst/>
            </a:prstGeom>
            <a:gradFill rotWithShape="0">
              <a:gsLst>
                <a:gs pos="0">
                  <a:srgbClr val="FFFFCC"/>
                </a:gs>
                <a:gs pos="100000">
                  <a:srgbClr val="FF9999"/>
                </a:gs>
              </a:gsLst>
              <a:path path="shape">
                <a:fillToRect l="50000" t="50000" r="50000" b="50000"/>
              </a:path>
            </a:gradFill>
            <a:ln w="9525">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11274" name="Rectangle 10"/>
            <p:cNvSpPr>
              <a:spLocks noChangeArrowheads="1"/>
            </p:cNvSpPr>
            <p:nvPr/>
          </p:nvSpPr>
          <p:spPr bwMode="auto">
            <a:xfrm>
              <a:off x="1776" y="2112"/>
              <a:ext cx="192" cy="1056"/>
            </a:xfrm>
            <a:prstGeom prst="rect">
              <a:avLst/>
            </a:prstGeom>
            <a:gradFill rotWithShape="0">
              <a:gsLst>
                <a:gs pos="0">
                  <a:srgbClr val="FFFFCC"/>
                </a:gs>
                <a:gs pos="100000">
                  <a:srgbClr val="FF9999"/>
                </a:gs>
              </a:gsLst>
              <a:path path="shape">
                <a:fillToRect l="50000" t="50000" r="50000" b="50000"/>
              </a:path>
            </a:gradFill>
            <a:ln w="9525">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11275" name="AutoShape 11"/>
            <p:cNvSpPr>
              <a:spLocks noChangeArrowheads="1"/>
            </p:cNvSpPr>
            <p:nvPr/>
          </p:nvSpPr>
          <p:spPr bwMode="auto">
            <a:xfrm>
              <a:off x="3844" y="1848"/>
              <a:ext cx="240" cy="1027"/>
            </a:xfrm>
            <a:prstGeom prst="parallelogram">
              <a:avLst>
                <a:gd name="adj" fmla="val 25000"/>
              </a:avLst>
            </a:prstGeom>
            <a:gradFill rotWithShape="0">
              <a:gsLst>
                <a:gs pos="0">
                  <a:srgbClr val="FFFFCC"/>
                </a:gs>
                <a:gs pos="100000">
                  <a:srgbClr val="FF9999"/>
                </a:gs>
              </a:gsLst>
              <a:path path="shape">
                <a:fillToRect l="50000" t="50000" r="50000" b="50000"/>
              </a:path>
            </a:gradFill>
            <a:ln w="9525">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11276" name="AutoShape 12"/>
            <p:cNvSpPr>
              <a:spLocks noChangeArrowheads="1"/>
            </p:cNvSpPr>
            <p:nvPr/>
          </p:nvSpPr>
          <p:spPr bwMode="auto">
            <a:xfrm rot="-466482">
              <a:off x="2064" y="1728"/>
              <a:ext cx="1536" cy="240"/>
            </a:xfrm>
            <a:prstGeom prst="roundRect">
              <a:avLst>
                <a:gd name="adj" fmla="val 16667"/>
              </a:avLst>
            </a:prstGeom>
            <a:gradFill rotWithShape="0">
              <a:gsLst>
                <a:gs pos="0">
                  <a:srgbClr val="FFFFCC"/>
                </a:gs>
                <a:gs pos="100000">
                  <a:srgbClr val="FF9999"/>
                </a:gs>
              </a:gsLst>
              <a:path path="shape">
                <a:fillToRect l="50000" t="50000" r="50000" b="50000"/>
              </a:path>
            </a:grad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11277" name="Rectangle 13"/>
            <p:cNvSpPr>
              <a:spLocks noChangeArrowheads="1"/>
            </p:cNvSpPr>
            <p:nvPr/>
          </p:nvSpPr>
          <p:spPr bwMode="auto">
            <a:xfrm rot="1397983">
              <a:off x="1066" y="1962"/>
              <a:ext cx="227" cy="992"/>
            </a:xfrm>
            <a:prstGeom prst="rect">
              <a:avLst/>
            </a:prstGeom>
            <a:gradFill rotWithShape="0">
              <a:gsLst>
                <a:gs pos="0">
                  <a:srgbClr val="FFFFCC"/>
                </a:gs>
                <a:gs pos="100000">
                  <a:srgbClr val="FF9999"/>
                </a:gs>
              </a:gsLst>
              <a:path path="shape">
                <a:fillToRect l="50000" t="50000" r="50000" b="50000"/>
              </a:path>
            </a:gradFill>
            <a:ln w="9525">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11278" name="Rectangle 14"/>
            <p:cNvSpPr>
              <a:spLocks noChangeArrowheads="1"/>
            </p:cNvSpPr>
            <p:nvPr/>
          </p:nvSpPr>
          <p:spPr bwMode="auto">
            <a:xfrm rot="1141474">
              <a:off x="1859" y="828"/>
              <a:ext cx="227" cy="992"/>
            </a:xfrm>
            <a:prstGeom prst="rect">
              <a:avLst/>
            </a:prstGeom>
            <a:gradFill rotWithShape="0">
              <a:gsLst>
                <a:gs pos="0">
                  <a:srgbClr val="FFFFCC"/>
                </a:gs>
                <a:gs pos="100000">
                  <a:srgbClr val="FF9999"/>
                </a:gs>
              </a:gsLst>
              <a:path path="shape">
                <a:fillToRect l="50000" t="50000" r="50000" b="50000"/>
              </a:path>
            </a:gradFill>
            <a:ln w="9525">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11279" name="Rectangle 15"/>
            <p:cNvSpPr>
              <a:spLocks noChangeArrowheads="1"/>
            </p:cNvSpPr>
            <p:nvPr/>
          </p:nvSpPr>
          <p:spPr bwMode="auto">
            <a:xfrm rot="9600000">
              <a:off x="3730" y="771"/>
              <a:ext cx="199" cy="744"/>
            </a:xfrm>
            <a:prstGeom prst="rect">
              <a:avLst/>
            </a:prstGeom>
            <a:gradFill rotWithShape="0">
              <a:gsLst>
                <a:gs pos="0">
                  <a:srgbClr val="FFFFCC"/>
                </a:gs>
                <a:gs pos="100000">
                  <a:srgbClr val="FF9999"/>
                </a:gs>
              </a:gsLst>
              <a:path path="shape">
                <a:fillToRect l="50000" t="50000" r="50000" b="50000"/>
              </a:path>
            </a:gradFill>
            <a:ln w="9525">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dirty="0"/>
              <a:t>How to store a Graph?</a:t>
            </a:r>
          </a:p>
        </p:txBody>
      </p:sp>
      <p:sp>
        <p:nvSpPr>
          <p:cNvPr id="29699" name="Rectangle 3"/>
          <p:cNvSpPr>
            <a:spLocks noGrp="1" noChangeArrowheads="1"/>
          </p:cNvSpPr>
          <p:nvPr>
            <p:ph type="body" idx="1"/>
          </p:nvPr>
        </p:nvSpPr>
        <p:spPr/>
        <p:txBody>
          <a:bodyPr/>
          <a:lstStyle/>
          <a:p>
            <a:pPr eaLnBrk="1" hangingPunct="1"/>
            <a:r>
              <a:rPr lang="en-US" altLang="zh-TW" dirty="0">
                <a:ea typeface="新細明體" pitchFamily="18" charset="-120"/>
              </a:rPr>
              <a:t>Adjacent Matrix</a:t>
            </a:r>
          </a:p>
          <a:p>
            <a:pPr eaLnBrk="1" hangingPunct="1"/>
            <a:endParaRPr lang="en-US" altLang="zh-CN" dirty="0"/>
          </a:p>
          <a:p>
            <a:pPr eaLnBrk="1" hangingPunct="1"/>
            <a:r>
              <a:rPr lang="en-US" altLang="zh-TW" dirty="0">
                <a:ea typeface="新細明體" pitchFamily="18" charset="-120"/>
              </a:rPr>
              <a:t>Adjacent Lists</a:t>
            </a:r>
          </a:p>
          <a:p>
            <a:pPr eaLnBrk="1" hangingPunct="1"/>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t>Adjacent Matrix</a:t>
            </a:r>
          </a:p>
        </p:txBody>
      </p:sp>
      <p:sp>
        <p:nvSpPr>
          <p:cNvPr id="30723" name="Rectangle 3"/>
          <p:cNvSpPr>
            <a:spLocks noGrp="1" noChangeArrowheads="1"/>
          </p:cNvSpPr>
          <p:nvPr>
            <p:ph type="body" idx="1"/>
          </p:nvPr>
        </p:nvSpPr>
        <p:spPr/>
        <p:txBody>
          <a:bodyPr/>
          <a:lstStyle/>
          <a:p>
            <a:pPr eaLnBrk="1" hangingPunct="1"/>
            <a:r>
              <a:rPr lang="en-US" altLang="zh-TW" sz="2600">
                <a:ea typeface="新細明體" pitchFamily="18" charset="-120"/>
              </a:rPr>
              <a:t>Let G=(V,E) be a graph with n vertices.</a:t>
            </a:r>
          </a:p>
          <a:p>
            <a:pPr eaLnBrk="1" hangingPunct="1"/>
            <a:r>
              <a:rPr lang="en-US" altLang="zh-TW" sz="2600">
                <a:ea typeface="新細明體" pitchFamily="18" charset="-120"/>
              </a:rPr>
              <a:t>The </a:t>
            </a:r>
            <a:r>
              <a:rPr lang="en-US" altLang="zh-TW" sz="2600">
                <a:solidFill>
                  <a:srgbClr val="CC3300"/>
                </a:solidFill>
                <a:ea typeface="新細明體" pitchFamily="18" charset="-120"/>
              </a:rPr>
              <a:t>adjacency matrix</a:t>
            </a:r>
            <a:r>
              <a:rPr lang="en-US" altLang="zh-TW" sz="2600">
                <a:ea typeface="新細明體" pitchFamily="18" charset="-120"/>
              </a:rPr>
              <a:t> of G is a two-dimensional </a:t>
            </a:r>
            <a:br>
              <a:rPr lang="en-US" altLang="zh-TW" sz="2600">
                <a:ea typeface="新細明體" pitchFamily="18" charset="-120"/>
              </a:rPr>
            </a:br>
            <a:r>
              <a:rPr lang="en-US" altLang="zh-TW" sz="2600">
                <a:ea typeface="新細明體" pitchFamily="18" charset="-120"/>
              </a:rPr>
              <a:t>n by n array, say adj_mat</a:t>
            </a:r>
          </a:p>
          <a:p>
            <a:pPr eaLnBrk="1" hangingPunct="1"/>
            <a:r>
              <a:rPr lang="en-US" altLang="zh-TW" sz="2600">
                <a:ea typeface="新細明體" pitchFamily="18" charset="-120"/>
              </a:rPr>
              <a:t>If the edge (v</a:t>
            </a:r>
            <a:r>
              <a:rPr lang="en-US" altLang="zh-TW" sz="1500">
                <a:ea typeface="新細明體" pitchFamily="18" charset="-120"/>
              </a:rPr>
              <a:t>i</a:t>
            </a:r>
            <a:r>
              <a:rPr lang="en-US" altLang="zh-TW" sz="2600">
                <a:ea typeface="新細明體" pitchFamily="18" charset="-120"/>
              </a:rPr>
              <a:t>, v</a:t>
            </a:r>
            <a:r>
              <a:rPr lang="en-US" altLang="zh-TW" sz="1500">
                <a:ea typeface="新細明體" pitchFamily="18" charset="-120"/>
              </a:rPr>
              <a:t>j</a:t>
            </a:r>
            <a:r>
              <a:rPr lang="en-US" altLang="zh-TW" sz="2600">
                <a:ea typeface="新細明體" pitchFamily="18" charset="-120"/>
              </a:rPr>
              <a:t>) is in E(G), adj_mat[i][j]=1</a:t>
            </a:r>
          </a:p>
          <a:p>
            <a:pPr eaLnBrk="1" hangingPunct="1"/>
            <a:r>
              <a:rPr lang="en-US" altLang="zh-TW" sz="2600">
                <a:ea typeface="新細明體" pitchFamily="18" charset="-120"/>
              </a:rPr>
              <a:t>If there is no such edge in E(G), adj_mat[i][j]=0</a:t>
            </a:r>
          </a:p>
          <a:p>
            <a:pPr eaLnBrk="1" hangingPunct="1"/>
            <a:r>
              <a:rPr lang="en-US" altLang="zh-TW" sz="2600">
                <a:ea typeface="新細明體" pitchFamily="18" charset="-120"/>
              </a:rPr>
              <a:t>The adjacency matrix for an undirected graph is symmetric; the adjacency matrix for a digraph </a:t>
            </a:r>
            <a:br>
              <a:rPr lang="en-US" altLang="zh-TW" sz="2600">
                <a:ea typeface="新細明體" pitchFamily="18" charset="-120"/>
              </a:rPr>
            </a:br>
            <a:r>
              <a:rPr lang="en-US" altLang="zh-TW" sz="2600">
                <a:ea typeface="新細明體" pitchFamily="18" charset="-120"/>
              </a:rPr>
              <a:t>need not be symmetric </a:t>
            </a:r>
          </a:p>
          <a:p>
            <a:pPr eaLnBrk="1" hangingPunct="1"/>
            <a:endParaRPr lang="en-US" altLang="zh-CN"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4"/>
          <p:cNvSpPr>
            <a:spLocks noChangeArrowheads="1"/>
          </p:cNvSpPr>
          <p:nvPr/>
        </p:nvSpPr>
        <p:spPr bwMode="auto">
          <a:xfrm>
            <a:off x="0" y="131763"/>
            <a:ext cx="8469313" cy="560387"/>
          </a:xfrm>
          <a:prstGeom prst="rect">
            <a:avLst/>
          </a:prstGeom>
          <a:noFill/>
          <a:ln w="9525">
            <a:noFill/>
            <a:miter lim="800000"/>
            <a:headEnd/>
            <a:tailEnd/>
          </a:ln>
        </p:spPr>
        <p:txBody>
          <a:bodyPr lIns="92075" tIns="46038" rIns="92075" bIns="46038" anchor="ctr"/>
          <a:lstStyle/>
          <a:p>
            <a:pPr algn="ctr" fontAlgn="base">
              <a:spcBef>
                <a:spcPct val="0"/>
              </a:spcBef>
              <a:spcAft>
                <a:spcPct val="0"/>
              </a:spcAft>
            </a:pPr>
            <a:r>
              <a:rPr lang="en-US" altLang="zh-TW" sz="2900">
                <a:solidFill>
                  <a:srgbClr val="000000"/>
                </a:solidFill>
                <a:latin typeface="Garamond" pitchFamily="18" charset="0"/>
                <a:ea typeface="新細明體" pitchFamily="18" charset="-120"/>
              </a:rPr>
              <a:t>Examples for Adjacency Matrix</a:t>
            </a:r>
            <a:endParaRPr lang="en-US" altLang="zh-TW" sz="4200">
              <a:solidFill>
                <a:srgbClr val="006633"/>
              </a:solidFill>
              <a:latin typeface="Garamond" pitchFamily="18" charset="0"/>
              <a:ea typeface="新細明體" pitchFamily="18" charset="-120"/>
            </a:endParaRPr>
          </a:p>
        </p:txBody>
      </p:sp>
      <p:graphicFrame>
        <p:nvGraphicFramePr>
          <p:cNvPr id="2050" name="Object 5"/>
          <p:cNvGraphicFramePr>
            <a:graphicFrameLocks/>
          </p:cNvGraphicFramePr>
          <p:nvPr/>
        </p:nvGraphicFramePr>
        <p:xfrm>
          <a:off x="620713" y="2157413"/>
          <a:ext cx="1709737" cy="1768475"/>
        </p:xfrm>
        <a:graphic>
          <a:graphicData uri="http://schemas.openxmlformats.org/presentationml/2006/ole">
            <mc:AlternateContent xmlns:mc="http://schemas.openxmlformats.org/markup-compatibility/2006">
              <mc:Choice xmlns:v="urn:schemas-microsoft-com:vml" Requires="v">
                <p:oleObj spid="_x0000_s16401" name="方程式" r:id="rId3" imgW="761760" imgH="787320" progId="Equation.2">
                  <p:embed/>
                </p:oleObj>
              </mc:Choice>
              <mc:Fallback>
                <p:oleObj name="方程式" r:id="rId3" imgW="761760" imgH="787320" progId="Equation.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3" y="2157413"/>
                        <a:ext cx="170973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6"/>
          <p:cNvGraphicFramePr>
            <a:graphicFrameLocks/>
          </p:cNvGraphicFramePr>
          <p:nvPr/>
        </p:nvGraphicFramePr>
        <p:xfrm>
          <a:off x="3294063" y="2236788"/>
          <a:ext cx="1225550" cy="1254125"/>
        </p:xfrm>
        <a:graphic>
          <a:graphicData uri="http://schemas.openxmlformats.org/presentationml/2006/ole">
            <mc:AlternateContent xmlns:mc="http://schemas.openxmlformats.org/markup-compatibility/2006">
              <mc:Choice xmlns:v="urn:schemas-microsoft-com:vml" Requires="v">
                <p:oleObj spid="_x0000_s16402" name="方程式" r:id="rId5" imgW="583920" imgH="596880" progId="Equation.2">
                  <p:embed/>
                </p:oleObj>
              </mc:Choice>
              <mc:Fallback>
                <p:oleObj name="方程式" r:id="rId5" imgW="583920" imgH="596880" progId="Equation.2">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4063" y="2236788"/>
                        <a:ext cx="12255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7"/>
          <p:cNvGraphicFramePr>
            <a:graphicFrameLocks/>
          </p:cNvGraphicFramePr>
          <p:nvPr/>
        </p:nvGraphicFramePr>
        <p:xfrm>
          <a:off x="5646738" y="2827338"/>
          <a:ext cx="3173412" cy="3311525"/>
        </p:xfrm>
        <a:graphic>
          <a:graphicData uri="http://schemas.openxmlformats.org/presentationml/2006/ole">
            <mc:AlternateContent xmlns:mc="http://schemas.openxmlformats.org/markup-compatibility/2006">
              <mc:Choice xmlns:v="urn:schemas-microsoft-com:vml" Requires="v">
                <p:oleObj spid="_x0000_s16403" name="方程式" r:id="rId7" imgW="1485720" imgH="1549080" progId="Equation.2">
                  <p:embed/>
                </p:oleObj>
              </mc:Choice>
              <mc:Fallback>
                <p:oleObj name="方程式" r:id="rId7" imgW="1485720" imgH="1549080" progId="Equation.2">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6738" y="2827338"/>
                        <a:ext cx="3173412"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Rectangle 8"/>
          <p:cNvSpPr>
            <a:spLocks noChangeArrowheads="1"/>
          </p:cNvSpPr>
          <p:nvPr/>
        </p:nvSpPr>
        <p:spPr bwMode="auto">
          <a:xfrm>
            <a:off x="1190625" y="3841750"/>
            <a:ext cx="542925" cy="519113"/>
          </a:xfrm>
          <a:prstGeom prst="rect">
            <a:avLst/>
          </a:prstGeom>
          <a:noFill/>
          <a:ln w="9525">
            <a:noFill/>
            <a:miter lim="800000"/>
            <a:headEnd/>
            <a:tailEnd/>
          </a:ln>
        </p:spPr>
        <p:txBody>
          <a:bodyPr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sz="1600">
                <a:solidFill>
                  <a:srgbClr val="000000"/>
                </a:solidFill>
                <a:latin typeface="Times New Roman" pitchFamily="18" charset="0"/>
                <a:ea typeface="新細明體" pitchFamily="18" charset="-120"/>
              </a:rPr>
              <a:t>1</a:t>
            </a:r>
          </a:p>
        </p:txBody>
      </p:sp>
      <p:sp>
        <p:nvSpPr>
          <p:cNvPr id="2055" name="Rectangle 9"/>
          <p:cNvSpPr>
            <a:spLocks noChangeArrowheads="1"/>
          </p:cNvSpPr>
          <p:nvPr/>
        </p:nvSpPr>
        <p:spPr bwMode="auto">
          <a:xfrm>
            <a:off x="3678238" y="3629025"/>
            <a:ext cx="542925"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sz="1600">
                <a:solidFill>
                  <a:srgbClr val="000000"/>
                </a:solidFill>
                <a:latin typeface="Times New Roman" pitchFamily="18" charset="0"/>
                <a:ea typeface="新細明體" pitchFamily="18" charset="-120"/>
              </a:rPr>
              <a:t>2</a:t>
            </a:r>
          </a:p>
        </p:txBody>
      </p:sp>
      <p:sp>
        <p:nvSpPr>
          <p:cNvPr id="2056" name="Rectangle 10"/>
          <p:cNvSpPr>
            <a:spLocks noChangeArrowheads="1"/>
          </p:cNvSpPr>
          <p:nvPr/>
        </p:nvSpPr>
        <p:spPr bwMode="auto">
          <a:xfrm>
            <a:off x="7013575" y="6338888"/>
            <a:ext cx="542925"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sz="1600">
                <a:solidFill>
                  <a:srgbClr val="000000"/>
                </a:solidFill>
                <a:latin typeface="Times New Roman" pitchFamily="18" charset="0"/>
                <a:ea typeface="新細明體" pitchFamily="18" charset="-120"/>
              </a:rPr>
              <a:t>4</a:t>
            </a:r>
          </a:p>
        </p:txBody>
      </p:sp>
      <p:sp>
        <p:nvSpPr>
          <p:cNvPr id="2057" name="Oval 11"/>
          <p:cNvSpPr>
            <a:spLocks noChangeArrowheads="1"/>
          </p:cNvSpPr>
          <p:nvPr/>
        </p:nvSpPr>
        <p:spPr bwMode="auto">
          <a:xfrm>
            <a:off x="1103313" y="5016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0</a:t>
            </a:r>
          </a:p>
        </p:txBody>
      </p:sp>
      <p:sp>
        <p:nvSpPr>
          <p:cNvPr id="2058" name="Oval 12"/>
          <p:cNvSpPr>
            <a:spLocks noChangeArrowheads="1"/>
          </p:cNvSpPr>
          <p:nvPr/>
        </p:nvSpPr>
        <p:spPr bwMode="auto">
          <a:xfrm>
            <a:off x="417513" y="12636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1</a:t>
            </a:r>
          </a:p>
        </p:txBody>
      </p:sp>
      <p:sp>
        <p:nvSpPr>
          <p:cNvPr id="2059" name="Oval 13"/>
          <p:cNvSpPr>
            <a:spLocks noChangeArrowheads="1"/>
          </p:cNvSpPr>
          <p:nvPr/>
        </p:nvSpPr>
        <p:spPr bwMode="auto">
          <a:xfrm>
            <a:off x="1789113" y="12636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2</a:t>
            </a:r>
          </a:p>
        </p:txBody>
      </p:sp>
      <p:sp>
        <p:nvSpPr>
          <p:cNvPr id="2060" name="Oval 14"/>
          <p:cNvSpPr>
            <a:spLocks noChangeArrowheads="1"/>
          </p:cNvSpPr>
          <p:nvPr/>
        </p:nvSpPr>
        <p:spPr bwMode="auto">
          <a:xfrm>
            <a:off x="1103313" y="187325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3</a:t>
            </a:r>
          </a:p>
        </p:txBody>
      </p:sp>
      <p:sp>
        <p:nvSpPr>
          <p:cNvPr id="2061" name="Line 15"/>
          <p:cNvSpPr>
            <a:spLocks noChangeShapeType="1"/>
          </p:cNvSpPr>
          <p:nvPr/>
        </p:nvSpPr>
        <p:spPr bwMode="auto">
          <a:xfrm>
            <a:off x="1325563" y="952500"/>
            <a:ext cx="0" cy="914400"/>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2062" name="Line 16"/>
          <p:cNvSpPr>
            <a:spLocks noChangeShapeType="1"/>
          </p:cNvSpPr>
          <p:nvPr/>
        </p:nvSpPr>
        <p:spPr bwMode="auto">
          <a:xfrm>
            <a:off x="868363" y="1485900"/>
            <a:ext cx="914400" cy="0"/>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2063" name="Line 17"/>
          <p:cNvSpPr>
            <a:spLocks noChangeShapeType="1"/>
          </p:cNvSpPr>
          <p:nvPr/>
        </p:nvSpPr>
        <p:spPr bwMode="auto">
          <a:xfrm flipH="1">
            <a:off x="757238" y="876300"/>
            <a:ext cx="407987" cy="434975"/>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2064" name="Line 18"/>
          <p:cNvSpPr>
            <a:spLocks noChangeShapeType="1"/>
          </p:cNvSpPr>
          <p:nvPr/>
        </p:nvSpPr>
        <p:spPr bwMode="auto">
          <a:xfrm>
            <a:off x="1477963" y="876300"/>
            <a:ext cx="422275" cy="434975"/>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2065" name="Line 19"/>
          <p:cNvSpPr>
            <a:spLocks noChangeShapeType="1"/>
          </p:cNvSpPr>
          <p:nvPr/>
        </p:nvSpPr>
        <p:spPr bwMode="auto">
          <a:xfrm>
            <a:off x="742950" y="1692275"/>
            <a:ext cx="354013" cy="312738"/>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2066" name="Line 20"/>
          <p:cNvSpPr>
            <a:spLocks noChangeShapeType="1"/>
          </p:cNvSpPr>
          <p:nvPr/>
        </p:nvSpPr>
        <p:spPr bwMode="auto">
          <a:xfrm flipH="1">
            <a:off x="1531938" y="1665288"/>
            <a:ext cx="327025" cy="339725"/>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2067" name="Oval 21"/>
          <p:cNvSpPr>
            <a:spLocks noChangeArrowheads="1"/>
          </p:cNvSpPr>
          <p:nvPr/>
        </p:nvSpPr>
        <p:spPr bwMode="auto">
          <a:xfrm>
            <a:off x="2717800" y="771525"/>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0</a:t>
            </a:r>
          </a:p>
        </p:txBody>
      </p:sp>
      <p:sp>
        <p:nvSpPr>
          <p:cNvPr id="2068" name="Oval 22"/>
          <p:cNvSpPr>
            <a:spLocks noChangeArrowheads="1"/>
          </p:cNvSpPr>
          <p:nvPr/>
        </p:nvSpPr>
        <p:spPr bwMode="auto">
          <a:xfrm>
            <a:off x="2716213" y="1874838"/>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1</a:t>
            </a:r>
          </a:p>
        </p:txBody>
      </p:sp>
      <p:sp>
        <p:nvSpPr>
          <p:cNvPr id="2069" name="Oval 23"/>
          <p:cNvSpPr>
            <a:spLocks noChangeArrowheads="1"/>
          </p:cNvSpPr>
          <p:nvPr/>
        </p:nvSpPr>
        <p:spPr bwMode="auto">
          <a:xfrm>
            <a:off x="2732088" y="2894013"/>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2</a:t>
            </a:r>
          </a:p>
        </p:txBody>
      </p:sp>
      <p:sp>
        <p:nvSpPr>
          <p:cNvPr id="2070" name="Line 24"/>
          <p:cNvSpPr>
            <a:spLocks noChangeShapeType="1"/>
          </p:cNvSpPr>
          <p:nvPr/>
        </p:nvSpPr>
        <p:spPr bwMode="auto">
          <a:xfrm>
            <a:off x="2954338" y="2330450"/>
            <a:ext cx="0" cy="558800"/>
          </a:xfrm>
          <a:prstGeom prst="line">
            <a:avLst/>
          </a:prstGeom>
          <a:noFill/>
          <a:ln w="12700">
            <a:solidFill>
              <a:schemeClr val="tx2"/>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2071" name="Line 25"/>
          <p:cNvSpPr>
            <a:spLocks noChangeShapeType="1"/>
          </p:cNvSpPr>
          <p:nvPr/>
        </p:nvSpPr>
        <p:spPr bwMode="auto">
          <a:xfrm flipV="1">
            <a:off x="3132138" y="1160463"/>
            <a:ext cx="0" cy="720725"/>
          </a:xfrm>
          <a:prstGeom prst="line">
            <a:avLst/>
          </a:prstGeom>
          <a:noFill/>
          <a:ln w="12700">
            <a:solidFill>
              <a:schemeClr val="tx2"/>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2072" name="Line 26"/>
          <p:cNvSpPr>
            <a:spLocks noChangeShapeType="1"/>
          </p:cNvSpPr>
          <p:nvPr/>
        </p:nvSpPr>
        <p:spPr bwMode="auto">
          <a:xfrm>
            <a:off x="2763838" y="1187450"/>
            <a:ext cx="0" cy="735013"/>
          </a:xfrm>
          <a:prstGeom prst="line">
            <a:avLst/>
          </a:prstGeom>
          <a:noFill/>
          <a:ln w="12700">
            <a:solidFill>
              <a:schemeClr val="tx2"/>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grpSp>
        <p:nvGrpSpPr>
          <p:cNvPr id="2" name="Group 27"/>
          <p:cNvGrpSpPr>
            <a:grpSpLocks/>
          </p:cNvGrpSpPr>
          <p:nvPr/>
        </p:nvGrpSpPr>
        <p:grpSpPr bwMode="auto">
          <a:xfrm>
            <a:off x="5946775" y="393700"/>
            <a:ext cx="2870200" cy="2855913"/>
            <a:chOff x="638" y="517"/>
            <a:chExt cx="3238" cy="3274"/>
          </a:xfrm>
        </p:grpSpPr>
        <p:sp>
          <p:nvSpPr>
            <p:cNvPr id="2077" name="Oval 28"/>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1</a:t>
              </a:r>
            </a:p>
          </p:txBody>
        </p:sp>
        <p:sp>
          <p:nvSpPr>
            <p:cNvPr id="2078" name="Line 29"/>
            <p:cNvSpPr>
              <a:spLocks noChangeShapeType="1"/>
            </p:cNvSpPr>
            <p:nvPr/>
          </p:nvSpPr>
          <p:spPr bwMode="auto">
            <a:xfrm>
              <a:off x="1728" y="948"/>
              <a:ext cx="300" cy="42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2079" name="Line 30"/>
            <p:cNvSpPr>
              <a:spLocks noChangeShapeType="1"/>
            </p:cNvSpPr>
            <p:nvPr/>
          </p:nvSpPr>
          <p:spPr bwMode="auto">
            <a:xfrm flipH="1">
              <a:off x="1812" y="1704"/>
              <a:ext cx="204" cy="46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grpSp>
          <p:nvGrpSpPr>
            <p:cNvPr id="3" name="Group 31"/>
            <p:cNvGrpSpPr>
              <a:grpSpLocks/>
            </p:cNvGrpSpPr>
            <p:nvPr/>
          </p:nvGrpSpPr>
          <p:grpSpPr bwMode="auto">
            <a:xfrm>
              <a:off x="864" y="612"/>
              <a:ext cx="960" cy="1824"/>
              <a:chOff x="852" y="1116"/>
              <a:chExt cx="960" cy="1824"/>
            </a:xfrm>
          </p:grpSpPr>
          <p:sp>
            <p:nvSpPr>
              <p:cNvPr id="2092" name="Oval 32"/>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0</a:t>
                </a:r>
              </a:p>
            </p:txBody>
          </p:sp>
          <p:sp>
            <p:nvSpPr>
              <p:cNvPr id="2093" name="Oval 33"/>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2</a:t>
                </a:r>
              </a:p>
            </p:txBody>
          </p:sp>
          <p:sp>
            <p:nvSpPr>
              <p:cNvPr id="2094" name="Oval 34"/>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3</a:t>
                </a:r>
              </a:p>
            </p:txBody>
          </p:sp>
          <p:sp>
            <p:nvSpPr>
              <p:cNvPr id="2095" name="Line 35"/>
              <p:cNvSpPr>
                <a:spLocks noChangeShapeType="1"/>
              </p:cNvSpPr>
              <p:nvPr/>
            </p:nvSpPr>
            <p:spPr bwMode="auto">
              <a:xfrm flipH="1">
                <a:off x="1140" y="1476"/>
                <a:ext cx="276" cy="40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2096" name="Line 36"/>
              <p:cNvSpPr>
                <a:spLocks noChangeShapeType="1"/>
              </p:cNvSpPr>
              <p:nvPr/>
            </p:nvSpPr>
            <p:spPr bwMode="auto">
              <a:xfrm>
                <a:off x="1176" y="2220"/>
                <a:ext cx="216" cy="46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grpSp>
        <p:grpSp>
          <p:nvGrpSpPr>
            <p:cNvPr id="4" name="Group 37"/>
            <p:cNvGrpSpPr>
              <a:grpSpLocks/>
            </p:cNvGrpSpPr>
            <p:nvPr/>
          </p:nvGrpSpPr>
          <p:grpSpPr bwMode="auto">
            <a:xfrm>
              <a:off x="2916" y="576"/>
              <a:ext cx="960" cy="1824"/>
              <a:chOff x="852" y="1116"/>
              <a:chExt cx="960" cy="1824"/>
            </a:xfrm>
          </p:grpSpPr>
          <p:sp>
            <p:nvSpPr>
              <p:cNvPr id="2087" name="Oval 38"/>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4</a:t>
                </a:r>
              </a:p>
            </p:txBody>
          </p:sp>
          <p:sp>
            <p:nvSpPr>
              <p:cNvPr id="2088" name="Oval 39"/>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5</a:t>
                </a:r>
              </a:p>
            </p:txBody>
          </p:sp>
          <p:sp>
            <p:nvSpPr>
              <p:cNvPr id="2089" name="Oval 40"/>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6</a:t>
                </a:r>
              </a:p>
            </p:txBody>
          </p:sp>
          <p:sp>
            <p:nvSpPr>
              <p:cNvPr id="2090" name="Line 41"/>
              <p:cNvSpPr>
                <a:spLocks noChangeShapeType="1"/>
              </p:cNvSpPr>
              <p:nvPr/>
            </p:nvSpPr>
            <p:spPr bwMode="auto">
              <a:xfrm flipH="1">
                <a:off x="1140" y="1476"/>
                <a:ext cx="276" cy="40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2091" name="Line 42"/>
              <p:cNvSpPr>
                <a:spLocks noChangeShapeType="1"/>
              </p:cNvSpPr>
              <p:nvPr/>
            </p:nvSpPr>
            <p:spPr bwMode="auto">
              <a:xfrm>
                <a:off x="1176" y="2220"/>
                <a:ext cx="216" cy="46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grpSp>
        <p:sp>
          <p:nvSpPr>
            <p:cNvPr id="2082" name="Oval 43"/>
            <p:cNvSpPr>
              <a:spLocks noChangeArrowheads="1"/>
            </p:cNvSpPr>
            <p:nvPr/>
          </p:nvSpPr>
          <p:spPr bwMode="auto">
            <a:xfrm>
              <a:off x="2988" y="2940"/>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7</a:t>
              </a:r>
            </a:p>
          </p:txBody>
        </p:sp>
        <p:sp>
          <p:nvSpPr>
            <p:cNvPr id="2083" name="Line 44"/>
            <p:cNvSpPr>
              <a:spLocks noChangeShapeType="1"/>
            </p:cNvSpPr>
            <p:nvPr/>
          </p:nvSpPr>
          <p:spPr bwMode="auto">
            <a:xfrm flipH="1">
              <a:off x="3312" y="2388"/>
              <a:ext cx="252" cy="6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2084" name="Text Box 45"/>
            <p:cNvSpPr txBox="1">
              <a:spLocks noChangeArrowheads="1"/>
            </p:cNvSpPr>
            <p:nvPr/>
          </p:nvSpPr>
          <p:spPr bwMode="auto">
            <a:xfrm>
              <a:off x="638" y="517"/>
              <a:ext cx="208" cy="524"/>
            </a:xfrm>
            <a:prstGeom prst="rect">
              <a:avLst/>
            </a:prstGeom>
            <a:noFill/>
            <a:ln w="9525">
              <a:noFill/>
              <a:miter lim="800000"/>
              <a:headEnd/>
              <a:tailEnd/>
            </a:ln>
          </p:spPr>
          <p:txBody>
            <a:bodyPr wrap="none" anchor="ctr">
              <a:spAutoFit/>
            </a:bodyPr>
            <a:lstStyle/>
            <a:p>
              <a:pPr algn="ctr" fontAlgn="base">
                <a:spcBef>
                  <a:spcPct val="0"/>
                </a:spcBef>
                <a:spcAft>
                  <a:spcPct val="0"/>
                </a:spcAft>
              </a:pPr>
              <a:endParaRPr kumimoji="1" lang="en-US" sz="2400" b="1">
                <a:solidFill>
                  <a:srgbClr val="006633"/>
                </a:solidFill>
                <a:latin typeface="Times New Roman" pitchFamily="18" charset="0"/>
                <a:ea typeface="新細明體" pitchFamily="18" charset="-120"/>
              </a:endParaRPr>
            </a:p>
          </p:txBody>
        </p:sp>
        <p:sp>
          <p:nvSpPr>
            <p:cNvPr id="2085" name="Rectangle 46"/>
            <p:cNvSpPr>
              <a:spLocks noChangeArrowheads="1"/>
            </p:cNvSpPr>
            <p:nvPr/>
          </p:nvSpPr>
          <p:spPr bwMode="auto">
            <a:xfrm>
              <a:off x="2728" y="571"/>
              <a:ext cx="208" cy="386"/>
            </a:xfrm>
            <a:prstGeom prst="rect">
              <a:avLst/>
            </a:prstGeom>
            <a:noFill/>
            <a:ln w="9525">
              <a:noFill/>
              <a:miter lim="800000"/>
              <a:headEnd/>
              <a:tailEnd/>
            </a:ln>
          </p:spPr>
          <p:txBody>
            <a:bodyPr wrap="none" anchor="ctr">
              <a:spAutoFit/>
            </a:bodyPr>
            <a:lstStyle/>
            <a:p>
              <a:pPr algn="ctr" fontAlgn="base">
                <a:spcBef>
                  <a:spcPct val="0"/>
                </a:spcBef>
                <a:spcAft>
                  <a:spcPct val="0"/>
                </a:spcAft>
              </a:pPr>
              <a:endParaRPr kumimoji="1" lang="en-US" sz="2400" b="1" baseline="-25000">
                <a:solidFill>
                  <a:srgbClr val="006633"/>
                </a:solidFill>
                <a:latin typeface="Times New Roman" pitchFamily="18" charset="0"/>
                <a:ea typeface="新細明體" pitchFamily="18" charset="-120"/>
              </a:endParaRPr>
            </a:p>
          </p:txBody>
        </p:sp>
        <p:sp>
          <p:nvSpPr>
            <p:cNvPr id="2086" name="Rectangle 47"/>
            <p:cNvSpPr>
              <a:spLocks noChangeArrowheads="1"/>
            </p:cNvSpPr>
            <p:nvPr/>
          </p:nvSpPr>
          <p:spPr bwMode="auto">
            <a:xfrm>
              <a:off x="2526" y="3405"/>
              <a:ext cx="207" cy="386"/>
            </a:xfrm>
            <a:prstGeom prst="rect">
              <a:avLst/>
            </a:prstGeom>
            <a:noFill/>
            <a:ln w="9525">
              <a:noFill/>
              <a:miter lim="800000"/>
              <a:headEnd/>
              <a:tailEnd/>
            </a:ln>
          </p:spPr>
          <p:txBody>
            <a:bodyPr wrap="none" anchor="ctr">
              <a:spAutoFit/>
            </a:bodyPr>
            <a:lstStyle/>
            <a:p>
              <a:pPr algn="ctr" fontAlgn="base">
                <a:spcBef>
                  <a:spcPct val="0"/>
                </a:spcBef>
                <a:spcAft>
                  <a:spcPct val="0"/>
                </a:spcAft>
              </a:pPr>
              <a:endParaRPr kumimoji="1" lang="en-US" sz="2400" b="1" baseline="-25000">
                <a:solidFill>
                  <a:srgbClr val="006633"/>
                </a:solidFill>
                <a:latin typeface="Times New Roman" pitchFamily="18" charset="0"/>
                <a:ea typeface="新細明體" pitchFamily="18" charset="-120"/>
              </a:endParaRPr>
            </a:p>
          </p:txBody>
        </p:sp>
      </p:grpSp>
      <p:sp>
        <p:nvSpPr>
          <p:cNvPr id="2074" name="Line 48"/>
          <p:cNvSpPr>
            <a:spLocks noChangeShapeType="1"/>
          </p:cNvSpPr>
          <p:nvPr/>
        </p:nvSpPr>
        <p:spPr bwMode="auto">
          <a:xfrm flipH="1" flipV="1">
            <a:off x="1828800" y="4127500"/>
            <a:ext cx="563563" cy="1004888"/>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en-CA" b="1">
              <a:solidFill>
                <a:srgbClr val="000000"/>
              </a:solidFill>
            </a:endParaRPr>
          </a:p>
        </p:txBody>
      </p:sp>
      <p:sp>
        <p:nvSpPr>
          <p:cNvPr id="2075" name="Line 49"/>
          <p:cNvSpPr>
            <a:spLocks noChangeShapeType="1"/>
          </p:cNvSpPr>
          <p:nvPr/>
        </p:nvSpPr>
        <p:spPr bwMode="auto">
          <a:xfrm flipV="1">
            <a:off x="4562475" y="3933825"/>
            <a:ext cx="935038" cy="1304925"/>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en-CA" b="1">
              <a:solidFill>
                <a:srgbClr val="000000"/>
              </a:solidFill>
            </a:endParaRPr>
          </a:p>
        </p:txBody>
      </p:sp>
      <p:sp>
        <p:nvSpPr>
          <p:cNvPr id="2076" name="Text Box 50"/>
          <p:cNvSpPr txBox="1">
            <a:spLocks noChangeArrowheads="1"/>
          </p:cNvSpPr>
          <p:nvPr/>
        </p:nvSpPr>
        <p:spPr bwMode="auto">
          <a:xfrm>
            <a:off x="2705100" y="5168900"/>
            <a:ext cx="1468438" cy="457200"/>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400">
                <a:solidFill>
                  <a:srgbClr val="CC3300"/>
                </a:solidFill>
                <a:latin typeface="Times New Roman" pitchFamily="18" charset="0"/>
                <a:ea typeface="新細明體" pitchFamily="18" charset="-120"/>
              </a:rPr>
              <a:t>symmetric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a:t>More Adjacent Matrix</a:t>
            </a:r>
          </a:p>
        </p:txBody>
      </p:sp>
      <p:sp>
        <p:nvSpPr>
          <p:cNvPr id="31747" name="Rectangle 3"/>
          <p:cNvSpPr>
            <a:spLocks noGrp="1" noChangeArrowheads="1"/>
          </p:cNvSpPr>
          <p:nvPr>
            <p:ph type="body" idx="1"/>
          </p:nvPr>
        </p:nvSpPr>
        <p:spPr/>
        <p:txBody>
          <a:bodyPr/>
          <a:lstStyle/>
          <a:p>
            <a:pPr eaLnBrk="1" hangingPunct="1"/>
            <a:r>
              <a:rPr lang="en-US" altLang="zh-CN"/>
              <a:t>How to get the degree of vertex i?</a:t>
            </a:r>
          </a:p>
        </p:txBody>
      </p:sp>
      <p:sp>
        <p:nvSpPr>
          <p:cNvPr id="314374" name="Oval 6"/>
          <p:cNvSpPr>
            <a:spLocks noChangeArrowheads="1"/>
          </p:cNvSpPr>
          <p:nvPr/>
        </p:nvSpPr>
        <p:spPr bwMode="auto">
          <a:xfrm>
            <a:off x="919163" y="3038475"/>
            <a:ext cx="503237" cy="503238"/>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31749" name="Text Box 7"/>
          <p:cNvSpPr txBox="1">
            <a:spLocks noChangeArrowheads="1"/>
          </p:cNvSpPr>
          <p:nvPr/>
        </p:nvSpPr>
        <p:spPr bwMode="auto">
          <a:xfrm>
            <a:off x="985838" y="2989263"/>
            <a:ext cx="463550" cy="595312"/>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sp>
        <p:nvSpPr>
          <p:cNvPr id="31750" name="Line 8"/>
          <p:cNvSpPr>
            <a:spLocks noChangeShapeType="1"/>
          </p:cNvSpPr>
          <p:nvPr/>
        </p:nvSpPr>
        <p:spPr bwMode="auto">
          <a:xfrm>
            <a:off x="1389063" y="3243263"/>
            <a:ext cx="1511300" cy="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314377" name="Oval 9"/>
          <p:cNvSpPr>
            <a:spLocks noChangeArrowheads="1"/>
          </p:cNvSpPr>
          <p:nvPr/>
        </p:nvSpPr>
        <p:spPr bwMode="auto">
          <a:xfrm>
            <a:off x="2886075" y="4692650"/>
            <a:ext cx="503238" cy="503238"/>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31752" name="Text Box 10"/>
          <p:cNvSpPr txBox="1">
            <a:spLocks noChangeArrowheads="1"/>
          </p:cNvSpPr>
          <p:nvPr/>
        </p:nvSpPr>
        <p:spPr bwMode="auto">
          <a:xfrm>
            <a:off x="2952750" y="4643438"/>
            <a:ext cx="463550" cy="595312"/>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sp>
        <p:nvSpPr>
          <p:cNvPr id="31753" name="Freeform 11"/>
          <p:cNvSpPr>
            <a:spLocks/>
          </p:cNvSpPr>
          <p:nvPr/>
        </p:nvSpPr>
        <p:spPr bwMode="auto">
          <a:xfrm>
            <a:off x="1250950" y="3395663"/>
            <a:ext cx="1684338" cy="1371600"/>
          </a:xfrm>
          <a:custGeom>
            <a:avLst/>
            <a:gdLst>
              <a:gd name="T0" fmla="*/ 1684338 w 300"/>
              <a:gd name="T1" fmla="*/ 0 h 300"/>
              <a:gd name="T2" fmla="*/ 0 w 300"/>
              <a:gd name="T3" fmla="*/ 1371600 h 300"/>
              <a:gd name="T4" fmla="*/ 0 60000 65536"/>
              <a:gd name="T5" fmla="*/ 0 60000 65536"/>
              <a:gd name="T6" fmla="*/ 0 w 300"/>
              <a:gd name="T7" fmla="*/ 0 h 300"/>
              <a:gd name="T8" fmla="*/ 300 w 300"/>
              <a:gd name="T9" fmla="*/ 300 h 300"/>
            </a:gdLst>
            <a:ahLst/>
            <a:cxnLst>
              <a:cxn ang="T4">
                <a:pos x="T0" y="T1"/>
              </a:cxn>
              <a:cxn ang="T5">
                <a:pos x="T2" y="T3"/>
              </a:cxn>
            </a:cxnLst>
            <a:rect l="T6" t="T7" r="T8" b="T9"/>
            <a:pathLst>
              <a:path w="300" h="300">
                <a:moveTo>
                  <a:pt x="300" y="0"/>
                </a:moveTo>
                <a:lnTo>
                  <a:pt x="0" y="300"/>
                </a:lnTo>
              </a:path>
            </a:pathLst>
          </a:custGeom>
          <a:noFill/>
          <a:ln w="38100" cmpd="sng">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31754" name="Line 12"/>
          <p:cNvSpPr>
            <a:spLocks noChangeShapeType="1"/>
          </p:cNvSpPr>
          <p:nvPr/>
        </p:nvSpPr>
        <p:spPr bwMode="auto">
          <a:xfrm>
            <a:off x="1062038" y="3517900"/>
            <a:ext cx="0" cy="120650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314381" name="Oval 13"/>
          <p:cNvSpPr>
            <a:spLocks noChangeArrowheads="1"/>
          </p:cNvSpPr>
          <p:nvPr/>
        </p:nvSpPr>
        <p:spPr bwMode="auto">
          <a:xfrm>
            <a:off x="2890838" y="3011488"/>
            <a:ext cx="503237" cy="50323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31756" name="Text Box 14"/>
          <p:cNvSpPr txBox="1">
            <a:spLocks noChangeArrowheads="1"/>
          </p:cNvSpPr>
          <p:nvPr/>
        </p:nvSpPr>
        <p:spPr bwMode="auto">
          <a:xfrm>
            <a:off x="2957513" y="2962275"/>
            <a:ext cx="463550" cy="595313"/>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sp>
        <p:nvSpPr>
          <p:cNvPr id="314383" name="Oval 15"/>
          <p:cNvSpPr>
            <a:spLocks noChangeArrowheads="1"/>
          </p:cNvSpPr>
          <p:nvPr/>
        </p:nvSpPr>
        <p:spPr bwMode="auto">
          <a:xfrm>
            <a:off x="844550" y="4699000"/>
            <a:ext cx="503238" cy="503238"/>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31758" name="Text Box 16"/>
          <p:cNvSpPr txBox="1">
            <a:spLocks noChangeArrowheads="1"/>
          </p:cNvSpPr>
          <p:nvPr/>
        </p:nvSpPr>
        <p:spPr bwMode="auto">
          <a:xfrm>
            <a:off x="911225" y="4649788"/>
            <a:ext cx="463550" cy="595312"/>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sp>
        <p:nvSpPr>
          <p:cNvPr id="31759" name="Line 17"/>
          <p:cNvSpPr>
            <a:spLocks noChangeShapeType="1"/>
          </p:cNvSpPr>
          <p:nvPr/>
        </p:nvSpPr>
        <p:spPr bwMode="auto">
          <a:xfrm>
            <a:off x="1358900" y="4935538"/>
            <a:ext cx="1511300" cy="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grpSp>
        <p:nvGrpSpPr>
          <p:cNvPr id="2" name="Group 18"/>
          <p:cNvGrpSpPr>
            <a:grpSpLocks/>
          </p:cNvGrpSpPr>
          <p:nvPr/>
        </p:nvGrpSpPr>
        <p:grpSpPr bwMode="auto">
          <a:xfrm>
            <a:off x="4575175" y="2365375"/>
            <a:ext cx="3597275" cy="555625"/>
            <a:chOff x="2882" y="998"/>
            <a:chExt cx="2266" cy="350"/>
          </a:xfrm>
        </p:grpSpPr>
        <p:sp>
          <p:nvSpPr>
            <p:cNvPr id="31772" name="Text Box 19"/>
            <p:cNvSpPr txBox="1">
              <a:spLocks noChangeArrowheads="1"/>
            </p:cNvSpPr>
            <p:nvPr/>
          </p:nvSpPr>
          <p:spPr bwMode="auto">
            <a:xfrm>
              <a:off x="3737" y="998"/>
              <a:ext cx="1411" cy="345"/>
            </a:xfrm>
            <a:prstGeom prst="rect">
              <a:avLst/>
            </a:prstGeom>
            <a:noFill/>
            <a:ln w="28575">
              <a:solidFill>
                <a:schemeClr val="accent1"/>
              </a:solidFill>
              <a:miter lim="800000"/>
              <a:headEnd/>
              <a:tailEnd/>
            </a:ln>
          </p:spPr>
          <p:txBody>
            <a:bodyPr lIns="126000" rIns="0">
              <a:spAutoFit/>
            </a:bodyPr>
            <a:lstStyle/>
            <a:p>
              <a:pPr fontAlgn="base">
                <a:spcBef>
                  <a:spcPct val="50000"/>
                </a:spcBef>
                <a:spcAft>
                  <a:spcPct val="0"/>
                </a:spcAft>
              </a:pP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1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2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3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4</a:t>
              </a:r>
            </a:p>
          </p:txBody>
        </p:sp>
        <p:sp>
          <p:nvSpPr>
            <p:cNvPr id="31773" name="Line 20"/>
            <p:cNvSpPr>
              <a:spLocks noChangeShapeType="1"/>
            </p:cNvSpPr>
            <p:nvPr/>
          </p:nvSpPr>
          <p:spPr bwMode="auto">
            <a:xfrm>
              <a:off x="4093"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31774" name="Line 21"/>
            <p:cNvSpPr>
              <a:spLocks noChangeShapeType="1"/>
            </p:cNvSpPr>
            <p:nvPr/>
          </p:nvSpPr>
          <p:spPr bwMode="auto">
            <a:xfrm>
              <a:off x="4449"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31775" name="Line 22"/>
            <p:cNvSpPr>
              <a:spLocks noChangeShapeType="1"/>
            </p:cNvSpPr>
            <p:nvPr/>
          </p:nvSpPr>
          <p:spPr bwMode="auto">
            <a:xfrm>
              <a:off x="4795"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31776" name="Rectangle 23"/>
            <p:cNvSpPr>
              <a:spLocks noChangeArrowheads="1"/>
            </p:cNvSpPr>
            <p:nvPr/>
          </p:nvSpPr>
          <p:spPr bwMode="auto">
            <a:xfrm>
              <a:off x="2882" y="1021"/>
              <a:ext cx="846" cy="327"/>
            </a:xfrm>
            <a:prstGeom prst="rect">
              <a:avLst/>
            </a:prstGeom>
            <a:noFill/>
            <a:ln w="6350">
              <a:noFill/>
              <a:miter lim="800000"/>
              <a:headEnd/>
              <a:tailEnd/>
            </a:ln>
          </p:spPr>
          <p:txBody>
            <a:bodyPr>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vertex=</a:t>
              </a:r>
            </a:p>
          </p:txBody>
        </p:sp>
      </p:grpSp>
      <p:grpSp>
        <p:nvGrpSpPr>
          <p:cNvPr id="3" name="Group 24"/>
          <p:cNvGrpSpPr>
            <a:grpSpLocks/>
          </p:cNvGrpSpPr>
          <p:nvPr/>
        </p:nvGrpSpPr>
        <p:grpSpPr bwMode="auto">
          <a:xfrm>
            <a:off x="4565650" y="3370263"/>
            <a:ext cx="3330575" cy="2382837"/>
            <a:chOff x="2671" y="1776"/>
            <a:chExt cx="2098" cy="1501"/>
          </a:xfrm>
        </p:grpSpPr>
        <p:sp>
          <p:nvSpPr>
            <p:cNvPr id="31769" name="Text Box 25"/>
            <p:cNvSpPr txBox="1">
              <a:spLocks noChangeArrowheads="1"/>
            </p:cNvSpPr>
            <p:nvPr/>
          </p:nvSpPr>
          <p:spPr bwMode="auto">
            <a:xfrm>
              <a:off x="3384" y="1776"/>
              <a:ext cx="1385" cy="1501"/>
            </a:xfrm>
            <a:prstGeom prst="rect">
              <a:avLst/>
            </a:prstGeom>
            <a:noFill/>
            <a:ln w="9525">
              <a:noFill/>
              <a:miter lim="800000"/>
              <a:headEnd/>
              <a:tailEnd/>
            </a:ln>
          </p:spPr>
          <p:txBody>
            <a:bodyPr lIns="0" tIns="10800" rIns="0" bIns="10800"/>
            <a:lstStyle/>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0    1    0    1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1    0    1    1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0    1    0    0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1    1    0    0 </a:t>
              </a:r>
            </a:p>
          </p:txBody>
        </p:sp>
        <p:sp>
          <p:nvSpPr>
            <p:cNvPr id="31770" name="AutoShape 26"/>
            <p:cNvSpPr>
              <a:spLocks noChangeArrowheads="1"/>
            </p:cNvSpPr>
            <p:nvPr/>
          </p:nvSpPr>
          <p:spPr bwMode="auto">
            <a:xfrm>
              <a:off x="3306" y="1882"/>
              <a:ext cx="1460" cy="1326"/>
            </a:xfrm>
            <a:prstGeom prst="bracketPair">
              <a:avLst>
                <a:gd name="adj" fmla="val 5523"/>
              </a:avLst>
            </a:prstGeom>
            <a:noFill/>
            <a:ln w="28575">
              <a:solidFill>
                <a:schemeClr val="accent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31771" name="Rectangle 27"/>
            <p:cNvSpPr>
              <a:spLocks noChangeArrowheads="1"/>
            </p:cNvSpPr>
            <p:nvPr/>
          </p:nvSpPr>
          <p:spPr bwMode="auto">
            <a:xfrm>
              <a:off x="2671" y="2309"/>
              <a:ext cx="554" cy="327"/>
            </a:xfrm>
            <a:prstGeom prst="rect">
              <a:avLst/>
            </a:prstGeom>
            <a:noFill/>
            <a:ln w="6350">
              <a:noFill/>
              <a:miter lim="800000"/>
              <a:headEnd/>
              <a:tailEnd/>
            </a:ln>
          </p:spPr>
          <p:txBody>
            <a:bodyPr wrap="none">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arc=</a:t>
              </a:r>
            </a:p>
          </p:txBody>
        </p:sp>
      </p:grpSp>
      <p:grpSp>
        <p:nvGrpSpPr>
          <p:cNvPr id="4" name="Group 28"/>
          <p:cNvGrpSpPr>
            <a:grpSpLocks/>
          </p:cNvGrpSpPr>
          <p:nvPr/>
        </p:nvGrpSpPr>
        <p:grpSpPr bwMode="auto">
          <a:xfrm>
            <a:off x="5637213" y="2987675"/>
            <a:ext cx="2935287" cy="2693988"/>
            <a:chOff x="3336" y="1536"/>
            <a:chExt cx="1849" cy="1697"/>
          </a:xfrm>
        </p:grpSpPr>
        <p:sp>
          <p:nvSpPr>
            <p:cNvPr id="31767" name="Rectangle 29"/>
            <p:cNvSpPr>
              <a:spLocks noChangeArrowheads="1"/>
            </p:cNvSpPr>
            <p:nvPr/>
          </p:nvSpPr>
          <p:spPr bwMode="auto">
            <a:xfrm>
              <a:off x="3336" y="1536"/>
              <a:ext cx="1762" cy="288"/>
            </a:xfrm>
            <a:prstGeom prst="rect">
              <a:avLst/>
            </a:prstGeom>
            <a:noFill/>
            <a:ln w="6350">
              <a:noFill/>
              <a:miter lim="800000"/>
              <a:headEnd/>
              <a:tailEnd/>
            </a:ln>
          </p:spPr>
          <p:txBody>
            <a:bodyPr>
              <a:spAutoFit/>
            </a:bodyPr>
            <a:lstStyle/>
            <a:p>
              <a:pPr fontAlgn="base">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sp>
          <p:nvSpPr>
            <p:cNvPr id="31768" name="Rectangle 30"/>
            <p:cNvSpPr>
              <a:spLocks noChangeArrowheads="1"/>
            </p:cNvSpPr>
            <p:nvPr/>
          </p:nvSpPr>
          <p:spPr bwMode="auto">
            <a:xfrm>
              <a:off x="4806" y="1747"/>
              <a:ext cx="379" cy="1486"/>
            </a:xfrm>
            <a:prstGeom prst="rect">
              <a:avLst/>
            </a:prstGeom>
            <a:noFill/>
            <a:ln w="6350">
              <a:noFill/>
              <a:miter lim="800000"/>
              <a:headEnd/>
              <a:tailEnd/>
            </a:ln>
          </p:spPr>
          <p:txBody>
            <a:bodyPr>
              <a:spAutoFit/>
            </a:bodyPr>
            <a:lstStyle/>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grpSp>
      <p:grpSp>
        <p:nvGrpSpPr>
          <p:cNvPr id="5" name="Group 31"/>
          <p:cNvGrpSpPr>
            <a:grpSpLocks/>
          </p:cNvGrpSpPr>
          <p:nvPr/>
        </p:nvGrpSpPr>
        <p:grpSpPr bwMode="auto">
          <a:xfrm>
            <a:off x="5656263" y="4865688"/>
            <a:ext cx="2209800" cy="46037"/>
            <a:chOff x="3533" y="2573"/>
            <a:chExt cx="1392" cy="29"/>
          </a:xfrm>
        </p:grpSpPr>
        <p:sp>
          <p:nvSpPr>
            <p:cNvPr id="31765" name="Line 32"/>
            <p:cNvSpPr>
              <a:spLocks noChangeShapeType="1"/>
            </p:cNvSpPr>
            <p:nvPr/>
          </p:nvSpPr>
          <p:spPr bwMode="auto">
            <a:xfrm>
              <a:off x="3533" y="2573"/>
              <a:ext cx="1392" cy="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31766" name="Line 33"/>
            <p:cNvSpPr>
              <a:spLocks noChangeShapeType="1"/>
            </p:cNvSpPr>
            <p:nvPr/>
          </p:nvSpPr>
          <p:spPr bwMode="auto">
            <a:xfrm>
              <a:off x="3533" y="2602"/>
              <a:ext cx="1392" cy="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sp>
        <p:nvSpPr>
          <p:cNvPr id="314402" name="Text Box 34"/>
          <p:cNvSpPr txBox="1">
            <a:spLocks noChangeArrowheads="1"/>
          </p:cNvSpPr>
          <p:nvPr/>
        </p:nvSpPr>
        <p:spPr bwMode="auto">
          <a:xfrm>
            <a:off x="600075" y="5813425"/>
            <a:ext cx="7786688" cy="547688"/>
          </a:xfrm>
          <a:prstGeom prst="rect">
            <a:avLst/>
          </a:prstGeom>
          <a:noFill/>
          <a:ln w="28575">
            <a:solidFill>
              <a:schemeClr val="tx1"/>
            </a:solidFill>
            <a:miter lim="800000"/>
            <a:headEnd/>
            <a:tailEnd/>
          </a:ln>
        </p:spPr>
        <p:txBody>
          <a:bodyPr>
            <a:spAutoFit/>
          </a:bodyPr>
          <a:lstStyle/>
          <a:p>
            <a:pPr fontAlgn="base">
              <a:spcBef>
                <a:spcPct val="50000"/>
              </a:spcBef>
              <a:spcAft>
                <a:spcPct val="0"/>
              </a:spcAft>
            </a:pPr>
            <a:r>
              <a:rPr lang="en-US" altLang="zh-CN" sz="2800" b="1">
                <a:solidFill>
                  <a:srgbClr val="000000"/>
                </a:solidFill>
                <a:latin typeface="Times New Roman" pitchFamily="18" charset="0"/>
              </a:rPr>
              <a:t>The number of non-zero data in i</a:t>
            </a:r>
            <a:r>
              <a:rPr lang="en-US" altLang="zh-CN" sz="2800" b="1" baseline="30000">
                <a:solidFill>
                  <a:srgbClr val="000000"/>
                </a:solidFill>
                <a:latin typeface="Times New Roman" pitchFamily="18" charset="0"/>
              </a:rPr>
              <a:t>th </a:t>
            </a:r>
            <a:r>
              <a:rPr lang="en-US" altLang="zh-CN" sz="2800" b="1">
                <a:solidFill>
                  <a:srgbClr val="000000"/>
                </a:solidFill>
                <a:latin typeface="Times New Roman" pitchFamily="18" charset="0"/>
              </a:rPr>
              <a:t>row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4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0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zh-CN"/>
              <a:t>More Adjacent Matrix</a:t>
            </a:r>
          </a:p>
        </p:txBody>
      </p:sp>
      <p:grpSp>
        <p:nvGrpSpPr>
          <p:cNvPr id="2" name="Group 27"/>
          <p:cNvGrpSpPr>
            <a:grpSpLocks/>
          </p:cNvGrpSpPr>
          <p:nvPr/>
        </p:nvGrpSpPr>
        <p:grpSpPr bwMode="auto">
          <a:xfrm>
            <a:off x="758825" y="4938713"/>
            <a:ext cx="7667625" cy="519112"/>
            <a:chOff x="336" y="3483"/>
            <a:chExt cx="4830" cy="327"/>
          </a:xfrm>
        </p:grpSpPr>
        <p:sp>
          <p:nvSpPr>
            <p:cNvPr id="3106" name="Text Box 28"/>
            <p:cNvSpPr txBox="1">
              <a:spLocks noChangeArrowheads="1"/>
            </p:cNvSpPr>
            <p:nvPr/>
          </p:nvSpPr>
          <p:spPr bwMode="auto">
            <a:xfrm>
              <a:off x="740" y="3483"/>
              <a:ext cx="4426" cy="327"/>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altLang="zh-CN" sz="2800" b="1">
                  <a:solidFill>
                    <a:srgbClr val="000000"/>
                  </a:solidFill>
                  <a:latin typeface="Times New Roman" pitchFamily="18" charset="0"/>
                </a:rPr>
                <a:t>How to ensure if there is edge on v</a:t>
              </a:r>
              <a:r>
                <a:rPr lang="en-US" altLang="zh-CN" sz="2800" b="1" baseline="-25000">
                  <a:solidFill>
                    <a:srgbClr val="000000"/>
                  </a:solidFill>
                  <a:latin typeface="Times New Roman" pitchFamily="18" charset="0"/>
                </a:rPr>
                <a:t>i</a:t>
              </a:r>
              <a:r>
                <a:rPr lang="en-US" altLang="zh-CN" sz="2800" b="1">
                  <a:solidFill>
                    <a:srgbClr val="000000"/>
                  </a:solidFill>
                  <a:latin typeface="Times New Roman" pitchFamily="18" charset="0"/>
                </a:rPr>
                <a:t> and v</a:t>
              </a:r>
              <a:r>
                <a:rPr lang="en-US" altLang="zh-CN" sz="2800" b="1" baseline="-25000">
                  <a:solidFill>
                    <a:srgbClr val="000000"/>
                  </a:solidFill>
                  <a:latin typeface="Times New Roman" pitchFamily="18" charset="0"/>
                </a:rPr>
                <a:t>j</a:t>
              </a:r>
              <a:r>
                <a:rPr lang="en-US" altLang="zh-CN" sz="2800" b="1">
                  <a:solidFill>
                    <a:srgbClr val="000000"/>
                  </a:solidFill>
                  <a:latin typeface="Times New Roman" pitchFamily="18" charset="0"/>
                </a:rPr>
                <a:t>?</a:t>
              </a:r>
              <a:endParaRPr lang="en-US" altLang="zh-CN" b="1">
                <a:solidFill>
                  <a:srgbClr val="000000"/>
                </a:solidFill>
              </a:endParaRPr>
            </a:p>
          </p:txBody>
        </p:sp>
        <p:graphicFrame>
          <p:nvGraphicFramePr>
            <p:cNvPr id="3074" name="Object 29"/>
            <p:cNvGraphicFramePr>
              <a:graphicFrameLocks noChangeAspect="1"/>
            </p:cNvGraphicFramePr>
            <p:nvPr/>
          </p:nvGraphicFramePr>
          <p:xfrm>
            <a:off x="336" y="3493"/>
            <a:ext cx="319" cy="313"/>
          </p:xfrm>
          <a:graphic>
            <a:graphicData uri="http://schemas.openxmlformats.org/presentationml/2006/ole">
              <mc:AlternateContent xmlns:mc="http://schemas.openxmlformats.org/markup-compatibility/2006">
                <mc:Choice xmlns:v="urn:schemas-microsoft-com:vml" Requires="v">
                  <p:oleObj spid="_x0000_s17415" name="Clip" r:id="rId3" imgW="861120" imgH="844560" progId="MS_ClipArt_Gallery.5">
                    <p:embed/>
                  </p:oleObj>
                </mc:Choice>
                <mc:Fallback>
                  <p:oleObj name="Clip" r:id="rId3" imgW="861120" imgH="844560" progId="MS_ClipArt_Gallery.5">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3493"/>
                          <a:ext cx="319"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5423" name="Oval 31"/>
          <p:cNvSpPr>
            <a:spLocks noChangeArrowheads="1"/>
          </p:cNvSpPr>
          <p:nvPr/>
        </p:nvSpPr>
        <p:spPr bwMode="auto">
          <a:xfrm>
            <a:off x="1098550" y="2103438"/>
            <a:ext cx="503238" cy="50323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3078" name="Text Box 32"/>
          <p:cNvSpPr txBox="1">
            <a:spLocks noChangeArrowheads="1"/>
          </p:cNvSpPr>
          <p:nvPr/>
        </p:nvSpPr>
        <p:spPr bwMode="auto">
          <a:xfrm>
            <a:off x="1165225" y="2054225"/>
            <a:ext cx="463550" cy="595313"/>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sp>
        <p:nvSpPr>
          <p:cNvPr id="3079" name="Line 33"/>
          <p:cNvSpPr>
            <a:spLocks noChangeShapeType="1"/>
          </p:cNvSpPr>
          <p:nvPr/>
        </p:nvSpPr>
        <p:spPr bwMode="auto">
          <a:xfrm>
            <a:off x="1568450" y="2308225"/>
            <a:ext cx="1511300" cy="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315426" name="Oval 34"/>
          <p:cNvSpPr>
            <a:spLocks noChangeArrowheads="1"/>
          </p:cNvSpPr>
          <p:nvPr/>
        </p:nvSpPr>
        <p:spPr bwMode="auto">
          <a:xfrm>
            <a:off x="3065463" y="3757613"/>
            <a:ext cx="503237" cy="50323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3081" name="Text Box 35"/>
          <p:cNvSpPr txBox="1">
            <a:spLocks noChangeArrowheads="1"/>
          </p:cNvSpPr>
          <p:nvPr/>
        </p:nvSpPr>
        <p:spPr bwMode="auto">
          <a:xfrm>
            <a:off x="3132138" y="3708400"/>
            <a:ext cx="463550" cy="595313"/>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sp>
        <p:nvSpPr>
          <p:cNvPr id="3082" name="Freeform 36"/>
          <p:cNvSpPr>
            <a:spLocks/>
          </p:cNvSpPr>
          <p:nvPr/>
        </p:nvSpPr>
        <p:spPr bwMode="auto">
          <a:xfrm>
            <a:off x="1430338" y="2460625"/>
            <a:ext cx="1684337" cy="1371600"/>
          </a:xfrm>
          <a:custGeom>
            <a:avLst/>
            <a:gdLst>
              <a:gd name="T0" fmla="*/ 1684337 w 300"/>
              <a:gd name="T1" fmla="*/ 0 h 300"/>
              <a:gd name="T2" fmla="*/ 0 w 300"/>
              <a:gd name="T3" fmla="*/ 1371600 h 300"/>
              <a:gd name="T4" fmla="*/ 0 60000 65536"/>
              <a:gd name="T5" fmla="*/ 0 60000 65536"/>
              <a:gd name="T6" fmla="*/ 0 w 300"/>
              <a:gd name="T7" fmla="*/ 0 h 300"/>
              <a:gd name="T8" fmla="*/ 300 w 300"/>
              <a:gd name="T9" fmla="*/ 300 h 300"/>
            </a:gdLst>
            <a:ahLst/>
            <a:cxnLst>
              <a:cxn ang="T4">
                <a:pos x="T0" y="T1"/>
              </a:cxn>
              <a:cxn ang="T5">
                <a:pos x="T2" y="T3"/>
              </a:cxn>
            </a:cxnLst>
            <a:rect l="T6" t="T7" r="T8" b="T9"/>
            <a:pathLst>
              <a:path w="300" h="300">
                <a:moveTo>
                  <a:pt x="300" y="0"/>
                </a:moveTo>
                <a:lnTo>
                  <a:pt x="0" y="300"/>
                </a:lnTo>
              </a:path>
            </a:pathLst>
          </a:custGeom>
          <a:noFill/>
          <a:ln w="38100" cmpd="sng">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3083" name="Line 37"/>
          <p:cNvSpPr>
            <a:spLocks noChangeShapeType="1"/>
          </p:cNvSpPr>
          <p:nvPr/>
        </p:nvSpPr>
        <p:spPr bwMode="auto">
          <a:xfrm>
            <a:off x="1241425" y="2582863"/>
            <a:ext cx="0" cy="120650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315430" name="Oval 38"/>
          <p:cNvSpPr>
            <a:spLocks noChangeArrowheads="1"/>
          </p:cNvSpPr>
          <p:nvPr/>
        </p:nvSpPr>
        <p:spPr bwMode="auto">
          <a:xfrm>
            <a:off x="3070225" y="2076450"/>
            <a:ext cx="503238" cy="503238"/>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3085" name="Text Box 39"/>
          <p:cNvSpPr txBox="1">
            <a:spLocks noChangeArrowheads="1"/>
          </p:cNvSpPr>
          <p:nvPr/>
        </p:nvSpPr>
        <p:spPr bwMode="auto">
          <a:xfrm>
            <a:off x="3136900" y="2027238"/>
            <a:ext cx="463550" cy="595312"/>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sp>
        <p:nvSpPr>
          <p:cNvPr id="315432" name="Oval 40"/>
          <p:cNvSpPr>
            <a:spLocks noChangeArrowheads="1"/>
          </p:cNvSpPr>
          <p:nvPr/>
        </p:nvSpPr>
        <p:spPr bwMode="auto">
          <a:xfrm>
            <a:off x="1023938" y="3763963"/>
            <a:ext cx="503237" cy="50323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3087" name="Text Box 41"/>
          <p:cNvSpPr txBox="1">
            <a:spLocks noChangeArrowheads="1"/>
          </p:cNvSpPr>
          <p:nvPr/>
        </p:nvSpPr>
        <p:spPr bwMode="auto">
          <a:xfrm>
            <a:off x="1090613" y="3714750"/>
            <a:ext cx="463550" cy="595313"/>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sp>
        <p:nvSpPr>
          <p:cNvPr id="3088" name="Line 42"/>
          <p:cNvSpPr>
            <a:spLocks noChangeShapeType="1"/>
          </p:cNvSpPr>
          <p:nvPr/>
        </p:nvSpPr>
        <p:spPr bwMode="auto">
          <a:xfrm>
            <a:off x="1538288" y="4000500"/>
            <a:ext cx="1511300" cy="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grpSp>
        <p:nvGrpSpPr>
          <p:cNvPr id="3" name="Group 43"/>
          <p:cNvGrpSpPr>
            <a:grpSpLocks/>
          </p:cNvGrpSpPr>
          <p:nvPr/>
        </p:nvGrpSpPr>
        <p:grpSpPr bwMode="auto">
          <a:xfrm>
            <a:off x="4754563" y="1430338"/>
            <a:ext cx="3597275" cy="555625"/>
            <a:chOff x="2882" y="998"/>
            <a:chExt cx="2266" cy="350"/>
          </a:xfrm>
        </p:grpSpPr>
        <p:sp>
          <p:nvSpPr>
            <p:cNvPr id="3101" name="Text Box 44"/>
            <p:cNvSpPr txBox="1">
              <a:spLocks noChangeArrowheads="1"/>
            </p:cNvSpPr>
            <p:nvPr/>
          </p:nvSpPr>
          <p:spPr bwMode="auto">
            <a:xfrm>
              <a:off x="3737" y="998"/>
              <a:ext cx="1411" cy="345"/>
            </a:xfrm>
            <a:prstGeom prst="rect">
              <a:avLst/>
            </a:prstGeom>
            <a:noFill/>
            <a:ln w="28575">
              <a:solidFill>
                <a:schemeClr val="accent1"/>
              </a:solidFill>
              <a:miter lim="800000"/>
              <a:headEnd/>
              <a:tailEnd/>
            </a:ln>
          </p:spPr>
          <p:txBody>
            <a:bodyPr lIns="126000" rIns="0">
              <a:spAutoFit/>
            </a:bodyPr>
            <a:lstStyle/>
            <a:p>
              <a:pPr fontAlgn="base">
                <a:spcBef>
                  <a:spcPct val="50000"/>
                </a:spcBef>
                <a:spcAft>
                  <a:spcPct val="0"/>
                </a:spcAft>
              </a:pP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1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2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3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4</a:t>
              </a:r>
            </a:p>
          </p:txBody>
        </p:sp>
        <p:sp>
          <p:nvSpPr>
            <p:cNvPr id="3102" name="Line 45"/>
            <p:cNvSpPr>
              <a:spLocks noChangeShapeType="1"/>
            </p:cNvSpPr>
            <p:nvPr/>
          </p:nvSpPr>
          <p:spPr bwMode="auto">
            <a:xfrm>
              <a:off x="4093"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3103" name="Line 46"/>
            <p:cNvSpPr>
              <a:spLocks noChangeShapeType="1"/>
            </p:cNvSpPr>
            <p:nvPr/>
          </p:nvSpPr>
          <p:spPr bwMode="auto">
            <a:xfrm>
              <a:off x="4449"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3104" name="Line 47"/>
            <p:cNvSpPr>
              <a:spLocks noChangeShapeType="1"/>
            </p:cNvSpPr>
            <p:nvPr/>
          </p:nvSpPr>
          <p:spPr bwMode="auto">
            <a:xfrm>
              <a:off x="4795"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3105" name="Rectangle 48"/>
            <p:cNvSpPr>
              <a:spLocks noChangeArrowheads="1"/>
            </p:cNvSpPr>
            <p:nvPr/>
          </p:nvSpPr>
          <p:spPr bwMode="auto">
            <a:xfrm>
              <a:off x="2882" y="1021"/>
              <a:ext cx="846" cy="327"/>
            </a:xfrm>
            <a:prstGeom prst="rect">
              <a:avLst/>
            </a:prstGeom>
            <a:noFill/>
            <a:ln w="6350">
              <a:noFill/>
              <a:miter lim="800000"/>
              <a:headEnd/>
              <a:tailEnd/>
            </a:ln>
          </p:spPr>
          <p:txBody>
            <a:bodyPr>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vertex=</a:t>
              </a:r>
            </a:p>
          </p:txBody>
        </p:sp>
      </p:grpSp>
      <p:grpSp>
        <p:nvGrpSpPr>
          <p:cNvPr id="4" name="Group 49"/>
          <p:cNvGrpSpPr>
            <a:grpSpLocks/>
          </p:cNvGrpSpPr>
          <p:nvPr/>
        </p:nvGrpSpPr>
        <p:grpSpPr bwMode="auto">
          <a:xfrm>
            <a:off x="4745038" y="2435225"/>
            <a:ext cx="3330575" cy="2382838"/>
            <a:chOff x="2671" y="1776"/>
            <a:chExt cx="2098" cy="1501"/>
          </a:xfrm>
        </p:grpSpPr>
        <p:sp>
          <p:nvSpPr>
            <p:cNvPr id="3098" name="Text Box 50"/>
            <p:cNvSpPr txBox="1">
              <a:spLocks noChangeArrowheads="1"/>
            </p:cNvSpPr>
            <p:nvPr/>
          </p:nvSpPr>
          <p:spPr bwMode="auto">
            <a:xfrm>
              <a:off x="3384" y="1776"/>
              <a:ext cx="1385" cy="1501"/>
            </a:xfrm>
            <a:prstGeom prst="rect">
              <a:avLst/>
            </a:prstGeom>
            <a:noFill/>
            <a:ln w="9525">
              <a:noFill/>
              <a:miter lim="800000"/>
              <a:headEnd/>
              <a:tailEnd/>
            </a:ln>
          </p:spPr>
          <p:txBody>
            <a:bodyPr lIns="0" tIns="10800" rIns="0" bIns="10800"/>
            <a:lstStyle/>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0    1    0    1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1    0    1    1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0    1    0    0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1    1    0    0 </a:t>
              </a:r>
            </a:p>
          </p:txBody>
        </p:sp>
        <p:sp>
          <p:nvSpPr>
            <p:cNvPr id="3099" name="AutoShape 51"/>
            <p:cNvSpPr>
              <a:spLocks noChangeArrowheads="1"/>
            </p:cNvSpPr>
            <p:nvPr/>
          </p:nvSpPr>
          <p:spPr bwMode="auto">
            <a:xfrm>
              <a:off x="3306" y="1882"/>
              <a:ext cx="1460" cy="1326"/>
            </a:xfrm>
            <a:prstGeom prst="bracketPair">
              <a:avLst>
                <a:gd name="adj" fmla="val 5523"/>
              </a:avLst>
            </a:prstGeom>
            <a:noFill/>
            <a:ln w="28575">
              <a:solidFill>
                <a:schemeClr val="accent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3100" name="Rectangle 52"/>
            <p:cNvSpPr>
              <a:spLocks noChangeArrowheads="1"/>
            </p:cNvSpPr>
            <p:nvPr/>
          </p:nvSpPr>
          <p:spPr bwMode="auto">
            <a:xfrm>
              <a:off x="2671" y="2309"/>
              <a:ext cx="554" cy="327"/>
            </a:xfrm>
            <a:prstGeom prst="rect">
              <a:avLst/>
            </a:prstGeom>
            <a:noFill/>
            <a:ln w="6350">
              <a:noFill/>
              <a:miter lim="800000"/>
              <a:headEnd/>
              <a:tailEnd/>
            </a:ln>
          </p:spPr>
          <p:txBody>
            <a:bodyPr wrap="none">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arc=</a:t>
              </a:r>
            </a:p>
          </p:txBody>
        </p:sp>
      </p:grpSp>
      <p:grpSp>
        <p:nvGrpSpPr>
          <p:cNvPr id="5" name="Group 53"/>
          <p:cNvGrpSpPr>
            <a:grpSpLocks/>
          </p:cNvGrpSpPr>
          <p:nvPr/>
        </p:nvGrpSpPr>
        <p:grpSpPr bwMode="auto">
          <a:xfrm>
            <a:off x="5816600" y="2052638"/>
            <a:ext cx="2935288" cy="2693987"/>
            <a:chOff x="3336" y="1536"/>
            <a:chExt cx="1849" cy="1697"/>
          </a:xfrm>
        </p:grpSpPr>
        <p:sp>
          <p:nvSpPr>
            <p:cNvPr id="3096" name="Rectangle 54"/>
            <p:cNvSpPr>
              <a:spLocks noChangeArrowheads="1"/>
            </p:cNvSpPr>
            <p:nvPr/>
          </p:nvSpPr>
          <p:spPr bwMode="auto">
            <a:xfrm>
              <a:off x="3336" y="1536"/>
              <a:ext cx="1762" cy="288"/>
            </a:xfrm>
            <a:prstGeom prst="rect">
              <a:avLst/>
            </a:prstGeom>
            <a:noFill/>
            <a:ln w="6350">
              <a:noFill/>
              <a:miter lim="800000"/>
              <a:headEnd/>
              <a:tailEnd/>
            </a:ln>
          </p:spPr>
          <p:txBody>
            <a:bodyPr>
              <a:spAutoFit/>
            </a:bodyPr>
            <a:lstStyle/>
            <a:p>
              <a:pPr fontAlgn="base">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sp>
          <p:nvSpPr>
            <p:cNvPr id="3097" name="Rectangle 55"/>
            <p:cNvSpPr>
              <a:spLocks noChangeArrowheads="1"/>
            </p:cNvSpPr>
            <p:nvPr/>
          </p:nvSpPr>
          <p:spPr bwMode="auto">
            <a:xfrm>
              <a:off x="4806" y="1747"/>
              <a:ext cx="379" cy="1486"/>
            </a:xfrm>
            <a:prstGeom prst="rect">
              <a:avLst/>
            </a:prstGeom>
            <a:noFill/>
            <a:ln w="6350">
              <a:noFill/>
              <a:miter lim="800000"/>
              <a:headEnd/>
              <a:tailEnd/>
            </a:ln>
          </p:spPr>
          <p:txBody>
            <a:bodyPr>
              <a:spAutoFit/>
            </a:bodyPr>
            <a:lstStyle/>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grpSp>
      <p:grpSp>
        <p:nvGrpSpPr>
          <p:cNvPr id="6" name="Group 56"/>
          <p:cNvGrpSpPr>
            <a:grpSpLocks/>
          </p:cNvGrpSpPr>
          <p:nvPr/>
        </p:nvGrpSpPr>
        <p:grpSpPr bwMode="auto">
          <a:xfrm>
            <a:off x="5778500" y="2760663"/>
            <a:ext cx="2209800" cy="46037"/>
            <a:chOff x="3533" y="2573"/>
            <a:chExt cx="1392" cy="29"/>
          </a:xfrm>
        </p:grpSpPr>
        <p:sp>
          <p:nvSpPr>
            <p:cNvPr id="3094" name="Line 57"/>
            <p:cNvSpPr>
              <a:spLocks noChangeShapeType="1"/>
            </p:cNvSpPr>
            <p:nvPr/>
          </p:nvSpPr>
          <p:spPr bwMode="auto">
            <a:xfrm>
              <a:off x="3533" y="2573"/>
              <a:ext cx="1392" cy="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3095" name="Line 58"/>
            <p:cNvSpPr>
              <a:spLocks noChangeShapeType="1"/>
            </p:cNvSpPr>
            <p:nvPr/>
          </p:nvSpPr>
          <p:spPr bwMode="auto">
            <a:xfrm>
              <a:off x="3533" y="2602"/>
              <a:ext cx="1392" cy="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sp>
        <p:nvSpPr>
          <p:cNvPr id="315451" name="Text Box 59"/>
          <p:cNvSpPr txBox="1">
            <a:spLocks noChangeArrowheads="1"/>
          </p:cNvSpPr>
          <p:nvPr/>
        </p:nvSpPr>
        <p:spPr bwMode="auto">
          <a:xfrm>
            <a:off x="755650" y="5661025"/>
            <a:ext cx="8040688" cy="547688"/>
          </a:xfrm>
          <a:prstGeom prst="rect">
            <a:avLst/>
          </a:prstGeom>
          <a:noFill/>
          <a:ln w="28575">
            <a:solidFill>
              <a:schemeClr val="tx1"/>
            </a:solidFill>
            <a:miter lim="800000"/>
            <a:headEnd/>
            <a:tailEnd/>
          </a:ln>
        </p:spPr>
        <p:txBody>
          <a:bodyPr>
            <a:spAutoFit/>
          </a:bodyPr>
          <a:lstStyle/>
          <a:p>
            <a:pPr eaLnBrk="0" fontAlgn="base" hangingPunct="0">
              <a:spcBef>
                <a:spcPct val="50000"/>
              </a:spcBef>
              <a:spcAft>
                <a:spcPct val="0"/>
              </a:spcAft>
            </a:pPr>
            <a:r>
              <a:rPr lang="en-US" altLang="zh-CN" sz="2800" b="1">
                <a:solidFill>
                  <a:srgbClr val="000000"/>
                </a:solidFill>
                <a:latin typeface="Times New Roman" pitchFamily="18" charset="0"/>
              </a:rPr>
              <a:t>Test whether arc[i][j] is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15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a:t>More Adjacent Matrix</a:t>
            </a:r>
          </a:p>
        </p:txBody>
      </p:sp>
      <p:sp>
        <p:nvSpPr>
          <p:cNvPr id="316421" name="Oval 5"/>
          <p:cNvSpPr>
            <a:spLocks noChangeArrowheads="1"/>
          </p:cNvSpPr>
          <p:nvPr/>
        </p:nvSpPr>
        <p:spPr bwMode="auto">
          <a:xfrm>
            <a:off x="1098550" y="2436813"/>
            <a:ext cx="503238" cy="50323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101" name="Text Box 6"/>
          <p:cNvSpPr txBox="1">
            <a:spLocks noChangeArrowheads="1"/>
          </p:cNvSpPr>
          <p:nvPr/>
        </p:nvSpPr>
        <p:spPr bwMode="auto">
          <a:xfrm>
            <a:off x="1165225" y="2387600"/>
            <a:ext cx="463550" cy="595313"/>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sp>
        <p:nvSpPr>
          <p:cNvPr id="4102" name="Line 7"/>
          <p:cNvSpPr>
            <a:spLocks noChangeShapeType="1"/>
          </p:cNvSpPr>
          <p:nvPr/>
        </p:nvSpPr>
        <p:spPr bwMode="auto">
          <a:xfrm>
            <a:off x="1568450" y="2641600"/>
            <a:ext cx="1511300" cy="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316424" name="Oval 8"/>
          <p:cNvSpPr>
            <a:spLocks noChangeArrowheads="1"/>
          </p:cNvSpPr>
          <p:nvPr/>
        </p:nvSpPr>
        <p:spPr bwMode="auto">
          <a:xfrm>
            <a:off x="3065463" y="4090988"/>
            <a:ext cx="503237" cy="50323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104" name="Text Box 9"/>
          <p:cNvSpPr txBox="1">
            <a:spLocks noChangeArrowheads="1"/>
          </p:cNvSpPr>
          <p:nvPr/>
        </p:nvSpPr>
        <p:spPr bwMode="auto">
          <a:xfrm>
            <a:off x="3132138" y="4041775"/>
            <a:ext cx="463550" cy="595313"/>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sp>
        <p:nvSpPr>
          <p:cNvPr id="4105" name="Freeform 10"/>
          <p:cNvSpPr>
            <a:spLocks/>
          </p:cNvSpPr>
          <p:nvPr/>
        </p:nvSpPr>
        <p:spPr bwMode="auto">
          <a:xfrm>
            <a:off x="1430338" y="2794000"/>
            <a:ext cx="1684337" cy="1371600"/>
          </a:xfrm>
          <a:custGeom>
            <a:avLst/>
            <a:gdLst>
              <a:gd name="T0" fmla="*/ 1684337 w 300"/>
              <a:gd name="T1" fmla="*/ 0 h 300"/>
              <a:gd name="T2" fmla="*/ 0 w 300"/>
              <a:gd name="T3" fmla="*/ 1371600 h 300"/>
              <a:gd name="T4" fmla="*/ 0 60000 65536"/>
              <a:gd name="T5" fmla="*/ 0 60000 65536"/>
              <a:gd name="T6" fmla="*/ 0 w 300"/>
              <a:gd name="T7" fmla="*/ 0 h 300"/>
              <a:gd name="T8" fmla="*/ 300 w 300"/>
              <a:gd name="T9" fmla="*/ 300 h 300"/>
            </a:gdLst>
            <a:ahLst/>
            <a:cxnLst>
              <a:cxn ang="T4">
                <a:pos x="T0" y="T1"/>
              </a:cxn>
              <a:cxn ang="T5">
                <a:pos x="T2" y="T3"/>
              </a:cxn>
            </a:cxnLst>
            <a:rect l="T6" t="T7" r="T8" b="T9"/>
            <a:pathLst>
              <a:path w="300" h="300">
                <a:moveTo>
                  <a:pt x="300" y="0"/>
                </a:moveTo>
                <a:lnTo>
                  <a:pt x="0" y="300"/>
                </a:lnTo>
              </a:path>
            </a:pathLst>
          </a:custGeom>
          <a:noFill/>
          <a:ln w="38100" cmpd="sng">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4106" name="Line 11"/>
          <p:cNvSpPr>
            <a:spLocks noChangeShapeType="1"/>
          </p:cNvSpPr>
          <p:nvPr/>
        </p:nvSpPr>
        <p:spPr bwMode="auto">
          <a:xfrm>
            <a:off x="1241425" y="2916238"/>
            <a:ext cx="0" cy="120650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sp>
        <p:nvSpPr>
          <p:cNvPr id="316428" name="Oval 12"/>
          <p:cNvSpPr>
            <a:spLocks noChangeArrowheads="1"/>
          </p:cNvSpPr>
          <p:nvPr/>
        </p:nvSpPr>
        <p:spPr bwMode="auto">
          <a:xfrm>
            <a:off x="3070225" y="2409825"/>
            <a:ext cx="503238" cy="503238"/>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108" name="Text Box 13"/>
          <p:cNvSpPr txBox="1">
            <a:spLocks noChangeArrowheads="1"/>
          </p:cNvSpPr>
          <p:nvPr/>
        </p:nvSpPr>
        <p:spPr bwMode="auto">
          <a:xfrm>
            <a:off x="3136900" y="2360613"/>
            <a:ext cx="463550" cy="595312"/>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sp>
        <p:nvSpPr>
          <p:cNvPr id="316430" name="Oval 14"/>
          <p:cNvSpPr>
            <a:spLocks noChangeArrowheads="1"/>
          </p:cNvSpPr>
          <p:nvPr/>
        </p:nvSpPr>
        <p:spPr bwMode="auto">
          <a:xfrm>
            <a:off x="1023938" y="4097338"/>
            <a:ext cx="503237" cy="50323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110" name="Text Box 15"/>
          <p:cNvSpPr txBox="1">
            <a:spLocks noChangeArrowheads="1"/>
          </p:cNvSpPr>
          <p:nvPr/>
        </p:nvSpPr>
        <p:spPr bwMode="auto">
          <a:xfrm>
            <a:off x="1090613" y="4048125"/>
            <a:ext cx="463550" cy="595313"/>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sp>
        <p:nvSpPr>
          <p:cNvPr id="4111" name="Line 16"/>
          <p:cNvSpPr>
            <a:spLocks noChangeShapeType="1"/>
          </p:cNvSpPr>
          <p:nvPr/>
        </p:nvSpPr>
        <p:spPr bwMode="auto">
          <a:xfrm>
            <a:off x="1538288" y="4333875"/>
            <a:ext cx="1511300" cy="0"/>
          </a:xfrm>
          <a:prstGeom prst="line">
            <a:avLst/>
          </a:prstGeom>
          <a:noFill/>
          <a:ln w="38100">
            <a:solidFill>
              <a:srgbClr val="000000"/>
            </a:solidFill>
            <a:round/>
            <a:headEnd/>
            <a:tailEnd/>
          </a:ln>
        </p:spPr>
        <p:txBody>
          <a:bodyPr lIns="10800" tIns="28800" rIns="0" bIns="10800"/>
          <a:lstStyle/>
          <a:p>
            <a:pPr fontAlgn="base">
              <a:spcBef>
                <a:spcPct val="0"/>
              </a:spcBef>
              <a:spcAft>
                <a:spcPct val="0"/>
              </a:spcAft>
            </a:pPr>
            <a:endParaRPr lang="en-CA" b="1">
              <a:solidFill>
                <a:srgbClr val="000000"/>
              </a:solidFill>
            </a:endParaRPr>
          </a:p>
        </p:txBody>
      </p:sp>
      <p:grpSp>
        <p:nvGrpSpPr>
          <p:cNvPr id="2" name="Group 17"/>
          <p:cNvGrpSpPr>
            <a:grpSpLocks/>
          </p:cNvGrpSpPr>
          <p:nvPr/>
        </p:nvGrpSpPr>
        <p:grpSpPr bwMode="auto">
          <a:xfrm>
            <a:off x="4754563" y="1763713"/>
            <a:ext cx="3597275" cy="555625"/>
            <a:chOff x="2882" y="998"/>
            <a:chExt cx="2266" cy="350"/>
          </a:xfrm>
        </p:grpSpPr>
        <p:sp>
          <p:nvSpPr>
            <p:cNvPr id="4126" name="Text Box 18"/>
            <p:cNvSpPr txBox="1">
              <a:spLocks noChangeArrowheads="1"/>
            </p:cNvSpPr>
            <p:nvPr/>
          </p:nvSpPr>
          <p:spPr bwMode="auto">
            <a:xfrm>
              <a:off x="3737" y="998"/>
              <a:ext cx="1411" cy="345"/>
            </a:xfrm>
            <a:prstGeom prst="rect">
              <a:avLst/>
            </a:prstGeom>
            <a:noFill/>
            <a:ln w="28575">
              <a:solidFill>
                <a:schemeClr val="accent1"/>
              </a:solidFill>
              <a:miter lim="800000"/>
              <a:headEnd/>
              <a:tailEnd/>
            </a:ln>
          </p:spPr>
          <p:txBody>
            <a:bodyPr lIns="126000" rIns="0">
              <a:spAutoFit/>
            </a:bodyPr>
            <a:lstStyle/>
            <a:p>
              <a:pPr fontAlgn="base">
                <a:spcBef>
                  <a:spcPct val="50000"/>
                </a:spcBef>
                <a:spcAft>
                  <a:spcPct val="0"/>
                </a:spcAft>
              </a:pP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1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2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3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4</a:t>
              </a:r>
            </a:p>
          </p:txBody>
        </p:sp>
        <p:sp>
          <p:nvSpPr>
            <p:cNvPr id="4127" name="Line 19"/>
            <p:cNvSpPr>
              <a:spLocks noChangeShapeType="1"/>
            </p:cNvSpPr>
            <p:nvPr/>
          </p:nvSpPr>
          <p:spPr bwMode="auto">
            <a:xfrm>
              <a:off x="4093"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4128" name="Line 20"/>
            <p:cNvSpPr>
              <a:spLocks noChangeShapeType="1"/>
            </p:cNvSpPr>
            <p:nvPr/>
          </p:nvSpPr>
          <p:spPr bwMode="auto">
            <a:xfrm>
              <a:off x="4449"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4129" name="Line 21"/>
            <p:cNvSpPr>
              <a:spLocks noChangeShapeType="1"/>
            </p:cNvSpPr>
            <p:nvPr/>
          </p:nvSpPr>
          <p:spPr bwMode="auto">
            <a:xfrm>
              <a:off x="4795"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4130" name="Rectangle 22"/>
            <p:cNvSpPr>
              <a:spLocks noChangeArrowheads="1"/>
            </p:cNvSpPr>
            <p:nvPr/>
          </p:nvSpPr>
          <p:spPr bwMode="auto">
            <a:xfrm>
              <a:off x="2882" y="1021"/>
              <a:ext cx="846" cy="327"/>
            </a:xfrm>
            <a:prstGeom prst="rect">
              <a:avLst/>
            </a:prstGeom>
            <a:noFill/>
            <a:ln w="6350">
              <a:noFill/>
              <a:miter lim="800000"/>
              <a:headEnd/>
              <a:tailEnd/>
            </a:ln>
          </p:spPr>
          <p:txBody>
            <a:bodyPr>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vertex=</a:t>
              </a:r>
            </a:p>
          </p:txBody>
        </p:sp>
      </p:grpSp>
      <p:grpSp>
        <p:nvGrpSpPr>
          <p:cNvPr id="3" name="Group 23"/>
          <p:cNvGrpSpPr>
            <a:grpSpLocks/>
          </p:cNvGrpSpPr>
          <p:nvPr/>
        </p:nvGrpSpPr>
        <p:grpSpPr bwMode="auto">
          <a:xfrm>
            <a:off x="4745038" y="2768600"/>
            <a:ext cx="3330575" cy="2382838"/>
            <a:chOff x="2671" y="1776"/>
            <a:chExt cx="2098" cy="1501"/>
          </a:xfrm>
        </p:grpSpPr>
        <p:sp>
          <p:nvSpPr>
            <p:cNvPr id="4123" name="Text Box 24"/>
            <p:cNvSpPr txBox="1">
              <a:spLocks noChangeArrowheads="1"/>
            </p:cNvSpPr>
            <p:nvPr/>
          </p:nvSpPr>
          <p:spPr bwMode="auto">
            <a:xfrm>
              <a:off x="3384" y="1776"/>
              <a:ext cx="1385" cy="1501"/>
            </a:xfrm>
            <a:prstGeom prst="rect">
              <a:avLst/>
            </a:prstGeom>
            <a:noFill/>
            <a:ln w="9525">
              <a:noFill/>
              <a:miter lim="800000"/>
              <a:headEnd/>
              <a:tailEnd/>
            </a:ln>
          </p:spPr>
          <p:txBody>
            <a:bodyPr lIns="0" tIns="10800" rIns="0" bIns="10800"/>
            <a:lstStyle/>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0    1    0    1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1    0    1    1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0    1    0    0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1    1    0    0 </a:t>
              </a:r>
            </a:p>
          </p:txBody>
        </p:sp>
        <p:sp>
          <p:nvSpPr>
            <p:cNvPr id="4124" name="AutoShape 25"/>
            <p:cNvSpPr>
              <a:spLocks noChangeArrowheads="1"/>
            </p:cNvSpPr>
            <p:nvPr/>
          </p:nvSpPr>
          <p:spPr bwMode="auto">
            <a:xfrm>
              <a:off x="3306" y="1882"/>
              <a:ext cx="1460" cy="1326"/>
            </a:xfrm>
            <a:prstGeom prst="bracketPair">
              <a:avLst>
                <a:gd name="adj" fmla="val 5523"/>
              </a:avLst>
            </a:prstGeom>
            <a:noFill/>
            <a:ln w="28575">
              <a:solidFill>
                <a:schemeClr val="accent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125" name="Rectangle 26"/>
            <p:cNvSpPr>
              <a:spLocks noChangeArrowheads="1"/>
            </p:cNvSpPr>
            <p:nvPr/>
          </p:nvSpPr>
          <p:spPr bwMode="auto">
            <a:xfrm>
              <a:off x="2671" y="2309"/>
              <a:ext cx="554" cy="327"/>
            </a:xfrm>
            <a:prstGeom prst="rect">
              <a:avLst/>
            </a:prstGeom>
            <a:noFill/>
            <a:ln w="6350">
              <a:noFill/>
              <a:miter lim="800000"/>
              <a:headEnd/>
              <a:tailEnd/>
            </a:ln>
          </p:spPr>
          <p:txBody>
            <a:bodyPr wrap="none">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arc=</a:t>
              </a:r>
            </a:p>
          </p:txBody>
        </p:sp>
      </p:grpSp>
      <p:grpSp>
        <p:nvGrpSpPr>
          <p:cNvPr id="4" name="Group 27"/>
          <p:cNvGrpSpPr>
            <a:grpSpLocks/>
          </p:cNvGrpSpPr>
          <p:nvPr/>
        </p:nvGrpSpPr>
        <p:grpSpPr bwMode="auto">
          <a:xfrm>
            <a:off x="5816600" y="2386013"/>
            <a:ext cx="2935288" cy="2693987"/>
            <a:chOff x="3336" y="1536"/>
            <a:chExt cx="1849" cy="1697"/>
          </a:xfrm>
        </p:grpSpPr>
        <p:sp>
          <p:nvSpPr>
            <p:cNvPr id="4121" name="Rectangle 28"/>
            <p:cNvSpPr>
              <a:spLocks noChangeArrowheads="1"/>
            </p:cNvSpPr>
            <p:nvPr/>
          </p:nvSpPr>
          <p:spPr bwMode="auto">
            <a:xfrm>
              <a:off x="3336" y="1536"/>
              <a:ext cx="1762" cy="288"/>
            </a:xfrm>
            <a:prstGeom prst="rect">
              <a:avLst/>
            </a:prstGeom>
            <a:noFill/>
            <a:ln w="6350">
              <a:noFill/>
              <a:miter lim="800000"/>
              <a:headEnd/>
              <a:tailEnd/>
            </a:ln>
          </p:spPr>
          <p:txBody>
            <a:bodyPr>
              <a:spAutoFit/>
            </a:bodyPr>
            <a:lstStyle/>
            <a:p>
              <a:pPr fontAlgn="base">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sp>
          <p:nvSpPr>
            <p:cNvPr id="4122" name="Rectangle 29"/>
            <p:cNvSpPr>
              <a:spLocks noChangeArrowheads="1"/>
            </p:cNvSpPr>
            <p:nvPr/>
          </p:nvSpPr>
          <p:spPr bwMode="auto">
            <a:xfrm>
              <a:off x="4806" y="1747"/>
              <a:ext cx="379" cy="1486"/>
            </a:xfrm>
            <a:prstGeom prst="rect">
              <a:avLst/>
            </a:prstGeom>
            <a:noFill/>
            <a:ln w="6350">
              <a:noFill/>
              <a:miter lim="800000"/>
              <a:headEnd/>
              <a:tailEnd/>
            </a:ln>
          </p:spPr>
          <p:txBody>
            <a:bodyPr>
              <a:spAutoFit/>
            </a:bodyPr>
            <a:lstStyle/>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grpSp>
      <p:grpSp>
        <p:nvGrpSpPr>
          <p:cNvPr id="5" name="Group 30"/>
          <p:cNvGrpSpPr>
            <a:grpSpLocks/>
          </p:cNvGrpSpPr>
          <p:nvPr/>
        </p:nvGrpSpPr>
        <p:grpSpPr bwMode="auto">
          <a:xfrm>
            <a:off x="5778500" y="3094038"/>
            <a:ext cx="2209800" cy="46037"/>
            <a:chOff x="3533" y="2573"/>
            <a:chExt cx="1392" cy="29"/>
          </a:xfrm>
        </p:grpSpPr>
        <p:sp>
          <p:nvSpPr>
            <p:cNvPr id="4119" name="Line 31"/>
            <p:cNvSpPr>
              <a:spLocks noChangeShapeType="1"/>
            </p:cNvSpPr>
            <p:nvPr/>
          </p:nvSpPr>
          <p:spPr bwMode="auto">
            <a:xfrm>
              <a:off x="3533" y="2573"/>
              <a:ext cx="1392" cy="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4120" name="Line 32"/>
            <p:cNvSpPr>
              <a:spLocks noChangeShapeType="1"/>
            </p:cNvSpPr>
            <p:nvPr/>
          </p:nvSpPr>
          <p:spPr bwMode="auto">
            <a:xfrm>
              <a:off x="3533" y="2602"/>
              <a:ext cx="1392" cy="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grpSp>
        <p:nvGrpSpPr>
          <p:cNvPr id="6" name="Group 33"/>
          <p:cNvGrpSpPr>
            <a:grpSpLocks/>
          </p:cNvGrpSpPr>
          <p:nvPr/>
        </p:nvGrpSpPr>
        <p:grpSpPr bwMode="auto">
          <a:xfrm>
            <a:off x="758825" y="5070475"/>
            <a:ext cx="7667625" cy="519113"/>
            <a:chOff x="336" y="3483"/>
            <a:chExt cx="4830" cy="327"/>
          </a:xfrm>
        </p:grpSpPr>
        <p:sp>
          <p:nvSpPr>
            <p:cNvPr id="4118" name="Text Box 34"/>
            <p:cNvSpPr txBox="1">
              <a:spLocks noChangeArrowheads="1"/>
            </p:cNvSpPr>
            <p:nvPr/>
          </p:nvSpPr>
          <p:spPr bwMode="auto">
            <a:xfrm>
              <a:off x="740" y="3483"/>
              <a:ext cx="4426" cy="327"/>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altLang="zh-CN" sz="2800" b="1">
                  <a:solidFill>
                    <a:srgbClr val="000000"/>
                  </a:solidFill>
                  <a:latin typeface="Times New Roman" pitchFamily="18" charset="0"/>
                </a:rPr>
                <a:t>How to find all adjacent vertices of v</a:t>
              </a:r>
              <a:r>
                <a:rPr lang="en-US" altLang="zh-CN" sz="2800" b="1" baseline="-25000">
                  <a:solidFill>
                    <a:srgbClr val="000000"/>
                  </a:solidFill>
                  <a:latin typeface="Times New Roman" pitchFamily="18" charset="0"/>
                </a:rPr>
                <a:t>i</a:t>
              </a:r>
              <a:r>
                <a:rPr lang="en-US" altLang="zh-CN" sz="2800" b="1">
                  <a:solidFill>
                    <a:srgbClr val="000000"/>
                  </a:solidFill>
                  <a:latin typeface="Times New Roman" pitchFamily="18" charset="0"/>
                </a:rPr>
                <a:t>?</a:t>
              </a:r>
              <a:endParaRPr lang="en-US" altLang="zh-CN" b="1">
                <a:solidFill>
                  <a:srgbClr val="000000"/>
                </a:solidFill>
              </a:endParaRPr>
            </a:p>
          </p:txBody>
        </p:sp>
        <p:graphicFrame>
          <p:nvGraphicFramePr>
            <p:cNvPr id="4098" name="Object 35"/>
            <p:cNvGraphicFramePr>
              <a:graphicFrameLocks noChangeAspect="1"/>
            </p:cNvGraphicFramePr>
            <p:nvPr/>
          </p:nvGraphicFramePr>
          <p:xfrm>
            <a:off x="336" y="3493"/>
            <a:ext cx="319" cy="313"/>
          </p:xfrm>
          <a:graphic>
            <a:graphicData uri="http://schemas.openxmlformats.org/presentationml/2006/ole">
              <mc:AlternateContent xmlns:mc="http://schemas.openxmlformats.org/markup-compatibility/2006">
                <mc:Choice xmlns:v="urn:schemas-microsoft-com:vml" Requires="v">
                  <p:oleObj spid="_x0000_s18439" name="Clip" r:id="rId3" imgW="861120" imgH="844560" progId="MS_ClipArt_Gallery.5">
                    <p:embed/>
                  </p:oleObj>
                </mc:Choice>
                <mc:Fallback>
                  <p:oleObj name="Clip" r:id="rId3" imgW="861120" imgH="844560" progId="MS_ClipArt_Gallery.5">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3493"/>
                          <a:ext cx="319"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6452" name="Text Box 36"/>
          <p:cNvSpPr txBox="1">
            <a:spLocks noChangeArrowheads="1"/>
          </p:cNvSpPr>
          <p:nvPr/>
        </p:nvSpPr>
        <p:spPr bwMode="auto">
          <a:xfrm>
            <a:off x="684213" y="5734050"/>
            <a:ext cx="8040687" cy="974725"/>
          </a:xfrm>
          <a:prstGeom prst="rect">
            <a:avLst/>
          </a:prstGeom>
          <a:noFill/>
          <a:ln w="28575">
            <a:solidFill>
              <a:schemeClr val="tx1"/>
            </a:solidFill>
            <a:miter lim="800000"/>
            <a:headEnd/>
            <a:tailEnd/>
          </a:ln>
        </p:spPr>
        <p:txBody>
          <a:bodyPr>
            <a:spAutoFit/>
          </a:bodyPr>
          <a:lstStyle/>
          <a:p>
            <a:pPr eaLnBrk="0" fontAlgn="base" hangingPunct="0">
              <a:spcBef>
                <a:spcPct val="50000"/>
              </a:spcBef>
              <a:spcAft>
                <a:spcPct val="0"/>
              </a:spcAft>
            </a:pPr>
            <a:r>
              <a:rPr lang="en-US" altLang="zh-CN" sz="2800" b="1">
                <a:solidFill>
                  <a:srgbClr val="000000"/>
                </a:solidFill>
                <a:latin typeface="Times New Roman" pitchFamily="18" charset="0"/>
              </a:rPr>
              <a:t>Traverse all i</a:t>
            </a:r>
            <a:r>
              <a:rPr lang="en-US" altLang="zh-CN" sz="2800" b="1" baseline="30000">
                <a:solidFill>
                  <a:srgbClr val="000000"/>
                </a:solidFill>
                <a:latin typeface="Times New Roman" pitchFamily="18" charset="0"/>
              </a:rPr>
              <a:t>th</a:t>
            </a:r>
            <a:r>
              <a:rPr lang="en-US" altLang="zh-CN" sz="2800" b="1">
                <a:solidFill>
                  <a:srgbClr val="000000"/>
                </a:solidFill>
                <a:latin typeface="Times New Roman" pitchFamily="18" charset="0"/>
              </a:rPr>
              <a:t> row elements, if arc[i][j] is 1, v</a:t>
            </a:r>
            <a:r>
              <a:rPr lang="en-US" altLang="zh-CN" sz="2800" b="1" baseline="-25000">
                <a:solidFill>
                  <a:srgbClr val="000000"/>
                </a:solidFill>
                <a:latin typeface="Times New Roman" pitchFamily="18" charset="0"/>
              </a:rPr>
              <a:t>j</a:t>
            </a:r>
            <a:r>
              <a:rPr lang="en-US" altLang="zh-CN" sz="2800" b="1">
                <a:solidFill>
                  <a:srgbClr val="000000"/>
                </a:solidFill>
                <a:latin typeface="Times New Roman" pitchFamily="18" charset="0"/>
              </a:rPr>
              <a:t> is the adjacent vetex of v</a:t>
            </a:r>
            <a:r>
              <a:rPr lang="en-US" altLang="zh-CN" sz="2800" b="1" baseline="-25000">
                <a:solidFill>
                  <a:srgbClr val="000000"/>
                </a:solidFill>
                <a:latin typeface="Times New Roman" pitchFamily="18" charset="0"/>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16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Digraph Adjacent Matrix</a:t>
            </a:r>
          </a:p>
        </p:txBody>
      </p:sp>
      <p:grpSp>
        <p:nvGrpSpPr>
          <p:cNvPr id="2" name="Group 5"/>
          <p:cNvGrpSpPr>
            <a:grpSpLocks/>
          </p:cNvGrpSpPr>
          <p:nvPr/>
        </p:nvGrpSpPr>
        <p:grpSpPr bwMode="auto">
          <a:xfrm>
            <a:off x="795338" y="2246313"/>
            <a:ext cx="2471737" cy="2335212"/>
            <a:chOff x="357" y="1723"/>
            <a:chExt cx="1557" cy="1471"/>
          </a:xfrm>
        </p:grpSpPr>
        <p:sp>
          <p:nvSpPr>
            <p:cNvPr id="5144" name="Freeform 6"/>
            <p:cNvSpPr>
              <a:spLocks/>
            </p:cNvSpPr>
            <p:nvPr/>
          </p:nvSpPr>
          <p:spPr bwMode="auto">
            <a:xfrm>
              <a:off x="676" y="1904"/>
              <a:ext cx="902" cy="1"/>
            </a:xfrm>
            <a:custGeom>
              <a:avLst/>
              <a:gdLst>
                <a:gd name="T0" fmla="*/ 0 w 901"/>
                <a:gd name="T1" fmla="*/ 1 h 7"/>
                <a:gd name="T2" fmla="*/ 902 w 901"/>
                <a:gd name="T3" fmla="*/ 0 h 7"/>
                <a:gd name="T4" fmla="*/ 0 60000 65536"/>
                <a:gd name="T5" fmla="*/ 0 60000 65536"/>
                <a:gd name="T6" fmla="*/ 0 w 901"/>
                <a:gd name="T7" fmla="*/ 0 h 7"/>
                <a:gd name="T8" fmla="*/ 901 w 901"/>
                <a:gd name="T9" fmla="*/ 7 h 7"/>
              </a:gdLst>
              <a:ahLst/>
              <a:cxnLst>
                <a:cxn ang="T4">
                  <a:pos x="T0" y="T1"/>
                </a:cxn>
                <a:cxn ang="T5">
                  <a:pos x="T2" y="T3"/>
                </a:cxn>
              </a:cxnLst>
              <a:rect l="T6" t="T7" r="T8" b="T9"/>
              <a:pathLst>
                <a:path w="901" h="7">
                  <a:moveTo>
                    <a:pt x="0" y="7"/>
                  </a:moveTo>
                  <a:lnTo>
                    <a:pt x="901" y="0"/>
                  </a:lnTo>
                </a:path>
              </a:pathLst>
            </a:custGeom>
            <a:noFill/>
            <a:ln w="38100" cmpd="sng">
              <a:solidFill>
                <a:srgbClr val="000000"/>
              </a:solidFill>
              <a:round/>
              <a:headEnd/>
              <a:tailEnd type="stealth" w="lg" len="lg"/>
            </a:ln>
          </p:spPr>
          <p:txBody>
            <a:bodyPr lIns="10800" tIns="28800" rIns="0" bIns="10800"/>
            <a:lstStyle/>
            <a:p>
              <a:pPr fontAlgn="base">
                <a:spcBef>
                  <a:spcPct val="0"/>
                </a:spcBef>
                <a:spcAft>
                  <a:spcPct val="0"/>
                </a:spcAft>
              </a:pPr>
              <a:endParaRPr lang="en-CA" b="1">
                <a:solidFill>
                  <a:srgbClr val="000000"/>
                </a:solidFill>
              </a:endParaRPr>
            </a:p>
          </p:txBody>
        </p:sp>
        <p:sp>
          <p:nvSpPr>
            <p:cNvPr id="317447" name="Oval 7"/>
            <p:cNvSpPr>
              <a:spLocks noChangeArrowheads="1"/>
            </p:cNvSpPr>
            <p:nvPr/>
          </p:nvSpPr>
          <p:spPr bwMode="auto">
            <a:xfrm>
              <a:off x="362" y="1754"/>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5146" name="Text Box 8"/>
            <p:cNvSpPr txBox="1">
              <a:spLocks noChangeArrowheads="1"/>
            </p:cNvSpPr>
            <p:nvPr/>
          </p:nvSpPr>
          <p:spPr bwMode="auto">
            <a:xfrm>
              <a:off x="404" y="1723"/>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sp>
          <p:nvSpPr>
            <p:cNvPr id="317449" name="Oval 9"/>
            <p:cNvSpPr>
              <a:spLocks noChangeArrowheads="1"/>
            </p:cNvSpPr>
            <p:nvPr/>
          </p:nvSpPr>
          <p:spPr bwMode="auto">
            <a:xfrm>
              <a:off x="1580" y="1762"/>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5148" name="Text Box 10"/>
            <p:cNvSpPr txBox="1">
              <a:spLocks noChangeArrowheads="1"/>
            </p:cNvSpPr>
            <p:nvPr/>
          </p:nvSpPr>
          <p:spPr bwMode="auto">
            <a:xfrm>
              <a:off x="1622" y="1731"/>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grpSp>
          <p:nvGrpSpPr>
            <p:cNvPr id="3" name="Group 11"/>
            <p:cNvGrpSpPr>
              <a:grpSpLocks/>
            </p:cNvGrpSpPr>
            <p:nvPr/>
          </p:nvGrpSpPr>
          <p:grpSpPr bwMode="auto">
            <a:xfrm>
              <a:off x="357" y="2004"/>
              <a:ext cx="1548" cy="1190"/>
              <a:chOff x="224" y="2886"/>
              <a:chExt cx="1548" cy="1190"/>
            </a:xfrm>
          </p:grpSpPr>
          <p:sp>
            <p:nvSpPr>
              <p:cNvPr id="5150" name="Line 12"/>
              <p:cNvSpPr>
                <a:spLocks noChangeShapeType="1"/>
              </p:cNvSpPr>
              <p:nvPr/>
            </p:nvSpPr>
            <p:spPr bwMode="auto">
              <a:xfrm flipH="1">
                <a:off x="386" y="2951"/>
                <a:ext cx="0" cy="802"/>
              </a:xfrm>
              <a:prstGeom prst="line">
                <a:avLst/>
              </a:prstGeom>
              <a:noFill/>
              <a:ln w="38100">
                <a:solidFill>
                  <a:srgbClr val="000000"/>
                </a:solidFill>
                <a:round/>
                <a:headEnd/>
                <a:tailEnd type="stealth" w="lg" len="lg"/>
              </a:ln>
            </p:spPr>
            <p:txBody>
              <a:bodyPr lIns="10800" tIns="28800" rIns="0" bIns="10800"/>
              <a:lstStyle/>
              <a:p>
                <a:pPr fontAlgn="base">
                  <a:spcBef>
                    <a:spcPct val="0"/>
                  </a:spcBef>
                  <a:spcAft>
                    <a:spcPct val="0"/>
                  </a:spcAft>
                </a:pPr>
                <a:endParaRPr lang="en-CA" b="1">
                  <a:solidFill>
                    <a:srgbClr val="000000"/>
                  </a:solidFill>
                </a:endParaRPr>
              </a:p>
            </p:txBody>
          </p:sp>
          <p:sp>
            <p:nvSpPr>
              <p:cNvPr id="5151" name="Freeform 13"/>
              <p:cNvSpPr>
                <a:spLocks/>
              </p:cNvSpPr>
              <p:nvPr/>
            </p:nvSpPr>
            <p:spPr bwMode="auto">
              <a:xfrm>
                <a:off x="523" y="3901"/>
                <a:ext cx="929" cy="1"/>
              </a:xfrm>
              <a:custGeom>
                <a:avLst/>
                <a:gdLst>
                  <a:gd name="T0" fmla="*/ 0 w 901"/>
                  <a:gd name="T1" fmla="*/ 0 h 5"/>
                  <a:gd name="T2" fmla="*/ 929 w 901"/>
                  <a:gd name="T3" fmla="*/ 1 h 5"/>
                  <a:gd name="T4" fmla="*/ 0 60000 65536"/>
                  <a:gd name="T5" fmla="*/ 0 60000 65536"/>
                  <a:gd name="T6" fmla="*/ 0 w 901"/>
                  <a:gd name="T7" fmla="*/ 0 h 5"/>
                  <a:gd name="T8" fmla="*/ 901 w 901"/>
                  <a:gd name="T9" fmla="*/ 5 h 5"/>
                </a:gdLst>
                <a:ahLst/>
                <a:cxnLst>
                  <a:cxn ang="T4">
                    <a:pos x="T0" y="T1"/>
                  </a:cxn>
                  <a:cxn ang="T5">
                    <a:pos x="T2" y="T3"/>
                  </a:cxn>
                </a:cxnLst>
                <a:rect l="T6" t="T7" r="T8" b="T9"/>
                <a:pathLst>
                  <a:path w="901" h="5">
                    <a:moveTo>
                      <a:pt x="0" y="0"/>
                    </a:moveTo>
                    <a:lnTo>
                      <a:pt x="901" y="5"/>
                    </a:lnTo>
                  </a:path>
                </a:pathLst>
              </a:custGeom>
              <a:noFill/>
              <a:ln w="38100" cmpd="sng">
                <a:solidFill>
                  <a:srgbClr val="000000"/>
                </a:solidFill>
                <a:round/>
                <a:headEnd/>
                <a:tailEnd type="stealth" w="lg" len="lg"/>
              </a:ln>
            </p:spPr>
            <p:txBody>
              <a:bodyPr lIns="10800" tIns="28800" rIns="0" bIns="10800"/>
              <a:lstStyle/>
              <a:p>
                <a:pPr fontAlgn="base">
                  <a:spcBef>
                    <a:spcPct val="0"/>
                  </a:spcBef>
                  <a:spcAft>
                    <a:spcPct val="0"/>
                  </a:spcAft>
                </a:pPr>
                <a:endParaRPr lang="en-CA" b="1">
                  <a:solidFill>
                    <a:srgbClr val="000000"/>
                  </a:solidFill>
                </a:endParaRPr>
              </a:p>
            </p:txBody>
          </p:sp>
          <p:sp>
            <p:nvSpPr>
              <p:cNvPr id="5152" name="Line 14"/>
              <p:cNvSpPr>
                <a:spLocks noChangeShapeType="1"/>
              </p:cNvSpPr>
              <p:nvPr/>
            </p:nvSpPr>
            <p:spPr bwMode="auto">
              <a:xfrm flipH="1" flipV="1">
                <a:off x="504" y="2886"/>
                <a:ext cx="987" cy="878"/>
              </a:xfrm>
              <a:prstGeom prst="line">
                <a:avLst/>
              </a:prstGeom>
              <a:noFill/>
              <a:ln w="38100">
                <a:solidFill>
                  <a:srgbClr val="000000"/>
                </a:solidFill>
                <a:round/>
                <a:headEnd/>
                <a:tailEnd type="stealth" w="lg" len="lg"/>
              </a:ln>
            </p:spPr>
            <p:txBody>
              <a:bodyPr lIns="10800" tIns="28800" rIns="0" bIns="10800"/>
              <a:lstStyle/>
              <a:p>
                <a:pPr fontAlgn="base">
                  <a:spcBef>
                    <a:spcPct val="0"/>
                  </a:spcBef>
                  <a:spcAft>
                    <a:spcPct val="0"/>
                  </a:spcAft>
                </a:pPr>
                <a:endParaRPr lang="en-CA" b="1">
                  <a:solidFill>
                    <a:srgbClr val="000000"/>
                  </a:solidFill>
                </a:endParaRPr>
              </a:p>
            </p:txBody>
          </p:sp>
          <p:sp>
            <p:nvSpPr>
              <p:cNvPr id="317455" name="Oval 15"/>
              <p:cNvSpPr>
                <a:spLocks noChangeArrowheads="1"/>
              </p:cNvSpPr>
              <p:nvPr/>
            </p:nvSpPr>
            <p:spPr bwMode="auto">
              <a:xfrm>
                <a:off x="224" y="3732"/>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5154" name="Text Box 16"/>
              <p:cNvSpPr txBox="1">
                <a:spLocks noChangeArrowheads="1"/>
              </p:cNvSpPr>
              <p:nvPr/>
            </p:nvSpPr>
            <p:spPr bwMode="auto">
              <a:xfrm>
                <a:off x="266" y="3701"/>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sp>
            <p:nvSpPr>
              <p:cNvPr id="317457" name="Oval 17"/>
              <p:cNvSpPr>
                <a:spLocks noChangeArrowheads="1"/>
              </p:cNvSpPr>
              <p:nvPr/>
            </p:nvSpPr>
            <p:spPr bwMode="auto">
              <a:xfrm>
                <a:off x="1438" y="3730"/>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5156" name="Text Box 18"/>
              <p:cNvSpPr txBox="1">
                <a:spLocks noChangeArrowheads="1"/>
              </p:cNvSpPr>
              <p:nvPr/>
            </p:nvSpPr>
            <p:spPr bwMode="auto">
              <a:xfrm>
                <a:off x="1480" y="3699"/>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grpSp>
      </p:grpSp>
      <p:grpSp>
        <p:nvGrpSpPr>
          <p:cNvPr id="4" name="Group 19"/>
          <p:cNvGrpSpPr>
            <a:grpSpLocks/>
          </p:cNvGrpSpPr>
          <p:nvPr/>
        </p:nvGrpSpPr>
        <p:grpSpPr bwMode="auto">
          <a:xfrm>
            <a:off x="4575175" y="1584325"/>
            <a:ext cx="3597275" cy="555625"/>
            <a:chOff x="2882" y="998"/>
            <a:chExt cx="2266" cy="350"/>
          </a:xfrm>
        </p:grpSpPr>
        <p:sp>
          <p:nvSpPr>
            <p:cNvPr id="5139" name="Text Box 20"/>
            <p:cNvSpPr txBox="1">
              <a:spLocks noChangeArrowheads="1"/>
            </p:cNvSpPr>
            <p:nvPr/>
          </p:nvSpPr>
          <p:spPr bwMode="auto">
            <a:xfrm>
              <a:off x="3737" y="998"/>
              <a:ext cx="1411" cy="345"/>
            </a:xfrm>
            <a:prstGeom prst="rect">
              <a:avLst/>
            </a:prstGeom>
            <a:noFill/>
            <a:ln w="28575">
              <a:solidFill>
                <a:schemeClr val="accent1"/>
              </a:solidFill>
              <a:miter lim="800000"/>
              <a:headEnd/>
              <a:tailEnd/>
            </a:ln>
          </p:spPr>
          <p:txBody>
            <a:bodyPr lIns="126000" rIns="0">
              <a:spAutoFit/>
            </a:bodyPr>
            <a:lstStyle/>
            <a:p>
              <a:pPr fontAlgn="base">
                <a:spcBef>
                  <a:spcPct val="50000"/>
                </a:spcBef>
                <a:spcAft>
                  <a:spcPct val="0"/>
                </a:spcAft>
              </a:pP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1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2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3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4</a:t>
              </a:r>
            </a:p>
          </p:txBody>
        </p:sp>
        <p:sp>
          <p:nvSpPr>
            <p:cNvPr id="5140" name="Line 21"/>
            <p:cNvSpPr>
              <a:spLocks noChangeShapeType="1"/>
            </p:cNvSpPr>
            <p:nvPr/>
          </p:nvSpPr>
          <p:spPr bwMode="auto">
            <a:xfrm>
              <a:off x="4093"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5141" name="Line 22"/>
            <p:cNvSpPr>
              <a:spLocks noChangeShapeType="1"/>
            </p:cNvSpPr>
            <p:nvPr/>
          </p:nvSpPr>
          <p:spPr bwMode="auto">
            <a:xfrm>
              <a:off x="4449"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5142" name="Line 23"/>
            <p:cNvSpPr>
              <a:spLocks noChangeShapeType="1"/>
            </p:cNvSpPr>
            <p:nvPr/>
          </p:nvSpPr>
          <p:spPr bwMode="auto">
            <a:xfrm>
              <a:off x="4795"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5143" name="Rectangle 24"/>
            <p:cNvSpPr>
              <a:spLocks noChangeArrowheads="1"/>
            </p:cNvSpPr>
            <p:nvPr/>
          </p:nvSpPr>
          <p:spPr bwMode="auto">
            <a:xfrm>
              <a:off x="2882" y="1021"/>
              <a:ext cx="846" cy="327"/>
            </a:xfrm>
            <a:prstGeom prst="rect">
              <a:avLst/>
            </a:prstGeom>
            <a:noFill/>
            <a:ln w="6350">
              <a:noFill/>
              <a:miter lim="800000"/>
              <a:headEnd/>
              <a:tailEnd/>
            </a:ln>
          </p:spPr>
          <p:txBody>
            <a:bodyPr>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vertex=</a:t>
              </a:r>
            </a:p>
          </p:txBody>
        </p:sp>
      </p:grpSp>
      <p:grpSp>
        <p:nvGrpSpPr>
          <p:cNvPr id="5" name="Group 25"/>
          <p:cNvGrpSpPr>
            <a:grpSpLocks/>
          </p:cNvGrpSpPr>
          <p:nvPr/>
        </p:nvGrpSpPr>
        <p:grpSpPr bwMode="auto">
          <a:xfrm>
            <a:off x="4565650" y="2589213"/>
            <a:ext cx="3330575" cy="2382837"/>
            <a:chOff x="2671" y="1776"/>
            <a:chExt cx="2098" cy="1501"/>
          </a:xfrm>
        </p:grpSpPr>
        <p:sp>
          <p:nvSpPr>
            <p:cNvPr id="5136" name="Text Box 26"/>
            <p:cNvSpPr txBox="1">
              <a:spLocks noChangeArrowheads="1"/>
            </p:cNvSpPr>
            <p:nvPr/>
          </p:nvSpPr>
          <p:spPr bwMode="auto">
            <a:xfrm>
              <a:off x="3384" y="1776"/>
              <a:ext cx="1385" cy="1501"/>
            </a:xfrm>
            <a:prstGeom prst="rect">
              <a:avLst/>
            </a:prstGeom>
            <a:noFill/>
            <a:ln w="9525">
              <a:noFill/>
              <a:miter lim="800000"/>
              <a:headEnd/>
              <a:tailEnd/>
            </a:ln>
          </p:spPr>
          <p:txBody>
            <a:bodyPr lIns="0" tIns="10800" rIns="0" bIns="10800"/>
            <a:lstStyle/>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0    1    1    0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0    0    0    0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0    0    0    1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1    0    0    0 </a:t>
              </a:r>
            </a:p>
          </p:txBody>
        </p:sp>
        <p:sp>
          <p:nvSpPr>
            <p:cNvPr id="5137" name="AutoShape 27"/>
            <p:cNvSpPr>
              <a:spLocks noChangeArrowheads="1"/>
            </p:cNvSpPr>
            <p:nvPr/>
          </p:nvSpPr>
          <p:spPr bwMode="auto">
            <a:xfrm>
              <a:off x="3306" y="1882"/>
              <a:ext cx="1460" cy="1326"/>
            </a:xfrm>
            <a:prstGeom prst="bracketPair">
              <a:avLst>
                <a:gd name="adj" fmla="val 5523"/>
              </a:avLst>
            </a:prstGeom>
            <a:noFill/>
            <a:ln w="28575">
              <a:solidFill>
                <a:schemeClr val="accent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5138" name="Rectangle 28"/>
            <p:cNvSpPr>
              <a:spLocks noChangeArrowheads="1"/>
            </p:cNvSpPr>
            <p:nvPr/>
          </p:nvSpPr>
          <p:spPr bwMode="auto">
            <a:xfrm>
              <a:off x="2671" y="2309"/>
              <a:ext cx="554" cy="327"/>
            </a:xfrm>
            <a:prstGeom prst="rect">
              <a:avLst/>
            </a:prstGeom>
            <a:noFill/>
            <a:ln w="6350">
              <a:noFill/>
              <a:miter lim="800000"/>
              <a:headEnd/>
              <a:tailEnd/>
            </a:ln>
          </p:spPr>
          <p:txBody>
            <a:bodyPr wrap="none">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arc=</a:t>
              </a:r>
            </a:p>
          </p:txBody>
        </p:sp>
      </p:grpSp>
      <p:grpSp>
        <p:nvGrpSpPr>
          <p:cNvPr id="6" name="Group 29"/>
          <p:cNvGrpSpPr>
            <a:grpSpLocks/>
          </p:cNvGrpSpPr>
          <p:nvPr/>
        </p:nvGrpSpPr>
        <p:grpSpPr bwMode="auto">
          <a:xfrm>
            <a:off x="5637213" y="2206625"/>
            <a:ext cx="2935287" cy="2693988"/>
            <a:chOff x="3336" y="1536"/>
            <a:chExt cx="1849" cy="1697"/>
          </a:xfrm>
        </p:grpSpPr>
        <p:sp>
          <p:nvSpPr>
            <p:cNvPr id="5134" name="Rectangle 30"/>
            <p:cNvSpPr>
              <a:spLocks noChangeArrowheads="1"/>
            </p:cNvSpPr>
            <p:nvPr/>
          </p:nvSpPr>
          <p:spPr bwMode="auto">
            <a:xfrm>
              <a:off x="3336" y="1536"/>
              <a:ext cx="1762" cy="288"/>
            </a:xfrm>
            <a:prstGeom prst="rect">
              <a:avLst/>
            </a:prstGeom>
            <a:noFill/>
            <a:ln w="6350">
              <a:noFill/>
              <a:miter lim="800000"/>
              <a:headEnd/>
              <a:tailEnd/>
            </a:ln>
          </p:spPr>
          <p:txBody>
            <a:bodyPr>
              <a:spAutoFit/>
            </a:bodyPr>
            <a:lstStyle/>
            <a:p>
              <a:pPr fontAlgn="base">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sp>
          <p:nvSpPr>
            <p:cNvPr id="5135" name="Rectangle 31"/>
            <p:cNvSpPr>
              <a:spLocks noChangeArrowheads="1"/>
            </p:cNvSpPr>
            <p:nvPr/>
          </p:nvSpPr>
          <p:spPr bwMode="auto">
            <a:xfrm>
              <a:off x="4806" y="1747"/>
              <a:ext cx="379" cy="1486"/>
            </a:xfrm>
            <a:prstGeom prst="rect">
              <a:avLst/>
            </a:prstGeom>
            <a:noFill/>
            <a:ln w="6350">
              <a:noFill/>
              <a:miter lim="800000"/>
              <a:headEnd/>
              <a:tailEnd/>
            </a:ln>
          </p:spPr>
          <p:txBody>
            <a:bodyPr>
              <a:spAutoFit/>
            </a:bodyPr>
            <a:lstStyle/>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grpSp>
      <p:grpSp>
        <p:nvGrpSpPr>
          <p:cNvPr id="7" name="Group 32"/>
          <p:cNvGrpSpPr>
            <a:grpSpLocks/>
          </p:cNvGrpSpPr>
          <p:nvPr/>
        </p:nvGrpSpPr>
        <p:grpSpPr bwMode="auto">
          <a:xfrm>
            <a:off x="5656263" y="4084638"/>
            <a:ext cx="2209800" cy="46037"/>
            <a:chOff x="3533" y="2573"/>
            <a:chExt cx="1392" cy="29"/>
          </a:xfrm>
        </p:grpSpPr>
        <p:sp>
          <p:nvSpPr>
            <p:cNvPr id="5132" name="Line 33"/>
            <p:cNvSpPr>
              <a:spLocks noChangeShapeType="1"/>
            </p:cNvSpPr>
            <p:nvPr/>
          </p:nvSpPr>
          <p:spPr bwMode="auto">
            <a:xfrm>
              <a:off x="3533" y="2573"/>
              <a:ext cx="1392" cy="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5133" name="Line 34"/>
            <p:cNvSpPr>
              <a:spLocks noChangeShapeType="1"/>
            </p:cNvSpPr>
            <p:nvPr/>
          </p:nvSpPr>
          <p:spPr bwMode="auto">
            <a:xfrm>
              <a:off x="3533" y="2602"/>
              <a:ext cx="1392" cy="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grpSp>
        <p:nvGrpSpPr>
          <p:cNvPr id="8" name="Group 35"/>
          <p:cNvGrpSpPr>
            <a:grpSpLocks/>
          </p:cNvGrpSpPr>
          <p:nvPr/>
        </p:nvGrpSpPr>
        <p:grpSpPr bwMode="auto">
          <a:xfrm>
            <a:off x="971550" y="5013325"/>
            <a:ext cx="7667625" cy="519113"/>
            <a:chOff x="336" y="3483"/>
            <a:chExt cx="4830" cy="327"/>
          </a:xfrm>
        </p:grpSpPr>
        <p:sp>
          <p:nvSpPr>
            <p:cNvPr id="5131" name="Text Box 36"/>
            <p:cNvSpPr txBox="1">
              <a:spLocks noChangeArrowheads="1"/>
            </p:cNvSpPr>
            <p:nvPr/>
          </p:nvSpPr>
          <p:spPr bwMode="auto">
            <a:xfrm>
              <a:off x="740" y="3483"/>
              <a:ext cx="4426" cy="327"/>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altLang="zh-CN" sz="2800" b="1">
                  <a:solidFill>
                    <a:srgbClr val="000000"/>
                  </a:solidFill>
                  <a:latin typeface="Times New Roman" pitchFamily="18" charset="0"/>
                </a:rPr>
                <a:t>How to find the out degree of v</a:t>
              </a:r>
              <a:r>
                <a:rPr lang="en-US" altLang="zh-CN" sz="2800" b="1" baseline="-25000">
                  <a:solidFill>
                    <a:srgbClr val="000000"/>
                  </a:solidFill>
                  <a:latin typeface="Times New Roman" pitchFamily="18" charset="0"/>
                </a:rPr>
                <a:t>i</a:t>
              </a:r>
              <a:r>
                <a:rPr lang="en-US" altLang="zh-CN" sz="2800" b="1">
                  <a:solidFill>
                    <a:srgbClr val="000000"/>
                  </a:solidFill>
                  <a:latin typeface="Times New Roman" pitchFamily="18" charset="0"/>
                </a:rPr>
                <a:t>?</a:t>
              </a:r>
              <a:endParaRPr lang="en-US" altLang="zh-CN" b="1" baseline="-25000">
                <a:solidFill>
                  <a:srgbClr val="000000"/>
                </a:solidFill>
              </a:endParaRPr>
            </a:p>
          </p:txBody>
        </p:sp>
        <p:graphicFrame>
          <p:nvGraphicFramePr>
            <p:cNvPr id="5122" name="Object 37"/>
            <p:cNvGraphicFramePr>
              <a:graphicFrameLocks noChangeAspect="1"/>
            </p:cNvGraphicFramePr>
            <p:nvPr/>
          </p:nvGraphicFramePr>
          <p:xfrm>
            <a:off x="336" y="3493"/>
            <a:ext cx="319" cy="313"/>
          </p:xfrm>
          <a:graphic>
            <a:graphicData uri="http://schemas.openxmlformats.org/presentationml/2006/ole">
              <mc:AlternateContent xmlns:mc="http://schemas.openxmlformats.org/markup-compatibility/2006">
                <mc:Choice xmlns:v="urn:schemas-microsoft-com:vml" Requires="v">
                  <p:oleObj spid="_x0000_s19463" name="Clip" r:id="rId3" imgW="861120" imgH="844560" progId="MS_ClipArt_Gallery.5">
                    <p:embed/>
                  </p:oleObj>
                </mc:Choice>
                <mc:Fallback>
                  <p:oleObj name="Clip" r:id="rId3" imgW="861120" imgH="844560" progId="MS_ClipArt_Gallery.5">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3493"/>
                          <a:ext cx="319"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7478" name="Text Box 38"/>
          <p:cNvSpPr txBox="1">
            <a:spLocks noChangeArrowheads="1"/>
          </p:cNvSpPr>
          <p:nvPr/>
        </p:nvSpPr>
        <p:spPr bwMode="auto">
          <a:xfrm>
            <a:off x="900113" y="5748338"/>
            <a:ext cx="7632700" cy="547687"/>
          </a:xfrm>
          <a:prstGeom prst="rect">
            <a:avLst/>
          </a:prstGeom>
          <a:noFill/>
          <a:ln w="28575">
            <a:solidFill>
              <a:schemeClr val="tx1"/>
            </a:solidFill>
            <a:miter lim="800000"/>
            <a:headEnd/>
            <a:tailEnd/>
          </a:ln>
        </p:spPr>
        <p:txBody>
          <a:bodyPr>
            <a:spAutoFit/>
          </a:bodyPr>
          <a:lstStyle/>
          <a:p>
            <a:pPr eaLnBrk="0" fontAlgn="base" hangingPunct="0">
              <a:spcBef>
                <a:spcPct val="50000"/>
              </a:spcBef>
              <a:spcAft>
                <a:spcPct val="0"/>
              </a:spcAft>
            </a:pPr>
            <a:r>
              <a:rPr lang="en-US" altLang="zh-CN" sz="2800" b="1">
                <a:solidFill>
                  <a:srgbClr val="000000"/>
                </a:solidFill>
                <a:latin typeface="Times New Roman" pitchFamily="18" charset="0"/>
              </a:rPr>
              <a:t>sum all elements on i</a:t>
            </a:r>
            <a:r>
              <a:rPr lang="en-US" altLang="zh-CN" sz="2800" b="1" baseline="30000">
                <a:solidFill>
                  <a:srgbClr val="000000"/>
                </a:solidFill>
                <a:latin typeface="Times New Roman" pitchFamily="18" charset="0"/>
              </a:rPr>
              <a:t>th</a:t>
            </a:r>
            <a:r>
              <a:rPr lang="en-US" altLang="zh-CN" sz="2800" b="1">
                <a:solidFill>
                  <a:srgbClr val="000000"/>
                </a:solidFill>
                <a:latin typeface="Times New Roman" pitchFamily="18" charset="0"/>
              </a:rPr>
              <a:t> row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17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a:t>Digraph Adjacent Matrix</a:t>
            </a:r>
          </a:p>
        </p:txBody>
      </p:sp>
      <p:grpSp>
        <p:nvGrpSpPr>
          <p:cNvPr id="2" name="Group 33"/>
          <p:cNvGrpSpPr>
            <a:grpSpLocks/>
          </p:cNvGrpSpPr>
          <p:nvPr/>
        </p:nvGrpSpPr>
        <p:grpSpPr bwMode="auto">
          <a:xfrm>
            <a:off x="971550" y="5013325"/>
            <a:ext cx="7667625" cy="519113"/>
            <a:chOff x="336" y="3483"/>
            <a:chExt cx="4830" cy="327"/>
          </a:xfrm>
        </p:grpSpPr>
        <p:sp>
          <p:nvSpPr>
            <p:cNvPr id="6180" name="Text Box 34"/>
            <p:cNvSpPr txBox="1">
              <a:spLocks noChangeArrowheads="1"/>
            </p:cNvSpPr>
            <p:nvPr/>
          </p:nvSpPr>
          <p:spPr bwMode="auto">
            <a:xfrm>
              <a:off x="740" y="3483"/>
              <a:ext cx="4426" cy="327"/>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altLang="zh-CN" sz="2800" b="1">
                  <a:solidFill>
                    <a:srgbClr val="000000"/>
                  </a:solidFill>
                  <a:latin typeface="Times New Roman" pitchFamily="18" charset="0"/>
                </a:rPr>
                <a:t>How to find the in degree of v</a:t>
              </a:r>
              <a:r>
                <a:rPr lang="en-US" altLang="zh-CN" sz="2800" b="1" baseline="-25000">
                  <a:solidFill>
                    <a:srgbClr val="000000"/>
                  </a:solidFill>
                  <a:latin typeface="Times New Roman" pitchFamily="18" charset="0"/>
                </a:rPr>
                <a:t>i</a:t>
              </a:r>
              <a:r>
                <a:rPr lang="en-US" altLang="zh-CN" sz="2800" b="1">
                  <a:solidFill>
                    <a:srgbClr val="000000"/>
                  </a:solidFill>
                  <a:latin typeface="Times New Roman" pitchFamily="18" charset="0"/>
                </a:rPr>
                <a:t>?</a:t>
              </a:r>
              <a:endParaRPr lang="en-US" altLang="zh-CN" b="1" baseline="-25000">
                <a:solidFill>
                  <a:srgbClr val="000000"/>
                </a:solidFill>
              </a:endParaRPr>
            </a:p>
          </p:txBody>
        </p:sp>
        <p:graphicFrame>
          <p:nvGraphicFramePr>
            <p:cNvPr id="6146" name="Object 35"/>
            <p:cNvGraphicFramePr>
              <a:graphicFrameLocks noChangeAspect="1"/>
            </p:cNvGraphicFramePr>
            <p:nvPr/>
          </p:nvGraphicFramePr>
          <p:xfrm>
            <a:off x="336" y="3493"/>
            <a:ext cx="319" cy="313"/>
          </p:xfrm>
          <a:graphic>
            <a:graphicData uri="http://schemas.openxmlformats.org/presentationml/2006/ole">
              <mc:AlternateContent xmlns:mc="http://schemas.openxmlformats.org/markup-compatibility/2006">
                <mc:Choice xmlns:v="urn:schemas-microsoft-com:vml" Requires="v">
                  <p:oleObj spid="_x0000_s20487" name="Clip" r:id="rId3" imgW="861120" imgH="844560" progId="MS_ClipArt_Gallery.5">
                    <p:embed/>
                  </p:oleObj>
                </mc:Choice>
                <mc:Fallback>
                  <p:oleObj name="Clip" r:id="rId3" imgW="861120" imgH="844560" progId="MS_ClipArt_Gallery.5">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3493"/>
                          <a:ext cx="319"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9524" name="Text Box 36"/>
          <p:cNvSpPr txBox="1">
            <a:spLocks noChangeArrowheads="1"/>
          </p:cNvSpPr>
          <p:nvPr/>
        </p:nvSpPr>
        <p:spPr bwMode="auto">
          <a:xfrm>
            <a:off x="900113" y="5748338"/>
            <a:ext cx="7632700" cy="981075"/>
          </a:xfrm>
          <a:prstGeom prst="rect">
            <a:avLst/>
          </a:prstGeom>
          <a:noFill/>
          <a:ln w="28575">
            <a:solidFill>
              <a:schemeClr val="tx1"/>
            </a:solidFill>
            <a:miter lim="800000"/>
            <a:headEnd/>
            <a:tailEnd/>
          </a:ln>
        </p:spPr>
        <p:txBody>
          <a:bodyPr>
            <a:spAutoFit/>
          </a:bodyPr>
          <a:lstStyle/>
          <a:p>
            <a:pPr eaLnBrk="0" fontAlgn="base" hangingPunct="0">
              <a:spcBef>
                <a:spcPct val="50000"/>
              </a:spcBef>
              <a:spcAft>
                <a:spcPct val="0"/>
              </a:spcAft>
            </a:pPr>
            <a:r>
              <a:rPr lang="en-US" altLang="zh-CN" sz="2800" b="1">
                <a:solidFill>
                  <a:srgbClr val="000000"/>
                </a:solidFill>
                <a:latin typeface="Times New Roman" pitchFamily="18" charset="0"/>
              </a:rPr>
              <a:t>sum all elements on i</a:t>
            </a:r>
            <a:r>
              <a:rPr lang="en-US" altLang="zh-CN" sz="2800" b="1" baseline="30000">
                <a:solidFill>
                  <a:srgbClr val="000000"/>
                </a:solidFill>
                <a:latin typeface="Times New Roman" pitchFamily="18" charset="0"/>
              </a:rPr>
              <a:t>th</a:t>
            </a:r>
            <a:r>
              <a:rPr lang="en-US" altLang="zh-CN" sz="2800" b="1">
                <a:solidFill>
                  <a:srgbClr val="000000"/>
                </a:solidFill>
                <a:latin typeface="Times New Roman" pitchFamily="18" charset="0"/>
              </a:rPr>
              <a:t> column</a:t>
            </a:r>
          </a:p>
          <a:p>
            <a:pPr eaLnBrk="0" fontAlgn="base" hangingPunct="0">
              <a:spcBef>
                <a:spcPct val="50000"/>
              </a:spcBef>
              <a:spcAft>
                <a:spcPct val="0"/>
              </a:spcAft>
            </a:pPr>
            <a:endParaRPr lang="en-US" altLang="zh-CN" sz="2800" b="1" baseline="-25000">
              <a:solidFill>
                <a:srgbClr val="000000"/>
              </a:solidFill>
              <a:latin typeface="Times New Roman" pitchFamily="18" charset="0"/>
            </a:endParaRPr>
          </a:p>
        </p:txBody>
      </p:sp>
      <p:grpSp>
        <p:nvGrpSpPr>
          <p:cNvPr id="3" name="Group 37"/>
          <p:cNvGrpSpPr>
            <a:grpSpLocks/>
          </p:cNvGrpSpPr>
          <p:nvPr/>
        </p:nvGrpSpPr>
        <p:grpSpPr bwMode="auto">
          <a:xfrm>
            <a:off x="795338" y="2246313"/>
            <a:ext cx="2471737" cy="2335212"/>
            <a:chOff x="357" y="1723"/>
            <a:chExt cx="1557" cy="1471"/>
          </a:xfrm>
        </p:grpSpPr>
        <p:sp>
          <p:nvSpPr>
            <p:cNvPr id="6167" name="Freeform 38"/>
            <p:cNvSpPr>
              <a:spLocks/>
            </p:cNvSpPr>
            <p:nvPr/>
          </p:nvSpPr>
          <p:spPr bwMode="auto">
            <a:xfrm>
              <a:off x="676" y="1904"/>
              <a:ext cx="902" cy="1"/>
            </a:xfrm>
            <a:custGeom>
              <a:avLst/>
              <a:gdLst>
                <a:gd name="T0" fmla="*/ 0 w 901"/>
                <a:gd name="T1" fmla="*/ 1 h 7"/>
                <a:gd name="T2" fmla="*/ 902 w 901"/>
                <a:gd name="T3" fmla="*/ 0 h 7"/>
                <a:gd name="T4" fmla="*/ 0 60000 65536"/>
                <a:gd name="T5" fmla="*/ 0 60000 65536"/>
                <a:gd name="T6" fmla="*/ 0 w 901"/>
                <a:gd name="T7" fmla="*/ 0 h 7"/>
                <a:gd name="T8" fmla="*/ 901 w 901"/>
                <a:gd name="T9" fmla="*/ 7 h 7"/>
              </a:gdLst>
              <a:ahLst/>
              <a:cxnLst>
                <a:cxn ang="T4">
                  <a:pos x="T0" y="T1"/>
                </a:cxn>
                <a:cxn ang="T5">
                  <a:pos x="T2" y="T3"/>
                </a:cxn>
              </a:cxnLst>
              <a:rect l="T6" t="T7" r="T8" b="T9"/>
              <a:pathLst>
                <a:path w="901" h="7">
                  <a:moveTo>
                    <a:pt x="0" y="7"/>
                  </a:moveTo>
                  <a:lnTo>
                    <a:pt x="901" y="0"/>
                  </a:lnTo>
                </a:path>
              </a:pathLst>
            </a:custGeom>
            <a:noFill/>
            <a:ln w="38100" cmpd="sng">
              <a:solidFill>
                <a:srgbClr val="000000"/>
              </a:solidFill>
              <a:round/>
              <a:headEnd/>
              <a:tailEnd type="stealth" w="lg" len="lg"/>
            </a:ln>
          </p:spPr>
          <p:txBody>
            <a:bodyPr lIns="10800" tIns="28800" rIns="0" bIns="10800"/>
            <a:lstStyle/>
            <a:p>
              <a:pPr fontAlgn="base">
                <a:spcBef>
                  <a:spcPct val="0"/>
                </a:spcBef>
                <a:spcAft>
                  <a:spcPct val="0"/>
                </a:spcAft>
              </a:pPr>
              <a:endParaRPr lang="en-CA" b="1">
                <a:solidFill>
                  <a:srgbClr val="000000"/>
                </a:solidFill>
              </a:endParaRPr>
            </a:p>
          </p:txBody>
        </p:sp>
        <p:sp>
          <p:nvSpPr>
            <p:cNvPr id="319527" name="Oval 39"/>
            <p:cNvSpPr>
              <a:spLocks noChangeArrowheads="1"/>
            </p:cNvSpPr>
            <p:nvPr/>
          </p:nvSpPr>
          <p:spPr bwMode="auto">
            <a:xfrm>
              <a:off x="362" y="1754"/>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6169" name="Text Box 40"/>
            <p:cNvSpPr txBox="1">
              <a:spLocks noChangeArrowheads="1"/>
            </p:cNvSpPr>
            <p:nvPr/>
          </p:nvSpPr>
          <p:spPr bwMode="auto">
            <a:xfrm>
              <a:off x="404" y="1723"/>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sp>
          <p:nvSpPr>
            <p:cNvPr id="319529" name="Oval 41"/>
            <p:cNvSpPr>
              <a:spLocks noChangeArrowheads="1"/>
            </p:cNvSpPr>
            <p:nvPr/>
          </p:nvSpPr>
          <p:spPr bwMode="auto">
            <a:xfrm>
              <a:off x="1580" y="1762"/>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6171" name="Text Box 42"/>
            <p:cNvSpPr txBox="1">
              <a:spLocks noChangeArrowheads="1"/>
            </p:cNvSpPr>
            <p:nvPr/>
          </p:nvSpPr>
          <p:spPr bwMode="auto">
            <a:xfrm>
              <a:off x="1622" y="1731"/>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grpSp>
          <p:nvGrpSpPr>
            <p:cNvPr id="4" name="Group 43"/>
            <p:cNvGrpSpPr>
              <a:grpSpLocks/>
            </p:cNvGrpSpPr>
            <p:nvPr/>
          </p:nvGrpSpPr>
          <p:grpSpPr bwMode="auto">
            <a:xfrm>
              <a:off x="357" y="2004"/>
              <a:ext cx="1548" cy="1190"/>
              <a:chOff x="224" y="2886"/>
              <a:chExt cx="1548" cy="1190"/>
            </a:xfrm>
          </p:grpSpPr>
          <p:sp>
            <p:nvSpPr>
              <p:cNvPr id="6173" name="Line 44"/>
              <p:cNvSpPr>
                <a:spLocks noChangeShapeType="1"/>
              </p:cNvSpPr>
              <p:nvPr/>
            </p:nvSpPr>
            <p:spPr bwMode="auto">
              <a:xfrm flipH="1">
                <a:off x="386" y="2951"/>
                <a:ext cx="0" cy="802"/>
              </a:xfrm>
              <a:prstGeom prst="line">
                <a:avLst/>
              </a:prstGeom>
              <a:noFill/>
              <a:ln w="38100">
                <a:solidFill>
                  <a:srgbClr val="000000"/>
                </a:solidFill>
                <a:round/>
                <a:headEnd/>
                <a:tailEnd type="stealth" w="lg" len="lg"/>
              </a:ln>
            </p:spPr>
            <p:txBody>
              <a:bodyPr lIns="10800" tIns="28800" rIns="0" bIns="10800"/>
              <a:lstStyle/>
              <a:p>
                <a:pPr fontAlgn="base">
                  <a:spcBef>
                    <a:spcPct val="0"/>
                  </a:spcBef>
                  <a:spcAft>
                    <a:spcPct val="0"/>
                  </a:spcAft>
                </a:pPr>
                <a:endParaRPr lang="en-CA" b="1">
                  <a:solidFill>
                    <a:srgbClr val="000000"/>
                  </a:solidFill>
                </a:endParaRPr>
              </a:p>
            </p:txBody>
          </p:sp>
          <p:sp>
            <p:nvSpPr>
              <p:cNvPr id="6174" name="Freeform 45"/>
              <p:cNvSpPr>
                <a:spLocks/>
              </p:cNvSpPr>
              <p:nvPr/>
            </p:nvSpPr>
            <p:spPr bwMode="auto">
              <a:xfrm>
                <a:off x="523" y="3901"/>
                <a:ext cx="929" cy="1"/>
              </a:xfrm>
              <a:custGeom>
                <a:avLst/>
                <a:gdLst>
                  <a:gd name="T0" fmla="*/ 0 w 901"/>
                  <a:gd name="T1" fmla="*/ 0 h 5"/>
                  <a:gd name="T2" fmla="*/ 929 w 901"/>
                  <a:gd name="T3" fmla="*/ 1 h 5"/>
                  <a:gd name="T4" fmla="*/ 0 60000 65536"/>
                  <a:gd name="T5" fmla="*/ 0 60000 65536"/>
                  <a:gd name="T6" fmla="*/ 0 w 901"/>
                  <a:gd name="T7" fmla="*/ 0 h 5"/>
                  <a:gd name="T8" fmla="*/ 901 w 901"/>
                  <a:gd name="T9" fmla="*/ 5 h 5"/>
                </a:gdLst>
                <a:ahLst/>
                <a:cxnLst>
                  <a:cxn ang="T4">
                    <a:pos x="T0" y="T1"/>
                  </a:cxn>
                  <a:cxn ang="T5">
                    <a:pos x="T2" y="T3"/>
                  </a:cxn>
                </a:cxnLst>
                <a:rect l="T6" t="T7" r="T8" b="T9"/>
                <a:pathLst>
                  <a:path w="901" h="5">
                    <a:moveTo>
                      <a:pt x="0" y="0"/>
                    </a:moveTo>
                    <a:lnTo>
                      <a:pt x="901" y="5"/>
                    </a:lnTo>
                  </a:path>
                </a:pathLst>
              </a:custGeom>
              <a:noFill/>
              <a:ln w="38100" cmpd="sng">
                <a:solidFill>
                  <a:srgbClr val="000000"/>
                </a:solidFill>
                <a:round/>
                <a:headEnd/>
                <a:tailEnd type="stealth" w="lg" len="lg"/>
              </a:ln>
            </p:spPr>
            <p:txBody>
              <a:bodyPr lIns="10800" tIns="28800" rIns="0" bIns="10800"/>
              <a:lstStyle/>
              <a:p>
                <a:pPr fontAlgn="base">
                  <a:spcBef>
                    <a:spcPct val="0"/>
                  </a:spcBef>
                  <a:spcAft>
                    <a:spcPct val="0"/>
                  </a:spcAft>
                </a:pPr>
                <a:endParaRPr lang="en-CA" b="1">
                  <a:solidFill>
                    <a:srgbClr val="000000"/>
                  </a:solidFill>
                </a:endParaRPr>
              </a:p>
            </p:txBody>
          </p:sp>
          <p:sp>
            <p:nvSpPr>
              <p:cNvPr id="6175" name="Line 46"/>
              <p:cNvSpPr>
                <a:spLocks noChangeShapeType="1"/>
              </p:cNvSpPr>
              <p:nvPr/>
            </p:nvSpPr>
            <p:spPr bwMode="auto">
              <a:xfrm flipH="1" flipV="1">
                <a:off x="504" y="2886"/>
                <a:ext cx="987" cy="878"/>
              </a:xfrm>
              <a:prstGeom prst="line">
                <a:avLst/>
              </a:prstGeom>
              <a:noFill/>
              <a:ln w="38100">
                <a:solidFill>
                  <a:srgbClr val="000000"/>
                </a:solidFill>
                <a:round/>
                <a:headEnd/>
                <a:tailEnd type="stealth" w="lg" len="lg"/>
              </a:ln>
            </p:spPr>
            <p:txBody>
              <a:bodyPr lIns="10800" tIns="28800" rIns="0" bIns="10800"/>
              <a:lstStyle/>
              <a:p>
                <a:pPr fontAlgn="base">
                  <a:spcBef>
                    <a:spcPct val="0"/>
                  </a:spcBef>
                  <a:spcAft>
                    <a:spcPct val="0"/>
                  </a:spcAft>
                </a:pPr>
                <a:endParaRPr lang="en-CA" b="1">
                  <a:solidFill>
                    <a:srgbClr val="000000"/>
                  </a:solidFill>
                </a:endParaRPr>
              </a:p>
            </p:txBody>
          </p:sp>
          <p:sp>
            <p:nvSpPr>
              <p:cNvPr id="319535" name="Oval 47"/>
              <p:cNvSpPr>
                <a:spLocks noChangeArrowheads="1"/>
              </p:cNvSpPr>
              <p:nvPr/>
            </p:nvSpPr>
            <p:spPr bwMode="auto">
              <a:xfrm>
                <a:off x="224" y="3732"/>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6177" name="Text Box 48"/>
              <p:cNvSpPr txBox="1">
                <a:spLocks noChangeArrowheads="1"/>
              </p:cNvSpPr>
              <p:nvPr/>
            </p:nvSpPr>
            <p:spPr bwMode="auto">
              <a:xfrm>
                <a:off x="266" y="3701"/>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sp>
            <p:nvSpPr>
              <p:cNvPr id="319537" name="Oval 49"/>
              <p:cNvSpPr>
                <a:spLocks noChangeArrowheads="1"/>
              </p:cNvSpPr>
              <p:nvPr/>
            </p:nvSpPr>
            <p:spPr bwMode="auto">
              <a:xfrm>
                <a:off x="1438" y="3730"/>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6179" name="Text Box 50"/>
              <p:cNvSpPr txBox="1">
                <a:spLocks noChangeArrowheads="1"/>
              </p:cNvSpPr>
              <p:nvPr/>
            </p:nvSpPr>
            <p:spPr bwMode="auto">
              <a:xfrm>
                <a:off x="1480" y="3699"/>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grpSp>
      </p:grpSp>
      <p:grpSp>
        <p:nvGrpSpPr>
          <p:cNvPr id="5" name="Group 51"/>
          <p:cNvGrpSpPr>
            <a:grpSpLocks/>
          </p:cNvGrpSpPr>
          <p:nvPr/>
        </p:nvGrpSpPr>
        <p:grpSpPr bwMode="auto">
          <a:xfrm>
            <a:off x="4575175" y="1584325"/>
            <a:ext cx="3597275" cy="555625"/>
            <a:chOff x="2882" y="998"/>
            <a:chExt cx="2266" cy="350"/>
          </a:xfrm>
        </p:grpSpPr>
        <p:sp>
          <p:nvSpPr>
            <p:cNvPr id="6162" name="Text Box 52"/>
            <p:cNvSpPr txBox="1">
              <a:spLocks noChangeArrowheads="1"/>
            </p:cNvSpPr>
            <p:nvPr/>
          </p:nvSpPr>
          <p:spPr bwMode="auto">
            <a:xfrm>
              <a:off x="3737" y="998"/>
              <a:ext cx="1411" cy="345"/>
            </a:xfrm>
            <a:prstGeom prst="rect">
              <a:avLst/>
            </a:prstGeom>
            <a:noFill/>
            <a:ln w="28575">
              <a:solidFill>
                <a:schemeClr val="accent1"/>
              </a:solidFill>
              <a:miter lim="800000"/>
              <a:headEnd/>
              <a:tailEnd/>
            </a:ln>
          </p:spPr>
          <p:txBody>
            <a:bodyPr lIns="126000" rIns="0">
              <a:spAutoFit/>
            </a:bodyPr>
            <a:lstStyle/>
            <a:p>
              <a:pPr fontAlgn="base">
                <a:spcBef>
                  <a:spcPct val="50000"/>
                </a:spcBef>
                <a:spcAft>
                  <a:spcPct val="0"/>
                </a:spcAft>
              </a:pP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1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2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3   </a:t>
              </a:r>
              <a:r>
                <a:rPr lang="en-US" altLang="zh-CN" sz="2800" b="1" i="1">
                  <a:solidFill>
                    <a:srgbClr val="000000"/>
                  </a:solidFill>
                  <a:latin typeface="Times New Roman" pitchFamily="18" charset="0"/>
                </a:rPr>
                <a:t>V</a:t>
              </a:r>
              <a:r>
                <a:rPr lang="en-US" altLang="zh-CN" sz="2800" b="1" baseline="-25000">
                  <a:solidFill>
                    <a:srgbClr val="000000"/>
                  </a:solidFill>
                  <a:latin typeface="Times New Roman" pitchFamily="18" charset="0"/>
                </a:rPr>
                <a:t>4</a:t>
              </a:r>
            </a:p>
          </p:txBody>
        </p:sp>
        <p:sp>
          <p:nvSpPr>
            <p:cNvPr id="6163" name="Line 53"/>
            <p:cNvSpPr>
              <a:spLocks noChangeShapeType="1"/>
            </p:cNvSpPr>
            <p:nvPr/>
          </p:nvSpPr>
          <p:spPr bwMode="auto">
            <a:xfrm>
              <a:off x="4093"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6164" name="Line 54"/>
            <p:cNvSpPr>
              <a:spLocks noChangeShapeType="1"/>
            </p:cNvSpPr>
            <p:nvPr/>
          </p:nvSpPr>
          <p:spPr bwMode="auto">
            <a:xfrm>
              <a:off x="4449"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6165" name="Line 55"/>
            <p:cNvSpPr>
              <a:spLocks noChangeShapeType="1"/>
            </p:cNvSpPr>
            <p:nvPr/>
          </p:nvSpPr>
          <p:spPr bwMode="auto">
            <a:xfrm>
              <a:off x="4795" y="998"/>
              <a:ext cx="0" cy="336"/>
            </a:xfrm>
            <a:prstGeom prst="line">
              <a:avLst/>
            </a:prstGeom>
            <a:noFill/>
            <a:ln w="28575">
              <a:solidFill>
                <a:schemeClr val="accent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6166" name="Rectangle 56"/>
            <p:cNvSpPr>
              <a:spLocks noChangeArrowheads="1"/>
            </p:cNvSpPr>
            <p:nvPr/>
          </p:nvSpPr>
          <p:spPr bwMode="auto">
            <a:xfrm>
              <a:off x="2882" y="1021"/>
              <a:ext cx="846" cy="327"/>
            </a:xfrm>
            <a:prstGeom prst="rect">
              <a:avLst/>
            </a:prstGeom>
            <a:noFill/>
            <a:ln w="6350">
              <a:noFill/>
              <a:miter lim="800000"/>
              <a:headEnd/>
              <a:tailEnd/>
            </a:ln>
          </p:spPr>
          <p:txBody>
            <a:bodyPr>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vertex=</a:t>
              </a:r>
            </a:p>
          </p:txBody>
        </p:sp>
      </p:grpSp>
      <p:grpSp>
        <p:nvGrpSpPr>
          <p:cNvPr id="6" name="Group 57"/>
          <p:cNvGrpSpPr>
            <a:grpSpLocks/>
          </p:cNvGrpSpPr>
          <p:nvPr/>
        </p:nvGrpSpPr>
        <p:grpSpPr bwMode="auto">
          <a:xfrm>
            <a:off x="4565650" y="2589213"/>
            <a:ext cx="3330575" cy="2382837"/>
            <a:chOff x="2671" y="1776"/>
            <a:chExt cx="2098" cy="1501"/>
          </a:xfrm>
        </p:grpSpPr>
        <p:sp>
          <p:nvSpPr>
            <p:cNvPr id="6159" name="Text Box 58"/>
            <p:cNvSpPr txBox="1">
              <a:spLocks noChangeArrowheads="1"/>
            </p:cNvSpPr>
            <p:nvPr/>
          </p:nvSpPr>
          <p:spPr bwMode="auto">
            <a:xfrm>
              <a:off x="3384" y="1776"/>
              <a:ext cx="1385" cy="1501"/>
            </a:xfrm>
            <a:prstGeom prst="rect">
              <a:avLst/>
            </a:prstGeom>
            <a:noFill/>
            <a:ln w="9525">
              <a:noFill/>
              <a:miter lim="800000"/>
              <a:headEnd/>
              <a:tailEnd/>
            </a:ln>
          </p:spPr>
          <p:txBody>
            <a:bodyPr lIns="0" tIns="10800" rIns="0" bIns="10800"/>
            <a:lstStyle/>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0    1    1    0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0    0    0    0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0    0    0    1 </a:t>
              </a:r>
            </a:p>
            <a:p>
              <a:pPr algn="just" eaLnBrk="0" fontAlgn="base" hangingPunct="0">
                <a:lnSpc>
                  <a:spcPct val="120000"/>
                </a:lnSpc>
                <a:spcBef>
                  <a:spcPct val="0"/>
                </a:spcBef>
                <a:spcAft>
                  <a:spcPct val="0"/>
                </a:spcAft>
              </a:pPr>
              <a:r>
                <a:rPr lang="en-US" altLang="zh-CN" sz="3200" b="1">
                  <a:solidFill>
                    <a:srgbClr val="000000"/>
                  </a:solidFill>
                  <a:latin typeface="Times New Roman" pitchFamily="18" charset="0"/>
                </a:rPr>
                <a:t>1    0    0    0 </a:t>
              </a:r>
            </a:p>
          </p:txBody>
        </p:sp>
        <p:sp>
          <p:nvSpPr>
            <p:cNvPr id="6160" name="AutoShape 59"/>
            <p:cNvSpPr>
              <a:spLocks noChangeArrowheads="1"/>
            </p:cNvSpPr>
            <p:nvPr/>
          </p:nvSpPr>
          <p:spPr bwMode="auto">
            <a:xfrm>
              <a:off x="3306" y="1882"/>
              <a:ext cx="1460" cy="1326"/>
            </a:xfrm>
            <a:prstGeom prst="bracketPair">
              <a:avLst>
                <a:gd name="adj" fmla="val 5523"/>
              </a:avLst>
            </a:prstGeom>
            <a:noFill/>
            <a:ln w="28575">
              <a:solidFill>
                <a:schemeClr val="accent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6161" name="Rectangle 60"/>
            <p:cNvSpPr>
              <a:spLocks noChangeArrowheads="1"/>
            </p:cNvSpPr>
            <p:nvPr/>
          </p:nvSpPr>
          <p:spPr bwMode="auto">
            <a:xfrm>
              <a:off x="2671" y="2309"/>
              <a:ext cx="554" cy="327"/>
            </a:xfrm>
            <a:prstGeom prst="rect">
              <a:avLst/>
            </a:prstGeom>
            <a:noFill/>
            <a:ln w="6350">
              <a:noFill/>
              <a:miter lim="800000"/>
              <a:headEnd/>
              <a:tailEnd/>
            </a:ln>
          </p:spPr>
          <p:txBody>
            <a:bodyPr wrap="none">
              <a:spAutoFit/>
            </a:bodyPr>
            <a:lstStyle/>
            <a:p>
              <a:pPr algn="ctr" fontAlgn="base">
                <a:spcBef>
                  <a:spcPct val="0"/>
                </a:spcBef>
                <a:spcAft>
                  <a:spcPct val="0"/>
                </a:spcAft>
              </a:pPr>
              <a:r>
                <a:rPr lang="en-US" altLang="zh-CN" sz="2800" b="1">
                  <a:solidFill>
                    <a:srgbClr val="000000"/>
                  </a:solidFill>
                  <a:latin typeface="Times New Roman" pitchFamily="18" charset="0"/>
                  <a:ea typeface="华文行楷" pitchFamily="2" charset="-122"/>
                </a:rPr>
                <a:t>arc=</a:t>
              </a:r>
            </a:p>
          </p:txBody>
        </p:sp>
      </p:grpSp>
      <p:grpSp>
        <p:nvGrpSpPr>
          <p:cNvPr id="7" name="Group 61"/>
          <p:cNvGrpSpPr>
            <a:grpSpLocks/>
          </p:cNvGrpSpPr>
          <p:nvPr/>
        </p:nvGrpSpPr>
        <p:grpSpPr bwMode="auto">
          <a:xfrm>
            <a:off x="5637213" y="2206625"/>
            <a:ext cx="2935287" cy="2693988"/>
            <a:chOff x="3336" y="1536"/>
            <a:chExt cx="1849" cy="1697"/>
          </a:xfrm>
        </p:grpSpPr>
        <p:sp>
          <p:nvSpPr>
            <p:cNvPr id="6157" name="Rectangle 62"/>
            <p:cNvSpPr>
              <a:spLocks noChangeArrowheads="1"/>
            </p:cNvSpPr>
            <p:nvPr/>
          </p:nvSpPr>
          <p:spPr bwMode="auto">
            <a:xfrm>
              <a:off x="3336" y="1536"/>
              <a:ext cx="1762" cy="288"/>
            </a:xfrm>
            <a:prstGeom prst="rect">
              <a:avLst/>
            </a:prstGeom>
            <a:noFill/>
            <a:ln w="6350">
              <a:noFill/>
              <a:miter lim="800000"/>
              <a:headEnd/>
              <a:tailEnd/>
            </a:ln>
          </p:spPr>
          <p:txBody>
            <a:bodyPr>
              <a:spAutoFit/>
            </a:bodyPr>
            <a:lstStyle/>
            <a:p>
              <a:pPr fontAlgn="base">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     </a:t>
              </a: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sp>
          <p:nvSpPr>
            <p:cNvPr id="6158" name="Rectangle 63"/>
            <p:cNvSpPr>
              <a:spLocks noChangeArrowheads="1"/>
            </p:cNvSpPr>
            <p:nvPr/>
          </p:nvSpPr>
          <p:spPr bwMode="auto">
            <a:xfrm>
              <a:off x="4806" y="1747"/>
              <a:ext cx="379" cy="1486"/>
            </a:xfrm>
            <a:prstGeom prst="rect">
              <a:avLst/>
            </a:prstGeom>
            <a:noFill/>
            <a:ln w="6350">
              <a:noFill/>
              <a:miter lim="800000"/>
              <a:headEnd/>
              <a:tailEnd/>
            </a:ln>
          </p:spPr>
          <p:txBody>
            <a:bodyPr>
              <a:spAutoFit/>
            </a:bodyPr>
            <a:lstStyle/>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1</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2</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3</a:t>
              </a:r>
            </a:p>
            <a:p>
              <a:pPr fontAlgn="base">
                <a:lnSpc>
                  <a:spcPct val="155000"/>
                </a:lnSpc>
                <a:spcBef>
                  <a:spcPct val="0"/>
                </a:spcBef>
                <a:spcAft>
                  <a:spcPct val="0"/>
                </a:spcAft>
              </a:pPr>
              <a:r>
                <a:rPr lang="en-US" altLang="zh-CN" sz="2400" b="1" i="1">
                  <a:solidFill>
                    <a:srgbClr val="000000"/>
                  </a:solidFill>
                  <a:latin typeface="Times New Roman" pitchFamily="18" charset="0"/>
                </a:rPr>
                <a:t>V</a:t>
              </a:r>
              <a:r>
                <a:rPr lang="en-US" altLang="zh-CN" sz="2400" b="1" baseline="-25000">
                  <a:solidFill>
                    <a:srgbClr val="000000"/>
                  </a:solidFill>
                  <a:latin typeface="Times New Roman" pitchFamily="18" charset="0"/>
                </a:rPr>
                <a:t>4</a:t>
              </a:r>
            </a:p>
          </p:txBody>
        </p:sp>
      </p:grpSp>
      <p:grpSp>
        <p:nvGrpSpPr>
          <p:cNvPr id="8" name="Group 64"/>
          <p:cNvGrpSpPr>
            <a:grpSpLocks/>
          </p:cNvGrpSpPr>
          <p:nvPr/>
        </p:nvGrpSpPr>
        <p:grpSpPr bwMode="auto">
          <a:xfrm>
            <a:off x="5773738" y="2667000"/>
            <a:ext cx="46037" cy="2287588"/>
            <a:chOff x="3637" y="1680"/>
            <a:chExt cx="29" cy="1441"/>
          </a:xfrm>
        </p:grpSpPr>
        <p:sp>
          <p:nvSpPr>
            <p:cNvPr id="6155" name="Line 65"/>
            <p:cNvSpPr>
              <a:spLocks noChangeShapeType="1"/>
            </p:cNvSpPr>
            <p:nvPr/>
          </p:nvSpPr>
          <p:spPr bwMode="auto">
            <a:xfrm>
              <a:off x="3637" y="1680"/>
              <a:ext cx="0" cy="144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sp>
          <p:nvSpPr>
            <p:cNvPr id="6156" name="Line 66"/>
            <p:cNvSpPr>
              <a:spLocks noChangeShapeType="1"/>
            </p:cNvSpPr>
            <p:nvPr/>
          </p:nvSpPr>
          <p:spPr bwMode="auto">
            <a:xfrm>
              <a:off x="3666" y="1681"/>
              <a:ext cx="0" cy="1440"/>
            </a:xfrm>
            <a:prstGeom prst="line">
              <a:avLst/>
            </a:prstGeom>
            <a:noFill/>
            <a:ln w="28575">
              <a:solidFill>
                <a:srgbClr val="FF0000"/>
              </a:solidFill>
              <a:prstDash val="dash"/>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5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11"/>
          <p:cNvSpPr>
            <a:spLocks noGrp="1" noChangeArrowheads="1"/>
          </p:cNvSpPr>
          <p:nvPr>
            <p:ph type="title"/>
          </p:nvPr>
        </p:nvSpPr>
        <p:spPr/>
        <p:txBody>
          <a:bodyPr/>
          <a:lstStyle/>
          <a:p>
            <a:pPr eaLnBrk="1" hangingPunct="1"/>
            <a:r>
              <a:rPr lang="en-US" altLang="zh-CN"/>
              <a:t>More Adjacent Matrix</a:t>
            </a:r>
          </a:p>
        </p:txBody>
      </p:sp>
      <p:sp>
        <p:nvSpPr>
          <p:cNvPr id="7174" name="Rectangle 3"/>
          <p:cNvSpPr>
            <a:spLocks noGrp="1" noChangeArrowheads="1"/>
          </p:cNvSpPr>
          <p:nvPr>
            <p:ph type="body" sz="half" idx="1"/>
          </p:nvPr>
        </p:nvSpPr>
        <p:spPr>
          <a:xfrm>
            <a:off x="457200" y="1600200"/>
            <a:ext cx="8362950" cy="4530725"/>
          </a:xfrm>
        </p:spPr>
        <p:txBody>
          <a:bodyPr/>
          <a:lstStyle/>
          <a:p>
            <a:pPr eaLnBrk="1" hangingPunct="1"/>
            <a:r>
              <a:rPr lang="en-US" altLang="zh-TW" sz="2600">
                <a:ea typeface="新細明體" pitchFamily="18" charset="-120"/>
              </a:rPr>
              <a:t>From the adjacency matrix, to determine the connection of vertices is easy</a:t>
            </a:r>
          </a:p>
          <a:p>
            <a:pPr eaLnBrk="1" hangingPunct="1"/>
            <a:r>
              <a:rPr lang="en-US" altLang="zh-TW" sz="2600">
                <a:ea typeface="新細明體" pitchFamily="18" charset="-120"/>
              </a:rPr>
              <a:t>The degree of a vertex is </a:t>
            </a:r>
            <a:endParaRPr lang="en-US" altLang="zh-CN" sz="2600">
              <a:ea typeface="新細明體" pitchFamily="18" charset="-120"/>
            </a:endParaRPr>
          </a:p>
          <a:p>
            <a:pPr eaLnBrk="1" hangingPunct="1"/>
            <a:endParaRPr lang="en-US" altLang="zh-TW" sz="2600">
              <a:ea typeface="新細明體" pitchFamily="18" charset="-120"/>
            </a:endParaRPr>
          </a:p>
          <a:p>
            <a:pPr eaLnBrk="1" hangingPunct="1"/>
            <a:r>
              <a:rPr lang="en-US" altLang="zh-TW" sz="2600">
                <a:ea typeface="新細明體" pitchFamily="18" charset="-120"/>
              </a:rPr>
              <a:t>For a digraph (= </a:t>
            </a:r>
            <a:r>
              <a:rPr lang="en-US" altLang="zh-TW" sz="2600">
                <a:solidFill>
                  <a:srgbClr val="FF3300"/>
                </a:solidFill>
                <a:ea typeface="新細明體" pitchFamily="18" charset="-120"/>
              </a:rPr>
              <a:t>di</a:t>
            </a:r>
            <a:r>
              <a:rPr lang="en-US" altLang="zh-TW" sz="2600">
                <a:ea typeface="新細明體" pitchFamily="18" charset="-120"/>
              </a:rPr>
              <a:t>rected </a:t>
            </a:r>
            <a:r>
              <a:rPr lang="en-US" altLang="zh-TW" sz="2600">
                <a:solidFill>
                  <a:srgbClr val="FF3300"/>
                </a:solidFill>
                <a:ea typeface="新細明體" pitchFamily="18" charset="-120"/>
              </a:rPr>
              <a:t>graph</a:t>
            </a:r>
            <a:r>
              <a:rPr lang="en-US" altLang="zh-TW" sz="2600">
                <a:ea typeface="新細明體" pitchFamily="18" charset="-120"/>
              </a:rPr>
              <a:t>), the row sum is the out_degree, while the column sum is the in_degree</a:t>
            </a:r>
          </a:p>
          <a:p>
            <a:pPr eaLnBrk="1" hangingPunct="1"/>
            <a:endParaRPr lang="en-US" altLang="zh-CN" sz="2600"/>
          </a:p>
        </p:txBody>
      </p:sp>
      <p:graphicFrame>
        <p:nvGraphicFramePr>
          <p:cNvPr id="7170" name="Object 7"/>
          <p:cNvGraphicFramePr>
            <a:graphicFrameLocks noGrp="1" noChangeAspect="1"/>
          </p:cNvGraphicFramePr>
          <p:nvPr>
            <p:ph sz="quarter" idx="2"/>
          </p:nvPr>
        </p:nvGraphicFramePr>
        <p:xfrm>
          <a:off x="611188" y="4724400"/>
          <a:ext cx="2959100" cy="901700"/>
        </p:xfrm>
        <a:graphic>
          <a:graphicData uri="http://schemas.openxmlformats.org/presentationml/2006/ole">
            <mc:AlternateContent xmlns:mc="http://schemas.openxmlformats.org/markup-compatibility/2006">
              <mc:Choice xmlns:v="urn:schemas-microsoft-com:vml" Requires="v">
                <p:oleObj spid="_x0000_s21521" name="方程式" r:id="rId3" imgW="2958840" imgH="901440" progId="Equation.2">
                  <p:embed/>
                </p:oleObj>
              </mc:Choice>
              <mc:Fallback>
                <p:oleObj name="方程式" r:id="rId3" imgW="2958840" imgH="901440" progId="Equation.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724400"/>
                        <a:ext cx="29591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10"/>
          <p:cNvGraphicFramePr>
            <a:graphicFrameLocks noGrp="1"/>
          </p:cNvGraphicFramePr>
          <p:nvPr>
            <p:ph sz="quarter" idx="3"/>
          </p:nvPr>
        </p:nvGraphicFramePr>
        <p:xfrm>
          <a:off x="4716463" y="2349500"/>
          <a:ext cx="2016125" cy="863600"/>
        </p:xfrm>
        <a:graphic>
          <a:graphicData uri="http://schemas.openxmlformats.org/presentationml/2006/ole">
            <mc:AlternateContent xmlns:mc="http://schemas.openxmlformats.org/markup-compatibility/2006">
              <mc:Choice xmlns:v="urn:schemas-microsoft-com:vml" Requires="v">
                <p:oleObj spid="_x0000_s21522" name="方程式" r:id="rId5" imgW="927000" imgH="380880" progId="Equation.2">
                  <p:embed/>
                </p:oleObj>
              </mc:Choice>
              <mc:Fallback>
                <p:oleObj name="方程式" r:id="rId5" imgW="927000" imgH="380880" progId="Equation.2">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349500"/>
                        <a:ext cx="20161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3"/>
          <p:cNvGraphicFramePr>
            <a:graphicFrameLocks noChangeAspect="1"/>
          </p:cNvGraphicFramePr>
          <p:nvPr/>
        </p:nvGraphicFramePr>
        <p:xfrm>
          <a:off x="4572000" y="4724400"/>
          <a:ext cx="3175000" cy="901700"/>
        </p:xfrm>
        <a:graphic>
          <a:graphicData uri="http://schemas.openxmlformats.org/presentationml/2006/ole">
            <mc:AlternateContent xmlns:mc="http://schemas.openxmlformats.org/markup-compatibility/2006">
              <mc:Choice xmlns:v="urn:schemas-microsoft-com:vml" Requires="v">
                <p:oleObj spid="_x0000_s21523" name="方程式" r:id="rId7" imgW="3174840" imgH="901440" progId="Equation.2">
                  <p:embed/>
                </p:oleObj>
              </mc:Choice>
              <mc:Fallback>
                <p:oleObj name="方程式" r:id="rId7" imgW="3174840" imgH="901440" progId="Equation.2">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724400"/>
                        <a:ext cx="31750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t>Create Adjacent Matrix</a:t>
            </a:r>
          </a:p>
        </p:txBody>
      </p:sp>
      <p:sp>
        <p:nvSpPr>
          <p:cNvPr id="32771" name="Rectangle 4"/>
          <p:cNvSpPr>
            <a:spLocks noGrp="1" noChangeArrowheads="1"/>
          </p:cNvSpPr>
          <p:nvPr>
            <p:ph type="body" idx="1"/>
          </p:nvPr>
        </p:nvSpPr>
        <p:spPr>
          <a:xfrm>
            <a:off x="611188" y="1268413"/>
            <a:ext cx="7772400" cy="5167312"/>
          </a:xfrm>
          <a:noFill/>
          <a:ln cap="flat">
            <a:solidFill>
              <a:schemeClr val="tx1"/>
            </a:solidFill>
            <a:prstDash val="dash"/>
          </a:ln>
        </p:spPr>
        <p:txBody>
          <a:bodyPr/>
          <a:lstStyle/>
          <a:p>
            <a:pPr eaLnBrk="1" hangingPunct="1">
              <a:buFont typeface="Wingdings" pitchFamily="2" charset="2"/>
              <a:buNone/>
            </a:pPr>
            <a:r>
              <a:rPr lang="en-US" altLang="zh-CN" sz="2000" b="1" dirty="0" err="1"/>
              <a:t>buildGraph</a:t>
            </a:r>
            <a:r>
              <a:rPr lang="en-US" altLang="zh-CN" sz="2000" b="1" dirty="0"/>
              <a:t>(</a:t>
            </a:r>
            <a:r>
              <a:rPr lang="en-US" altLang="zh-CN" sz="2000" b="1" dirty="0" err="1"/>
              <a:t>int</a:t>
            </a:r>
            <a:r>
              <a:rPr lang="en-US" altLang="zh-CN" sz="2000" b="1" dirty="0"/>
              <a:t> a[ ], </a:t>
            </a:r>
            <a:r>
              <a:rPr lang="en-US" altLang="zh-CN" sz="2000" b="1" dirty="0" err="1"/>
              <a:t>int</a:t>
            </a:r>
            <a:r>
              <a:rPr lang="en-US" altLang="zh-CN" sz="2000" b="1" dirty="0"/>
              <a:t> n, </a:t>
            </a:r>
            <a:r>
              <a:rPr lang="en-US" altLang="zh-CN" sz="2000" b="1" dirty="0" err="1"/>
              <a:t>int</a:t>
            </a:r>
            <a:r>
              <a:rPr lang="en-US" altLang="zh-CN" sz="2000" b="1" dirty="0"/>
              <a:t> e) </a:t>
            </a:r>
          </a:p>
          <a:p>
            <a:pPr eaLnBrk="1" hangingPunct="1">
              <a:buFont typeface="Wingdings" pitchFamily="2" charset="2"/>
              <a:buNone/>
            </a:pPr>
            <a:r>
              <a:rPr lang="en-US" altLang="zh-CN" sz="2000" b="1" dirty="0"/>
              <a:t>{</a:t>
            </a:r>
          </a:p>
          <a:p>
            <a:pPr eaLnBrk="1" hangingPunct="1">
              <a:buFont typeface="Wingdings" pitchFamily="2" charset="2"/>
              <a:buNone/>
            </a:pPr>
            <a:r>
              <a:rPr lang="en-US" altLang="zh-CN" sz="2000" b="1" dirty="0"/>
              <a:t>    </a:t>
            </a:r>
            <a:r>
              <a:rPr lang="en-US" altLang="zh-CN" sz="2000" b="1" dirty="0" err="1"/>
              <a:t>vertexNum</a:t>
            </a:r>
            <a:r>
              <a:rPr lang="en-US" altLang="zh-CN" sz="2000" b="1" dirty="0"/>
              <a:t>=n; </a:t>
            </a:r>
            <a:r>
              <a:rPr lang="en-US" altLang="zh-CN" sz="2000" b="1" dirty="0" err="1"/>
              <a:t>arcNum</a:t>
            </a:r>
            <a:r>
              <a:rPr lang="en-US" altLang="zh-CN" sz="2000" b="1" dirty="0"/>
              <a:t>=e;</a:t>
            </a:r>
          </a:p>
          <a:p>
            <a:pPr eaLnBrk="1" hangingPunct="1">
              <a:buFont typeface="Wingdings" pitchFamily="2" charset="2"/>
              <a:buNone/>
            </a:pPr>
            <a:r>
              <a:rPr lang="en-US" altLang="zh-CN" sz="2000" b="1" dirty="0"/>
              <a:t>    for (</a:t>
            </a:r>
            <a:r>
              <a:rPr lang="en-US" altLang="zh-CN" sz="2000" b="1" dirty="0" err="1"/>
              <a:t>i</a:t>
            </a:r>
            <a:r>
              <a:rPr lang="en-US" altLang="zh-CN" sz="2000" b="1" dirty="0"/>
              <a:t>=0; </a:t>
            </a:r>
            <a:r>
              <a:rPr lang="en-US" altLang="zh-CN" sz="2000" b="1" dirty="0" err="1"/>
              <a:t>i</a:t>
            </a:r>
            <a:r>
              <a:rPr lang="en-US" altLang="zh-CN" sz="2000" b="1" dirty="0"/>
              <a:t>&lt;</a:t>
            </a:r>
            <a:r>
              <a:rPr lang="en-US" altLang="zh-CN" sz="2000" b="1" dirty="0" err="1"/>
              <a:t>vertexNum</a:t>
            </a:r>
            <a:r>
              <a:rPr lang="en-US" altLang="zh-CN" sz="2000" b="1" dirty="0"/>
              <a:t>; </a:t>
            </a:r>
            <a:r>
              <a:rPr lang="en-US" altLang="zh-CN" sz="2000" b="1" dirty="0" err="1"/>
              <a:t>i</a:t>
            </a:r>
            <a:r>
              <a:rPr lang="en-US" altLang="zh-CN" sz="2000" b="1" dirty="0"/>
              <a:t>++) </a:t>
            </a:r>
          </a:p>
          <a:p>
            <a:pPr eaLnBrk="1" hangingPunct="1">
              <a:buFont typeface="Wingdings" pitchFamily="2" charset="2"/>
              <a:buNone/>
            </a:pPr>
            <a:r>
              <a:rPr lang="en-US" altLang="zh-CN" sz="2000" b="1" dirty="0"/>
              <a:t>        vertex[</a:t>
            </a:r>
            <a:r>
              <a:rPr lang="en-US" altLang="zh-CN" sz="2000" b="1" dirty="0" err="1"/>
              <a:t>i</a:t>
            </a:r>
            <a:r>
              <a:rPr lang="en-US" altLang="zh-CN" sz="2000" b="1" dirty="0"/>
              <a:t>]=a[</a:t>
            </a:r>
            <a:r>
              <a:rPr lang="en-US" altLang="zh-CN" sz="2000" b="1" dirty="0" err="1"/>
              <a:t>i</a:t>
            </a:r>
            <a:r>
              <a:rPr lang="en-US" altLang="zh-CN" sz="2000" b="1" dirty="0"/>
              <a:t>];</a:t>
            </a:r>
          </a:p>
          <a:p>
            <a:pPr eaLnBrk="1" hangingPunct="1">
              <a:buFont typeface="Wingdings" pitchFamily="2" charset="2"/>
              <a:buNone/>
            </a:pPr>
            <a:r>
              <a:rPr lang="en-US" altLang="zh-CN" sz="2000" b="1" dirty="0"/>
              <a:t>    for (</a:t>
            </a:r>
            <a:r>
              <a:rPr lang="en-US" altLang="zh-CN" sz="2000" b="1" dirty="0" err="1"/>
              <a:t>i</a:t>
            </a:r>
            <a:r>
              <a:rPr lang="en-US" altLang="zh-CN" sz="2000" b="1" dirty="0"/>
              <a:t>=0; </a:t>
            </a:r>
            <a:r>
              <a:rPr lang="en-US" altLang="zh-CN" sz="2000" b="1" dirty="0" err="1"/>
              <a:t>i</a:t>
            </a:r>
            <a:r>
              <a:rPr lang="en-US" altLang="zh-CN" sz="2000" b="1" dirty="0"/>
              <a:t>&lt;</a:t>
            </a:r>
            <a:r>
              <a:rPr lang="en-US" altLang="zh-CN" sz="2000" b="1" dirty="0" err="1"/>
              <a:t>vertexNum</a:t>
            </a:r>
            <a:r>
              <a:rPr lang="en-US" altLang="zh-CN" sz="2000" b="1" dirty="0"/>
              <a:t>; </a:t>
            </a:r>
            <a:r>
              <a:rPr lang="en-US" altLang="zh-CN" sz="2000" b="1" dirty="0" err="1"/>
              <a:t>i</a:t>
            </a:r>
            <a:r>
              <a:rPr lang="en-US" altLang="zh-CN" sz="2000" b="1" dirty="0"/>
              <a:t>++)    //initialization</a:t>
            </a:r>
          </a:p>
          <a:p>
            <a:pPr eaLnBrk="1" hangingPunct="1">
              <a:buFont typeface="Wingdings" pitchFamily="2" charset="2"/>
              <a:buNone/>
            </a:pPr>
            <a:r>
              <a:rPr lang="en-US" altLang="zh-CN" sz="2000" b="1" dirty="0"/>
              <a:t>	   for (j=0; j&lt;</a:t>
            </a:r>
            <a:r>
              <a:rPr lang="en-US" altLang="zh-CN" sz="2000" b="1" dirty="0" err="1"/>
              <a:t>vertexNum</a:t>
            </a:r>
            <a:r>
              <a:rPr lang="en-US" altLang="zh-CN" sz="2000" b="1" dirty="0"/>
              <a:t>; j++)</a:t>
            </a:r>
          </a:p>
          <a:p>
            <a:pPr eaLnBrk="1" hangingPunct="1">
              <a:buFont typeface="Wingdings" pitchFamily="2" charset="2"/>
              <a:buNone/>
            </a:pPr>
            <a:r>
              <a:rPr lang="en-US" altLang="zh-CN" sz="2000" b="1" dirty="0"/>
              <a:t>           arc[</a:t>
            </a:r>
            <a:r>
              <a:rPr lang="en-US" altLang="zh-CN" sz="2000" b="1" dirty="0" err="1"/>
              <a:t>i</a:t>
            </a:r>
            <a:r>
              <a:rPr lang="en-US" altLang="zh-CN" sz="2000" b="1" dirty="0"/>
              <a:t>][j]=0;             </a:t>
            </a:r>
          </a:p>
          <a:p>
            <a:pPr eaLnBrk="1" hangingPunct="1">
              <a:buFont typeface="Wingdings" pitchFamily="2" charset="2"/>
              <a:buNone/>
            </a:pPr>
            <a:r>
              <a:rPr lang="en-US" altLang="zh-CN" sz="2000" b="1" dirty="0"/>
              <a:t>    for (k=0; k&lt;</a:t>
            </a:r>
            <a:r>
              <a:rPr lang="en-US" altLang="zh-CN" sz="2000" b="1" dirty="0" err="1"/>
              <a:t>arcNum</a:t>
            </a:r>
            <a:r>
              <a:rPr lang="en-US" altLang="zh-CN" sz="2000" b="1" dirty="0"/>
              <a:t>; k++)      //get each edge</a:t>
            </a:r>
          </a:p>
          <a:p>
            <a:pPr eaLnBrk="1" hangingPunct="1">
              <a:buFont typeface="Wingdings" pitchFamily="2" charset="2"/>
              <a:buNone/>
            </a:pPr>
            <a:r>
              <a:rPr lang="en-US" altLang="zh-CN" sz="2000" b="1" dirty="0"/>
              <a:t>    {</a:t>
            </a:r>
          </a:p>
          <a:p>
            <a:pPr eaLnBrk="1" hangingPunct="1">
              <a:buFont typeface="Wingdings" pitchFamily="2" charset="2"/>
              <a:buNone/>
            </a:pPr>
            <a:r>
              <a:rPr lang="en-US" altLang="zh-CN" sz="2000" b="1" dirty="0"/>
              <a:t>        </a:t>
            </a:r>
            <a:r>
              <a:rPr lang="en-US" altLang="zh-CN" sz="2000" b="1" dirty="0" err="1"/>
              <a:t>cin</a:t>
            </a:r>
            <a:r>
              <a:rPr lang="en-US" altLang="zh-CN" sz="2000" b="1" dirty="0"/>
              <a:t>&gt;&gt;</a:t>
            </a:r>
            <a:r>
              <a:rPr lang="en-US" altLang="zh-CN" sz="2000" b="1" dirty="0" err="1"/>
              <a:t>i</a:t>
            </a:r>
            <a:r>
              <a:rPr lang="en-US" altLang="zh-CN" sz="2000" b="1" dirty="0"/>
              <a:t>&gt;&gt;j;     //the vertices of the edge</a:t>
            </a:r>
          </a:p>
          <a:p>
            <a:pPr eaLnBrk="1" hangingPunct="1">
              <a:buFont typeface="Wingdings" pitchFamily="2" charset="2"/>
              <a:buNone/>
            </a:pPr>
            <a:r>
              <a:rPr lang="en-US" altLang="zh-CN" sz="2000" b="1" dirty="0"/>
              <a:t>        arc[</a:t>
            </a:r>
            <a:r>
              <a:rPr lang="en-US" altLang="zh-CN" sz="2000" b="1" dirty="0" err="1"/>
              <a:t>i</a:t>
            </a:r>
            <a:r>
              <a:rPr lang="en-US" altLang="zh-CN" sz="2000" b="1" dirty="0"/>
              <a:t>][j]=1;  arc[j][</a:t>
            </a:r>
            <a:r>
              <a:rPr lang="en-US" altLang="zh-CN" sz="2000" b="1" dirty="0" err="1"/>
              <a:t>i</a:t>
            </a:r>
            <a:r>
              <a:rPr lang="en-US" altLang="zh-CN" sz="2000" b="1" dirty="0"/>
              <a:t>]=1;  //adjacency</a:t>
            </a:r>
          </a:p>
          <a:p>
            <a:pPr eaLnBrk="1" hangingPunct="1">
              <a:buFont typeface="Wingdings" pitchFamily="2" charset="2"/>
              <a:buNone/>
            </a:pPr>
            <a:r>
              <a:rPr lang="en-US" altLang="zh-CN" sz="2000" b="1" dirty="0"/>
              <a:t>    }</a:t>
            </a:r>
          </a:p>
          <a:p>
            <a:pPr eaLnBrk="1" hangingPunct="1">
              <a:buFont typeface="Wingdings" pitchFamily="2" charset="2"/>
              <a:buNone/>
            </a:pPr>
            <a:r>
              <a:rPr lang="en-US" altLang="zh-CN" sz="2000" b="1"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Euler</a:t>
            </a:r>
            <a:r>
              <a:rPr lang="en-US" altLang="zh-CN">
                <a:latin typeface="Arial" charset="0"/>
              </a:rPr>
              <a:t>’</a:t>
            </a:r>
            <a:r>
              <a:rPr lang="en-US" altLang="zh-CN"/>
              <a:t>s Analysis</a:t>
            </a:r>
          </a:p>
        </p:txBody>
      </p:sp>
      <p:sp>
        <p:nvSpPr>
          <p:cNvPr id="12291" name="Rectangle 3"/>
          <p:cNvSpPr>
            <a:spLocks noGrp="1" noChangeArrowheads="1"/>
          </p:cNvSpPr>
          <p:nvPr>
            <p:ph type="body" idx="1"/>
          </p:nvPr>
        </p:nvSpPr>
        <p:spPr>
          <a:xfrm>
            <a:off x="3995738" y="1125538"/>
            <a:ext cx="4968875" cy="5111750"/>
          </a:xfrm>
        </p:spPr>
        <p:txBody>
          <a:bodyPr/>
          <a:lstStyle/>
          <a:p>
            <a:pPr eaLnBrk="1" hangingPunct="1">
              <a:lnSpc>
                <a:spcPct val="80000"/>
              </a:lnSpc>
            </a:pPr>
            <a:r>
              <a:rPr lang="en-US" altLang="zh-CN" sz="2000"/>
              <a:t>During any walk in the graph, the number of times one enters a non-terminal vertex equals the number of times one leaves it. </a:t>
            </a:r>
          </a:p>
          <a:p>
            <a:pPr eaLnBrk="1" hangingPunct="1">
              <a:lnSpc>
                <a:spcPct val="80000"/>
              </a:lnSpc>
            </a:pPr>
            <a:r>
              <a:rPr lang="en-US" altLang="zh-CN" sz="2000"/>
              <a:t>If every bridge is traversed exactly once it follows that for each land mass (except possibly for the ones chosen for the start and finish), the number of bridges touching that land mass is </a:t>
            </a:r>
            <a:r>
              <a:rPr lang="en-US" altLang="zh-CN" sz="2000" b="1"/>
              <a:t>even</a:t>
            </a:r>
            <a:r>
              <a:rPr lang="en-US" altLang="zh-CN" sz="2000"/>
              <a:t>.</a:t>
            </a:r>
          </a:p>
          <a:p>
            <a:pPr eaLnBrk="1" hangingPunct="1">
              <a:lnSpc>
                <a:spcPct val="80000"/>
              </a:lnSpc>
            </a:pPr>
            <a:r>
              <a:rPr lang="en-US" altLang="zh-CN" sz="2000"/>
              <a:t>However, all the four land masses in the original problem are touched by an </a:t>
            </a:r>
            <a:r>
              <a:rPr lang="en-US" altLang="zh-CN" sz="2000" b="1"/>
              <a:t>odd</a:t>
            </a:r>
            <a:r>
              <a:rPr lang="en-US" altLang="zh-CN" sz="2000"/>
              <a:t> number of bridges (one is touched by 5 bridges and the other three by 3). Since at most two land masses can serve as the endpoints of a putative walk, the existence of a walk traversing each bridge once leads to a contradiction. </a:t>
            </a:r>
          </a:p>
        </p:txBody>
      </p:sp>
      <p:grpSp>
        <p:nvGrpSpPr>
          <p:cNvPr id="2" name="Group 4"/>
          <p:cNvGrpSpPr>
            <a:grpSpLocks/>
          </p:cNvGrpSpPr>
          <p:nvPr/>
        </p:nvGrpSpPr>
        <p:grpSpPr bwMode="auto">
          <a:xfrm>
            <a:off x="303213" y="1557338"/>
            <a:ext cx="3405187" cy="3471862"/>
            <a:chOff x="565" y="1480"/>
            <a:chExt cx="2362" cy="2244"/>
          </a:xfrm>
        </p:grpSpPr>
        <p:sp>
          <p:nvSpPr>
            <p:cNvPr id="12293" name="Oval 5"/>
            <p:cNvSpPr>
              <a:spLocks noChangeArrowheads="1"/>
            </p:cNvSpPr>
            <p:nvPr/>
          </p:nvSpPr>
          <p:spPr bwMode="auto">
            <a:xfrm>
              <a:off x="612" y="1480"/>
              <a:ext cx="346" cy="319"/>
            </a:xfrm>
            <a:prstGeom prst="ellipse">
              <a:avLst/>
            </a:prstGeom>
            <a:noFill/>
            <a:ln w="9525">
              <a:solidFill>
                <a:srgbClr val="000000"/>
              </a:solidFill>
              <a:round/>
              <a:headEnd/>
              <a:tailEnd/>
            </a:ln>
          </p:spPr>
          <p:txBody>
            <a:bodyPr lIns="72000" tIns="54000" rIns="0" bIns="0"/>
            <a:lstStyle/>
            <a:p>
              <a:pPr algn="just" fontAlgn="base">
                <a:lnSpc>
                  <a:spcPct val="80000"/>
                </a:lnSpc>
                <a:spcBef>
                  <a:spcPct val="0"/>
                </a:spcBef>
                <a:spcAft>
                  <a:spcPct val="0"/>
                </a:spcAft>
              </a:pPr>
              <a:r>
                <a:rPr lang="en-US" altLang="zh-CN" sz="2800" b="1" i="1">
                  <a:solidFill>
                    <a:srgbClr val="000000"/>
                  </a:solidFill>
                  <a:latin typeface="Times New Roman" pitchFamily="18" charset="0"/>
                  <a:cs typeface="Angsana New" pitchFamily="18" charset="-34"/>
                </a:rPr>
                <a:t>C</a:t>
              </a:r>
              <a:endParaRPr lang="en-US" altLang="zh-CN" sz="2800" b="1">
                <a:solidFill>
                  <a:srgbClr val="000000"/>
                </a:solidFill>
                <a:latin typeface="Times New Roman" pitchFamily="18" charset="0"/>
                <a:ea typeface="华文行楷" pitchFamily="2" charset="-122"/>
                <a:cs typeface="Angsana New" pitchFamily="18" charset="-34"/>
              </a:endParaRPr>
            </a:p>
          </p:txBody>
        </p:sp>
        <p:sp>
          <p:nvSpPr>
            <p:cNvPr id="12294" name="Oval 6"/>
            <p:cNvSpPr>
              <a:spLocks noChangeArrowheads="1"/>
            </p:cNvSpPr>
            <p:nvPr/>
          </p:nvSpPr>
          <p:spPr bwMode="auto">
            <a:xfrm>
              <a:off x="613" y="2436"/>
              <a:ext cx="346" cy="318"/>
            </a:xfrm>
            <a:prstGeom prst="ellipse">
              <a:avLst/>
            </a:prstGeom>
            <a:noFill/>
            <a:ln w="9525">
              <a:solidFill>
                <a:srgbClr val="000000"/>
              </a:solidFill>
              <a:round/>
              <a:headEnd/>
              <a:tailEnd/>
            </a:ln>
          </p:spPr>
          <p:txBody>
            <a:bodyPr lIns="72000" tIns="54000" rIns="0" bIns="0"/>
            <a:lstStyle/>
            <a:p>
              <a:pPr algn="just" fontAlgn="base">
                <a:lnSpc>
                  <a:spcPct val="80000"/>
                </a:lnSpc>
                <a:spcBef>
                  <a:spcPct val="0"/>
                </a:spcBef>
                <a:spcAft>
                  <a:spcPct val="0"/>
                </a:spcAft>
              </a:pPr>
              <a:r>
                <a:rPr lang="en-US" altLang="zh-CN" sz="2800" b="1" i="1">
                  <a:solidFill>
                    <a:srgbClr val="000000"/>
                  </a:solidFill>
                  <a:latin typeface="Times New Roman" pitchFamily="18" charset="0"/>
                  <a:cs typeface="Angsana New" pitchFamily="18" charset="-34"/>
                </a:rPr>
                <a:t>A</a:t>
              </a:r>
              <a:endParaRPr lang="en-US" altLang="zh-CN" sz="2800" b="1">
                <a:solidFill>
                  <a:srgbClr val="000000"/>
                </a:solidFill>
                <a:latin typeface="Times New Roman" pitchFamily="18" charset="0"/>
                <a:ea typeface="华文行楷" pitchFamily="2" charset="-122"/>
                <a:cs typeface="Angsana New" pitchFamily="18" charset="-34"/>
              </a:endParaRPr>
            </a:p>
          </p:txBody>
        </p:sp>
        <p:sp>
          <p:nvSpPr>
            <p:cNvPr id="12295" name="Oval 7"/>
            <p:cNvSpPr>
              <a:spLocks noChangeArrowheads="1"/>
            </p:cNvSpPr>
            <p:nvPr/>
          </p:nvSpPr>
          <p:spPr bwMode="auto">
            <a:xfrm>
              <a:off x="626" y="3406"/>
              <a:ext cx="345" cy="318"/>
            </a:xfrm>
            <a:prstGeom prst="ellipse">
              <a:avLst/>
            </a:prstGeom>
            <a:noFill/>
            <a:ln w="9525">
              <a:solidFill>
                <a:srgbClr val="000000"/>
              </a:solidFill>
              <a:round/>
              <a:headEnd/>
              <a:tailEnd/>
            </a:ln>
          </p:spPr>
          <p:txBody>
            <a:bodyPr lIns="72000" tIns="54000" rIns="0" bIns="0"/>
            <a:lstStyle/>
            <a:p>
              <a:pPr algn="just" fontAlgn="base">
                <a:lnSpc>
                  <a:spcPct val="80000"/>
                </a:lnSpc>
                <a:spcBef>
                  <a:spcPct val="0"/>
                </a:spcBef>
                <a:spcAft>
                  <a:spcPct val="0"/>
                </a:spcAft>
              </a:pPr>
              <a:r>
                <a:rPr lang="en-US" altLang="zh-CN" sz="2800" b="1" i="1">
                  <a:solidFill>
                    <a:srgbClr val="000000"/>
                  </a:solidFill>
                  <a:latin typeface="Times New Roman" pitchFamily="18" charset="0"/>
                  <a:cs typeface="Angsana New" pitchFamily="18" charset="-34"/>
                </a:rPr>
                <a:t>D</a:t>
              </a:r>
              <a:endParaRPr lang="en-US" altLang="zh-CN" sz="2800" b="1">
                <a:solidFill>
                  <a:srgbClr val="000000"/>
                </a:solidFill>
                <a:latin typeface="Times New Roman" pitchFamily="18" charset="0"/>
                <a:ea typeface="华文行楷" pitchFamily="2" charset="-122"/>
                <a:cs typeface="Angsana New" pitchFamily="18" charset="-34"/>
              </a:endParaRPr>
            </a:p>
          </p:txBody>
        </p:sp>
        <p:sp>
          <p:nvSpPr>
            <p:cNvPr id="12296" name="Oval 8"/>
            <p:cNvSpPr>
              <a:spLocks noChangeArrowheads="1"/>
            </p:cNvSpPr>
            <p:nvPr/>
          </p:nvSpPr>
          <p:spPr bwMode="auto">
            <a:xfrm>
              <a:off x="2581" y="2436"/>
              <a:ext cx="346" cy="318"/>
            </a:xfrm>
            <a:prstGeom prst="ellipse">
              <a:avLst/>
            </a:prstGeom>
            <a:noFill/>
            <a:ln w="9525">
              <a:solidFill>
                <a:srgbClr val="000000"/>
              </a:solidFill>
              <a:round/>
              <a:headEnd/>
              <a:tailEnd/>
            </a:ln>
          </p:spPr>
          <p:txBody>
            <a:bodyPr lIns="72000" tIns="54000" rIns="0" bIns="0"/>
            <a:lstStyle/>
            <a:p>
              <a:pPr algn="just" fontAlgn="base">
                <a:lnSpc>
                  <a:spcPct val="80000"/>
                </a:lnSpc>
                <a:spcBef>
                  <a:spcPct val="0"/>
                </a:spcBef>
                <a:spcAft>
                  <a:spcPct val="0"/>
                </a:spcAft>
              </a:pPr>
              <a:r>
                <a:rPr lang="en-US" altLang="zh-CN" sz="2800" b="1" i="1">
                  <a:solidFill>
                    <a:srgbClr val="000000"/>
                  </a:solidFill>
                  <a:latin typeface="Times New Roman" pitchFamily="18" charset="0"/>
                  <a:cs typeface="Angsana New" pitchFamily="18" charset="-34"/>
                </a:rPr>
                <a:t>B</a:t>
              </a:r>
              <a:endParaRPr lang="en-US" altLang="zh-CN" sz="2800" b="1">
                <a:solidFill>
                  <a:srgbClr val="000000"/>
                </a:solidFill>
                <a:latin typeface="Times New Roman" pitchFamily="18" charset="0"/>
                <a:ea typeface="华文行楷" pitchFamily="2" charset="-122"/>
                <a:cs typeface="Angsana New" pitchFamily="18" charset="-34"/>
              </a:endParaRPr>
            </a:p>
          </p:txBody>
        </p:sp>
        <p:sp>
          <p:nvSpPr>
            <p:cNvPr id="12297" name="Line 9"/>
            <p:cNvSpPr>
              <a:spLocks noChangeShapeType="1"/>
            </p:cNvSpPr>
            <p:nvPr/>
          </p:nvSpPr>
          <p:spPr bwMode="auto">
            <a:xfrm>
              <a:off x="970" y="1639"/>
              <a:ext cx="1662" cy="834"/>
            </a:xfrm>
            <a:prstGeom prst="line">
              <a:avLst/>
            </a:prstGeom>
            <a:noFill/>
            <a:ln w="9525">
              <a:solidFill>
                <a:srgbClr val="000000"/>
              </a:solidFill>
              <a:round/>
              <a:headEnd/>
              <a:tailEnd/>
            </a:ln>
          </p:spPr>
          <p:txBody>
            <a:bodyPr lIns="72000" tIns="54000"/>
            <a:lstStyle/>
            <a:p>
              <a:pPr fontAlgn="base">
                <a:spcBef>
                  <a:spcPct val="0"/>
                </a:spcBef>
                <a:spcAft>
                  <a:spcPct val="0"/>
                </a:spcAft>
              </a:pPr>
              <a:endParaRPr lang="en-CA" b="1">
                <a:solidFill>
                  <a:srgbClr val="000000"/>
                </a:solidFill>
              </a:endParaRPr>
            </a:p>
          </p:txBody>
        </p:sp>
        <p:sp>
          <p:nvSpPr>
            <p:cNvPr id="12298" name="Line 10"/>
            <p:cNvSpPr>
              <a:spLocks noChangeShapeType="1"/>
            </p:cNvSpPr>
            <p:nvPr/>
          </p:nvSpPr>
          <p:spPr bwMode="auto">
            <a:xfrm>
              <a:off x="958" y="2608"/>
              <a:ext cx="1613" cy="0"/>
            </a:xfrm>
            <a:prstGeom prst="line">
              <a:avLst/>
            </a:prstGeom>
            <a:noFill/>
            <a:ln w="9525">
              <a:solidFill>
                <a:srgbClr val="000000"/>
              </a:solidFill>
              <a:round/>
              <a:headEnd/>
              <a:tailEnd/>
            </a:ln>
          </p:spPr>
          <p:txBody>
            <a:bodyPr lIns="72000" tIns="54000"/>
            <a:lstStyle/>
            <a:p>
              <a:pPr fontAlgn="base">
                <a:spcBef>
                  <a:spcPct val="0"/>
                </a:spcBef>
                <a:spcAft>
                  <a:spcPct val="0"/>
                </a:spcAft>
              </a:pPr>
              <a:endParaRPr lang="en-CA" b="1">
                <a:solidFill>
                  <a:srgbClr val="000000"/>
                </a:solidFill>
              </a:endParaRPr>
            </a:p>
          </p:txBody>
        </p:sp>
        <p:sp>
          <p:nvSpPr>
            <p:cNvPr id="12299" name="Line 11"/>
            <p:cNvSpPr>
              <a:spLocks noChangeShapeType="1"/>
            </p:cNvSpPr>
            <p:nvPr/>
          </p:nvSpPr>
          <p:spPr bwMode="auto">
            <a:xfrm flipV="1">
              <a:off x="958" y="2729"/>
              <a:ext cx="1686" cy="845"/>
            </a:xfrm>
            <a:prstGeom prst="line">
              <a:avLst/>
            </a:prstGeom>
            <a:noFill/>
            <a:ln w="9525">
              <a:solidFill>
                <a:srgbClr val="000000"/>
              </a:solidFill>
              <a:round/>
              <a:headEnd/>
              <a:tailEnd/>
            </a:ln>
          </p:spPr>
          <p:txBody>
            <a:bodyPr lIns="72000" tIns="54000"/>
            <a:lstStyle/>
            <a:p>
              <a:pPr fontAlgn="base">
                <a:spcBef>
                  <a:spcPct val="0"/>
                </a:spcBef>
                <a:spcAft>
                  <a:spcPct val="0"/>
                </a:spcAft>
              </a:pPr>
              <a:endParaRPr lang="en-CA" b="1">
                <a:solidFill>
                  <a:srgbClr val="000000"/>
                </a:solidFill>
              </a:endParaRPr>
            </a:p>
          </p:txBody>
        </p:sp>
        <p:sp>
          <p:nvSpPr>
            <p:cNvPr id="12300" name="Freeform 12"/>
            <p:cNvSpPr>
              <a:spLocks/>
            </p:cNvSpPr>
            <p:nvPr/>
          </p:nvSpPr>
          <p:spPr bwMode="auto">
            <a:xfrm>
              <a:off x="565" y="1774"/>
              <a:ext cx="138" cy="675"/>
            </a:xfrm>
            <a:custGeom>
              <a:avLst/>
              <a:gdLst>
                <a:gd name="T0" fmla="*/ 114 w 113"/>
                <a:gd name="T1" fmla="*/ 0 h 600"/>
                <a:gd name="T2" fmla="*/ 4 w 113"/>
                <a:gd name="T3" fmla="*/ 349 h 600"/>
                <a:gd name="T4" fmla="*/ 138 w 113"/>
                <a:gd name="T5" fmla="*/ 675 h 600"/>
                <a:gd name="T6" fmla="*/ 0 60000 65536"/>
                <a:gd name="T7" fmla="*/ 0 60000 65536"/>
                <a:gd name="T8" fmla="*/ 0 60000 65536"/>
                <a:gd name="T9" fmla="*/ 0 w 113"/>
                <a:gd name="T10" fmla="*/ 0 h 600"/>
                <a:gd name="T11" fmla="*/ 113 w 113"/>
                <a:gd name="T12" fmla="*/ 600 h 600"/>
              </a:gdLst>
              <a:ahLst/>
              <a:cxnLst>
                <a:cxn ang="T6">
                  <a:pos x="T0" y="T1"/>
                </a:cxn>
                <a:cxn ang="T7">
                  <a:pos x="T2" y="T3"/>
                </a:cxn>
                <a:cxn ang="T8">
                  <a:pos x="T4" y="T5"/>
                </a:cxn>
              </a:cxnLst>
              <a:rect l="T9" t="T10" r="T11" b="T12"/>
              <a:pathLst>
                <a:path w="113" h="600">
                  <a:moveTo>
                    <a:pt x="93" y="0"/>
                  </a:moveTo>
                  <a:cubicBezTo>
                    <a:pt x="78" y="52"/>
                    <a:pt x="0" y="210"/>
                    <a:pt x="3" y="310"/>
                  </a:cubicBezTo>
                  <a:cubicBezTo>
                    <a:pt x="3" y="402"/>
                    <a:pt x="90" y="540"/>
                    <a:pt x="113" y="600"/>
                  </a:cubicBezTo>
                </a:path>
              </a:pathLst>
            </a:custGeom>
            <a:noFill/>
            <a:ln w="9525">
              <a:solidFill>
                <a:srgbClr val="000000"/>
              </a:solidFill>
              <a:round/>
              <a:headEnd type="none" w="med" len="med"/>
              <a:tailEnd type="none" w="med" len="med"/>
            </a:ln>
          </p:spPr>
          <p:txBody>
            <a:bodyPr lIns="72000" tIns="54000"/>
            <a:lstStyle/>
            <a:p>
              <a:pPr fontAlgn="base">
                <a:spcBef>
                  <a:spcPct val="0"/>
                </a:spcBef>
                <a:spcAft>
                  <a:spcPct val="0"/>
                </a:spcAft>
              </a:pPr>
              <a:endParaRPr lang="en-CA" b="1">
                <a:solidFill>
                  <a:srgbClr val="000000"/>
                </a:solidFill>
              </a:endParaRPr>
            </a:p>
          </p:txBody>
        </p:sp>
        <p:sp>
          <p:nvSpPr>
            <p:cNvPr id="12301" name="Freeform 13"/>
            <p:cNvSpPr>
              <a:spLocks/>
            </p:cNvSpPr>
            <p:nvPr/>
          </p:nvSpPr>
          <p:spPr bwMode="auto">
            <a:xfrm>
              <a:off x="886" y="1774"/>
              <a:ext cx="122" cy="686"/>
            </a:xfrm>
            <a:custGeom>
              <a:avLst/>
              <a:gdLst>
                <a:gd name="T0" fmla="*/ 1 w 100"/>
                <a:gd name="T1" fmla="*/ 0 h 610"/>
                <a:gd name="T2" fmla="*/ 122 w 100"/>
                <a:gd name="T3" fmla="*/ 337 h 610"/>
                <a:gd name="T4" fmla="*/ 0 w 100"/>
                <a:gd name="T5" fmla="*/ 686 h 610"/>
                <a:gd name="T6" fmla="*/ 0 60000 65536"/>
                <a:gd name="T7" fmla="*/ 0 60000 65536"/>
                <a:gd name="T8" fmla="*/ 0 60000 65536"/>
                <a:gd name="T9" fmla="*/ 0 w 100"/>
                <a:gd name="T10" fmla="*/ 0 h 610"/>
                <a:gd name="T11" fmla="*/ 100 w 100"/>
                <a:gd name="T12" fmla="*/ 610 h 610"/>
              </a:gdLst>
              <a:ahLst/>
              <a:cxnLst>
                <a:cxn ang="T6">
                  <a:pos x="T0" y="T1"/>
                </a:cxn>
                <a:cxn ang="T7">
                  <a:pos x="T2" y="T3"/>
                </a:cxn>
                <a:cxn ang="T8">
                  <a:pos x="T4" y="T5"/>
                </a:cxn>
              </a:cxnLst>
              <a:rect l="T9" t="T10" r="T11" b="T12"/>
              <a:pathLst>
                <a:path w="100" h="610">
                  <a:moveTo>
                    <a:pt x="1" y="0"/>
                  </a:moveTo>
                  <a:cubicBezTo>
                    <a:pt x="17" y="50"/>
                    <a:pt x="100" y="198"/>
                    <a:pt x="100" y="300"/>
                  </a:cubicBezTo>
                  <a:cubicBezTo>
                    <a:pt x="100" y="395"/>
                    <a:pt x="21" y="546"/>
                    <a:pt x="0" y="610"/>
                  </a:cubicBezTo>
                </a:path>
              </a:pathLst>
            </a:custGeom>
            <a:noFill/>
            <a:ln w="9525">
              <a:solidFill>
                <a:srgbClr val="000000"/>
              </a:solidFill>
              <a:round/>
              <a:headEnd type="none" w="med" len="med"/>
              <a:tailEnd type="none" w="med" len="med"/>
            </a:ln>
          </p:spPr>
          <p:txBody>
            <a:bodyPr lIns="72000" tIns="54000"/>
            <a:lstStyle/>
            <a:p>
              <a:pPr fontAlgn="base">
                <a:spcBef>
                  <a:spcPct val="0"/>
                </a:spcBef>
                <a:spcAft>
                  <a:spcPct val="0"/>
                </a:spcAft>
              </a:pPr>
              <a:endParaRPr lang="en-CA" b="1">
                <a:solidFill>
                  <a:srgbClr val="000000"/>
                </a:solidFill>
              </a:endParaRPr>
            </a:p>
          </p:txBody>
        </p:sp>
        <p:sp>
          <p:nvSpPr>
            <p:cNvPr id="12302" name="Freeform 14"/>
            <p:cNvSpPr>
              <a:spLocks/>
            </p:cNvSpPr>
            <p:nvPr/>
          </p:nvSpPr>
          <p:spPr bwMode="auto">
            <a:xfrm>
              <a:off x="578" y="2742"/>
              <a:ext cx="138" cy="675"/>
            </a:xfrm>
            <a:custGeom>
              <a:avLst/>
              <a:gdLst>
                <a:gd name="T0" fmla="*/ 114 w 113"/>
                <a:gd name="T1" fmla="*/ 0 h 600"/>
                <a:gd name="T2" fmla="*/ 4 w 113"/>
                <a:gd name="T3" fmla="*/ 349 h 600"/>
                <a:gd name="T4" fmla="*/ 138 w 113"/>
                <a:gd name="T5" fmla="*/ 675 h 600"/>
                <a:gd name="T6" fmla="*/ 0 60000 65536"/>
                <a:gd name="T7" fmla="*/ 0 60000 65536"/>
                <a:gd name="T8" fmla="*/ 0 60000 65536"/>
                <a:gd name="T9" fmla="*/ 0 w 113"/>
                <a:gd name="T10" fmla="*/ 0 h 600"/>
                <a:gd name="T11" fmla="*/ 113 w 113"/>
                <a:gd name="T12" fmla="*/ 600 h 600"/>
              </a:gdLst>
              <a:ahLst/>
              <a:cxnLst>
                <a:cxn ang="T6">
                  <a:pos x="T0" y="T1"/>
                </a:cxn>
                <a:cxn ang="T7">
                  <a:pos x="T2" y="T3"/>
                </a:cxn>
                <a:cxn ang="T8">
                  <a:pos x="T4" y="T5"/>
                </a:cxn>
              </a:cxnLst>
              <a:rect l="T9" t="T10" r="T11" b="T12"/>
              <a:pathLst>
                <a:path w="113" h="600">
                  <a:moveTo>
                    <a:pt x="93" y="0"/>
                  </a:moveTo>
                  <a:cubicBezTo>
                    <a:pt x="78" y="52"/>
                    <a:pt x="0" y="210"/>
                    <a:pt x="3" y="310"/>
                  </a:cubicBezTo>
                  <a:cubicBezTo>
                    <a:pt x="3" y="402"/>
                    <a:pt x="90" y="540"/>
                    <a:pt x="113" y="600"/>
                  </a:cubicBezTo>
                </a:path>
              </a:pathLst>
            </a:custGeom>
            <a:noFill/>
            <a:ln w="9525">
              <a:solidFill>
                <a:srgbClr val="000000"/>
              </a:solidFill>
              <a:round/>
              <a:headEnd type="none" w="med" len="med"/>
              <a:tailEnd type="none" w="med" len="med"/>
            </a:ln>
          </p:spPr>
          <p:txBody>
            <a:bodyPr lIns="72000" tIns="54000"/>
            <a:lstStyle/>
            <a:p>
              <a:pPr fontAlgn="base">
                <a:spcBef>
                  <a:spcPct val="0"/>
                </a:spcBef>
                <a:spcAft>
                  <a:spcPct val="0"/>
                </a:spcAft>
              </a:pPr>
              <a:endParaRPr lang="en-CA" b="1">
                <a:solidFill>
                  <a:srgbClr val="000000"/>
                </a:solidFill>
              </a:endParaRPr>
            </a:p>
          </p:txBody>
        </p:sp>
        <p:sp>
          <p:nvSpPr>
            <p:cNvPr id="12303" name="Freeform 15"/>
            <p:cNvSpPr>
              <a:spLocks/>
            </p:cNvSpPr>
            <p:nvPr/>
          </p:nvSpPr>
          <p:spPr bwMode="auto">
            <a:xfrm>
              <a:off x="899" y="2742"/>
              <a:ext cx="123" cy="686"/>
            </a:xfrm>
            <a:custGeom>
              <a:avLst/>
              <a:gdLst>
                <a:gd name="T0" fmla="*/ 1 w 100"/>
                <a:gd name="T1" fmla="*/ 0 h 610"/>
                <a:gd name="T2" fmla="*/ 123 w 100"/>
                <a:gd name="T3" fmla="*/ 337 h 610"/>
                <a:gd name="T4" fmla="*/ 0 w 100"/>
                <a:gd name="T5" fmla="*/ 686 h 610"/>
                <a:gd name="T6" fmla="*/ 0 60000 65536"/>
                <a:gd name="T7" fmla="*/ 0 60000 65536"/>
                <a:gd name="T8" fmla="*/ 0 60000 65536"/>
                <a:gd name="T9" fmla="*/ 0 w 100"/>
                <a:gd name="T10" fmla="*/ 0 h 610"/>
                <a:gd name="T11" fmla="*/ 100 w 100"/>
                <a:gd name="T12" fmla="*/ 610 h 610"/>
              </a:gdLst>
              <a:ahLst/>
              <a:cxnLst>
                <a:cxn ang="T6">
                  <a:pos x="T0" y="T1"/>
                </a:cxn>
                <a:cxn ang="T7">
                  <a:pos x="T2" y="T3"/>
                </a:cxn>
                <a:cxn ang="T8">
                  <a:pos x="T4" y="T5"/>
                </a:cxn>
              </a:cxnLst>
              <a:rect l="T9" t="T10" r="T11" b="T12"/>
              <a:pathLst>
                <a:path w="100" h="610">
                  <a:moveTo>
                    <a:pt x="1" y="0"/>
                  </a:moveTo>
                  <a:cubicBezTo>
                    <a:pt x="17" y="50"/>
                    <a:pt x="100" y="198"/>
                    <a:pt x="100" y="300"/>
                  </a:cubicBezTo>
                  <a:cubicBezTo>
                    <a:pt x="100" y="395"/>
                    <a:pt x="21" y="546"/>
                    <a:pt x="0" y="610"/>
                  </a:cubicBezTo>
                </a:path>
              </a:pathLst>
            </a:custGeom>
            <a:noFill/>
            <a:ln w="9525">
              <a:solidFill>
                <a:srgbClr val="000000"/>
              </a:solidFill>
              <a:round/>
              <a:headEnd type="none" w="med" len="med"/>
              <a:tailEnd type="none" w="med" len="med"/>
            </a:ln>
          </p:spPr>
          <p:txBody>
            <a:bodyPr lIns="72000" tIns="54000"/>
            <a:lstStyle/>
            <a:p>
              <a:pPr fontAlgn="base">
                <a:spcBef>
                  <a:spcPct val="0"/>
                </a:spcBef>
                <a:spcAft>
                  <a:spcPct val="0"/>
                </a:spcAft>
              </a:pPr>
              <a:endParaRPr lang="en-CA" b="1">
                <a:solidFill>
                  <a:srgbClr val="000000"/>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 Time</a:t>
            </a:r>
          </a:p>
        </p:txBody>
      </p:sp>
      <p:sp>
        <p:nvSpPr>
          <p:cNvPr id="3" name="Content Placeholder 2"/>
          <p:cNvSpPr>
            <a:spLocks noGrp="1"/>
          </p:cNvSpPr>
          <p:nvPr>
            <p:ph idx="1"/>
          </p:nvPr>
        </p:nvSpPr>
        <p:spPr/>
        <p:txBody>
          <a:bodyPr/>
          <a:lstStyle/>
          <a:p>
            <a:r>
              <a:rPr lang="en-CA" dirty="0"/>
              <a:t>Implement following functions</a:t>
            </a:r>
          </a:p>
          <a:p>
            <a:pPr lvl="1"/>
            <a:r>
              <a:rPr lang="en-CA" dirty="0"/>
              <a:t>Given a graph, create the adjacent matrix</a:t>
            </a:r>
          </a:p>
          <a:p>
            <a:pPr lvl="1"/>
            <a:r>
              <a:rPr lang="en-CA" dirty="0"/>
              <a:t>Insert edges between u and v</a:t>
            </a:r>
          </a:p>
          <a:p>
            <a:pPr lvl="1"/>
            <a:r>
              <a:rPr lang="en-CA" dirty="0"/>
              <a:t>Delete edge between u and v</a:t>
            </a:r>
          </a:p>
          <a:p>
            <a:pPr lvl="1"/>
            <a:r>
              <a:rPr lang="en-CA" dirty="0"/>
              <a:t>Output the degree of u</a:t>
            </a:r>
          </a:p>
          <a:p>
            <a:pPr lvl="1"/>
            <a:r>
              <a:rPr lang="en-CA" dirty="0"/>
              <a:t>Output all the adjacent vertices of u</a:t>
            </a:r>
          </a:p>
          <a:p>
            <a:pPr lvl="1"/>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t>Adjacency Lists</a:t>
            </a:r>
          </a:p>
        </p:txBody>
      </p:sp>
      <p:sp>
        <p:nvSpPr>
          <p:cNvPr id="33795" name="Rectangle 3"/>
          <p:cNvSpPr>
            <a:spLocks noGrp="1" noChangeArrowheads="1"/>
          </p:cNvSpPr>
          <p:nvPr>
            <p:ph type="body" idx="1"/>
          </p:nvPr>
        </p:nvSpPr>
        <p:spPr/>
        <p:txBody>
          <a:bodyPr/>
          <a:lstStyle/>
          <a:p>
            <a:pPr eaLnBrk="1" hangingPunct="1"/>
            <a:r>
              <a:rPr lang="en-US" altLang="zh-CN" dirty="0"/>
              <a:t>The space complexity of Adjacent Matrix?</a:t>
            </a:r>
          </a:p>
          <a:p>
            <a:pPr eaLnBrk="1" hangingPunct="1"/>
            <a:r>
              <a:rPr lang="en-US" altLang="zh-CN" dirty="0"/>
              <a:t>Idea for Adjacency List:</a:t>
            </a:r>
          </a:p>
          <a:p>
            <a:pPr lvl="1" eaLnBrk="1" hangingPunct="1"/>
            <a:r>
              <a:rPr lang="en-US" altLang="zh-CN" dirty="0"/>
              <a:t>For each vertex vi, using a list to store all adjacent vertices with vi, which is referred as vi’s edge list</a:t>
            </a:r>
          </a:p>
          <a:p>
            <a:pPr>
              <a:lnSpc>
                <a:spcPct val="120000"/>
              </a:lnSpc>
              <a:spcBef>
                <a:spcPct val="0"/>
              </a:spcBef>
              <a:buClrTx/>
              <a:buSzTx/>
              <a:buFontTx/>
              <a:buNone/>
            </a:pPr>
            <a:endParaRPr lang="en-US" altLang="zh-CN" b="1" dirty="0"/>
          </a:p>
          <a:p>
            <a:pPr eaLnBrk="1" hangingPunct="1"/>
            <a:r>
              <a:rPr lang="en-US" altLang="zh-CN" dirty="0"/>
              <a:t>Implementation</a:t>
            </a:r>
          </a:p>
          <a:p>
            <a:pPr lvl="1" eaLnBrk="1" hangingPunct="1"/>
            <a:r>
              <a:rPr lang="en-US" altLang="zh-CN" dirty="0"/>
              <a:t>Vector array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1498600" y="19812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2" name="Group 5"/>
          <p:cNvGrpSpPr>
            <a:grpSpLocks/>
          </p:cNvGrpSpPr>
          <p:nvPr/>
        </p:nvGrpSpPr>
        <p:grpSpPr bwMode="auto">
          <a:xfrm>
            <a:off x="2260600" y="1981200"/>
            <a:ext cx="700088" cy="327025"/>
            <a:chOff x="947" y="1282"/>
            <a:chExt cx="441" cy="206"/>
          </a:xfrm>
        </p:grpSpPr>
        <p:sp>
          <p:nvSpPr>
            <p:cNvPr id="35035" name="Rectangle 6"/>
            <p:cNvSpPr>
              <a:spLocks noChangeArrowheads="1"/>
            </p:cNvSpPr>
            <p:nvPr/>
          </p:nvSpPr>
          <p:spPr bwMode="auto">
            <a:xfrm>
              <a:off x="947" y="128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36" name="Line 7"/>
            <p:cNvSpPr>
              <a:spLocks noChangeShapeType="1"/>
            </p:cNvSpPr>
            <p:nvPr/>
          </p:nvSpPr>
          <p:spPr bwMode="auto">
            <a:xfrm>
              <a:off x="1200" y="129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3" name="Group 8"/>
          <p:cNvGrpSpPr>
            <a:grpSpLocks/>
          </p:cNvGrpSpPr>
          <p:nvPr/>
        </p:nvGrpSpPr>
        <p:grpSpPr bwMode="auto">
          <a:xfrm>
            <a:off x="3251200" y="1981200"/>
            <a:ext cx="700088" cy="327025"/>
            <a:chOff x="1571" y="1282"/>
            <a:chExt cx="441" cy="206"/>
          </a:xfrm>
        </p:grpSpPr>
        <p:sp>
          <p:nvSpPr>
            <p:cNvPr id="35033" name="Rectangle 9"/>
            <p:cNvSpPr>
              <a:spLocks noChangeArrowheads="1"/>
            </p:cNvSpPr>
            <p:nvPr/>
          </p:nvSpPr>
          <p:spPr bwMode="auto">
            <a:xfrm>
              <a:off x="1571" y="128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34" name="Line 10"/>
            <p:cNvSpPr>
              <a:spLocks noChangeShapeType="1"/>
            </p:cNvSpPr>
            <p:nvPr/>
          </p:nvSpPr>
          <p:spPr bwMode="auto">
            <a:xfrm>
              <a:off x="1824" y="129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4" name="Group 11"/>
          <p:cNvGrpSpPr>
            <a:grpSpLocks/>
          </p:cNvGrpSpPr>
          <p:nvPr/>
        </p:nvGrpSpPr>
        <p:grpSpPr bwMode="auto">
          <a:xfrm>
            <a:off x="4241800" y="1981200"/>
            <a:ext cx="700088" cy="327025"/>
            <a:chOff x="2195" y="1282"/>
            <a:chExt cx="441" cy="206"/>
          </a:xfrm>
        </p:grpSpPr>
        <p:sp>
          <p:nvSpPr>
            <p:cNvPr id="35031" name="Rectangle 12"/>
            <p:cNvSpPr>
              <a:spLocks noChangeArrowheads="1"/>
            </p:cNvSpPr>
            <p:nvPr/>
          </p:nvSpPr>
          <p:spPr bwMode="auto">
            <a:xfrm>
              <a:off x="2195" y="128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32" name="Line 13"/>
            <p:cNvSpPr>
              <a:spLocks noChangeShapeType="1"/>
            </p:cNvSpPr>
            <p:nvPr/>
          </p:nvSpPr>
          <p:spPr bwMode="auto">
            <a:xfrm>
              <a:off x="2448" y="129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22" name="Line 14"/>
          <p:cNvSpPr>
            <a:spLocks noChangeShapeType="1"/>
          </p:cNvSpPr>
          <p:nvPr/>
        </p:nvSpPr>
        <p:spPr bwMode="auto">
          <a:xfrm>
            <a:off x="1747838" y="2155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23" name="Line 15"/>
          <p:cNvSpPr>
            <a:spLocks noChangeShapeType="1"/>
          </p:cNvSpPr>
          <p:nvPr/>
        </p:nvSpPr>
        <p:spPr bwMode="auto">
          <a:xfrm>
            <a:off x="2738438" y="2155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24" name="Line 16"/>
          <p:cNvSpPr>
            <a:spLocks noChangeShapeType="1"/>
          </p:cNvSpPr>
          <p:nvPr/>
        </p:nvSpPr>
        <p:spPr bwMode="auto">
          <a:xfrm>
            <a:off x="3729038" y="2155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25" name="Line 17"/>
          <p:cNvSpPr>
            <a:spLocks noChangeShapeType="1"/>
          </p:cNvSpPr>
          <p:nvPr/>
        </p:nvSpPr>
        <p:spPr bwMode="auto">
          <a:xfrm>
            <a:off x="4643438" y="20034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26" name="Rectangle 18"/>
          <p:cNvSpPr>
            <a:spLocks noChangeArrowheads="1"/>
          </p:cNvSpPr>
          <p:nvPr/>
        </p:nvSpPr>
        <p:spPr bwMode="auto">
          <a:xfrm>
            <a:off x="1498600" y="24384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5" name="Group 19"/>
          <p:cNvGrpSpPr>
            <a:grpSpLocks/>
          </p:cNvGrpSpPr>
          <p:nvPr/>
        </p:nvGrpSpPr>
        <p:grpSpPr bwMode="auto">
          <a:xfrm>
            <a:off x="2260600" y="2438400"/>
            <a:ext cx="700088" cy="327025"/>
            <a:chOff x="947" y="1570"/>
            <a:chExt cx="441" cy="206"/>
          </a:xfrm>
        </p:grpSpPr>
        <p:sp>
          <p:nvSpPr>
            <p:cNvPr id="35029" name="Rectangle 20"/>
            <p:cNvSpPr>
              <a:spLocks noChangeArrowheads="1"/>
            </p:cNvSpPr>
            <p:nvPr/>
          </p:nvSpPr>
          <p:spPr bwMode="auto">
            <a:xfrm>
              <a:off x="947" y="1570"/>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30" name="Line 21"/>
            <p:cNvSpPr>
              <a:spLocks noChangeShapeType="1"/>
            </p:cNvSpPr>
            <p:nvPr/>
          </p:nvSpPr>
          <p:spPr bwMode="auto">
            <a:xfrm>
              <a:off x="1200" y="1584"/>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6" name="Group 22"/>
          <p:cNvGrpSpPr>
            <a:grpSpLocks/>
          </p:cNvGrpSpPr>
          <p:nvPr/>
        </p:nvGrpSpPr>
        <p:grpSpPr bwMode="auto">
          <a:xfrm>
            <a:off x="3251200" y="2438400"/>
            <a:ext cx="700088" cy="327025"/>
            <a:chOff x="1571" y="1570"/>
            <a:chExt cx="441" cy="206"/>
          </a:xfrm>
        </p:grpSpPr>
        <p:sp>
          <p:nvSpPr>
            <p:cNvPr id="35027" name="Rectangle 23"/>
            <p:cNvSpPr>
              <a:spLocks noChangeArrowheads="1"/>
            </p:cNvSpPr>
            <p:nvPr/>
          </p:nvSpPr>
          <p:spPr bwMode="auto">
            <a:xfrm>
              <a:off x="1571" y="1570"/>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28" name="Line 24"/>
            <p:cNvSpPr>
              <a:spLocks noChangeShapeType="1"/>
            </p:cNvSpPr>
            <p:nvPr/>
          </p:nvSpPr>
          <p:spPr bwMode="auto">
            <a:xfrm>
              <a:off x="1824" y="1584"/>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7" name="Group 25"/>
          <p:cNvGrpSpPr>
            <a:grpSpLocks/>
          </p:cNvGrpSpPr>
          <p:nvPr/>
        </p:nvGrpSpPr>
        <p:grpSpPr bwMode="auto">
          <a:xfrm>
            <a:off x="4241800" y="2438400"/>
            <a:ext cx="700088" cy="327025"/>
            <a:chOff x="2195" y="1570"/>
            <a:chExt cx="441" cy="206"/>
          </a:xfrm>
        </p:grpSpPr>
        <p:sp>
          <p:nvSpPr>
            <p:cNvPr id="35025" name="Rectangle 26"/>
            <p:cNvSpPr>
              <a:spLocks noChangeArrowheads="1"/>
            </p:cNvSpPr>
            <p:nvPr/>
          </p:nvSpPr>
          <p:spPr bwMode="auto">
            <a:xfrm>
              <a:off x="2195" y="1570"/>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26" name="Line 27"/>
            <p:cNvSpPr>
              <a:spLocks noChangeShapeType="1"/>
            </p:cNvSpPr>
            <p:nvPr/>
          </p:nvSpPr>
          <p:spPr bwMode="auto">
            <a:xfrm>
              <a:off x="2448" y="1584"/>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30" name="Line 28"/>
          <p:cNvSpPr>
            <a:spLocks noChangeShapeType="1"/>
          </p:cNvSpPr>
          <p:nvPr/>
        </p:nvSpPr>
        <p:spPr bwMode="auto">
          <a:xfrm>
            <a:off x="1747838" y="26130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31" name="Line 29"/>
          <p:cNvSpPr>
            <a:spLocks noChangeShapeType="1"/>
          </p:cNvSpPr>
          <p:nvPr/>
        </p:nvSpPr>
        <p:spPr bwMode="auto">
          <a:xfrm>
            <a:off x="2738438" y="26130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32" name="Line 30"/>
          <p:cNvSpPr>
            <a:spLocks noChangeShapeType="1"/>
          </p:cNvSpPr>
          <p:nvPr/>
        </p:nvSpPr>
        <p:spPr bwMode="auto">
          <a:xfrm>
            <a:off x="3729038" y="26130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33" name="Line 31"/>
          <p:cNvSpPr>
            <a:spLocks noChangeShapeType="1"/>
          </p:cNvSpPr>
          <p:nvPr/>
        </p:nvSpPr>
        <p:spPr bwMode="auto">
          <a:xfrm>
            <a:off x="4643438" y="24606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34" name="Rectangle 32"/>
          <p:cNvSpPr>
            <a:spLocks noChangeArrowheads="1"/>
          </p:cNvSpPr>
          <p:nvPr/>
        </p:nvSpPr>
        <p:spPr bwMode="auto">
          <a:xfrm>
            <a:off x="1498600" y="28956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8" name="Group 33"/>
          <p:cNvGrpSpPr>
            <a:grpSpLocks/>
          </p:cNvGrpSpPr>
          <p:nvPr/>
        </p:nvGrpSpPr>
        <p:grpSpPr bwMode="auto">
          <a:xfrm>
            <a:off x="2260600" y="2895600"/>
            <a:ext cx="700088" cy="327025"/>
            <a:chOff x="947" y="1858"/>
            <a:chExt cx="441" cy="206"/>
          </a:xfrm>
        </p:grpSpPr>
        <p:sp>
          <p:nvSpPr>
            <p:cNvPr id="35023" name="Rectangle 34"/>
            <p:cNvSpPr>
              <a:spLocks noChangeArrowheads="1"/>
            </p:cNvSpPr>
            <p:nvPr/>
          </p:nvSpPr>
          <p:spPr bwMode="auto">
            <a:xfrm>
              <a:off x="947" y="1858"/>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24" name="Line 35"/>
            <p:cNvSpPr>
              <a:spLocks noChangeShapeType="1"/>
            </p:cNvSpPr>
            <p:nvPr/>
          </p:nvSpPr>
          <p:spPr bwMode="auto">
            <a:xfrm>
              <a:off x="1200" y="1872"/>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9" name="Group 36"/>
          <p:cNvGrpSpPr>
            <a:grpSpLocks/>
          </p:cNvGrpSpPr>
          <p:nvPr/>
        </p:nvGrpSpPr>
        <p:grpSpPr bwMode="auto">
          <a:xfrm>
            <a:off x="3251200" y="2895600"/>
            <a:ext cx="700088" cy="327025"/>
            <a:chOff x="1571" y="1858"/>
            <a:chExt cx="441" cy="206"/>
          </a:xfrm>
        </p:grpSpPr>
        <p:sp>
          <p:nvSpPr>
            <p:cNvPr id="35021" name="Rectangle 37"/>
            <p:cNvSpPr>
              <a:spLocks noChangeArrowheads="1"/>
            </p:cNvSpPr>
            <p:nvPr/>
          </p:nvSpPr>
          <p:spPr bwMode="auto">
            <a:xfrm>
              <a:off x="1571" y="1858"/>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22" name="Line 38"/>
            <p:cNvSpPr>
              <a:spLocks noChangeShapeType="1"/>
            </p:cNvSpPr>
            <p:nvPr/>
          </p:nvSpPr>
          <p:spPr bwMode="auto">
            <a:xfrm>
              <a:off x="1824" y="1872"/>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10" name="Group 39"/>
          <p:cNvGrpSpPr>
            <a:grpSpLocks/>
          </p:cNvGrpSpPr>
          <p:nvPr/>
        </p:nvGrpSpPr>
        <p:grpSpPr bwMode="auto">
          <a:xfrm>
            <a:off x="4241800" y="2895600"/>
            <a:ext cx="700088" cy="327025"/>
            <a:chOff x="2195" y="1858"/>
            <a:chExt cx="441" cy="206"/>
          </a:xfrm>
        </p:grpSpPr>
        <p:sp>
          <p:nvSpPr>
            <p:cNvPr id="35019" name="Rectangle 40"/>
            <p:cNvSpPr>
              <a:spLocks noChangeArrowheads="1"/>
            </p:cNvSpPr>
            <p:nvPr/>
          </p:nvSpPr>
          <p:spPr bwMode="auto">
            <a:xfrm>
              <a:off x="2195" y="1858"/>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20" name="Line 41"/>
            <p:cNvSpPr>
              <a:spLocks noChangeShapeType="1"/>
            </p:cNvSpPr>
            <p:nvPr/>
          </p:nvSpPr>
          <p:spPr bwMode="auto">
            <a:xfrm>
              <a:off x="2448" y="1872"/>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38" name="Line 42"/>
          <p:cNvSpPr>
            <a:spLocks noChangeShapeType="1"/>
          </p:cNvSpPr>
          <p:nvPr/>
        </p:nvSpPr>
        <p:spPr bwMode="auto">
          <a:xfrm>
            <a:off x="1747838" y="30702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39" name="Line 43"/>
          <p:cNvSpPr>
            <a:spLocks noChangeShapeType="1"/>
          </p:cNvSpPr>
          <p:nvPr/>
        </p:nvSpPr>
        <p:spPr bwMode="auto">
          <a:xfrm>
            <a:off x="2738438" y="30702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40" name="Line 44"/>
          <p:cNvSpPr>
            <a:spLocks noChangeShapeType="1"/>
          </p:cNvSpPr>
          <p:nvPr/>
        </p:nvSpPr>
        <p:spPr bwMode="auto">
          <a:xfrm>
            <a:off x="3729038" y="30702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41" name="Line 45"/>
          <p:cNvSpPr>
            <a:spLocks noChangeShapeType="1"/>
          </p:cNvSpPr>
          <p:nvPr/>
        </p:nvSpPr>
        <p:spPr bwMode="auto">
          <a:xfrm>
            <a:off x="4643438" y="29178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42" name="Rectangle 46"/>
          <p:cNvSpPr>
            <a:spLocks noChangeArrowheads="1"/>
          </p:cNvSpPr>
          <p:nvPr/>
        </p:nvSpPr>
        <p:spPr bwMode="auto">
          <a:xfrm>
            <a:off x="1498600" y="33528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11" name="Group 47"/>
          <p:cNvGrpSpPr>
            <a:grpSpLocks/>
          </p:cNvGrpSpPr>
          <p:nvPr/>
        </p:nvGrpSpPr>
        <p:grpSpPr bwMode="auto">
          <a:xfrm>
            <a:off x="2260600" y="3352800"/>
            <a:ext cx="700088" cy="327025"/>
            <a:chOff x="947" y="2146"/>
            <a:chExt cx="441" cy="206"/>
          </a:xfrm>
        </p:grpSpPr>
        <p:sp>
          <p:nvSpPr>
            <p:cNvPr id="35017" name="Rectangle 48"/>
            <p:cNvSpPr>
              <a:spLocks noChangeArrowheads="1"/>
            </p:cNvSpPr>
            <p:nvPr/>
          </p:nvSpPr>
          <p:spPr bwMode="auto">
            <a:xfrm>
              <a:off x="947" y="2146"/>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18" name="Line 49"/>
            <p:cNvSpPr>
              <a:spLocks noChangeShapeType="1"/>
            </p:cNvSpPr>
            <p:nvPr/>
          </p:nvSpPr>
          <p:spPr bwMode="auto">
            <a:xfrm>
              <a:off x="1200" y="2160"/>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12" name="Group 50"/>
          <p:cNvGrpSpPr>
            <a:grpSpLocks/>
          </p:cNvGrpSpPr>
          <p:nvPr/>
        </p:nvGrpSpPr>
        <p:grpSpPr bwMode="auto">
          <a:xfrm>
            <a:off x="3251200" y="3352800"/>
            <a:ext cx="700088" cy="327025"/>
            <a:chOff x="1571" y="2146"/>
            <a:chExt cx="441" cy="206"/>
          </a:xfrm>
        </p:grpSpPr>
        <p:sp>
          <p:nvSpPr>
            <p:cNvPr id="35015" name="Rectangle 51"/>
            <p:cNvSpPr>
              <a:spLocks noChangeArrowheads="1"/>
            </p:cNvSpPr>
            <p:nvPr/>
          </p:nvSpPr>
          <p:spPr bwMode="auto">
            <a:xfrm>
              <a:off x="1571" y="2146"/>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16" name="Line 52"/>
            <p:cNvSpPr>
              <a:spLocks noChangeShapeType="1"/>
            </p:cNvSpPr>
            <p:nvPr/>
          </p:nvSpPr>
          <p:spPr bwMode="auto">
            <a:xfrm>
              <a:off x="1824" y="2160"/>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13" name="Group 53"/>
          <p:cNvGrpSpPr>
            <a:grpSpLocks/>
          </p:cNvGrpSpPr>
          <p:nvPr/>
        </p:nvGrpSpPr>
        <p:grpSpPr bwMode="auto">
          <a:xfrm>
            <a:off x="4241800" y="3352800"/>
            <a:ext cx="700088" cy="327025"/>
            <a:chOff x="2195" y="2146"/>
            <a:chExt cx="441" cy="206"/>
          </a:xfrm>
        </p:grpSpPr>
        <p:sp>
          <p:nvSpPr>
            <p:cNvPr id="35013" name="Rectangle 54"/>
            <p:cNvSpPr>
              <a:spLocks noChangeArrowheads="1"/>
            </p:cNvSpPr>
            <p:nvPr/>
          </p:nvSpPr>
          <p:spPr bwMode="auto">
            <a:xfrm>
              <a:off x="2195" y="2146"/>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14" name="Line 55"/>
            <p:cNvSpPr>
              <a:spLocks noChangeShapeType="1"/>
            </p:cNvSpPr>
            <p:nvPr/>
          </p:nvSpPr>
          <p:spPr bwMode="auto">
            <a:xfrm>
              <a:off x="2448" y="2160"/>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46" name="Line 56"/>
          <p:cNvSpPr>
            <a:spLocks noChangeShapeType="1"/>
          </p:cNvSpPr>
          <p:nvPr/>
        </p:nvSpPr>
        <p:spPr bwMode="auto">
          <a:xfrm>
            <a:off x="1747838" y="35274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47" name="Line 57"/>
          <p:cNvSpPr>
            <a:spLocks noChangeShapeType="1"/>
          </p:cNvSpPr>
          <p:nvPr/>
        </p:nvSpPr>
        <p:spPr bwMode="auto">
          <a:xfrm>
            <a:off x="2738438" y="35274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48" name="Line 58"/>
          <p:cNvSpPr>
            <a:spLocks noChangeShapeType="1"/>
          </p:cNvSpPr>
          <p:nvPr/>
        </p:nvSpPr>
        <p:spPr bwMode="auto">
          <a:xfrm>
            <a:off x="3729038" y="35274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49" name="Line 59"/>
          <p:cNvSpPr>
            <a:spLocks noChangeShapeType="1"/>
          </p:cNvSpPr>
          <p:nvPr/>
        </p:nvSpPr>
        <p:spPr bwMode="auto">
          <a:xfrm>
            <a:off x="4643438" y="33750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50" name="Rectangle 60"/>
          <p:cNvSpPr>
            <a:spLocks noChangeArrowheads="1"/>
          </p:cNvSpPr>
          <p:nvPr/>
        </p:nvSpPr>
        <p:spPr bwMode="auto">
          <a:xfrm>
            <a:off x="1498600" y="45720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14" name="Group 61"/>
          <p:cNvGrpSpPr>
            <a:grpSpLocks/>
          </p:cNvGrpSpPr>
          <p:nvPr/>
        </p:nvGrpSpPr>
        <p:grpSpPr bwMode="auto">
          <a:xfrm>
            <a:off x="2260600" y="4572000"/>
            <a:ext cx="700088" cy="327025"/>
            <a:chOff x="947" y="2914"/>
            <a:chExt cx="441" cy="206"/>
          </a:xfrm>
        </p:grpSpPr>
        <p:sp>
          <p:nvSpPr>
            <p:cNvPr id="35011" name="Rectangle 62"/>
            <p:cNvSpPr>
              <a:spLocks noChangeArrowheads="1"/>
            </p:cNvSpPr>
            <p:nvPr/>
          </p:nvSpPr>
          <p:spPr bwMode="auto">
            <a:xfrm>
              <a:off x="947" y="2914"/>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12" name="Line 63"/>
            <p:cNvSpPr>
              <a:spLocks noChangeShapeType="1"/>
            </p:cNvSpPr>
            <p:nvPr/>
          </p:nvSpPr>
          <p:spPr bwMode="auto">
            <a:xfrm>
              <a:off x="1200" y="2928"/>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52" name="Line 64"/>
          <p:cNvSpPr>
            <a:spLocks noChangeShapeType="1"/>
          </p:cNvSpPr>
          <p:nvPr/>
        </p:nvSpPr>
        <p:spPr bwMode="auto">
          <a:xfrm>
            <a:off x="1747838" y="47466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53" name="Rectangle 65"/>
          <p:cNvSpPr>
            <a:spLocks noChangeArrowheads="1"/>
          </p:cNvSpPr>
          <p:nvPr/>
        </p:nvSpPr>
        <p:spPr bwMode="auto">
          <a:xfrm>
            <a:off x="1498600" y="50292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15" name="Group 66"/>
          <p:cNvGrpSpPr>
            <a:grpSpLocks/>
          </p:cNvGrpSpPr>
          <p:nvPr/>
        </p:nvGrpSpPr>
        <p:grpSpPr bwMode="auto">
          <a:xfrm>
            <a:off x="2260600" y="5029200"/>
            <a:ext cx="700088" cy="327025"/>
            <a:chOff x="947" y="3202"/>
            <a:chExt cx="441" cy="206"/>
          </a:xfrm>
        </p:grpSpPr>
        <p:sp>
          <p:nvSpPr>
            <p:cNvPr id="35009" name="Rectangle 67"/>
            <p:cNvSpPr>
              <a:spLocks noChangeArrowheads="1"/>
            </p:cNvSpPr>
            <p:nvPr/>
          </p:nvSpPr>
          <p:spPr bwMode="auto">
            <a:xfrm>
              <a:off x="947" y="320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10" name="Line 68"/>
            <p:cNvSpPr>
              <a:spLocks noChangeShapeType="1"/>
            </p:cNvSpPr>
            <p:nvPr/>
          </p:nvSpPr>
          <p:spPr bwMode="auto">
            <a:xfrm>
              <a:off x="1200" y="321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16" name="Group 69"/>
          <p:cNvGrpSpPr>
            <a:grpSpLocks/>
          </p:cNvGrpSpPr>
          <p:nvPr/>
        </p:nvGrpSpPr>
        <p:grpSpPr bwMode="auto">
          <a:xfrm>
            <a:off x="3251200" y="5029200"/>
            <a:ext cx="700088" cy="327025"/>
            <a:chOff x="1571" y="3202"/>
            <a:chExt cx="441" cy="206"/>
          </a:xfrm>
        </p:grpSpPr>
        <p:sp>
          <p:nvSpPr>
            <p:cNvPr id="35007" name="Rectangle 70"/>
            <p:cNvSpPr>
              <a:spLocks noChangeArrowheads="1"/>
            </p:cNvSpPr>
            <p:nvPr/>
          </p:nvSpPr>
          <p:spPr bwMode="auto">
            <a:xfrm>
              <a:off x="1571" y="320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08" name="Line 71"/>
            <p:cNvSpPr>
              <a:spLocks noChangeShapeType="1"/>
            </p:cNvSpPr>
            <p:nvPr/>
          </p:nvSpPr>
          <p:spPr bwMode="auto">
            <a:xfrm>
              <a:off x="1824" y="321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56" name="Line 72"/>
          <p:cNvSpPr>
            <a:spLocks noChangeShapeType="1"/>
          </p:cNvSpPr>
          <p:nvPr/>
        </p:nvSpPr>
        <p:spPr bwMode="auto">
          <a:xfrm>
            <a:off x="1747838" y="5203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57" name="Line 73"/>
          <p:cNvSpPr>
            <a:spLocks noChangeShapeType="1"/>
          </p:cNvSpPr>
          <p:nvPr/>
        </p:nvSpPr>
        <p:spPr bwMode="auto">
          <a:xfrm>
            <a:off x="2738438" y="5203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58" name="Rectangle 74"/>
          <p:cNvSpPr>
            <a:spLocks noChangeArrowheads="1"/>
          </p:cNvSpPr>
          <p:nvPr/>
        </p:nvSpPr>
        <p:spPr bwMode="auto">
          <a:xfrm>
            <a:off x="1498600" y="54864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859" name="Line 75"/>
          <p:cNvSpPr>
            <a:spLocks noChangeShapeType="1"/>
          </p:cNvSpPr>
          <p:nvPr/>
        </p:nvSpPr>
        <p:spPr bwMode="auto">
          <a:xfrm>
            <a:off x="3652838" y="50514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60" name="Line 76"/>
          <p:cNvSpPr>
            <a:spLocks noChangeShapeType="1"/>
          </p:cNvSpPr>
          <p:nvPr/>
        </p:nvSpPr>
        <p:spPr bwMode="auto">
          <a:xfrm>
            <a:off x="1519238" y="5508625"/>
            <a:ext cx="4572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61" name="Line 77"/>
          <p:cNvSpPr>
            <a:spLocks noChangeShapeType="1"/>
          </p:cNvSpPr>
          <p:nvPr/>
        </p:nvSpPr>
        <p:spPr bwMode="auto">
          <a:xfrm>
            <a:off x="2662238" y="45942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62" name="Rectangle 78"/>
          <p:cNvSpPr>
            <a:spLocks noChangeArrowheads="1"/>
          </p:cNvSpPr>
          <p:nvPr/>
        </p:nvSpPr>
        <p:spPr bwMode="auto">
          <a:xfrm>
            <a:off x="6070600" y="19812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17" name="Group 79"/>
          <p:cNvGrpSpPr>
            <a:grpSpLocks/>
          </p:cNvGrpSpPr>
          <p:nvPr/>
        </p:nvGrpSpPr>
        <p:grpSpPr bwMode="auto">
          <a:xfrm>
            <a:off x="6832600" y="1981200"/>
            <a:ext cx="700088" cy="327025"/>
            <a:chOff x="3827" y="1282"/>
            <a:chExt cx="441" cy="206"/>
          </a:xfrm>
        </p:grpSpPr>
        <p:sp>
          <p:nvSpPr>
            <p:cNvPr id="35005" name="Rectangle 80"/>
            <p:cNvSpPr>
              <a:spLocks noChangeArrowheads="1"/>
            </p:cNvSpPr>
            <p:nvPr/>
          </p:nvSpPr>
          <p:spPr bwMode="auto">
            <a:xfrm>
              <a:off x="3827" y="128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06" name="Line 81"/>
            <p:cNvSpPr>
              <a:spLocks noChangeShapeType="1"/>
            </p:cNvSpPr>
            <p:nvPr/>
          </p:nvSpPr>
          <p:spPr bwMode="auto">
            <a:xfrm>
              <a:off x="4080" y="129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18" name="Group 82"/>
          <p:cNvGrpSpPr>
            <a:grpSpLocks/>
          </p:cNvGrpSpPr>
          <p:nvPr/>
        </p:nvGrpSpPr>
        <p:grpSpPr bwMode="auto">
          <a:xfrm>
            <a:off x="7899400" y="1981200"/>
            <a:ext cx="700088" cy="327025"/>
            <a:chOff x="4499" y="1282"/>
            <a:chExt cx="441" cy="206"/>
          </a:xfrm>
        </p:grpSpPr>
        <p:sp>
          <p:nvSpPr>
            <p:cNvPr id="35003" name="Rectangle 83"/>
            <p:cNvSpPr>
              <a:spLocks noChangeArrowheads="1"/>
            </p:cNvSpPr>
            <p:nvPr/>
          </p:nvSpPr>
          <p:spPr bwMode="auto">
            <a:xfrm>
              <a:off x="4499" y="128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04" name="Line 84"/>
            <p:cNvSpPr>
              <a:spLocks noChangeShapeType="1"/>
            </p:cNvSpPr>
            <p:nvPr/>
          </p:nvSpPr>
          <p:spPr bwMode="auto">
            <a:xfrm>
              <a:off x="4752" y="129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65" name="Line 85"/>
          <p:cNvSpPr>
            <a:spLocks noChangeShapeType="1"/>
          </p:cNvSpPr>
          <p:nvPr/>
        </p:nvSpPr>
        <p:spPr bwMode="auto">
          <a:xfrm>
            <a:off x="6319838" y="2155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66" name="Line 86"/>
          <p:cNvSpPr>
            <a:spLocks noChangeShapeType="1"/>
          </p:cNvSpPr>
          <p:nvPr/>
        </p:nvSpPr>
        <p:spPr bwMode="auto">
          <a:xfrm>
            <a:off x="7310438" y="2155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67" name="Line 87"/>
          <p:cNvSpPr>
            <a:spLocks noChangeShapeType="1"/>
          </p:cNvSpPr>
          <p:nvPr/>
        </p:nvSpPr>
        <p:spPr bwMode="auto">
          <a:xfrm>
            <a:off x="8301038" y="20034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68" name="Rectangle 88"/>
          <p:cNvSpPr>
            <a:spLocks noChangeArrowheads="1"/>
          </p:cNvSpPr>
          <p:nvPr/>
        </p:nvSpPr>
        <p:spPr bwMode="auto">
          <a:xfrm>
            <a:off x="6070600" y="24384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19" name="Group 89"/>
          <p:cNvGrpSpPr>
            <a:grpSpLocks/>
          </p:cNvGrpSpPr>
          <p:nvPr/>
        </p:nvGrpSpPr>
        <p:grpSpPr bwMode="auto">
          <a:xfrm>
            <a:off x="6832600" y="2438400"/>
            <a:ext cx="700088" cy="327025"/>
            <a:chOff x="3827" y="1570"/>
            <a:chExt cx="441" cy="206"/>
          </a:xfrm>
        </p:grpSpPr>
        <p:sp>
          <p:nvSpPr>
            <p:cNvPr id="35001" name="Rectangle 90"/>
            <p:cNvSpPr>
              <a:spLocks noChangeArrowheads="1"/>
            </p:cNvSpPr>
            <p:nvPr/>
          </p:nvSpPr>
          <p:spPr bwMode="auto">
            <a:xfrm>
              <a:off x="3827" y="1570"/>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02" name="Line 91"/>
            <p:cNvSpPr>
              <a:spLocks noChangeShapeType="1"/>
            </p:cNvSpPr>
            <p:nvPr/>
          </p:nvSpPr>
          <p:spPr bwMode="auto">
            <a:xfrm>
              <a:off x="4080" y="1584"/>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20" name="Group 92"/>
          <p:cNvGrpSpPr>
            <a:grpSpLocks/>
          </p:cNvGrpSpPr>
          <p:nvPr/>
        </p:nvGrpSpPr>
        <p:grpSpPr bwMode="auto">
          <a:xfrm>
            <a:off x="7899400" y="2438400"/>
            <a:ext cx="700088" cy="327025"/>
            <a:chOff x="4499" y="1570"/>
            <a:chExt cx="441" cy="206"/>
          </a:xfrm>
        </p:grpSpPr>
        <p:sp>
          <p:nvSpPr>
            <p:cNvPr id="34999" name="Rectangle 93"/>
            <p:cNvSpPr>
              <a:spLocks noChangeArrowheads="1"/>
            </p:cNvSpPr>
            <p:nvPr/>
          </p:nvSpPr>
          <p:spPr bwMode="auto">
            <a:xfrm>
              <a:off x="4499" y="1570"/>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5000" name="Line 94"/>
            <p:cNvSpPr>
              <a:spLocks noChangeShapeType="1"/>
            </p:cNvSpPr>
            <p:nvPr/>
          </p:nvSpPr>
          <p:spPr bwMode="auto">
            <a:xfrm>
              <a:off x="4752" y="1584"/>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71" name="Line 95"/>
          <p:cNvSpPr>
            <a:spLocks noChangeShapeType="1"/>
          </p:cNvSpPr>
          <p:nvPr/>
        </p:nvSpPr>
        <p:spPr bwMode="auto">
          <a:xfrm>
            <a:off x="6319838" y="26130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72" name="Line 96"/>
          <p:cNvSpPr>
            <a:spLocks noChangeShapeType="1"/>
          </p:cNvSpPr>
          <p:nvPr/>
        </p:nvSpPr>
        <p:spPr bwMode="auto">
          <a:xfrm>
            <a:off x="7310438" y="26130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73" name="Line 97"/>
          <p:cNvSpPr>
            <a:spLocks noChangeShapeType="1"/>
          </p:cNvSpPr>
          <p:nvPr/>
        </p:nvSpPr>
        <p:spPr bwMode="auto">
          <a:xfrm>
            <a:off x="8301038" y="24606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74" name="Rectangle 98"/>
          <p:cNvSpPr>
            <a:spLocks noChangeArrowheads="1"/>
          </p:cNvSpPr>
          <p:nvPr/>
        </p:nvSpPr>
        <p:spPr bwMode="auto">
          <a:xfrm>
            <a:off x="6070600" y="28956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21" name="Group 99"/>
          <p:cNvGrpSpPr>
            <a:grpSpLocks/>
          </p:cNvGrpSpPr>
          <p:nvPr/>
        </p:nvGrpSpPr>
        <p:grpSpPr bwMode="auto">
          <a:xfrm>
            <a:off x="6832600" y="2895600"/>
            <a:ext cx="700088" cy="327025"/>
            <a:chOff x="3827" y="1858"/>
            <a:chExt cx="441" cy="206"/>
          </a:xfrm>
        </p:grpSpPr>
        <p:sp>
          <p:nvSpPr>
            <p:cNvPr id="34997" name="Rectangle 100"/>
            <p:cNvSpPr>
              <a:spLocks noChangeArrowheads="1"/>
            </p:cNvSpPr>
            <p:nvPr/>
          </p:nvSpPr>
          <p:spPr bwMode="auto">
            <a:xfrm>
              <a:off x="3827" y="1858"/>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98" name="Line 101"/>
            <p:cNvSpPr>
              <a:spLocks noChangeShapeType="1"/>
            </p:cNvSpPr>
            <p:nvPr/>
          </p:nvSpPr>
          <p:spPr bwMode="auto">
            <a:xfrm>
              <a:off x="4080" y="1872"/>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22" name="Group 102"/>
          <p:cNvGrpSpPr>
            <a:grpSpLocks/>
          </p:cNvGrpSpPr>
          <p:nvPr/>
        </p:nvGrpSpPr>
        <p:grpSpPr bwMode="auto">
          <a:xfrm>
            <a:off x="7899400" y="2895600"/>
            <a:ext cx="700088" cy="327025"/>
            <a:chOff x="4499" y="1858"/>
            <a:chExt cx="441" cy="206"/>
          </a:xfrm>
        </p:grpSpPr>
        <p:sp>
          <p:nvSpPr>
            <p:cNvPr id="34995" name="Rectangle 103"/>
            <p:cNvSpPr>
              <a:spLocks noChangeArrowheads="1"/>
            </p:cNvSpPr>
            <p:nvPr/>
          </p:nvSpPr>
          <p:spPr bwMode="auto">
            <a:xfrm>
              <a:off x="4499" y="1858"/>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96" name="Line 104"/>
            <p:cNvSpPr>
              <a:spLocks noChangeShapeType="1"/>
            </p:cNvSpPr>
            <p:nvPr/>
          </p:nvSpPr>
          <p:spPr bwMode="auto">
            <a:xfrm>
              <a:off x="4752" y="1872"/>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77" name="Line 105"/>
          <p:cNvSpPr>
            <a:spLocks noChangeShapeType="1"/>
          </p:cNvSpPr>
          <p:nvPr/>
        </p:nvSpPr>
        <p:spPr bwMode="auto">
          <a:xfrm>
            <a:off x="6319838" y="30702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78" name="Line 106"/>
          <p:cNvSpPr>
            <a:spLocks noChangeShapeType="1"/>
          </p:cNvSpPr>
          <p:nvPr/>
        </p:nvSpPr>
        <p:spPr bwMode="auto">
          <a:xfrm>
            <a:off x="7310438" y="30702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79" name="Line 107"/>
          <p:cNvSpPr>
            <a:spLocks noChangeShapeType="1"/>
          </p:cNvSpPr>
          <p:nvPr/>
        </p:nvSpPr>
        <p:spPr bwMode="auto">
          <a:xfrm>
            <a:off x="8301038" y="29178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80" name="Rectangle 108"/>
          <p:cNvSpPr>
            <a:spLocks noChangeArrowheads="1"/>
          </p:cNvSpPr>
          <p:nvPr/>
        </p:nvSpPr>
        <p:spPr bwMode="auto">
          <a:xfrm>
            <a:off x="6070600" y="33528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23" name="Group 109"/>
          <p:cNvGrpSpPr>
            <a:grpSpLocks/>
          </p:cNvGrpSpPr>
          <p:nvPr/>
        </p:nvGrpSpPr>
        <p:grpSpPr bwMode="auto">
          <a:xfrm>
            <a:off x="6832600" y="3352800"/>
            <a:ext cx="700088" cy="327025"/>
            <a:chOff x="3827" y="2146"/>
            <a:chExt cx="441" cy="206"/>
          </a:xfrm>
        </p:grpSpPr>
        <p:sp>
          <p:nvSpPr>
            <p:cNvPr id="34993" name="Rectangle 110"/>
            <p:cNvSpPr>
              <a:spLocks noChangeArrowheads="1"/>
            </p:cNvSpPr>
            <p:nvPr/>
          </p:nvSpPr>
          <p:spPr bwMode="auto">
            <a:xfrm>
              <a:off x="3827" y="2146"/>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94" name="Line 111"/>
            <p:cNvSpPr>
              <a:spLocks noChangeShapeType="1"/>
            </p:cNvSpPr>
            <p:nvPr/>
          </p:nvSpPr>
          <p:spPr bwMode="auto">
            <a:xfrm>
              <a:off x="4080" y="2160"/>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24" name="Group 112"/>
          <p:cNvGrpSpPr>
            <a:grpSpLocks/>
          </p:cNvGrpSpPr>
          <p:nvPr/>
        </p:nvGrpSpPr>
        <p:grpSpPr bwMode="auto">
          <a:xfrm>
            <a:off x="7899400" y="3352800"/>
            <a:ext cx="700088" cy="327025"/>
            <a:chOff x="4499" y="2146"/>
            <a:chExt cx="441" cy="206"/>
          </a:xfrm>
        </p:grpSpPr>
        <p:sp>
          <p:nvSpPr>
            <p:cNvPr id="34991" name="Rectangle 113"/>
            <p:cNvSpPr>
              <a:spLocks noChangeArrowheads="1"/>
            </p:cNvSpPr>
            <p:nvPr/>
          </p:nvSpPr>
          <p:spPr bwMode="auto">
            <a:xfrm>
              <a:off x="4499" y="2146"/>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92" name="Line 114"/>
            <p:cNvSpPr>
              <a:spLocks noChangeShapeType="1"/>
            </p:cNvSpPr>
            <p:nvPr/>
          </p:nvSpPr>
          <p:spPr bwMode="auto">
            <a:xfrm>
              <a:off x="4752" y="2160"/>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83" name="Line 115"/>
          <p:cNvSpPr>
            <a:spLocks noChangeShapeType="1"/>
          </p:cNvSpPr>
          <p:nvPr/>
        </p:nvSpPr>
        <p:spPr bwMode="auto">
          <a:xfrm>
            <a:off x="6319838" y="35274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84" name="Line 116"/>
          <p:cNvSpPr>
            <a:spLocks noChangeShapeType="1"/>
          </p:cNvSpPr>
          <p:nvPr/>
        </p:nvSpPr>
        <p:spPr bwMode="auto">
          <a:xfrm>
            <a:off x="7310438" y="35274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85" name="Line 117"/>
          <p:cNvSpPr>
            <a:spLocks noChangeShapeType="1"/>
          </p:cNvSpPr>
          <p:nvPr/>
        </p:nvSpPr>
        <p:spPr bwMode="auto">
          <a:xfrm>
            <a:off x="8301038" y="33750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86" name="Rectangle 118"/>
          <p:cNvSpPr>
            <a:spLocks noChangeArrowheads="1"/>
          </p:cNvSpPr>
          <p:nvPr/>
        </p:nvSpPr>
        <p:spPr bwMode="auto">
          <a:xfrm>
            <a:off x="6070600" y="38100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25" name="Group 119"/>
          <p:cNvGrpSpPr>
            <a:grpSpLocks/>
          </p:cNvGrpSpPr>
          <p:nvPr/>
        </p:nvGrpSpPr>
        <p:grpSpPr bwMode="auto">
          <a:xfrm>
            <a:off x="6832600" y="3810000"/>
            <a:ext cx="700088" cy="327025"/>
            <a:chOff x="3827" y="2434"/>
            <a:chExt cx="441" cy="206"/>
          </a:xfrm>
        </p:grpSpPr>
        <p:sp>
          <p:nvSpPr>
            <p:cNvPr id="34989" name="Rectangle 120"/>
            <p:cNvSpPr>
              <a:spLocks noChangeArrowheads="1"/>
            </p:cNvSpPr>
            <p:nvPr/>
          </p:nvSpPr>
          <p:spPr bwMode="auto">
            <a:xfrm>
              <a:off x="3827" y="2434"/>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90" name="Line 121"/>
            <p:cNvSpPr>
              <a:spLocks noChangeShapeType="1"/>
            </p:cNvSpPr>
            <p:nvPr/>
          </p:nvSpPr>
          <p:spPr bwMode="auto">
            <a:xfrm>
              <a:off x="4080" y="2448"/>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88" name="Line 122"/>
          <p:cNvSpPr>
            <a:spLocks noChangeShapeType="1"/>
          </p:cNvSpPr>
          <p:nvPr/>
        </p:nvSpPr>
        <p:spPr bwMode="auto">
          <a:xfrm>
            <a:off x="6319838" y="39846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89" name="Line 123"/>
          <p:cNvSpPr>
            <a:spLocks noChangeShapeType="1"/>
          </p:cNvSpPr>
          <p:nvPr/>
        </p:nvSpPr>
        <p:spPr bwMode="auto">
          <a:xfrm>
            <a:off x="7234238" y="38322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90" name="Rectangle 124"/>
          <p:cNvSpPr>
            <a:spLocks noChangeArrowheads="1"/>
          </p:cNvSpPr>
          <p:nvPr/>
        </p:nvSpPr>
        <p:spPr bwMode="auto">
          <a:xfrm>
            <a:off x="6070600" y="42672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26" name="Group 125"/>
          <p:cNvGrpSpPr>
            <a:grpSpLocks/>
          </p:cNvGrpSpPr>
          <p:nvPr/>
        </p:nvGrpSpPr>
        <p:grpSpPr bwMode="auto">
          <a:xfrm>
            <a:off x="6832600" y="4267200"/>
            <a:ext cx="700088" cy="327025"/>
            <a:chOff x="3827" y="2722"/>
            <a:chExt cx="441" cy="206"/>
          </a:xfrm>
        </p:grpSpPr>
        <p:sp>
          <p:nvSpPr>
            <p:cNvPr id="34987" name="Rectangle 126"/>
            <p:cNvSpPr>
              <a:spLocks noChangeArrowheads="1"/>
            </p:cNvSpPr>
            <p:nvPr/>
          </p:nvSpPr>
          <p:spPr bwMode="auto">
            <a:xfrm>
              <a:off x="3827" y="272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88" name="Line 127"/>
            <p:cNvSpPr>
              <a:spLocks noChangeShapeType="1"/>
            </p:cNvSpPr>
            <p:nvPr/>
          </p:nvSpPr>
          <p:spPr bwMode="auto">
            <a:xfrm>
              <a:off x="4080" y="273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27" name="Group 128"/>
          <p:cNvGrpSpPr>
            <a:grpSpLocks/>
          </p:cNvGrpSpPr>
          <p:nvPr/>
        </p:nvGrpSpPr>
        <p:grpSpPr bwMode="auto">
          <a:xfrm>
            <a:off x="7899400" y="4267200"/>
            <a:ext cx="700088" cy="327025"/>
            <a:chOff x="4499" y="2722"/>
            <a:chExt cx="441" cy="206"/>
          </a:xfrm>
        </p:grpSpPr>
        <p:sp>
          <p:nvSpPr>
            <p:cNvPr id="34985" name="Rectangle 129"/>
            <p:cNvSpPr>
              <a:spLocks noChangeArrowheads="1"/>
            </p:cNvSpPr>
            <p:nvPr/>
          </p:nvSpPr>
          <p:spPr bwMode="auto">
            <a:xfrm>
              <a:off x="4499" y="2722"/>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86" name="Line 130"/>
            <p:cNvSpPr>
              <a:spLocks noChangeShapeType="1"/>
            </p:cNvSpPr>
            <p:nvPr/>
          </p:nvSpPr>
          <p:spPr bwMode="auto">
            <a:xfrm>
              <a:off x="4752" y="2736"/>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93" name="Line 131"/>
          <p:cNvSpPr>
            <a:spLocks noChangeShapeType="1"/>
          </p:cNvSpPr>
          <p:nvPr/>
        </p:nvSpPr>
        <p:spPr bwMode="auto">
          <a:xfrm>
            <a:off x="6319838" y="4441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94" name="Line 132"/>
          <p:cNvSpPr>
            <a:spLocks noChangeShapeType="1"/>
          </p:cNvSpPr>
          <p:nvPr/>
        </p:nvSpPr>
        <p:spPr bwMode="auto">
          <a:xfrm>
            <a:off x="7310438" y="44418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895" name="Line 133"/>
          <p:cNvSpPr>
            <a:spLocks noChangeShapeType="1"/>
          </p:cNvSpPr>
          <p:nvPr/>
        </p:nvSpPr>
        <p:spPr bwMode="auto">
          <a:xfrm>
            <a:off x="8301038" y="42894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896" name="Rectangle 134"/>
          <p:cNvSpPr>
            <a:spLocks noChangeArrowheads="1"/>
          </p:cNvSpPr>
          <p:nvPr/>
        </p:nvSpPr>
        <p:spPr bwMode="auto">
          <a:xfrm>
            <a:off x="6070600" y="47244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28" name="Group 135"/>
          <p:cNvGrpSpPr>
            <a:grpSpLocks/>
          </p:cNvGrpSpPr>
          <p:nvPr/>
        </p:nvGrpSpPr>
        <p:grpSpPr bwMode="auto">
          <a:xfrm>
            <a:off x="6832600" y="4724400"/>
            <a:ext cx="700088" cy="327025"/>
            <a:chOff x="3827" y="3010"/>
            <a:chExt cx="441" cy="206"/>
          </a:xfrm>
        </p:grpSpPr>
        <p:sp>
          <p:nvSpPr>
            <p:cNvPr id="34983" name="Rectangle 136"/>
            <p:cNvSpPr>
              <a:spLocks noChangeArrowheads="1"/>
            </p:cNvSpPr>
            <p:nvPr/>
          </p:nvSpPr>
          <p:spPr bwMode="auto">
            <a:xfrm>
              <a:off x="3827" y="3010"/>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84" name="Line 137"/>
            <p:cNvSpPr>
              <a:spLocks noChangeShapeType="1"/>
            </p:cNvSpPr>
            <p:nvPr/>
          </p:nvSpPr>
          <p:spPr bwMode="auto">
            <a:xfrm>
              <a:off x="4080" y="3024"/>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grpSp>
        <p:nvGrpSpPr>
          <p:cNvPr id="29" name="Group 138"/>
          <p:cNvGrpSpPr>
            <a:grpSpLocks/>
          </p:cNvGrpSpPr>
          <p:nvPr/>
        </p:nvGrpSpPr>
        <p:grpSpPr bwMode="auto">
          <a:xfrm>
            <a:off x="7899400" y="4724400"/>
            <a:ext cx="700088" cy="327025"/>
            <a:chOff x="4499" y="3010"/>
            <a:chExt cx="441" cy="206"/>
          </a:xfrm>
        </p:grpSpPr>
        <p:sp>
          <p:nvSpPr>
            <p:cNvPr id="34981" name="Rectangle 139"/>
            <p:cNvSpPr>
              <a:spLocks noChangeArrowheads="1"/>
            </p:cNvSpPr>
            <p:nvPr/>
          </p:nvSpPr>
          <p:spPr bwMode="auto">
            <a:xfrm>
              <a:off x="4499" y="3010"/>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82" name="Line 140"/>
            <p:cNvSpPr>
              <a:spLocks noChangeShapeType="1"/>
            </p:cNvSpPr>
            <p:nvPr/>
          </p:nvSpPr>
          <p:spPr bwMode="auto">
            <a:xfrm>
              <a:off x="4752" y="3024"/>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899" name="Line 141"/>
          <p:cNvSpPr>
            <a:spLocks noChangeShapeType="1"/>
          </p:cNvSpPr>
          <p:nvPr/>
        </p:nvSpPr>
        <p:spPr bwMode="auto">
          <a:xfrm>
            <a:off x="6319838" y="48990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900" name="Line 142"/>
          <p:cNvSpPr>
            <a:spLocks noChangeShapeType="1"/>
          </p:cNvSpPr>
          <p:nvPr/>
        </p:nvSpPr>
        <p:spPr bwMode="auto">
          <a:xfrm>
            <a:off x="7310438" y="48990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901" name="Line 143"/>
          <p:cNvSpPr>
            <a:spLocks noChangeShapeType="1"/>
          </p:cNvSpPr>
          <p:nvPr/>
        </p:nvSpPr>
        <p:spPr bwMode="auto">
          <a:xfrm>
            <a:off x="8301038" y="47466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902" name="Rectangle 144"/>
          <p:cNvSpPr>
            <a:spLocks noChangeArrowheads="1"/>
          </p:cNvSpPr>
          <p:nvPr/>
        </p:nvSpPr>
        <p:spPr bwMode="auto">
          <a:xfrm>
            <a:off x="6070600" y="5181600"/>
            <a:ext cx="471488" cy="320675"/>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grpSp>
        <p:nvGrpSpPr>
          <p:cNvPr id="30" name="Group 145"/>
          <p:cNvGrpSpPr>
            <a:grpSpLocks/>
          </p:cNvGrpSpPr>
          <p:nvPr/>
        </p:nvGrpSpPr>
        <p:grpSpPr bwMode="auto">
          <a:xfrm>
            <a:off x="6832600" y="5181600"/>
            <a:ext cx="700088" cy="327025"/>
            <a:chOff x="3827" y="3298"/>
            <a:chExt cx="441" cy="206"/>
          </a:xfrm>
        </p:grpSpPr>
        <p:sp>
          <p:nvSpPr>
            <p:cNvPr id="34979" name="Rectangle 146"/>
            <p:cNvSpPr>
              <a:spLocks noChangeArrowheads="1"/>
            </p:cNvSpPr>
            <p:nvPr/>
          </p:nvSpPr>
          <p:spPr bwMode="auto">
            <a:xfrm>
              <a:off x="3827" y="3298"/>
              <a:ext cx="441" cy="202"/>
            </a:xfrm>
            <a:prstGeom prst="rect">
              <a:avLst/>
            </a:prstGeom>
            <a:noFill/>
            <a:ln w="12700">
              <a:solidFill>
                <a:schemeClr val="tx1"/>
              </a:solidFill>
              <a:miter lim="800000"/>
              <a:headEnd/>
              <a:tailEnd/>
            </a:ln>
          </p:spPr>
          <p:txBody>
            <a:bodyPr wrap="none" anchor="ctr"/>
            <a:lstStyle/>
            <a:p>
              <a:pPr fontAlgn="base">
                <a:spcBef>
                  <a:spcPct val="0"/>
                </a:spcBef>
                <a:spcAft>
                  <a:spcPct val="0"/>
                </a:spcAft>
              </a:pPr>
              <a:endParaRPr lang="en-CA" b="1">
                <a:solidFill>
                  <a:srgbClr val="000000"/>
                </a:solidFill>
              </a:endParaRPr>
            </a:p>
          </p:txBody>
        </p:sp>
        <p:sp>
          <p:nvSpPr>
            <p:cNvPr id="34980" name="Line 147"/>
            <p:cNvSpPr>
              <a:spLocks noChangeShapeType="1"/>
            </p:cNvSpPr>
            <p:nvPr/>
          </p:nvSpPr>
          <p:spPr bwMode="auto">
            <a:xfrm>
              <a:off x="4080" y="3312"/>
              <a:ext cx="0" cy="192"/>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grpSp>
      <p:sp>
        <p:nvSpPr>
          <p:cNvPr id="34904" name="Line 148"/>
          <p:cNvSpPr>
            <a:spLocks noChangeShapeType="1"/>
          </p:cNvSpPr>
          <p:nvPr/>
        </p:nvSpPr>
        <p:spPr bwMode="auto">
          <a:xfrm>
            <a:off x="6319838" y="5356225"/>
            <a:ext cx="533400" cy="0"/>
          </a:xfrm>
          <a:prstGeom prst="line">
            <a:avLst/>
          </a:prstGeom>
          <a:noFill/>
          <a:ln w="12700">
            <a:solidFill>
              <a:schemeClr val="tx1"/>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905" name="Line 149"/>
          <p:cNvSpPr>
            <a:spLocks noChangeShapeType="1"/>
          </p:cNvSpPr>
          <p:nvPr/>
        </p:nvSpPr>
        <p:spPr bwMode="auto">
          <a:xfrm>
            <a:off x="7234238" y="5203825"/>
            <a:ext cx="304800" cy="304800"/>
          </a:xfrm>
          <a:prstGeom prst="line">
            <a:avLst/>
          </a:prstGeom>
          <a:noFill/>
          <a:ln w="12700">
            <a:solidFill>
              <a:schemeClr val="tx1"/>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906" name="Rectangle 150"/>
          <p:cNvSpPr>
            <a:spLocks noChangeArrowheads="1"/>
          </p:cNvSpPr>
          <p:nvPr/>
        </p:nvSpPr>
        <p:spPr bwMode="auto">
          <a:xfrm>
            <a:off x="1046163" y="1887538"/>
            <a:ext cx="361950" cy="1882775"/>
          </a:xfrm>
          <a:prstGeom prst="rect">
            <a:avLst/>
          </a:prstGeom>
          <a:noFill/>
          <a:ln w="9525">
            <a:noFill/>
            <a:miter lim="800000"/>
            <a:headEnd/>
            <a:tailEnd/>
          </a:ln>
        </p:spPr>
        <p:txBody>
          <a:bodyPr lIns="92075" tIns="46038" rIns="92075" bIns="46038">
            <a:spAutoFit/>
          </a:bodyPr>
          <a:lstStyle/>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0</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1</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2</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3</a:t>
            </a:r>
          </a:p>
        </p:txBody>
      </p:sp>
      <p:sp>
        <p:nvSpPr>
          <p:cNvPr id="34907" name="Rectangle 151"/>
          <p:cNvSpPr>
            <a:spLocks noChangeArrowheads="1"/>
          </p:cNvSpPr>
          <p:nvPr/>
        </p:nvSpPr>
        <p:spPr bwMode="auto">
          <a:xfrm>
            <a:off x="1046163" y="4478338"/>
            <a:ext cx="361950" cy="1435100"/>
          </a:xfrm>
          <a:prstGeom prst="rect">
            <a:avLst/>
          </a:prstGeom>
          <a:noFill/>
          <a:ln w="9525">
            <a:noFill/>
            <a:miter lim="800000"/>
            <a:headEnd/>
            <a:tailEnd/>
          </a:ln>
        </p:spPr>
        <p:txBody>
          <a:bodyPr lIns="92075" tIns="46038" rIns="92075" bIns="46038">
            <a:spAutoFit/>
          </a:bodyPr>
          <a:lstStyle/>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0</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1</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34908" name="Rectangle 152"/>
          <p:cNvSpPr>
            <a:spLocks noChangeArrowheads="1"/>
          </p:cNvSpPr>
          <p:nvPr/>
        </p:nvSpPr>
        <p:spPr bwMode="auto">
          <a:xfrm>
            <a:off x="5541963" y="1955800"/>
            <a:ext cx="361950" cy="3673475"/>
          </a:xfrm>
          <a:prstGeom prst="rect">
            <a:avLst/>
          </a:prstGeom>
          <a:noFill/>
          <a:ln w="9525">
            <a:noFill/>
            <a:miter lim="800000"/>
            <a:headEnd/>
            <a:tailEnd/>
          </a:ln>
        </p:spPr>
        <p:txBody>
          <a:bodyPr lIns="92075" tIns="46038" rIns="92075" bIns="46038">
            <a:spAutoFit/>
          </a:bodyPr>
          <a:lstStyle/>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0</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1</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2</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3</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4</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5</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6</a:t>
            </a:r>
          </a:p>
          <a:p>
            <a:pPr eaLnBrk="0" fontAlgn="base" hangingPunct="0">
              <a:lnSpc>
                <a:spcPct val="105000"/>
              </a:lnSpc>
              <a:spcBef>
                <a:spcPct val="0"/>
              </a:spcBef>
              <a:spcAft>
                <a:spcPct val="0"/>
              </a:spcAft>
            </a:pPr>
            <a:r>
              <a:rPr kumimoji="1" lang="en-US" altLang="zh-TW" sz="2800">
                <a:solidFill>
                  <a:srgbClr val="000000"/>
                </a:solidFill>
                <a:latin typeface="Times New Roman" pitchFamily="18" charset="0"/>
                <a:ea typeface="新細明體" pitchFamily="18" charset="-120"/>
              </a:rPr>
              <a:t>7</a:t>
            </a:r>
          </a:p>
        </p:txBody>
      </p:sp>
      <p:sp>
        <p:nvSpPr>
          <p:cNvPr id="34909" name="Rectangle 153"/>
          <p:cNvSpPr>
            <a:spLocks noChangeArrowheads="1"/>
          </p:cNvSpPr>
          <p:nvPr/>
        </p:nvSpPr>
        <p:spPr bwMode="auto">
          <a:xfrm>
            <a:off x="2257425" y="1930400"/>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34910" name="Rectangle 154"/>
          <p:cNvSpPr>
            <a:spLocks noChangeArrowheads="1"/>
          </p:cNvSpPr>
          <p:nvPr/>
        </p:nvSpPr>
        <p:spPr bwMode="auto">
          <a:xfrm>
            <a:off x="3281363" y="1933575"/>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34911" name="Rectangle 155"/>
          <p:cNvSpPr>
            <a:spLocks noChangeArrowheads="1"/>
          </p:cNvSpPr>
          <p:nvPr/>
        </p:nvSpPr>
        <p:spPr bwMode="auto">
          <a:xfrm>
            <a:off x="4287838" y="1933575"/>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3</a:t>
            </a:r>
          </a:p>
        </p:txBody>
      </p:sp>
      <p:sp>
        <p:nvSpPr>
          <p:cNvPr id="34912" name="Rectangle 156"/>
          <p:cNvSpPr>
            <a:spLocks noChangeArrowheads="1"/>
          </p:cNvSpPr>
          <p:nvPr/>
        </p:nvSpPr>
        <p:spPr bwMode="auto">
          <a:xfrm>
            <a:off x="2273300" y="2381250"/>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34913" name="Rectangle 157"/>
          <p:cNvSpPr>
            <a:spLocks noChangeArrowheads="1"/>
          </p:cNvSpPr>
          <p:nvPr/>
        </p:nvSpPr>
        <p:spPr bwMode="auto">
          <a:xfrm>
            <a:off x="3281363" y="2381250"/>
            <a:ext cx="401637" cy="519113"/>
          </a:xfrm>
          <a:prstGeom prst="rect">
            <a:avLst/>
          </a:prstGeom>
          <a:noFill/>
          <a:ln w="9525">
            <a:noFill/>
            <a:miter lim="800000"/>
            <a:headEnd/>
            <a:tailEnd/>
          </a:ln>
        </p:spPr>
        <p:txBody>
          <a:bodyPr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34914" name="Rectangle 158"/>
          <p:cNvSpPr>
            <a:spLocks noChangeArrowheads="1"/>
          </p:cNvSpPr>
          <p:nvPr/>
        </p:nvSpPr>
        <p:spPr bwMode="auto">
          <a:xfrm>
            <a:off x="4273550" y="2381250"/>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3</a:t>
            </a:r>
          </a:p>
        </p:txBody>
      </p:sp>
      <p:sp>
        <p:nvSpPr>
          <p:cNvPr id="34915" name="Rectangle 159"/>
          <p:cNvSpPr>
            <a:spLocks noChangeArrowheads="1"/>
          </p:cNvSpPr>
          <p:nvPr/>
        </p:nvSpPr>
        <p:spPr bwMode="auto">
          <a:xfrm>
            <a:off x="2273300" y="2830513"/>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34916" name="Rectangle 160"/>
          <p:cNvSpPr>
            <a:spLocks noChangeArrowheads="1"/>
          </p:cNvSpPr>
          <p:nvPr/>
        </p:nvSpPr>
        <p:spPr bwMode="auto">
          <a:xfrm>
            <a:off x="3268663" y="2830513"/>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34917" name="Rectangle 161"/>
          <p:cNvSpPr>
            <a:spLocks noChangeArrowheads="1"/>
          </p:cNvSpPr>
          <p:nvPr/>
        </p:nvSpPr>
        <p:spPr bwMode="auto">
          <a:xfrm>
            <a:off x="4273550" y="2830513"/>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3</a:t>
            </a:r>
          </a:p>
        </p:txBody>
      </p:sp>
      <p:sp>
        <p:nvSpPr>
          <p:cNvPr id="34918" name="Rectangle 162"/>
          <p:cNvSpPr>
            <a:spLocks noChangeArrowheads="1"/>
          </p:cNvSpPr>
          <p:nvPr/>
        </p:nvSpPr>
        <p:spPr bwMode="auto">
          <a:xfrm>
            <a:off x="2273300" y="3306763"/>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34919" name="Rectangle 163"/>
          <p:cNvSpPr>
            <a:spLocks noChangeArrowheads="1"/>
          </p:cNvSpPr>
          <p:nvPr/>
        </p:nvSpPr>
        <p:spPr bwMode="auto">
          <a:xfrm>
            <a:off x="3267075" y="3279775"/>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34920" name="Rectangle 164"/>
          <p:cNvSpPr>
            <a:spLocks noChangeArrowheads="1"/>
          </p:cNvSpPr>
          <p:nvPr/>
        </p:nvSpPr>
        <p:spPr bwMode="auto">
          <a:xfrm>
            <a:off x="4287838" y="3279775"/>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34921" name="Rectangle 165"/>
          <p:cNvSpPr>
            <a:spLocks noChangeArrowheads="1"/>
          </p:cNvSpPr>
          <p:nvPr/>
        </p:nvSpPr>
        <p:spPr bwMode="auto">
          <a:xfrm>
            <a:off x="2924175" y="3819525"/>
            <a:ext cx="542925"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sz="1600">
                <a:solidFill>
                  <a:srgbClr val="000000"/>
                </a:solidFill>
                <a:latin typeface="Times New Roman" pitchFamily="18" charset="0"/>
                <a:ea typeface="新細明體" pitchFamily="18" charset="-120"/>
              </a:rPr>
              <a:t>1</a:t>
            </a:r>
          </a:p>
        </p:txBody>
      </p:sp>
      <p:sp>
        <p:nvSpPr>
          <p:cNvPr id="34922" name="Rectangle 166"/>
          <p:cNvSpPr>
            <a:spLocks noChangeArrowheads="1"/>
          </p:cNvSpPr>
          <p:nvPr/>
        </p:nvSpPr>
        <p:spPr bwMode="auto">
          <a:xfrm>
            <a:off x="2273300" y="4530725"/>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34923" name="Rectangle 167"/>
          <p:cNvSpPr>
            <a:spLocks noChangeArrowheads="1"/>
          </p:cNvSpPr>
          <p:nvPr/>
        </p:nvSpPr>
        <p:spPr bwMode="auto">
          <a:xfrm>
            <a:off x="2273300" y="4965700"/>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34924" name="Rectangle 168"/>
          <p:cNvSpPr>
            <a:spLocks noChangeArrowheads="1"/>
          </p:cNvSpPr>
          <p:nvPr/>
        </p:nvSpPr>
        <p:spPr bwMode="auto">
          <a:xfrm>
            <a:off x="3279775" y="4967288"/>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34925" name="Rectangle 169"/>
          <p:cNvSpPr>
            <a:spLocks noChangeArrowheads="1"/>
          </p:cNvSpPr>
          <p:nvPr/>
        </p:nvSpPr>
        <p:spPr bwMode="auto">
          <a:xfrm>
            <a:off x="2487613" y="5724525"/>
            <a:ext cx="542925"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sz="1600">
                <a:solidFill>
                  <a:srgbClr val="000000"/>
                </a:solidFill>
                <a:latin typeface="Times New Roman" pitchFamily="18" charset="0"/>
                <a:ea typeface="新細明體" pitchFamily="18" charset="-120"/>
              </a:rPr>
              <a:t>3</a:t>
            </a:r>
          </a:p>
        </p:txBody>
      </p:sp>
      <p:sp>
        <p:nvSpPr>
          <p:cNvPr id="34926" name="Rectangle 170"/>
          <p:cNvSpPr>
            <a:spLocks noChangeArrowheads="1"/>
          </p:cNvSpPr>
          <p:nvPr/>
        </p:nvSpPr>
        <p:spPr bwMode="auto">
          <a:xfrm>
            <a:off x="6859588" y="1919288"/>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34927" name="Rectangle 171"/>
          <p:cNvSpPr>
            <a:spLocks noChangeArrowheads="1"/>
          </p:cNvSpPr>
          <p:nvPr/>
        </p:nvSpPr>
        <p:spPr bwMode="auto">
          <a:xfrm>
            <a:off x="7921625" y="1933575"/>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34928" name="Rectangle 172"/>
          <p:cNvSpPr>
            <a:spLocks noChangeArrowheads="1"/>
          </p:cNvSpPr>
          <p:nvPr/>
        </p:nvSpPr>
        <p:spPr bwMode="auto">
          <a:xfrm>
            <a:off x="6873875" y="2381250"/>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34929" name="Rectangle 173"/>
          <p:cNvSpPr>
            <a:spLocks noChangeArrowheads="1"/>
          </p:cNvSpPr>
          <p:nvPr/>
        </p:nvSpPr>
        <p:spPr bwMode="auto">
          <a:xfrm>
            <a:off x="7920038" y="2382838"/>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3</a:t>
            </a:r>
          </a:p>
        </p:txBody>
      </p:sp>
      <p:sp>
        <p:nvSpPr>
          <p:cNvPr id="34930" name="Rectangle 174"/>
          <p:cNvSpPr>
            <a:spLocks noChangeArrowheads="1"/>
          </p:cNvSpPr>
          <p:nvPr/>
        </p:nvSpPr>
        <p:spPr bwMode="auto">
          <a:xfrm>
            <a:off x="6861175" y="2843213"/>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0</a:t>
            </a:r>
          </a:p>
        </p:txBody>
      </p:sp>
      <p:sp>
        <p:nvSpPr>
          <p:cNvPr id="34931" name="Rectangle 175"/>
          <p:cNvSpPr>
            <a:spLocks noChangeArrowheads="1"/>
          </p:cNvSpPr>
          <p:nvPr/>
        </p:nvSpPr>
        <p:spPr bwMode="auto">
          <a:xfrm>
            <a:off x="7907338" y="2844800"/>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3</a:t>
            </a:r>
          </a:p>
        </p:txBody>
      </p:sp>
      <p:sp>
        <p:nvSpPr>
          <p:cNvPr id="34932" name="Rectangle 176"/>
          <p:cNvSpPr>
            <a:spLocks noChangeArrowheads="1"/>
          </p:cNvSpPr>
          <p:nvPr/>
        </p:nvSpPr>
        <p:spPr bwMode="auto">
          <a:xfrm>
            <a:off x="6845300" y="3294063"/>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1</a:t>
            </a:r>
          </a:p>
        </p:txBody>
      </p:sp>
      <p:sp>
        <p:nvSpPr>
          <p:cNvPr id="34933" name="Rectangle 177"/>
          <p:cNvSpPr>
            <a:spLocks noChangeArrowheads="1"/>
          </p:cNvSpPr>
          <p:nvPr/>
        </p:nvSpPr>
        <p:spPr bwMode="auto">
          <a:xfrm>
            <a:off x="7934325" y="3294063"/>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2</a:t>
            </a:r>
          </a:p>
        </p:txBody>
      </p:sp>
      <p:sp>
        <p:nvSpPr>
          <p:cNvPr id="34934" name="Rectangle 178"/>
          <p:cNvSpPr>
            <a:spLocks noChangeArrowheads="1"/>
          </p:cNvSpPr>
          <p:nvPr/>
        </p:nvSpPr>
        <p:spPr bwMode="auto">
          <a:xfrm>
            <a:off x="6859588" y="3756025"/>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5</a:t>
            </a:r>
          </a:p>
        </p:txBody>
      </p:sp>
      <p:sp>
        <p:nvSpPr>
          <p:cNvPr id="34935" name="Rectangle 179"/>
          <p:cNvSpPr>
            <a:spLocks noChangeArrowheads="1"/>
          </p:cNvSpPr>
          <p:nvPr/>
        </p:nvSpPr>
        <p:spPr bwMode="auto">
          <a:xfrm>
            <a:off x="6846888" y="4232275"/>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4</a:t>
            </a:r>
          </a:p>
        </p:txBody>
      </p:sp>
      <p:sp>
        <p:nvSpPr>
          <p:cNvPr id="34936" name="Rectangle 180"/>
          <p:cNvSpPr>
            <a:spLocks noChangeArrowheads="1"/>
          </p:cNvSpPr>
          <p:nvPr/>
        </p:nvSpPr>
        <p:spPr bwMode="auto">
          <a:xfrm>
            <a:off x="7908925" y="4205288"/>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6</a:t>
            </a:r>
          </a:p>
        </p:txBody>
      </p:sp>
      <p:sp>
        <p:nvSpPr>
          <p:cNvPr id="34937" name="Rectangle 181"/>
          <p:cNvSpPr>
            <a:spLocks noChangeArrowheads="1"/>
          </p:cNvSpPr>
          <p:nvPr/>
        </p:nvSpPr>
        <p:spPr bwMode="auto">
          <a:xfrm>
            <a:off x="6861175" y="4667250"/>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5</a:t>
            </a:r>
          </a:p>
        </p:txBody>
      </p:sp>
      <p:sp>
        <p:nvSpPr>
          <p:cNvPr id="34938" name="Rectangle 182"/>
          <p:cNvSpPr>
            <a:spLocks noChangeArrowheads="1"/>
          </p:cNvSpPr>
          <p:nvPr/>
        </p:nvSpPr>
        <p:spPr bwMode="auto">
          <a:xfrm>
            <a:off x="7934325" y="4667250"/>
            <a:ext cx="361950"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7</a:t>
            </a:r>
          </a:p>
        </p:txBody>
      </p:sp>
      <p:sp>
        <p:nvSpPr>
          <p:cNvPr id="34939" name="Rectangle 183"/>
          <p:cNvSpPr>
            <a:spLocks noChangeArrowheads="1"/>
          </p:cNvSpPr>
          <p:nvPr/>
        </p:nvSpPr>
        <p:spPr bwMode="auto">
          <a:xfrm>
            <a:off x="6856413" y="5138738"/>
            <a:ext cx="361950" cy="519112"/>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6</a:t>
            </a:r>
          </a:p>
        </p:txBody>
      </p:sp>
      <p:sp>
        <p:nvSpPr>
          <p:cNvPr id="34940" name="Rectangle 184"/>
          <p:cNvSpPr>
            <a:spLocks noChangeArrowheads="1"/>
          </p:cNvSpPr>
          <p:nvPr/>
        </p:nvSpPr>
        <p:spPr bwMode="auto">
          <a:xfrm>
            <a:off x="6883400" y="5629275"/>
            <a:ext cx="542925" cy="519113"/>
          </a:xfrm>
          <a:prstGeom prst="rect">
            <a:avLst/>
          </a:prstGeom>
          <a:noFill/>
          <a:ln w="9525">
            <a:noFill/>
            <a:miter lim="800000"/>
            <a:headEnd/>
            <a:tailEnd/>
          </a:ln>
        </p:spPr>
        <p:txBody>
          <a:bodyPr wrap="none" lIns="92075" tIns="46038" rIns="92075" bIns="46038">
            <a:spAutoFit/>
          </a:bodyPr>
          <a:lstStyle/>
          <a:p>
            <a:pPr eaLnBrk="0" fontAlgn="base" hangingPunct="0">
              <a:spcBef>
                <a:spcPct val="0"/>
              </a:spcBef>
              <a:spcAft>
                <a:spcPct val="0"/>
              </a:spcAft>
            </a:pPr>
            <a:r>
              <a:rPr kumimoji="1" lang="en-US" altLang="zh-TW" sz="2800">
                <a:solidFill>
                  <a:srgbClr val="000000"/>
                </a:solidFill>
                <a:latin typeface="Times New Roman" pitchFamily="18" charset="0"/>
                <a:ea typeface="新細明體" pitchFamily="18" charset="-120"/>
              </a:rPr>
              <a:t>G</a:t>
            </a:r>
            <a:r>
              <a:rPr kumimoji="1" lang="en-US" altLang="zh-TW" sz="1600">
                <a:solidFill>
                  <a:srgbClr val="000000"/>
                </a:solidFill>
                <a:latin typeface="Times New Roman" pitchFamily="18" charset="0"/>
                <a:ea typeface="新細明體" pitchFamily="18" charset="-120"/>
              </a:rPr>
              <a:t>4</a:t>
            </a:r>
          </a:p>
        </p:txBody>
      </p:sp>
      <p:sp>
        <p:nvSpPr>
          <p:cNvPr id="34941" name="Oval 185"/>
          <p:cNvSpPr>
            <a:spLocks noChangeArrowheads="1"/>
          </p:cNvSpPr>
          <p:nvPr/>
        </p:nvSpPr>
        <p:spPr bwMode="auto">
          <a:xfrm>
            <a:off x="2719388" y="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0</a:t>
            </a:r>
          </a:p>
        </p:txBody>
      </p:sp>
      <p:sp>
        <p:nvSpPr>
          <p:cNvPr id="34942" name="Oval 186"/>
          <p:cNvSpPr>
            <a:spLocks noChangeArrowheads="1"/>
          </p:cNvSpPr>
          <p:nvPr/>
        </p:nvSpPr>
        <p:spPr bwMode="auto">
          <a:xfrm>
            <a:off x="2033588" y="76200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1</a:t>
            </a:r>
          </a:p>
        </p:txBody>
      </p:sp>
      <p:sp>
        <p:nvSpPr>
          <p:cNvPr id="34943" name="Oval 187"/>
          <p:cNvSpPr>
            <a:spLocks noChangeArrowheads="1"/>
          </p:cNvSpPr>
          <p:nvPr/>
        </p:nvSpPr>
        <p:spPr bwMode="auto">
          <a:xfrm>
            <a:off x="3405188" y="76200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2</a:t>
            </a:r>
          </a:p>
        </p:txBody>
      </p:sp>
      <p:sp>
        <p:nvSpPr>
          <p:cNvPr id="34944" name="Oval 188"/>
          <p:cNvSpPr>
            <a:spLocks noChangeArrowheads="1"/>
          </p:cNvSpPr>
          <p:nvPr/>
        </p:nvSpPr>
        <p:spPr bwMode="auto">
          <a:xfrm>
            <a:off x="2719388" y="137160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3</a:t>
            </a:r>
          </a:p>
        </p:txBody>
      </p:sp>
      <p:sp>
        <p:nvSpPr>
          <p:cNvPr id="34945" name="Line 189"/>
          <p:cNvSpPr>
            <a:spLocks noChangeShapeType="1"/>
          </p:cNvSpPr>
          <p:nvPr/>
        </p:nvSpPr>
        <p:spPr bwMode="auto">
          <a:xfrm>
            <a:off x="2941638" y="450850"/>
            <a:ext cx="0" cy="914400"/>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946" name="Line 190"/>
          <p:cNvSpPr>
            <a:spLocks noChangeShapeType="1"/>
          </p:cNvSpPr>
          <p:nvPr/>
        </p:nvSpPr>
        <p:spPr bwMode="auto">
          <a:xfrm>
            <a:off x="2484438" y="984250"/>
            <a:ext cx="914400" cy="0"/>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947" name="Line 191"/>
          <p:cNvSpPr>
            <a:spLocks noChangeShapeType="1"/>
          </p:cNvSpPr>
          <p:nvPr/>
        </p:nvSpPr>
        <p:spPr bwMode="auto">
          <a:xfrm flipH="1">
            <a:off x="2373313" y="374650"/>
            <a:ext cx="407987" cy="434975"/>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948" name="Line 192"/>
          <p:cNvSpPr>
            <a:spLocks noChangeShapeType="1"/>
          </p:cNvSpPr>
          <p:nvPr/>
        </p:nvSpPr>
        <p:spPr bwMode="auto">
          <a:xfrm>
            <a:off x="3094038" y="374650"/>
            <a:ext cx="422275" cy="434975"/>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949" name="Line 193"/>
          <p:cNvSpPr>
            <a:spLocks noChangeShapeType="1"/>
          </p:cNvSpPr>
          <p:nvPr/>
        </p:nvSpPr>
        <p:spPr bwMode="auto">
          <a:xfrm>
            <a:off x="2359025" y="1190625"/>
            <a:ext cx="354013" cy="312738"/>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950" name="Line 194"/>
          <p:cNvSpPr>
            <a:spLocks noChangeShapeType="1"/>
          </p:cNvSpPr>
          <p:nvPr/>
        </p:nvSpPr>
        <p:spPr bwMode="auto">
          <a:xfrm flipH="1">
            <a:off x="3148013" y="1163638"/>
            <a:ext cx="327025" cy="339725"/>
          </a:xfrm>
          <a:prstGeom prst="line">
            <a:avLst/>
          </a:prstGeom>
          <a:noFill/>
          <a:ln w="12700">
            <a:solidFill>
              <a:schemeClr val="tx2"/>
            </a:solidFill>
            <a:round/>
            <a:headEnd type="none" w="sm" len="sm"/>
            <a:tailEnd type="none" w="sm" len="sm"/>
          </a:ln>
        </p:spPr>
        <p:txBody>
          <a:bodyPr wrap="none" anchor="ctr"/>
          <a:lstStyle/>
          <a:p>
            <a:pPr fontAlgn="base">
              <a:spcBef>
                <a:spcPct val="0"/>
              </a:spcBef>
              <a:spcAft>
                <a:spcPct val="0"/>
              </a:spcAft>
            </a:pPr>
            <a:endParaRPr lang="en-CA" b="1">
              <a:solidFill>
                <a:srgbClr val="000000"/>
              </a:solidFill>
            </a:endParaRPr>
          </a:p>
        </p:txBody>
      </p:sp>
      <p:sp>
        <p:nvSpPr>
          <p:cNvPr id="34951" name="Oval 195"/>
          <p:cNvSpPr>
            <a:spLocks noChangeArrowheads="1"/>
          </p:cNvSpPr>
          <p:nvPr/>
        </p:nvSpPr>
        <p:spPr bwMode="auto">
          <a:xfrm>
            <a:off x="4492625" y="3822700"/>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0</a:t>
            </a:r>
          </a:p>
        </p:txBody>
      </p:sp>
      <p:sp>
        <p:nvSpPr>
          <p:cNvPr id="34952" name="Oval 196"/>
          <p:cNvSpPr>
            <a:spLocks noChangeArrowheads="1"/>
          </p:cNvSpPr>
          <p:nvPr/>
        </p:nvSpPr>
        <p:spPr bwMode="auto">
          <a:xfrm>
            <a:off x="4491038" y="4926013"/>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1</a:t>
            </a:r>
          </a:p>
        </p:txBody>
      </p:sp>
      <p:sp>
        <p:nvSpPr>
          <p:cNvPr id="34953" name="Oval 197"/>
          <p:cNvSpPr>
            <a:spLocks noChangeArrowheads="1"/>
          </p:cNvSpPr>
          <p:nvPr/>
        </p:nvSpPr>
        <p:spPr bwMode="auto">
          <a:xfrm>
            <a:off x="4506913" y="5945188"/>
            <a:ext cx="444500" cy="444500"/>
          </a:xfrm>
          <a:prstGeom prst="ellipse">
            <a:avLst/>
          </a:prstGeom>
          <a:solidFill>
            <a:schemeClr val="bg1"/>
          </a:solidFill>
          <a:ln w="12700">
            <a:solidFill>
              <a:schemeClr val="tx2"/>
            </a:solidFill>
            <a:round/>
            <a:headEnd/>
            <a:tailEnd/>
          </a:ln>
        </p:spPr>
        <p:txBody>
          <a:bodyPr wrap="none" lIns="92075" tIns="46038" rIns="92075" bIns="46038" anchor="ctr"/>
          <a:lstStyle/>
          <a:p>
            <a:pPr algn="ctr" eaLnBrk="0" fontAlgn="base" hangingPunct="0">
              <a:spcBef>
                <a:spcPct val="0"/>
              </a:spcBef>
              <a:spcAft>
                <a:spcPct val="0"/>
              </a:spcAft>
            </a:pPr>
            <a:r>
              <a:rPr kumimoji="1" lang="en-US" altLang="zh-TW" sz="2800">
                <a:solidFill>
                  <a:srgbClr val="006633"/>
                </a:solidFill>
                <a:latin typeface="Times New Roman" pitchFamily="18" charset="0"/>
                <a:ea typeface="新細明體" pitchFamily="18" charset="-120"/>
              </a:rPr>
              <a:t>2</a:t>
            </a:r>
          </a:p>
        </p:txBody>
      </p:sp>
      <p:sp>
        <p:nvSpPr>
          <p:cNvPr id="34954" name="Line 198"/>
          <p:cNvSpPr>
            <a:spLocks noChangeShapeType="1"/>
          </p:cNvSpPr>
          <p:nvPr/>
        </p:nvSpPr>
        <p:spPr bwMode="auto">
          <a:xfrm>
            <a:off x="4729163" y="5381625"/>
            <a:ext cx="0" cy="558800"/>
          </a:xfrm>
          <a:prstGeom prst="line">
            <a:avLst/>
          </a:prstGeom>
          <a:noFill/>
          <a:ln w="12700">
            <a:solidFill>
              <a:schemeClr val="tx2"/>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955" name="Line 199"/>
          <p:cNvSpPr>
            <a:spLocks noChangeShapeType="1"/>
          </p:cNvSpPr>
          <p:nvPr/>
        </p:nvSpPr>
        <p:spPr bwMode="auto">
          <a:xfrm flipV="1">
            <a:off x="4906963" y="4211638"/>
            <a:ext cx="0" cy="720725"/>
          </a:xfrm>
          <a:prstGeom prst="line">
            <a:avLst/>
          </a:prstGeom>
          <a:noFill/>
          <a:ln w="12700">
            <a:solidFill>
              <a:schemeClr val="tx2"/>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sp>
        <p:nvSpPr>
          <p:cNvPr id="34956" name="Line 200"/>
          <p:cNvSpPr>
            <a:spLocks noChangeShapeType="1"/>
          </p:cNvSpPr>
          <p:nvPr/>
        </p:nvSpPr>
        <p:spPr bwMode="auto">
          <a:xfrm>
            <a:off x="4538663" y="4238625"/>
            <a:ext cx="0" cy="735013"/>
          </a:xfrm>
          <a:prstGeom prst="line">
            <a:avLst/>
          </a:prstGeom>
          <a:noFill/>
          <a:ln w="12700">
            <a:solidFill>
              <a:schemeClr val="tx2"/>
            </a:solidFill>
            <a:round/>
            <a:headEnd type="none" w="sm" len="sm"/>
            <a:tailEnd type="stealth" w="med" len="lg"/>
          </a:ln>
        </p:spPr>
        <p:txBody>
          <a:bodyPr wrap="none" anchor="ctr"/>
          <a:lstStyle/>
          <a:p>
            <a:pPr fontAlgn="base">
              <a:spcBef>
                <a:spcPct val="0"/>
              </a:spcBef>
              <a:spcAft>
                <a:spcPct val="0"/>
              </a:spcAft>
            </a:pPr>
            <a:endParaRPr lang="en-CA" b="1">
              <a:solidFill>
                <a:srgbClr val="000000"/>
              </a:solidFill>
            </a:endParaRPr>
          </a:p>
        </p:txBody>
      </p:sp>
      <p:grpSp>
        <p:nvGrpSpPr>
          <p:cNvPr id="31" name="Group 201"/>
          <p:cNvGrpSpPr>
            <a:grpSpLocks/>
          </p:cNvGrpSpPr>
          <p:nvPr/>
        </p:nvGrpSpPr>
        <p:grpSpPr bwMode="auto">
          <a:xfrm>
            <a:off x="5702300" y="0"/>
            <a:ext cx="2854325" cy="2143125"/>
            <a:chOff x="636" y="409"/>
            <a:chExt cx="3240" cy="3461"/>
          </a:xfrm>
        </p:grpSpPr>
        <p:sp>
          <p:nvSpPr>
            <p:cNvPr id="34959" name="Oval 202"/>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1</a:t>
              </a:r>
            </a:p>
          </p:txBody>
        </p:sp>
        <p:sp>
          <p:nvSpPr>
            <p:cNvPr id="34960" name="Line 203"/>
            <p:cNvSpPr>
              <a:spLocks noChangeShapeType="1"/>
            </p:cNvSpPr>
            <p:nvPr/>
          </p:nvSpPr>
          <p:spPr bwMode="auto">
            <a:xfrm>
              <a:off x="1728" y="948"/>
              <a:ext cx="300" cy="42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34961" name="Line 204"/>
            <p:cNvSpPr>
              <a:spLocks noChangeShapeType="1"/>
            </p:cNvSpPr>
            <p:nvPr/>
          </p:nvSpPr>
          <p:spPr bwMode="auto">
            <a:xfrm flipH="1">
              <a:off x="1812" y="1704"/>
              <a:ext cx="204" cy="46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grpSp>
          <p:nvGrpSpPr>
            <p:cNvPr id="34957" name="Group 205"/>
            <p:cNvGrpSpPr>
              <a:grpSpLocks/>
            </p:cNvGrpSpPr>
            <p:nvPr/>
          </p:nvGrpSpPr>
          <p:grpSpPr bwMode="auto">
            <a:xfrm>
              <a:off x="864" y="612"/>
              <a:ext cx="960" cy="1824"/>
              <a:chOff x="852" y="1116"/>
              <a:chExt cx="960" cy="1824"/>
            </a:xfrm>
          </p:grpSpPr>
          <p:sp>
            <p:nvSpPr>
              <p:cNvPr id="34974" name="Oval 206"/>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0</a:t>
                </a:r>
              </a:p>
            </p:txBody>
          </p:sp>
          <p:sp>
            <p:nvSpPr>
              <p:cNvPr id="34975" name="Oval 207"/>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2</a:t>
                </a:r>
              </a:p>
            </p:txBody>
          </p:sp>
          <p:sp>
            <p:nvSpPr>
              <p:cNvPr id="34976" name="Oval 208"/>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3</a:t>
                </a:r>
              </a:p>
            </p:txBody>
          </p:sp>
          <p:sp>
            <p:nvSpPr>
              <p:cNvPr id="34977" name="Line 209"/>
              <p:cNvSpPr>
                <a:spLocks noChangeShapeType="1"/>
              </p:cNvSpPr>
              <p:nvPr/>
            </p:nvSpPr>
            <p:spPr bwMode="auto">
              <a:xfrm flipH="1">
                <a:off x="1140" y="1476"/>
                <a:ext cx="276" cy="40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34978" name="Line 210"/>
              <p:cNvSpPr>
                <a:spLocks noChangeShapeType="1"/>
              </p:cNvSpPr>
              <p:nvPr/>
            </p:nvSpPr>
            <p:spPr bwMode="auto">
              <a:xfrm>
                <a:off x="1176" y="2220"/>
                <a:ext cx="216" cy="46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grpSp>
        <p:grpSp>
          <p:nvGrpSpPr>
            <p:cNvPr id="34962" name="Group 211"/>
            <p:cNvGrpSpPr>
              <a:grpSpLocks/>
            </p:cNvGrpSpPr>
            <p:nvPr/>
          </p:nvGrpSpPr>
          <p:grpSpPr bwMode="auto">
            <a:xfrm>
              <a:off x="2916" y="576"/>
              <a:ext cx="960" cy="1824"/>
              <a:chOff x="852" y="1116"/>
              <a:chExt cx="960" cy="1824"/>
            </a:xfrm>
          </p:grpSpPr>
          <p:sp>
            <p:nvSpPr>
              <p:cNvPr id="34969" name="Oval 212"/>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4</a:t>
                </a:r>
              </a:p>
            </p:txBody>
          </p:sp>
          <p:sp>
            <p:nvSpPr>
              <p:cNvPr id="34970" name="Oval 213"/>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5</a:t>
                </a:r>
              </a:p>
            </p:txBody>
          </p:sp>
          <p:sp>
            <p:nvSpPr>
              <p:cNvPr id="34971" name="Oval 214"/>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6</a:t>
                </a:r>
              </a:p>
            </p:txBody>
          </p:sp>
          <p:sp>
            <p:nvSpPr>
              <p:cNvPr id="34972" name="Line 215"/>
              <p:cNvSpPr>
                <a:spLocks noChangeShapeType="1"/>
              </p:cNvSpPr>
              <p:nvPr/>
            </p:nvSpPr>
            <p:spPr bwMode="auto">
              <a:xfrm flipH="1">
                <a:off x="1140" y="1476"/>
                <a:ext cx="276" cy="40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34973" name="Line 216"/>
              <p:cNvSpPr>
                <a:spLocks noChangeShapeType="1"/>
              </p:cNvSpPr>
              <p:nvPr/>
            </p:nvSpPr>
            <p:spPr bwMode="auto">
              <a:xfrm>
                <a:off x="1176" y="2220"/>
                <a:ext cx="216" cy="46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grpSp>
        <p:sp>
          <p:nvSpPr>
            <p:cNvPr id="34964" name="Oval 217"/>
            <p:cNvSpPr>
              <a:spLocks noChangeArrowheads="1"/>
            </p:cNvSpPr>
            <p:nvPr/>
          </p:nvSpPr>
          <p:spPr bwMode="auto">
            <a:xfrm>
              <a:off x="2988" y="2940"/>
              <a:ext cx="420" cy="408"/>
            </a:xfrm>
            <a:prstGeom prst="ellipse">
              <a:avLst/>
            </a:prstGeom>
            <a:solidFill>
              <a:srgbClr val="FFFFFF"/>
            </a:solidFill>
            <a:ln w="9525">
              <a:solidFill>
                <a:schemeClr val="tx1"/>
              </a:solidFill>
              <a:round/>
              <a:headEnd/>
              <a:tailEnd/>
            </a:ln>
          </p:spPr>
          <p:txBody>
            <a:bodyPr wrap="none" anchor="ctr"/>
            <a:lstStyle/>
            <a:p>
              <a:pPr algn="ctr" fontAlgn="base">
                <a:spcBef>
                  <a:spcPct val="0"/>
                </a:spcBef>
                <a:spcAft>
                  <a:spcPct val="0"/>
                </a:spcAft>
              </a:pPr>
              <a:r>
                <a:rPr kumimoji="1" lang="en-US" altLang="zh-TW" sz="2400" b="1">
                  <a:solidFill>
                    <a:srgbClr val="006633"/>
                  </a:solidFill>
                  <a:latin typeface="Times New Roman" pitchFamily="18" charset="0"/>
                  <a:ea typeface="新細明體" pitchFamily="18" charset="-120"/>
                </a:rPr>
                <a:t>7</a:t>
              </a:r>
            </a:p>
          </p:txBody>
        </p:sp>
        <p:sp>
          <p:nvSpPr>
            <p:cNvPr id="34965" name="Line 218"/>
            <p:cNvSpPr>
              <a:spLocks noChangeShapeType="1"/>
            </p:cNvSpPr>
            <p:nvPr/>
          </p:nvSpPr>
          <p:spPr bwMode="auto">
            <a:xfrm flipH="1">
              <a:off x="3312" y="2388"/>
              <a:ext cx="252" cy="6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en-CA" b="1">
                <a:solidFill>
                  <a:srgbClr val="000000"/>
                </a:solidFill>
              </a:endParaRPr>
            </a:p>
          </p:txBody>
        </p:sp>
        <p:sp>
          <p:nvSpPr>
            <p:cNvPr id="34966" name="Text Box 219"/>
            <p:cNvSpPr txBox="1">
              <a:spLocks noChangeArrowheads="1"/>
            </p:cNvSpPr>
            <p:nvPr/>
          </p:nvSpPr>
          <p:spPr bwMode="auto">
            <a:xfrm>
              <a:off x="636" y="409"/>
              <a:ext cx="209" cy="739"/>
            </a:xfrm>
            <a:prstGeom prst="rect">
              <a:avLst/>
            </a:prstGeom>
            <a:noFill/>
            <a:ln w="9525">
              <a:noFill/>
              <a:miter lim="800000"/>
              <a:headEnd/>
              <a:tailEnd/>
            </a:ln>
          </p:spPr>
          <p:txBody>
            <a:bodyPr wrap="none" anchor="ctr">
              <a:spAutoFit/>
            </a:bodyPr>
            <a:lstStyle/>
            <a:p>
              <a:pPr algn="ctr" fontAlgn="base">
                <a:spcBef>
                  <a:spcPct val="0"/>
                </a:spcBef>
                <a:spcAft>
                  <a:spcPct val="0"/>
                </a:spcAft>
              </a:pPr>
              <a:endParaRPr kumimoji="1" lang="en-US" sz="2400" b="1">
                <a:solidFill>
                  <a:srgbClr val="006633"/>
                </a:solidFill>
                <a:latin typeface="Times New Roman" pitchFamily="18" charset="0"/>
                <a:ea typeface="新細明體" pitchFamily="18" charset="-120"/>
              </a:endParaRPr>
            </a:p>
          </p:txBody>
        </p:sp>
        <p:sp>
          <p:nvSpPr>
            <p:cNvPr id="34967" name="Rectangle 220"/>
            <p:cNvSpPr>
              <a:spLocks noChangeArrowheads="1"/>
            </p:cNvSpPr>
            <p:nvPr/>
          </p:nvSpPr>
          <p:spPr bwMode="auto">
            <a:xfrm>
              <a:off x="2726" y="494"/>
              <a:ext cx="209" cy="543"/>
            </a:xfrm>
            <a:prstGeom prst="rect">
              <a:avLst/>
            </a:prstGeom>
            <a:noFill/>
            <a:ln w="9525">
              <a:noFill/>
              <a:miter lim="800000"/>
              <a:headEnd/>
              <a:tailEnd/>
            </a:ln>
          </p:spPr>
          <p:txBody>
            <a:bodyPr wrap="none" anchor="ctr">
              <a:spAutoFit/>
            </a:bodyPr>
            <a:lstStyle/>
            <a:p>
              <a:pPr algn="ctr" fontAlgn="base">
                <a:spcBef>
                  <a:spcPct val="0"/>
                </a:spcBef>
                <a:spcAft>
                  <a:spcPct val="0"/>
                </a:spcAft>
              </a:pPr>
              <a:endParaRPr kumimoji="1" lang="en-US" sz="2400" b="1" baseline="-25000">
                <a:solidFill>
                  <a:srgbClr val="006633"/>
                </a:solidFill>
                <a:latin typeface="Times New Roman" pitchFamily="18" charset="0"/>
                <a:ea typeface="新細明體" pitchFamily="18" charset="-120"/>
              </a:endParaRPr>
            </a:p>
          </p:txBody>
        </p:sp>
        <p:sp>
          <p:nvSpPr>
            <p:cNvPr id="34968" name="Rectangle 221"/>
            <p:cNvSpPr>
              <a:spLocks noChangeArrowheads="1"/>
            </p:cNvSpPr>
            <p:nvPr/>
          </p:nvSpPr>
          <p:spPr bwMode="auto">
            <a:xfrm>
              <a:off x="2525" y="3327"/>
              <a:ext cx="209" cy="543"/>
            </a:xfrm>
            <a:prstGeom prst="rect">
              <a:avLst/>
            </a:prstGeom>
            <a:noFill/>
            <a:ln w="9525">
              <a:noFill/>
              <a:miter lim="800000"/>
              <a:headEnd/>
              <a:tailEnd/>
            </a:ln>
          </p:spPr>
          <p:txBody>
            <a:bodyPr wrap="none" anchor="ctr">
              <a:spAutoFit/>
            </a:bodyPr>
            <a:lstStyle/>
            <a:p>
              <a:pPr algn="ctr" fontAlgn="base">
                <a:spcBef>
                  <a:spcPct val="0"/>
                </a:spcBef>
                <a:spcAft>
                  <a:spcPct val="0"/>
                </a:spcAft>
              </a:pPr>
              <a:endParaRPr kumimoji="1" lang="en-US" sz="2400" b="1" baseline="-25000">
                <a:solidFill>
                  <a:srgbClr val="006633"/>
                </a:solidFill>
                <a:latin typeface="Times New Roman" pitchFamily="18" charset="0"/>
                <a:ea typeface="新細明體" pitchFamily="18" charset="-120"/>
              </a:endParaRPr>
            </a:p>
          </p:txBody>
        </p:sp>
      </p:grpSp>
      <p:sp>
        <p:nvSpPr>
          <p:cNvPr id="34958" name="Text Box 222"/>
          <p:cNvSpPr txBox="1">
            <a:spLocks noChangeArrowheads="1"/>
          </p:cNvSpPr>
          <p:nvPr/>
        </p:nvSpPr>
        <p:spPr bwMode="auto">
          <a:xfrm>
            <a:off x="609600" y="6461125"/>
            <a:ext cx="8715375" cy="396875"/>
          </a:xfrm>
          <a:prstGeom prst="rect">
            <a:avLst/>
          </a:prstGeom>
          <a:noFill/>
          <a:ln w="9525">
            <a:noFill/>
            <a:miter lim="800000"/>
            <a:headEnd/>
            <a:tailEnd/>
          </a:ln>
        </p:spPr>
        <p:txBody>
          <a:bodyPr wrap="none" anchor="ctr">
            <a:spAutoFit/>
          </a:bodyPr>
          <a:lstStyle/>
          <a:p>
            <a:pPr algn="ctr" fontAlgn="base">
              <a:spcBef>
                <a:spcPct val="0"/>
              </a:spcBef>
              <a:spcAft>
                <a:spcPct val="0"/>
              </a:spcAft>
            </a:pPr>
            <a:r>
              <a:rPr kumimoji="1" lang="en-US" altLang="zh-TW" sz="2000">
                <a:solidFill>
                  <a:srgbClr val="000000"/>
                </a:solidFill>
                <a:latin typeface="Times New Roman" pitchFamily="18" charset="0"/>
                <a:ea typeface="新細明體" pitchFamily="18" charset="-120"/>
              </a:rPr>
              <a:t>An undirected graph with </a:t>
            </a:r>
            <a:r>
              <a:rPr kumimoji="1" lang="en-US" altLang="zh-TW" sz="2000">
                <a:solidFill>
                  <a:srgbClr val="006633"/>
                </a:solidFill>
                <a:latin typeface="Times New Roman" pitchFamily="18" charset="0"/>
                <a:ea typeface="新細明體" pitchFamily="18" charset="-120"/>
              </a:rPr>
              <a:t>n</a:t>
            </a:r>
            <a:r>
              <a:rPr kumimoji="1" lang="en-US" altLang="zh-TW" sz="2000">
                <a:solidFill>
                  <a:srgbClr val="000000"/>
                </a:solidFill>
                <a:latin typeface="Times New Roman" pitchFamily="18" charset="0"/>
                <a:ea typeface="新細明體" pitchFamily="18" charset="-120"/>
              </a:rPr>
              <a:t> vertices and </a:t>
            </a:r>
            <a:r>
              <a:rPr kumimoji="1" lang="en-US" altLang="zh-TW" sz="2000">
                <a:solidFill>
                  <a:srgbClr val="006633"/>
                </a:solidFill>
                <a:latin typeface="Times New Roman" pitchFamily="18" charset="0"/>
                <a:ea typeface="新細明體" pitchFamily="18" charset="-120"/>
              </a:rPr>
              <a:t>e</a:t>
            </a:r>
            <a:r>
              <a:rPr kumimoji="1" lang="en-US" altLang="zh-TW" sz="2000">
                <a:solidFill>
                  <a:srgbClr val="000000"/>
                </a:solidFill>
                <a:latin typeface="Times New Roman" pitchFamily="18" charset="0"/>
                <a:ea typeface="新細明體" pitchFamily="18" charset="-120"/>
              </a:rPr>
              <a:t> edges ==&gt; </a:t>
            </a:r>
            <a:r>
              <a:rPr kumimoji="1" lang="en-US" altLang="zh-TW" sz="2000">
                <a:solidFill>
                  <a:srgbClr val="CC3300"/>
                </a:solidFill>
                <a:latin typeface="Times New Roman" pitchFamily="18" charset="0"/>
                <a:ea typeface="新細明體" pitchFamily="18" charset="-120"/>
              </a:rPr>
              <a:t>n</a:t>
            </a:r>
            <a:r>
              <a:rPr kumimoji="1" lang="en-US" altLang="zh-TW" sz="2000">
                <a:solidFill>
                  <a:srgbClr val="000000"/>
                </a:solidFill>
                <a:latin typeface="Times New Roman" pitchFamily="18" charset="0"/>
                <a:ea typeface="新細明體" pitchFamily="18" charset="-120"/>
              </a:rPr>
              <a:t> head nodes and </a:t>
            </a:r>
            <a:r>
              <a:rPr kumimoji="1" lang="en-US" altLang="zh-TW" sz="2000">
                <a:solidFill>
                  <a:srgbClr val="CC3300"/>
                </a:solidFill>
                <a:latin typeface="Times New Roman" pitchFamily="18" charset="0"/>
                <a:ea typeface="新細明體" pitchFamily="18" charset="-120"/>
              </a:rPr>
              <a:t>2e</a:t>
            </a:r>
            <a:r>
              <a:rPr kumimoji="1" lang="en-US" altLang="zh-TW" sz="2000">
                <a:solidFill>
                  <a:srgbClr val="000000"/>
                </a:solidFill>
                <a:latin typeface="Times New Roman" pitchFamily="18" charset="0"/>
                <a:ea typeface="新細明體" pitchFamily="18" charset="-120"/>
              </a:rPr>
              <a:t> list nodes</a:t>
            </a:r>
            <a:endParaRPr kumimoji="1" lang="en-US" altLang="zh-TW" sz="2400">
              <a:solidFill>
                <a:srgbClr val="000000"/>
              </a:solidFill>
              <a:latin typeface="Times New Roman" pitchFamily="18" charset="0"/>
              <a:ea typeface="新細明體" pitchFamily="18"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a:t>More Adjacency List</a:t>
            </a:r>
          </a:p>
        </p:txBody>
      </p:sp>
      <p:sp>
        <p:nvSpPr>
          <p:cNvPr id="35843" name="Text Box 4"/>
          <p:cNvSpPr txBox="1">
            <a:spLocks noChangeArrowheads="1"/>
          </p:cNvSpPr>
          <p:nvPr/>
        </p:nvSpPr>
        <p:spPr bwMode="auto">
          <a:xfrm>
            <a:off x="468313" y="1196975"/>
            <a:ext cx="8058150" cy="4840288"/>
          </a:xfrm>
          <a:prstGeom prst="rect">
            <a:avLst/>
          </a:prstGeom>
          <a:noFill/>
          <a:ln w="9525">
            <a:noFill/>
            <a:miter lim="800000"/>
            <a:headEnd/>
            <a:tailEnd/>
          </a:ln>
        </p:spPr>
        <p:txBody>
          <a:bodyPr>
            <a:spAutoFit/>
          </a:bodyPr>
          <a:lstStyle/>
          <a:p>
            <a:pPr fontAlgn="base">
              <a:spcBef>
                <a:spcPct val="20000"/>
              </a:spcBef>
              <a:spcAft>
                <a:spcPct val="0"/>
              </a:spcAft>
              <a:buClr>
                <a:srgbClr val="CC9900"/>
              </a:buClr>
              <a:buSzPct val="70000"/>
              <a:buFont typeface="Monotype Sorts" pitchFamily="2" charset="2"/>
              <a:buChar char="n"/>
            </a:pPr>
            <a:r>
              <a:rPr kumimoji="1" lang="en-US" altLang="zh-TW" sz="3200">
                <a:solidFill>
                  <a:srgbClr val="CC3300"/>
                </a:solidFill>
                <a:latin typeface="Times New Roman" pitchFamily="18" charset="0"/>
                <a:ea typeface="新細明體" pitchFamily="18" charset="-120"/>
              </a:rPr>
              <a:t>degree of a vertex</a:t>
            </a:r>
            <a:r>
              <a:rPr kumimoji="1" lang="en-US" altLang="zh-TW" sz="3200">
                <a:solidFill>
                  <a:srgbClr val="000000"/>
                </a:solidFill>
                <a:latin typeface="Times New Roman" pitchFamily="18" charset="0"/>
                <a:ea typeface="新細明體" pitchFamily="18" charset="-120"/>
              </a:rPr>
              <a:t> in an undirected graph</a:t>
            </a:r>
          </a:p>
          <a:p>
            <a:pPr lvl="1" fontAlgn="base">
              <a:spcBef>
                <a:spcPct val="20000"/>
              </a:spcBef>
              <a:spcAft>
                <a:spcPct val="0"/>
              </a:spcAft>
              <a:buFontTx/>
              <a:buChar char="–"/>
            </a:pPr>
            <a:r>
              <a:rPr kumimoji="1" lang="en-US" altLang="zh-TW" sz="2800">
                <a:solidFill>
                  <a:srgbClr val="000000"/>
                </a:solidFill>
                <a:latin typeface="Times New Roman" pitchFamily="18" charset="0"/>
                <a:ea typeface="新細明體" pitchFamily="18" charset="-120"/>
              </a:rPr>
              <a:t># of nodes in adjacency list</a:t>
            </a:r>
          </a:p>
          <a:p>
            <a:pPr fontAlgn="base">
              <a:spcBef>
                <a:spcPct val="20000"/>
              </a:spcBef>
              <a:spcAft>
                <a:spcPct val="0"/>
              </a:spcAft>
              <a:buClr>
                <a:srgbClr val="CC9900"/>
              </a:buClr>
              <a:buSzPct val="70000"/>
              <a:buFont typeface="Monotype Sorts" pitchFamily="2" charset="2"/>
              <a:buChar char="n"/>
            </a:pPr>
            <a:r>
              <a:rPr kumimoji="1" lang="en-US" altLang="zh-TW" sz="3200">
                <a:solidFill>
                  <a:srgbClr val="CC3300"/>
                </a:solidFill>
                <a:latin typeface="Times New Roman" pitchFamily="18" charset="0"/>
                <a:ea typeface="新細明體" pitchFamily="18" charset="-120"/>
              </a:rPr>
              <a:t># of edges</a:t>
            </a:r>
            <a:r>
              <a:rPr kumimoji="1" lang="en-US" altLang="zh-TW" sz="3200">
                <a:solidFill>
                  <a:srgbClr val="000000"/>
                </a:solidFill>
                <a:latin typeface="Times New Roman" pitchFamily="18" charset="0"/>
                <a:ea typeface="新細明體" pitchFamily="18" charset="-120"/>
              </a:rPr>
              <a:t> in a graph</a:t>
            </a:r>
          </a:p>
          <a:p>
            <a:pPr lvl="1" fontAlgn="base">
              <a:spcBef>
                <a:spcPct val="20000"/>
              </a:spcBef>
              <a:spcAft>
                <a:spcPct val="0"/>
              </a:spcAft>
              <a:buFontTx/>
              <a:buChar char="–"/>
            </a:pPr>
            <a:r>
              <a:rPr kumimoji="1" lang="en-US" altLang="zh-TW" sz="2800">
                <a:solidFill>
                  <a:srgbClr val="000000"/>
                </a:solidFill>
                <a:latin typeface="Times New Roman" pitchFamily="18" charset="0"/>
                <a:ea typeface="新細明體" pitchFamily="18" charset="-120"/>
              </a:rPr>
              <a:t>determined in O(n+e)</a:t>
            </a:r>
          </a:p>
          <a:p>
            <a:pPr fontAlgn="base">
              <a:spcBef>
                <a:spcPct val="20000"/>
              </a:spcBef>
              <a:spcAft>
                <a:spcPct val="0"/>
              </a:spcAft>
              <a:buClr>
                <a:srgbClr val="CC9900"/>
              </a:buClr>
              <a:buSzPct val="70000"/>
              <a:buFont typeface="Monotype Sorts" pitchFamily="2" charset="2"/>
              <a:buChar char="n"/>
            </a:pPr>
            <a:r>
              <a:rPr kumimoji="1" lang="en-US" altLang="zh-TW" sz="3200">
                <a:solidFill>
                  <a:srgbClr val="CC3300"/>
                </a:solidFill>
                <a:latin typeface="Times New Roman" pitchFamily="18" charset="0"/>
                <a:ea typeface="新細明體" pitchFamily="18" charset="-120"/>
              </a:rPr>
              <a:t>out-degree</a:t>
            </a:r>
            <a:r>
              <a:rPr kumimoji="1" lang="en-US" altLang="zh-TW" sz="3200">
                <a:solidFill>
                  <a:srgbClr val="000000"/>
                </a:solidFill>
                <a:latin typeface="Times New Roman" pitchFamily="18" charset="0"/>
                <a:ea typeface="新細明體" pitchFamily="18" charset="-120"/>
              </a:rPr>
              <a:t> of a vertex in a directed graph</a:t>
            </a:r>
          </a:p>
          <a:p>
            <a:pPr lvl="1" fontAlgn="base">
              <a:spcBef>
                <a:spcPct val="20000"/>
              </a:spcBef>
              <a:spcAft>
                <a:spcPct val="0"/>
              </a:spcAft>
              <a:buFontTx/>
              <a:buChar char="–"/>
            </a:pPr>
            <a:r>
              <a:rPr kumimoji="1" lang="en-US" altLang="zh-TW" sz="2800">
                <a:solidFill>
                  <a:srgbClr val="000000"/>
                </a:solidFill>
                <a:latin typeface="Times New Roman" pitchFamily="18" charset="0"/>
                <a:ea typeface="新細明體" pitchFamily="18" charset="-120"/>
              </a:rPr>
              <a:t># of nodes in its adjacency list</a:t>
            </a:r>
          </a:p>
          <a:p>
            <a:pPr fontAlgn="base">
              <a:spcBef>
                <a:spcPct val="20000"/>
              </a:spcBef>
              <a:spcAft>
                <a:spcPct val="0"/>
              </a:spcAft>
              <a:buClr>
                <a:srgbClr val="CC9900"/>
              </a:buClr>
              <a:buSzPct val="70000"/>
              <a:buFont typeface="Monotype Sorts" pitchFamily="2" charset="2"/>
              <a:buChar char="n"/>
            </a:pPr>
            <a:r>
              <a:rPr kumimoji="1" lang="en-US" altLang="zh-TW" sz="3200">
                <a:solidFill>
                  <a:srgbClr val="CC3300"/>
                </a:solidFill>
                <a:latin typeface="Times New Roman" pitchFamily="18" charset="0"/>
                <a:ea typeface="新細明體" pitchFamily="18" charset="-120"/>
              </a:rPr>
              <a:t>in-degree</a:t>
            </a:r>
            <a:r>
              <a:rPr kumimoji="1" lang="en-US" altLang="zh-TW" sz="3200">
                <a:solidFill>
                  <a:srgbClr val="000000"/>
                </a:solidFill>
                <a:latin typeface="Times New Roman" pitchFamily="18" charset="0"/>
                <a:ea typeface="新細明體" pitchFamily="18" charset="-120"/>
              </a:rPr>
              <a:t> of a vertex in a directed graph</a:t>
            </a:r>
          </a:p>
          <a:p>
            <a:pPr lvl="1" fontAlgn="base">
              <a:spcBef>
                <a:spcPct val="20000"/>
              </a:spcBef>
              <a:spcAft>
                <a:spcPct val="0"/>
              </a:spcAft>
              <a:buFontTx/>
              <a:buChar char="–"/>
            </a:pPr>
            <a:r>
              <a:rPr kumimoji="1" lang="en-US" altLang="zh-TW" sz="2800">
                <a:solidFill>
                  <a:srgbClr val="000000"/>
                </a:solidFill>
                <a:latin typeface="Times New Roman" pitchFamily="18" charset="0"/>
                <a:ea typeface="新細明體" pitchFamily="18" charset="-120"/>
              </a:rPr>
              <a:t>traverse the whole data structure</a:t>
            </a:r>
          </a:p>
          <a:p>
            <a:pPr algn="ctr" fontAlgn="base">
              <a:spcBef>
                <a:spcPct val="50000"/>
              </a:spcBef>
              <a:spcAft>
                <a:spcPct val="0"/>
              </a:spcAft>
            </a:pPr>
            <a:endParaRPr kumimoji="1" lang="en-US" altLang="zh-TW" sz="2000">
              <a:solidFill>
                <a:srgbClr val="CC3300"/>
              </a:solidFill>
              <a:latin typeface="Times New Roman" pitchFamily="18" charset="0"/>
              <a:ea typeface="標楷體" pitchFamily="49"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a:t>Graph Traversal</a:t>
            </a:r>
          </a:p>
        </p:txBody>
      </p:sp>
      <p:sp>
        <p:nvSpPr>
          <p:cNvPr id="37891" name="Rectangle 3"/>
          <p:cNvSpPr>
            <a:spLocks noGrp="1" noChangeArrowheads="1"/>
          </p:cNvSpPr>
          <p:nvPr>
            <p:ph type="body" idx="1"/>
          </p:nvPr>
        </p:nvSpPr>
        <p:spPr/>
        <p:txBody>
          <a:bodyPr/>
          <a:lstStyle/>
          <a:p>
            <a:pPr eaLnBrk="1" hangingPunct="1"/>
            <a:r>
              <a:rPr lang="en-US" altLang="zh-CN" u="sng">
                <a:solidFill>
                  <a:srgbClr val="FF6600"/>
                </a:solidFill>
              </a:rPr>
              <a:t>Problem</a:t>
            </a:r>
            <a:r>
              <a:rPr lang="en-US" altLang="zh-CN" u="sng"/>
              <a:t>:</a:t>
            </a:r>
            <a:r>
              <a:rPr lang="en-US" altLang="zh-CN"/>
              <a:t> Search for a certain node or traverse all nodes in the graph</a:t>
            </a:r>
          </a:p>
          <a:p>
            <a:pPr eaLnBrk="1" hangingPunct="1"/>
            <a:r>
              <a:rPr lang="en-US" altLang="zh-CN"/>
              <a:t>Depth First Search</a:t>
            </a:r>
          </a:p>
          <a:p>
            <a:pPr lvl="1" eaLnBrk="1" hangingPunct="1"/>
            <a:r>
              <a:rPr lang="en-US" altLang="zh-CN"/>
              <a:t>Once a possible path is found, continue the search until the end of the path</a:t>
            </a:r>
          </a:p>
          <a:p>
            <a:pPr eaLnBrk="1" hangingPunct="1"/>
            <a:r>
              <a:rPr lang="en-US" altLang="zh-CN"/>
              <a:t>Breadth First Search</a:t>
            </a:r>
          </a:p>
          <a:p>
            <a:pPr lvl="1" eaLnBrk="1" hangingPunct="1"/>
            <a:r>
              <a:rPr lang="en-US" altLang="zh-CN"/>
              <a:t>Start several paths at a time, and advance in each one step at a time</a:t>
            </a:r>
          </a:p>
          <a:p>
            <a:pPr eaLnBrk="1" hangingPunct="1"/>
            <a:r>
              <a:rPr lang="en-US" altLang="zh-CN"/>
              <a:t>Topological Sorting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t>Graph Traversal</a:t>
            </a:r>
          </a:p>
        </p:txBody>
      </p:sp>
      <p:sp>
        <p:nvSpPr>
          <p:cNvPr id="38915" name="Rectangle 3"/>
          <p:cNvSpPr>
            <a:spLocks noGrp="1" noChangeArrowheads="1"/>
          </p:cNvSpPr>
          <p:nvPr>
            <p:ph type="body" idx="1"/>
          </p:nvPr>
        </p:nvSpPr>
        <p:spPr/>
        <p:txBody>
          <a:bodyPr/>
          <a:lstStyle/>
          <a:p>
            <a:pPr eaLnBrk="1" hangingPunct="1"/>
            <a:r>
              <a:rPr lang="en-US" altLang="zh-CN" sz="2400"/>
              <a:t>Both graph traversal procedures share one fundamental idea, namely, that it is necessary to mark the vertices we have seen before so we don’t try to explore them again. Otherwise we get trapped in a maze and can’t find our way out. </a:t>
            </a:r>
          </a:p>
          <a:p>
            <a:pPr eaLnBrk="1" hangingPunct="1"/>
            <a:endParaRPr lang="en-US" altLang="zh-CN" sz="2400"/>
          </a:p>
          <a:p>
            <a:pPr eaLnBrk="1" hangingPunct="1"/>
            <a:r>
              <a:rPr lang="en-US" altLang="zh-CN" sz="2400" u="sng"/>
              <a:t>BFS and DFS differ only in the order in which they explore vertices.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solidFill>
                  <a:srgbClr val="905248"/>
                </a:solidFill>
              </a:rPr>
              <a:t>Breadth-First Search</a:t>
            </a:r>
            <a:r>
              <a:rPr lang="en-US" altLang="zh-CN">
                <a:solidFill>
                  <a:srgbClr val="905248"/>
                </a:solidFill>
              </a:rPr>
              <a:t> (BFS)</a:t>
            </a:r>
          </a:p>
        </p:txBody>
      </p:sp>
      <p:sp>
        <p:nvSpPr>
          <p:cNvPr id="39939" name="Rectangle 3"/>
          <p:cNvSpPr>
            <a:spLocks noGrp="1" noChangeArrowheads="1"/>
          </p:cNvSpPr>
          <p:nvPr>
            <p:ph type="body" idx="1"/>
          </p:nvPr>
        </p:nvSpPr>
        <p:spPr/>
        <p:txBody>
          <a:bodyPr/>
          <a:lstStyle/>
          <a:p>
            <a:pPr eaLnBrk="1" hangingPunct="1">
              <a:lnSpc>
                <a:spcPct val="90000"/>
              </a:lnSpc>
            </a:pPr>
            <a:r>
              <a:rPr lang="en-US" altLang="zh-CN" sz="2100"/>
              <a:t>A</a:t>
            </a:r>
            <a:r>
              <a:rPr lang="en-US" altLang="en-US" sz="2100"/>
              <a:t> </a:t>
            </a:r>
            <a:r>
              <a:rPr lang="en-US" altLang="en-US" sz="2100">
                <a:solidFill>
                  <a:srgbClr val="362DEE"/>
                </a:solidFill>
              </a:rPr>
              <a:t>Breadth-First Search</a:t>
            </a:r>
            <a:r>
              <a:rPr lang="en-US" altLang="en-US" sz="2100"/>
              <a:t> (</a:t>
            </a:r>
            <a:r>
              <a:rPr lang="en-US" altLang="en-US" sz="2100">
                <a:solidFill>
                  <a:srgbClr val="BD2239"/>
                </a:solidFill>
              </a:rPr>
              <a:t>BFS)</a:t>
            </a:r>
            <a:r>
              <a:rPr lang="en-US" altLang="en-US" sz="2100"/>
              <a:t> traverses a connected component of a graph, and in doing so defines a spanning tree with several useful properties.</a:t>
            </a:r>
          </a:p>
          <a:p>
            <a:pPr eaLnBrk="1" hangingPunct="1">
              <a:lnSpc>
                <a:spcPct val="90000"/>
              </a:lnSpc>
            </a:pPr>
            <a:r>
              <a:rPr lang="en-US" altLang="en-US" sz="2100"/>
              <a:t>The starting vertex </a:t>
            </a:r>
            <a:r>
              <a:rPr lang="en-US" altLang="en-US" sz="2100" i="1">
                <a:solidFill>
                  <a:srgbClr val="362DEE"/>
                </a:solidFill>
              </a:rPr>
              <a:t>s</a:t>
            </a:r>
            <a:r>
              <a:rPr lang="en-US" altLang="en-US" sz="2100"/>
              <a:t> has level 0, and, as in </a:t>
            </a:r>
            <a:r>
              <a:rPr lang="en-US" altLang="en-US" sz="2100">
                <a:solidFill>
                  <a:srgbClr val="BD2239"/>
                </a:solidFill>
              </a:rPr>
              <a:t>DFS</a:t>
            </a:r>
            <a:r>
              <a:rPr lang="en-US" altLang="en-US" sz="2100"/>
              <a:t>, defines that point as an “anchor.”</a:t>
            </a:r>
          </a:p>
          <a:p>
            <a:pPr eaLnBrk="1" hangingPunct="1">
              <a:lnSpc>
                <a:spcPct val="90000"/>
              </a:lnSpc>
            </a:pPr>
            <a:r>
              <a:rPr lang="en-US" altLang="en-US" sz="2100"/>
              <a:t>In the first round, the string is unrolled the length of one edge, and all of the edges that are only one edge away from the anchor are visited.</a:t>
            </a:r>
          </a:p>
          <a:p>
            <a:pPr eaLnBrk="1" hangingPunct="1">
              <a:lnSpc>
                <a:spcPct val="90000"/>
              </a:lnSpc>
            </a:pPr>
            <a:r>
              <a:rPr lang="en-US" altLang="en-US" sz="2100"/>
              <a:t>These edges are placed into level 1</a:t>
            </a:r>
          </a:p>
          <a:p>
            <a:pPr eaLnBrk="1" hangingPunct="1">
              <a:lnSpc>
                <a:spcPct val="90000"/>
              </a:lnSpc>
            </a:pPr>
            <a:r>
              <a:rPr lang="en-US" altLang="en-US" sz="2100"/>
              <a:t>In the second round, all the new edges that can be reached by unrolling the string 2 edges are visited and placed in level 2.</a:t>
            </a:r>
          </a:p>
          <a:p>
            <a:pPr eaLnBrk="1" hangingPunct="1">
              <a:lnSpc>
                <a:spcPct val="90000"/>
              </a:lnSpc>
            </a:pPr>
            <a:r>
              <a:rPr lang="en-US" altLang="en-US" sz="2100"/>
              <a:t>This continues until every vertex has been assigned a level.</a:t>
            </a:r>
          </a:p>
          <a:p>
            <a:pPr eaLnBrk="1" hangingPunct="1">
              <a:lnSpc>
                <a:spcPct val="90000"/>
              </a:lnSpc>
            </a:pPr>
            <a:r>
              <a:rPr lang="en-US" altLang="en-US" sz="2100"/>
              <a:t>The label of any vertex </a:t>
            </a:r>
            <a:r>
              <a:rPr lang="en-US" altLang="en-US" sz="2100" b="1" i="1">
                <a:solidFill>
                  <a:srgbClr val="362DEE"/>
                </a:solidFill>
              </a:rPr>
              <a:t>v</a:t>
            </a:r>
            <a:r>
              <a:rPr lang="en-US" altLang="en-US" sz="2100"/>
              <a:t> corresponds to the length of the shortest path from </a:t>
            </a:r>
            <a:r>
              <a:rPr lang="en-US" altLang="en-US" sz="2100" b="1" i="1">
                <a:solidFill>
                  <a:srgbClr val="362DEE"/>
                </a:solidFill>
              </a:rPr>
              <a:t>s</a:t>
            </a:r>
            <a:r>
              <a:rPr lang="en-US" altLang="en-US" sz="2100"/>
              <a:t> to </a:t>
            </a:r>
            <a:r>
              <a:rPr lang="en-US" altLang="en-US" sz="2100" b="1" i="1">
                <a:solidFill>
                  <a:srgbClr val="362DEE"/>
                </a:solidFill>
              </a:rPr>
              <a:t>v</a:t>
            </a:r>
            <a:r>
              <a:rPr lang="en-US" altLang="en-US" sz="2100"/>
              <a:t>.</a:t>
            </a:r>
          </a:p>
          <a:p>
            <a:pPr eaLnBrk="1" hangingPunct="1">
              <a:lnSpc>
                <a:spcPct val="90000"/>
              </a:lnSpc>
            </a:pPr>
            <a:endParaRPr lang="en-US" altLang="zh-CN" sz="21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BFS - A Graphical Representation</a:t>
            </a:r>
            <a:endParaRPr lang="en-US" altLang="zh-CN"/>
          </a:p>
        </p:txBody>
      </p:sp>
      <p:pic>
        <p:nvPicPr>
          <p:cNvPr id="40963" name="Picture 3"/>
          <p:cNvPicPr>
            <a:picLocks noChangeAspect="1" noChangeArrowheads="1"/>
          </p:cNvPicPr>
          <p:nvPr/>
        </p:nvPicPr>
        <p:blipFill>
          <a:blip r:embed="rId2" cstate="print"/>
          <a:srcRect/>
          <a:stretch>
            <a:fillRect/>
          </a:stretch>
        </p:blipFill>
        <p:spPr bwMode="auto">
          <a:xfrm>
            <a:off x="611188" y="1484313"/>
            <a:ext cx="7620000" cy="2362200"/>
          </a:xfrm>
          <a:prstGeom prst="rect">
            <a:avLst/>
          </a:prstGeom>
          <a:noFill/>
          <a:ln w="9525">
            <a:noFill/>
            <a:miter lim="800000"/>
            <a:headEnd/>
            <a:tailEnd/>
          </a:ln>
        </p:spPr>
      </p:pic>
      <p:pic>
        <p:nvPicPr>
          <p:cNvPr id="40964" name="Picture 4"/>
          <p:cNvPicPr>
            <a:picLocks noChangeAspect="1" noChangeArrowheads="1"/>
          </p:cNvPicPr>
          <p:nvPr/>
        </p:nvPicPr>
        <p:blipFill>
          <a:blip r:embed="rId3" cstate="print"/>
          <a:srcRect/>
          <a:stretch>
            <a:fillRect/>
          </a:stretch>
        </p:blipFill>
        <p:spPr bwMode="auto">
          <a:xfrm>
            <a:off x="4500563" y="4149725"/>
            <a:ext cx="4114800" cy="2438400"/>
          </a:xfrm>
          <a:prstGeom prst="rect">
            <a:avLst/>
          </a:prstGeom>
          <a:noFill/>
          <a:ln w="9525">
            <a:noFill/>
            <a:miter lim="800000"/>
            <a:headEnd/>
            <a:tailEnd/>
          </a:ln>
        </p:spPr>
      </p:pic>
      <p:pic>
        <p:nvPicPr>
          <p:cNvPr id="40965" name="Picture 5"/>
          <p:cNvPicPr>
            <a:picLocks noChangeAspect="1" noChangeArrowheads="1"/>
          </p:cNvPicPr>
          <p:nvPr/>
        </p:nvPicPr>
        <p:blipFill>
          <a:blip r:embed="rId4" cstate="print"/>
          <a:srcRect/>
          <a:stretch>
            <a:fillRect/>
          </a:stretch>
        </p:blipFill>
        <p:spPr bwMode="auto">
          <a:xfrm>
            <a:off x="609600" y="4005263"/>
            <a:ext cx="3733800" cy="2590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235575" y="1760538"/>
            <a:ext cx="3430588" cy="641350"/>
          </a:xfrm>
          <a:prstGeom prst="rect">
            <a:avLst/>
          </a:prstGeom>
          <a:solidFill>
            <a:schemeClr val="hlink"/>
          </a:solidFill>
          <a:ln w="6350">
            <a:noFill/>
            <a:miter lim="800000"/>
            <a:headEnd/>
            <a:tailEnd/>
          </a:ln>
        </p:spPr>
        <p:txBody>
          <a:bodyPr>
            <a:spAutoFit/>
          </a:bodyPr>
          <a:lstStyle/>
          <a:p>
            <a:pPr algn="ctr" fontAlgn="base">
              <a:spcBef>
                <a:spcPct val="50000"/>
              </a:spcBef>
              <a:spcAft>
                <a:spcPct val="0"/>
              </a:spcAft>
            </a:pPr>
            <a:endParaRPr lang="en-US" sz="3600">
              <a:solidFill>
                <a:srgbClr val="3B812F"/>
              </a:solidFill>
              <a:ea typeface="华文行楷" pitchFamily="2" charset="-122"/>
            </a:endParaRPr>
          </a:p>
        </p:txBody>
      </p:sp>
      <p:sp>
        <p:nvSpPr>
          <p:cNvPr id="41987" name="Line 3"/>
          <p:cNvSpPr>
            <a:spLocks noChangeShapeType="1"/>
          </p:cNvSpPr>
          <p:nvPr/>
        </p:nvSpPr>
        <p:spPr bwMode="auto">
          <a:xfrm flipV="1">
            <a:off x="5235575" y="1744663"/>
            <a:ext cx="3427413"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1988" name="Line 4"/>
          <p:cNvSpPr>
            <a:spLocks noChangeShapeType="1"/>
          </p:cNvSpPr>
          <p:nvPr/>
        </p:nvSpPr>
        <p:spPr bwMode="auto">
          <a:xfrm flipV="1">
            <a:off x="5235575" y="2400300"/>
            <a:ext cx="3427413"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1989" name="Line 5"/>
          <p:cNvSpPr>
            <a:spLocks noChangeShapeType="1"/>
          </p:cNvSpPr>
          <p:nvPr/>
        </p:nvSpPr>
        <p:spPr bwMode="auto">
          <a:xfrm flipH="1" flipV="1">
            <a:off x="1479550" y="3687763"/>
            <a:ext cx="763588"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1990" name="Line 6"/>
          <p:cNvSpPr>
            <a:spLocks noChangeShapeType="1"/>
          </p:cNvSpPr>
          <p:nvPr/>
        </p:nvSpPr>
        <p:spPr bwMode="auto">
          <a:xfrm>
            <a:off x="2989263" y="1570038"/>
            <a:ext cx="1309687" cy="1903412"/>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1991" name="Line 7"/>
          <p:cNvSpPr>
            <a:spLocks noChangeShapeType="1"/>
          </p:cNvSpPr>
          <p:nvPr/>
        </p:nvSpPr>
        <p:spPr bwMode="auto">
          <a:xfrm flipH="1">
            <a:off x="1281113" y="1539875"/>
            <a:ext cx="1371600" cy="1889125"/>
          </a:xfrm>
          <a:prstGeom prst="line">
            <a:avLst/>
          </a:prstGeom>
          <a:noFill/>
          <a:ln w="28575">
            <a:solidFill>
              <a:schemeClr val="tx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nvGrpSpPr>
          <p:cNvPr id="2" name="Group 8"/>
          <p:cNvGrpSpPr>
            <a:grpSpLocks/>
          </p:cNvGrpSpPr>
          <p:nvPr/>
        </p:nvGrpSpPr>
        <p:grpSpPr bwMode="auto">
          <a:xfrm>
            <a:off x="2582863" y="1085850"/>
            <a:ext cx="530225" cy="595313"/>
            <a:chOff x="3721" y="3017"/>
            <a:chExt cx="334" cy="375"/>
          </a:xfrm>
        </p:grpSpPr>
        <p:sp>
          <p:nvSpPr>
            <p:cNvPr id="354313" name="Oval 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2024" name="Text Box 10"/>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grpSp>
      <p:grpSp>
        <p:nvGrpSpPr>
          <p:cNvPr id="3" name="Group 11"/>
          <p:cNvGrpSpPr>
            <a:grpSpLocks/>
          </p:cNvGrpSpPr>
          <p:nvPr/>
        </p:nvGrpSpPr>
        <p:grpSpPr bwMode="auto">
          <a:xfrm>
            <a:off x="3436938" y="2212975"/>
            <a:ext cx="530225" cy="595313"/>
            <a:chOff x="3721" y="3017"/>
            <a:chExt cx="334" cy="375"/>
          </a:xfrm>
        </p:grpSpPr>
        <p:sp>
          <p:nvSpPr>
            <p:cNvPr id="354316" name="Oval 12"/>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2022" name="Text Box 13"/>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grpSp>
      <p:grpSp>
        <p:nvGrpSpPr>
          <p:cNvPr id="4" name="Group 14"/>
          <p:cNvGrpSpPr>
            <a:grpSpLocks/>
          </p:cNvGrpSpPr>
          <p:nvPr/>
        </p:nvGrpSpPr>
        <p:grpSpPr bwMode="auto">
          <a:xfrm>
            <a:off x="1733550" y="2122488"/>
            <a:ext cx="530225" cy="595312"/>
            <a:chOff x="3721" y="3017"/>
            <a:chExt cx="334" cy="375"/>
          </a:xfrm>
        </p:grpSpPr>
        <p:sp>
          <p:nvSpPr>
            <p:cNvPr id="354319" name="Oval 1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2020" name="Text Box 16"/>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grpSp>
      <p:grpSp>
        <p:nvGrpSpPr>
          <p:cNvPr id="5" name="Group 17"/>
          <p:cNvGrpSpPr>
            <a:grpSpLocks/>
          </p:cNvGrpSpPr>
          <p:nvPr/>
        </p:nvGrpSpPr>
        <p:grpSpPr bwMode="auto">
          <a:xfrm>
            <a:off x="968375" y="3355975"/>
            <a:ext cx="530225" cy="595313"/>
            <a:chOff x="3721" y="3017"/>
            <a:chExt cx="334" cy="375"/>
          </a:xfrm>
        </p:grpSpPr>
        <p:sp>
          <p:nvSpPr>
            <p:cNvPr id="354322" name="Oval 1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2018" name="Text Box 19"/>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grpSp>
      <p:grpSp>
        <p:nvGrpSpPr>
          <p:cNvPr id="6" name="Group 20"/>
          <p:cNvGrpSpPr>
            <a:grpSpLocks/>
          </p:cNvGrpSpPr>
          <p:nvPr/>
        </p:nvGrpSpPr>
        <p:grpSpPr bwMode="auto">
          <a:xfrm>
            <a:off x="2233613" y="3355975"/>
            <a:ext cx="530225" cy="595313"/>
            <a:chOff x="3721" y="3017"/>
            <a:chExt cx="334" cy="375"/>
          </a:xfrm>
        </p:grpSpPr>
        <p:sp>
          <p:nvSpPr>
            <p:cNvPr id="354325" name="Oval 2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2016" name="Text Box 22"/>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5</a:t>
              </a:r>
              <a:endParaRPr lang="en-US" altLang="zh-CN" sz="2800" b="1">
                <a:solidFill>
                  <a:srgbClr val="FFFFFF"/>
                </a:solidFill>
                <a:latin typeface="Times New Roman" pitchFamily="18" charset="0"/>
              </a:endParaRPr>
            </a:p>
          </p:txBody>
        </p:sp>
      </p:grpSp>
      <p:grpSp>
        <p:nvGrpSpPr>
          <p:cNvPr id="7" name="Group 23"/>
          <p:cNvGrpSpPr>
            <a:grpSpLocks/>
          </p:cNvGrpSpPr>
          <p:nvPr/>
        </p:nvGrpSpPr>
        <p:grpSpPr bwMode="auto">
          <a:xfrm>
            <a:off x="2832100" y="3386138"/>
            <a:ext cx="530225" cy="595312"/>
            <a:chOff x="3721" y="3017"/>
            <a:chExt cx="334" cy="375"/>
          </a:xfrm>
        </p:grpSpPr>
        <p:sp>
          <p:nvSpPr>
            <p:cNvPr id="354328"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2014" name="Text Box 25"/>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6</a:t>
              </a:r>
              <a:endParaRPr lang="en-US" altLang="zh-CN" sz="2800" b="1">
                <a:solidFill>
                  <a:srgbClr val="FFFFFF"/>
                </a:solidFill>
                <a:latin typeface="Times New Roman" pitchFamily="18" charset="0"/>
              </a:endParaRPr>
            </a:p>
          </p:txBody>
        </p:sp>
      </p:grpSp>
      <p:grpSp>
        <p:nvGrpSpPr>
          <p:cNvPr id="8" name="Group 26"/>
          <p:cNvGrpSpPr>
            <a:grpSpLocks/>
          </p:cNvGrpSpPr>
          <p:nvPr/>
        </p:nvGrpSpPr>
        <p:grpSpPr bwMode="auto">
          <a:xfrm>
            <a:off x="4090988" y="3403600"/>
            <a:ext cx="530225" cy="595313"/>
            <a:chOff x="3721" y="3017"/>
            <a:chExt cx="334" cy="375"/>
          </a:xfrm>
        </p:grpSpPr>
        <p:sp>
          <p:nvSpPr>
            <p:cNvPr id="354331"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2012" name="Text Box 28"/>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7</a:t>
              </a:r>
              <a:endParaRPr lang="en-US" altLang="zh-CN" sz="2800" b="1">
                <a:solidFill>
                  <a:srgbClr val="FFFFFF"/>
                </a:solidFill>
                <a:latin typeface="Times New Roman" pitchFamily="18" charset="0"/>
              </a:endParaRPr>
            </a:p>
          </p:txBody>
        </p:sp>
      </p:grpSp>
      <p:grpSp>
        <p:nvGrpSpPr>
          <p:cNvPr id="9" name="Group 29"/>
          <p:cNvGrpSpPr>
            <a:grpSpLocks/>
          </p:cNvGrpSpPr>
          <p:nvPr/>
        </p:nvGrpSpPr>
        <p:grpSpPr bwMode="auto">
          <a:xfrm>
            <a:off x="1608138" y="4560888"/>
            <a:ext cx="530225" cy="595312"/>
            <a:chOff x="3721" y="3017"/>
            <a:chExt cx="334" cy="375"/>
          </a:xfrm>
        </p:grpSpPr>
        <p:sp>
          <p:nvSpPr>
            <p:cNvPr id="354334" name="Oval 3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2010" name="Text Box 31"/>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8</a:t>
              </a:r>
              <a:endParaRPr lang="en-US" altLang="zh-CN" sz="2800" b="1">
                <a:solidFill>
                  <a:srgbClr val="FFFFFF"/>
                </a:solidFill>
                <a:latin typeface="Times New Roman" pitchFamily="18" charset="0"/>
              </a:endParaRPr>
            </a:p>
          </p:txBody>
        </p:sp>
      </p:grpSp>
      <p:sp>
        <p:nvSpPr>
          <p:cNvPr id="42000" name="Line 32"/>
          <p:cNvSpPr>
            <a:spLocks noChangeShapeType="1"/>
          </p:cNvSpPr>
          <p:nvPr/>
        </p:nvSpPr>
        <p:spPr bwMode="auto">
          <a:xfrm>
            <a:off x="2090738" y="2652713"/>
            <a:ext cx="395287" cy="776287"/>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2001" name="Line 33"/>
          <p:cNvSpPr>
            <a:spLocks noChangeShapeType="1"/>
          </p:cNvSpPr>
          <p:nvPr/>
        </p:nvSpPr>
        <p:spPr bwMode="auto">
          <a:xfrm flipH="1">
            <a:off x="3157538" y="2727325"/>
            <a:ext cx="411162" cy="728663"/>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2002" name="Line 34"/>
          <p:cNvSpPr>
            <a:spLocks noChangeShapeType="1"/>
          </p:cNvSpPr>
          <p:nvPr/>
        </p:nvSpPr>
        <p:spPr bwMode="auto">
          <a:xfrm flipH="1" flipV="1">
            <a:off x="3321050" y="3703638"/>
            <a:ext cx="763588"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2003" name="Line 35"/>
          <p:cNvSpPr>
            <a:spLocks noChangeShapeType="1"/>
          </p:cNvSpPr>
          <p:nvPr/>
        </p:nvSpPr>
        <p:spPr bwMode="auto">
          <a:xfrm>
            <a:off x="1298575" y="3902075"/>
            <a:ext cx="395288" cy="776288"/>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2004" name="Text Box 36"/>
          <p:cNvSpPr txBox="1">
            <a:spLocks noChangeArrowheads="1"/>
          </p:cNvSpPr>
          <p:nvPr/>
        </p:nvSpPr>
        <p:spPr bwMode="auto">
          <a:xfrm>
            <a:off x="0" y="5092700"/>
            <a:ext cx="2179638" cy="519113"/>
          </a:xfrm>
          <a:prstGeom prst="rect">
            <a:avLst/>
          </a:prstGeom>
          <a:noFill/>
          <a:ln w="6350">
            <a:noFill/>
            <a:miter lim="800000"/>
            <a:headEnd/>
            <a:tailEnd/>
          </a:ln>
        </p:spPr>
        <p:txBody>
          <a:bodyPr>
            <a:spAutoFit/>
          </a:bodyPr>
          <a:lstStyle/>
          <a:p>
            <a:pPr fontAlgn="base">
              <a:spcBef>
                <a:spcPct val="50000"/>
              </a:spcBef>
              <a:spcAft>
                <a:spcPct val="0"/>
              </a:spcAft>
            </a:pPr>
            <a:r>
              <a:rPr lang="en-US" altLang="zh-CN" sz="2800" b="1">
                <a:solidFill>
                  <a:srgbClr val="000000"/>
                </a:solidFill>
              </a:rPr>
              <a:t>Result</a:t>
            </a:r>
            <a:r>
              <a:rPr lang="zh-CN" altLang="en-US" sz="2800" b="1">
                <a:solidFill>
                  <a:srgbClr val="000000"/>
                </a:solidFill>
              </a:rPr>
              <a:t>：</a:t>
            </a:r>
          </a:p>
        </p:txBody>
      </p:sp>
      <p:sp>
        <p:nvSpPr>
          <p:cNvPr id="354341" name="Text Box 37"/>
          <p:cNvSpPr txBox="1">
            <a:spLocks noChangeArrowheads="1"/>
          </p:cNvSpPr>
          <p:nvPr/>
        </p:nvSpPr>
        <p:spPr bwMode="auto">
          <a:xfrm>
            <a:off x="1889125" y="5146675"/>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1</a:t>
            </a:r>
          </a:p>
        </p:txBody>
      </p:sp>
      <p:sp>
        <p:nvSpPr>
          <p:cNvPr id="354342" name="Line 38"/>
          <p:cNvSpPr>
            <a:spLocks noChangeShapeType="1"/>
          </p:cNvSpPr>
          <p:nvPr/>
        </p:nvSpPr>
        <p:spPr bwMode="auto">
          <a:xfrm>
            <a:off x="2738438" y="765175"/>
            <a:ext cx="0" cy="365125"/>
          </a:xfrm>
          <a:prstGeom prst="line">
            <a:avLst/>
          </a:prstGeom>
          <a:noFill/>
          <a:ln w="28575">
            <a:solidFill>
              <a:srgbClr val="003399"/>
            </a:solidFill>
            <a:round/>
            <a:headEnd type="none" w="lg" len="lg"/>
            <a:tailEnd type="stealth" w="lg" len="lg"/>
          </a:ln>
        </p:spPr>
        <p:txBody>
          <a:bodyPr wrap="none" anchor="ctr">
            <a:spAutoFit/>
          </a:bodyPr>
          <a:lstStyle/>
          <a:p>
            <a:pPr fontAlgn="base">
              <a:spcBef>
                <a:spcPct val="0"/>
              </a:spcBef>
              <a:spcAft>
                <a:spcPct val="0"/>
              </a:spcAft>
            </a:pPr>
            <a:endParaRPr lang="en-CA" b="1">
              <a:solidFill>
                <a:srgbClr val="000000"/>
              </a:solidFill>
            </a:endParaRPr>
          </a:p>
        </p:txBody>
      </p:sp>
      <p:sp>
        <p:nvSpPr>
          <p:cNvPr id="354343" name="Text Box 39"/>
          <p:cNvSpPr txBox="1">
            <a:spLocks noChangeArrowheads="1"/>
          </p:cNvSpPr>
          <p:nvPr/>
        </p:nvSpPr>
        <p:spPr bwMode="auto">
          <a:xfrm>
            <a:off x="5375275" y="1855788"/>
            <a:ext cx="563563"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1</a:t>
            </a:r>
          </a:p>
        </p:txBody>
      </p:sp>
      <p:sp>
        <p:nvSpPr>
          <p:cNvPr id="354344" name="Freeform 40"/>
          <p:cNvSpPr>
            <a:spLocks/>
          </p:cNvSpPr>
          <p:nvPr/>
        </p:nvSpPr>
        <p:spPr bwMode="auto">
          <a:xfrm>
            <a:off x="1858963" y="1455738"/>
            <a:ext cx="1935162" cy="655637"/>
          </a:xfrm>
          <a:custGeom>
            <a:avLst/>
            <a:gdLst>
              <a:gd name="T0" fmla="*/ 0 w 1219"/>
              <a:gd name="T1" fmla="*/ 92075 h 413"/>
              <a:gd name="T2" fmla="*/ 228600 w 1219"/>
              <a:gd name="T3" fmla="*/ 396875 h 413"/>
              <a:gd name="T4" fmla="*/ 579437 w 1219"/>
              <a:gd name="T5" fmla="*/ 595312 h 413"/>
              <a:gd name="T6" fmla="*/ 1020762 w 1219"/>
              <a:gd name="T7" fmla="*/ 655637 h 413"/>
              <a:gd name="T8" fmla="*/ 1433512 w 1219"/>
              <a:gd name="T9" fmla="*/ 595312 h 413"/>
              <a:gd name="T10" fmla="*/ 1662112 w 1219"/>
              <a:gd name="T11" fmla="*/ 457200 h 413"/>
              <a:gd name="T12" fmla="*/ 1874837 w 1219"/>
              <a:gd name="T13" fmla="*/ 198437 h 413"/>
              <a:gd name="T14" fmla="*/ 1935162 w 1219"/>
              <a:gd name="T15" fmla="*/ 0 h 413"/>
              <a:gd name="T16" fmla="*/ 0 60000 65536"/>
              <a:gd name="T17" fmla="*/ 0 60000 65536"/>
              <a:gd name="T18" fmla="*/ 0 60000 65536"/>
              <a:gd name="T19" fmla="*/ 0 60000 65536"/>
              <a:gd name="T20" fmla="*/ 0 60000 65536"/>
              <a:gd name="T21" fmla="*/ 0 60000 65536"/>
              <a:gd name="T22" fmla="*/ 0 60000 65536"/>
              <a:gd name="T23" fmla="*/ 0 60000 65536"/>
              <a:gd name="T24" fmla="*/ 0 w 1219"/>
              <a:gd name="T25" fmla="*/ 0 h 413"/>
              <a:gd name="T26" fmla="*/ 1219 w 1219"/>
              <a:gd name="T27" fmla="*/ 413 h 4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9" h="413">
                <a:moveTo>
                  <a:pt x="0" y="58"/>
                </a:moveTo>
                <a:cubicBezTo>
                  <a:pt x="41" y="127"/>
                  <a:pt x="83" y="197"/>
                  <a:pt x="144" y="250"/>
                </a:cubicBezTo>
                <a:cubicBezTo>
                  <a:pt x="205" y="303"/>
                  <a:pt x="282" y="348"/>
                  <a:pt x="365" y="375"/>
                </a:cubicBezTo>
                <a:cubicBezTo>
                  <a:pt x="448" y="402"/>
                  <a:pt x="553" y="413"/>
                  <a:pt x="643" y="413"/>
                </a:cubicBezTo>
                <a:cubicBezTo>
                  <a:pt x="733" y="413"/>
                  <a:pt x="836" y="396"/>
                  <a:pt x="903" y="375"/>
                </a:cubicBezTo>
                <a:cubicBezTo>
                  <a:pt x="970" y="354"/>
                  <a:pt x="1001" y="330"/>
                  <a:pt x="1047" y="288"/>
                </a:cubicBezTo>
                <a:cubicBezTo>
                  <a:pt x="1093" y="246"/>
                  <a:pt x="1152" y="173"/>
                  <a:pt x="1181" y="125"/>
                </a:cubicBezTo>
                <a:cubicBezTo>
                  <a:pt x="1210" y="77"/>
                  <a:pt x="1213" y="21"/>
                  <a:pt x="1219" y="0"/>
                </a:cubicBezTo>
              </a:path>
            </a:pathLst>
          </a:custGeom>
          <a:noFill/>
          <a:ln w="28575" cap="flat" cmpd="sng">
            <a:solidFill>
              <a:srgbClr val="CC3300"/>
            </a:solidFill>
            <a:prstDash val="dash"/>
            <a:round/>
            <a:headEnd type="none" w="med" len="med"/>
            <a:tailEnd type="none" w="med" len="med"/>
          </a:ln>
        </p:spPr>
        <p:txBody>
          <a:bodyPr wrap="none" anchor="ctr">
            <a:spAutoFit/>
          </a:bodyPr>
          <a:lstStyle/>
          <a:p>
            <a:pPr fontAlgn="base">
              <a:spcBef>
                <a:spcPct val="0"/>
              </a:spcBef>
              <a:spcAft>
                <a:spcPct val="0"/>
              </a:spcAft>
            </a:pPr>
            <a:endParaRPr lang="en-CA"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4342"/>
                                        </p:tgtEl>
                                        <p:attrNameLst>
                                          <p:attrName>style.visibility</p:attrName>
                                        </p:attrNameLst>
                                      </p:cBhvr>
                                      <p:to>
                                        <p:strVal val="visible"/>
                                      </p:to>
                                    </p:set>
                                    <p:animEffect transition="in" filter="wipe(up)">
                                      <p:cBhvr>
                                        <p:cTn id="7" dur="500"/>
                                        <p:tgtEl>
                                          <p:spTgt spid="3543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43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354343"/>
                                        </p:tgtEl>
                                        <p:attrNameLst>
                                          <p:attrName>style.visibility</p:attrName>
                                        </p:attrNameLst>
                                      </p:cBhvr>
                                      <p:to>
                                        <p:strVal val="visible"/>
                                      </p:to>
                                    </p:set>
                                    <p:anim calcmode="lin" valueType="num">
                                      <p:cBhvr additive="base">
                                        <p:cTn id="16" dur="500" fill="hold"/>
                                        <p:tgtEl>
                                          <p:spTgt spid="354343"/>
                                        </p:tgtEl>
                                        <p:attrNameLst>
                                          <p:attrName>ppt_x</p:attrName>
                                        </p:attrNameLst>
                                      </p:cBhvr>
                                      <p:tavLst>
                                        <p:tav tm="0">
                                          <p:val>
                                            <p:strVal val="1+#ppt_w/2"/>
                                          </p:val>
                                        </p:tav>
                                        <p:tav tm="100000">
                                          <p:val>
                                            <p:strVal val="#ppt_x"/>
                                          </p:val>
                                        </p:tav>
                                      </p:tavLst>
                                    </p:anim>
                                    <p:anim calcmode="lin" valueType="num">
                                      <p:cBhvr additive="base">
                                        <p:cTn id="17" dur="500" fill="hold"/>
                                        <p:tgtEl>
                                          <p:spTgt spid="35434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4344"/>
                                        </p:tgtEl>
                                        <p:attrNameLst>
                                          <p:attrName>style.visibility</p:attrName>
                                        </p:attrNameLst>
                                      </p:cBhvr>
                                      <p:to>
                                        <p:strVal val="visible"/>
                                      </p:to>
                                    </p:set>
                                    <p:animEffect transition="in" filter="wipe(left)">
                                      <p:cBhvr>
                                        <p:cTn id="22" dur="500"/>
                                        <p:tgtEl>
                                          <p:spTgt spid="35434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0"/>
                                  </p:stCondLst>
                                  <p:childTnLst>
                                    <p:anim calcmode="lin" valueType="num">
                                      <p:cBhvr additive="base">
                                        <p:cTn id="26" dur="500"/>
                                        <p:tgtEl>
                                          <p:spTgt spid="354343"/>
                                        </p:tgtEl>
                                        <p:attrNameLst>
                                          <p:attrName>ppt_x</p:attrName>
                                        </p:attrNameLst>
                                      </p:cBhvr>
                                      <p:tavLst>
                                        <p:tav tm="0">
                                          <p:val>
                                            <p:strVal val="ppt_x"/>
                                          </p:val>
                                        </p:tav>
                                        <p:tav tm="100000">
                                          <p:val>
                                            <p:strVal val="0-ppt_w/2"/>
                                          </p:val>
                                        </p:tav>
                                      </p:tavLst>
                                    </p:anim>
                                    <p:anim calcmode="lin" valueType="num">
                                      <p:cBhvr additive="base">
                                        <p:cTn id="27" dur="500"/>
                                        <p:tgtEl>
                                          <p:spTgt spid="354343"/>
                                        </p:tgtEl>
                                        <p:attrNameLst>
                                          <p:attrName>ppt_y</p:attrName>
                                        </p:attrNameLst>
                                      </p:cBhvr>
                                      <p:tavLst>
                                        <p:tav tm="0">
                                          <p:val>
                                            <p:strVal val="ppt_y"/>
                                          </p:val>
                                        </p:tav>
                                        <p:tav tm="100000">
                                          <p:val>
                                            <p:strVal val="ppt_y"/>
                                          </p:val>
                                        </p:tav>
                                      </p:tavLst>
                                    </p:anim>
                                    <p:set>
                                      <p:cBhvr>
                                        <p:cTn id="28" dur="1" fill="hold">
                                          <p:stCondLst>
                                            <p:cond delay="499"/>
                                          </p:stCondLst>
                                        </p:cTn>
                                        <p:tgtEl>
                                          <p:spTgt spid="3543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41" grpId="0"/>
      <p:bldP spid="354342" grpId="0" animBg="1"/>
      <p:bldP spid="354343" grpId="0"/>
      <p:bldP spid="354343" grpId="1"/>
      <p:bldP spid="35434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235575" y="1687513"/>
            <a:ext cx="3430588" cy="641350"/>
          </a:xfrm>
          <a:prstGeom prst="rect">
            <a:avLst/>
          </a:prstGeom>
          <a:solidFill>
            <a:schemeClr val="hlink"/>
          </a:solidFill>
          <a:ln w="6350">
            <a:noFill/>
            <a:miter lim="800000"/>
            <a:headEnd/>
            <a:tailEnd/>
          </a:ln>
        </p:spPr>
        <p:txBody>
          <a:bodyPr>
            <a:spAutoFit/>
          </a:bodyPr>
          <a:lstStyle/>
          <a:p>
            <a:pPr algn="ctr" fontAlgn="base">
              <a:spcBef>
                <a:spcPct val="50000"/>
              </a:spcBef>
              <a:spcAft>
                <a:spcPct val="0"/>
              </a:spcAft>
            </a:pPr>
            <a:endParaRPr lang="en-US" sz="3600">
              <a:solidFill>
                <a:srgbClr val="3B812F"/>
              </a:solidFill>
              <a:ea typeface="华文行楷" pitchFamily="2" charset="-122"/>
            </a:endParaRPr>
          </a:p>
        </p:txBody>
      </p:sp>
      <p:sp>
        <p:nvSpPr>
          <p:cNvPr id="43011" name="Line 3"/>
          <p:cNvSpPr>
            <a:spLocks noChangeShapeType="1"/>
          </p:cNvSpPr>
          <p:nvPr/>
        </p:nvSpPr>
        <p:spPr bwMode="auto">
          <a:xfrm flipV="1">
            <a:off x="5235575" y="1671638"/>
            <a:ext cx="3427413"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3012" name="Line 4"/>
          <p:cNvSpPr>
            <a:spLocks noChangeShapeType="1"/>
          </p:cNvSpPr>
          <p:nvPr/>
        </p:nvSpPr>
        <p:spPr bwMode="auto">
          <a:xfrm flipV="1">
            <a:off x="5235575" y="2327275"/>
            <a:ext cx="3427413"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3013" name="Line 5"/>
          <p:cNvSpPr>
            <a:spLocks noChangeShapeType="1"/>
          </p:cNvSpPr>
          <p:nvPr/>
        </p:nvSpPr>
        <p:spPr bwMode="auto">
          <a:xfrm flipH="1" flipV="1">
            <a:off x="1479550" y="3614738"/>
            <a:ext cx="763588"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3014" name="Line 6"/>
          <p:cNvSpPr>
            <a:spLocks noChangeShapeType="1"/>
          </p:cNvSpPr>
          <p:nvPr/>
        </p:nvSpPr>
        <p:spPr bwMode="auto">
          <a:xfrm>
            <a:off x="2989263" y="1497013"/>
            <a:ext cx="1309687" cy="1903412"/>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3015" name="Line 7"/>
          <p:cNvSpPr>
            <a:spLocks noChangeShapeType="1"/>
          </p:cNvSpPr>
          <p:nvPr/>
        </p:nvSpPr>
        <p:spPr bwMode="auto">
          <a:xfrm flipH="1">
            <a:off x="1281113" y="1466850"/>
            <a:ext cx="1371600" cy="1889125"/>
          </a:xfrm>
          <a:prstGeom prst="line">
            <a:avLst/>
          </a:prstGeom>
          <a:noFill/>
          <a:ln w="28575">
            <a:solidFill>
              <a:schemeClr val="tx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nvGrpSpPr>
          <p:cNvPr id="2" name="Group 8"/>
          <p:cNvGrpSpPr>
            <a:grpSpLocks/>
          </p:cNvGrpSpPr>
          <p:nvPr/>
        </p:nvGrpSpPr>
        <p:grpSpPr bwMode="auto">
          <a:xfrm>
            <a:off x="2582863" y="1012825"/>
            <a:ext cx="530225" cy="595313"/>
            <a:chOff x="3721" y="3017"/>
            <a:chExt cx="334" cy="375"/>
          </a:xfrm>
        </p:grpSpPr>
        <p:sp>
          <p:nvSpPr>
            <p:cNvPr id="355337" name="Oval 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3053" name="Text Box 10"/>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grpSp>
      <p:grpSp>
        <p:nvGrpSpPr>
          <p:cNvPr id="3" name="Group 11"/>
          <p:cNvGrpSpPr>
            <a:grpSpLocks/>
          </p:cNvGrpSpPr>
          <p:nvPr/>
        </p:nvGrpSpPr>
        <p:grpSpPr bwMode="auto">
          <a:xfrm>
            <a:off x="3436938" y="2139950"/>
            <a:ext cx="530225" cy="595313"/>
            <a:chOff x="3721" y="3017"/>
            <a:chExt cx="334" cy="375"/>
          </a:xfrm>
        </p:grpSpPr>
        <p:sp>
          <p:nvSpPr>
            <p:cNvPr id="355340" name="Oval 12"/>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3051" name="Text Box 13"/>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grpSp>
      <p:grpSp>
        <p:nvGrpSpPr>
          <p:cNvPr id="4" name="Group 14"/>
          <p:cNvGrpSpPr>
            <a:grpSpLocks/>
          </p:cNvGrpSpPr>
          <p:nvPr/>
        </p:nvGrpSpPr>
        <p:grpSpPr bwMode="auto">
          <a:xfrm>
            <a:off x="1733550" y="2049463"/>
            <a:ext cx="530225" cy="595312"/>
            <a:chOff x="3721" y="3017"/>
            <a:chExt cx="334" cy="375"/>
          </a:xfrm>
        </p:grpSpPr>
        <p:sp>
          <p:nvSpPr>
            <p:cNvPr id="355343" name="Oval 1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3049" name="Text Box 16"/>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grpSp>
      <p:grpSp>
        <p:nvGrpSpPr>
          <p:cNvPr id="5" name="Group 17"/>
          <p:cNvGrpSpPr>
            <a:grpSpLocks/>
          </p:cNvGrpSpPr>
          <p:nvPr/>
        </p:nvGrpSpPr>
        <p:grpSpPr bwMode="auto">
          <a:xfrm>
            <a:off x="968375" y="3282950"/>
            <a:ext cx="530225" cy="595313"/>
            <a:chOff x="3721" y="3017"/>
            <a:chExt cx="334" cy="375"/>
          </a:xfrm>
        </p:grpSpPr>
        <p:sp>
          <p:nvSpPr>
            <p:cNvPr id="355346" name="Oval 1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3047" name="Text Box 19"/>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grpSp>
      <p:grpSp>
        <p:nvGrpSpPr>
          <p:cNvPr id="6" name="Group 20"/>
          <p:cNvGrpSpPr>
            <a:grpSpLocks/>
          </p:cNvGrpSpPr>
          <p:nvPr/>
        </p:nvGrpSpPr>
        <p:grpSpPr bwMode="auto">
          <a:xfrm>
            <a:off x="2233613" y="3282950"/>
            <a:ext cx="530225" cy="595313"/>
            <a:chOff x="3721" y="3017"/>
            <a:chExt cx="334" cy="375"/>
          </a:xfrm>
        </p:grpSpPr>
        <p:sp>
          <p:nvSpPr>
            <p:cNvPr id="355349" name="Oval 2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3045" name="Text Box 22"/>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5</a:t>
              </a:r>
              <a:endParaRPr lang="en-US" altLang="zh-CN" sz="2800" b="1">
                <a:solidFill>
                  <a:srgbClr val="FFFFFF"/>
                </a:solidFill>
                <a:latin typeface="Times New Roman" pitchFamily="18" charset="0"/>
              </a:endParaRPr>
            </a:p>
          </p:txBody>
        </p:sp>
      </p:grpSp>
      <p:grpSp>
        <p:nvGrpSpPr>
          <p:cNvPr id="7" name="Group 23"/>
          <p:cNvGrpSpPr>
            <a:grpSpLocks/>
          </p:cNvGrpSpPr>
          <p:nvPr/>
        </p:nvGrpSpPr>
        <p:grpSpPr bwMode="auto">
          <a:xfrm>
            <a:off x="2832100" y="3313113"/>
            <a:ext cx="530225" cy="595312"/>
            <a:chOff x="3721" y="3017"/>
            <a:chExt cx="334" cy="375"/>
          </a:xfrm>
        </p:grpSpPr>
        <p:sp>
          <p:nvSpPr>
            <p:cNvPr id="355352"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3043" name="Text Box 25"/>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6</a:t>
              </a:r>
              <a:endParaRPr lang="en-US" altLang="zh-CN" sz="2800" b="1">
                <a:solidFill>
                  <a:srgbClr val="FFFFFF"/>
                </a:solidFill>
                <a:latin typeface="Times New Roman" pitchFamily="18" charset="0"/>
              </a:endParaRPr>
            </a:p>
          </p:txBody>
        </p:sp>
      </p:grpSp>
      <p:grpSp>
        <p:nvGrpSpPr>
          <p:cNvPr id="8" name="Group 26"/>
          <p:cNvGrpSpPr>
            <a:grpSpLocks/>
          </p:cNvGrpSpPr>
          <p:nvPr/>
        </p:nvGrpSpPr>
        <p:grpSpPr bwMode="auto">
          <a:xfrm>
            <a:off x="4090988" y="3330575"/>
            <a:ext cx="530225" cy="595313"/>
            <a:chOff x="3721" y="3017"/>
            <a:chExt cx="334" cy="375"/>
          </a:xfrm>
        </p:grpSpPr>
        <p:sp>
          <p:nvSpPr>
            <p:cNvPr id="355355"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3041" name="Text Box 28"/>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7</a:t>
              </a:r>
              <a:endParaRPr lang="en-US" altLang="zh-CN" sz="2800" b="1">
                <a:solidFill>
                  <a:srgbClr val="FFFFFF"/>
                </a:solidFill>
                <a:latin typeface="Times New Roman" pitchFamily="18" charset="0"/>
              </a:endParaRPr>
            </a:p>
          </p:txBody>
        </p:sp>
      </p:grpSp>
      <p:grpSp>
        <p:nvGrpSpPr>
          <p:cNvPr id="9" name="Group 29"/>
          <p:cNvGrpSpPr>
            <a:grpSpLocks/>
          </p:cNvGrpSpPr>
          <p:nvPr/>
        </p:nvGrpSpPr>
        <p:grpSpPr bwMode="auto">
          <a:xfrm>
            <a:off x="1608138" y="4487863"/>
            <a:ext cx="530225" cy="595312"/>
            <a:chOff x="3721" y="3017"/>
            <a:chExt cx="334" cy="375"/>
          </a:xfrm>
        </p:grpSpPr>
        <p:sp>
          <p:nvSpPr>
            <p:cNvPr id="355358" name="Oval 3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3039" name="Text Box 31"/>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8</a:t>
              </a:r>
              <a:endParaRPr lang="en-US" altLang="zh-CN" sz="2800" b="1">
                <a:solidFill>
                  <a:srgbClr val="FFFFFF"/>
                </a:solidFill>
                <a:latin typeface="Times New Roman" pitchFamily="18" charset="0"/>
              </a:endParaRPr>
            </a:p>
          </p:txBody>
        </p:sp>
      </p:grpSp>
      <p:sp>
        <p:nvSpPr>
          <p:cNvPr id="43024" name="Line 32"/>
          <p:cNvSpPr>
            <a:spLocks noChangeShapeType="1"/>
          </p:cNvSpPr>
          <p:nvPr/>
        </p:nvSpPr>
        <p:spPr bwMode="auto">
          <a:xfrm>
            <a:off x="2090738" y="2579688"/>
            <a:ext cx="395287" cy="776287"/>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3025" name="Line 33"/>
          <p:cNvSpPr>
            <a:spLocks noChangeShapeType="1"/>
          </p:cNvSpPr>
          <p:nvPr/>
        </p:nvSpPr>
        <p:spPr bwMode="auto">
          <a:xfrm flipH="1">
            <a:off x="3157538" y="2654300"/>
            <a:ext cx="411162" cy="728663"/>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3026" name="Line 34"/>
          <p:cNvSpPr>
            <a:spLocks noChangeShapeType="1"/>
          </p:cNvSpPr>
          <p:nvPr/>
        </p:nvSpPr>
        <p:spPr bwMode="auto">
          <a:xfrm flipH="1" flipV="1">
            <a:off x="3321050" y="3630613"/>
            <a:ext cx="763588"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3027" name="Line 35"/>
          <p:cNvSpPr>
            <a:spLocks noChangeShapeType="1"/>
          </p:cNvSpPr>
          <p:nvPr/>
        </p:nvSpPr>
        <p:spPr bwMode="auto">
          <a:xfrm>
            <a:off x="1298575" y="3829050"/>
            <a:ext cx="395288" cy="776288"/>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3028" name="Text Box 36"/>
          <p:cNvSpPr txBox="1">
            <a:spLocks noChangeArrowheads="1"/>
          </p:cNvSpPr>
          <p:nvPr/>
        </p:nvSpPr>
        <p:spPr bwMode="auto">
          <a:xfrm>
            <a:off x="1889125" y="507365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1</a:t>
            </a:r>
          </a:p>
        </p:txBody>
      </p:sp>
      <p:sp>
        <p:nvSpPr>
          <p:cNvPr id="43029" name="Line 37"/>
          <p:cNvSpPr>
            <a:spLocks noChangeShapeType="1"/>
          </p:cNvSpPr>
          <p:nvPr/>
        </p:nvSpPr>
        <p:spPr bwMode="auto">
          <a:xfrm>
            <a:off x="2738438" y="692150"/>
            <a:ext cx="0" cy="365125"/>
          </a:xfrm>
          <a:prstGeom prst="line">
            <a:avLst/>
          </a:prstGeom>
          <a:noFill/>
          <a:ln w="28575">
            <a:solidFill>
              <a:srgbClr val="003399"/>
            </a:solidFill>
            <a:round/>
            <a:headEnd type="none" w="lg" len="lg"/>
            <a:tailEnd type="stealth" w="lg" len="lg"/>
          </a:ln>
        </p:spPr>
        <p:txBody>
          <a:bodyPr wrap="none" anchor="ctr">
            <a:spAutoFit/>
          </a:bodyPr>
          <a:lstStyle/>
          <a:p>
            <a:pPr fontAlgn="base">
              <a:spcBef>
                <a:spcPct val="0"/>
              </a:spcBef>
              <a:spcAft>
                <a:spcPct val="0"/>
              </a:spcAft>
            </a:pPr>
            <a:endParaRPr lang="en-CA" b="1">
              <a:solidFill>
                <a:srgbClr val="000000"/>
              </a:solidFill>
            </a:endParaRPr>
          </a:p>
        </p:txBody>
      </p:sp>
      <p:sp>
        <p:nvSpPr>
          <p:cNvPr id="355366" name="Text Box 38"/>
          <p:cNvSpPr txBox="1">
            <a:spLocks noChangeArrowheads="1"/>
          </p:cNvSpPr>
          <p:nvPr/>
        </p:nvSpPr>
        <p:spPr bwMode="auto">
          <a:xfrm>
            <a:off x="5313363" y="1781175"/>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2</a:t>
            </a:r>
          </a:p>
        </p:txBody>
      </p:sp>
      <p:sp>
        <p:nvSpPr>
          <p:cNvPr id="355367" name="Line 39"/>
          <p:cNvSpPr>
            <a:spLocks noChangeShapeType="1"/>
          </p:cNvSpPr>
          <p:nvPr/>
        </p:nvSpPr>
        <p:spPr bwMode="auto">
          <a:xfrm flipH="1">
            <a:off x="2052638" y="1439863"/>
            <a:ext cx="411162" cy="563562"/>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355368" name="Line 40"/>
          <p:cNvSpPr>
            <a:spLocks noChangeShapeType="1"/>
          </p:cNvSpPr>
          <p:nvPr/>
        </p:nvSpPr>
        <p:spPr bwMode="auto">
          <a:xfrm>
            <a:off x="3165475" y="1470025"/>
            <a:ext cx="411163" cy="593725"/>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355369" name="Text Box 41"/>
          <p:cNvSpPr txBox="1">
            <a:spLocks noChangeArrowheads="1"/>
          </p:cNvSpPr>
          <p:nvPr/>
        </p:nvSpPr>
        <p:spPr bwMode="auto">
          <a:xfrm>
            <a:off x="2408238" y="5073650"/>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2</a:t>
            </a:r>
          </a:p>
        </p:txBody>
      </p:sp>
      <p:sp>
        <p:nvSpPr>
          <p:cNvPr id="355370" name="Text Box 42"/>
          <p:cNvSpPr txBox="1">
            <a:spLocks noChangeArrowheads="1"/>
          </p:cNvSpPr>
          <p:nvPr/>
        </p:nvSpPr>
        <p:spPr bwMode="auto">
          <a:xfrm>
            <a:off x="2924175" y="5075238"/>
            <a:ext cx="563563"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3</a:t>
            </a:r>
          </a:p>
        </p:txBody>
      </p:sp>
      <p:sp>
        <p:nvSpPr>
          <p:cNvPr id="355371" name="Text Box 43"/>
          <p:cNvSpPr txBox="1">
            <a:spLocks noChangeArrowheads="1"/>
          </p:cNvSpPr>
          <p:nvPr/>
        </p:nvSpPr>
        <p:spPr bwMode="auto">
          <a:xfrm>
            <a:off x="5818188" y="1781175"/>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3</a:t>
            </a:r>
          </a:p>
        </p:txBody>
      </p:sp>
      <p:sp>
        <p:nvSpPr>
          <p:cNvPr id="355372" name="Freeform 44"/>
          <p:cNvSpPr>
            <a:spLocks/>
          </p:cNvSpPr>
          <p:nvPr/>
        </p:nvSpPr>
        <p:spPr bwMode="auto">
          <a:xfrm>
            <a:off x="852488" y="2693988"/>
            <a:ext cx="3581400" cy="471487"/>
          </a:xfrm>
          <a:custGeom>
            <a:avLst/>
            <a:gdLst>
              <a:gd name="T0" fmla="*/ 0 w 1219"/>
              <a:gd name="T1" fmla="*/ 66214 h 413"/>
              <a:gd name="T2" fmla="*/ 423069 w 1219"/>
              <a:gd name="T3" fmla="*/ 285404 h 413"/>
              <a:gd name="T4" fmla="*/ 1072363 w 1219"/>
              <a:gd name="T5" fmla="*/ 428106 h 413"/>
              <a:gd name="T6" fmla="*/ 1889122 w 1219"/>
              <a:gd name="T7" fmla="*/ 471487 h 413"/>
              <a:gd name="T8" fmla="*/ 2652997 w 1219"/>
              <a:gd name="T9" fmla="*/ 428106 h 413"/>
              <a:gd name="T10" fmla="*/ 3076067 w 1219"/>
              <a:gd name="T11" fmla="*/ 328785 h 413"/>
              <a:gd name="T12" fmla="*/ 3469757 w 1219"/>
              <a:gd name="T13" fmla="*/ 142702 h 413"/>
              <a:gd name="T14" fmla="*/ 3581400 w 1219"/>
              <a:gd name="T15" fmla="*/ 0 h 413"/>
              <a:gd name="T16" fmla="*/ 0 60000 65536"/>
              <a:gd name="T17" fmla="*/ 0 60000 65536"/>
              <a:gd name="T18" fmla="*/ 0 60000 65536"/>
              <a:gd name="T19" fmla="*/ 0 60000 65536"/>
              <a:gd name="T20" fmla="*/ 0 60000 65536"/>
              <a:gd name="T21" fmla="*/ 0 60000 65536"/>
              <a:gd name="T22" fmla="*/ 0 60000 65536"/>
              <a:gd name="T23" fmla="*/ 0 60000 65536"/>
              <a:gd name="T24" fmla="*/ 0 w 1219"/>
              <a:gd name="T25" fmla="*/ 0 h 413"/>
              <a:gd name="T26" fmla="*/ 1219 w 1219"/>
              <a:gd name="T27" fmla="*/ 413 h 4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9" h="413">
                <a:moveTo>
                  <a:pt x="0" y="58"/>
                </a:moveTo>
                <a:cubicBezTo>
                  <a:pt x="41" y="127"/>
                  <a:pt x="83" y="197"/>
                  <a:pt x="144" y="250"/>
                </a:cubicBezTo>
                <a:cubicBezTo>
                  <a:pt x="205" y="303"/>
                  <a:pt x="282" y="348"/>
                  <a:pt x="365" y="375"/>
                </a:cubicBezTo>
                <a:cubicBezTo>
                  <a:pt x="448" y="402"/>
                  <a:pt x="553" y="413"/>
                  <a:pt x="643" y="413"/>
                </a:cubicBezTo>
                <a:cubicBezTo>
                  <a:pt x="733" y="413"/>
                  <a:pt x="836" y="396"/>
                  <a:pt x="903" y="375"/>
                </a:cubicBezTo>
                <a:cubicBezTo>
                  <a:pt x="970" y="354"/>
                  <a:pt x="1001" y="330"/>
                  <a:pt x="1047" y="288"/>
                </a:cubicBezTo>
                <a:cubicBezTo>
                  <a:pt x="1093" y="246"/>
                  <a:pt x="1152" y="173"/>
                  <a:pt x="1181" y="125"/>
                </a:cubicBezTo>
                <a:cubicBezTo>
                  <a:pt x="1210" y="77"/>
                  <a:pt x="1213" y="21"/>
                  <a:pt x="1219" y="0"/>
                </a:cubicBezTo>
              </a:path>
            </a:pathLst>
          </a:custGeom>
          <a:noFill/>
          <a:ln w="28575" cap="flat" cmpd="sng">
            <a:solidFill>
              <a:srgbClr val="CC3300"/>
            </a:solidFill>
            <a:prstDash val="dash"/>
            <a:round/>
            <a:headEnd type="none" w="med" len="med"/>
            <a:tailEnd type="none" w="med" len="med"/>
          </a:ln>
        </p:spPr>
        <p:txBody>
          <a:bodyPr anchor="ctr">
            <a:spAutoFit/>
          </a:bodyPr>
          <a:lstStyle/>
          <a:p>
            <a:pPr fontAlgn="base">
              <a:spcBef>
                <a:spcPct val="0"/>
              </a:spcBef>
              <a:spcAft>
                <a:spcPct val="0"/>
              </a:spcAft>
            </a:pPr>
            <a:endParaRPr lang="en-CA" b="1">
              <a:solidFill>
                <a:srgbClr val="000000"/>
              </a:solidFill>
            </a:endParaRPr>
          </a:p>
        </p:txBody>
      </p:sp>
      <p:sp>
        <p:nvSpPr>
          <p:cNvPr id="43037" name="Text Box 45"/>
          <p:cNvSpPr txBox="1">
            <a:spLocks noChangeArrowheads="1"/>
          </p:cNvSpPr>
          <p:nvPr/>
        </p:nvSpPr>
        <p:spPr bwMode="auto">
          <a:xfrm>
            <a:off x="0" y="5092700"/>
            <a:ext cx="2179638" cy="519113"/>
          </a:xfrm>
          <a:prstGeom prst="rect">
            <a:avLst/>
          </a:prstGeom>
          <a:noFill/>
          <a:ln w="6350">
            <a:noFill/>
            <a:miter lim="800000"/>
            <a:headEnd/>
            <a:tailEnd/>
          </a:ln>
        </p:spPr>
        <p:txBody>
          <a:bodyPr>
            <a:spAutoFit/>
          </a:bodyPr>
          <a:lstStyle/>
          <a:p>
            <a:pPr fontAlgn="base">
              <a:spcBef>
                <a:spcPct val="50000"/>
              </a:spcBef>
              <a:spcAft>
                <a:spcPct val="0"/>
              </a:spcAft>
            </a:pPr>
            <a:r>
              <a:rPr lang="en-US" altLang="zh-CN" sz="2800" b="1">
                <a:solidFill>
                  <a:srgbClr val="000000"/>
                </a:solidFill>
              </a:rPr>
              <a:t>Result</a:t>
            </a:r>
            <a:r>
              <a:rPr lang="zh-CN" altLang="en-US" sz="2800" b="1">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5367"/>
                                        </p:tgtEl>
                                        <p:attrNameLst>
                                          <p:attrName>style.visibility</p:attrName>
                                        </p:attrNameLst>
                                      </p:cBhvr>
                                      <p:to>
                                        <p:strVal val="visible"/>
                                      </p:to>
                                    </p:set>
                                    <p:animEffect transition="in" filter="wipe(up)">
                                      <p:cBhvr>
                                        <p:cTn id="7" dur="500"/>
                                        <p:tgtEl>
                                          <p:spTgt spid="355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536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355366"/>
                                        </p:tgtEl>
                                        <p:attrNameLst>
                                          <p:attrName>style.visibility</p:attrName>
                                        </p:attrNameLst>
                                      </p:cBhvr>
                                      <p:to>
                                        <p:strVal val="visible"/>
                                      </p:to>
                                    </p:set>
                                    <p:anim calcmode="lin" valueType="num">
                                      <p:cBhvr additive="base">
                                        <p:cTn id="16" dur="500" fill="hold"/>
                                        <p:tgtEl>
                                          <p:spTgt spid="355366"/>
                                        </p:tgtEl>
                                        <p:attrNameLst>
                                          <p:attrName>ppt_x</p:attrName>
                                        </p:attrNameLst>
                                      </p:cBhvr>
                                      <p:tavLst>
                                        <p:tav tm="0">
                                          <p:val>
                                            <p:strVal val="1+#ppt_w/2"/>
                                          </p:val>
                                        </p:tav>
                                        <p:tav tm="100000">
                                          <p:val>
                                            <p:strVal val="#ppt_x"/>
                                          </p:val>
                                        </p:tav>
                                      </p:tavLst>
                                    </p:anim>
                                    <p:anim calcmode="lin" valueType="num">
                                      <p:cBhvr additive="base">
                                        <p:cTn id="17" dur="500" fill="hold"/>
                                        <p:tgtEl>
                                          <p:spTgt spid="35536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5368"/>
                                        </p:tgtEl>
                                        <p:attrNameLst>
                                          <p:attrName>style.visibility</p:attrName>
                                        </p:attrNameLst>
                                      </p:cBhvr>
                                      <p:to>
                                        <p:strVal val="visible"/>
                                      </p:to>
                                    </p:set>
                                    <p:animEffect transition="in" filter="wipe(up)">
                                      <p:cBhvr>
                                        <p:cTn id="22" dur="500"/>
                                        <p:tgtEl>
                                          <p:spTgt spid="35536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53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55371"/>
                                        </p:tgtEl>
                                        <p:attrNameLst>
                                          <p:attrName>style.visibility</p:attrName>
                                        </p:attrNameLst>
                                      </p:cBhvr>
                                      <p:to>
                                        <p:strVal val="visible"/>
                                      </p:to>
                                    </p:set>
                                    <p:anim calcmode="lin" valueType="num">
                                      <p:cBhvr additive="base">
                                        <p:cTn id="31" dur="500" fill="hold"/>
                                        <p:tgtEl>
                                          <p:spTgt spid="355371"/>
                                        </p:tgtEl>
                                        <p:attrNameLst>
                                          <p:attrName>ppt_x</p:attrName>
                                        </p:attrNameLst>
                                      </p:cBhvr>
                                      <p:tavLst>
                                        <p:tav tm="0">
                                          <p:val>
                                            <p:strVal val="1+#ppt_w/2"/>
                                          </p:val>
                                        </p:tav>
                                        <p:tav tm="100000">
                                          <p:val>
                                            <p:strVal val="#ppt_x"/>
                                          </p:val>
                                        </p:tav>
                                      </p:tavLst>
                                    </p:anim>
                                    <p:anim calcmode="lin" valueType="num">
                                      <p:cBhvr additive="base">
                                        <p:cTn id="32" dur="500" fill="hold"/>
                                        <p:tgtEl>
                                          <p:spTgt spid="35537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5372"/>
                                        </p:tgtEl>
                                        <p:attrNameLst>
                                          <p:attrName>style.visibility</p:attrName>
                                        </p:attrNameLst>
                                      </p:cBhvr>
                                      <p:to>
                                        <p:strVal val="visible"/>
                                      </p:to>
                                    </p:set>
                                    <p:animEffect transition="in" filter="wipe(left)">
                                      <p:cBhvr>
                                        <p:cTn id="37" dur="500"/>
                                        <p:tgtEl>
                                          <p:spTgt spid="35537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xit" presetSubtype="8" fill="hold" grpId="1" nodeType="clickEffect">
                                  <p:stCondLst>
                                    <p:cond delay="0"/>
                                  </p:stCondLst>
                                  <p:childTnLst>
                                    <p:anim calcmode="lin" valueType="num">
                                      <p:cBhvr additive="base">
                                        <p:cTn id="41" dur="500"/>
                                        <p:tgtEl>
                                          <p:spTgt spid="355366"/>
                                        </p:tgtEl>
                                        <p:attrNameLst>
                                          <p:attrName>ppt_x</p:attrName>
                                        </p:attrNameLst>
                                      </p:cBhvr>
                                      <p:tavLst>
                                        <p:tav tm="0">
                                          <p:val>
                                            <p:strVal val="ppt_x"/>
                                          </p:val>
                                        </p:tav>
                                        <p:tav tm="100000">
                                          <p:val>
                                            <p:strVal val="0-ppt_w/2"/>
                                          </p:val>
                                        </p:tav>
                                      </p:tavLst>
                                    </p:anim>
                                    <p:anim calcmode="lin" valueType="num">
                                      <p:cBhvr additive="base">
                                        <p:cTn id="42" dur="500"/>
                                        <p:tgtEl>
                                          <p:spTgt spid="355366"/>
                                        </p:tgtEl>
                                        <p:attrNameLst>
                                          <p:attrName>ppt_y</p:attrName>
                                        </p:attrNameLst>
                                      </p:cBhvr>
                                      <p:tavLst>
                                        <p:tav tm="0">
                                          <p:val>
                                            <p:strVal val="ppt_y"/>
                                          </p:val>
                                        </p:tav>
                                        <p:tav tm="100000">
                                          <p:val>
                                            <p:strVal val="ppt_y"/>
                                          </p:val>
                                        </p:tav>
                                      </p:tavLst>
                                    </p:anim>
                                    <p:set>
                                      <p:cBhvr>
                                        <p:cTn id="43" dur="1" fill="hold">
                                          <p:stCondLst>
                                            <p:cond delay="499"/>
                                          </p:stCondLst>
                                        </p:cTn>
                                        <p:tgtEl>
                                          <p:spTgt spid="3553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66" grpId="0"/>
      <p:bldP spid="355366" grpId="1"/>
      <p:bldP spid="355367" grpId="0" animBg="1"/>
      <p:bldP spid="355368" grpId="0" animBg="1"/>
      <p:bldP spid="355369" grpId="0"/>
      <p:bldP spid="355370" grpId="0"/>
      <p:bldP spid="355371" grpId="0"/>
      <p:bldP spid="3553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t>Eulerian path</a:t>
            </a:r>
          </a:p>
        </p:txBody>
      </p:sp>
      <p:sp>
        <p:nvSpPr>
          <p:cNvPr id="13315" name="Rectangle 3"/>
          <p:cNvSpPr>
            <a:spLocks noGrp="1" noChangeArrowheads="1"/>
          </p:cNvSpPr>
          <p:nvPr>
            <p:ph type="body" idx="1"/>
          </p:nvPr>
        </p:nvSpPr>
        <p:spPr/>
        <p:txBody>
          <a:bodyPr/>
          <a:lstStyle/>
          <a:p>
            <a:pPr eaLnBrk="1" hangingPunct="1"/>
            <a:r>
              <a:rPr lang="en-US" altLang="zh-CN"/>
              <a:t>In graph theory, an </a:t>
            </a:r>
            <a:r>
              <a:rPr lang="en-US" altLang="zh-CN" b="1"/>
              <a:t>Eulerian trail</a:t>
            </a:r>
            <a:r>
              <a:rPr lang="en-US" altLang="zh-CN"/>
              <a:t> is a trail in a graph which visits every edge exactly once. Similarly, an </a:t>
            </a:r>
            <a:r>
              <a:rPr lang="en-US" altLang="zh-CN" b="1"/>
              <a:t>Eulerian circuit</a:t>
            </a:r>
            <a:r>
              <a:rPr lang="en-US" altLang="zh-CN"/>
              <a:t> or </a:t>
            </a:r>
            <a:r>
              <a:rPr lang="en-US" altLang="zh-CN" b="1"/>
              <a:t>Eulerian cycle</a:t>
            </a:r>
            <a:r>
              <a:rPr lang="en-US" altLang="zh-CN"/>
              <a:t> is a Eulerian trail which starts and ends on the same vertex.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167313" y="1687513"/>
            <a:ext cx="3430587" cy="641350"/>
          </a:xfrm>
          <a:prstGeom prst="rect">
            <a:avLst/>
          </a:prstGeom>
          <a:solidFill>
            <a:schemeClr val="hlink"/>
          </a:solidFill>
          <a:ln w="6350">
            <a:noFill/>
            <a:miter lim="800000"/>
            <a:headEnd/>
            <a:tailEnd/>
          </a:ln>
        </p:spPr>
        <p:txBody>
          <a:bodyPr>
            <a:spAutoFit/>
          </a:bodyPr>
          <a:lstStyle/>
          <a:p>
            <a:pPr algn="ctr" fontAlgn="base">
              <a:spcBef>
                <a:spcPct val="50000"/>
              </a:spcBef>
              <a:spcAft>
                <a:spcPct val="0"/>
              </a:spcAft>
            </a:pPr>
            <a:endParaRPr lang="en-US" sz="3600">
              <a:solidFill>
                <a:srgbClr val="3B812F"/>
              </a:solidFill>
              <a:ea typeface="华文行楷" pitchFamily="2" charset="-122"/>
            </a:endParaRPr>
          </a:p>
        </p:txBody>
      </p:sp>
      <p:sp>
        <p:nvSpPr>
          <p:cNvPr id="44035" name="Line 3"/>
          <p:cNvSpPr>
            <a:spLocks noChangeShapeType="1"/>
          </p:cNvSpPr>
          <p:nvPr/>
        </p:nvSpPr>
        <p:spPr bwMode="auto">
          <a:xfrm flipV="1">
            <a:off x="5167313" y="1671638"/>
            <a:ext cx="3427412"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4036" name="Line 4"/>
          <p:cNvSpPr>
            <a:spLocks noChangeShapeType="1"/>
          </p:cNvSpPr>
          <p:nvPr/>
        </p:nvSpPr>
        <p:spPr bwMode="auto">
          <a:xfrm flipV="1">
            <a:off x="5167313" y="2327275"/>
            <a:ext cx="3427412"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4037" name="Line 5"/>
          <p:cNvSpPr>
            <a:spLocks noChangeShapeType="1"/>
          </p:cNvSpPr>
          <p:nvPr/>
        </p:nvSpPr>
        <p:spPr bwMode="auto">
          <a:xfrm flipH="1" flipV="1">
            <a:off x="1411288" y="3614738"/>
            <a:ext cx="763587"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4038" name="Line 6"/>
          <p:cNvSpPr>
            <a:spLocks noChangeShapeType="1"/>
          </p:cNvSpPr>
          <p:nvPr/>
        </p:nvSpPr>
        <p:spPr bwMode="auto">
          <a:xfrm>
            <a:off x="2921000" y="1497013"/>
            <a:ext cx="1309688" cy="1903412"/>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4039" name="Line 7"/>
          <p:cNvSpPr>
            <a:spLocks noChangeShapeType="1"/>
          </p:cNvSpPr>
          <p:nvPr/>
        </p:nvSpPr>
        <p:spPr bwMode="auto">
          <a:xfrm flipH="1">
            <a:off x="1212850" y="1466850"/>
            <a:ext cx="1371600" cy="1889125"/>
          </a:xfrm>
          <a:prstGeom prst="line">
            <a:avLst/>
          </a:prstGeom>
          <a:noFill/>
          <a:ln w="28575">
            <a:solidFill>
              <a:schemeClr val="tx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nvGrpSpPr>
          <p:cNvPr id="2" name="Group 8"/>
          <p:cNvGrpSpPr>
            <a:grpSpLocks/>
          </p:cNvGrpSpPr>
          <p:nvPr/>
        </p:nvGrpSpPr>
        <p:grpSpPr bwMode="auto">
          <a:xfrm>
            <a:off x="2514600" y="1012825"/>
            <a:ext cx="530225" cy="595313"/>
            <a:chOff x="3721" y="3017"/>
            <a:chExt cx="334" cy="375"/>
          </a:xfrm>
        </p:grpSpPr>
        <p:sp>
          <p:nvSpPr>
            <p:cNvPr id="356361" name="Oval 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4081" name="Text Box 10"/>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grpSp>
      <p:grpSp>
        <p:nvGrpSpPr>
          <p:cNvPr id="3" name="Group 11"/>
          <p:cNvGrpSpPr>
            <a:grpSpLocks/>
          </p:cNvGrpSpPr>
          <p:nvPr/>
        </p:nvGrpSpPr>
        <p:grpSpPr bwMode="auto">
          <a:xfrm>
            <a:off x="3368675" y="2139950"/>
            <a:ext cx="530225" cy="595313"/>
            <a:chOff x="3721" y="3017"/>
            <a:chExt cx="334" cy="375"/>
          </a:xfrm>
        </p:grpSpPr>
        <p:sp>
          <p:nvSpPr>
            <p:cNvPr id="356364" name="Oval 12"/>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4079" name="Text Box 13"/>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grpSp>
      <p:grpSp>
        <p:nvGrpSpPr>
          <p:cNvPr id="4" name="Group 14"/>
          <p:cNvGrpSpPr>
            <a:grpSpLocks/>
          </p:cNvGrpSpPr>
          <p:nvPr/>
        </p:nvGrpSpPr>
        <p:grpSpPr bwMode="auto">
          <a:xfrm>
            <a:off x="1665288" y="2049463"/>
            <a:ext cx="530225" cy="595312"/>
            <a:chOff x="3721" y="3017"/>
            <a:chExt cx="334" cy="375"/>
          </a:xfrm>
        </p:grpSpPr>
        <p:sp>
          <p:nvSpPr>
            <p:cNvPr id="356367" name="Oval 1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4077" name="Text Box 16"/>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grpSp>
      <p:grpSp>
        <p:nvGrpSpPr>
          <p:cNvPr id="5" name="Group 17"/>
          <p:cNvGrpSpPr>
            <a:grpSpLocks/>
          </p:cNvGrpSpPr>
          <p:nvPr/>
        </p:nvGrpSpPr>
        <p:grpSpPr bwMode="auto">
          <a:xfrm>
            <a:off x="900113" y="3282950"/>
            <a:ext cx="530225" cy="595313"/>
            <a:chOff x="3721" y="3017"/>
            <a:chExt cx="334" cy="375"/>
          </a:xfrm>
        </p:grpSpPr>
        <p:sp>
          <p:nvSpPr>
            <p:cNvPr id="356370" name="Oval 1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4075" name="Text Box 19"/>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grpSp>
      <p:grpSp>
        <p:nvGrpSpPr>
          <p:cNvPr id="6" name="Group 20"/>
          <p:cNvGrpSpPr>
            <a:grpSpLocks/>
          </p:cNvGrpSpPr>
          <p:nvPr/>
        </p:nvGrpSpPr>
        <p:grpSpPr bwMode="auto">
          <a:xfrm>
            <a:off x="2165350" y="3282950"/>
            <a:ext cx="530225" cy="595313"/>
            <a:chOff x="3721" y="3017"/>
            <a:chExt cx="334" cy="375"/>
          </a:xfrm>
        </p:grpSpPr>
        <p:sp>
          <p:nvSpPr>
            <p:cNvPr id="356373" name="Oval 2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4073" name="Text Box 22"/>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5</a:t>
              </a:r>
              <a:endParaRPr lang="en-US" altLang="zh-CN" sz="2800" b="1">
                <a:solidFill>
                  <a:srgbClr val="FFFFFF"/>
                </a:solidFill>
                <a:latin typeface="Times New Roman" pitchFamily="18" charset="0"/>
              </a:endParaRPr>
            </a:p>
          </p:txBody>
        </p:sp>
      </p:grpSp>
      <p:grpSp>
        <p:nvGrpSpPr>
          <p:cNvPr id="7" name="Group 23"/>
          <p:cNvGrpSpPr>
            <a:grpSpLocks/>
          </p:cNvGrpSpPr>
          <p:nvPr/>
        </p:nvGrpSpPr>
        <p:grpSpPr bwMode="auto">
          <a:xfrm>
            <a:off x="2763838" y="3313113"/>
            <a:ext cx="530225" cy="595312"/>
            <a:chOff x="3721" y="3017"/>
            <a:chExt cx="334" cy="375"/>
          </a:xfrm>
        </p:grpSpPr>
        <p:sp>
          <p:nvSpPr>
            <p:cNvPr id="356376"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4071" name="Text Box 25"/>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6</a:t>
              </a:r>
              <a:endParaRPr lang="en-US" altLang="zh-CN" sz="2800" b="1">
                <a:solidFill>
                  <a:srgbClr val="FFFFFF"/>
                </a:solidFill>
                <a:latin typeface="Times New Roman" pitchFamily="18" charset="0"/>
              </a:endParaRPr>
            </a:p>
          </p:txBody>
        </p:sp>
      </p:grpSp>
      <p:grpSp>
        <p:nvGrpSpPr>
          <p:cNvPr id="8" name="Group 26"/>
          <p:cNvGrpSpPr>
            <a:grpSpLocks/>
          </p:cNvGrpSpPr>
          <p:nvPr/>
        </p:nvGrpSpPr>
        <p:grpSpPr bwMode="auto">
          <a:xfrm>
            <a:off x="4022725" y="3330575"/>
            <a:ext cx="530225" cy="595313"/>
            <a:chOff x="3721" y="3017"/>
            <a:chExt cx="334" cy="375"/>
          </a:xfrm>
        </p:grpSpPr>
        <p:sp>
          <p:nvSpPr>
            <p:cNvPr id="356379"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4069" name="Text Box 28"/>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7</a:t>
              </a:r>
              <a:endParaRPr lang="en-US" altLang="zh-CN" sz="2800" b="1">
                <a:solidFill>
                  <a:srgbClr val="FFFFFF"/>
                </a:solidFill>
                <a:latin typeface="Times New Roman" pitchFamily="18" charset="0"/>
              </a:endParaRPr>
            </a:p>
          </p:txBody>
        </p:sp>
      </p:grpSp>
      <p:grpSp>
        <p:nvGrpSpPr>
          <p:cNvPr id="9" name="Group 29"/>
          <p:cNvGrpSpPr>
            <a:grpSpLocks/>
          </p:cNvGrpSpPr>
          <p:nvPr/>
        </p:nvGrpSpPr>
        <p:grpSpPr bwMode="auto">
          <a:xfrm>
            <a:off x="1539875" y="4487863"/>
            <a:ext cx="530225" cy="595312"/>
            <a:chOff x="3721" y="3017"/>
            <a:chExt cx="334" cy="375"/>
          </a:xfrm>
        </p:grpSpPr>
        <p:sp>
          <p:nvSpPr>
            <p:cNvPr id="356382" name="Oval 30"/>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4067" name="Text Box 31"/>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8</a:t>
              </a:r>
              <a:endParaRPr lang="en-US" altLang="zh-CN" sz="2800" b="1">
                <a:solidFill>
                  <a:srgbClr val="FFFFFF"/>
                </a:solidFill>
                <a:latin typeface="Times New Roman" pitchFamily="18" charset="0"/>
              </a:endParaRPr>
            </a:p>
          </p:txBody>
        </p:sp>
      </p:grpSp>
      <p:sp>
        <p:nvSpPr>
          <p:cNvPr id="44048" name="Line 32"/>
          <p:cNvSpPr>
            <a:spLocks noChangeShapeType="1"/>
          </p:cNvSpPr>
          <p:nvPr/>
        </p:nvSpPr>
        <p:spPr bwMode="auto">
          <a:xfrm>
            <a:off x="2022475" y="2579688"/>
            <a:ext cx="395288" cy="776287"/>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4049" name="Line 33"/>
          <p:cNvSpPr>
            <a:spLocks noChangeShapeType="1"/>
          </p:cNvSpPr>
          <p:nvPr/>
        </p:nvSpPr>
        <p:spPr bwMode="auto">
          <a:xfrm flipH="1">
            <a:off x="3089275" y="2654300"/>
            <a:ext cx="411163" cy="728663"/>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4050" name="Line 34"/>
          <p:cNvSpPr>
            <a:spLocks noChangeShapeType="1"/>
          </p:cNvSpPr>
          <p:nvPr/>
        </p:nvSpPr>
        <p:spPr bwMode="auto">
          <a:xfrm flipH="1" flipV="1">
            <a:off x="3252788" y="3630613"/>
            <a:ext cx="763587"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4051" name="Line 35"/>
          <p:cNvSpPr>
            <a:spLocks noChangeShapeType="1"/>
          </p:cNvSpPr>
          <p:nvPr/>
        </p:nvSpPr>
        <p:spPr bwMode="auto">
          <a:xfrm>
            <a:off x="1230313" y="3829050"/>
            <a:ext cx="395287" cy="776288"/>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4052" name="Text Box 36"/>
          <p:cNvSpPr txBox="1">
            <a:spLocks noChangeArrowheads="1"/>
          </p:cNvSpPr>
          <p:nvPr/>
        </p:nvSpPr>
        <p:spPr bwMode="auto">
          <a:xfrm>
            <a:off x="1820863" y="5073650"/>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1</a:t>
            </a:r>
          </a:p>
        </p:txBody>
      </p:sp>
      <p:sp>
        <p:nvSpPr>
          <p:cNvPr id="44053" name="Line 37"/>
          <p:cNvSpPr>
            <a:spLocks noChangeShapeType="1"/>
          </p:cNvSpPr>
          <p:nvPr/>
        </p:nvSpPr>
        <p:spPr bwMode="auto">
          <a:xfrm>
            <a:off x="2670175" y="692150"/>
            <a:ext cx="0" cy="365125"/>
          </a:xfrm>
          <a:prstGeom prst="line">
            <a:avLst/>
          </a:prstGeom>
          <a:noFill/>
          <a:ln w="28575">
            <a:solidFill>
              <a:srgbClr val="003399"/>
            </a:solidFill>
            <a:round/>
            <a:headEnd type="none" w="lg" len="lg"/>
            <a:tailEnd type="stealth" w="lg" len="lg"/>
          </a:ln>
        </p:spPr>
        <p:txBody>
          <a:bodyPr wrap="none" anchor="ctr">
            <a:spAutoFit/>
          </a:bodyPr>
          <a:lstStyle/>
          <a:p>
            <a:pPr fontAlgn="base">
              <a:spcBef>
                <a:spcPct val="0"/>
              </a:spcBef>
              <a:spcAft>
                <a:spcPct val="0"/>
              </a:spcAft>
            </a:pPr>
            <a:endParaRPr lang="en-CA" b="1">
              <a:solidFill>
                <a:srgbClr val="000000"/>
              </a:solidFill>
            </a:endParaRPr>
          </a:p>
        </p:txBody>
      </p:sp>
      <p:sp>
        <p:nvSpPr>
          <p:cNvPr id="44054" name="Line 38"/>
          <p:cNvSpPr>
            <a:spLocks noChangeShapeType="1"/>
          </p:cNvSpPr>
          <p:nvPr/>
        </p:nvSpPr>
        <p:spPr bwMode="auto">
          <a:xfrm flipH="1">
            <a:off x="1984375" y="1439863"/>
            <a:ext cx="411163" cy="563562"/>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4055" name="Line 39"/>
          <p:cNvSpPr>
            <a:spLocks noChangeShapeType="1"/>
          </p:cNvSpPr>
          <p:nvPr/>
        </p:nvSpPr>
        <p:spPr bwMode="auto">
          <a:xfrm>
            <a:off x="3097213" y="1470025"/>
            <a:ext cx="411162" cy="593725"/>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4056" name="Text Box 40"/>
          <p:cNvSpPr txBox="1">
            <a:spLocks noChangeArrowheads="1"/>
          </p:cNvSpPr>
          <p:nvPr/>
        </p:nvSpPr>
        <p:spPr bwMode="auto">
          <a:xfrm>
            <a:off x="2339975" y="507365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2</a:t>
            </a:r>
          </a:p>
        </p:txBody>
      </p:sp>
      <p:sp>
        <p:nvSpPr>
          <p:cNvPr id="44057" name="Text Box 41"/>
          <p:cNvSpPr txBox="1">
            <a:spLocks noChangeArrowheads="1"/>
          </p:cNvSpPr>
          <p:nvPr/>
        </p:nvSpPr>
        <p:spPr bwMode="auto">
          <a:xfrm>
            <a:off x="2855913" y="5075238"/>
            <a:ext cx="563562"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3</a:t>
            </a:r>
          </a:p>
        </p:txBody>
      </p:sp>
      <p:sp>
        <p:nvSpPr>
          <p:cNvPr id="356394" name="Text Box 42"/>
          <p:cNvSpPr txBox="1">
            <a:spLocks noChangeArrowheads="1"/>
          </p:cNvSpPr>
          <p:nvPr/>
        </p:nvSpPr>
        <p:spPr bwMode="auto">
          <a:xfrm>
            <a:off x="5749925" y="1781175"/>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3</a:t>
            </a:r>
          </a:p>
        </p:txBody>
      </p:sp>
      <p:sp>
        <p:nvSpPr>
          <p:cNvPr id="356395" name="Line 43"/>
          <p:cNvSpPr>
            <a:spLocks noChangeShapeType="1"/>
          </p:cNvSpPr>
          <p:nvPr/>
        </p:nvSpPr>
        <p:spPr bwMode="auto">
          <a:xfrm flipH="1">
            <a:off x="1130300" y="2628900"/>
            <a:ext cx="411163" cy="563563"/>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356396" name="Text Box 44"/>
          <p:cNvSpPr txBox="1">
            <a:spLocks noChangeArrowheads="1"/>
          </p:cNvSpPr>
          <p:nvPr/>
        </p:nvSpPr>
        <p:spPr bwMode="auto">
          <a:xfrm>
            <a:off x="3313113" y="5073650"/>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4</a:t>
            </a:r>
          </a:p>
        </p:txBody>
      </p:sp>
      <p:sp>
        <p:nvSpPr>
          <p:cNvPr id="356397" name="Text Box 45"/>
          <p:cNvSpPr txBox="1">
            <a:spLocks noChangeArrowheads="1"/>
          </p:cNvSpPr>
          <p:nvPr/>
        </p:nvSpPr>
        <p:spPr bwMode="auto">
          <a:xfrm>
            <a:off x="6208713" y="1781175"/>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4</a:t>
            </a:r>
          </a:p>
        </p:txBody>
      </p:sp>
      <p:sp>
        <p:nvSpPr>
          <p:cNvPr id="356398" name="Line 46"/>
          <p:cNvSpPr>
            <a:spLocks noChangeShapeType="1"/>
          </p:cNvSpPr>
          <p:nvPr/>
        </p:nvSpPr>
        <p:spPr bwMode="auto">
          <a:xfrm>
            <a:off x="2168525" y="2597150"/>
            <a:ext cx="349250" cy="623888"/>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356399" name="Text Box 47"/>
          <p:cNvSpPr txBox="1">
            <a:spLocks noChangeArrowheads="1"/>
          </p:cNvSpPr>
          <p:nvPr/>
        </p:nvSpPr>
        <p:spPr bwMode="auto">
          <a:xfrm>
            <a:off x="3805238" y="5072063"/>
            <a:ext cx="563562"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5</a:t>
            </a:r>
          </a:p>
        </p:txBody>
      </p:sp>
      <p:sp>
        <p:nvSpPr>
          <p:cNvPr id="356400" name="Text Box 48"/>
          <p:cNvSpPr txBox="1">
            <a:spLocks noChangeArrowheads="1"/>
          </p:cNvSpPr>
          <p:nvPr/>
        </p:nvSpPr>
        <p:spPr bwMode="auto">
          <a:xfrm>
            <a:off x="6669088" y="1781175"/>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5</a:t>
            </a:r>
          </a:p>
        </p:txBody>
      </p:sp>
      <p:sp>
        <p:nvSpPr>
          <p:cNvPr id="44065" name="Text Box 49"/>
          <p:cNvSpPr txBox="1">
            <a:spLocks noChangeArrowheads="1"/>
          </p:cNvSpPr>
          <p:nvPr/>
        </p:nvSpPr>
        <p:spPr bwMode="auto">
          <a:xfrm>
            <a:off x="0" y="5092700"/>
            <a:ext cx="2179638" cy="519113"/>
          </a:xfrm>
          <a:prstGeom prst="rect">
            <a:avLst/>
          </a:prstGeom>
          <a:noFill/>
          <a:ln w="6350">
            <a:noFill/>
            <a:miter lim="800000"/>
            <a:headEnd/>
            <a:tailEnd/>
          </a:ln>
        </p:spPr>
        <p:txBody>
          <a:bodyPr>
            <a:spAutoFit/>
          </a:bodyPr>
          <a:lstStyle/>
          <a:p>
            <a:pPr fontAlgn="base">
              <a:spcBef>
                <a:spcPct val="50000"/>
              </a:spcBef>
              <a:spcAft>
                <a:spcPct val="0"/>
              </a:spcAft>
            </a:pPr>
            <a:r>
              <a:rPr lang="en-US" altLang="zh-CN" sz="2800" b="1">
                <a:solidFill>
                  <a:srgbClr val="000000"/>
                </a:solidFill>
              </a:rPr>
              <a:t>Result</a:t>
            </a:r>
            <a:r>
              <a:rPr lang="zh-CN" altLang="en-US" sz="2800" b="1">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95"/>
                                        </p:tgtEl>
                                        <p:attrNameLst>
                                          <p:attrName>style.visibility</p:attrName>
                                        </p:attrNameLst>
                                      </p:cBhvr>
                                      <p:to>
                                        <p:strVal val="visible"/>
                                      </p:to>
                                    </p:set>
                                    <p:animEffect transition="in" filter="wipe(up)">
                                      <p:cBhvr>
                                        <p:cTn id="7" dur="500"/>
                                        <p:tgtEl>
                                          <p:spTgt spid="3563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63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356397"/>
                                        </p:tgtEl>
                                        <p:attrNameLst>
                                          <p:attrName>style.visibility</p:attrName>
                                        </p:attrNameLst>
                                      </p:cBhvr>
                                      <p:to>
                                        <p:strVal val="visible"/>
                                      </p:to>
                                    </p:set>
                                    <p:anim calcmode="lin" valueType="num">
                                      <p:cBhvr additive="base">
                                        <p:cTn id="16" dur="500" fill="hold"/>
                                        <p:tgtEl>
                                          <p:spTgt spid="356397"/>
                                        </p:tgtEl>
                                        <p:attrNameLst>
                                          <p:attrName>ppt_x</p:attrName>
                                        </p:attrNameLst>
                                      </p:cBhvr>
                                      <p:tavLst>
                                        <p:tav tm="0">
                                          <p:val>
                                            <p:strVal val="1+#ppt_w/2"/>
                                          </p:val>
                                        </p:tav>
                                        <p:tav tm="100000">
                                          <p:val>
                                            <p:strVal val="#ppt_x"/>
                                          </p:val>
                                        </p:tav>
                                      </p:tavLst>
                                    </p:anim>
                                    <p:anim calcmode="lin" valueType="num">
                                      <p:cBhvr additive="base">
                                        <p:cTn id="17" dur="500" fill="hold"/>
                                        <p:tgtEl>
                                          <p:spTgt spid="35639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398"/>
                                        </p:tgtEl>
                                        <p:attrNameLst>
                                          <p:attrName>style.visibility</p:attrName>
                                        </p:attrNameLst>
                                      </p:cBhvr>
                                      <p:to>
                                        <p:strVal val="visible"/>
                                      </p:to>
                                    </p:set>
                                    <p:animEffect transition="in" filter="wipe(up)">
                                      <p:cBhvr>
                                        <p:cTn id="22" dur="500"/>
                                        <p:tgtEl>
                                          <p:spTgt spid="35639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63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56400"/>
                                        </p:tgtEl>
                                        <p:attrNameLst>
                                          <p:attrName>style.visibility</p:attrName>
                                        </p:attrNameLst>
                                      </p:cBhvr>
                                      <p:to>
                                        <p:strVal val="visible"/>
                                      </p:to>
                                    </p:set>
                                    <p:anim calcmode="lin" valueType="num">
                                      <p:cBhvr additive="base">
                                        <p:cTn id="31" dur="500" fill="hold"/>
                                        <p:tgtEl>
                                          <p:spTgt spid="356400"/>
                                        </p:tgtEl>
                                        <p:attrNameLst>
                                          <p:attrName>ppt_x</p:attrName>
                                        </p:attrNameLst>
                                      </p:cBhvr>
                                      <p:tavLst>
                                        <p:tav tm="0">
                                          <p:val>
                                            <p:strVal val="1+#ppt_w/2"/>
                                          </p:val>
                                        </p:tav>
                                        <p:tav tm="100000">
                                          <p:val>
                                            <p:strVal val="#ppt_x"/>
                                          </p:val>
                                        </p:tav>
                                      </p:tavLst>
                                    </p:anim>
                                    <p:anim calcmode="lin" valueType="num">
                                      <p:cBhvr additive="base">
                                        <p:cTn id="32" dur="500" fill="hold"/>
                                        <p:tgtEl>
                                          <p:spTgt spid="35640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0" nodeType="clickEffect">
                                  <p:stCondLst>
                                    <p:cond delay="0"/>
                                  </p:stCondLst>
                                  <p:childTnLst>
                                    <p:anim calcmode="lin" valueType="num">
                                      <p:cBhvr additive="base">
                                        <p:cTn id="36" dur="500"/>
                                        <p:tgtEl>
                                          <p:spTgt spid="356394"/>
                                        </p:tgtEl>
                                        <p:attrNameLst>
                                          <p:attrName>ppt_x</p:attrName>
                                        </p:attrNameLst>
                                      </p:cBhvr>
                                      <p:tavLst>
                                        <p:tav tm="0">
                                          <p:val>
                                            <p:strVal val="ppt_x"/>
                                          </p:val>
                                        </p:tav>
                                        <p:tav tm="100000">
                                          <p:val>
                                            <p:strVal val="0-ppt_w/2"/>
                                          </p:val>
                                        </p:tav>
                                      </p:tavLst>
                                    </p:anim>
                                    <p:anim calcmode="lin" valueType="num">
                                      <p:cBhvr additive="base">
                                        <p:cTn id="37" dur="500"/>
                                        <p:tgtEl>
                                          <p:spTgt spid="356394"/>
                                        </p:tgtEl>
                                        <p:attrNameLst>
                                          <p:attrName>ppt_y</p:attrName>
                                        </p:attrNameLst>
                                      </p:cBhvr>
                                      <p:tavLst>
                                        <p:tav tm="0">
                                          <p:val>
                                            <p:strVal val="ppt_y"/>
                                          </p:val>
                                        </p:tav>
                                        <p:tav tm="100000">
                                          <p:val>
                                            <p:strVal val="ppt_y"/>
                                          </p:val>
                                        </p:tav>
                                      </p:tavLst>
                                    </p:anim>
                                    <p:set>
                                      <p:cBhvr>
                                        <p:cTn id="38" dur="1" fill="hold">
                                          <p:stCondLst>
                                            <p:cond delay="499"/>
                                          </p:stCondLst>
                                        </p:cTn>
                                        <p:tgtEl>
                                          <p:spTgt spid="3563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94" grpId="0"/>
      <p:bldP spid="356395" grpId="0" animBg="1"/>
      <p:bldP spid="356396" grpId="0"/>
      <p:bldP spid="356397" grpId="0"/>
      <p:bldP spid="356398" grpId="0" animBg="1"/>
      <p:bldP spid="356399" grpId="0"/>
      <p:bldP spid="35640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flipH="1" flipV="1">
            <a:off x="1479550" y="3592513"/>
            <a:ext cx="763588"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5059" name="Line 3"/>
          <p:cNvSpPr>
            <a:spLocks noChangeShapeType="1"/>
          </p:cNvSpPr>
          <p:nvPr/>
        </p:nvSpPr>
        <p:spPr bwMode="auto">
          <a:xfrm>
            <a:off x="2989263" y="1474788"/>
            <a:ext cx="1309687" cy="1903412"/>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5060" name="Line 4"/>
          <p:cNvSpPr>
            <a:spLocks noChangeShapeType="1"/>
          </p:cNvSpPr>
          <p:nvPr/>
        </p:nvSpPr>
        <p:spPr bwMode="auto">
          <a:xfrm flipH="1">
            <a:off x="1281113" y="1444625"/>
            <a:ext cx="1371600" cy="1889125"/>
          </a:xfrm>
          <a:prstGeom prst="line">
            <a:avLst/>
          </a:prstGeom>
          <a:noFill/>
          <a:ln w="28575">
            <a:solidFill>
              <a:schemeClr val="tx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nvGrpSpPr>
          <p:cNvPr id="2" name="Group 5"/>
          <p:cNvGrpSpPr>
            <a:grpSpLocks/>
          </p:cNvGrpSpPr>
          <p:nvPr/>
        </p:nvGrpSpPr>
        <p:grpSpPr bwMode="auto">
          <a:xfrm>
            <a:off x="2582863" y="990600"/>
            <a:ext cx="530225" cy="595313"/>
            <a:chOff x="3721" y="3017"/>
            <a:chExt cx="334" cy="375"/>
          </a:xfrm>
        </p:grpSpPr>
        <p:sp>
          <p:nvSpPr>
            <p:cNvPr id="357382" name="Oval 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5110" name="Text Box 7"/>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grpSp>
      <p:grpSp>
        <p:nvGrpSpPr>
          <p:cNvPr id="3" name="Group 8"/>
          <p:cNvGrpSpPr>
            <a:grpSpLocks/>
          </p:cNvGrpSpPr>
          <p:nvPr/>
        </p:nvGrpSpPr>
        <p:grpSpPr bwMode="auto">
          <a:xfrm>
            <a:off x="3436938" y="2117725"/>
            <a:ext cx="530225" cy="595313"/>
            <a:chOff x="3721" y="3017"/>
            <a:chExt cx="334" cy="375"/>
          </a:xfrm>
        </p:grpSpPr>
        <p:sp>
          <p:nvSpPr>
            <p:cNvPr id="357385" name="Oval 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5108" name="Text Box 10"/>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grpSp>
      <p:grpSp>
        <p:nvGrpSpPr>
          <p:cNvPr id="4" name="Group 11"/>
          <p:cNvGrpSpPr>
            <a:grpSpLocks/>
          </p:cNvGrpSpPr>
          <p:nvPr/>
        </p:nvGrpSpPr>
        <p:grpSpPr bwMode="auto">
          <a:xfrm>
            <a:off x="1733550" y="2027238"/>
            <a:ext cx="530225" cy="595312"/>
            <a:chOff x="3721" y="3017"/>
            <a:chExt cx="334" cy="375"/>
          </a:xfrm>
        </p:grpSpPr>
        <p:sp>
          <p:nvSpPr>
            <p:cNvPr id="357388" name="Oval 12"/>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5106" name="Text Box 13"/>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grpSp>
      <p:grpSp>
        <p:nvGrpSpPr>
          <p:cNvPr id="5" name="Group 14"/>
          <p:cNvGrpSpPr>
            <a:grpSpLocks/>
          </p:cNvGrpSpPr>
          <p:nvPr/>
        </p:nvGrpSpPr>
        <p:grpSpPr bwMode="auto">
          <a:xfrm>
            <a:off x="968375" y="3260725"/>
            <a:ext cx="530225" cy="595313"/>
            <a:chOff x="3721" y="3017"/>
            <a:chExt cx="334" cy="375"/>
          </a:xfrm>
        </p:grpSpPr>
        <p:sp>
          <p:nvSpPr>
            <p:cNvPr id="357391" name="Oval 1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5104" name="Text Box 16"/>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grpSp>
      <p:grpSp>
        <p:nvGrpSpPr>
          <p:cNvPr id="6" name="Group 17"/>
          <p:cNvGrpSpPr>
            <a:grpSpLocks/>
          </p:cNvGrpSpPr>
          <p:nvPr/>
        </p:nvGrpSpPr>
        <p:grpSpPr bwMode="auto">
          <a:xfrm>
            <a:off x="2233613" y="3260725"/>
            <a:ext cx="530225" cy="595313"/>
            <a:chOff x="3721" y="3017"/>
            <a:chExt cx="334" cy="375"/>
          </a:xfrm>
        </p:grpSpPr>
        <p:sp>
          <p:nvSpPr>
            <p:cNvPr id="357394" name="Oval 1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5102" name="Text Box 19"/>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5</a:t>
              </a:r>
              <a:endParaRPr lang="en-US" altLang="zh-CN" sz="2800" b="1">
                <a:solidFill>
                  <a:srgbClr val="FFFFFF"/>
                </a:solidFill>
                <a:latin typeface="Times New Roman" pitchFamily="18" charset="0"/>
              </a:endParaRPr>
            </a:p>
          </p:txBody>
        </p:sp>
      </p:grpSp>
      <p:grpSp>
        <p:nvGrpSpPr>
          <p:cNvPr id="7" name="Group 20"/>
          <p:cNvGrpSpPr>
            <a:grpSpLocks/>
          </p:cNvGrpSpPr>
          <p:nvPr/>
        </p:nvGrpSpPr>
        <p:grpSpPr bwMode="auto">
          <a:xfrm>
            <a:off x="2832100" y="3290888"/>
            <a:ext cx="530225" cy="595312"/>
            <a:chOff x="3721" y="3017"/>
            <a:chExt cx="334" cy="375"/>
          </a:xfrm>
        </p:grpSpPr>
        <p:sp>
          <p:nvSpPr>
            <p:cNvPr id="357397" name="Oval 2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5100" name="Text Box 22"/>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6</a:t>
              </a:r>
              <a:endParaRPr lang="en-US" altLang="zh-CN" sz="2800" b="1">
                <a:solidFill>
                  <a:srgbClr val="FFFFFF"/>
                </a:solidFill>
                <a:latin typeface="Times New Roman" pitchFamily="18" charset="0"/>
              </a:endParaRPr>
            </a:p>
          </p:txBody>
        </p:sp>
      </p:grpSp>
      <p:grpSp>
        <p:nvGrpSpPr>
          <p:cNvPr id="8" name="Group 23"/>
          <p:cNvGrpSpPr>
            <a:grpSpLocks/>
          </p:cNvGrpSpPr>
          <p:nvPr/>
        </p:nvGrpSpPr>
        <p:grpSpPr bwMode="auto">
          <a:xfrm>
            <a:off x="4090988" y="3308350"/>
            <a:ext cx="530225" cy="595313"/>
            <a:chOff x="3721" y="3017"/>
            <a:chExt cx="334" cy="375"/>
          </a:xfrm>
        </p:grpSpPr>
        <p:sp>
          <p:nvSpPr>
            <p:cNvPr id="357400"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5098" name="Text Box 25"/>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7</a:t>
              </a:r>
              <a:endParaRPr lang="en-US" altLang="zh-CN" sz="2800" b="1">
                <a:solidFill>
                  <a:srgbClr val="FFFFFF"/>
                </a:solidFill>
                <a:latin typeface="Times New Roman" pitchFamily="18" charset="0"/>
              </a:endParaRPr>
            </a:p>
          </p:txBody>
        </p:sp>
      </p:grpSp>
      <p:grpSp>
        <p:nvGrpSpPr>
          <p:cNvPr id="9" name="Group 26"/>
          <p:cNvGrpSpPr>
            <a:grpSpLocks/>
          </p:cNvGrpSpPr>
          <p:nvPr/>
        </p:nvGrpSpPr>
        <p:grpSpPr bwMode="auto">
          <a:xfrm>
            <a:off x="1608138" y="4465638"/>
            <a:ext cx="530225" cy="595312"/>
            <a:chOff x="3721" y="3017"/>
            <a:chExt cx="334" cy="375"/>
          </a:xfrm>
        </p:grpSpPr>
        <p:sp>
          <p:nvSpPr>
            <p:cNvPr id="357403"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5096" name="Text Box 28"/>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8</a:t>
              </a:r>
              <a:endParaRPr lang="en-US" altLang="zh-CN" sz="2800" b="1">
                <a:solidFill>
                  <a:srgbClr val="FFFFFF"/>
                </a:solidFill>
                <a:latin typeface="Times New Roman" pitchFamily="18" charset="0"/>
              </a:endParaRPr>
            </a:p>
          </p:txBody>
        </p:sp>
      </p:grpSp>
      <p:sp>
        <p:nvSpPr>
          <p:cNvPr id="45069" name="Line 29"/>
          <p:cNvSpPr>
            <a:spLocks noChangeShapeType="1"/>
          </p:cNvSpPr>
          <p:nvPr/>
        </p:nvSpPr>
        <p:spPr bwMode="auto">
          <a:xfrm>
            <a:off x="2090738" y="2557463"/>
            <a:ext cx="395287" cy="776287"/>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5070" name="Line 30"/>
          <p:cNvSpPr>
            <a:spLocks noChangeShapeType="1"/>
          </p:cNvSpPr>
          <p:nvPr/>
        </p:nvSpPr>
        <p:spPr bwMode="auto">
          <a:xfrm flipH="1">
            <a:off x="3157538" y="2632075"/>
            <a:ext cx="411162" cy="728663"/>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5071" name="Line 31"/>
          <p:cNvSpPr>
            <a:spLocks noChangeShapeType="1"/>
          </p:cNvSpPr>
          <p:nvPr/>
        </p:nvSpPr>
        <p:spPr bwMode="auto">
          <a:xfrm flipH="1" flipV="1">
            <a:off x="3321050" y="3608388"/>
            <a:ext cx="763588"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5072" name="Line 32"/>
          <p:cNvSpPr>
            <a:spLocks noChangeShapeType="1"/>
          </p:cNvSpPr>
          <p:nvPr/>
        </p:nvSpPr>
        <p:spPr bwMode="auto">
          <a:xfrm>
            <a:off x="1298575" y="3806825"/>
            <a:ext cx="395288" cy="776288"/>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5073" name="Text Box 33"/>
          <p:cNvSpPr txBox="1">
            <a:spLocks noChangeArrowheads="1"/>
          </p:cNvSpPr>
          <p:nvPr/>
        </p:nvSpPr>
        <p:spPr bwMode="auto">
          <a:xfrm>
            <a:off x="1889125" y="5051425"/>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1</a:t>
            </a:r>
          </a:p>
        </p:txBody>
      </p:sp>
      <p:sp>
        <p:nvSpPr>
          <p:cNvPr id="45074" name="Line 34"/>
          <p:cNvSpPr>
            <a:spLocks noChangeShapeType="1"/>
          </p:cNvSpPr>
          <p:nvPr/>
        </p:nvSpPr>
        <p:spPr bwMode="auto">
          <a:xfrm>
            <a:off x="2738438" y="669925"/>
            <a:ext cx="0" cy="365125"/>
          </a:xfrm>
          <a:prstGeom prst="line">
            <a:avLst/>
          </a:prstGeom>
          <a:noFill/>
          <a:ln w="28575">
            <a:solidFill>
              <a:srgbClr val="003399"/>
            </a:solidFill>
            <a:round/>
            <a:headEnd type="none" w="lg" len="lg"/>
            <a:tailEnd type="stealth" w="lg" len="lg"/>
          </a:ln>
        </p:spPr>
        <p:txBody>
          <a:bodyPr wrap="none" anchor="ctr">
            <a:spAutoFit/>
          </a:bodyPr>
          <a:lstStyle/>
          <a:p>
            <a:pPr fontAlgn="base">
              <a:spcBef>
                <a:spcPct val="0"/>
              </a:spcBef>
              <a:spcAft>
                <a:spcPct val="0"/>
              </a:spcAft>
            </a:pPr>
            <a:endParaRPr lang="en-CA" b="1">
              <a:solidFill>
                <a:srgbClr val="000000"/>
              </a:solidFill>
            </a:endParaRPr>
          </a:p>
        </p:txBody>
      </p:sp>
      <p:sp>
        <p:nvSpPr>
          <p:cNvPr id="45075" name="Line 35"/>
          <p:cNvSpPr>
            <a:spLocks noChangeShapeType="1"/>
          </p:cNvSpPr>
          <p:nvPr/>
        </p:nvSpPr>
        <p:spPr bwMode="auto">
          <a:xfrm flipH="1">
            <a:off x="2052638" y="1417638"/>
            <a:ext cx="411162" cy="563562"/>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5076" name="Line 36"/>
          <p:cNvSpPr>
            <a:spLocks noChangeShapeType="1"/>
          </p:cNvSpPr>
          <p:nvPr/>
        </p:nvSpPr>
        <p:spPr bwMode="auto">
          <a:xfrm>
            <a:off x="3165475" y="1447800"/>
            <a:ext cx="411163" cy="593725"/>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5077" name="Text Box 37"/>
          <p:cNvSpPr txBox="1">
            <a:spLocks noChangeArrowheads="1"/>
          </p:cNvSpPr>
          <p:nvPr/>
        </p:nvSpPr>
        <p:spPr bwMode="auto">
          <a:xfrm>
            <a:off x="2408238" y="5051425"/>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2</a:t>
            </a:r>
          </a:p>
        </p:txBody>
      </p:sp>
      <p:sp>
        <p:nvSpPr>
          <p:cNvPr id="45078" name="Text Box 38"/>
          <p:cNvSpPr txBox="1">
            <a:spLocks noChangeArrowheads="1"/>
          </p:cNvSpPr>
          <p:nvPr/>
        </p:nvSpPr>
        <p:spPr bwMode="auto">
          <a:xfrm>
            <a:off x="2924175" y="5053013"/>
            <a:ext cx="563563"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3</a:t>
            </a:r>
          </a:p>
        </p:txBody>
      </p:sp>
      <p:sp>
        <p:nvSpPr>
          <p:cNvPr id="45079" name="Text Box 39"/>
          <p:cNvSpPr txBox="1">
            <a:spLocks noChangeArrowheads="1"/>
          </p:cNvSpPr>
          <p:nvPr/>
        </p:nvSpPr>
        <p:spPr bwMode="auto">
          <a:xfrm>
            <a:off x="5235575" y="1665288"/>
            <a:ext cx="3430588" cy="641350"/>
          </a:xfrm>
          <a:prstGeom prst="rect">
            <a:avLst/>
          </a:prstGeom>
          <a:solidFill>
            <a:schemeClr val="hlink"/>
          </a:solidFill>
          <a:ln w="6350">
            <a:noFill/>
            <a:miter lim="800000"/>
            <a:headEnd/>
            <a:tailEnd/>
          </a:ln>
        </p:spPr>
        <p:txBody>
          <a:bodyPr>
            <a:spAutoFit/>
          </a:bodyPr>
          <a:lstStyle/>
          <a:p>
            <a:pPr algn="ctr" fontAlgn="base">
              <a:spcBef>
                <a:spcPct val="50000"/>
              </a:spcBef>
              <a:spcAft>
                <a:spcPct val="0"/>
              </a:spcAft>
            </a:pPr>
            <a:endParaRPr lang="en-US" sz="3600">
              <a:solidFill>
                <a:srgbClr val="3B812F"/>
              </a:solidFill>
              <a:ea typeface="华文行楷" pitchFamily="2" charset="-122"/>
            </a:endParaRPr>
          </a:p>
        </p:txBody>
      </p:sp>
      <p:sp>
        <p:nvSpPr>
          <p:cNvPr id="45080" name="Line 40"/>
          <p:cNvSpPr>
            <a:spLocks noChangeShapeType="1"/>
          </p:cNvSpPr>
          <p:nvPr/>
        </p:nvSpPr>
        <p:spPr bwMode="auto">
          <a:xfrm flipH="1">
            <a:off x="1198563" y="2606675"/>
            <a:ext cx="411162" cy="563563"/>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5081" name="Line 41"/>
          <p:cNvSpPr>
            <a:spLocks noChangeShapeType="1"/>
          </p:cNvSpPr>
          <p:nvPr/>
        </p:nvSpPr>
        <p:spPr bwMode="auto">
          <a:xfrm flipV="1">
            <a:off x="5235575" y="1649413"/>
            <a:ext cx="3427413"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5082" name="Text Box 42"/>
          <p:cNvSpPr txBox="1">
            <a:spLocks noChangeArrowheads="1"/>
          </p:cNvSpPr>
          <p:nvPr/>
        </p:nvSpPr>
        <p:spPr bwMode="auto">
          <a:xfrm>
            <a:off x="3381375" y="5051425"/>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4</a:t>
            </a:r>
          </a:p>
        </p:txBody>
      </p:sp>
      <p:sp>
        <p:nvSpPr>
          <p:cNvPr id="357419" name="Text Box 43"/>
          <p:cNvSpPr txBox="1">
            <a:spLocks noChangeArrowheads="1"/>
          </p:cNvSpPr>
          <p:nvPr/>
        </p:nvSpPr>
        <p:spPr bwMode="auto">
          <a:xfrm>
            <a:off x="6276975" y="175895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4</a:t>
            </a:r>
          </a:p>
        </p:txBody>
      </p:sp>
      <p:sp>
        <p:nvSpPr>
          <p:cNvPr id="45084" name="Line 44"/>
          <p:cNvSpPr>
            <a:spLocks noChangeShapeType="1"/>
          </p:cNvSpPr>
          <p:nvPr/>
        </p:nvSpPr>
        <p:spPr bwMode="auto">
          <a:xfrm>
            <a:off x="2236788" y="2574925"/>
            <a:ext cx="349250" cy="623888"/>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5085" name="Text Box 45"/>
          <p:cNvSpPr txBox="1">
            <a:spLocks noChangeArrowheads="1"/>
          </p:cNvSpPr>
          <p:nvPr/>
        </p:nvSpPr>
        <p:spPr bwMode="auto">
          <a:xfrm>
            <a:off x="3873500" y="5049838"/>
            <a:ext cx="563563"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5</a:t>
            </a:r>
          </a:p>
        </p:txBody>
      </p:sp>
      <p:sp>
        <p:nvSpPr>
          <p:cNvPr id="45086" name="Text Box 46"/>
          <p:cNvSpPr txBox="1">
            <a:spLocks noChangeArrowheads="1"/>
          </p:cNvSpPr>
          <p:nvPr/>
        </p:nvSpPr>
        <p:spPr bwMode="auto">
          <a:xfrm>
            <a:off x="6737350" y="175895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5</a:t>
            </a:r>
          </a:p>
        </p:txBody>
      </p:sp>
      <p:sp>
        <p:nvSpPr>
          <p:cNvPr id="357423" name="Line 47"/>
          <p:cNvSpPr>
            <a:spLocks noChangeShapeType="1"/>
          </p:cNvSpPr>
          <p:nvPr/>
        </p:nvSpPr>
        <p:spPr bwMode="auto">
          <a:xfrm flipH="1">
            <a:off x="3060700" y="2667000"/>
            <a:ext cx="317500" cy="549275"/>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357424" name="Text Box 48"/>
          <p:cNvSpPr txBox="1">
            <a:spLocks noChangeArrowheads="1"/>
          </p:cNvSpPr>
          <p:nvPr/>
        </p:nvSpPr>
        <p:spPr bwMode="auto">
          <a:xfrm>
            <a:off x="4352925" y="5049838"/>
            <a:ext cx="563563"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6</a:t>
            </a:r>
          </a:p>
        </p:txBody>
      </p:sp>
      <p:sp>
        <p:nvSpPr>
          <p:cNvPr id="357425" name="Text Box 49"/>
          <p:cNvSpPr txBox="1">
            <a:spLocks noChangeArrowheads="1"/>
          </p:cNvSpPr>
          <p:nvPr/>
        </p:nvSpPr>
        <p:spPr bwMode="auto">
          <a:xfrm>
            <a:off x="7178675" y="175895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6</a:t>
            </a:r>
          </a:p>
        </p:txBody>
      </p:sp>
      <p:sp>
        <p:nvSpPr>
          <p:cNvPr id="357426" name="Line 50"/>
          <p:cNvSpPr>
            <a:spLocks noChangeShapeType="1"/>
          </p:cNvSpPr>
          <p:nvPr/>
        </p:nvSpPr>
        <p:spPr bwMode="auto">
          <a:xfrm>
            <a:off x="3990975" y="2667000"/>
            <a:ext cx="411163" cy="593725"/>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357427" name="Text Box 51"/>
          <p:cNvSpPr txBox="1">
            <a:spLocks noChangeArrowheads="1"/>
          </p:cNvSpPr>
          <p:nvPr/>
        </p:nvSpPr>
        <p:spPr bwMode="auto">
          <a:xfrm>
            <a:off x="4797425" y="506730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7</a:t>
            </a:r>
          </a:p>
        </p:txBody>
      </p:sp>
      <p:sp>
        <p:nvSpPr>
          <p:cNvPr id="357428" name="Text Box 52"/>
          <p:cNvSpPr txBox="1">
            <a:spLocks noChangeArrowheads="1"/>
          </p:cNvSpPr>
          <p:nvPr/>
        </p:nvSpPr>
        <p:spPr bwMode="auto">
          <a:xfrm>
            <a:off x="7642225" y="175895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7</a:t>
            </a:r>
          </a:p>
        </p:txBody>
      </p:sp>
      <p:sp>
        <p:nvSpPr>
          <p:cNvPr id="45093" name="Line 53"/>
          <p:cNvSpPr>
            <a:spLocks noChangeShapeType="1"/>
          </p:cNvSpPr>
          <p:nvPr/>
        </p:nvSpPr>
        <p:spPr bwMode="auto">
          <a:xfrm flipV="1">
            <a:off x="5235575" y="2305050"/>
            <a:ext cx="3427413"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5094" name="Text Box 54"/>
          <p:cNvSpPr txBox="1">
            <a:spLocks noChangeArrowheads="1"/>
          </p:cNvSpPr>
          <p:nvPr/>
        </p:nvSpPr>
        <p:spPr bwMode="auto">
          <a:xfrm>
            <a:off x="0" y="5092700"/>
            <a:ext cx="2179638" cy="519113"/>
          </a:xfrm>
          <a:prstGeom prst="rect">
            <a:avLst/>
          </a:prstGeom>
          <a:noFill/>
          <a:ln w="6350">
            <a:noFill/>
            <a:miter lim="800000"/>
            <a:headEnd/>
            <a:tailEnd/>
          </a:ln>
        </p:spPr>
        <p:txBody>
          <a:bodyPr>
            <a:spAutoFit/>
          </a:bodyPr>
          <a:lstStyle/>
          <a:p>
            <a:pPr fontAlgn="base">
              <a:spcBef>
                <a:spcPct val="50000"/>
              </a:spcBef>
              <a:spcAft>
                <a:spcPct val="0"/>
              </a:spcAft>
            </a:pPr>
            <a:r>
              <a:rPr lang="en-US" altLang="zh-CN" sz="2800" b="1">
                <a:solidFill>
                  <a:srgbClr val="000000"/>
                </a:solidFill>
              </a:rPr>
              <a:t>Result</a:t>
            </a:r>
            <a:r>
              <a:rPr lang="zh-CN" altLang="en-US" sz="2800" b="1">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7423"/>
                                        </p:tgtEl>
                                        <p:attrNameLst>
                                          <p:attrName>style.visibility</p:attrName>
                                        </p:attrNameLst>
                                      </p:cBhvr>
                                      <p:to>
                                        <p:strVal val="visible"/>
                                      </p:to>
                                    </p:set>
                                    <p:animEffect transition="in" filter="wipe(up)">
                                      <p:cBhvr>
                                        <p:cTn id="7" dur="500"/>
                                        <p:tgtEl>
                                          <p:spTgt spid="3574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74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357425"/>
                                        </p:tgtEl>
                                        <p:attrNameLst>
                                          <p:attrName>style.visibility</p:attrName>
                                        </p:attrNameLst>
                                      </p:cBhvr>
                                      <p:to>
                                        <p:strVal val="visible"/>
                                      </p:to>
                                    </p:set>
                                    <p:anim calcmode="lin" valueType="num">
                                      <p:cBhvr additive="base">
                                        <p:cTn id="16" dur="500" fill="hold"/>
                                        <p:tgtEl>
                                          <p:spTgt spid="357425"/>
                                        </p:tgtEl>
                                        <p:attrNameLst>
                                          <p:attrName>ppt_x</p:attrName>
                                        </p:attrNameLst>
                                      </p:cBhvr>
                                      <p:tavLst>
                                        <p:tav tm="0">
                                          <p:val>
                                            <p:strVal val="1+#ppt_w/2"/>
                                          </p:val>
                                        </p:tav>
                                        <p:tav tm="100000">
                                          <p:val>
                                            <p:strVal val="#ppt_x"/>
                                          </p:val>
                                        </p:tav>
                                      </p:tavLst>
                                    </p:anim>
                                    <p:anim calcmode="lin" valueType="num">
                                      <p:cBhvr additive="base">
                                        <p:cTn id="17" dur="500" fill="hold"/>
                                        <p:tgtEl>
                                          <p:spTgt spid="35742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7426"/>
                                        </p:tgtEl>
                                        <p:attrNameLst>
                                          <p:attrName>style.visibility</p:attrName>
                                        </p:attrNameLst>
                                      </p:cBhvr>
                                      <p:to>
                                        <p:strVal val="visible"/>
                                      </p:to>
                                    </p:set>
                                    <p:animEffect transition="in" filter="wipe(up)">
                                      <p:cBhvr>
                                        <p:cTn id="22" dur="500"/>
                                        <p:tgtEl>
                                          <p:spTgt spid="35742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74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57428"/>
                                        </p:tgtEl>
                                        <p:attrNameLst>
                                          <p:attrName>style.visibility</p:attrName>
                                        </p:attrNameLst>
                                      </p:cBhvr>
                                      <p:to>
                                        <p:strVal val="visible"/>
                                      </p:to>
                                    </p:set>
                                    <p:anim calcmode="lin" valueType="num">
                                      <p:cBhvr additive="base">
                                        <p:cTn id="31" dur="500" fill="hold"/>
                                        <p:tgtEl>
                                          <p:spTgt spid="357428"/>
                                        </p:tgtEl>
                                        <p:attrNameLst>
                                          <p:attrName>ppt_x</p:attrName>
                                        </p:attrNameLst>
                                      </p:cBhvr>
                                      <p:tavLst>
                                        <p:tav tm="0">
                                          <p:val>
                                            <p:strVal val="1+#ppt_w/2"/>
                                          </p:val>
                                        </p:tav>
                                        <p:tav tm="100000">
                                          <p:val>
                                            <p:strVal val="#ppt_x"/>
                                          </p:val>
                                        </p:tav>
                                      </p:tavLst>
                                    </p:anim>
                                    <p:anim calcmode="lin" valueType="num">
                                      <p:cBhvr additive="base">
                                        <p:cTn id="32" dur="500" fill="hold"/>
                                        <p:tgtEl>
                                          <p:spTgt spid="35742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0" nodeType="clickEffect">
                                  <p:stCondLst>
                                    <p:cond delay="0"/>
                                  </p:stCondLst>
                                  <p:childTnLst>
                                    <p:anim calcmode="lin" valueType="num">
                                      <p:cBhvr additive="base">
                                        <p:cTn id="36" dur="500"/>
                                        <p:tgtEl>
                                          <p:spTgt spid="357419"/>
                                        </p:tgtEl>
                                        <p:attrNameLst>
                                          <p:attrName>ppt_x</p:attrName>
                                        </p:attrNameLst>
                                      </p:cBhvr>
                                      <p:tavLst>
                                        <p:tav tm="0">
                                          <p:val>
                                            <p:strVal val="ppt_x"/>
                                          </p:val>
                                        </p:tav>
                                        <p:tav tm="100000">
                                          <p:val>
                                            <p:strVal val="0-ppt_w/2"/>
                                          </p:val>
                                        </p:tav>
                                      </p:tavLst>
                                    </p:anim>
                                    <p:anim calcmode="lin" valueType="num">
                                      <p:cBhvr additive="base">
                                        <p:cTn id="37" dur="500"/>
                                        <p:tgtEl>
                                          <p:spTgt spid="357419"/>
                                        </p:tgtEl>
                                        <p:attrNameLst>
                                          <p:attrName>ppt_y</p:attrName>
                                        </p:attrNameLst>
                                      </p:cBhvr>
                                      <p:tavLst>
                                        <p:tav tm="0">
                                          <p:val>
                                            <p:strVal val="ppt_y"/>
                                          </p:val>
                                        </p:tav>
                                        <p:tav tm="100000">
                                          <p:val>
                                            <p:strVal val="ppt_y"/>
                                          </p:val>
                                        </p:tav>
                                      </p:tavLst>
                                    </p:anim>
                                    <p:set>
                                      <p:cBhvr>
                                        <p:cTn id="38" dur="1" fill="hold">
                                          <p:stCondLst>
                                            <p:cond delay="499"/>
                                          </p:stCondLst>
                                        </p:cTn>
                                        <p:tgtEl>
                                          <p:spTgt spid="3574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19" grpId="0"/>
      <p:bldP spid="357423" grpId="0" animBg="1"/>
      <p:bldP spid="357424" grpId="0"/>
      <p:bldP spid="357425" grpId="0"/>
      <p:bldP spid="357426" grpId="0" animBg="1"/>
      <p:bldP spid="357427" grpId="0"/>
      <p:bldP spid="3574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p:cNvSpPr>
            <a:spLocks noChangeShapeType="1"/>
          </p:cNvSpPr>
          <p:nvPr/>
        </p:nvSpPr>
        <p:spPr bwMode="auto">
          <a:xfrm flipH="1" flipV="1">
            <a:off x="1479550" y="3614738"/>
            <a:ext cx="763588"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6083" name="Line 3"/>
          <p:cNvSpPr>
            <a:spLocks noChangeShapeType="1"/>
          </p:cNvSpPr>
          <p:nvPr/>
        </p:nvSpPr>
        <p:spPr bwMode="auto">
          <a:xfrm>
            <a:off x="2989263" y="1497013"/>
            <a:ext cx="1309687" cy="1903412"/>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6084" name="Line 4"/>
          <p:cNvSpPr>
            <a:spLocks noChangeShapeType="1"/>
          </p:cNvSpPr>
          <p:nvPr/>
        </p:nvSpPr>
        <p:spPr bwMode="auto">
          <a:xfrm flipH="1">
            <a:off x="1281113" y="1466850"/>
            <a:ext cx="1371600" cy="1889125"/>
          </a:xfrm>
          <a:prstGeom prst="line">
            <a:avLst/>
          </a:prstGeom>
          <a:noFill/>
          <a:ln w="28575">
            <a:solidFill>
              <a:schemeClr val="tx1"/>
            </a:solidFill>
            <a:round/>
            <a:headEnd/>
            <a:tailEnd/>
          </a:ln>
        </p:spPr>
        <p:txBody>
          <a:bodyPr wrap="none" anchor="ctr">
            <a:spAutoFit/>
          </a:bodyPr>
          <a:lstStyle/>
          <a:p>
            <a:pPr fontAlgn="base">
              <a:spcBef>
                <a:spcPct val="0"/>
              </a:spcBef>
              <a:spcAft>
                <a:spcPct val="0"/>
              </a:spcAft>
            </a:pPr>
            <a:endParaRPr lang="en-CA" b="1">
              <a:solidFill>
                <a:srgbClr val="000000"/>
              </a:solidFill>
            </a:endParaRPr>
          </a:p>
        </p:txBody>
      </p:sp>
      <p:grpSp>
        <p:nvGrpSpPr>
          <p:cNvPr id="2" name="Group 5"/>
          <p:cNvGrpSpPr>
            <a:grpSpLocks/>
          </p:cNvGrpSpPr>
          <p:nvPr/>
        </p:nvGrpSpPr>
        <p:grpSpPr bwMode="auto">
          <a:xfrm>
            <a:off x="2582863" y="1012825"/>
            <a:ext cx="530225" cy="595313"/>
            <a:chOff x="3721" y="3017"/>
            <a:chExt cx="334" cy="375"/>
          </a:xfrm>
        </p:grpSpPr>
        <p:sp>
          <p:nvSpPr>
            <p:cNvPr id="358406" name="Oval 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6137" name="Text Box 7"/>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1</a:t>
              </a:r>
              <a:endParaRPr lang="en-US" altLang="zh-CN" sz="2800" b="1">
                <a:solidFill>
                  <a:srgbClr val="FFFFFF"/>
                </a:solidFill>
                <a:latin typeface="Times New Roman" pitchFamily="18" charset="0"/>
              </a:endParaRPr>
            </a:p>
          </p:txBody>
        </p:sp>
      </p:grpSp>
      <p:grpSp>
        <p:nvGrpSpPr>
          <p:cNvPr id="3" name="Group 8"/>
          <p:cNvGrpSpPr>
            <a:grpSpLocks/>
          </p:cNvGrpSpPr>
          <p:nvPr/>
        </p:nvGrpSpPr>
        <p:grpSpPr bwMode="auto">
          <a:xfrm>
            <a:off x="3436938" y="2139950"/>
            <a:ext cx="530225" cy="595313"/>
            <a:chOff x="3721" y="3017"/>
            <a:chExt cx="334" cy="375"/>
          </a:xfrm>
        </p:grpSpPr>
        <p:sp>
          <p:nvSpPr>
            <p:cNvPr id="358409" name="Oval 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6135" name="Text Box 10"/>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3</a:t>
              </a:r>
              <a:endParaRPr lang="en-US" altLang="zh-CN" sz="2800" b="1">
                <a:solidFill>
                  <a:srgbClr val="FFFFFF"/>
                </a:solidFill>
                <a:latin typeface="Times New Roman" pitchFamily="18" charset="0"/>
              </a:endParaRPr>
            </a:p>
          </p:txBody>
        </p:sp>
      </p:grpSp>
      <p:grpSp>
        <p:nvGrpSpPr>
          <p:cNvPr id="4" name="Group 11"/>
          <p:cNvGrpSpPr>
            <a:grpSpLocks/>
          </p:cNvGrpSpPr>
          <p:nvPr/>
        </p:nvGrpSpPr>
        <p:grpSpPr bwMode="auto">
          <a:xfrm>
            <a:off x="1733550" y="2049463"/>
            <a:ext cx="530225" cy="595312"/>
            <a:chOff x="3721" y="3017"/>
            <a:chExt cx="334" cy="375"/>
          </a:xfrm>
        </p:grpSpPr>
        <p:sp>
          <p:nvSpPr>
            <p:cNvPr id="358412" name="Oval 12"/>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6133" name="Text Box 13"/>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2</a:t>
              </a:r>
              <a:endParaRPr lang="en-US" altLang="zh-CN" sz="2800" b="1">
                <a:solidFill>
                  <a:srgbClr val="FFFFFF"/>
                </a:solidFill>
                <a:latin typeface="Times New Roman" pitchFamily="18" charset="0"/>
              </a:endParaRPr>
            </a:p>
          </p:txBody>
        </p:sp>
      </p:grpSp>
      <p:grpSp>
        <p:nvGrpSpPr>
          <p:cNvPr id="5" name="Group 14"/>
          <p:cNvGrpSpPr>
            <a:grpSpLocks/>
          </p:cNvGrpSpPr>
          <p:nvPr/>
        </p:nvGrpSpPr>
        <p:grpSpPr bwMode="auto">
          <a:xfrm>
            <a:off x="968375" y="3282950"/>
            <a:ext cx="530225" cy="595313"/>
            <a:chOff x="3721" y="3017"/>
            <a:chExt cx="334" cy="375"/>
          </a:xfrm>
        </p:grpSpPr>
        <p:sp>
          <p:nvSpPr>
            <p:cNvPr id="358415" name="Oval 1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6131" name="Text Box 16"/>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4</a:t>
              </a:r>
              <a:endParaRPr lang="en-US" altLang="zh-CN" sz="2800" b="1">
                <a:solidFill>
                  <a:srgbClr val="FFFFFF"/>
                </a:solidFill>
                <a:latin typeface="Times New Roman" pitchFamily="18" charset="0"/>
              </a:endParaRPr>
            </a:p>
          </p:txBody>
        </p:sp>
      </p:grpSp>
      <p:grpSp>
        <p:nvGrpSpPr>
          <p:cNvPr id="6" name="Group 17"/>
          <p:cNvGrpSpPr>
            <a:grpSpLocks/>
          </p:cNvGrpSpPr>
          <p:nvPr/>
        </p:nvGrpSpPr>
        <p:grpSpPr bwMode="auto">
          <a:xfrm>
            <a:off x="2233613" y="3282950"/>
            <a:ext cx="530225" cy="595313"/>
            <a:chOff x="3721" y="3017"/>
            <a:chExt cx="334" cy="375"/>
          </a:xfrm>
        </p:grpSpPr>
        <p:sp>
          <p:nvSpPr>
            <p:cNvPr id="358418" name="Oval 1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6129" name="Text Box 19"/>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5</a:t>
              </a:r>
              <a:endParaRPr lang="en-US" altLang="zh-CN" sz="2800" b="1">
                <a:solidFill>
                  <a:srgbClr val="FFFFFF"/>
                </a:solidFill>
                <a:latin typeface="Times New Roman" pitchFamily="18" charset="0"/>
              </a:endParaRPr>
            </a:p>
          </p:txBody>
        </p:sp>
      </p:grpSp>
      <p:grpSp>
        <p:nvGrpSpPr>
          <p:cNvPr id="7" name="Group 20"/>
          <p:cNvGrpSpPr>
            <a:grpSpLocks/>
          </p:cNvGrpSpPr>
          <p:nvPr/>
        </p:nvGrpSpPr>
        <p:grpSpPr bwMode="auto">
          <a:xfrm>
            <a:off x="2832100" y="3313113"/>
            <a:ext cx="530225" cy="595312"/>
            <a:chOff x="3721" y="3017"/>
            <a:chExt cx="334" cy="375"/>
          </a:xfrm>
        </p:grpSpPr>
        <p:sp>
          <p:nvSpPr>
            <p:cNvPr id="358421" name="Oval 2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6127" name="Text Box 22"/>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6</a:t>
              </a:r>
              <a:endParaRPr lang="en-US" altLang="zh-CN" sz="2800" b="1">
                <a:solidFill>
                  <a:srgbClr val="FFFFFF"/>
                </a:solidFill>
                <a:latin typeface="Times New Roman" pitchFamily="18" charset="0"/>
              </a:endParaRPr>
            </a:p>
          </p:txBody>
        </p:sp>
      </p:grpSp>
      <p:grpSp>
        <p:nvGrpSpPr>
          <p:cNvPr id="8" name="Group 23"/>
          <p:cNvGrpSpPr>
            <a:grpSpLocks/>
          </p:cNvGrpSpPr>
          <p:nvPr/>
        </p:nvGrpSpPr>
        <p:grpSpPr bwMode="auto">
          <a:xfrm>
            <a:off x="4090988" y="3330575"/>
            <a:ext cx="530225" cy="595313"/>
            <a:chOff x="3721" y="3017"/>
            <a:chExt cx="334" cy="375"/>
          </a:xfrm>
        </p:grpSpPr>
        <p:sp>
          <p:nvSpPr>
            <p:cNvPr id="358424" name="Oval 24"/>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6125" name="Text Box 25"/>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7</a:t>
              </a:r>
              <a:endParaRPr lang="en-US" altLang="zh-CN" sz="2800" b="1">
                <a:solidFill>
                  <a:srgbClr val="FFFFFF"/>
                </a:solidFill>
                <a:latin typeface="Times New Roman" pitchFamily="18" charset="0"/>
              </a:endParaRPr>
            </a:p>
          </p:txBody>
        </p:sp>
      </p:grpSp>
      <p:grpSp>
        <p:nvGrpSpPr>
          <p:cNvPr id="9" name="Group 26"/>
          <p:cNvGrpSpPr>
            <a:grpSpLocks/>
          </p:cNvGrpSpPr>
          <p:nvPr/>
        </p:nvGrpSpPr>
        <p:grpSpPr bwMode="auto">
          <a:xfrm>
            <a:off x="1608138" y="4487863"/>
            <a:ext cx="530225" cy="595312"/>
            <a:chOff x="3721" y="3017"/>
            <a:chExt cx="334" cy="375"/>
          </a:xfrm>
        </p:grpSpPr>
        <p:sp>
          <p:nvSpPr>
            <p:cNvPr id="358427" name="Oval 27"/>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pPr algn="ctr" fontAlgn="base">
                <a:spcBef>
                  <a:spcPct val="0"/>
                </a:spcBef>
                <a:spcAft>
                  <a:spcPct val="0"/>
                </a:spcAft>
                <a:defRPr/>
              </a:pPr>
              <a:endParaRPr lang="en-US">
                <a:solidFill>
                  <a:srgbClr val="FFFFFF"/>
                </a:solidFill>
                <a:ea typeface="华文行楷" pitchFamily="2" charset="-122"/>
              </a:endParaRPr>
            </a:p>
          </p:txBody>
        </p:sp>
        <p:sp>
          <p:nvSpPr>
            <p:cNvPr id="46123" name="Text Box 28"/>
            <p:cNvSpPr txBox="1">
              <a:spLocks noChangeArrowheads="1"/>
            </p:cNvSpPr>
            <p:nvPr/>
          </p:nvSpPr>
          <p:spPr bwMode="auto">
            <a:xfrm>
              <a:off x="3763" y="3017"/>
              <a:ext cx="292" cy="375"/>
            </a:xfrm>
            <a:prstGeom prst="rect">
              <a:avLst/>
            </a:prstGeom>
            <a:noFill/>
            <a:ln w="28575">
              <a:noFill/>
              <a:miter lim="800000"/>
              <a:headEnd/>
              <a:tailEnd/>
            </a:ln>
          </p:spPr>
          <p:txBody>
            <a:bodyPr lIns="10800" tIns="28800" rIns="0" bIns="10800"/>
            <a:lstStyle/>
            <a:p>
              <a:pPr algn="just" eaLnBrk="0" fontAlgn="base" hangingPunct="0">
                <a:spcBef>
                  <a:spcPct val="0"/>
                </a:spcBef>
                <a:spcAft>
                  <a:spcPct val="0"/>
                </a:spcAft>
              </a:pPr>
              <a:r>
                <a:rPr lang="en-US" altLang="zh-CN" sz="2800" b="1" i="1">
                  <a:solidFill>
                    <a:srgbClr val="FFFFFF"/>
                  </a:solidFill>
                  <a:latin typeface="Times New Roman" pitchFamily="18" charset="0"/>
                </a:rPr>
                <a:t>V</a:t>
              </a:r>
              <a:r>
                <a:rPr lang="en-US" altLang="zh-CN" sz="2800" b="1" baseline="-25000">
                  <a:solidFill>
                    <a:srgbClr val="FFFFFF"/>
                  </a:solidFill>
                  <a:latin typeface="Times New Roman" pitchFamily="18" charset="0"/>
                </a:rPr>
                <a:t>8</a:t>
              </a:r>
              <a:endParaRPr lang="en-US" altLang="zh-CN" sz="2800" b="1">
                <a:solidFill>
                  <a:srgbClr val="FFFFFF"/>
                </a:solidFill>
                <a:latin typeface="Times New Roman" pitchFamily="18" charset="0"/>
              </a:endParaRPr>
            </a:p>
          </p:txBody>
        </p:sp>
      </p:grpSp>
      <p:sp>
        <p:nvSpPr>
          <p:cNvPr id="46093" name="Line 29"/>
          <p:cNvSpPr>
            <a:spLocks noChangeShapeType="1"/>
          </p:cNvSpPr>
          <p:nvPr/>
        </p:nvSpPr>
        <p:spPr bwMode="auto">
          <a:xfrm>
            <a:off x="2090738" y="2579688"/>
            <a:ext cx="395287" cy="776287"/>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6094" name="Line 30"/>
          <p:cNvSpPr>
            <a:spLocks noChangeShapeType="1"/>
          </p:cNvSpPr>
          <p:nvPr/>
        </p:nvSpPr>
        <p:spPr bwMode="auto">
          <a:xfrm flipH="1">
            <a:off x="3157538" y="2654300"/>
            <a:ext cx="411162" cy="728663"/>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6095" name="Line 31"/>
          <p:cNvSpPr>
            <a:spLocks noChangeShapeType="1"/>
          </p:cNvSpPr>
          <p:nvPr/>
        </p:nvSpPr>
        <p:spPr bwMode="auto">
          <a:xfrm flipH="1" flipV="1">
            <a:off x="3321050" y="3630613"/>
            <a:ext cx="763588" cy="0"/>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6096" name="Line 32"/>
          <p:cNvSpPr>
            <a:spLocks noChangeShapeType="1"/>
          </p:cNvSpPr>
          <p:nvPr/>
        </p:nvSpPr>
        <p:spPr bwMode="auto">
          <a:xfrm>
            <a:off x="1298575" y="3829050"/>
            <a:ext cx="395288" cy="776288"/>
          </a:xfrm>
          <a:prstGeom prst="line">
            <a:avLst/>
          </a:prstGeom>
          <a:noFill/>
          <a:ln w="28575">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6097" name="Text Box 33"/>
          <p:cNvSpPr txBox="1">
            <a:spLocks noChangeArrowheads="1"/>
          </p:cNvSpPr>
          <p:nvPr/>
        </p:nvSpPr>
        <p:spPr bwMode="auto">
          <a:xfrm>
            <a:off x="1889125" y="507365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1</a:t>
            </a:r>
          </a:p>
        </p:txBody>
      </p:sp>
      <p:sp>
        <p:nvSpPr>
          <p:cNvPr id="46098" name="Line 34"/>
          <p:cNvSpPr>
            <a:spLocks noChangeShapeType="1"/>
          </p:cNvSpPr>
          <p:nvPr/>
        </p:nvSpPr>
        <p:spPr bwMode="auto">
          <a:xfrm>
            <a:off x="2738438" y="692150"/>
            <a:ext cx="0" cy="365125"/>
          </a:xfrm>
          <a:prstGeom prst="line">
            <a:avLst/>
          </a:prstGeom>
          <a:noFill/>
          <a:ln w="28575">
            <a:solidFill>
              <a:srgbClr val="003399"/>
            </a:solidFill>
            <a:round/>
            <a:headEnd type="none" w="lg" len="lg"/>
            <a:tailEnd type="stealth" w="lg" len="lg"/>
          </a:ln>
        </p:spPr>
        <p:txBody>
          <a:bodyPr wrap="none" anchor="ctr">
            <a:spAutoFit/>
          </a:bodyPr>
          <a:lstStyle/>
          <a:p>
            <a:pPr fontAlgn="base">
              <a:spcBef>
                <a:spcPct val="0"/>
              </a:spcBef>
              <a:spcAft>
                <a:spcPct val="0"/>
              </a:spcAft>
            </a:pPr>
            <a:endParaRPr lang="en-CA" b="1">
              <a:solidFill>
                <a:srgbClr val="000000"/>
              </a:solidFill>
            </a:endParaRPr>
          </a:p>
        </p:txBody>
      </p:sp>
      <p:sp>
        <p:nvSpPr>
          <p:cNvPr id="46099" name="Line 35"/>
          <p:cNvSpPr>
            <a:spLocks noChangeShapeType="1"/>
          </p:cNvSpPr>
          <p:nvPr/>
        </p:nvSpPr>
        <p:spPr bwMode="auto">
          <a:xfrm flipH="1">
            <a:off x="2052638" y="1439863"/>
            <a:ext cx="411162" cy="563562"/>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6100" name="Line 36"/>
          <p:cNvSpPr>
            <a:spLocks noChangeShapeType="1"/>
          </p:cNvSpPr>
          <p:nvPr/>
        </p:nvSpPr>
        <p:spPr bwMode="auto">
          <a:xfrm>
            <a:off x="3165475" y="1470025"/>
            <a:ext cx="411163" cy="593725"/>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6101" name="Text Box 37"/>
          <p:cNvSpPr txBox="1">
            <a:spLocks noChangeArrowheads="1"/>
          </p:cNvSpPr>
          <p:nvPr/>
        </p:nvSpPr>
        <p:spPr bwMode="auto">
          <a:xfrm>
            <a:off x="2408238" y="5073650"/>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2</a:t>
            </a:r>
          </a:p>
        </p:txBody>
      </p:sp>
      <p:sp>
        <p:nvSpPr>
          <p:cNvPr id="46102" name="Text Box 38"/>
          <p:cNvSpPr txBox="1">
            <a:spLocks noChangeArrowheads="1"/>
          </p:cNvSpPr>
          <p:nvPr/>
        </p:nvSpPr>
        <p:spPr bwMode="auto">
          <a:xfrm>
            <a:off x="2924175" y="5075238"/>
            <a:ext cx="563563"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3</a:t>
            </a:r>
          </a:p>
        </p:txBody>
      </p:sp>
      <p:sp>
        <p:nvSpPr>
          <p:cNvPr id="46103" name="Text Box 39"/>
          <p:cNvSpPr txBox="1">
            <a:spLocks noChangeArrowheads="1"/>
          </p:cNvSpPr>
          <p:nvPr/>
        </p:nvSpPr>
        <p:spPr bwMode="auto">
          <a:xfrm>
            <a:off x="5235575" y="1687513"/>
            <a:ext cx="3430588" cy="641350"/>
          </a:xfrm>
          <a:prstGeom prst="rect">
            <a:avLst/>
          </a:prstGeom>
          <a:solidFill>
            <a:schemeClr val="hlink"/>
          </a:solidFill>
          <a:ln w="6350">
            <a:noFill/>
            <a:miter lim="800000"/>
            <a:headEnd/>
            <a:tailEnd/>
          </a:ln>
        </p:spPr>
        <p:txBody>
          <a:bodyPr>
            <a:spAutoFit/>
          </a:bodyPr>
          <a:lstStyle/>
          <a:p>
            <a:pPr algn="ctr" fontAlgn="base">
              <a:spcBef>
                <a:spcPct val="50000"/>
              </a:spcBef>
              <a:spcAft>
                <a:spcPct val="0"/>
              </a:spcAft>
            </a:pPr>
            <a:endParaRPr lang="en-US" sz="3600">
              <a:solidFill>
                <a:srgbClr val="3B812F"/>
              </a:solidFill>
              <a:ea typeface="华文行楷" pitchFamily="2" charset="-122"/>
            </a:endParaRPr>
          </a:p>
        </p:txBody>
      </p:sp>
      <p:sp>
        <p:nvSpPr>
          <p:cNvPr id="46104" name="Line 40"/>
          <p:cNvSpPr>
            <a:spLocks noChangeShapeType="1"/>
          </p:cNvSpPr>
          <p:nvPr/>
        </p:nvSpPr>
        <p:spPr bwMode="auto">
          <a:xfrm flipH="1">
            <a:off x="1198563" y="2628900"/>
            <a:ext cx="411162" cy="563563"/>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6105" name="Line 41"/>
          <p:cNvSpPr>
            <a:spLocks noChangeShapeType="1"/>
          </p:cNvSpPr>
          <p:nvPr/>
        </p:nvSpPr>
        <p:spPr bwMode="auto">
          <a:xfrm flipV="1">
            <a:off x="5235575" y="1671638"/>
            <a:ext cx="3427413"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46106" name="Text Box 42"/>
          <p:cNvSpPr txBox="1">
            <a:spLocks noChangeArrowheads="1"/>
          </p:cNvSpPr>
          <p:nvPr/>
        </p:nvSpPr>
        <p:spPr bwMode="auto">
          <a:xfrm>
            <a:off x="3381375" y="5073650"/>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4</a:t>
            </a:r>
          </a:p>
        </p:txBody>
      </p:sp>
      <p:sp>
        <p:nvSpPr>
          <p:cNvPr id="46107" name="Line 43"/>
          <p:cNvSpPr>
            <a:spLocks noChangeShapeType="1"/>
          </p:cNvSpPr>
          <p:nvPr/>
        </p:nvSpPr>
        <p:spPr bwMode="auto">
          <a:xfrm>
            <a:off x="2236788" y="2597150"/>
            <a:ext cx="349250" cy="623888"/>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6108" name="Text Box 44"/>
          <p:cNvSpPr txBox="1">
            <a:spLocks noChangeArrowheads="1"/>
          </p:cNvSpPr>
          <p:nvPr/>
        </p:nvSpPr>
        <p:spPr bwMode="auto">
          <a:xfrm>
            <a:off x="3873500" y="5072063"/>
            <a:ext cx="563563"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5</a:t>
            </a:r>
          </a:p>
        </p:txBody>
      </p:sp>
      <p:sp>
        <p:nvSpPr>
          <p:cNvPr id="358445" name="Text Box 45"/>
          <p:cNvSpPr txBox="1">
            <a:spLocks noChangeArrowheads="1"/>
          </p:cNvSpPr>
          <p:nvPr/>
        </p:nvSpPr>
        <p:spPr bwMode="auto">
          <a:xfrm>
            <a:off x="6737350" y="1781175"/>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5</a:t>
            </a:r>
          </a:p>
        </p:txBody>
      </p:sp>
      <p:sp>
        <p:nvSpPr>
          <p:cNvPr id="46110" name="Line 46"/>
          <p:cNvSpPr>
            <a:spLocks noChangeShapeType="1"/>
          </p:cNvSpPr>
          <p:nvPr/>
        </p:nvSpPr>
        <p:spPr bwMode="auto">
          <a:xfrm flipH="1">
            <a:off x="3060700" y="2689225"/>
            <a:ext cx="317500" cy="549275"/>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6111" name="Text Box 47"/>
          <p:cNvSpPr txBox="1">
            <a:spLocks noChangeArrowheads="1"/>
          </p:cNvSpPr>
          <p:nvPr/>
        </p:nvSpPr>
        <p:spPr bwMode="auto">
          <a:xfrm>
            <a:off x="4352925" y="5072063"/>
            <a:ext cx="563563"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6</a:t>
            </a:r>
          </a:p>
        </p:txBody>
      </p:sp>
      <p:sp>
        <p:nvSpPr>
          <p:cNvPr id="358448" name="Text Box 48"/>
          <p:cNvSpPr txBox="1">
            <a:spLocks noChangeArrowheads="1"/>
          </p:cNvSpPr>
          <p:nvPr/>
        </p:nvSpPr>
        <p:spPr bwMode="auto">
          <a:xfrm>
            <a:off x="7178675" y="1781175"/>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6</a:t>
            </a:r>
          </a:p>
        </p:txBody>
      </p:sp>
      <p:sp>
        <p:nvSpPr>
          <p:cNvPr id="46113" name="Line 49"/>
          <p:cNvSpPr>
            <a:spLocks noChangeShapeType="1"/>
          </p:cNvSpPr>
          <p:nvPr/>
        </p:nvSpPr>
        <p:spPr bwMode="auto">
          <a:xfrm>
            <a:off x="3990975" y="2689225"/>
            <a:ext cx="411163" cy="593725"/>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46114" name="Text Box 50"/>
          <p:cNvSpPr txBox="1">
            <a:spLocks noChangeArrowheads="1"/>
          </p:cNvSpPr>
          <p:nvPr/>
        </p:nvSpPr>
        <p:spPr bwMode="auto">
          <a:xfrm>
            <a:off x="4797425" y="5089525"/>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7</a:t>
            </a:r>
          </a:p>
        </p:txBody>
      </p:sp>
      <p:sp>
        <p:nvSpPr>
          <p:cNvPr id="358451" name="Text Box 51"/>
          <p:cNvSpPr txBox="1">
            <a:spLocks noChangeArrowheads="1"/>
          </p:cNvSpPr>
          <p:nvPr/>
        </p:nvSpPr>
        <p:spPr bwMode="auto">
          <a:xfrm>
            <a:off x="7642225" y="1781175"/>
            <a:ext cx="563563"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7</a:t>
            </a:r>
          </a:p>
        </p:txBody>
      </p:sp>
      <p:sp>
        <p:nvSpPr>
          <p:cNvPr id="358452" name="Text Box 52"/>
          <p:cNvSpPr txBox="1">
            <a:spLocks noChangeArrowheads="1"/>
          </p:cNvSpPr>
          <p:nvPr/>
        </p:nvSpPr>
        <p:spPr bwMode="auto">
          <a:xfrm>
            <a:off x="8104188" y="1779588"/>
            <a:ext cx="503237" cy="449262"/>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3B812F"/>
                </a:solidFill>
                <a:latin typeface="Times New Roman" pitchFamily="18" charset="0"/>
                <a:ea typeface="华文行楷" pitchFamily="2" charset="-122"/>
              </a:rPr>
              <a:t>V</a:t>
            </a:r>
            <a:r>
              <a:rPr lang="en-US" altLang="zh-CN" sz="2800" b="1" baseline="-25000">
                <a:solidFill>
                  <a:srgbClr val="3B812F"/>
                </a:solidFill>
                <a:latin typeface="Times New Roman" pitchFamily="18" charset="0"/>
                <a:ea typeface="华文行楷" pitchFamily="2" charset="-122"/>
              </a:rPr>
              <a:t>8</a:t>
            </a:r>
          </a:p>
        </p:txBody>
      </p:sp>
      <p:sp>
        <p:nvSpPr>
          <p:cNvPr id="46117" name="Line 53"/>
          <p:cNvSpPr>
            <a:spLocks noChangeShapeType="1"/>
          </p:cNvSpPr>
          <p:nvPr/>
        </p:nvSpPr>
        <p:spPr bwMode="auto">
          <a:xfrm flipV="1">
            <a:off x="5235575" y="2327275"/>
            <a:ext cx="3427413" cy="0"/>
          </a:xfrm>
          <a:prstGeom prst="line">
            <a:avLst/>
          </a:prstGeom>
          <a:noFill/>
          <a:ln w="38100">
            <a:solidFill>
              <a:schemeClr val="tx1"/>
            </a:solidFill>
            <a:round/>
            <a:headEnd/>
            <a:tailEnd/>
          </a:ln>
        </p:spPr>
        <p:txBody>
          <a:bodyPr anchor="ctr">
            <a:spAutoFit/>
          </a:bodyPr>
          <a:lstStyle/>
          <a:p>
            <a:pPr fontAlgn="base">
              <a:spcBef>
                <a:spcPct val="0"/>
              </a:spcBef>
              <a:spcAft>
                <a:spcPct val="0"/>
              </a:spcAft>
            </a:pPr>
            <a:endParaRPr lang="en-CA" b="1">
              <a:solidFill>
                <a:srgbClr val="000000"/>
              </a:solidFill>
            </a:endParaRPr>
          </a:p>
        </p:txBody>
      </p:sp>
      <p:sp>
        <p:nvSpPr>
          <p:cNvPr id="358454" name="Line 54"/>
          <p:cNvSpPr>
            <a:spLocks noChangeShapeType="1"/>
          </p:cNvSpPr>
          <p:nvPr/>
        </p:nvSpPr>
        <p:spPr bwMode="auto">
          <a:xfrm>
            <a:off x="1169988" y="3954463"/>
            <a:ext cx="319087" cy="623887"/>
          </a:xfrm>
          <a:prstGeom prst="line">
            <a:avLst/>
          </a:prstGeom>
          <a:noFill/>
          <a:ln w="28575">
            <a:solidFill>
              <a:srgbClr val="003399"/>
            </a:solidFill>
            <a:round/>
            <a:headEnd type="none" w="lg" len="lg"/>
            <a:tailEnd type="stealth" w="lg" len="lg"/>
          </a:ln>
        </p:spPr>
        <p:txBody>
          <a:bodyPr anchor="ctr">
            <a:spAutoFit/>
          </a:bodyPr>
          <a:lstStyle/>
          <a:p>
            <a:pPr fontAlgn="base">
              <a:spcBef>
                <a:spcPct val="0"/>
              </a:spcBef>
              <a:spcAft>
                <a:spcPct val="0"/>
              </a:spcAft>
            </a:pPr>
            <a:endParaRPr lang="en-CA" b="1">
              <a:solidFill>
                <a:srgbClr val="000000"/>
              </a:solidFill>
            </a:endParaRPr>
          </a:p>
        </p:txBody>
      </p:sp>
      <p:sp>
        <p:nvSpPr>
          <p:cNvPr id="358455" name="Text Box 55"/>
          <p:cNvSpPr txBox="1">
            <a:spLocks noChangeArrowheads="1"/>
          </p:cNvSpPr>
          <p:nvPr/>
        </p:nvSpPr>
        <p:spPr bwMode="auto">
          <a:xfrm>
            <a:off x="5287963" y="5089525"/>
            <a:ext cx="563562" cy="449263"/>
          </a:xfrm>
          <a:prstGeom prst="rect">
            <a:avLst/>
          </a:prstGeom>
          <a:noFill/>
          <a:ln w="6350">
            <a:noFill/>
            <a:miter lim="800000"/>
            <a:headEnd/>
            <a:tailEnd/>
          </a:ln>
        </p:spPr>
        <p:txBody>
          <a:bodyPr lIns="18000" tIns="10800" rIns="18000" bIns="10800">
            <a:spAutoFit/>
          </a:bodyPr>
          <a:lstStyle/>
          <a:p>
            <a:pPr fontAlgn="base">
              <a:spcBef>
                <a:spcPct val="50000"/>
              </a:spcBef>
              <a:spcAft>
                <a:spcPct val="0"/>
              </a:spcAft>
            </a:pPr>
            <a:r>
              <a:rPr lang="en-US" altLang="zh-CN" sz="2800" b="1" i="1">
                <a:solidFill>
                  <a:srgbClr val="FF0000"/>
                </a:solidFill>
                <a:latin typeface="Times New Roman" pitchFamily="18" charset="0"/>
                <a:ea typeface="华文行楷" pitchFamily="2" charset="-122"/>
              </a:rPr>
              <a:t>V</a:t>
            </a:r>
            <a:r>
              <a:rPr lang="en-US" altLang="zh-CN" sz="2800" b="1" baseline="-25000">
                <a:solidFill>
                  <a:srgbClr val="FF0000"/>
                </a:solidFill>
                <a:latin typeface="Times New Roman" pitchFamily="18" charset="0"/>
                <a:ea typeface="华文行楷" pitchFamily="2" charset="-122"/>
              </a:rPr>
              <a:t>8</a:t>
            </a:r>
          </a:p>
        </p:txBody>
      </p:sp>
      <p:sp>
        <p:nvSpPr>
          <p:cNvPr id="358456" name="Freeform 56"/>
          <p:cNvSpPr>
            <a:spLocks/>
          </p:cNvSpPr>
          <p:nvPr/>
        </p:nvSpPr>
        <p:spPr bwMode="auto">
          <a:xfrm>
            <a:off x="242888" y="3881438"/>
            <a:ext cx="4648200" cy="379412"/>
          </a:xfrm>
          <a:custGeom>
            <a:avLst/>
            <a:gdLst>
              <a:gd name="T0" fmla="*/ 0 w 1219"/>
              <a:gd name="T1" fmla="*/ 53283 h 413"/>
              <a:gd name="T2" fmla="*/ 549090 w 1219"/>
              <a:gd name="T3" fmla="*/ 229668 h 413"/>
              <a:gd name="T4" fmla="*/ 1391791 w 1219"/>
              <a:gd name="T5" fmla="*/ 344502 h 413"/>
              <a:gd name="T6" fmla="*/ 2451840 w 1219"/>
              <a:gd name="T7" fmla="*/ 379412 h 413"/>
              <a:gd name="T8" fmla="*/ 3443252 w 1219"/>
              <a:gd name="T9" fmla="*/ 344502 h 413"/>
              <a:gd name="T10" fmla="*/ 3992343 w 1219"/>
              <a:gd name="T11" fmla="*/ 264578 h 413"/>
              <a:gd name="T12" fmla="*/ 4503301 w 1219"/>
              <a:gd name="T13" fmla="*/ 114834 h 413"/>
              <a:gd name="T14" fmla="*/ 4648200 w 1219"/>
              <a:gd name="T15" fmla="*/ 0 h 413"/>
              <a:gd name="T16" fmla="*/ 0 60000 65536"/>
              <a:gd name="T17" fmla="*/ 0 60000 65536"/>
              <a:gd name="T18" fmla="*/ 0 60000 65536"/>
              <a:gd name="T19" fmla="*/ 0 60000 65536"/>
              <a:gd name="T20" fmla="*/ 0 60000 65536"/>
              <a:gd name="T21" fmla="*/ 0 60000 65536"/>
              <a:gd name="T22" fmla="*/ 0 60000 65536"/>
              <a:gd name="T23" fmla="*/ 0 60000 65536"/>
              <a:gd name="T24" fmla="*/ 0 w 1219"/>
              <a:gd name="T25" fmla="*/ 0 h 413"/>
              <a:gd name="T26" fmla="*/ 1219 w 1219"/>
              <a:gd name="T27" fmla="*/ 413 h 4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9" h="413">
                <a:moveTo>
                  <a:pt x="0" y="58"/>
                </a:moveTo>
                <a:cubicBezTo>
                  <a:pt x="41" y="127"/>
                  <a:pt x="83" y="197"/>
                  <a:pt x="144" y="250"/>
                </a:cubicBezTo>
                <a:cubicBezTo>
                  <a:pt x="205" y="303"/>
                  <a:pt x="282" y="348"/>
                  <a:pt x="365" y="375"/>
                </a:cubicBezTo>
                <a:cubicBezTo>
                  <a:pt x="448" y="402"/>
                  <a:pt x="553" y="413"/>
                  <a:pt x="643" y="413"/>
                </a:cubicBezTo>
                <a:cubicBezTo>
                  <a:pt x="733" y="413"/>
                  <a:pt x="836" y="396"/>
                  <a:pt x="903" y="375"/>
                </a:cubicBezTo>
                <a:cubicBezTo>
                  <a:pt x="970" y="354"/>
                  <a:pt x="1001" y="330"/>
                  <a:pt x="1047" y="288"/>
                </a:cubicBezTo>
                <a:cubicBezTo>
                  <a:pt x="1093" y="246"/>
                  <a:pt x="1152" y="173"/>
                  <a:pt x="1181" y="125"/>
                </a:cubicBezTo>
                <a:cubicBezTo>
                  <a:pt x="1210" y="77"/>
                  <a:pt x="1213" y="21"/>
                  <a:pt x="1219" y="0"/>
                </a:cubicBezTo>
              </a:path>
            </a:pathLst>
          </a:custGeom>
          <a:noFill/>
          <a:ln w="28575" cap="flat" cmpd="sng">
            <a:solidFill>
              <a:srgbClr val="CC3300"/>
            </a:solidFill>
            <a:prstDash val="dash"/>
            <a:round/>
            <a:headEnd type="none" w="med" len="med"/>
            <a:tailEnd type="none" w="med" len="med"/>
          </a:ln>
        </p:spPr>
        <p:txBody>
          <a:bodyPr anchor="ctr">
            <a:spAutoFit/>
          </a:bodyPr>
          <a:lstStyle/>
          <a:p>
            <a:pPr fontAlgn="base">
              <a:spcBef>
                <a:spcPct val="0"/>
              </a:spcBef>
              <a:spcAft>
                <a:spcPct val="0"/>
              </a:spcAft>
            </a:pPr>
            <a:endParaRPr lang="en-CA" b="1">
              <a:solidFill>
                <a:srgbClr val="000000"/>
              </a:solidFill>
            </a:endParaRPr>
          </a:p>
        </p:txBody>
      </p:sp>
      <p:sp>
        <p:nvSpPr>
          <p:cNvPr id="46121" name="Text Box 57"/>
          <p:cNvSpPr txBox="1">
            <a:spLocks noChangeArrowheads="1"/>
          </p:cNvSpPr>
          <p:nvPr/>
        </p:nvSpPr>
        <p:spPr bwMode="auto">
          <a:xfrm>
            <a:off x="0" y="5092700"/>
            <a:ext cx="2179638" cy="519113"/>
          </a:xfrm>
          <a:prstGeom prst="rect">
            <a:avLst/>
          </a:prstGeom>
          <a:noFill/>
          <a:ln w="6350">
            <a:noFill/>
            <a:miter lim="800000"/>
            <a:headEnd/>
            <a:tailEnd/>
          </a:ln>
        </p:spPr>
        <p:txBody>
          <a:bodyPr>
            <a:spAutoFit/>
          </a:bodyPr>
          <a:lstStyle/>
          <a:p>
            <a:pPr fontAlgn="base">
              <a:spcBef>
                <a:spcPct val="50000"/>
              </a:spcBef>
              <a:spcAft>
                <a:spcPct val="0"/>
              </a:spcAft>
            </a:pPr>
            <a:r>
              <a:rPr lang="en-US" altLang="zh-CN" sz="2800" b="1">
                <a:solidFill>
                  <a:srgbClr val="000000"/>
                </a:solidFill>
              </a:rPr>
              <a:t>Result</a:t>
            </a:r>
            <a:r>
              <a:rPr lang="zh-CN" altLang="en-US" sz="2800" b="1">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6"/>
                                        </p:tgtEl>
                                        <p:attrNameLst>
                                          <p:attrName>style.visibility</p:attrName>
                                        </p:attrNameLst>
                                      </p:cBhvr>
                                      <p:to>
                                        <p:strVal val="visible"/>
                                      </p:to>
                                    </p:set>
                                    <p:animEffect transition="in" filter="wipe(left)">
                                      <p:cBhvr>
                                        <p:cTn id="7" dur="500"/>
                                        <p:tgtEl>
                                          <p:spTgt spid="3584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5845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58454"/>
                                        </p:tgtEl>
                                        <p:attrNameLst>
                                          <p:attrName>style.visibility</p:attrName>
                                        </p:attrNameLst>
                                      </p:cBhvr>
                                      <p:to>
                                        <p:strVal val="visible"/>
                                      </p:to>
                                    </p:set>
                                    <p:animEffect transition="in" filter="wipe(up)">
                                      <p:cBhvr>
                                        <p:cTn id="16" dur="500"/>
                                        <p:tgtEl>
                                          <p:spTgt spid="35845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84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452"/>
                                        </p:tgtEl>
                                        <p:attrNameLst>
                                          <p:attrName>style.visibility</p:attrName>
                                        </p:attrNameLst>
                                      </p:cBhvr>
                                      <p:to>
                                        <p:strVal val="visible"/>
                                      </p:to>
                                    </p:set>
                                    <p:anim calcmode="lin" valueType="num">
                                      <p:cBhvr additive="base">
                                        <p:cTn id="25" dur="500" fill="hold"/>
                                        <p:tgtEl>
                                          <p:spTgt spid="358452"/>
                                        </p:tgtEl>
                                        <p:attrNameLst>
                                          <p:attrName>ppt_x</p:attrName>
                                        </p:attrNameLst>
                                      </p:cBhvr>
                                      <p:tavLst>
                                        <p:tav tm="0">
                                          <p:val>
                                            <p:strVal val="1+#ppt_w/2"/>
                                          </p:val>
                                        </p:tav>
                                        <p:tav tm="100000">
                                          <p:val>
                                            <p:strVal val="#ppt_x"/>
                                          </p:val>
                                        </p:tav>
                                      </p:tavLst>
                                    </p:anim>
                                    <p:anim calcmode="lin" valueType="num">
                                      <p:cBhvr additive="base">
                                        <p:cTn id="26" dur="500" fill="hold"/>
                                        <p:tgtEl>
                                          <p:spTgt spid="3584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8" fill="hold" grpId="0" nodeType="clickEffect">
                                  <p:stCondLst>
                                    <p:cond delay="0"/>
                                  </p:stCondLst>
                                  <p:childTnLst>
                                    <p:anim calcmode="lin" valueType="num">
                                      <p:cBhvr additive="base">
                                        <p:cTn id="30" dur="500"/>
                                        <p:tgtEl>
                                          <p:spTgt spid="358445"/>
                                        </p:tgtEl>
                                        <p:attrNameLst>
                                          <p:attrName>ppt_x</p:attrName>
                                        </p:attrNameLst>
                                      </p:cBhvr>
                                      <p:tavLst>
                                        <p:tav tm="0">
                                          <p:val>
                                            <p:strVal val="ppt_x"/>
                                          </p:val>
                                        </p:tav>
                                        <p:tav tm="100000">
                                          <p:val>
                                            <p:strVal val="0-ppt_w/2"/>
                                          </p:val>
                                        </p:tav>
                                      </p:tavLst>
                                    </p:anim>
                                    <p:anim calcmode="lin" valueType="num">
                                      <p:cBhvr additive="base">
                                        <p:cTn id="31" dur="500"/>
                                        <p:tgtEl>
                                          <p:spTgt spid="358445"/>
                                        </p:tgtEl>
                                        <p:attrNameLst>
                                          <p:attrName>ppt_y</p:attrName>
                                        </p:attrNameLst>
                                      </p:cBhvr>
                                      <p:tavLst>
                                        <p:tav tm="0">
                                          <p:val>
                                            <p:strVal val="ppt_y"/>
                                          </p:val>
                                        </p:tav>
                                        <p:tav tm="100000">
                                          <p:val>
                                            <p:strVal val="ppt_y"/>
                                          </p:val>
                                        </p:tav>
                                      </p:tavLst>
                                    </p:anim>
                                    <p:set>
                                      <p:cBhvr>
                                        <p:cTn id="32" dur="1" fill="hold">
                                          <p:stCondLst>
                                            <p:cond delay="499"/>
                                          </p:stCondLst>
                                        </p:cTn>
                                        <p:tgtEl>
                                          <p:spTgt spid="3584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0" nodeType="clickEffect">
                                  <p:stCondLst>
                                    <p:cond delay="0"/>
                                  </p:stCondLst>
                                  <p:childTnLst>
                                    <p:anim calcmode="lin" valueType="num">
                                      <p:cBhvr additive="base">
                                        <p:cTn id="36" dur="500"/>
                                        <p:tgtEl>
                                          <p:spTgt spid="358448"/>
                                        </p:tgtEl>
                                        <p:attrNameLst>
                                          <p:attrName>ppt_x</p:attrName>
                                        </p:attrNameLst>
                                      </p:cBhvr>
                                      <p:tavLst>
                                        <p:tav tm="0">
                                          <p:val>
                                            <p:strVal val="ppt_x"/>
                                          </p:val>
                                        </p:tav>
                                        <p:tav tm="100000">
                                          <p:val>
                                            <p:strVal val="0-ppt_w/2"/>
                                          </p:val>
                                        </p:tav>
                                      </p:tavLst>
                                    </p:anim>
                                    <p:anim calcmode="lin" valueType="num">
                                      <p:cBhvr additive="base">
                                        <p:cTn id="37" dur="500"/>
                                        <p:tgtEl>
                                          <p:spTgt spid="358448"/>
                                        </p:tgtEl>
                                        <p:attrNameLst>
                                          <p:attrName>ppt_y</p:attrName>
                                        </p:attrNameLst>
                                      </p:cBhvr>
                                      <p:tavLst>
                                        <p:tav tm="0">
                                          <p:val>
                                            <p:strVal val="ppt_y"/>
                                          </p:val>
                                        </p:tav>
                                        <p:tav tm="100000">
                                          <p:val>
                                            <p:strVal val="ppt_y"/>
                                          </p:val>
                                        </p:tav>
                                      </p:tavLst>
                                    </p:anim>
                                    <p:set>
                                      <p:cBhvr>
                                        <p:cTn id="38" dur="1" fill="hold">
                                          <p:stCondLst>
                                            <p:cond delay="499"/>
                                          </p:stCondLst>
                                        </p:cTn>
                                        <p:tgtEl>
                                          <p:spTgt spid="35844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8" fill="hold" grpId="0" nodeType="clickEffect">
                                  <p:stCondLst>
                                    <p:cond delay="0"/>
                                  </p:stCondLst>
                                  <p:childTnLst>
                                    <p:anim calcmode="lin" valueType="num">
                                      <p:cBhvr additive="base">
                                        <p:cTn id="42" dur="500"/>
                                        <p:tgtEl>
                                          <p:spTgt spid="358451"/>
                                        </p:tgtEl>
                                        <p:attrNameLst>
                                          <p:attrName>ppt_x</p:attrName>
                                        </p:attrNameLst>
                                      </p:cBhvr>
                                      <p:tavLst>
                                        <p:tav tm="0">
                                          <p:val>
                                            <p:strVal val="ppt_x"/>
                                          </p:val>
                                        </p:tav>
                                        <p:tav tm="100000">
                                          <p:val>
                                            <p:strVal val="0-ppt_w/2"/>
                                          </p:val>
                                        </p:tav>
                                      </p:tavLst>
                                    </p:anim>
                                    <p:anim calcmode="lin" valueType="num">
                                      <p:cBhvr additive="base">
                                        <p:cTn id="43" dur="500"/>
                                        <p:tgtEl>
                                          <p:spTgt spid="358451"/>
                                        </p:tgtEl>
                                        <p:attrNameLst>
                                          <p:attrName>ppt_y</p:attrName>
                                        </p:attrNameLst>
                                      </p:cBhvr>
                                      <p:tavLst>
                                        <p:tav tm="0">
                                          <p:val>
                                            <p:strVal val="ppt_y"/>
                                          </p:val>
                                        </p:tav>
                                        <p:tav tm="100000">
                                          <p:val>
                                            <p:strVal val="ppt_y"/>
                                          </p:val>
                                        </p:tav>
                                      </p:tavLst>
                                    </p:anim>
                                    <p:set>
                                      <p:cBhvr>
                                        <p:cTn id="44" dur="1" fill="hold">
                                          <p:stCondLst>
                                            <p:cond delay="499"/>
                                          </p:stCondLst>
                                        </p:cTn>
                                        <p:tgtEl>
                                          <p:spTgt spid="35845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8" fill="hold" grpId="1" nodeType="clickEffect">
                                  <p:stCondLst>
                                    <p:cond delay="0"/>
                                  </p:stCondLst>
                                  <p:childTnLst>
                                    <p:anim calcmode="lin" valueType="num">
                                      <p:cBhvr additive="base">
                                        <p:cTn id="48" dur="500"/>
                                        <p:tgtEl>
                                          <p:spTgt spid="358452"/>
                                        </p:tgtEl>
                                        <p:attrNameLst>
                                          <p:attrName>ppt_x</p:attrName>
                                        </p:attrNameLst>
                                      </p:cBhvr>
                                      <p:tavLst>
                                        <p:tav tm="0">
                                          <p:val>
                                            <p:strVal val="ppt_x"/>
                                          </p:val>
                                        </p:tav>
                                        <p:tav tm="100000">
                                          <p:val>
                                            <p:strVal val="0-ppt_w/2"/>
                                          </p:val>
                                        </p:tav>
                                      </p:tavLst>
                                    </p:anim>
                                    <p:anim calcmode="lin" valueType="num">
                                      <p:cBhvr additive="base">
                                        <p:cTn id="49" dur="500"/>
                                        <p:tgtEl>
                                          <p:spTgt spid="358452"/>
                                        </p:tgtEl>
                                        <p:attrNameLst>
                                          <p:attrName>ppt_y</p:attrName>
                                        </p:attrNameLst>
                                      </p:cBhvr>
                                      <p:tavLst>
                                        <p:tav tm="0">
                                          <p:val>
                                            <p:strVal val="ppt_y"/>
                                          </p:val>
                                        </p:tav>
                                        <p:tav tm="100000">
                                          <p:val>
                                            <p:strVal val="ppt_y"/>
                                          </p:val>
                                        </p:tav>
                                      </p:tavLst>
                                    </p:anim>
                                    <p:set>
                                      <p:cBhvr>
                                        <p:cTn id="50" dur="1" fill="hold">
                                          <p:stCondLst>
                                            <p:cond delay="499"/>
                                          </p:stCondLst>
                                        </p:cTn>
                                        <p:tgtEl>
                                          <p:spTgt spid="3584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5" grpId="0"/>
      <p:bldP spid="358448" grpId="0"/>
      <p:bldP spid="358451" grpId="0"/>
      <p:bldP spid="358452" grpId="0"/>
      <p:bldP spid="358452" grpId="1"/>
      <p:bldP spid="358454" grpId="0" animBg="1"/>
      <p:bldP spid="358455" grpId="0"/>
      <p:bldP spid="358456" grpId="0" animBg="1"/>
      <p:bldP spid="358456"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a:t>Code </a:t>
            </a:r>
            <a:r>
              <a:rPr lang="en-US" altLang="zh-CN" dirty="0"/>
              <a:t>for BFS</a:t>
            </a:r>
          </a:p>
        </p:txBody>
      </p:sp>
      <p:sp>
        <p:nvSpPr>
          <p:cNvPr id="410627" name="Rectangle 3"/>
          <p:cNvSpPr>
            <a:spLocks noGrp="1" noChangeArrowheads="1"/>
          </p:cNvSpPr>
          <p:nvPr>
            <p:ph type="body" idx="1"/>
          </p:nvPr>
        </p:nvSpPr>
        <p:spPr>
          <a:xfrm>
            <a:off x="468313" y="1052513"/>
            <a:ext cx="8229600" cy="4530725"/>
          </a:xfrm>
        </p:spPr>
        <p:txBody>
          <a:bodyPr/>
          <a:lstStyle/>
          <a:p>
            <a:pPr>
              <a:lnSpc>
                <a:spcPct val="80000"/>
              </a:lnSpc>
              <a:buFont typeface="Wingdings" pitchFamily="2" charset="2"/>
              <a:buNone/>
            </a:pPr>
            <a:r>
              <a:rPr lang="en-US" altLang="zh-CN" sz="2000" dirty="0"/>
              <a:t>void BFS( TABLE T )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t>	QUEUE Q;</a:t>
            </a:r>
          </a:p>
          <a:p>
            <a:pPr>
              <a:lnSpc>
                <a:spcPct val="80000"/>
              </a:lnSpc>
              <a:buFont typeface="Wingdings" pitchFamily="2" charset="2"/>
              <a:buNone/>
            </a:pPr>
            <a:r>
              <a:rPr lang="en-US" altLang="zh-CN" sz="2000" dirty="0"/>
              <a:t>	vertex v, w;</a:t>
            </a:r>
          </a:p>
          <a:p>
            <a:pPr>
              <a:lnSpc>
                <a:spcPct val="80000"/>
              </a:lnSpc>
              <a:buFont typeface="Wingdings" pitchFamily="2" charset="2"/>
              <a:buNone/>
            </a:pPr>
            <a:r>
              <a:rPr lang="en-US" altLang="zh-CN" sz="2000" dirty="0"/>
              <a:t>	Q = </a:t>
            </a:r>
            <a:r>
              <a:rPr lang="en-US" altLang="zh-CN" sz="2000" dirty="0" err="1"/>
              <a:t>create_queue</a:t>
            </a:r>
            <a:r>
              <a:rPr lang="en-US" altLang="zh-CN" sz="2000" dirty="0"/>
              <a:t>( NUM_VERTEX ); </a:t>
            </a:r>
            <a:r>
              <a:rPr lang="en-US" altLang="zh-CN" sz="2000" dirty="0" err="1"/>
              <a:t>make_null</a:t>
            </a:r>
            <a:r>
              <a:rPr lang="en-US" altLang="zh-CN" sz="2000" dirty="0"/>
              <a:t>( Q );</a:t>
            </a:r>
          </a:p>
          <a:p>
            <a:pPr>
              <a:lnSpc>
                <a:spcPct val="80000"/>
              </a:lnSpc>
              <a:buFont typeface="Wingdings" pitchFamily="2" charset="2"/>
              <a:buNone/>
            </a:pPr>
            <a:r>
              <a:rPr lang="en-US" altLang="zh-CN" sz="2000" dirty="0"/>
              <a:t>	enqueue( s, Q );</a:t>
            </a:r>
          </a:p>
          <a:p>
            <a:pPr>
              <a:lnSpc>
                <a:spcPct val="80000"/>
              </a:lnSpc>
              <a:buFont typeface="Wingdings" pitchFamily="2" charset="2"/>
              <a:buNone/>
            </a:pPr>
            <a:r>
              <a:rPr lang="en-US" altLang="zh-CN" sz="2000" dirty="0"/>
              <a:t>	while( !is empty( Q )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v = dequeue( Q );</a:t>
            </a:r>
          </a:p>
          <a:p>
            <a:pPr>
              <a:lnSpc>
                <a:spcPct val="80000"/>
              </a:lnSpc>
              <a:buFont typeface="Wingdings" pitchFamily="2" charset="2"/>
              <a:buNone/>
            </a:pPr>
            <a:r>
              <a:rPr lang="en-US" altLang="zh-CN" sz="2000" dirty="0"/>
              <a:t>		T[v].known = TRUE; /* not really needed anymore */</a:t>
            </a:r>
          </a:p>
          <a:p>
            <a:pPr>
              <a:lnSpc>
                <a:spcPct val="80000"/>
              </a:lnSpc>
              <a:buFont typeface="Wingdings" pitchFamily="2" charset="2"/>
              <a:buNone/>
            </a:pPr>
            <a:r>
              <a:rPr lang="en-US" altLang="zh-CN" sz="2000" dirty="0"/>
              <a:t>		for each w adjacent to v</a:t>
            </a:r>
          </a:p>
          <a:p>
            <a:pPr>
              <a:lnSpc>
                <a:spcPct val="80000"/>
              </a:lnSpc>
              <a:buFont typeface="Wingdings" pitchFamily="2" charset="2"/>
              <a:buNone/>
            </a:pPr>
            <a:r>
              <a:rPr lang="en-US" altLang="zh-CN" sz="2000" dirty="0"/>
              <a:t>		        if( T[w].</a:t>
            </a:r>
            <a:r>
              <a:rPr lang="en-US" altLang="zh-CN" sz="2000" dirty="0" err="1"/>
              <a:t>dist</a:t>
            </a:r>
            <a:r>
              <a:rPr lang="en-US" altLang="zh-CN" sz="2000" dirty="0"/>
              <a:t> = INT_MAX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T[w].</a:t>
            </a:r>
            <a:r>
              <a:rPr lang="en-US" altLang="zh-CN" sz="2000" dirty="0" err="1"/>
              <a:t>dist</a:t>
            </a:r>
            <a:r>
              <a:rPr lang="en-US" altLang="zh-CN" sz="2000" dirty="0"/>
              <a:t> = T[v].</a:t>
            </a:r>
            <a:r>
              <a:rPr lang="en-US" altLang="zh-CN" sz="2000" dirty="0" err="1"/>
              <a:t>dist</a:t>
            </a:r>
            <a:r>
              <a:rPr lang="en-US" altLang="zh-CN" sz="2000" dirty="0"/>
              <a:t> + 1;</a:t>
            </a:r>
          </a:p>
          <a:p>
            <a:pPr>
              <a:lnSpc>
                <a:spcPct val="80000"/>
              </a:lnSpc>
              <a:buFont typeface="Wingdings" pitchFamily="2" charset="2"/>
              <a:buNone/>
            </a:pPr>
            <a:r>
              <a:rPr lang="en-US" altLang="zh-CN" sz="2000" dirty="0"/>
              <a:t>			 T[w].path = v;</a:t>
            </a:r>
          </a:p>
          <a:p>
            <a:pPr>
              <a:lnSpc>
                <a:spcPct val="80000"/>
              </a:lnSpc>
              <a:buFont typeface="Wingdings" pitchFamily="2" charset="2"/>
              <a:buNone/>
            </a:pPr>
            <a:r>
              <a:rPr lang="en-US" altLang="zh-CN" sz="2000" dirty="0"/>
              <a:t>			 enqueue( w, Q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err="1"/>
              <a:t>dispose_queue</a:t>
            </a:r>
            <a:r>
              <a:rPr lang="en-US" altLang="zh-CN" sz="2000" dirty="0"/>
              <a:t>( Q );</a:t>
            </a:r>
          </a:p>
          <a:p>
            <a:pPr>
              <a:lnSpc>
                <a:spcPct val="80000"/>
              </a:lnSpc>
              <a:buFont typeface="Wingdings" pitchFamily="2" charset="2"/>
              <a:buNone/>
            </a:pPr>
            <a:r>
              <a:rPr lang="en-US" altLang="zh-CN" sz="2000" dirty="0"/>
              <a:t>}</a:t>
            </a:r>
          </a:p>
        </p:txBody>
      </p:sp>
    </p:spTree>
    <p:extLst>
      <p:ext uri="{BB962C8B-B14F-4D97-AF65-F5344CB8AC3E}">
        <p14:creationId xmlns:p14="http://schemas.microsoft.com/office/powerpoint/2010/main" val="1500556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Code </a:t>
            </a:r>
            <a:r>
              <a:rPr lang="en-US" altLang="zh-CN">
                <a:latin typeface="Arial" charset="0"/>
              </a:rPr>
              <a:t>–</a:t>
            </a:r>
            <a:r>
              <a:rPr lang="en-US" altLang="zh-CN"/>
              <a:t> BFS Using Adjacent Matrix</a:t>
            </a:r>
          </a:p>
        </p:txBody>
      </p:sp>
      <p:sp>
        <p:nvSpPr>
          <p:cNvPr id="47107" name="Text Box 3"/>
          <p:cNvSpPr txBox="1">
            <a:spLocks noChangeArrowheads="1"/>
          </p:cNvSpPr>
          <p:nvPr/>
        </p:nvSpPr>
        <p:spPr bwMode="auto">
          <a:xfrm>
            <a:off x="563563" y="1412875"/>
            <a:ext cx="8382000" cy="5010150"/>
          </a:xfrm>
          <a:prstGeom prst="rect">
            <a:avLst/>
          </a:prstGeom>
          <a:noFill/>
          <a:ln w="9525">
            <a:solidFill>
              <a:schemeClr val="tx1"/>
            </a:solidFill>
            <a:prstDash val="dash"/>
            <a:miter lim="800000"/>
            <a:headEnd/>
            <a:tailEnd/>
          </a:ln>
        </p:spPr>
        <p:txBody>
          <a:bodyPr tIns="0" bIns="0">
            <a:spAutoFit/>
          </a:bodyPr>
          <a:lstStyle/>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template &lt;class T&gt;</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void MGraph::BFSTraverse</a:t>
            </a:r>
            <a:r>
              <a:rPr lang="en-US" altLang="zh-CN" sz="2600" b="1">
                <a:solidFill>
                  <a:srgbClr val="000000"/>
                </a:solidFill>
                <a:latin typeface="宋体" pitchFamily="2" charset="-122"/>
              </a:rPr>
              <a:t>(</a:t>
            </a:r>
            <a:r>
              <a:rPr lang="en-US" altLang="zh-CN" sz="2600" b="1">
                <a:solidFill>
                  <a:srgbClr val="000000"/>
                </a:solidFill>
                <a:latin typeface="Times New Roman" pitchFamily="18" charset="0"/>
              </a:rPr>
              <a:t>int v</a:t>
            </a:r>
            <a:r>
              <a:rPr lang="en-US" altLang="zh-CN" sz="2600" b="1">
                <a:solidFill>
                  <a:srgbClr val="000000"/>
                </a:solidFill>
                <a:latin typeface="宋体" pitchFamily="2" charset="-122"/>
              </a:rPr>
              <a:t>)</a:t>
            </a:r>
            <a:r>
              <a:rPr lang="en-US" altLang="zh-CN" sz="2600" b="1">
                <a:solidFill>
                  <a:srgbClr val="000000"/>
                </a:solidFill>
                <a:latin typeface="Times New Roman" pitchFamily="18" charset="0"/>
              </a:rPr>
              <a:t> </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front=rear=</a:t>
            </a:r>
            <a:r>
              <a:rPr lang="en-US" altLang="zh-CN" sz="2600" b="1">
                <a:solidFill>
                  <a:srgbClr val="000000"/>
                </a:solidFill>
                <a:latin typeface="宋体" pitchFamily="2" charset="-122"/>
              </a:rPr>
              <a:t>-</a:t>
            </a:r>
            <a:r>
              <a:rPr lang="en-US" altLang="zh-CN" sz="2600" b="1">
                <a:solidFill>
                  <a:srgbClr val="000000"/>
                </a:solidFill>
                <a:latin typeface="Times New Roman" pitchFamily="18" charset="0"/>
              </a:rPr>
              <a:t>1;   //Assuming no overflow</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cout&lt;&lt;vertex[v]; visited[v]=1;  Q[++rear]=v; </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while </a:t>
            </a:r>
            <a:r>
              <a:rPr lang="en-US" altLang="zh-CN" sz="2600" b="1">
                <a:solidFill>
                  <a:srgbClr val="000000"/>
                </a:solidFill>
                <a:latin typeface="宋体" pitchFamily="2" charset="-122"/>
              </a:rPr>
              <a:t>(</a:t>
            </a:r>
            <a:r>
              <a:rPr lang="en-US" altLang="zh-CN" sz="2600" b="1">
                <a:solidFill>
                  <a:srgbClr val="000000"/>
                </a:solidFill>
                <a:latin typeface="Times New Roman" pitchFamily="18" charset="0"/>
              </a:rPr>
              <a:t>front!=rear</a:t>
            </a:r>
            <a:r>
              <a:rPr lang="en-US" altLang="zh-CN" sz="2600" b="1">
                <a:solidFill>
                  <a:srgbClr val="000000"/>
                </a:solidFill>
                <a:latin typeface="宋体" pitchFamily="2" charset="-122"/>
              </a:rPr>
              <a:t>)</a:t>
            </a:r>
            <a:endParaRPr lang="en-US" altLang="zh-CN" sz="2600" b="1">
              <a:solidFill>
                <a:srgbClr val="000000"/>
              </a:solidFill>
              <a:latin typeface="Times New Roman" pitchFamily="18" charset="0"/>
            </a:endParaRP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v=Q[++front];   </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for </a:t>
            </a:r>
            <a:r>
              <a:rPr lang="en-US" altLang="zh-CN" sz="2600" b="1">
                <a:solidFill>
                  <a:srgbClr val="000000"/>
                </a:solidFill>
                <a:latin typeface="宋体" pitchFamily="2" charset="-122"/>
              </a:rPr>
              <a:t>(</a:t>
            </a:r>
            <a:r>
              <a:rPr lang="en-US" altLang="zh-CN" sz="2600" b="1">
                <a:solidFill>
                  <a:srgbClr val="000000"/>
                </a:solidFill>
                <a:latin typeface="Times New Roman" pitchFamily="18" charset="0"/>
              </a:rPr>
              <a:t>j=0; j&lt;vertexNum; j++</a:t>
            </a:r>
            <a:r>
              <a:rPr lang="en-US" altLang="zh-CN" sz="2600" b="1">
                <a:solidFill>
                  <a:srgbClr val="000000"/>
                </a:solidFill>
                <a:latin typeface="宋体" pitchFamily="2" charset="-122"/>
              </a:rPr>
              <a:t>)</a:t>
            </a:r>
            <a:endParaRPr lang="en-US" altLang="zh-CN" sz="2600" b="1">
              <a:solidFill>
                <a:srgbClr val="000000"/>
              </a:solidFill>
              <a:latin typeface="Times New Roman" pitchFamily="18" charset="0"/>
            </a:endParaRP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if </a:t>
            </a:r>
            <a:r>
              <a:rPr lang="en-US" altLang="zh-CN" sz="2600" b="1">
                <a:solidFill>
                  <a:srgbClr val="000000"/>
                </a:solidFill>
                <a:latin typeface="宋体" pitchFamily="2" charset="-122"/>
              </a:rPr>
              <a:t>(</a:t>
            </a:r>
            <a:r>
              <a:rPr lang="en-US" altLang="zh-CN" sz="2600" b="1">
                <a:solidFill>
                  <a:srgbClr val="000000"/>
                </a:solidFill>
                <a:latin typeface="Times New Roman" pitchFamily="18" charset="0"/>
              </a:rPr>
              <a:t>arc[v][j]==1 &amp;&amp; visited[j]==0 </a:t>
            </a:r>
            <a:r>
              <a:rPr lang="en-US" altLang="zh-CN" sz="2600" b="1">
                <a:solidFill>
                  <a:srgbClr val="000000"/>
                </a:solidFill>
                <a:latin typeface="宋体" pitchFamily="2" charset="-122"/>
              </a:rPr>
              <a:t>)</a:t>
            </a:r>
            <a:r>
              <a:rPr lang="en-US" altLang="zh-CN" sz="2600" b="1">
                <a:solidFill>
                  <a:srgbClr val="000000"/>
                </a:solidFill>
                <a:latin typeface="Times New Roman" pitchFamily="18" charset="0"/>
              </a:rPr>
              <a:t> {</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cout&lt;&lt;vertex[j]; visited[j]=1; Q[++rear]=j;</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      }</a:t>
            </a:r>
          </a:p>
          <a:p>
            <a:pPr algn="just" eaLnBrk="0" fontAlgn="base" hangingPunct="0">
              <a:lnSpc>
                <a:spcPct val="90000"/>
              </a:lnSpc>
              <a:spcBef>
                <a:spcPct val="0"/>
              </a:spcBef>
              <a:spcAft>
                <a:spcPct val="0"/>
              </a:spcAft>
            </a:pPr>
            <a:r>
              <a:rPr lang="en-US" altLang="zh-CN" sz="2600" b="1">
                <a:solidFill>
                  <a:srgbClr val="000000"/>
                </a:solidFill>
                <a:latin typeface="Times New Roman" pitchFamily="18"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a:t>Code </a:t>
            </a:r>
            <a:r>
              <a:rPr lang="en-US" altLang="zh-CN">
                <a:latin typeface="Arial" charset="0"/>
              </a:rPr>
              <a:t>–</a:t>
            </a:r>
            <a:r>
              <a:rPr lang="en-US" altLang="zh-CN"/>
              <a:t> BFS Using Adjacent List</a:t>
            </a:r>
          </a:p>
        </p:txBody>
      </p:sp>
      <p:sp>
        <p:nvSpPr>
          <p:cNvPr id="48131" name="Text Box 3"/>
          <p:cNvSpPr txBox="1">
            <a:spLocks noChangeArrowheads="1"/>
          </p:cNvSpPr>
          <p:nvPr/>
        </p:nvSpPr>
        <p:spPr bwMode="auto">
          <a:xfrm>
            <a:off x="473075" y="1412875"/>
            <a:ext cx="8199438" cy="5045075"/>
          </a:xfrm>
          <a:prstGeom prst="rect">
            <a:avLst/>
          </a:prstGeom>
          <a:noFill/>
          <a:ln w="9525">
            <a:solidFill>
              <a:schemeClr val="tx1"/>
            </a:solidFill>
            <a:prstDash val="dash"/>
            <a:miter lim="800000"/>
            <a:headEnd/>
            <a:tailEnd/>
          </a:ln>
        </p:spPr>
        <p:txBody>
          <a:bodyPr>
            <a:spAutoFit/>
          </a:bodyPr>
          <a:lstStyle/>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template &lt;class T&gt;</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void ALGraph::BFSTraverse</a:t>
            </a:r>
            <a:r>
              <a:rPr lang="en-US" altLang="zh-CN" sz="2400" b="1">
                <a:solidFill>
                  <a:srgbClr val="000000"/>
                </a:solidFill>
                <a:latin typeface="宋体" pitchFamily="2" charset="-122"/>
              </a:rPr>
              <a:t>(</a:t>
            </a:r>
            <a:r>
              <a:rPr lang="en-US" altLang="zh-CN" sz="2400" b="1">
                <a:solidFill>
                  <a:srgbClr val="000000"/>
                </a:solidFill>
                <a:latin typeface="Times New Roman" pitchFamily="18" charset="0"/>
              </a:rPr>
              <a:t>int v</a:t>
            </a:r>
            <a:r>
              <a:rPr lang="en-US" altLang="zh-CN" sz="2400" b="1">
                <a:solidFill>
                  <a:srgbClr val="000000"/>
                </a:solidFill>
                <a:latin typeface="宋体" pitchFamily="2" charset="-122"/>
              </a:rPr>
              <a:t>)</a:t>
            </a:r>
            <a:r>
              <a:rPr lang="en-US" altLang="zh-CN" sz="2400" b="1">
                <a:solidFill>
                  <a:srgbClr val="000000"/>
                </a:solidFill>
                <a:latin typeface="Times New Roman" pitchFamily="18" charset="0"/>
              </a:rPr>
              <a:t>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front=rear=</a:t>
            </a:r>
            <a:r>
              <a:rPr lang="en-US" altLang="zh-CN" sz="2400" b="1">
                <a:solidFill>
                  <a:srgbClr val="000000"/>
                </a:solidFill>
                <a:latin typeface="宋体" pitchFamily="2" charset="-122"/>
              </a:rPr>
              <a:t>-</a:t>
            </a:r>
            <a:r>
              <a:rPr lang="en-US" altLang="zh-CN" sz="2400" b="1">
                <a:solidFill>
                  <a:srgbClr val="000000"/>
                </a:solidFill>
                <a:latin typeface="Times New Roman" pitchFamily="18" charset="0"/>
              </a:rPr>
              <a:t>1;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cout&lt;&lt;adjlist[v].vertex;    visited[v]=1;   Q[++rear]=v;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while </a:t>
            </a:r>
            <a:r>
              <a:rPr lang="en-US" altLang="zh-CN" sz="2400" b="1">
                <a:solidFill>
                  <a:srgbClr val="000000"/>
                </a:solidFill>
                <a:latin typeface="宋体" pitchFamily="2" charset="-122"/>
              </a:rPr>
              <a:t>(</a:t>
            </a:r>
            <a:r>
              <a:rPr lang="en-US" altLang="zh-CN" sz="2400" b="1">
                <a:solidFill>
                  <a:srgbClr val="000000"/>
                </a:solidFill>
                <a:latin typeface="Times New Roman" pitchFamily="18" charset="0"/>
              </a:rPr>
              <a:t>front!=rear</a:t>
            </a:r>
            <a:r>
              <a:rPr lang="en-US" altLang="zh-CN" sz="2400" b="1">
                <a:solidFill>
                  <a:srgbClr val="000000"/>
                </a:solidFill>
                <a:latin typeface="宋体" pitchFamily="2" charset="-122"/>
              </a:rPr>
              <a:t>)</a:t>
            </a:r>
            <a:endParaRPr lang="en-US" altLang="zh-CN" sz="2400" b="1">
              <a:solidFill>
                <a:srgbClr val="000000"/>
              </a:solidFill>
              <a:latin typeface="Times New Roman" pitchFamily="18" charset="0"/>
            </a:endParaRP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v=Q[++front];    p=adjlist[v].firstedge;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while </a:t>
            </a:r>
            <a:r>
              <a:rPr lang="en-US" altLang="zh-CN" sz="2400" b="1">
                <a:solidFill>
                  <a:srgbClr val="000000"/>
                </a:solidFill>
                <a:latin typeface="宋体" pitchFamily="2" charset="-122"/>
              </a:rPr>
              <a:t>(</a:t>
            </a:r>
            <a:r>
              <a:rPr lang="en-US" altLang="zh-CN" sz="2400" b="1">
                <a:solidFill>
                  <a:srgbClr val="000000"/>
                </a:solidFill>
                <a:latin typeface="Times New Roman" pitchFamily="18" charset="0"/>
              </a:rPr>
              <a:t>p!=NULL</a:t>
            </a:r>
            <a:r>
              <a:rPr lang="en-US" altLang="zh-CN" sz="2400" b="1">
                <a:solidFill>
                  <a:srgbClr val="000000"/>
                </a:solidFill>
                <a:latin typeface="宋体" pitchFamily="2" charset="-122"/>
              </a:rPr>
              <a:t>)</a:t>
            </a:r>
            <a:r>
              <a:rPr lang="en-US" altLang="zh-CN" sz="2400" b="1">
                <a:solidFill>
                  <a:srgbClr val="000000"/>
                </a:solidFill>
                <a:latin typeface="Times New Roman" pitchFamily="18" charset="0"/>
              </a:rPr>
              <a:t>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j= p</a:t>
            </a:r>
            <a:r>
              <a:rPr lang="en-US" altLang="zh-CN" sz="2400" b="1">
                <a:solidFill>
                  <a:srgbClr val="000000"/>
                </a:solidFill>
                <a:latin typeface="宋体" pitchFamily="2" charset="-122"/>
              </a:rPr>
              <a:t>-&gt;</a:t>
            </a:r>
            <a:r>
              <a:rPr lang="en-US" altLang="zh-CN" sz="2400" b="1">
                <a:solidFill>
                  <a:srgbClr val="000000"/>
                </a:solidFill>
                <a:latin typeface="Times New Roman" pitchFamily="18" charset="0"/>
              </a:rPr>
              <a:t>adjvex;</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if </a:t>
            </a:r>
            <a:r>
              <a:rPr lang="en-US" altLang="zh-CN" sz="2400" b="1">
                <a:solidFill>
                  <a:srgbClr val="000000"/>
                </a:solidFill>
                <a:latin typeface="宋体" pitchFamily="2" charset="-122"/>
              </a:rPr>
              <a:t>(</a:t>
            </a:r>
            <a:r>
              <a:rPr lang="en-US" altLang="zh-CN" sz="2400" b="1">
                <a:solidFill>
                  <a:srgbClr val="000000"/>
                </a:solidFill>
                <a:latin typeface="Times New Roman" pitchFamily="18" charset="0"/>
              </a:rPr>
              <a:t>visited[j]==0</a:t>
            </a:r>
            <a:r>
              <a:rPr lang="en-US" altLang="zh-CN" sz="2400" b="1">
                <a:solidFill>
                  <a:srgbClr val="000000"/>
                </a:solidFill>
                <a:latin typeface="宋体" pitchFamily="2" charset="-122"/>
              </a:rPr>
              <a:t>)</a:t>
            </a:r>
            <a:r>
              <a:rPr lang="en-US" altLang="zh-CN" sz="2400" b="1">
                <a:solidFill>
                  <a:srgbClr val="000000"/>
                </a:solidFill>
                <a:latin typeface="Times New Roman" pitchFamily="18" charset="0"/>
              </a:rPr>
              <a:t>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cout&lt;&lt;adjlist[j].vertex;  visited[j]=1; Q[++rear]=j;</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p=p</a:t>
            </a:r>
            <a:r>
              <a:rPr lang="en-US" altLang="zh-CN" sz="2400" b="1">
                <a:solidFill>
                  <a:srgbClr val="000000"/>
                </a:solidFill>
                <a:latin typeface="宋体" pitchFamily="2" charset="-122"/>
              </a:rPr>
              <a:t>-&gt;</a:t>
            </a:r>
            <a:r>
              <a:rPr lang="en-US" altLang="zh-CN" sz="2400" b="1">
                <a:solidFill>
                  <a:srgbClr val="000000"/>
                </a:solidFill>
                <a:latin typeface="Times New Roman" pitchFamily="18" charset="0"/>
              </a:rPr>
              <a:t>next;</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    }</a:t>
            </a:r>
          </a:p>
          <a:p>
            <a:pPr algn="just" eaLnBrk="0" fontAlgn="base" hangingPunct="0">
              <a:lnSpc>
                <a:spcPct val="75000"/>
              </a:lnSpc>
              <a:spcBef>
                <a:spcPct val="0"/>
              </a:spcBef>
              <a:spcAft>
                <a:spcPct val="0"/>
              </a:spcAft>
            </a:pPr>
            <a:r>
              <a:rPr lang="en-US" altLang="zh-CN" sz="2400" b="1">
                <a:solidFill>
                  <a:srgbClr val="000000"/>
                </a:solidFill>
                <a:latin typeface="Times New Roman" pitchFamily="18"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a:t>BFS Usage</a:t>
            </a:r>
          </a:p>
        </p:txBody>
      </p:sp>
      <p:sp>
        <p:nvSpPr>
          <p:cNvPr id="49155" name="Rectangle 3"/>
          <p:cNvSpPr>
            <a:spLocks noGrp="1" noChangeArrowheads="1"/>
          </p:cNvSpPr>
          <p:nvPr>
            <p:ph type="body" idx="1"/>
          </p:nvPr>
        </p:nvSpPr>
        <p:spPr/>
        <p:txBody>
          <a:bodyPr/>
          <a:lstStyle/>
          <a:p>
            <a:pPr eaLnBrk="1" hangingPunct="1"/>
            <a:r>
              <a:rPr lang="en-US" altLang="zh-CN"/>
              <a:t>Finding a path</a:t>
            </a:r>
          </a:p>
          <a:p>
            <a:pPr lvl="1" eaLnBrk="1" hangingPunct="1">
              <a:buFont typeface="Wingdings" pitchFamily="2" charset="2"/>
              <a:buNone/>
            </a:pPr>
            <a:r>
              <a:rPr lang="en-US" altLang="zh-CN"/>
              <a:t>	In a maze, how to find a path from the start to the end using least steps?</a:t>
            </a:r>
          </a:p>
          <a:p>
            <a:pPr eaLnBrk="1" hangingPunct="1"/>
            <a:endParaRPr lang="en-US" altLang="zh-CN"/>
          </a:p>
          <a:p>
            <a:pPr eaLnBrk="1" hangingPunct="1"/>
            <a:endParaRPr lang="en-US" altLang="zh-CN"/>
          </a:p>
          <a:p>
            <a:pPr eaLnBrk="1" hangingPunct="1"/>
            <a:r>
              <a:rPr lang="en-US" altLang="zh-CN"/>
              <a:t>Exploiting traversal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t>What is a Graph?</a:t>
            </a:r>
          </a:p>
        </p:txBody>
      </p:sp>
      <p:sp>
        <p:nvSpPr>
          <p:cNvPr id="14339" name="Rectangle 3"/>
          <p:cNvSpPr>
            <a:spLocks noGrp="1" noChangeArrowheads="1"/>
          </p:cNvSpPr>
          <p:nvPr>
            <p:ph type="body" idx="1"/>
          </p:nvPr>
        </p:nvSpPr>
        <p:spPr/>
        <p:txBody>
          <a:bodyPr/>
          <a:lstStyle/>
          <a:p>
            <a:pPr eaLnBrk="1" hangingPunct="1"/>
            <a:r>
              <a:rPr lang="en-US" altLang="en-US" sz="2400"/>
              <a:t>A graph G = (V,E) is composed of:</a:t>
            </a:r>
          </a:p>
          <a:p>
            <a:pPr eaLnBrk="1" hangingPunct="1">
              <a:buFont typeface="Wingdings" pitchFamily="2" charset="2"/>
              <a:buNone/>
            </a:pPr>
            <a:r>
              <a:rPr lang="en-US" altLang="en-US" sz="2400"/>
              <a:t>	V: set of vertices</a:t>
            </a:r>
          </a:p>
          <a:p>
            <a:pPr eaLnBrk="1" hangingPunct="1">
              <a:buFont typeface="Wingdings" pitchFamily="2" charset="2"/>
              <a:buNone/>
            </a:pPr>
            <a:r>
              <a:rPr lang="en-US" altLang="en-US" sz="2400"/>
              <a:t>	E: set of edges connecting the vertices in V</a:t>
            </a:r>
          </a:p>
          <a:p>
            <a:pPr eaLnBrk="1" hangingPunct="1"/>
            <a:r>
              <a:rPr lang="en-US" altLang="en-US" sz="2400"/>
              <a:t>An edge e = (u,v) is a pair of vertices</a:t>
            </a:r>
            <a:r>
              <a:rPr lang="en-US" altLang="zh-CN" sz="2400"/>
              <a:t>. </a:t>
            </a:r>
            <a:r>
              <a:rPr lang="en-US" altLang="en-US" sz="2400"/>
              <a:t>Edges are sometimes referred to as arcs.</a:t>
            </a:r>
            <a:endParaRPr lang="en-US" altLang="zh-CN" sz="2400"/>
          </a:p>
          <a:p>
            <a:pPr eaLnBrk="1" hangingPunct="1"/>
            <a:r>
              <a:rPr lang="en-US" altLang="zh-CN" sz="2400"/>
              <a:t>Example</a:t>
            </a:r>
            <a:endParaRPr lang="en-US" altLang="en-US" sz="2400"/>
          </a:p>
          <a:p>
            <a:pPr eaLnBrk="1" hangingPunct="1"/>
            <a:endParaRPr lang="en-US" altLang="zh-CN" sz="2400"/>
          </a:p>
        </p:txBody>
      </p:sp>
      <p:sp>
        <p:nvSpPr>
          <p:cNvPr id="14340" name="Rectangle 4"/>
          <p:cNvSpPr>
            <a:spLocks noChangeArrowheads="1"/>
          </p:cNvSpPr>
          <p:nvPr/>
        </p:nvSpPr>
        <p:spPr bwMode="auto">
          <a:xfrm>
            <a:off x="5191125" y="4014788"/>
            <a:ext cx="55563" cy="30162"/>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41" name="Rectangle 5"/>
          <p:cNvSpPr>
            <a:spLocks noChangeArrowheads="1"/>
          </p:cNvSpPr>
          <p:nvPr/>
        </p:nvSpPr>
        <p:spPr bwMode="auto">
          <a:xfrm>
            <a:off x="5191125" y="6289675"/>
            <a:ext cx="55563" cy="28575"/>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42" name="Rectangle 6"/>
          <p:cNvSpPr>
            <a:spLocks noChangeArrowheads="1"/>
          </p:cNvSpPr>
          <p:nvPr/>
        </p:nvSpPr>
        <p:spPr bwMode="auto">
          <a:xfrm>
            <a:off x="5191125" y="4044950"/>
            <a:ext cx="55563" cy="2244725"/>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43" name="Freeform 7"/>
          <p:cNvSpPr>
            <a:spLocks/>
          </p:cNvSpPr>
          <p:nvPr/>
        </p:nvSpPr>
        <p:spPr bwMode="auto">
          <a:xfrm>
            <a:off x="5205413" y="6275388"/>
            <a:ext cx="53975" cy="58737"/>
          </a:xfrm>
          <a:custGeom>
            <a:avLst/>
            <a:gdLst>
              <a:gd name="T0" fmla="*/ 0 w 34"/>
              <a:gd name="T1" fmla="*/ 42862 h 37"/>
              <a:gd name="T2" fmla="*/ 26988 w 34"/>
              <a:gd name="T3" fmla="*/ 58737 h 37"/>
              <a:gd name="T4" fmla="*/ 53975 w 34"/>
              <a:gd name="T5" fmla="*/ 14287 h 37"/>
              <a:gd name="T6" fmla="*/ 26988 w 34"/>
              <a:gd name="T7" fmla="*/ 0 h 37"/>
              <a:gd name="T8" fmla="*/ 0 w 34"/>
              <a:gd name="T9" fmla="*/ 42862 h 37"/>
              <a:gd name="T10" fmla="*/ 0 60000 65536"/>
              <a:gd name="T11" fmla="*/ 0 60000 65536"/>
              <a:gd name="T12" fmla="*/ 0 60000 65536"/>
              <a:gd name="T13" fmla="*/ 0 60000 65536"/>
              <a:gd name="T14" fmla="*/ 0 60000 65536"/>
              <a:gd name="T15" fmla="*/ 0 w 34"/>
              <a:gd name="T16" fmla="*/ 0 h 37"/>
              <a:gd name="T17" fmla="*/ 34 w 34"/>
              <a:gd name="T18" fmla="*/ 37 h 37"/>
            </a:gdLst>
            <a:ahLst/>
            <a:cxnLst>
              <a:cxn ang="T10">
                <a:pos x="T0" y="T1"/>
              </a:cxn>
              <a:cxn ang="T11">
                <a:pos x="T2" y="T3"/>
              </a:cxn>
              <a:cxn ang="T12">
                <a:pos x="T4" y="T5"/>
              </a:cxn>
              <a:cxn ang="T13">
                <a:pos x="T6" y="T7"/>
              </a:cxn>
              <a:cxn ang="T14">
                <a:pos x="T8" y="T9"/>
              </a:cxn>
            </a:cxnLst>
            <a:rect l="T15" t="T16" r="T17" b="T18"/>
            <a:pathLst>
              <a:path w="34" h="37">
                <a:moveTo>
                  <a:pt x="0" y="27"/>
                </a:moveTo>
                <a:lnTo>
                  <a:pt x="17" y="37"/>
                </a:lnTo>
                <a:lnTo>
                  <a:pt x="34" y="9"/>
                </a:lnTo>
                <a:lnTo>
                  <a:pt x="17" y="0"/>
                </a:lnTo>
                <a:lnTo>
                  <a:pt x="0" y="27"/>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44" name="Freeform 8"/>
          <p:cNvSpPr>
            <a:spLocks/>
          </p:cNvSpPr>
          <p:nvPr/>
        </p:nvSpPr>
        <p:spPr bwMode="auto">
          <a:xfrm>
            <a:off x="3825875" y="5189538"/>
            <a:ext cx="53975" cy="73025"/>
          </a:xfrm>
          <a:custGeom>
            <a:avLst/>
            <a:gdLst>
              <a:gd name="T0" fmla="*/ 26988 w 34"/>
              <a:gd name="T1" fmla="*/ 73025 h 46"/>
              <a:gd name="T2" fmla="*/ 0 w 34"/>
              <a:gd name="T3" fmla="*/ 58738 h 46"/>
              <a:gd name="T4" fmla="*/ 39687 w 34"/>
              <a:gd name="T5" fmla="*/ 0 h 46"/>
              <a:gd name="T6" fmla="*/ 53975 w 34"/>
              <a:gd name="T7" fmla="*/ 28575 h 46"/>
              <a:gd name="T8" fmla="*/ 26988 w 34"/>
              <a:gd name="T9" fmla="*/ 73025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17" y="46"/>
                </a:moveTo>
                <a:lnTo>
                  <a:pt x="0" y="37"/>
                </a:lnTo>
                <a:lnTo>
                  <a:pt x="25" y="0"/>
                </a:lnTo>
                <a:lnTo>
                  <a:pt x="34" y="18"/>
                </a:lnTo>
                <a:lnTo>
                  <a:pt x="17" y="46"/>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45" name="Freeform 9"/>
          <p:cNvSpPr>
            <a:spLocks/>
          </p:cNvSpPr>
          <p:nvPr/>
        </p:nvSpPr>
        <p:spPr bwMode="auto">
          <a:xfrm>
            <a:off x="3852863" y="5218113"/>
            <a:ext cx="1379537" cy="1100137"/>
          </a:xfrm>
          <a:custGeom>
            <a:avLst/>
            <a:gdLst>
              <a:gd name="T0" fmla="*/ 1352550 w 869"/>
              <a:gd name="T1" fmla="*/ 1100137 h 693"/>
              <a:gd name="T2" fmla="*/ 1379537 w 869"/>
              <a:gd name="T3" fmla="*/ 1057275 h 693"/>
              <a:gd name="T4" fmla="*/ 26987 w 869"/>
              <a:gd name="T5" fmla="*/ 0 h 693"/>
              <a:gd name="T6" fmla="*/ 0 w 869"/>
              <a:gd name="T7" fmla="*/ 44450 h 693"/>
              <a:gd name="T8" fmla="*/ 1352550 w 869"/>
              <a:gd name="T9" fmla="*/ 1100137 h 693"/>
              <a:gd name="T10" fmla="*/ 0 60000 65536"/>
              <a:gd name="T11" fmla="*/ 0 60000 65536"/>
              <a:gd name="T12" fmla="*/ 0 60000 65536"/>
              <a:gd name="T13" fmla="*/ 0 60000 65536"/>
              <a:gd name="T14" fmla="*/ 0 60000 65536"/>
              <a:gd name="T15" fmla="*/ 0 w 869"/>
              <a:gd name="T16" fmla="*/ 0 h 693"/>
              <a:gd name="T17" fmla="*/ 869 w 869"/>
              <a:gd name="T18" fmla="*/ 693 h 693"/>
            </a:gdLst>
            <a:ahLst/>
            <a:cxnLst>
              <a:cxn ang="T10">
                <a:pos x="T0" y="T1"/>
              </a:cxn>
              <a:cxn ang="T11">
                <a:pos x="T2" y="T3"/>
              </a:cxn>
              <a:cxn ang="T12">
                <a:pos x="T4" y="T5"/>
              </a:cxn>
              <a:cxn ang="T13">
                <a:pos x="T6" y="T7"/>
              </a:cxn>
              <a:cxn ang="T14">
                <a:pos x="T8" y="T9"/>
              </a:cxn>
            </a:cxnLst>
            <a:rect l="T15" t="T16" r="T17" b="T18"/>
            <a:pathLst>
              <a:path w="869" h="693">
                <a:moveTo>
                  <a:pt x="852" y="693"/>
                </a:moveTo>
                <a:lnTo>
                  <a:pt x="869" y="666"/>
                </a:lnTo>
                <a:lnTo>
                  <a:pt x="17" y="0"/>
                </a:lnTo>
                <a:lnTo>
                  <a:pt x="0" y="28"/>
                </a:lnTo>
                <a:lnTo>
                  <a:pt x="852" y="693"/>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46" name="Freeform 10"/>
          <p:cNvSpPr>
            <a:spLocks/>
          </p:cNvSpPr>
          <p:nvPr/>
        </p:nvSpPr>
        <p:spPr bwMode="auto">
          <a:xfrm>
            <a:off x="3852863" y="5218113"/>
            <a:ext cx="53975" cy="58737"/>
          </a:xfrm>
          <a:custGeom>
            <a:avLst/>
            <a:gdLst>
              <a:gd name="T0" fmla="*/ 0 w 34"/>
              <a:gd name="T1" fmla="*/ 44450 h 37"/>
              <a:gd name="T2" fmla="*/ 26988 w 34"/>
              <a:gd name="T3" fmla="*/ 58737 h 37"/>
              <a:gd name="T4" fmla="*/ 53975 w 34"/>
              <a:gd name="T5" fmla="*/ 14287 h 37"/>
              <a:gd name="T6" fmla="*/ 41275 w 34"/>
              <a:gd name="T7" fmla="*/ 0 h 37"/>
              <a:gd name="T8" fmla="*/ 0 w 34"/>
              <a:gd name="T9" fmla="*/ 44450 h 37"/>
              <a:gd name="T10" fmla="*/ 0 60000 65536"/>
              <a:gd name="T11" fmla="*/ 0 60000 65536"/>
              <a:gd name="T12" fmla="*/ 0 60000 65536"/>
              <a:gd name="T13" fmla="*/ 0 60000 65536"/>
              <a:gd name="T14" fmla="*/ 0 60000 65536"/>
              <a:gd name="T15" fmla="*/ 0 w 34"/>
              <a:gd name="T16" fmla="*/ 0 h 37"/>
              <a:gd name="T17" fmla="*/ 34 w 34"/>
              <a:gd name="T18" fmla="*/ 37 h 37"/>
            </a:gdLst>
            <a:ahLst/>
            <a:cxnLst>
              <a:cxn ang="T10">
                <a:pos x="T0" y="T1"/>
              </a:cxn>
              <a:cxn ang="T11">
                <a:pos x="T2" y="T3"/>
              </a:cxn>
              <a:cxn ang="T12">
                <a:pos x="T4" y="T5"/>
              </a:cxn>
              <a:cxn ang="T13">
                <a:pos x="T6" y="T7"/>
              </a:cxn>
              <a:cxn ang="T14">
                <a:pos x="T8" y="T9"/>
              </a:cxn>
            </a:cxnLst>
            <a:rect l="T15" t="T16" r="T17" b="T18"/>
            <a:pathLst>
              <a:path w="34" h="37">
                <a:moveTo>
                  <a:pt x="0" y="28"/>
                </a:moveTo>
                <a:lnTo>
                  <a:pt x="17" y="37"/>
                </a:lnTo>
                <a:lnTo>
                  <a:pt x="34" y="9"/>
                </a:lnTo>
                <a:lnTo>
                  <a:pt x="26" y="0"/>
                </a:lnTo>
                <a:lnTo>
                  <a:pt x="0" y="28"/>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47" name="Freeform 11"/>
          <p:cNvSpPr>
            <a:spLocks/>
          </p:cNvSpPr>
          <p:nvPr/>
        </p:nvSpPr>
        <p:spPr bwMode="auto">
          <a:xfrm>
            <a:off x="2473325" y="4000500"/>
            <a:ext cx="68263" cy="73025"/>
          </a:xfrm>
          <a:custGeom>
            <a:avLst/>
            <a:gdLst>
              <a:gd name="T0" fmla="*/ 26988 w 43"/>
              <a:gd name="T1" fmla="*/ 73025 h 46"/>
              <a:gd name="T2" fmla="*/ 0 w 43"/>
              <a:gd name="T3" fmla="*/ 58738 h 46"/>
              <a:gd name="T4" fmla="*/ 39688 w 43"/>
              <a:gd name="T5" fmla="*/ 0 h 46"/>
              <a:gd name="T6" fmla="*/ 68263 w 43"/>
              <a:gd name="T7" fmla="*/ 28575 h 46"/>
              <a:gd name="T8" fmla="*/ 26988 w 43"/>
              <a:gd name="T9" fmla="*/ 73025 h 46"/>
              <a:gd name="T10" fmla="*/ 0 60000 65536"/>
              <a:gd name="T11" fmla="*/ 0 60000 65536"/>
              <a:gd name="T12" fmla="*/ 0 60000 65536"/>
              <a:gd name="T13" fmla="*/ 0 60000 65536"/>
              <a:gd name="T14" fmla="*/ 0 60000 65536"/>
              <a:gd name="T15" fmla="*/ 0 w 43"/>
              <a:gd name="T16" fmla="*/ 0 h 46"/>
              <a:gd name="T17" fmla="*/ 43 w 43"/>
              <a:gd name="T18" fmla="*/ 46 h 46"/>
            </a:gdLst>
            <a:ahLst/>
            <a:cxnLst>
              <a:cxn ang="T10">
                <a:pos x="T0" y="T1"/>
              </a:cxn>
              <a:cxn ang="T11">
                <a:pos x="T2" y="T3"/>
              </a:cxn>
              <a:cxn ang="T12">
                <a:pos x="T4" y="T5"/>
              </a:cxn>
              <a:cxn ang="T13">
                <a:pos x="T6" y="T7"/>
              </a:cxn>
              <a:cxn ang="T14">
                <a:pos x="T8" y="T9"/>
              </a:cxn>
            </a:cxnLst>
            <a:rect l="T15" t="T16" r="T17" b="T18"/>
            <a:pathLst>
              <a:path w="43" h="46">
                <a:moveTo>
                  <a:pt x="17" y="46"/>
                </a:moveTo>
                <a:lnTo>
                  <a:pt x="0" y="37"/>
                </a:lnTo>
                <a:lnTo>
                  <a:pt x="25" y="0"/>
                </a:lnTo>
                <a:lnTo>
                  <a:pt x="43" y="18"/>
                </a:lnTo>
                <a:lnTo>
                  <a:pt x="17" y="46"/>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48" name="Freeform 12"/>
          <p:cNvSpPr>
            <a:spLocks/>
          </p:cNvSpPr>
          <p:nvPr/>
        </p:nvSpPr>
        <p:spPr bwMode="auto">
          <a:xfrm>
            <a:off x="2500313" y="4029075"/>
            <a:ext cx="1393825" cy="1233488"/>
          </a:xfrm>
          <a:custGeom>
            <a:avLst/>
            <a:gdLst>
              <a:gd name="T0" fmla="*/ 1352550 w 878"/>
              <a:gd name="T1" fmla="*/ 1233488 h 777"/>
              <a:gd name="T2" fmla="*/ 1393825 w 878"/>
              <a:gd name="T3" fmla="*/ 1189038 h 777"/>
              <a:gd name="T4" fmla="*/ 41275 w 878"/>
              <a:gd name="T5" fmla="*/ 0 h 777"/>
              <a:gd name="T6" fmla="*/ 0 w 878"/>
              <a:gd name="T7" fmla="*/ 44450 h 777"/>
              <a:gd name="T8" fmla="*/ 1352550 w 878"/>
              <a:gd name="T9" fmla="*/ 1233488 h 777"/>
              <a:gd name="T10" fmla="*/ 0 60000 65536"/>
              <a:gd name="T11" fmla="*/ 0 60000 65536"/>
              <a:gd name="T12" fmla="*/ 0 60000 65536"/>
              <a:gd name="T13" fmla="*/ 0 60000 65536"/>
              <a:gd name="T14" fmla="*/ 0 60000 65536"/>
              <a:gd name="T15" fmla="*/ 0 w 878"/>
              <a:gd name="T16" fmla="*/ 0 h 777"/>
              <a:gd name="T17" fmla="*/ 878 w 878"/>
              <a:gd name="T18" fmla="*/ 777 h 777"/>
            </a:gdLst>
            <a:ahLst/>
            <a:cxnLst>
              <a:cxn ang="T10">
                <a:pos x="T0" y="T1"/>
              </a:cxn>
              <a:cxn ang="T11">
                <a:pos x="T2" y="T3"/>
              </a:cxn>
              <a:cxn ang="T12">
                <a:pos x="T4" y="T5"/>
              </a:cxn>
              <a:cxn ang="T13">
                <a:pos x="T6" y="T7"/>
              </a:cxn>
              <a:cxn ang="T14">
                <a:pos x="T8" y="T9"/>
              </a:cxn>
            </a:cxnLst>
            <a:rect l="T15" t="T16" r="T17" b="T18"/>
            <a:pathLst>
              <a:path w="878" h="777">
                <a:moveTo>
                  <a:pt x="852" y="777"/>
                </a:moveTo>
                <a:lnTo>
                  <a:pt x="878" y="749"/>
                </a:lnTo>
                <a:lnTo>
                  <a:pt x="26" y="0"/>
                </a:lnTo>
                <a:lnTo>
                  <a:pt x="0" y="28"/>
                </a:lnTo>
                <a:lnTo>
                  <a:pt x="852" y="777"/>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49" name="Freeform 13"/>
          <p:cNvSpPr>
            <a:spLocks/>
          </p:cNvSpPr>
          <p:nvPr/>
        </p:nvSpPr>
        <p:spPr bwMode="auto">
          <a:xfrm>
            <a:off x="3852863" y="5189538"/>
            <a:ext cx="53975" cy="73025"/>
          </a:xfrm>
          <a:custGeom>
            <a:avLst/>
            <a:gdLst>
              <a:gd name="T0" fmla="*/ 26988 w 34"/>
              <a:gd name="T1" fmla="*/ 73025 h 46"/>
              <a:gd name="T2" fmla="*/ 53975 w 34"/>
              <a:gd name="T3" fmla="*/ 58738 h 46"/>
              <a:gd name="T4" fmla="*/ 26988 w 34"/>
              <a:gd name="T5" fmla="*/ 0 h 46"/>
              <a:gd name="T6" fmla="*/ 0 w 34"/>
              <a:gd name="T7" fmla="*/ 28575 h 46"/>
              <a:gd name="T8" fmla="*/ 26988 w 34"/>
              <a:gd name="T9" fmla="*/ 73025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17" y="46"/>
                </a:moveTo>
                <a:lnTo>
                  <a:pt x="34" y="37"/>
                </a:lnTo>
                <a:lnTo>
                  <a:pt x="17" y="0"/>
                </a:lnTo>
                <a:lnTo>
                  <a:pt x="0" y="18"/>
                </a:lnTo>
                <a:lnTo>
                  <a:pt x="17" y="46"/>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50" name="Freeform 14"/>
          <p:cNvSpPr>
            <a:spLocks/>
          </p:cNvSpPr>
          <p:nvPr/>
        </p:nvSpPr>
        <p:spPr bwMode="auto">
          <a:xfrm>
            <a:off x="2473325" y="6275388"/>
            <a:ext cx="53975" cy="58737"/>
          </a:xfrm>
          <a:custGeom>
            <a:avLst/>
            <a:gdLst>
              <a:gd name="T0" fmla="*/ 53975 w 34"/>
              <a:gd name="T1" fmla="*/ 42862 h 37"/>
              <a:gd name="T2" fmla="*/ 39687 w 34"/>
              <a:gd name="T3" fmla="*/ 58737 h 37"/>
              <a:gd name="T4" fmla="*/ 0 w 34"/>
              <a:gd name="T5" fmla="*/ 14287 h 37"/>
              <a:gd name="T6" fmla="*/ 26988 w 34"/>
              <a:gd name="T7" fmla="*/ 0 h 37"/>
              <a:gd name="T8" fmla="*/ 53975 w 34"/>
              <a:gd name="T9" fmla="*/ 42862 h 37"/>
              <a:gd name="T10" fmla="*/ 0 60000 65536"/>
              <a:gd name="T11" fmla="*/ 0 60000 65536"/>
              <a:gd name="T12" fmla="*/ 0 60000 65536"/>
              <a:gd name="T13" fmla="*/ 0 60000 65536"/>
              <a:gd name="T14" fmla="*/ 0 60000 65536"/>
              <a:gd name="T15" fmla="*/ 0 w 34"/>
              <a:gd name="T16" fmla="*/ 0 h 37"/>
              <a:gd name="T17" fmla="*/ 34 w 34"/>
              <a:gd name="T18" fmla="*/ 37 h 37"/>
            </a:gdLst>
            <a:ahLst/>
            <a:cxnLst>
              <a:cxn ang="T10">
                <a:pos x="T0" y="T1"/>
              </a:cxn>
              <a:cxn ang="T11">
                <a:pos x="T2" y="T3"/>
              </a:cxn>
              <a:cxn ang="T12">
                <a:pos x="T4" y="T5"/>
              </a:cxn>
              <a:cxn ang="T13">
                <a:pos x="T6" y="T7"/>
              </a:cxn>
              <a:cxn ang="T14">
                <a:pos x="T8" y="T9"/>
              </a:cxn>
            </a:cxnLst>
            <a:rect l="T15" t="T16" r="T17" b="T18"/>
            <a:pathLst>
              <a:path w="34" h="37">
                <a:moveTo>
                  <a:pt x="34" y="27"/>
                </a:moveTo>
                <a:lnTo>
                  <a:pt x="25" y="37"/>
                </a:lnTo>
                <a:lnTo>
                  <a:pt x="0" y="9"/>
                </a:lnTo>
                <a:lnTo>
                  <a:pt x="17" y="0"/>
                </a:lnTo>
                <a:lnTo>
                  <a:pt x="34" y="27"/>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51" name="Freeform 15"/>
          <p:cNvSpPr>
            <a:spLocks/>
          </p:cNvSpPr>
          <p:nvPr/>
        </p:nvSpPr>
        <p:spPr bwMode="auto">
          <a:xfrm>
            <a:off x="2500313" y="5218113"/>
            <a:ext cx="1379537" cy="1100137"/>
          </a:xfrm>
          <a:custGeom>
            <a:avLst/>
            <a:gdLst>
              <a:gd name="T0" fmla="*/ 1379537 w 869"/>
              <a:gd name="T1" fmla="*/ 44450 h 693"/>
              <a:gd name="T2" fmla="*/ 1352550 w 869"/>
              <a:gd name="T3" fmla="*/ 0 h 693"/>
              <a:gd name="T4" fmla="*/ 0 w 869"/>
              <a:gd name="T5" fmla="*/ 1057275 h 693"/>
              <a:gd name="T6" fmla="*/ 26987 w 869"/>
              <a:gd name="T7" fmla="*/ 1100137 h 693"/>
              <a:gd name="T8" fmla="*/ 1379537 w 869"/>
              <a:gd name="T9" fmla="*/ 44450 h 693"/>
              <a:gd name="T10" fmla="*/ 0 60000 65536"/>
              <a:gd name="T11" fmla="*/ 0 60000 65536"/>
              <a:gd name="T12" fmla="*/ 0 60000 65536"/>
              <a:gd name="T13" fmla="*/ 0 60000 65536"/>
              <a:gd name="T14" fmla="*/ 0 60000 65536"/>
              <a:gd name="T15" fmla="*/ 0 w 869"/>
              <a:gd name="T16" fmla="*/ 0 h 693"/>
              <a:gd name="T17" fmla="*/ 869 w 869"/>
              <a:gd name="T18" fmla="*/ 693 h 693"/>
            </a:gdLst>
            <a:ahLst/>
            <a:cxnLst>
              <a:cxn ang="T10">
                <a:pos x="T0" y="T1"/>
              </a:cxn>
              <a:cxn ang="T11">
                <a:pos x="T2" y="T3"/>
              </a:cxn>
              <a:cxn ang="T12">
                <a:pos x="T4" y="T5"/>
              </a:cxn>
              <a:cxn ang="T13">
                <a:pos x="T6" y="T7"/>
              </a:cxn>
              <a:cxn ang="T14">
                <a:pos x="T8" y="T9"/>
              </a:cxn>
            </a:cxnLst>
            <a:rect l="T15" t="T16" r="T17" b="T18"/>
            <a:pathLst>
              <a:path w="869" h="693">
                <a:moveTo>
                  <a:pt x="869" y="28"/>
                </a:moveTo>
                <a:lnTo>
                  <a:pt x="852" y="0"/>
                </a:lnTo>
                <a:lnTo>
                  <a:pt x="0" y="666"/>
                </a:lnTo>
                <a:lnTo>
                  <a:pt x="17" y="693"/>
                </a:lnTo>
                <a:lnTo>
                  <a:pt x="869" y="28"/>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52" name="Rectangle 16"/>
          <p:cNvSpPr>
            <a:spLocks noChangeArrowheads="1"/>
          </p:cNvSpPr>
          <p:nvPr/>
        </p:nvSpPr>
        <p:spPr bwMode="auto">
          <a:xfrm>
            <a:off x="2486025" y="4014788"/>
            <a:ext cx="55563" cy="30162"/>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53" name="Rectangle 17"/>
          <p:cNvSpPr>
            <a:spLocks noChangeArrowheads="1"/>
          </p:cNvSpPr>
          <p:nvPr/>
        </p:nvSpPr>
        <p:spPr bwMode="auto">
          <a:xfrm>
            <a:off x="2486025" y="6289675"/>
            <a:ext cx="55563" cy="28575"/>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54" name="Rectangle 18"/>
          <p:cNvSpPr>
            <a:spLocks noChangeArrowheads="1"/>
          </p:cNvSpPr>
          <p:nvPr/>
        </p:nvSpPr>
        <p:spPr bwMode="auto">
          <a:xfrm>
            <a:off x="2486025" y="4044950"/>
            <a:ext cx="55563" cy="2244725"/>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55" name="Rectangle 19"/>
          <p:cNvSpPr>
            <a:spLocks noChangeArrowheads="1"/>
          </p:cNvSpPr>
          <p:nvPr/>
        </p:nvSpPr>
        <p:spPr bwMode="auto">
          <a:xfrm>
            <a:off x="2486025" y="4014788"/>
            <a:ext cx="26988" cy="5873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56" name="Rectangle 20"/>
          <p:cNvSpPr>
            <a:spLocks noChangeArrowheads="1"/>
          </p:cNvSpPr>
          <p:nvPr/>
        </p:nvSpPr>
        <p:spPr bwMode="auto">
          <a:xfrm>
            <a:off x="5218113" y="4014788"/>
            <a:ext cx="28575" cy="5873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57" name="Rectangle 21"/>
          <p:cNvSpPr>
            <a:spLocks noChangeArrowheads="1"/>
          </p:cNvSpPr>
          <p:nvPr/>
        </p:nvSpPr>
        <p:spPr bwMode="auto">
          <a:xfrm>
            <a:off x="2513013" y="4014788"/>
            <a:ext cx="2705100" cy="5873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58" name="Rectangle 22"/>
          <p:cNvSpPr>
            <a:spLocks noChangeArrowheads="1"/>
          </p:cNvSpPr>
          <p:nvPr/>
        </p:nvSpPr>
        <p:spPr bwMode="auto">
          <a:xfrm>
            <a:off x="2486025" y="6259513"/>
            <a:ext cx="26988" cy="5873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59" name="Rectangle 23"/>
          <p:cNvSpPr>
            <a:spLocks noChangeArrowheads="1"/>
          </p:cNvSpPr>
          <p:nvPr/>
        </p:nvSpPr>
        <p:spPr bwMode="auto">
          <a:xfrm>
            <a:off x="5218113" y="6259513"/>
            <a:ext cx="28575" cy="5873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60" name="Rectangle 24"/>
          <p:cNvSpPr>
            <a:spLocks noChangeArrowheads="1"/>
          </p:cNvSpPr>
          <p:nvPr/>
        </p:nvSpPr>
        <p:spPr bwMode="auto">
          <a:xfrm>
            <a:off x="2513013" y="6259513"/>
            <a:ext cx="2705100" cy="5873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4361" name="Oval 25"/>
          <p:cNvSpPr>
            <a:spLocks noChangeArrowheads="1"/>
          </p:cNvSpPr>
          <p:nvPr/>
        </p:nvSpPr>
        <p:spPr bwMode="auto">
          <a:xfrm>
            <a:off x="2268538" y="3779838"/>
            <a:ext cx="490537" cy="528637"/>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62" name="Oval 26"/>
          <p:cNvSpPr>
            <a:spLocks noChangeArrowheads="1"/>
          </p:cNvSpPr>
          <p:nvPr/>
        </p:nvSpPr>
        <p:spPr bwMode="auto">
          <a:xfrm>
            <a:off x="2274888" y="3786188"/>
            <a:ext cx="477837" cy="515937"/>
          </a:xfrm>
          <a:prstGeom prst="ellipse">
            <a:avLst/>
          </a:prstGeom>
          <a:noFill/>
          <a:ln w="41275">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4363" name="Oval 27"/>
          <p:cNvSpPr>
            <a:spLocks noChangeArrowheads="1"/>
          </p:cNvSpPr>
          <p:nvPr/>
        </p:nvSpPr>
        <p:spPr bwMode="auto">
          <a:xfrm>
            <a:off x="4972050" y="6026150"/>
            <a:ext cx="492125" cy="527050"/>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64" name="Oval 28"/>
          <p:cNvSpPr>
            <a:spLocks noChangeArrowheads="1"/>
          </p:cNvSpPr>
          <p:nvPr/>
        </p:nvSpPr>
        <p:spPr bwMode="auto">
          <a:xfrm>
            <a:off x="4979988" y="6030913"/>
            <a:ext cx="477837" cy="517525"/>
          </a:xfrm>
          <a:prstGeom prst="ellipse">
            <a:avLst/>
          </a:prstGeom>
          <a:noFill/>
          <a:ln w="41275">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4365" name="Oval 29"/>
          <p:cNvSpPr>
            <a:spLocks noChangeArrowheads="1"/>
          </p:cNvSpPr>
          <p:nvPr/>
        </p:nvSpPr>
        <p:spPr bwMode="auto">
          <a:xfrm>
            <a:off x="3621088" y="4968875"/>
            <a:ext cx="490537" cy="528638"/>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66" name="Oval 30"/>
          <p:cNvSpPr>
            <a:spLocks noChangeArrowheads="1"/>
          </p:cNvSpPr>
          <p:nvPr/>
        </p:nvSpPr>
        <p:spPr bwMode="auto">
          <a:xfrm>
            <a:off x="3627438" y="4975225"/>
            <a:ext cx="477837" cy="515938"/>
          </a:xfrm>
          <a:prstGeom prst="ellipse">
            <a:avLst/>
          </a:prstGeom>
          <a:noFill/>
          <a:ln w="41275">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4367" name="Oval 31"/>
          <p:cNvSpPr>
            <a:spLocks noChangeArrowheads="1"/>
          </p:cNvSpPr>
          <p:nvPr/>
        </p:nvSpPr>
        <p:spPr bwMode="auto">
          <a:xfrm>
            <a:off x="4972050" y="3779838"/>
            <a:ext cx="492125" cy="528637"/>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68" name="Oval 32"/>
          <p:cNvSpPr>
            <a:spLocks noChangeArrowheads="1"/>
          </p:cNvSpPr>
          <p:nvPr/>
        </p:nvSpPr>
        <p:spPr bwMode="auto">
          <a:xfrm>
            <a:off x="4979988" y="3786188"/>
            <a:ext cx="477837" cy="515937"/>
          </a:xfrm>
          <a:prstGeom prst="ellipse">
            <a:avLst/>
          </a:prstGeom>
          <a:noFill/>
          <a:ln w="41275">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4369" name="Oval 33"/>
          <p:cNvSpPr>
            <a:spLocks noChangeArrowheads="1"/>
          </p:cNvSpPr>
          <p:nvPr/>
        </p:nvSpPr>
        <p:spPr bwMode="auto">
          <a:xfrm>
            <a:off x="2268538" y="6026150"/>
            <a:ext cx="490537" cy="527050"/>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4370" name="Oval 34"/>
          <p:cNvSpPr>
            <a:spLocks noChangeArrowheads="1"/>
          </p:cNvSpPr>
          <p:nvPr/>
        </p:nvSpPr>
        <p:spPr bwMode="auto">
          <a:xfrm>
            <a:off x="2274888" y="6030913"/>
            <a:ext cx="477837" cy="517525"/>
          </a:xfrm>
          <a:prstGeom prst="ellipse">
            <a:avLst/>
          </a:prstGeom>
          <a:noFill/>
          <a:ln w="41275">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4371" name="Rectangle 35"/>
          <p:cNvSpPr>
            <a:spLocks noChangeArrowheads="1"/>
          </p:cNvSpPr>
          <p:nvPr/>
        </p:nvSpPr>
        <p:spPr bwMode="auto">
          <a:xfrm>
            <a:off x="2417763" y="3838575"/>
            <a:ext cx="198437" cy="427038"/>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800">
                <a:solidFill>
                  <a:srgbClr val="000000"/>
                </a:solidFill>
              </a:rPr>
              <a:t>a</a:t>
            </a:r>
            <a:endParaRPr lang="en-US" altLang="en-US" sz="2400">
              <a:solidFill>
                <a:srgbClr val="000000"/>
              </a:solidFill>
              <a:latin typeface="Times" charset="0"/>
            </a:endParaRPr>
          </a:p>
        </p:txBody>
      </p:sp>
      <p:sp>
        <p:nvSpPr>
          <p:cNvPr id="14372" name="Rectangle 36"/>
          <p:cNvSpPr>
            <a:spLocks noChangeArrowheads="1"/>
          </p:cNvSpPr>
          <p:nvPr/>
        </p:nvSpPr>
        <p:spPr bwMode="auto">
          <a:xfrm>
            <a:off x="5122863" y="3883025"/>
            <a:ext cx="198437" cy="427038"/>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800">
                <a:solidFill>
                  <a:srgbClr val="000000"/>
                </a:solidFill>
              </a:rPr>
              <a:t>b</a:t>
            </a:r>
            <a:endParaRPr lang="en-US" altLang="en-US" sz="2400">
              <a:solidFill>
                <a:srgbClr val="000000"/>
              </a:solidFill>
              <a:latin typeface="Times" charset="0"/>
            </a:endParaRPr>
          </a:p>
        </p:txBody>
      </p:sp>
      <p:sp>
        <p:nvSpPr>
          <p:cNvPr id="14373" name="Rectangle 37"/>
          <p:cNvSpPr>
            <a:spLocks noChangeArrowheads="1"/>
          </p:cNvSpPr>
          <p:nvPr/>
        </p:nvSpPr>
        <p:spPr bwMode="auto">
          <a:xfrm>
            <a:off x="3784600" y="5027613"/>
            <a:ext cx="177800" cy="427037"/>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800">
                <a:solidFill>
                  <a:srgbClr val="000000"/>
                </a:solidFill>
              </a:rPr>
              <a:t>c</a:t>
            </a:r>
            <a:endParaRPr lang="en-US" altLang="en-US" sz="2400">
              <a:solidFill>
                <a:srgbClr val="000000"/>
              </a:solidFill>
              <a:latin typeface="Times" charset="0"/>
            </a:endParaRPr>
          </a:p>
        </p:txBody>
      </p:sp>
      <p:sp>
        <p:nvSpPr>
          <p:cNvPr id="14374" name="Rectangle 38"/>
          <p:cNvSpPr>
            <a:spLocks noChangeArrowheads="1"/>
          </p:cNvSpPr>
          <p:nvPr/>
        </p:nvSpPr>
        <p:spPr bwMode="auto">
          <a:xfrm>
            <a:off x="2417763" y="6113463"/>
            <a:ext cx="198437" cy="427037"/>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800">
                <a:solidFill>
                  <a:srgbClr val="000000"/>
                </a:solidFill>
              </a:rPr>
              <a:t>d</a:t>
            </a:r>
            <a:endParaRPr lang="en-US" altLang="en-US" sz="2400">
              <a:solidFill>
                <a:srgbClr val="000000"/>
              </a:solidFill>
              <a:latin typeface="Times" charset="0"/>
            </a:endParaRPr>
          </a:p>
        </p:txBody>
      </p:sp>
      <p:sp>
        <p:nvSpPr>
          <p:cNvPr id="14375" name="Rectangle 39"/>
          <p:cNvSpPr>
            <a:spLocks noChangeArrowheads="1"/>
          </p:cNvSpPr>
          <p:nvPr/>
        </p:nvSpPr>
        <p:spPr bwMode="auto">
          <a:xfrm>
            <a:off x="5137150" y="6084888"/>
            <a:ext cx="198438" cy="427037"/>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800">
                <a:solidFill>
                  <a:srgbClr val="000000"/>
                </a:solidFill>
              </a:rPr>
              <a:t>e</a:t>
            </a:r>
            <a:endParaRPr lang="en-US" altLang="en-US" sz="2400">
              <a:solidFill>
                <a:srgbClr val="000000"/>
              </a:solidFill>
              <a:latin typeface="Times" charset="0"/>
            </a:endParaRPr>
          </a:p>
        </p:txBody>
      </p:sp>
      <p:sp>
        <p:nvSpPr>
          <p:cNvPr id="14376" name="Rectangle 40"/>
          <p:cNvSpPr>
            <a:spLocks noChangeArrowheads="1"/>
          </p:cNvSpPr>
          <p:nvPr/>
        </p:nvSpPr>
        <p:spPr bwMode="auto">
          <a:xfrm>
            <a:off x="6084888" y="4103688"/>
            <a:ext cx="2674937" cy="1917700"/>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en-US" sz="2400">
                <a:solidFill>
                  <a:srgbClr val="FA2C25"/>
                </a:solidFill>
                <a:latin typeface="Times" charset="0"/>
              </a:rPr>
              <a:t>V</a:t>
            </a:r>
            <a:r>
              <a:rPr lang="en-US" altLang="en-US" sz="2400">
                <a:solidFill>
                  <a:srgbClr val="000000"/>
                </a:solidFill>
                <a:latin typeface="Times" charset="0"/>
              </a:rPr>
              <a:t>= {a,b,c,d,e}</a:t>
            </a:r>
          </a:p>
          <a:p>
            <a:pPr eaLnBrk="0" fontAlgn="base" hangingPunct="0">
              <a:spcBef>
                <a:spcPct val="0"/>
              </a:spcBef>
              <a:spcAft>
                <a:spcPct val="0"/>
              </a:spcAft>
            </a:pPr>
            <a:endParaRPr lang="en-US" altLang="en-US" sz="2400">
              <a:solidFill>
                <a:srgbClr val="000000"/>
              </a:solidFill>
              <a:latin typeface="Times" charset="0"/>
            </a:endParaRPr>
          </a:p>
          <a:p>
            <a:pPr eaLnBrk="0" fontAlgn="base" hangingPunct="0">
              <a:spcBef>
                <a:spcPct val="0"/>
              </a:spcBef>
              <a:spcAft>
                <a:spcPct val="0"/>
              </a:spcAft>
            </a:pPr>
            <a:r>
              <a:rPr lang="en-US" altLang="en-US" sz="2400">
                <a:solidFill>
                  <a:srgbClr val="008000"/>
                </a:solidFill>
                <a:latin typeface="Times" charset="0"/>
              </a:rPr>
              <a:t>E</a:t>
            </a:r>
            <a:r>
              <a:rPr lang="en-US" altLang="en-US" sz="2400">
                <a:solidFill>
                  <a:srgbClr val="000000"/>
                </a:solidFill>
                <a:latin typeface="Times" charset="0"/>
              </a:rPr>
              <a:t>= {(a,b),(a,c),(a,d),</a:t>
            </a:r>
          </a:p>
          <a:p>
            <a:pPr eaLnBrk="0" fontAlgn="base" hangingPunct="0">
              <a:spcBef>
                <a:spcPct val="0"/>
              </a:spcBef>
              <a:spcAft>
                <a:spcPct val="0"/>
              </a:spcAft>
            </a:pPr>
            <a:r>
              <a:rPr lang="en-US" altLang="en-US" sz="2400">
                <a:solidFill>
                  <a:srgbClr val="000000"/>
                </a:solidFill>
                <a:latin typeface="Times" charset="0"/>
              </a:rPr>
              <a:t>(b,e),(c,d),(c,e),</a:t>
            </a:r>
          </a:p>
          <a:p>
            <a:pPr eaLnBrk="0" fontAlgn="base" hangingPunct="0">
              <a:spcBef>
                <a:spcPct val="0"/>
              </a:spcBef>
              <a:spcAft>
                <a:spcPct val="0"/>
              </a:spcAft>
            </a:pPr>
            <a:r>
              <a:rPr lang="en-US" altLang="en-US" sz="2400">
                <a:solidFill>
                  <a:srgbClr val="000000"/>
                </a:solidFill>
                <a:latin typeface="Times" charset="0"/>
              </a:rPr>
              <a:t>(d,e)}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t>Applications</a:t>
            </a:r>
          </a:p>
        </p:txBody>
      </p:sp>
      <p:sp>
        <p:nvSpPr>
          <p:cNvPr id="15363" name="Rectangle 3"/>
          <p:cNvSpPr>
            <a:spLocks noGrp="1" noChangeArrowheads="1"/>
          </p:cNvSpPr>
          <p:nvPr>
            <p:ph type="body" idx="1"/>
          </p:nvPr>
        </p:nvSpPr>
        <p:spPr/>
        <p:txBody>
          <a:bodyPr/>
          <a:lstStyle/>
          <a:p>
            <a:pPr eaLnBrk="1" hangingPunct="1"/>
            <a:r>
              <a:rPr lang="en-US" altLang="en-US" sz="3400"/>
              <a:t>electronic circuits</a:t>
            </a:r>
          </a:p>
          <a:p>
            <a:pPr eaLnBrk="1" hangingPunct="1"/>
            <a:endParaRPr lang="en-US" altLang="zh-CN"/>
          </a:p>
          <a:p>
            <a:pPr eaLnBrk="1" hangingPunct="1"/>
            <a:r>
              <a:rPr lang="en-US" altLang="en-US"/>
              <a:t>networks (roads, flights, communications)</a:t>
            </a:r>
          </a:p>
          <a:p>
            <a:pPr eaLnBrk="1" hangingPunct="1"/>
            <a:endParaRPr lang="en-US" altLang="zh-CN"/>
          </a:p>
        </p:txBody>
      </p:sp>
      <p:sp>
        <p:nvSpPr>
          <p:cNvPr id="15364" name="Rectangle 4"/>
          <p:cNvSpPr>
            <a:spLocks noChangeArrowheads="1"/>
          </p:cNvSpPr>
          <p:nvPr/>
        </p:nvSpPr>
        <p:spPr bwMode="auto">
          <a:xfrm>
            <a:off x="5114925" y="1655763"/>
            <a:ext cx="1828800" cy="914400"/>
          </a:xfrm>
          <a:prstGeom prst="rect">
            <a:avLst/>
          </a:prstGeom>
          <a:solidFill>
            <a:srgbClr val="FFFF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65" name="Rectangle 5"/>
          <p:cNvSpPr>
            <a:spLocks noChangeArrowheads="1"/>
          </p:cNvSpPr>
          <p:nvPr/>
        </p:nvSpPr>
        <p:spPr bwMode="auto">
          <a:xfrm>
            <a:off x="5121275" y="1662113"/>
            <a:ext cx="1828800" cy="914400"/>
          </a:xfrm>
          <a:prstGeom prst="rect">
            <a:avLst/>
          </a:prstGeom>
          <a:noFill/>
          <a:ln w="38100">
            <a:solidFill>
              <a:srgbClr val="0000FF"/>
            </a:solidFill>
            <a:miter lim="800000"/>
            <a:headEnd/>
            <a:tailEnd/>
          </a:ln>
        </p:spPr>
        <p:txBody>
          <a:bodyPr/>
          <a:lstStyle/>
          <a:p>
            <a:pPr fontAlgn="base">
              <a:spcBef>
                <a:spcPct val="0"/>
              </a:spcBef>
              <a:spcAft>
                <a:spcPct val="0"/>
              </a:spcAft>
            </a:pPr>
            <a:endParaRPr lang="en-CA" b="1">
              <a:solidFill>
                <a:srgbClr val="000000"/>
              </a:solidFill>
            </a:endParaRPr>
          </a:p>
        </p:txBody>
      </p:sp>
      <p:sp>
        <p:nvSpPr>
          <p:cNvPr id="15366" name="Rectangle 6"/>
          <p:cNvSpPr>
            <a:spLocks noChangeArrowheads="1"/>
          </p:cNvSpPr>
          <p:nvPr/>
        </p:nvSpPr>
        <p:spPr bwMode="auto">
          <a:xfrm>
            <a:off x="5114925" y="2100263"/>
            <a:ext cx="254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67" name="Rectangle 7"/>
          <p:cNvSpPr>
            <a:spLocks noChangeArrowheads="1"/>
          </p:cNvSpPr>
          <p:nvPr/>
        </p:nvSpPr>
        <p:spPr bwMode="auto">
          <a:xfrm>
            <a:off x="4645025" y="2100263"/>
            <a:ext cx="127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68" name="Rectangle 8"/>
          <p:cNvSpPr>
            <a:spLocks noChangeArrowheads="1"/>
          </p:cNvSpPr>
          <p:nvPr/>
        </p:nvSpPr>
        <p:spPr bwMode="auto">
          <a:xfrm>
            <a:off x="4657725" y="2100263"/>
            <a:ext cx="4572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69" name="Rectangle 9"/>
          <p:cNvSpPr>
            <a:spLocks noChangeArrowheads="1"/>
          </p:cNvSpPr>
          <p:nvPr/>
        </p:nvSpPr>
        <p:spPr bwMode="auto">
          <a:xfrm>
            <a:off x="6931025" y="1643063"/>
            <a:ext cx="127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0" name="Rectangle 10"/>
          <p:cNvSpPr>
            <a:spLocks noChangeArrowheads="1"/>
          </p:cNvSpPr>
          <p:nvPr/>
        </p:nvSpPr>
        <p:spPr bwMode="auto">
          <a:xfrm>
            <a:off x="7400925" y="1643063"/>
            <a:ext cx="254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1" name="Rectangle 11"/>
          <p:cNvSpPr>
            <a:spLocks noChangeArrowheads="1"/>
          </p:cNvSpPr>
          <p:nvPr/>
        </p:nvSpPr>
        <p:spPr bwMode="auto">
          <a:xfrm>
            <a:off x="6943725" y="1643063"/>
            <a:ext cx="4572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2" name="Rectangle 12"/>
          <p:cNvSpPr>
            <a:spLocks noChangeArrowheads="1"/>
          </p:cNvSpPr>
          <p:nvPr/>
        </p:nvSpPr>
        <p:spPr bwMode="auto">
          <a:xfrm>
            <a:off x="7388225" y="1414463"/>
            <a:ext cx="38100" cy="127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3" name="Rectangle 13"/>
          <p:cNvSpPr>
            <a:spLocks noChangeArrowheads="1"/>
          </p:cNvSpPr>
          <p:nvPr/>
        </p:nvSpPr>
        <p:spPr bwMode="auto">
          <a:xfrm>
            <a:off x="7388225" y="1884363"/>
            <a:ext cx="38100" cy="254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4" name="Rectangle 14"/>
          <p:cNvSpPr>
            <a:spLocks noChangeArrowheads="1"/>
          </p:cNvSpPr>
          <p:nvPr/>
        </p:nvSpPr>
        <p:spPr bwMode="auto">
          <a:xfrm>
            <a:off x="7388225" y="1427163"/>
            <a:ext cx="38100" cy="4572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5" name="Rectangle 15"/>
          <p:cNvSpPr>
            <a:spLocks noChangeArrowheads="1"/>
          </p:cNvSpPr>
          <p:nvPr/>
        </p:nvSpPr>
        <p:spPr bwMode="auto">
          <a:xfrm>
            <a:off x="7502525" y="1414463"/>
            <a:ext cx="38100" cy="127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6" name="Rectangle 16"/>
          <p:cNvSpPr>
            <a:spLocks noChangeArrowheads="1"/>
          </p:cNvSpPr>
          <p:nvPr/>
        </p:nvSpPr>
        <p:spPr bwMode="auto">
          <a:xfrm>
            <a:off x="7502525" y="1884363"/>
            <a:ext cx="38100" cy="254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7" name="Rectangle 17"/>
          <p:cNvSpPr>
            <a:spLocks noChangeArrowheads="1"/>
          </p:cNvSpPr>
          <p:nvPr/>
        </p:nvSpPr>
        <p:spPr bwMode="auto">
          <a:xfrm>
            <a:off x="7502525" y="1427163"/>
            <a:ext cx="38100" cy="4572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8" name="Rectangle 18"/>
          <p:cNvSpPr>
            <a:spLocks noChangeArrowheads="1"/>
          </p:cNvSpPr>
          <p:nvPr/>
        </p:nvSpPr>
        <p:spPr bwMode="auto">
          <a:xfrm>
            <a:off x="7502525" y="1643063"/>
            <a:ext cx="127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79" name="Rectangle 19"/>
          <p:cNvSpPr>
            <a:spLocks noChangeArrowheads="1"/>
          </p:cNvSpPr>
          <p:nvPr/>
        </p:nvSpPr>
        <p:spPr bwMode="auto">
          <a:xfrm>
            <a:off x="7858125" y="1643063"/>
            <a:ext cx="254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0" name="Rectangle 20"/>
          <p:cNvSpPr>
            <a:spLocks noChangeArrowheads="1"/>
          </p:cNvSpPr>
          <p:nvPr/>
        </p:nvSpPr>
        <p:spPr bwMode="auto">
          <a:xfrm>
            <a:off x="7515225" y="1643063"/>
            <a:ext cx="3429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1" name="Rectangle 21"/>
          <p:cNvSpPr>
            <a:spLocks noChangeArrowheads="1"/>
          </p:cNvSpPr>
          <p:nvPr/>
        </p:nvSpPr>
        <p:spPr bwMode="auto">
          <a:xfrm>
            <a:off x="8658225" y="2557463"/>
            <a:ext cx="254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2" name="Rectangle 22"/>
          <p:cNvSpPr>
            <a:spLocks noChangeArrowheads="1"/>
          </p:cNvSpPr>
          <p:nvPr/>
        </p:nvSpPr>
        <p:spPr bwMode="auto">
          <a:xfrm>
            <a:off x="6943725" y="2557463"/>
            <a:ext cx="17145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3" name="Rectangle 23"/>
          <p:cNvSpPr>
            <a:spLocks noChangeArrowheads="1"/>
          </p:cNvSpPr>
          <p:nvPr/>
        </p:nvSpPr>
        <p:spPr bwMode="auto">
          <a:xfrm>
            <a:off x="8645525" y="2570163"/>
            <a:ext cx="38100" cy="254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4" name="Rectangle 24"/>
          <p:cNvSpPr>
            <a:spLocks noChangeArrowheads="1"/>
          </p:cNvSpPr>
          <p:nvPr/>
        </p:nvSpPr>
        <p:spPr bwMode="auto">
          <a:xfrm>
            <a:off x="8645525" y="2100263"/>
            <a:ext cx="38100" cy="127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5" name="Rectangle 25"/>
          <p:cNvSpPr>
            <a:spLocks noChangeArrowheads="1"/>
          </p:cNvSpPr>
          <p:nvPr/>
        </p:nvSpPr>
        <p:spPr bwMode="auto">
          <a:xfrm>
            <a:off x="8645525" y="2112963"/>
            <a:ext cx="38100" cy="4572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6" name="Rectangle 26"/>
          <p:cNvSpPr>
            <a:spLocks noChangeArrowheads="1"/>
          </p:cNvSpPr>
          <p:nvPr/>
        </p:nvSpPr>
        <p:spPr bwMode="auto">
          <a:xfrm>
            <a:off x="7845425" y="1655763"/>
            <a:ext cx="38100" cy="254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7" name="Rectangle 27"/>
          <p:cNvSpPr>
            <a:spLocks noChangeArrowheads="1"/>
          </p:cNvSpPr>
          <p:nvPr/>
        </p:nvSpPr>
        <p:spPr bwMode="auto">
          <a:xfrm>
            <a:off x="7845425" y="1071563"/>
            <a:ext cx="38100" cy="127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8" name="Rectangle 28"/>
          <p:cNvSpPr>
            <a:spLocks noChangeArrowheads="1"/>
          </p:cNvSpPr>
          <p:nvPr/>
        </p:nvSpPr>
        <p:spPr bwMode="auto">
          <a:xfrm>
            <a:off x="7845425" y="1084263"/>
            <a:ext cx="38100" cy="5715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89" name="Rectangle 29"/>
          <p:cNvSpPr>
            <a:spLocks noChangeArrowheads="1"/>
          </p:cNvSpPr>
          <p:nvPr/>
        </p:nvSpPr>
        <p:spPr bwMode="auto">
          <a:xfrm>
            <a:off x="8645525" y="1071563"/>
            <a:ext cx="38100" cy="127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90" name="Rectangle 30"/>
          <p:cNvSpPr>
            <a:spLocks noChangeArrowheads="1"/>
          </p:cNvSpPr>
          <p:nvPr/>
        </p:nvSpPr>
        <p:spPr bwMode="auto">
          <a:xfrm>
            <a:off x="8645525" y="1541463"/>
            <a:ext cx="38100" cy="254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91" name="Rectangle 31"/>
          <p:cNvSpPr>
            <a:spLocks noChangeArrowheads="1"/>
          </p:cNvSpPr>
          <p:nvPr/>
        </p:nvSpPr>
        <p:spPr bwMode="auto">
          <a:xfrm>
            <a:off x="8645525" y="1084263"/>
            <a:ext cx="38100" cy="4572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92" name="Rectangle 32"/>
          <p:cNvSpPr>
            <a:spLocks noChangeArrowheads="1"/>
          </p:cNvSpPr>
          <p:nvPr/>
        </p:nvSpPr>
        <p:spPr bwMode="auto">
          <a:xfrm>
            <a:off x="7521575" y="404813"/>
            <a:ext cx="1371600" cy="685800"/>
          </a:xfrm>
          <a:prstGeom prst="rect">
            <a:avLst/>
          </a:prstGeom>
          <a:noFill/>
          <a:ln w="38100">
            <a:solidFill>
              <a:srgbClr val="0000FF"/>
            </a:solidFill>
            <a:miter lim="800000"/>
            <a:headEnd/>
            <a:tailEnd/>
          </a:ln>
        </p:spPr>
        <p:txBody>
          <a:bodyPr/>
          <a:lstStyle/>
          <a:p>
            <a:pPr fontAlgn="base">
              <a:spcBef>
                <a:spcPct val="0"/>
              </a:spcBef>
              <a:spcAft>
                <a:spcPct val="0"/>
              </a:spcAft>
            </a:pPr>
            <a:endParaRPr lang="en-CA" b="1">
              <a:solidFill>
                <a:srgbClr val="000000"/>
              </a:solidFill>
            </a:endParaRPr>
          </a:p>
        </p:txBody>
      </p:sp>
      <p:sp>
        <p:nvSpPr>
          <p:cNvPr id="15393" name="Rectangle 33"/>
          <p:cNvSpPr>
            <a:spLocks noChangeArrowheads="1"/>
          </p:cNvSpPr>
          <p:nvPr/>
        </p:nvSpPr>
        <p:spPr bwMode="auto">
          <a:xfrm>
            <a:off x="7845425" y="614363"/>
            <a:ext cx="763588" cy="36512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400">
                <a:solidFill>
                  <a:srgbClr val="000000"/>
                </a:solidFill>
              </a:rPr>
              <a:t>CS16</a:t>
            </a:r>
            <a:endParaRPr lang="en-US" altLang="en-US" sz="2400">
              <a:solidFill>
                <a:srgbClr val="000000"/>
              </a:solidFill>
              <a:latin typeface="Times" charset="0"/>
            </a:endParaRPr>
          </a:p>
        </p:txBody>
      </p:sp>
      <p:sp>
        <p:nvSpPr>
          <p:cNvPr id="15394" name="Rectangle 34"/>
          <p:cNvSpPr>
            <a:spLocks noChangeArrowheads="1"/>
          </p:cNvSpPr>
          <p:nvPr/>
        </p:nvSpPr>
        <p:spPr bwMode="auto">
          <a:xfrm>
            <a:off x="5902325" y="2328863"/>
            <a:ext cx="38100" cy="127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95" name="Rectangle 35"/>
          <p:cNvSpPr>
            <a:spLocks noChangeArrowheads="1"/>
          </p:cNvSpPr>
          <p:nvPr/>
        </p:nvSpPr>
        <p:spPr bwMode="auto">
          <a:xfrm>
            <a:off x="5902325" y="2341563"/>
            <a:ext cx="38100" cy="2286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96" name="Rectangle 36"/>
          <p:cNvSpPr>
            <a:spLocks noChangeArrowheads="1"/>
          </p:cNvSpPr>
          <p:nvPr/>
        </p:nvSpPr>
        <p:spPr bwMode="auto">
          <a:xfrm>
            <a:off x="5902325" y="1770063"/>
            <a:ext cx="38100" cy="254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97" name="Rectangle 37"/>
          <p:cNvSpPr>
            <a:spLocks noChangeArrowheads="1"/>
          </p:cNvSpPr>
          <p:nvPr/>
        </p:nvSpPr>
        <p:spPr bwMode="auto">
          <a:xfrm>
            <a:off x="5902325" y="1643063"/>
            <a:ext cx="38100" cy="127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98" name="Rectangle 38"/>
          <p:cNvSpPr>
            <a:spLocks noChangeArrowheads="1"/>
          </p:cNvSpPr>
          <p:nvPr/>
        </p:nvSpPr>
        <p:spPr bwMode="auto">
          <a:xfrm>
            <a:off x="5902325" y="1655763"/>
            <a:ext cx="38100" cy="1143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399" name="Freeform 39"/>
          <p:cNvSpPr>
            <a:spLocks/>
          </p:cNvSpPr>
          <p:nvPr/>
        </p:nvSpPr>
        <p:spPr bwMode="auto">
          <a:xfrm>
            <a:off x="8467725" y="1541463"/>
            <a:ext cx="342900" cy="571500"/>
          </a:xfrm>
          <a:custGeom>
            <a:avLst/>
            <a:gdLst>
              <a:gd name="T0" fmla="*/ 190500 w 216"/>
              <a:gd name="T1" fmla="*/ 0 h 360"/>
              <a:gd name="T2" fmla="*/ 0 w 216"/>
              <a:gd name="T3" fmla="*/ 63500 h 360"/>
              <a:gd name="T4" fmla="*/ 342900 w 216"/>
              <a:gd name="T5" fmla="*/ 127000 h 360"/>
              <a:gd name="T6" fmla="*/ 0 w 216"/>
              <a:gd name="T7" fmla="*/ 177800 h 360"/>
              <a:gd name="T8" fmla="*/ 330200 w 216"/>
              <a:gd name="T9" fmla="*/ 228600 h 360"/>
              <a:gd name="T10" fmla="*/ 0 w 216"/>
              <a:gd name="T11" fmla="*/ 292100 h 360"/>
              <a:gd name="T12" fmla="*/ 330200 w 216"/>
              <a:gd name="T13" fmla="*/ 342900 h 360"/>
              <a:gd name="T14" fmla="*/ 12700 w 216"/>
              <a:gd name="T15" fmla="*/ 406400 h 360"/>
              <a:gd name="T16" fmla="*/ 330200 w 216"/>
              <a:gd name="T17" fmla="*/ 444500 h 360"/>
              <a:gd name="T18" fmla="*/ 12700 w 216"/>
              <a:gd name="T19" fmla="*/ 520700 h 360"/>
              <a:gd name="T20" fmla="*/ 190500 w 216"/>
              <a:gd name="T21" fmla="*/ 571500 h 3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360"/>
              <a:gd name="T35" fmla="*/ 216 w 216"/>
              <a:gd name="T36" fmla="*/ 360 h 3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360">
                <a:moveTo>
                  <a:pt x="120" y="0"/>
                </a:moveTo>
                <a:lnTo>
                  <a:pt x="0" y="40"/>
                </a:lnTo>
                <a:lnTo>
                  <a:pt x="216" y="80"/>
                </a:lnTo>
                <a:lnTo>
                  <a:pt x="0" y="112"/>
                </a:lnTo>
                <a:lnTo>
                  <a:pt x="208" y="144"/>
                </a:lnTo>
                <a:lnTo>
                  <a:pt x="0" y="184"/>
                </a:lnTo>
                <a:lnTo>
                  <a:pt x="208" y="216"/>
                </a:lnTo>
                <a:lnTo>
                  <a:pt x="8" y="256"/>
                </a:lnTo>
                <a:lnTo>
                  <a:pt x="208" y="280"/>
                </a:lnTo>
                <a:lnTo>
                  <a:pt x="8" y="328"/>
                </a:lnTo>
                <a:lnTo>
                  <a:pt x="120" y="360"/>
                </a:lnTo>
              </a:path>
            </a:pathLst>
          </a:custGeom>
          <a:noFill/>
          <a:ln w="12700">
            <a:solidFill>
              <a:srgbClr val="000000"/>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00" name="Freeform 40"/>
          <p:cNvSpPr>
            <a:spLocks/>
          </p:cNvSpPr>
          <p:nvPr/>
        </p:nvSpPr>
        <p:spPr bwMode="auto">
          <a:xfrm>
            <a:off x="5749925" y="1770063"/>
            <a:ext cx="342900" cy="571500"/>
          </a:xfrm>
          <a:custGeom>
            <a:avLst/>
            <a:gdLst>
              <a:gd name="T0" fmla="*/ 190500 w 216"/>
              <a:gd name="T1" fmla="*/ 0 h 360"/>
              <a:gd name="T2" fmla="*/ 0 w 216"/>
              <a:gd name="T3" fmla="*/ 63500 h 360"/>
              <a:gd name="T4" fmla="*/ 342900 w 216"/>
              <a:gd name="T5" fmla="*/ 127000 h 360"/>
              <a:gd name="T6" fmla="*/ 0 w 216"/>
              <a:gd name="T7" fmla="*/ 177800 h 360"/>
              <a:gd name="T8" fmla="*/ 330200 w 216"/>
              <a:gd name="T9" fmla="*/ 228600 h 360"/>
              <a:gd name="T10" fmla="*/ 0 w 216"/>
              <a:gd name="T11" fmla="*/ 292100 h 360"/>
              <a:gd name="T12" fmla="*/ 330200 w 216"/>
              <a:gd name="T13" fmla="*/ 342900 h 360"/>
              <a:gd name="T14" fmla="*/ 12700 w 216"/>
              <a:gd name="T15" fmla="*/ 406400 h 360"/>
              <a:gd name="T16" fmla="*/ 330200 w 216"/>
              <a:gd name="T17" fmla="*/ 444500 h 360"/>
              <a:gd name="T18" fmla="*/ 12700 w 216"/>
              <a:gd name="T19" fmla="*/ 520700 h 360"/>
              <a:gd name="T20" fmla="*/ 190500 w 216"/>
              <a:gd name="T21" fmla="*/ 571500 h 3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
              <a:gd name="T34" fmla="*/ 0 h 360"/>
              <a:gd name="T35" fmla="*/ 216 w 216"/>
              <a:gd name="T36" fmla="*/ 360 h 3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 h="360">
                <a:moveTo>
                  <a:pt x="120" y="0"/>
                </a:moveTo>
                <a:lnTo>
                  <a:pt x="0" y="40"/>
                </a:lnTo>
                <a:lnTo>
                  <a:pt x="216" y="80"/>
                </a:lnTo>
                <a:lnTo>
                  <a:pt x="0" y="112"/>
                </a:lnTo>
                <a:lnTo>
                  <a:pt x="208" y="144"/>
                </a:lnTo>
                <a:lnTo>
                  <a:pt x="0" y="184"/>
                </a:lnTo>
                <a:lnTo>
                  <a:pt x="208" y="216"/>
                </a:lnTo>
                <a:lnTo>
                  <a:pt x="8" y="256"/>
                </a:lnTo>
                <a:lnTo>
                  <a:pt x="208" y="280"/>
                </a:lnTo>
                <a:lnTo>
                  <a:pt x="8" y="328"/>
                </a:lnTo>
                <a:lnTo>
                  <a:pt x="120" y="360"/>
                </a:lnTo>
              </a:path>
            </a:pathLst>
          </a:custGeom>
          <a:noFill/>
          <a:ln w="12700">
            <a:solidFill>
              <a:srgbClr val="000000"/>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01" name="Oval 41"/>
          <p:cNvSpPr>
            <a:spLocks noChangeArrowheads="1"/>
          </p:cNvSpPr>
          <p:nvPr/>
        </p:nvSpPr>
        <p:spPr bwMode="auto">
          <a:xfrm>
            <a:off x="5857875" y="1598613"/>
            <a:ext cx="101600" cy="101600"/>
          </a:xfrm>
          <a:prstGeom prst="ellipse">
            <a:avLst/>
          </a:prstGeom>
          <a:solidFill>
            <a:srgbClr val="FFFFFF"/>
          </a:solidFill>
          <a:ln w="12700">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402" name="Oval 42"/>
          <p:cNvSpPr>
            <a:spLocks noChangeArrowheads="1"/>
          </p:cNvSpPr>
          <p:nvPr/>
        </p:nvSpPr>
        <p:spPr bwMode="auto">
          <a:xfrm>
            <a:off x="6886575" y="1624013"/>
            <a:ext cx="101600" cy="101600"/>
          </a:xfrm>
          <a:prstGeom prst="ellipse">
            <a:avLst/>
          </a:prstGeom>
          <a:solidFill>
            <a:srgbClr val="FFFFFF"/>
          </a:solidFill>
          <a:ln w="12700">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403" name="Oval 43"/>
          <p:cNvSpPr>
            <a:spLocks noChangeArrowheads="1"/>
          </p:cNvSpPr>
          <p:nvPr/>
        </p:nvSpPr>
        <p:spPr bwMode="auto">
          <a:xfrm>
            <a:off x="5057775" y="2055813"/>
            <a:ext cx="101600" cy="101600"/>
          </a:xfrm>
          <a:prstGeom prst="ellipse">
            <a:avLst/>
          </a:prstGeom>
          <a:solidFill>
            <a:srgbClr val="FFFFFF"/>
          </a:solidFill>
          <a:ln w="12700">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404" name="Rectangle 44"/>
          <p:cNvSpPr>
            <a:spLocks noChangeArrowheads="1"/>
          </p:cNvSpPr>
          <p:nvPr/>
        </p:nvSpPr>
        <p:spPr bwMode="auto">
          <a:xfrm>
            <a:off x="6715125" y="2049463"/>
            <a:ext cx="457200" cy="114300"/>
          </a:xfrm>
          <a:prstGeom prst="rect">
            <a:avLst/>
          </a:prstGeom>
          <a:solidFill>
            <a:srgbClr val="FFFF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405" name="Rectangle 45"/>
          <p:cNvSpPr>
            <a:spLocks noChangeArrowheads="1"/>
          </p:cNvSpPr>
          <p:nvPr/>
        </p:nvSpPr>
        <p:spPr bwMode="auto">
          <a:xfrm>
            <a:off x="7172325" y="2151063"/>
            <a:ext cx="254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406" name="Rectangle 46"/>
          <p:cNvSpPr>
            <a:spLocks noChangeArrowheads="1"/>
          </p:cNvSpPr>
          <p:nvPr/>
        </p:nvSpPr>
        <p:spPr bwMode="auto">
          <a:xfrm>
            <a:off x="6702425" y="2151063"/>
            <a:ext cx="127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407" name="Rectangle 47"/>
          <p:cNvSpPr>
            <a:spLocks noChangeArrowheads="1"/>
          </p:cNvSpPr>
          <p:nvPr/>
        </p:nvSpPr>
        <p:spPr bwMode="auto">
          <a:xfrm>
            <a:off x="6715125" y="2151063"/>
            <a:ext cx="4572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408" name="Rectangle 48"/>
          <p:cNvSpPr>
            <a:spLocks noChangeArrowheads="1"/>
          </p:cNvSpPr>
          <p:nvPr/>
        </p:nvSpPr>
        <p:spPr bwMode="auto">
          <a:xfrm>
            <a:off x="7172325" y="2036763"/>
            <a:ext cx="254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409" name="Rectangle 49"/>
          <p:cNvSpPr>
            <a:spLocks noChangeArrowheads="1"/>
          </p:cNvSpPr>
          <p:nvPr/>
        </p:nvSpPr>
        <p:spPr bwMode="auto">
          <a:xfrm>
            <a:off x="6702425" y="2036763"/>
            <a:ext cx="127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410" name="Rectangle 50"/>
          <p:cNvSpPr>
            <a:spLocks noChangeArrowheads="1"/>
          </p:cNvSpPr>
          <p:nvPr/>
        </p:nvSpPr>
        <p:spPr bwMode="auto">
          <a:xfrm>
            <a:off x="6715125" y="2036763"/>
            <a:ext cx="457200" cy="38100"/>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grpSp>
        <p:nvGrpSpPr>
          <p:cNvPr id="2" name="Group 51"/>
          <p:cNvGrpSpPr>
            <a:grpSpLocks/>
          </p:cNvGrpSpPr>
          <p:nvPr/>
        </p:nvGrpSpPr>
        <p:grpSpPr bwMode="auto">
          <a:xfrm>
            <a:off x="1187450" y="3213100"/>
            <a:ext cx="5662613" cy="3381375"/>
            <a:chOff x="793" y="2172"/>
            <a:chExt cx="3567" cy="2130"/>
          </a:xfrm>
        </p:grpSpPr>
        <p:sp>
          <p:nvSpPr>
            <p:cNvPr id="15413" name="Rectangle 52"/>
            <p:cNvSpPr>
              <a:spLocks noChangeArrowheads="1"/>
            </p:cNvSpPr>
            <p:nvPr/>
          </p:nvSpPr>
          <p:spPr bwMode="auto">
            <a:xfrm>
              <a:off x="4312" y="2200"/>
              <a:ext cx="8" cy="24"/>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414" name="Rectangle 53"/>
            <p:cNvSpPr>
              <a:spLocks noChangeArrowheads="1"/>
            </p:cNvSpPr>
            <p:nvPr/>
          </p:nvSpPr>
          <p:spPr bwMode="auto">
            <a:xfrm>
              <a:off x="3664" y="2208"/>
              <a:ext cx="24" cy="16"/>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5415" name="Oval 54"/>
            <p:cNvSpPr>
              <a:spLocks noChangeArrowheads="1"/>
            </p:cNvSpPr>
            <p:nvPr/>
          </p:nvSpPr>
          <p:spPr bwMode="auto">
            <a:xfrm>
              <a:off x="4292" y="2172"/>
              <a:ext cx="64" cy="64"/>
            </a:xfrm>
            <a:prstGeom prst="ellipse">
              <a:avLst/>
            </a:prstGeom>
            <a:solidFill>
              <a:srgbClr val="FFFFFF"/>
            </a:solidFill>
            <a:ln w="12700">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416" name="Oval 55"/>
            <p:cNvSpPr>
              <a:spLocks noChangeArrowheads="1"/>
            </p:cNvSpPr>
            <p:nvPr/>
          </p:nvSpPr>
          <p:spPr bwMode="auto">
            <a:xfrm>
              <a:off x="3636" y="2172"/>
              <a:ext cx="64" cy="64"/>
            </a:xfrm>
            <a:prstGeom prst="ellipse">
              <a:avLst/>
            </a:prstGeom>
            <a:solidFill>
              <a:srgbClr val="FFFFFF"/>
            </a:solidFill>
            <a:ln w="12700">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417" name="Freeform 56"/>
            <p:cNvSpPr>
              <a:spLocks/>
            </p:cNvSpPr>
            <p:nvPr/>
          </p:nvSpPr>
          <p:spPr bwMode="auto">
            <a:xfrm>
              <a:off x="964" y="3703"/>
              <a:ext cx="34" cy="49"/>
            </a:xfrm>
            <a:custGeom>
              <a:avLst/>
              <a:gdLst>
                <a:gd name="T0" fmla="*/ 17 w 34"/>
                <a:gd name="T1" fmla="*/ 0 h 49"/>
                <a:gd name="T2" fmla="*/ 0 w 34"/>
                <a:gd name="T3" fmla="*/ 10 h 49"/>
                <a:gd name="T4" fmla="*/ 17 w 34"/>
                <a:gd name="T5" fmla="*/ 49 h 49"/>
                <a:gd name="T6" fmla="*/ 34 w 34"/>
                <a:gd name="T7" fmla="*/ 49 h 49"/>
                <a:gd name="T8" fmla="*/ 17 w 34"/>
                <a:gd name="T9" fmla="*/ 0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17" y="0"/>
                  </a:moveTo>
                  <a:lnTo>
                    <a:pt x="0" y="10"/>
                  </a:lnTo>
                  <a:lnTo>
                    <a:pt x="17" y="49"/>
                  </a:lnTo>
                  <a:lnTo>
                    <a:pt x="34" y="49"/>
                  </a:lnTo>
                  <a:lnTo>
                    <a:pt x="17" y="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18" name="Freeform 57"/>
            <p:cNvSpPr>
              <a:spLocks/>
            </p:cNvSpPr>
            <p:nvPr/>
          </p:nvSpPr>
          <p:spPr bwMode="auto">
            <a:xfrm>
              <a:off x="1706" y="3429"/>
              <a:ext cx="35" cy="59"/>
            </a:xfrm>
            <a:custGeom>
              <a:avLst/>
              <a:gdLst>
                <a:gd name="T0" fmla="*/ 0 w 35"/>
                <a:gd name="T1" fmla="*/ 10 h 59"/>
                <a:gd name="T2" fmla="*/ 26 w 35"/>
                <a:gd name="T3" fmla="*/ 0 h 59"/>
                <a:gd name="T4" fmla="*/ 35 w 35"/>
                <a:gd name="T5" fmla="*/ 49 h 59"/>
                <a:gd name="T6" fmla="*/ 17 w 35"/>
                <a:gd name="T7" fmla="*/ 59 h 59"/>
                <a:gd name="T8" fmla="*/ 0 w 35"/>
                <a:gd name="T9" fmla="*/ 1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0" y="10"/>
                  </a:moveTo>
                  <a:lnTo>
                    <a:pt x="26" y="0"/>
                  </a:lnTo>
                  <a:lnTo>
                    <a:pt x="35" y="49"/>
                  </a:lnTo>
                  <a:lnTo>
                    <a:pt x="17" y="59"/>
                  </a:lnTo>
                  <a:lnTo>
                    <a:pt x="0" y="1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19" name="Freeform 58"/>
            <p:cNvSpPr>
              <a:spLocks/>
            </p:cNvSpPr>
            <p:nvPr/>
          </p:nvSpPr>
          <p:spPr bwMode="auto">
            <a:xfrm>
              <a:off x="981" y="3439"/>
              <a:ext cx="742" cy="313"/>
            </a:xfrm>
            <a:custGeom>
              <a:avLst/>
              <a:gdLst>
                <a:gd name="T0" fmla="*/ 0 w 742"/>
                <a:gd name="T1" fmla="*/ 264 h 313"/>
                <a:gd name="T2" fmla="*/ 17 w 742"/>
                <a:gd name="T3" fmla="*/ 313 h 313"/>
                <a:gd name="T4" fmla="*/ 742 w 742"/>
                <a:gd name="T5" fmla="*/ 49 h 313"/>
                <a:gd name="T6" fmla="*/ 725 w 742"/>
                <a:gd name="T7" fmla="*/ 0 h 313"/>
                <a:gd name="T8" fmla="*/ 0 w 742"/>
                <a:gd name="T9" fmla="*/ 264 h 313"/>
                <a:gd name="T10" fmla="*/ 0 60000 65536"/>
                <a:gd name="T11" fmla="*/ 0 60000 65536"/>
                <a:gd name="T12" fmla="*/ 0 60000 65536"/>
                <a:gd name="T13" fmla="*/ 0 60000 65536"/>
                <a:gd name="T14" fmla="*/ 0 60000 65536"/>
                <a:gd name="T15" fmla="*/ 0 w 742"/>
                <a:gd name="T16" fmla="*/ 0 h 313"/>
                <a:gd name="T17" fmla="*/ 742 w 742"/>
                <a:gd name="T18" fmla="*/ 313 h 313"/>
              </a:gdLst>
              <a:ahLst/>
              <a:cxnLst>
                <a:cxn ang="T10">
                  <a:pos x="T0" y="T1"/>
                </a:cxn>
                <a:cxn ang="T11">
                  <a:pos x="T2" y="T3"/>
                </a:cxn>
                <a:cxn ang="T12">
                  <a:pos x="T4" y="T5"/>
                </a:cxn>
                <a:cxn ang="T13">
                  <a:pos x="T6" y="T7"/>
                </a:cxn>
                <a:cxn ang="T14">
                  <a:pos x="T8" y="T9"/>
                </a:cxn>
              </a:cxnLst>
              <a:rect l="T15" t="T16" r="T17" b="T18"/>
              <a:pathLst>
                <a:path w="742" h="313">
                  <a:moveTo>
                    <a:pt x="0" y="264"/>
                  </a:moveTo>
                  <a:lnTo>
                    <a:pt x="17" y="313"/>
                  </a:lnTo>
                  <a:lnTo>
                    <a:pt x="742" y="49"/>
                  </a:lnTo>
                  <a:lnTo>
                    <a:pt x="725" y="0"/>
                  </a:lnTo>
                  <a:lnTo>
                    <a:pt x="0" y="264"/>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20" name="Freeform 59"/>
            <p:cNvSpPr>
              <a:spLocks/>
            </p:cNvSpPr>
            <p:nvPr/>
          </p:nvSpPr>
          <p:spPr bwMode="auto">
            <a:xfrm>
              <a:off x="1698" y="2362"/>
              <a:ext cx="341" cy="284"/>
            </a:xfrm>
            <a:custGeom>
              <a:avLst/>
              <a:gdLst>
                <a:gd name="T0" fmla="*/ 341 w 341"/>
                <a:gd name="T1" fmla="*/ 78 h 284"/>
                <a:gd name="T2" fmla="*/ 102 w 341"/>
                <a:gd name="T3" fmla="*/ 0 h 284"/>
                <a:gd name="T4" fmla="*/ 102 w 341"/>
                <a:gd name="T5" fmla="*/ 19 h 284"/>
                <a:gd name="T6" fmla="*/ 111 w 341"/>
                <a:gd name="T7" fmla="*/ 29 h 284"/>
                <a:gd name="T8" fmla="*/ 111 w 341"/>
                <a:gd name="T9" fmla="*/ 39 h 284"/>
                <a:gd name="T10" fmla="*/ 102 w 341"/>
                <a:gd name="T11" fmla="*/ 39 h 284"/>
                <a:gd name="T12" fmla="*/ 102 w 341"/>
                <a:gd name="T13" fmla="*/ 59 h 284"/>
                <a:gd name="T14" fmla="*/ 111 w 341"/>
                <a:gd name="T15" fmla="*/ 78 h 284"/>
                <a:gd name="T16" fmla="*/ 102 w 341"/>
                <a:gd name="T17" fmla="*/ 88 h 284"/>
                <a:gd name="T18" fmla="*/ 94 w 341"/>
                <a:gd name="T19" fmla="*/ 107 h 284"/>
                <a:gd name="T20" fmla="*/ 85 w 341"/>
                <a:gd name="T21" fmla="*/ 117 h 284"/>
                <a:gd name="T22" fmla="*/ 85 w 341"/>
                <a:gd name="T23" fmla="*/ 98 h 284"/>
                <a:gd name="T24" fmla="*/ 94 w 341"/>
                <a:gd name="T25" fmla="*/ 78 h 284"/>
                <a:gd name="T26" fmla="*/ 85 w 341"/>
                <a:gd name="T27" fmla="*/ 59 h 284"/>
                <a:gd name="T28" fmla="*/ 68 w 341"/>
                <a:gd name="T29" fmla="*/ 49 h 284"/>
                <a:gd name="T30" fmla="*/ 43 w 341"/>
                <a:gd name="T31" fmla="*/ 39 h 284"/>
                <a:gd name="T32" fmla="*/ 25 w 341"/>
                <a:gd name="T33" fmla="*/ 19 h 284"/>
                <a:gd name="T34" fmla="*/ 8 w 341"/>
                <a:gd name="T35" fmla="*/ 10 h 284"/>
                <a:gd name="T36" fmla="*/ 8 w 341"/>
                <a:gd name="T37" fmla="*/ 29 h 284"/>
                <a:gd name="T38" fmla="*/ 8 w 341"/>
                <a:gd name="T39" fmla="*/ 49 h 284"/>
                <a:gd name="T40" fmla="*/ 8 w 341"/>
                <a:gd name="T41" fmla="*/ 68 h 284"/>
                <a:gd name="T42" fmla="*/ 8 w 341"/>
                <a:gd name="T43" fmla="*/ 88 h 284"/>
                <a:gd name="T44" fmla="*/ 8 w 341"/>
                <a:gd name="T45" fmla="*/ 107 h 284"/>
                <a:gd name="T46" fmla="*/ 17 w 341"/>
                <a:gd name="T47" fmla="*/ 127 h 284"/>
                <a:gd name="T48" fmla="*/ 8 w 341"/>
                <a:gd name="T49" fmla="*/ 137 h 284"/>
                <a:gd name="T50" fmla="*/ 8 w 341"/>
                <a:gd name="T51" fmla="*/ 147 h 284"/>
                <a:gd name="T52" fmla="*/ 0 w 341"/>
                <a:gd name="T53" fmla="*/ 166 h 284"/>
                <a:gd name="T54" fmla="*/ 0 w 341"/>
                <a:gd name="T55" fmla="*/ 166 h 284"/>
                <a:gd name="T56" fmla="*/ 17 w 341"/>
                <a:gd name="T57" fmla="*/ 176 h 284"/>
                <a:gd name="T58" fmla="*/ 25 w 341"/>
                <a:gd name="T59" fmla="*/ 186 h 284"/>
                <a:gd name="T60" fmla="*/ 43 w 341"/>
                <a:gd name="T61" fmla="*/ 196 h 284"/>
                <a:gd name="T62" fmla="*/ 43 w 341"/>
                <a:gd name="T63" fmla="*/ 215 h 284"/>
                <a:gd name="T64" fmla="*/ 43 w 341"/>
                <a:gd name="T65" fmla="*/ 235 h 284"/>
                <a:gd name="T66" fmla="*/ 68 w 341"/>
                <a:gd name="T67" fmla="*/ 245 h 284"/>
                <a:gd name="T68" fmla="*/ 94 w 341"/>
                <a:gd name="T69" fmla="*/ 245 h 284"/>
                <a:gd name="T70" fmla="*/ 111 w 341"/>
                <a:gd name="T71" fmla="*/ 264 h 284"/>
                <a:gd name="T72" fmla="*/ 136 w 341"/>
                <a:gd name="T73" fmla="*/ 254 h 284"/>
                <a:gd name="T74" fmla="*/ 145 w 341"/>
                <a:gd name="T75" fmla="*/ 264 h 284"/>
                <a:gd name="T76" fmla="*/ 171 w 341"/>
                <a:gd name="T77" fmla="*/ 254 h 284"/>
                <a:gd name="T78" fmla="*/ 205 w 341"/>
                <a:gd name="T79" fmla="*/ 264 h 284"/>
                <a:gd name="T80" fmla="*/ 239 w 341"/>
                <a:gd name="T81" fmla="*/ 264 h 284"/>
                <a:gd name="T82" fmla="*/ 264 w 341"/>
                <a:gd name="T83" fmla="*/ 274 h 284"/>
                <a:gd name="T84" fmla="*/ 281 w 341"/>
                <a:gd name="T85" fmla="*/ 284 h 284"/>
                <a:gd name="T86" fmla="*/ 298 w 341"/>
                <a:gd name="T87" fmla="*/ 284 h 284"/>
                <a:gd name="T88" fmla="*/ 298 w 341"/>
                <a:gd name="T89" fmla="*/ 264 h 284"/>
                <a:gd name="T90" fmla="*/ 307 w 341"/>
                <a:gd name="T91" fmla="*/ 235 h 284"/>
                <a:gd name="T92" fmla="*/ 316 w 341"/>
                <a:gd name="T93" fmla="*/ 186 h 284"/>
                <a:gd name="T94" fmla="*/ 333 w 341"/>
                <a:gd name="T95" fmla="*/ 127 h 284"/>
                <a:gd name="T96" fmla="*/ 333 w 341"/>
                <a:gd name="T97" fmla="*/ 98 h 284"/>
                <a:gd name="T98" fmla="*/ 341 w 341"/>
                <a:gd name="T99" fmla="*/ 78 h 28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41"/>
                <a:gd name="T151" fmla="*/ 0 h 284"/>
                <a:gd name="T152" fmla="*/ 341 w 341"/>
                <a:gd name="T153" fmla="*/ 284 h 28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41" h="284">
                  <a:moveTo>
                    <a:pt x="341" y="78"/>
                  </a:moveTo>
                  <a:lnTo>
                    <a:pt x="102" y="0"/>
                  </a:lnTo>
                  <a:lnTo>
                    <a:pt x="102" y="19"/>
                  </a:lnTo>
                  <a:lnTo>
                    <a:pt x="111" y="29"/>
                  </a:lnTo>
                  <a:lnTo>
                    <a:pt x="111" y="39"/>
                  </a:lnTo>
                  <a:lnTo>
                    <a:pt x="102" y="39"/>
                  </a:lnTo>
                  <a:lnTo>
                    <a:pt x="102" y="59"/>
                  </a:lnTo>
                  <a:lnTo>
                    <a:pt x="111" y="78"/>
                  </a:lnTo>
                  <a:lnTo>
                    <a:pt x="102" y="88"/>
                  </a:lnTo>
                  <a:lnTo>
                    <a:pt x="94" y="107"/>
                  </a:lnTo>
                  <a:lnTo>
                    <a:pt x="85" y="117"/>
                  </a:lnTo>
                  <a:lnTo>
                    <a:pt x="85" y="98"/>
                  </a:lnTo>
                  <a:lnTo>
                    <a:pt x="94" y="78"/>
                  </a:lnTo>
                  <a:lnTo>
                    <a:pt x="85" y="59"/>
                  </a:lnTo>
                  <a:lnTo>
                    <a:pt x="68" y="49"/>
                  </a:lnTo>
                  <a:lnTo>
                    <a:pt x="43" y="39"/>
                  </a:lnTo>
                  <a:lnTo>
                    <a:pt x="25" y="19"/>
                  </a:lnTo>
                  <a:lnTo>
                    <a:pt x="8" y="10"/>
                  </a:lnTo>
                  <a:lnTo>
                    <a:pt x="8" y="29"/>
                  </a:lnTo>
                  <a:lnTo>
                    <a:pt x="8" y="49"/>
                  </a:lnTo>
                  <a:lnTo>
                    <a:pt x="8" y="68"/>
                  </a:lnTo>
                  <a:lnTo>
                    <a:pt x="8" y="88"/>
                  </a:lnTo>
                  <a:lnTo>
                    <a:pt x="8" y="107"/>
                  </a:lnTo>
                  <a:lnTo>
                    <a:pt x="17" y="127"/>
                  </a:lnTo>
                  <a:lnTo>
                    <a:pt x="8" y="137"/>
                  </a:lnTo>
                  <a:lnTo>
                    <a:pt x="8" y="147"/>
                  </a:lnTo>
                  <a:lnTo>
                    <a:pt x="0" y="166"/>
                  </a:lnTo>
                  <a:lnTo>
                    <a:pt x="17" y="176"/>
                  </a:lnTo>
                  <a:lnTo>
                    <a:pt x="25" y="186"/>
                  </a:lnTo>
                  <a:lnTo>
                    <a:pt x="43" y="196"/>
                  </a:lnTo>
                  <a:lnTo>
                    <a:pt x="43" y="215"/>
                  </a:lnTo>
                  <a:lnTo>
                    <a:pt x="43" y="235"/>
                  </a:lnTo>
                  <a:lnTo>
                    <a:pt x="68" y="245"/>
                  </a:lnTo>
                  <a:lnTo>
                    <a:pt x="94" y="245"/>
                  </a:lnTo>
                  <a:lnTo>
                    <a:pt x="111" y="264"/>
                  </a:lnTo>
                  <a:lnTo>
                    <a:pt x="136" y="254"/>
                  </a:lnTo>
                  <a:lnTo>
                    <a:pt x="145" y="264"/>
                  </a:lnTo>
                  <a:lnTo>
                    <a:pt x="171" y="254"/>
                  </a:lnTo>
                  <a:lnTo>
                    <a:pt x="205" y="264"/>
                  </a:lnTo>
                  <a:lnTo>
                    <a:pt x="239" y="264"/>
                  </a:lnTo>
                  <a:lnTo>
                    <a:pt x="264" y="274"/>
                  </a:lnTo>
                  <a:lnTo>
                    <a:pt x="281" y="284"/>
                  </a:lnTo>
                  <a:lnTo>
                    <a:pt x="298" y="284"/>
                  </a:lnTo>
                  <a:lnTo>
                    <a:pt x="298" y="264"/>
                  </a:lnTo>
                  <a:lnTo>
                    <a:pt x="307" y="235"/>
                  </a:lnTo>
                  <a:lnTo>
                    <a:pt x="316" y="186"/>
                  </a:lnTo>
                  <a:lnTo>
                    <a:pt x="333" y="127"/>
                  </a:lnTo>
                  <a:lnTo>
                    <a:pt x="333" y="98"/>
                  </a:lnTo>
                  <a:lnTo>
                    <a:pt x="341" y="78"/>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1" name="Freeform 60"/>
            <p:cNvSpPr>
              <a:spLocks/>
            </p:cNvSpPr>
            <p:nvPr/>
          </p:nvSpPr>
          <p:spPr bwMode="auto">
            <a:xfrm>
              <a:off x="1937" y="2440"/>
              <a:ext cx="307" cy="558"/>
            </a:xfrm>
            <a:custGeom>
              <a:avLst/>
              <a:gdLst>
                <a:gd name="T0" fmla="*/ 102 w 307"/>
                <a:gd name="T1" fmla="*/ 0 h 558"/>
                <a:gd name="T2" fmla="*/ 145 w 307"/>
                <a:gd name="T3" fmla="*/ 10 h 558"/>
                <a:gd name="T4" fmla="*/ 145 w 307"/>
                <a:gd name="T5" fmla="*/ 20 h 558"/>
                <a:gd name="T6" fmla="*/ 136 w 307"/>
                <a:gd name="T7" fmla="*/ 39 h 558"/>
                <a:gd name="T8" fmla="*/ 136 w 307"/>
                <a:gd name="T9" fmla="*/ 59 h 558"/>
                <a:gd name="T10" fmla="*/ 136 w 307"/>
                <a:gd name="T11" fmla="*/ 78 h 558"/>
                <a:gd name="T12" fmla="*/ 136 w 307"/>
                <a:gd name="T13" fmla="*/ 98 h 558"/>
                <a:gd name="T14" fmla="*/ 136 w 307"/>
                <a:gd name="T15" fmla="*/ 118 h 558"/>
                <a:gd name="T16" fmla="*/ 153 w 307"/>
                <a:gd name="T17" fmla="*/ 147 h 558"/>
                <a:gd name="T18" fmla="*/ 162 w 307"/>
                <a:gd name="T19" fmla="*/ 157 h 558"/>
                <a:gd name="T20" fmla="*/ 162 w 307"/>
                <a:gd name="T21" fmla="*/ 176 h 558"/>
                <a:gd name="T22" fmla="*/ 170 w 307"/>
                <a:gd name="T23" fmla="*/ 186 h 558"/>
                <a:gd name="T24" fmla="*/ 187 w 307"/>
                <a:gd name="T25" fmla="*/ 196 h 558"/>
                <a:gd name="T26" fmla="*/ 179 w 307"/>
                <a:gd name="T27" fmla="*/ 216 h 558"/>
                <a:gd name="T28" fmla="*/ 170 w 307"/>
                <a:gd name="T29" fmla="*/ 225 h 558"/>
                <a:gd name="T30" fmla="*/ 170 w 307"/>
                <a:gd name="T31" fmla="*/ 245 h 558"/>
                <a:gd name="T32" fmla="*/ 162 w 307"/>
                <a:gd name="T33" fmla="*/ 255 h 558"/>
                <a:gd name="T34" fmla="*/ 162 w 307"/>
                <a:gd name="T35" fmla="*/ 264 h 558"/>
                <a:gd name="T36" fmla="*/ 179 w 307"/>
                <a:gd name="T37" fmla="*/ 274 h 558"/>
                <a:gd name="T38" fmla="*/ 196 w 307"/>
                <a:gd name="T39" fmla="*/ 264 h 558"/>
                <a:gd name="T40" fmla="*/ 196 w 307"/>
                <a:gd name="T41" fmla="*/ 294 h 558"/>
                <a:gd name="T42" fmla="*/ 204 w 307"/>
                <a:gd name="T43" fmla="*/ 304 h 558"/>
                <a:gd name="T44" fmla="*/ 204 w 307"/>
                <a:gd name="T45" fmla="*/ 333 h 558"/>
                <a:gd name="T46" fmla="*/ 222 w 307"/>
                <a:gd name="T47" fmla="*/ 343 h 558"/>
                <a:gd name="T48" fmla="*/ 213 w 307"/>
                <a:gd name="T49" fmla="*/ 362 h 558"/>
                <a:gd name="T50" fmla="*/ 239 w 307"/>
                <a:gd name="T51" fmla="*/ 362 h 558"/>
                <a:gd name="T52" fmla="*/ 264 w 307"/>
                <a:gd name="T53" fmla="*/ 362 h 558"/>
                <a:gd name="T54" fmla="*/ 281 w 307"/>
                <a:gd name="T55" fmla="*/ 362 h 558"/>
                <a:gd name="T56" fmla="*/ 298 w 307"/>
                <a:gd name="T57" fmla="*/ 362 h 558"/>
                <a:gd name="T58" fmla="*/ 307 w 307"/>
                <a:gd name="T59" fmla="*/ 382 h 558"/>
                <a:gd name="T60" fmla="*/ 281 w 307"/>
                <a:gd name="T61" fmla="*/ 558 h 558"/>
                <a:gd name="T62" fmla="*/ 136 w 307"/>
                <a:gd name="T63" fmla="*/ 529 h 558"/>
                <a:gd name="T64" fmla="*/ 0 w 307"/>
                <a:gd name="T65" fmla="*/ 490 h 558"/>
                <a:gd name="T66" fmla="*/ 25 w 307"/>
                <a:gd name="T67" fmla="*/ 353 h 558"/>
                <a:gd name="T68" fmla="*/ 42 w 307"/>
                <a:gd name="T69" fmla="*/ 333 h 558"/>
                <a:gd name="T70" fmla="*/ 25 w 307"/>
                <a:gd name="T71" fmla="*/ 323 h 558"/>
                <a:gd name="T72" fmla="*/ 51 w 307"/>
                <a:gd name="T73" fmla="*/ 284 h 558"/>
                <a:gd name="T74" fmla="*/ 68 w 307"/>
                <a:gd name="T75" fmla="*/ 255 h 558"/>
                <a:gd name="T76" fmla="*/ 77 w 307"/>
                <a:gd name="T77" fmla="*/ 225 h 558"/>
                <a:gd name="T78" fmla="*/ 59 w 307"/>
                <a:gd name="T79" fmla="*/ 216 h 558"/>
                <a:gd name="T80" fmla="*/ 59 w 307"/>
                <a:gd name="T81" fmla="*/ 186 h 558"/>
                <a:gd name="T82" fmla="*/ 68 w 307"/>
                <a:gd name="T83" fmla="*/ 147 h 558"/>
                <a:gd name="T84" fmla="*/ 77 w 307"/>
                <a:gd name="T85" fmla="*/ 118 h 558"/>
                <a:gd name="T86" fmla="*/ 77 w 307"/>
                <a:gd name="T87" fmla="*/ 118 h 558"/>
                <a:gd name="T88" fmla="*/ 94 w 307"/>
                <a:gd name="T89" fmla="*/ 49 h 558"/>
                <a:gd name="T90" fmla="*/ 94 w 307"/>
                <a:gd name="T91" fmla="*/ 20 h 558"/>
                <a:gd name="T92" fmla="*/ 102 w 307"/>
                <a:gd name="T93" fmla="*/ 0 h 5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7"/>
                <a:gd name="T142" fmla="*/ 0 h 558"/>
                <a:gd name="T143" fmla="*/ 307 w 307"/>
                <a:gd name="T144" fmla="*/ 558 h 5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7" h="558">
                  <a:moveTo>
                    <a:pt x="102" y="0"/>
                  </a:moveTo>
                  <a:lnTo>
                    <a:pt x="145" y="10"/>
                  </a:lnTo>
                  <a:lnTo>
                    <a:pt x="145" y="20"/>
                  </a:lnTo>
                  <a:lnTo>
                    <a:pt x="136" y="39"/>
                  </a:lnTo>
                  <a:lnTo>
                    <a:pt x="136" y="59"/>
                  </a:lnTo>
                  <a:lnTo>
                    <a:pt x="136" y="78"/>
                  </a:lnTo>
                  <a:lnTo>
                    <a:pt x="136" y="98"/>
                  </a:lnTo>
                  <a:lnTo>
                    <a:pt x="136" y="118"/>
                  </a:lnTo>
                  <a:lnTo>
                    <a:pt x="153" y="147"/>
                  </a:lnTo>
                  <a:lnTo>
                    <a:pt x="162" y="157"/>
                  </a:lnTo>
                  <a:lnTo>
                    <a:pt x="162" y="176"/>
                  </a:lnTo>
                  <a:lnTo>
                    <a:pt x="170" y="186"/>
                  </a:lnTo>
                  <a:lnTo>
                    <a:pt x="187" y="196"/>
                  </a:lnTo>
                  <a:lnTo>
                    <a:pt x="179" y="216"/>
                  </a:lnTo>
                  <a:lnTo>
                    <a:pt x="170" y="225"/>
                  </a:lnTo>
                  <a:lnTo>
                    <a:pt x="170" y="245"/>
                  </a:lnTo>
                  <a:lnTo>
                    <a:pt x="162" y="255"/>
                  </a:lnTo>
                  <a:lnTo>
                    <a:pt x="162" y="264"/>
                  </a:lnTo>
                  <a:lnTo>
                    <a:pt x="179" y="274"/>
                  </a:lnTo>
                  <a:lnTo>
                    <a:pt x="196" y="264"/>
                  </a:lnTo>
                  <a:lnTo>
                    <a:pt x="196" y="294"/>
                  </a:lnTo>
                  <a:lnTo>
                    <a:pt x="204" y="304"/>
                  </a:lnTo>
                  <a:lnTo>
                    <a:pt x="204" y="333"/>
                  </a:lnTo>
                  <a:lnTo>
                    <a:pt x="222" y="343"/>
                  </a:lnTo>
                  <a:lnTo>
                    <a:pt x="213" y="362"/>
                  </a:lnTo>
                  <a:lnTo>
                    <a:pt x="239" y="362"/>
                  </a:lnTo>
                  <a:lnTo>
                    <a:pt x="264" y="362"/>
                  </a:lnTo>
                  <a:lnTo>
                    <a:pt x="281" y="362"/>
                  </a:lnTo>
                  <a:lnTo>
                    <a:pt x="298" y="362"/>
                  </a:lnTo>
                  <a:lnTo>
                    <a:pt x="307" y="382"/>
                  </a:lnTo>
                  <a:lnTo>
                    <a:pt x="281" y="558"/>
                  </a:lnTo>
                  <a:lnTo>
                    <a:pt x="136" y="529"/>
                  </a:lnTo>
                  <a:lnTo>
                    <a:pt x="0" y="490"/>
                  </a:lnTo>
                  <a:lnTo>
                    <a:pt x="25" y="353"/>
                  </a:lnTo>
                  <a:lnTo>
                    <a:pt x="42" y="333"/>
                  </a:lnTo>
                  <a:lnTo>
                    <a:pt x="25" y="323"/>
                  </a:lnTo>
                  <a:lnTo>
                    <a:pt x="51" y="284"/>
                  </a:lnTo>
                  <a:lnTo>
                    <a:pt x="68" y="255"/>
                  </a:lnTo>
                  <a:lnTo>
                    <a:pt x="77" y="225"/>
                  </a:lnTo>
                  <a:lnTo>
                    <a:pt x="59" y="216"/>
                  </a:lnTo>
                  <a:lnTo>
                    <a:pt x="59" y="186"/>
                  </a:lnTo>
                  <a:lnTo>
                    <a:pt x="68" y="147"/>
                  </a:lnTo>
                  <a:lnTo>
                    <a:pt x="77" y="118"/>
                  </a:lnTo>
                  <a:lnTo>
                    <a:pt x="94" y="49"/>
                  </a:lnTo>
                  <a:lnTo>
                    <a:pt x="94" y="20"/>
                  </a:lnTo>
                  <a:lnTo>
                    <a:pt x="102"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2" name="Freeform 61"/>
            <p:cNvSpPr>
              <a:spLocks/>
            </p:cNvSpPr>
            <p:nvPr/>
          </p:nvSpPr>
          <p:spPr bwMode="auto">
            <a:xfrm>
              <a:off x="1604" y="2528"/>
              <a:ext cx="410" cy="402"/>
            </a:xfrm>
            <a:custGeom>
              <a:avLst/>
              <a:gdLst>
                <a:gd name="T0" fmla="*/ 94 w 410"/>
                <a:gd name="T1" fmla="*/ 0 h 402"/>
                <a:gd name="T2" fmla="*/ 94 w 410"/>
                <a:gd name="T3" fmla="*/ 10 h 402"/>
                <a:gd name="T4" fmla="*/ 85 w 410"/>
                <a:gd name="T5" fmla="*/ 49 h 402"/>
                <a:gd name="T6" fmla="*/ 77 w 410"/>
                <a:gd name="T7" fmla="*/ 59 h 402"/>
                <a:gd name="T8" fmla="*/ 77 w 410"/>
                <a:gd name="T9" fmla="*/ 88 h 402"/>
                <a:gd name="T10" fmla="*/ 60 w 410"/>
                <a:gd name="T11" fmla="*/ 108 h 402"/>
                <a:gd name="T12" fmla="*/ 51 w 410"/>
                <a:gd name="T13" fmla="*/ 128 h 402"/>
                <a:gd name="T14" fmla="*/ 43 w 410"/>
                <a:gd name="T15" fmla="*/ 147 h 402"/>
                <a:gd name="T16" fmla="*/ 34 w 410"/>
                <a:gd name="T17" fmla="*/ 176 h 402"/>
                <a:gd name="T18" fmla="*/ 26 w 410"/>
                <a:gd name="T19" fmla="*/ 196 h 402"/>
                <a:gd name="T20" fmla="*/ 17 w 410"/>
                <a:gd name="T21" fmla="*/ 196 h 402"/>
                <a:gd name="T22" fmla="*/ 17 w 410"/>
                <a:gd name="T23" fmla="*/ 216 h 402"/>
                <a:gd name="T24" fmla="*/ 0 w 410"/>
                <a:gd name="T25" fmla="*/ 225 h 402"/>
                <a:gd name="T26" fmla="*/ 0 w 410"/>
                <a:gd name="T27" fmla="*/ 255 h 402"/>
                <a:gd name="T28" fmla="*/ 0 w 410"/>
                <a:gd name="T29" fmla="*/ 265 h 402"/>
                <a:gd name="T30" fmla="*/ 0 w 410"/>
                <a:gd name="T31" fmla="*/ 284 h 402"/>
                <a:gd name="T32" fmla="*/ 0 w 410"/>
                <a:gd name="T33" fmla="*/ 294 h 402"/>
                <a:gd name="T34" fmla="*/ 196 w 410"/>
                <a:gd name="T35" fmla="*/ 363 h 402"/>
                <a:gd name="T36" fmla="*/ 333 w 410"/>
                <a:gd name="T37" fmla="*/ 402 h 402"/>
                <a:gd name="T38" fmla="*/ 358 w 410"/>
                <a:gd name="T39" fmla="*/ 265 h 402"/>
                <a:gd name="T40" fmla="*/ 375 w 410"/>
                <a:gd name="T41" fmla="*/ 245 h 402"/>
                <a:gd name="T42" fmla="*/ 358 w 410"/>
                <a:gd name="T43" fmla="*/ 235 h 402"/>
                <a:gd name="T44" fmla="*/ 384 w 410"/>
                <a:gd name="T45" fmla="*/ 196 h 402"/>
                <a:gd name="T46" fmla="*/ 401 w 410"/>
                <a:gd name="T47" fmla="*/ 167 h 402"/>
                <a:gd name="T48" fmla="*/ 410 w 410"/>
                <a:gd name="T49" fmla="*/ 137 h 402"/>
                <a:gd name="T50" fmla="*/ 392 w 410"/>
                <a:gd name="T51" fmla="*/ 128 h 402"/>
                <a:gd name="T52" fmla="*/ 392 w 410"/>
                <a:gd name="T53" fmla="*/ 118 h 402"/>
                <a:gd name="T54" fmla="*/ 375 w 410"/>
                <a:gd name="T55" fmla="*/ 118 h 402"/>
                <a:gd name="T56" fmla="*/ 358 w 410"/>
                <a:gd name="T57" fmla="*/ 108 h 402"/>
                <a:gd name="T58" fmla="*/ 333 w 410"/>
                <a:gd name="T59" fmla="*/ 98 h 402"/>
                <a:gd name="T60" fmla="*/ 299 w 410"/>
                <a:gd name="T61" fmla="*/ 98 h 402"/>
                <a:gd name="T62" fmla="*/ 265 w 410"/>
                <a:gd name="T63" fmla="*/ 88 h 402"/>
                <a:gd name="T64" fmla="*/ 239 w 410"/>
                <a:gd name="T65" fmla="*/ 98 h 402"/>
                <a:gd name="T66" fmla="*/ 230 w 410"/>
                <a:gd name="T67" fmla="*/ 88 h 402"/>
                <a:gd name="T68" fmla="*/ 205 w 410"/>
                <a:gd name="T69" fmla="*/ 98 h 402"/>
                <a:gd name="T70" fmla="*/ 188 w 410"/>
                <a:gd name="T71" fmla="*/ 79 h 402"/>
                <a:gd name="T72" fmla="*/ 162 w 410"/>
                <a:gd name="T73" fmla="*/ 79 h 402"/>
                <a:gd name="T74" fmla="*/ 137 w 410"/>
                <a:gd name="T75" fmla="*/ 69 h 402"/>
                <a:gd name="T76" fmla="*/ 137 w 410"/>
                <a:gd name="T77" fmla="*/ 49 h 402"/>
                <a:gd name="T78" fmla="*/ 137 w 410"/>
                <a:gd name="T79" fmla="*/ 30 h 402"/>
                <a:gd name="T80" fmla="*/ 119 w 410"/>
                <a:gd name="T81" fmla="*/ 20 h 402"/>
                <a:gd name="T82" fmla="*/ 111 w 410"/>
                <a:gd name="T83" fmla="*/ 10 h 402"/>
                <a:gd name="T84" fmla="*/ 94 w 410"/>
                <a:gd name="T85" fmla="*/ 0 h 4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
                <a:gd name="T130" fmla="*/ 0 h 402"/>
                <a:gd name="T131" fmla="*/ 410 w 410"/>
                <a:gd name="T132" fmla="*/ 402 h 40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 h="402">
                  <a:moveTo>
                    <a:pt x="94" y="0"/>
                  </a:moveTo>
                  <a:lnTo>
                    <a:pt x="94" y="10"/>
                  </a:lnTo>
                  <a:lnTo>
                    <a:pt x="85" y="49"/>
                  </a:lnTo>
                  <a:lnTo>
                    <a:pt x="77" y="59"/>
                  </a:lnTo>
                  <a:lnTo>
                    <a:pt x="77" y="88"/>
                  </a:lnTo>
                  <a:lnTo>
                    <a:pt x="60" y="108"/>
                  </a:lnTo>
                  <a:lnTo>
                    <a:pt x="51" y="128"/>
                  </a:lnTo>
                  <a:lnTo>
                    <a:pt x="43" y="147"/>
                  </a:lnTo>
                  <a:lnTo>
                    <a:pt x="34" y="176"/>
                  </a:lnTo>
                  <a:lnTo>
                    <a:pt x="26" y="196"/>
                  </a:lnTo>
                  <a:lnTo>
                    <a:pt x="17" y="196"/>
                  </a:lnTo>
                  <a:lnTo>
                    <a:pt x="17" y="216"/>
                  </a:lnTo>
                  <a:lnTo>
                    <a:pt x="0" y="225"/>
                  </a:lnTo>
                  <a:lnTo>
                    <a:pt x="0" y="255"/>
                  </a:lnTo>
                  <a:lnTo>
                    <a:pt x="0" y="265"/>
                  </a:lnTo>
                  <a:lnTo>
                    <a:pt x="0" y="284"/>
                  </a:lnTo>
                  <a:lnTo>
                    <a:pt x="0" y="294"/>
                  </a:lnTo>
                  <a:lnTo>
                    <a:pt x="196" y="363"/>
                  </a:lnTo>
                  <a:lnTo>
                    <a:pt x="333" y="402"/>
                  </a:lnTo>
                  <a:lnTo>
                    <a:pt x="358" y="265"/>
                  </a:lnTo>
                  <a:lnTo>
                    <a:pt x="375" y="245"/>
                  </a:lnTo>
                  <a:lnTo>
                    <a:pt x="358" y="235"/>
                  </a:lnTo>
                  <a:lnTo>
                    <a:pt x="384" y="196"/>
                  </a:lnTo>
                  <a:lnTo>
                    <a:pt x="401" y="167"/>
                  </a:lnTo>
                  <a:lnTo>
                    <a:pt x="410" y="137"/>
                  </a:lnTo>
                  <a:lnTo>
                    <a:pt x="392" y="128"/>
                  </a:lnTo>
                  <a:lnTo>
                    <a:pt x="392" y="118"/>
                  </a:lnTo>
                  <a:lnTo>
                    <a:pt x="375" y="118"/>
                  </a:lnTo>
                  <a:lnTo>
                    <a:pt x="358" y="108"/>
                  </a:lnTo>
                  <a:lnTo>
                    <a:pt x="333" y="98"/>
                  </a:lnTo>
                  <a:lnTo>
                    <a:pt x="299" y="98"/>
                  </a:lnTo>
                  <a:lnTo>
                    <a:pt x="265" y="88"/>
                  </a:lnTo>
                  <a:lnTo>
                    <a:pt x="239" y="98"/>
                  </a:lnTo>
                  <a:lnTo>
                    <a:pt x="230" y="88"/>
                  </a:lnTo>
                  <a:lnTo>
                    <a:pt x="205" y="98"/>
                  </a:lnTo>
                  <a:lnTo>
                    <a:pt x="188" y="79"/>
                  </a:lnTo>
                  <a:lnTo>
                    <a:pt x="162" y="79"/>
                  </a:lnTo>
                  <a:lnTo>
                    <a:pt x="137" y="69"/>
                  </a:lnTo>
                  <a:lnTo>
                    <a:pt x="137" y="49"/>
                  </a:lnTo>
                  <a:lnTo>
                    <a:pt x="137" y="30"/>
                  </a:lnTo>
                  <a:lnTo>
                    <a:pt x="119" y="20"/>
                  </a:lnTo>
                  <a:lnTo>
                    <a:pt x="111" y="10"/>
                  </a:lnTo>
                  <a:lnTo>
                    <a:pt x="94"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3" name="Freeform 62"/>
            <p:cNvSpPr>
              <a:spLocks/>
            </p:cNvSpPr>
            <p:nvPr/>
          </p:nvSpPr>
          <p:spPr bwMode="auto">
            <a:xfrm>
              <a:off x="1561" y="2822"/>
              <a:ext cx="401" cy="793"/>
            </a:xfrm>
            <a:custGeom>
              <a:avLst/>
              <a:gdLst>
                <a:gd name="T0" fmla="*/ 43 w 401"/>
                <a:gd name="T1" fmla="*/ 0 h 793"/>
                <a:gd name="T2" fmla="*/ 35 w 401"/>
                <a:gd name="T3" fmla="*/ 49 h 793"/>
                <a:gd name="T4" fmla="*/ 26 w 401"/>
                <a:gd name="T5" fmla="*/ 78 h 793"/>
                <a:gd name="T6" fmla="*/ 0 w 401"/>
                <a:gd name="T7" fmla="*/ 117 h 793"/>
                <a:gd name="T8" fmla="*/ 9 w 401"/>
                <a:gd name="T9" fmla="*/ 147 h 793"/>
                <a:gd name="T10" fmla="*/ 9 w 401"/>
                <a:gd name="T11" fmla="*/ 196 h 793"/>
                <a:gd name="T12" fmla="*/ 0 w 401"/>
                <a:gd name="T13" fmla="*/ 225 h 793"/>
                <a:gd name="T14" fmla="*/ 17 w 401"/>
                <a:gd name="T15" fmla="*/ 264 h 793"/>
                <a:gd name="T16" fmla="*/ 35 w 401"/>
                <a:gd name="T17" fmla="*/ 323 h 793"/>
                <a:gd name="T18" fmla="*/ 52 w 401"/>
                <a:gd name="T19" fmla="*/ 313 h 793"/>
                <a:gd name="T20" fmla="*/ 52 w 401"/>
                <a:gd name="T21" fmla="*/ 333 h 793"/>
                <a:gd name="T22" fmla="*/ 52 w 401"/>
                <a:gd name="T23" fmla="*/ 343 h 793"/>
                <a:gd name="T24" fmla="*/ 35 w 401"/>
                <a:gd name="T25" fmla="*/ 323 h 793"/>
                <a:gd name="T26" fmla="*/ 35 w 401"/>
                <a:gd name="T27" fmla="*/ 372 h 793"/>
                <a:gd name="T28" fmla="*/ 60 w 401"/>
                <a:gd name="T29" fmla="*/ 392 h 793"/>
                <a:gd name="T30" fmla="*/ 43 w 401"/>
                <a:gd name="T31" fmla="*/ 441 h 793"/>
                <a:gd name="T32" fmla="*/ 60 w 401"/>
                <a:gd name="T33" fmla="*/ 480 h 793"/>
                <a:gd name="T34" fmla="*/ 77 w 401"/>
                <a:gd name="T35" fmla="*/ 519 h 793"/>
                <a:gd name="T36" fmla="*/ 86 w 401"/>
                <a:gd name="T37" fmla="*/ 548 h 793"/>
                <a:gd name="T38" fmla="*/ 94 w 401"/>
                <a:gd name="T39" fmla="*/ 597 h 793"/>
                <a:gd name="T40" fmla="*/ 137 w 401"/>
                <a:gd name="T41" fmla="*/ 617 h 793"/>
                <a:gd name="T42" fmla="*/ 154 w 401"/>
                <a:gd name="T43" fmla="*/ 646 h 793"/>
                <a:gd name="T44" fmla="*/ 180 w 401"/>
                <a:gd name="T45" fmla="*/ 676 h 793"/>
                <a:gd name="T46" fmla="*/ 214 w 401"/>
                <a:gd name="T47" fmla="*/ 715 h 793"/>
                <a:gd name="T48" fmla="*/ 222 w 401"/>
                <a:gd name="T49" fmla="*/ 764 h 793"/>
                <a:gd name="T50" fmla="*/ 316 w 401"/>
                <a:gd name="T51" fmla="*/ 793 h 793"/>
                <a:gd name="T52" fmla="*/ 367 w 401"/>
                <a:gd name="T53" fmla="*/ 783 h 793"/>
                <a:gd name="T54" fmla="*/ 367 w 401"/>
                <a:gd name="T55" fmla="*/ 764 h 793"/>
                <a:gd name="T56" fmla="*/ 376 w 401"/>
                <a:gd name="T57" fmla="*/ 734 h 793"/>
                <a:gd name="T58" fmla="*/ 401 w 401"/>
                <a:gd name="T59" fmla="*/ 695 h 793"/>
                <a:gd name="T60" fmla="*/ 393 w 401"/>
                <a:gd name="T61" fmla="*/ 646 h 793"/>
                <a:gd name="T62" fmla="*/ 180 w 401"/>
                <a:gd name="T63" fmla="*/ 284 h 7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1"/>
                <a:gd name="T97" fmla="*/ 0 h 793"/>
                <a:gd name="T98" fmla="*/ 401 w 401"/>
                <a:gd name="T99" fmla="*/ 793 h 7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1" h="793">
                  <a:moveTo>
                    <a:pt x="239" y="69"/>
                  </a:moveTo>
                  <a:lnTo>
                    <a:pt x="43" y="0"/>
                  </a:lnTo>
                  <a:lnTo>
                    <a:pt x="35" y="20"/>
                  </a:lnTo>
                  <a:lnTo>
                    <a:pt x="35" y="49"/>
                  </a:lnTo>
                  <a:lnTo>
                    <a:pt x="26" y="59"/>
                  </a:lnTo>
                  <a:lnTo>
                    <a:pt x="26" y="78"/>
                  </a:lnTo>
                  <a:lnTo>
                    <a:pt x="9" y="88"/>
                  </a:lnTo>
                  <a:lnTo>
                    <a:pt x="0" y="117"/>
                  </a:lnTo>
                  <a:lnTo>
                    <a:pt x="0" y="127"/>
                  </a:lnTo>
                  <a:lnTo>
                    <a:pt x="9" y="147"/>
                  </a:lnTo>
                  <a:lnTo>
                    <a:pt x="17" y="176"/>
                  </a:lnTo>
                  <a:lnTo>
                    <a:pt x="9" y="196"/>
                  </a:lnTo>
                  <a:lnTo>
                    <a:pt x="9" y="215"/>
                  </a:lnTo>
                  <a:lnTo>
                    <a:pt x="0" y="225"/>
                  </a:lnTo>
                  <a:lnTo>
                    <a:pt x="9" y="255"/>
                  </a:lnTo>
                  <a:lnTo>
                    <a:pt x="17" y="264"/>
                  </a:lnTo>
                  <a:lnTo>
                    <a:pt x="17" y="303"/>
                  </a:lnTo>
                  <a:lnTo>
                    <a:pt x="35" y="323"/>
                  </a:lnTo>
                  <a:lnTo>
                    <a:pt x="43" y="323"/>
                  </a:lnTo>
                  <a:lnTo>
                    <a:pt x="52" y="313"/>
                  </a:lnTo>
                  <a:lnTo>
                    <a:pt x="52" y="323"/>
                  </a:lnTo>
                  <a:lnTo>
                    <a:pt x="52" y="333"/>
                  </a:lnTo>
                  <a:lnTo>
                    <a:pt x="52" y="343"/>
                  </a:lnTo>
                  <a:lnTo>
                    <a:pt x="43" y="333"/>
                  </a:lnTo>
                  <a:lnTo>
                    <a:pt x="35" y="323"/>
                  </a:lnTo>
                  <a:lnTo>
                    <a:pt x="35" y="333"/>
                  </a:lnTo>
                  <a:lnTo>
                    <a:pt x="35" y="372"/>
                  </a:lnTo>
                  <a:lnTo>
                    <a:pt x="43" y="392"/>
                  </a:lnTo>
                  <a:lnTo>
                    <a:pt x="60" y="392"/>
                  </a:lnTo>
                  <a:lnTo>
                    <a:pt x="43" y="421"/>
                  </a:lnTo>
                  <a:lnTo>
                    <a:pt x="43" y="441"/>
                  </a:lnTo>
                  <a:lnTo>
                    <a:pt x="52" y="450"/>
                  </a:lnTo>
                  <a:lnTo>
                    <a:pt x="60" y="480"/>
                  </a:lnTo>
                  <a:lnTo>
                    <a:pt x="69" y="509"/>
                  </a:lnTo>
                  <a:lnTo>
                    <a:pt x="77" y="519"/>
                  </a:lnTo>
                  <a:lnTo>
                    <a:pt x="77" y="529"/>
                  </a:lnTo>
                  <a:lnTo>
                    <a:pt x="86" y="548"/>
                  </a:lnTo>
                  <a:lnTo>
                    <a:pt x="77" y="578"/>
                  </a:lnTo>
                  <a:lnTo>
                    <a:pt x="94" y="597"/>
                  </a:lnTo>
                  <a:lnTo>
                    <a:pt x="120" y="607"/>
                  </a:lnTo>
                  <a:lnTo>
                    <a:pt x="137" y="617"/>
                  </a:lnTo>
                  <a:lnTo>
                    <a:pt x="145" y="636"/>
                  </a:lnTo>
                  <a:lnTo>
                    <a:pt x="154" y="646"/>
                  </a:lnTo>
                  <a:lnTo>
                    <a:pt x="171" y="646"/>
                  </a:lnTo>
                  <a:lnTo>
                    <a:pt x="180" y="676"/>
                  </a:lnTo>
                  <a:lnTo>
                    <a:pt x="188" y="676"/>
                  </a:lnTo>
                  <a:lnTo>
                    <a:pt x="214" y="715"/>
                  </a:lnTo>
                  <a:lnTo>
                    <a:pt x="222" y="734"/>
                  </a:lnTo>
                  <a:lnTo>
                    <a:pt x="222" y="764"/>
                  </a:lnTo>
                  <a:lnTo>
                    <a:pt x="231" y="783"/>
                  </a:lnTo>
                  <a:lnTo>
                    <a:pt x="316" y="793"/>
                  </a:lnTo>
                  <a:lnTo>
                    <a:pt x="367" y="793"/>
                  </a:lnTo>
                  <a:lnTo>
                    <a:pt x="367" y="783"/>
                  </a:lnTo>
                  <a:lnTo>
                    <a:pt x="359" y="773"/>
                  </a:lnTo>
                  <a:lnTo>
                    <a:pt x="367" y="764"/>
                  </a:lnTo>
                  <a:lnTo>
                    <a:pt x="367" y="744"/>
                  </a:lnTo>
                  <a:lnTo>
                    <a:pt x="376" y="734"/>
                  </a:lnTo>
                  <a:lnTo>
                    <a:pt x="384" y="705"/>
                  </a:lnTo>
                  <a:lnTo>
                    <a:pt x="401" y="695"/>
                  </a:lnTo>
                  <a:lnTo>
                    <a:pt x="401" y="676"/>
                  </a:lnTo>
                  <a:lnTo>
                    <a:pt x="393" y="646"/>
                  </a:lnTo>
                  <a:lnTo>
                    <a:pt x="384" y="627"/>
                  </a:lnTo>
                  <a:lnTo>
                    <a:pt x="180" y="284"/>
                  </a:lnTo>
                  <a:lnTo>
                    <a:pt x="239" y="6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4" name="Freeform 63"/>
            <p:cNvSpPr>
              <a:spLocks/>
            </p:cNvSpPr>
            <p:nvPr/>
          </p:nvSpPr>
          <p:spPr bwMode="auto">
            <a:xfrm>
              <a:off x="1741" y="2891"/>
              <a:ext cx="324" cy="558"/>
            </a:xfrm>
            <a:custGeom>
              <a:avLst/>
              <a:gdLst>
                <a:gd name="T0" fmla="*/ 324 w 324"/>
                <a:gd name="T1" fmla="*/ 68 h 558"/>
                <a:gd name="T2" fmla="*/ 264 w 324"/>
                <a:gd name="T3" fmla="*/ 430 h 558"/>
                <a:gd name="T4" fmla="*/ 264 w 324"/>
                <a:gd name="T5" fmla="*/ 450 h 558"/>
                <a:gd name="T6" fmla="*/ 264 w 324"/>
                <a:gd name="T7" fmla="*/ 460 h 558"/>
                <a:gd name="T8" fmla="*/ 255 w 324"/>
                <a:gd name="T9" fmla="*/ 479 h 558"/>
                <a:gd name="T10" fmla="*/ 247 w 324"/>
                <a:gd name="T11" fmla="*/ 499 h 558"/>
                <a:gd name="T12" fmla="*/ 238 w 324"/>
                <a:gd name="T13" fmla="*/ 499 h 558"/>
                <a:gd name="T14" fmla="*/ 238 w 324"/>
                <a:gd name="T15" fmla="*/ 489 h 558"/>
                <a:gd name="T16" fmla="*/ 221 w 324"/>
                <a:gd name="T17" fmla="*/ 489 h 558"/>
                <a:gd name="T18" fmla="*/ 213 w 324"/>
                <a:gd name="T19" fmla="*/ 528 h 558"/>
                <a:gd name="T20" fmla="*/ 204 w 324"/>
                <a:gd name="T21" fmla="*/ 558 h 558"/>
                <a:gd name="T22" fmla="*/ 0 w 324"/>
                <a:gd name="T23" fmla="*/ 215 h 558"/>
                <a:gd name="T24" fmla="*/ 59 w 324"/>
                <a:gd name="T25" fmla="*/ 0 h 558"/>
                <a:gd name="T26" fmla="*/ 179 w 324"/>
                <a:gd name="T27" fmla="*/ 29 h 558"/>
                <a:gd name="T28" fmla="*/ 196 w 324"/>
                <a:gd name="T29" fmla="*/ 39 h 558"/>
                <a:gd name="T30" fmla="*/ 196 w 324"/>
                <a:gd name="T31" fmla="*/ 39 h 558"/>
                <a:gd name="T32" fmla="*/ 324 w 324"/>
                <a:gd name="T33" fmla="*/ 68 h 5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4"/>
                <a:gd name="T52" fmla="*/ 0 h 558"/>
                <a:gd name="T53" fmla="*/ 324 w 324"/>
                <a:gd name="T54" fmla="*/ 558 h 55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4" h="558">
                  <a:moveTo>
                    <a:pt x="324" y="68"/>
                  </a:moveTo>
                  <a:lnTo>
                    <a:pt x="264" y="430"/>
                  </a:lnTo>
                  <a:lnTo>
                    <a:pt x="264" y="450"/>
                  </a:lnTo>
                  <a:lnTo>
                    <a:pt x="264" y="460"/>
                  </a:lnTo>
                  <a:lnTo>
                    <a:pt x="255" y="479"/>
                  </a:lnTo>
                  <a:lnTo>
                    <a:pt x="247" y="499"/>
                  </a:lnTo>
                  <a:lnTo>
                    <a:pt x="238" y="499"/>
                  </a:lnTo>
                  <a:lnTo>
                    <a:pt x="238" y="489"/>
                  </a:lnTo>
                  <a:lnTo>
                    <a:pt x="221" y="489"/>
                  </a:lnTo>
                  <a:lnTo>
                    <a:pt x="213" y="528"/>
                  </a:lnTo>
                  <a:lnTo>
                    <a:pt x="204" y="558"/>
                  </a:lnTo>
                  <a:lnTo>
                    <a:pt x="0" y="215"/>
                  </a:lnTo>
                  <a:lnTo>
                    <a:pt x="59" y="0"/>
                  </a:lnTo>
                  <a:lnTo>
                    <a:pt x="179" y="29"/>
                  </a:lnTo>
                  <a:lnTo>
                    <a:pt x="196" y="39"/>
                  </a:lnTo>
                  <a:lnTo>
                    <a:pt x="324" y="68"/>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5" name="Freeform 64"/>
            <p:cNvSpPr>
              <a:spLocks/>
            </p:cNvSpPr>
            <p:nvPr/>
          </p:nvSpPr>
          <p:spPr bwMode="auto">
            <a:xfrm>
              <a:off x="1911" y="3321"/>
              <a:ext cx="350" cy="460"/>
            </a:xfrm>
            <a:custGeom>
              <a:avLst/>
              <a:gdLst>
                <a:gd name="T0" fmla="*/ 94 w 350"/>
                <a:gd name="T1" fmla="*/ 0 h 460"/>
                <a:gd name="T2" fmla="*/ 265 w 350"/>
                <a:gd name="T3" fmla="*/ 39 h 460"/>
                <a:gd name="T4" fmla="*/ 350 w 350"/>
                <a:gd name="T5" fmla="*/ 49 h 460"/>
                <a:gd name="T6" fmla="*/ 316 w 350"/>
                <a:gd name="T7" fmla="*/ 304 h 460"/>
                <a:gd name="T8" fmla="*/ 307 w 350"/>
                <a:gd name="T9" fmla="*/ 353 h 460"/>
                <a:gd name="T10" fmla="*/ 299 w 350"/>
                <a:gd name="T11" fmla="*/ 402 h 460"/>
                <a:gd name="T12" fmla="*/ 290 w 350"/>
                <a:gd name="T13" fmla="*/ 460 h 460"/>
                <a:gd name="T14" fmla="*/ 230 w 350"/>
                <a:gd name="T15" fmla="*/ 451 h 460"/>
                <a:gd name="T16" fmla="*/ 179 w 350"/>
                <a:gd name="T17" fmla="*/ 441 h 460"/>
                <a:gd name="T18" fmla="*/ 94 w 350"/>
                <a:gd name="T19" fmla="*/ 372 h 460"/>
                <a:gd name="T20" fmla="*/ 0 w 350"/>
                <a:gd name="T21" fmla="*/ 314 h 460"/>
                <a:gd name="T22" fmla="*/ 0 w 350"/>
                <a:gd name="T23" fmla="*/ 294 h 460"/>
                <a:gd name="T24" fmla="*/ 17 w 350"/>
                <a:gd name="T25" fmla="*/ 294 h 460"/>
                <a:gd name="T26" fmla="*/ 17 w 350"/>
                <a:gd name="T27" fmla="*/ 284 h 460"/>
                <a:gd name="T28" fmla="*/ 9 w 350"/>
                <a:gd name="T29" fmla="*/ 274 h 460"/>
                <a:gd name="T30" fmla="*/ 17 w 350"/>
                <a:gd name="T31" fmla="*/ 265 h 460"/>
                <a:gd name="T32" fmla="*/ 17 w 350"/>
                <a:gd name="T33" fmla="*/ 245 h 460"/>
                <a:gd name="T34" fmla="*/ 26 w 350"/>
                <a:gd name="T35" fmla="*/ 235 h 460"/>
                <a:gd name="T36" fmla="*/ 34 w 350"/>
                <a:gd name="T37" fmla="*/ 206 h 460"/>
                <a:gd name="T38" fmla="*/ 51 w 350"/>
                <a:gd name="T39" fmla="*/ 196 h 460"/>
                <a:gd name="T40" fmla="*/ 51 w 350"/>
                <a:gd name="T41" fmla="*/ 177 h 460"/>
                <a:gd name="T42" fmla="*/ 43 w 350"/>
                <a:gd name="T43" fmla="*/ 147 h 460"/>
                <a:gd name="T44" fmla="*/ 34 w 350"/>
                <a:gd name="T45" fmla="*/ 128 h 460"/>
                <a:gd name="T46" fmla="*/ 43 w 350"/>
                <a:gd name="T47" fmla="*/ 98 h 460"/>
                <a:gd name="T48" fmla="*/ 51 w 350"/>
                <a:gd name="T49" fmla="*/ 59 h 460"/>
                <a:gd name="T50" fmla="*/ 68 w 350"/>
                <a:gd name="T51" fmla="*/ 59 h 460"/>
                <a:gd name="T52" fmla="*/ 68 w 350"/>
                <a:gd name="T53" fmla="*/ 69 h 460"/>
                <a:gd name="T54" fmla="*/ 77 w 350"/>
                <a:gd name="T55" fmla="*/ 69 h 460"/>
                <a:gd name="T56" fmla="*/ 85 w 350"/>
                <a:gd name="T57" fmla="*/ 49 h 460"/>
                <a:gd name="T58" fmla="*/ 94 w 350"/>
                <a:gd name="T59" fmla="*/ 30 h 460"/>
                <a:gd name="T60" fmla="*/ 94 w 350"/>
                <a:gd name="T61" fmla="*/ 20 h 460"/>
                <a:gd name="T62" fmla="*/ 94 w 350"/>
                <a:gd name="T63" fmla="*/ 0 h 4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0"/>
                <a:gd name="T97" fmla="*/ 0 h 460"/>
                <a:gd name="T98" fmla="*/ 350 w 350"/>
                <a:gd name="T99" fmla="*/ 460 h 4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0" h="460">
                  <a:moveTo>
                    <a:pt x="94" y="0"/>
                  </a:moveTo>
                  <a:lnTo>
                    <a:pt x="265" y="39"/>
                  </a:lnTo>
                  <a:lnTo>
                    <a:pt x="350" y="49"/>
                  </a:lnTo>
                  <a:lnTo>
                    <a:pt x="316" y="304"/>
                  </a:lnTo>
                  <a:lnTo>
                    <a:pt x="307" y="353"/>
                  </a:lnTo>
                  <a:lnTo>
                    <a:pt x="299" y="402"/>
                  </a:lnTo>
                  <a:lnTo>
                    <a:pt x="290" y="460"/>
                  </a:lnTo>
                  <a:lnTo>
                    <a:pt x="230" y="451"/>
                  </a:lnTo>
                  <a:lnTo>
                    <a:pt x="179" y="441"/>
                  </a:lnTo>
                  <a:lnTo>
                    <a:pt x="94" y="372"/>
                  </a:lnTo>
                  <a:lnTo>
                    <a:pt x="0" y="314"/>
                  </a:lnTo>
                  <a:lnTo>
                    <a:pt x="0" y="294"/>
                  </a:lnTo>
                  <a:lnTo>
                    <a:pt x="17" y="294"/>
                  </a:lnTo>
                  <a:lnTo>
                    <a:pt x="17" y="284"/>
                  </a:lnTo>
                  <a:lnTo>
                    <a:pt x="9" y="274"/>
                  </a:lnTo>
                  <a:lnTo>
                    <a:pt x="17" y="265"/>
                  </a:lnTo>
                  <a:lnTo>
                    <a:pt x="17" y="245"/>
                  </a:lnTo>
                  <a:lnTo>
                    <a:pt x="26" y="235"/>
                  </a:lnTo>
                  <a:lnTo>
                    <a:pt x="34" y="206"/>
                  </a:lnTo>
                  <a:lnTo>
                    <a:pt x="51" y="196"/>
                  </a:lnTo>
                  <a:lnTo>
                    <a:pt x="51" y="177"/>
                  </a:lnTo>
                  <a:lnTo>
                    <a:pt x="43" y="147"/>
                  </a:lnTo>
                  <a:lnTo>
                    <a:pt x="34" y="128"/>
                  </a:lnTo>
                  <a:lnTo>
                    <a:pt x="43" y="98"/>
                  </a:lnTo>
                  <a:lnTo>
                    <a:pt x="51" y="59"/>
                  </a:lnTo>
                  <a:lnTo>
                    <a:pt x="68" y="59"/>
                  </a:lnTo>
                  <a:lnTo>
                    <a:pt x="68" y="69"/>
                  </a:lnTo>
                  <a:lnTo>
                    <a:pt x="77" y="69"/>
                  </a:lnTo>
                  <a:lnTo>
                    <a:pt x="85" y="49"/>
                  </a:lnTo>
                  <a:lnTo>
                    <a:pt x="94" y="30"/>
                  </a:lnTo>
                  <a:lnTo>
                    <a:pt x="94" y="20"/>
                  </a:lnTo>
                  <a:lnTo>
                    <a:pt x="94"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6" name="Freeform 65"/>
            <p:cNvSpPr>
              <a:spLocks/>
            </p:cNvSpPr>
            <p:nvPr/>
          </p:nvSpPr>
          <p:spPr bwMode="auto">
            <a:xfrm>
              <a:off x="2005" y="2959"/>
              <a:ext cx="290" cy="411"/>
            </a:xfrm>
            <a:custGeom>
              <a:avLst/>
              <a:gdLst>
                <a:gd name="T0" fmla="*/ 213 w 290"/>
                <a:gd name="T1" fmla="*/ 39 h 411"/>
                <a:gd name="T2" fmla="*/ 205 w 290"/>
                <a:gd name="T3" fmla="*/ 78 h 411"/>
                <a:gd name="T4" fmla="*/ 196 w 290"/>
                <a:gd name="T5" fmla="*/ 108 h 411"/>
                <a:gd name="T6" fmla="*/ 290 w 290"/>
                <a:gd name="T7" fmla="*/ 127 h 411"/>
                <a:gd name="T8" fmla="*/ 273 w 290"/>
                <a:gd name="T9" fmla="*/ 294 h 411"/>
                <a:gd name="T10" fmla="*/ 256 w 290"/>
                <a:gd name="T11" fmla="*/ 411 h 411"/>
                <a:gd name="T12" fmla="*/ 171 w 290"/>
                <a:gd name="T13" fmla="*/ 401 h 411"/>
                <a:gd name="T14" fmla="*/ 0 w 290"/>
                <a:gd name="T15" fmla="*/ 362 h 411"/>
                <a:gd name="T16" fmla="*/ 9 w 290"/>
                <a:gd name="T17" fmla="*/ 313 h 411"/>
                <a:gd name="T18" fmla="*/ 60 w 290"/>
                <a:gd name="T19" fmla="*/ 0 h 411"/>
                <a:gd name="T20" fmla="*/ 171 w 290"/>
                <a:gd name="T21" fmla="*/ 29 h 411"/>
                <a:gd name="T22" fmla="*/ 213 w 290"/>
                <a:gd name="T23" fmla="*/ 39 h 4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0"/>
                <a:gd name="T37" fmla="*/ 0 h 411"/>
                <a:gd name="T38" fmla="*/ 290 w 290"/>
                <a:gd name="T39" fmla="*/ 411 h 4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0" h="411">
                  <a:moveTo>
                    <a:pt x="213" y="39"/>
                  </a:moveTo>
                  <a:lnTo>
                    <a:pt x="205" y="78"/>
                  </a:lnTo>
                  <a:lnTo>
                    <a:pt x="196" y="108"/>
                  </a:lnTo>
                  <a:lnTo>
                    <a:pt x="290" y="127"/>
                  </a:lnTo>
                  <a:lnTo>
                    <a:pt x="273" y="294"/>
                  </a:lnTo>
                  <a:lnTo>
                    <a:pt x="256" y="411"/>
                  </a:lnTo>
                  <a:lnTo>
                    <a:pt x="171" y="401"/>
                  </a:lnTo>
                  <a:lnTo>
                    <a:pt x="0" y="362"/>
                  </a:lnTo>
                  <a:lnTo>
                    <a:pt x="9" y="313"/>
                  </a:lnTo>
                  <a:lnTo>
                    <a:pt x="60" y="0"/>
                  </a:lnTo>
                  <a:lnTo>
                    <a:pt x="171" y="29"/>
                  </a:lnTo>
                  <a:lnTo>
                    <a:pt x="213" y="3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7" name="Freeform 66"/>
            <p:cNvSpPr>
              <a:spLocks/>
            </p:cNvSpPr>
            <p:nvPr/>
          </p:nvSpPr>
          <p:spPr bwMode="auto">
            <a:xfrm>
              <a:off x="2064" y="2448"/>
              <a:ext cx="521" cy="382"/>
            </a:xfrm>
            <a:custGeom>
              <a:avLst/>
              <a:gdLst>
                <a:gd name="T0" fmla="*/ 9 w 521"/>
                <a:gd name="T1" fmla="*/ 0 h 382"/>
                <a:gd name="T2" fmla="*/ 77 w 521"/>
                <a:gd name="T3" fmla="*/ 10 h 382"/>
                <a:gd name="T4" fmla="*/ 145 w 521"/>
                <a:gd name="T5" fmla="*/ 29 h 382"/>
                <a:gd name="T6" fmla="*/ 205 w 521"/>
                <a:gd name="T7" fmla="*/ 39 h 382"/>
                <a:gd name="T8" fmla="*/ 290 w 521"/>
                <a:gd name="T9" fmla="*/ 59 h 382"/>
                <a:gd name="T10" fmla="*/ 367 w 521"/>
                <a:gd name="T11" fmla="*/ 68 h 382"/>
                <a:gd name="T12" fmla="*/ 435 w 521"/>
                <a:gd name="T13" fmla="*/ 78 h 382"/>
                <a:gd name="T14" fmla="*/ 521 w 521"/>
                <a:gd name="T15" fmla="*/ 98 h 382"/>
                <a:gd name="T16" fmla="*/ 512 w 521"/>
                <a:gd name="T17" fmla="*/ 157 h 382"/>
                <a:gd name="T18" fmla="*/ 504 w 521"/>
                <a:gd name="T19" fmla="*/ 264 h 382"/>
                <a:gd name="T20" fmla="*/ 495 w 521"/>
                <a:gd name="T21" fmla="*/ 382 h 382"/>
                <a:gd name="T22" fmla="*/ 179 w 521"/>
                <a:gd name="T23" fmla="*/ 333 h 382"/>
                <a:gd name="T24" fmla="*/ 171 w 521"/>
                <a:gd name="T25" fmla="*/ 372 h 382"/>
                <a:gd name="T26" fmla="*/ 162 w 521"/>
                <a:gd name="T27" fmla="*/ 352 h 382"/>
                <a:gd name="T28" fmla="*/ 145 w 521"/>
                <a:gd name="T29" fmla="*/ 352 h 382"/>
                <a:gd name="T30" fmla="*/ 137 w 521"/>
                <a:gd name="T31" fmla="*/ 352 h 382"/>
                <a:gd name="T32" fmla="*/ 128 w 521"/>
                <a:gd name="T33" fmla="*/ 352 h 382"/>
                <a:gd name="T34" fmla="*/ 111 w 521"/>
                <a:gd name="T35" fmla="*/ 352 h 382"/>
                <a:gd name="T36" fmla="*/ 103 w 521"/>
                <a:gd name="T37" fmla="*/ 352 h 382"/>
                <a:gd name="T38" fmla="*/ 94 w 521"/>
                <a:gd name="T39" fmla="*/ 352 h 382"/>
                <a:gd name="T40" fmla="*/ 77 w 521"/>
                <a:gd name="T41" fmla="*/ 352 h 382"/>
                <a:gd name="T42" fmla="*/ 86 w 521"/>
                <a:gd name="T43" fmla="*/ 333 h 382"/>
                <a:gd name="T44" fmla="*/ 68 w 521"/>
                <a:gd name="T45" fmla="*/ 323 h 382"/>
                <a:gd name="T46" fmla="*/ 68 w 521"/>
                <a:gd name="T47" fmla="*/ 294 h 382"/>
                <a:gd name="T48" fmla="*/ 60 w 521"/>
                <a:gd name="T49" fmla="*/ 284 h 382"/>
                <a:gd name="T50" fmla="*/ 60 w 521"/>
                <a:gd name="T51" fmla="*/ 254 h 382"/>
                <a:gd name="T52" fmla="*/ 43 w 521"/>
                <a:gd name="T53" fmla="*/ 264 h 382"/>
                <a:gd name="T54" fmla="*/ 26 w 521"/>
                <a:gd name="T55" fmla="*/ 254 h 382"/>
                <a:gd name="T56" fmla="*/ 26 w 521"/>
                <a:gd name="T57" fmla="*/ 245 h 382"/>
                <a:gd name="T58" fmla="*/ 34 w 521"/>
                <a:gd name="T59" fmla="*/ 235 h 382"/>
                <a:gd name="T60" fmla="*/ 34 w 521"/>
                <a:gd name="T61" fmla="*/ 215 h 382"/>
                <a:gd name="T62" fmla="*/ 51 w 521"/>
                <a:gd name="T63" fmla="*/ 186 h 382"/>
                <a:gd name="T64" fmla="*/ 34 w 521"/>
                <a:gd name="T65" fmla="*/ 176 h 382"/>
                <a:gd name="T66" fmla="*/ 26 w 521"/>
                <a:gd name="T67" fmla="*/ 166 h 382"/>
                <a:gd name="T68" fmla="*/ 26 w 521"/>
                <a:gd name="T69" fmla="*/ 147 h 382"/>
                <a:gd name="T70" fmla="*/ 17 w 521"/>
                <a:gd name="T71" fmla="*/ 137 h 382"/>
                <a:gd name="T72" fmla="*/ 0 w 521"/>
                <a:gd name="T73" fmla="*/ 108 h 382"/>
                <a:gd name="T74" fmla="*/ 0 w 521"/>
                <a:gd name="T75" fmla="*/ 88 h 382"/>
                <a:gd name="T76" fmla="*/ 0 w 521"/>
                <a:gd name="T77" fmla="*/ 68 h 382"/>
                <a:gd name="T78" fmla="*/ 0 w 521"/>
                <a:gd name="T79" fmla="*/ 49 h 382"/>
                <a:gd name="T80" fmla="*/ 9 w 521"/>
                <a:gd name="T81" fmla="*/ 10 h 382"/>
                <a:gd name="T82" fmla="*/ 9 w 521"/>
                <a:gd name="T83" fmla="*/ 0 h 3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1"/>
                <a:gd name="T127" fmla="*/ 0 h 382"/>
                <a:gd name="T128" fmla="*/ 521 w 521"/>
                <a:gd name="T129" fmla="*/ 382 h 3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1" h="382">
                  <a:moveTo>
                    <a:pt x="9" y="0"/>
                  </a:moveTo>
                  <a:lnTo>
                    <a:pt x="77" y="10"/>
                  </a:lnTo>
                  <a:lnTo>
                    <a:pt x="145" y="29"/>
                  </a:lnTo>
                  <a:lnTo>
                    <a:pt x="205" y="39"/>
                  </a:lnTo>
                  <a:lnTo>
                    <a:pt x="290" y="59"/>
                  </a:lnTo>
                  <a:lnTo>
                    <a:pt x="367" y="68"/>
                  </a:lnTo>
                  <a:lnTo>
                    <a:pt x="435" y="78"/>
                  </a:lnTo>
                  <a:lnTo>
                    <a:pt x="521" y="98"/>
                  </a:lnTo>
                  <a:lnTo>
                    <a:pt x="512" y="157"/>
                  </a:lnTo>
                  <a:lnTo>
                    <a:pt x="504" y="264"/>
                  </a:lnTo>
                  <a:lnTo>
                    <a:pt x="495" y="382"/>
                  </a:lnTo>
                  <a:lnTo>
                    <a:pt x="179" y="333"/>
                  </a:lnTo>
                  <a:lnTo>
                    <a:pt x="171" y="372"/>
                  </a:lnTo>
                  <a:lnTo>
                    <a:pt x="162" y="352"/>
                  </a:lnTo>
                  <a:lnTo>
                    <a:pt x="145" y="352"/>
                  </a:lnTo>
                  <a:lnTo>
                    <a:pt x="137" y="352"/>
                  </a:lnTo>
                  <a:lnTo>
                    <a:pt x="128" y="352"/>
                  </a:lnTo>
                  <a:lnTo>
                    <a:pt x="111" y="352"/>
                  </a:lnTo>
                  <a:lnTo>
                    <a:pt x="103" y="352"/>
                  </a:lnTo>
                  <a:lnTo>
                    <a:pt x="94" y="352"/>
                  </a:lnTo>
                  <a:lnTo>
                    <a:pt x="77" y="352"/>
                  </a:lnTo>
                  <a:lnTo>
                    <a:pt x="86" y="333"/>
                  </a:lnTo>
                  <a:lnTo>
                    <a:pt x="68" y="323"/>
                  </a:lnTo>
                  <a:lnTo>
                    <a:pt x="68" y="294"/>
                  </a:lnTo>
                  <a:lnTo>
                    <a:pt x="60" y="284"/>
                  </a:lnTo>
                  <a:lnTo>
                    <a:pt x="60" y="254"/>
                  </a:lnTo>
                  <a:lnTo>
                    <a:pt x="43" y="264"/>
                  </a:lnTo>
                  <a:lnTo>
                    <a:pt x="26" y="254"/>
                  </a:lnTo>
                  <a:lnTo>
                    <a:pt x="26" y="245"/>
                  </a:lnTo>
                  <a:lnTo>
                    <a:pt x="34" y="235"/>
                  </a:lnTo>
                  <a:lnTo>
                    <a:pt x="34" y="215"/>
                  </a:lnTo>
                  <a:lnTo>
                    <a:pt x="51" y="186"/>
                  </a:lnTo>
                  <a:lnTo>
                    <a:pt x="34" y="176"/>
                  </a:lnTo>
                  <a:lnTo>
                    <a:pt x="26" y="166"/>
                  </a:lnTo>
                  <a:lnTo>
                    <a:pt x="26" y="147"/>
                  </a:lnTo>
                  <a:lnTo>
                    <a:pt x="17" y="137"/>
                  </a:lnTo>
                  <a:lnTo>
                    <a:pt x="0" y="108"/>
                  </a:lnTo>
                  <a:lnTo>
                    <a:pt x="0" y="88"/>
                  </a:lnTo>
                  <a:lnTo>
                    <a:pt x="0" y="68"/>
                  </a:lnTo>
                  <a:lnTo>
                    <a:pt x="0" y="49"/>
                  </a:lnTo>
                  <a:lnTo>
                    <a:pt x="9" y="10"/>
                  </a:lnTo>
                  <a:lnTo>
                    <a:pt x="9"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8" name="Freeform 67"/>
            <p:cNvSpPr>
              <a:spLocks/>
            </p:cNvSpPr>
            <p:nvPr/>
          </p:nvSpPr>
          <p:spPr bwMode="auto">
            <a:xfrm>
              <a:off x="2544" y="2784"/>
              <a:ext cx="367" cy="333"/>
            </a:xfrm>
            <a:custGeom>
              <a:avLst/>
              <a:gdLst>
                <a:gd name="T0" fmla="*/ 367 w 367"/>
                <a:gd name="T1" fmla="*/ 49 h 333"/>
                <a:gd name="T2" fmla="*/ 341 w 367"/>
                <a:gd name="T3" fmla="*/ 333 h 333"/>
                <a:gd name="T4" fmla="*/ 239 w 367"/>
                <a:gd name="T5" fmla="*/ 323 h 333"/>
                <a:gd name="T6" fmla="*/ 94 w 367"/>
                <a:gd name="T7" fmla="*/ 303 h 333"/>
                <a:gd name="T8" fmla="*/ 0 w 367"/>
                <a:gd name="T9" fmla="*/ 284 h 333"/>
                <a:gd name="T10" fmla="*/ 9 w 367"/>
                <a:gd name="T11" fmla="*/ 254 h 333"/>
                <a:gd name="T12" fmla="*/ 17 w 367"/>
                <a:gd name="T13" fmla="*/ 215 h 333"/>
                <a:gd name="T14" fmla="*/ 43 w 367"/>
                <a:gd name="T15" fmla="*/ 39 h 333"/>
                <a:gd name="T16" fmla="*/ 51 w 367"/>
                <a:gd name="T17" fmla="*/ 0 h 333"/>
                <a:gd name="T18" fmla="*/ 367 w 367"/>
                <a:gd name="T19" fmla="*/ 49 h 3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7"/>
                <a:gd name="T31" fmla="*/ 0 h 333"/>
                <a:gd name="T32" fmla="*/ 367 w 367"/>
                <a:gd name="T33" fmla="*/ 333 h 3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7" h="333">
                  <a:moveTo>
                    <a:pt x="367" y="49"/>
                  </a:moveTo>
                  <a:lnTo>
                    <a:pt x="341" y="333"/>
                  </a:lnTo>
                  <a:lnTo>
                    <a:pt x="239" y="323"/>
                  </a:lnTo>
                  <a:lnTo>
                    <a:pt x="94" y="303"/>
                  </a:lnTo>
                  <a:lnTo>
                    <a:pt x="0" y="284"/>
                  </a:lnTo>
                  <a:lnTo>
                    <a:pt x="9" y="254"/>
                  </a:lnTo>
                  <a:lnTo>
                    <a:pt x="17" y="215"/>
                  </a:lnTo>
                  <a:lnTo>
                    <a:pt x="43" y="39"/>
                  </a:lnTo>
                  <a:lnTo>
                    <a:pt x="51" y="0"/>
                  </a:lnTo>
                  <a:lnTo>
                    <a:pt x="367" y="4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29" name="Freeform 68"/>
            <p:cNvSpPr>
              <a:spLocks/>
            </p:cNvSpPr>
            <p:nvPr/>
          </p:nvSpPr>
          <p:spPr bwMode="auto">
            <a:xfrm>
              <a:off x="2261" y="3086"/>
              <a:ext cx="375" cy="343"/>
            </a:xfrm>
            <a:custGeom>
              <a:avLst/>
              <a:gdLst>
                <a:gd name="T0" fmla="*/ 34 w 375"/>
                <a:gd name="T1" fmla="*/ 0 h 343"/>
                <a:gd name="T2" fmla="*/ 179 w 375"/>
                <a:gd name="T3" fmla="*/ 20 h 343"/>
                <a:gd name="T4" fmla="*/ 281 w 375"/>
                <a:gd name="T5" fmla="*/ 30 h 343"/>
                <a:gd name="T6" fmla="*/ 375 w 375"/>
                <a:gd name="T7" fmla="*/ 49 h 343"/>
                <a:gd name="T8" fmla="*/ 367 w 375"/>
                <a:gd name="T9" fmla="*/ 216 h 343"/>
                <a:gd name="T10" fmla="*/ 358 w 375"/>
                <a:gd name="T11" fmla="*/ 343 h 343"/>
                <a:gd name="T12" fmla="*/ 299 w 375"/>
                <a:gd name="T13" fmla="*/ 333 h 343"/>
                <a:gd name="T14" fmla="*/ 0 w 375"/>
                <a:gd name="T15" fmla="*/ 284 h 343"/>
                <a:gd name="T16" fmla="*/ 17 w 375"/>
                <a:gd name="T17" fmla="*/ 167 h 343"/>
                <a:gd name="T18" fmla="*/ 34 w 375"/>
                <a:gd name="T19" fmla="*/ 0 h 343"/>
                <a:gd name="T20" fmla="*/ 34 w 375"/>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43"/>
                <a:gd name="T35" fmla="*/ 375 w 375"/>
                <a:gd name="T36" fmla="*/ 343 h 3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43">
                  <a:moveTo>
                    <a:pt x="34" y="0"/>
                  </a:moveTo>
                  <a:lnTo>
                    <a:pt x="179" y="20"/>
                  </a:lnTo>
                  <a:lnTo>
                    <a:pt x="281" y="30"/>
                  </a:lnTo>
                  <a:lnTo>
                    <a:pt x="375" y="49"/>
                  </a:lnTo>
                  <a:lnTo>
                    <a:pt x="367" y="216"/>
                  </a:lnTo>
                  <a:lnTo>
                    <a:pt x="358" y="343"/>
                  </a:lnTo>
                  <a:lnTo>
                    <a:pt x="299" y="333"/>
                  </a:lnTo>
                  <a:lnTo>
                    <a:pt x="0" y="284"/>
                  </a:lnTo>
                  <a:lnTo>
                    <a:pt x="17" y="167"/>
                  </a:lnTo>
                  <a:lnTo>
                    <a:pt x="34"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0" name="Freeform 69"/>
            <p:cNvSpPr>
              <a:spLocks/>
            </p:cNvSpPr>
            <p:nvPr/>
          </p:nvSpPr>
          <p:spPr bwMode="auto">
            <a:xfrm>
              <a:off x="2201" y="3370"/>
              <a:ext cx="367" cy="421"/>
            </a:xfrm>
            <a:custGeom>
              <a:avLst/>
              <a:gdLst>
                <a:gd name="T0" fmla="*/ 367 w 367"/>
                <a:gd name="T1" fmla="*/ 49 h 421"/>
                <a:gd name="T2" fmla="*/ 367 w 367"/>
                <a:gd name="T3" fmla="*/ 88 h 421"/>
                <a:gd name="T4" fmla="*/ 367 w 367"/>
                <a:gd name="T5" fmla="*/ 88 h 421"/>
                <a:gd name="T6" fmla="*/ 350 w 367"/>
                <a:gd name="T7" fmla="*/ 235 h 421"/>
                <a:gd name="T8" fmla="*/ 341 w 367"/>
                <a:gd name="T9" fmla="*/ 314 h 421"/>
                <a:gd name="T10" fmla="*/ 333 w 367"/>
                <a:gd name="T11" fmla="*/ 411 h 421"/>
                <a:gd name="T12" fmla="*/ 205 w 367"/>
                <a:gd name="T13" fmla="*/ 392 h 421"/>
                <a:gd name="T14" fmla="*/ 137 w 367"/>
                <a:gd name="T15" fmla="*/ 382 h 421"/>
                <a:gd name="T16" fmla="*/ 137 w 367"/>
                <a:gd name="T17" fmla="*/ 402 h 421"/>
                <a:gd name="T18" fmla="*/ 94 w 367"/>
                <a:gd name="T19" fmla="*/ 402 h 421"/>
                <a:gd name="T20" fmla="*/ 51 w 367"/>
                <a:gd name="T21" fmla="*/ 392 h 421"/>
                <a:gd name="T22" fmla="*/ 51 w 367"/>
                <a:gd name="T23" fmla="*/ 421 h 421"/>
                <a:gd name="T24" fmla="*/ 0 w 367"/>
                <a:gd name="T25" fmla="*/ 411 h 421"/>
                <a:gd name="T26" fmla="*/ 9 w 367"/>
                <a:gd name="T27" fmla="*/ 353 h 421"/>
                <a:gd name="T28" fmla="*/ 17 w 367"/>
                <a:gd name="T29" fmla="*/ 304 h 421"/>
                <a:gd name="T30" fmla="*/ 26 w 367"/>
                <a:gd name="T31" fmla="*/ 265 h 421"/>
                <a:gd name="T32" fmla="*/ 60 w 367"/>
                <a:gd name="T33" fmla="*/ 0 h 421"/>
                <a:gd name="T34" fmla="*/ 367 w 367"/>
                <a:gd name="T35" fmla="*/ 49 h 4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7"/>
                <a:gd name="T55" fmla="*/ 0 h 421"/>
                <a:gd name="T56" fmla="*/ 367 w 367"/>
                <a:gd name="T57" fmla="*/ 421 h 4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7" h="421">
                  <a:moveTo>
                    <a:pt x="367" y="49"/>
                  </a:moveTo>
                  <a:lnTo>
                    <a:pt x="367" y="88"/>
                  </a:lnTo>
                  <a:lnTo>
                    <a:pt x="350" y="235"/>
                  </a:lnTo>
                  <a:lnTo>
                    <a:pt x="341" y="314"/>
                  </a:lnTo>
                  <a:lnTo>
                    <a:pt x="333" y="411"/>
                  </a:lnTo>
                  <a:lnTo>
                    <a:pt x="205" y="392"/>
                  </a:lnTo>
                  <a:lnTo>
                    <a:pt x="137" y="382"/>
                  </a:lnTo>
                  <a:lnTo>
                    <a:pt x="137" y="402"/>
                  </a:lnTo>
                  <a:lnTo>
                    <a:pt x="94" y="402"/>
                  </a:lnTo>
                  <a:lnTo>
                    <a:pt x="51" y="392"/>
                  </a:lnTo>
                  <a:lnTo>
                    <a:pt x="51" y="421"/>
                  </a:lnTo>
                  <a:lnTo>
                    <a:pt x="0" y="411"/>
                  </a:lnTo>
                  <a:lnTo>
                    <a:pt x="9" y="353"/>
                  </a:lnTo>
                  <a:lnTo>
                    <a:pt x="17" y="304"/>
                  </a:lnTo>
                  <a:lnTo>
                    <a:pt x="26" y="265"/>
                  </a:lnTo>
                  <a:lnTo>
                    <a:pt x="60" y="0"/>
                  </a:lnTo>
                  <a:lnTo>
                    <a:pt x="367" y="4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1" name="Freeform 70"/>
            <p:cNvSpPr>
              <a:spLocks/>
            </p:cNvSpPr>
            <p:nvPr/>
          </p:nvSpPr>
          <p:spPr bwMode="auto">
            <a:xfrm>
              <a:off x="2338" y="3458"/>
              <a:ext cx="716" cy="793"/>
            </a:xfrm>
            <a:custGeom>
              <a:avLst/>
              <a:gdLst>
                <a:gd name="T0" fmla="*/ 384 w 716"/>
                <a:gd name="T1" fmla="*/ 10 h 793"/>
                <a:gd name="T2" fmla="*/ 392 w 716"/>
                <a:gd name="T3" fmla="*/ 167 h 793"/>
                <a:gd name="T4" fmla="*/ 426 w 716"/>
                <a:gd name="T5" fmla="*/ 186 h 793"/>
                <a:gd name="T6" fmla="*/ 477 w 716"/>
                <a:gd name="T7" fmla="*/ 196 h 793"/>
                <a:gd name="T8" fmla="*/ 495 w 716"/>
                <a:gd name="T9" fmla="*/ 206 h 793"/>
                <a:gd name="T10" fmla="*/ 520 w 716"/>
                <a:gd name="T11" fmla="*/ 226 h 793"/>
                <a:gd name="T12" fmla="*/ 554 w 716"/>
                <a:gd name="T13" fmla="*/ 216 h 793"/>
                <a:gd name="T14" fmla="*/ 588 w 716"/>
                <a:gd name="T15" fmla="*/ 206 h 793"/>
                <a:gd name="T16" fmla="*/ 640 w 716"/>
                <a:gd name="T17" fmla="*/ 206 h 793"/>
                <a:gd name="T18" fmla="*/ 674 w 716"/>
                <a:gd name="T19" fmla="*/ 235 h 793"/>
                <a:gd name="T20" fmla="*/ 691 w 716"/>
                <a:gd name="T21" fmla="*/ 353 h 793"/>
                <a:gd name="T22" fmla="*/ 699 w 716"/>
                <a:gd name="T23" fmla="*/ 382 h 793"/>
                <a:gd name="T24" fmla="*/ 716 w 716"/>
                <a:gd name="T25" fmla="*/ 441 h 793"/>
                <a:gd name="T26" fmla="*/ 708 w 716"/>
                <a:gd name="T27" fmla="*/ 470 h 793"/>
                <a:gd name="T28" fmla="*/ 699 w 716"/>
                <a:gd name="T29" fmla="*/ 500 h 793"/>
                <a:gd name="T30" fmla="*/ 665 w 716"/>
                <a:gd name="T31" fmla="*/ 529 h 793"/>
                <a:gd name="T32" fmla="*/ 648 w 716"/>
                <a:gd name="T33" fmla="*/ 519 h 793"/>
                <a:gd name="T34" fmla="*/ 640 w 716"/>
                <a:gd name="T35" fmla="*/ 539 h 793"/>
                <a:gd name="T36" fmla="*/ 614 w 716"/>
                <a:gd name="T37" fmla="*/ 568 h 793"/>
                <a:gd name="T38" fmla="*/ 571 w 716"/>
                <a:gd name="T39" fmla="*/ 598 h 793"/>
                <a:gd name="T40" fmla="*/ 546 w 716"/>
                <a:gd name="T41" fmla="*/ 598 h 793"/>
                <a:gd name="T42" fmla="*/ 546 w 716"/>
                <a:gd name="T43" fmla="*/ 607 h 793"/>
                <a:gd name="T44" fmla="*/ 529 w 716"/>
                <a:gd name="T45" fmla="*/ 627 h 793"/>
                <a:gd name="T46" fmla="*/ 520 w 716"/>
                <a:gd name="T47" fmla="*/ 637 h 793"/>
                <a:gd name="T48" fmla="*/ 495 w 716"/>
                <a:gd name="T49" fmla="*/ 647 h 793"/>
                <a:gd name="T50" fmla="*/ 495 w 716"/>
                <a:gd name="T51" fmla="*/ 686 h 793"/>
                <a:gd name="T52" fmla="*/ 486 w 716"/>
                <a:gd name="T53" fmla="*/ 725 h 793"/>
                <a:gd name="T54" fmla="*/ 512 w 716"/>
                <a:gd name="T55" fmla="*/ 784 h 793"/>
                <a:gd name="T56" fmla="*/ 495 w 716"/>
                <a:gd name="T57" fmla="*/ 793 h 793"/>
                <a:gd name="T58" fmla="*/ 443 w 716"/>
                <a:gd name="T59" fmla="*/ 774 h 793"/>
                <a:gd name="T60" fmla="*/ 392 w 716"/>
                <a:gd name="T61" fmla="*/ 745 h 793"/>
                <a:gd name="T62" fmla="*/ 375 w 716"/>
                <a:gd name="T63" fmla="*/ 696 h 793"/>
                <a:gd name="T64" fmla="*/ 375 w 716"/>
                <a:gd name="T65" fmla="*/ 676 h 793"/>
                <a:gd name="T66" fmla="*/ 358 w 716"/>
                <a:gd name="T67" fmla="*/ 647 h 793"/>
                <a:gd name="T68" fmla="*/ 315 w 716"/>
                <a:gd name="T69" fmla="*/ 568 h 793"/>
                <a:gd name="T70" fmla="*/ 273 w 716"/>
                <a:gd name="T71" fmla="*/ 500 h 793"/>
                <a:gd name="T72" fmla="*/ 230 w 716"/>
                <a:gd name="T73" fmla="*/ 480 h 793"/>
                <a:gd name="T74" fmla="*/ 187 w 716"/>
                <a:gd name="T75" fmla="*/ 529 h 793"/>
                <a:gd name="T76" fmla="*/ 102 w 716"/>
                <a:gd name="T77" fmla="*/ 490 h 793"/>
                <a:gd name="T78" fmla="*/ 94 w 716"/>
                <a:gd name="T79" fmla="*/ 441 h 793"/>
                <a:gd name="T80" fmla="*/ 85 w 716"/>
                <a:gd name="T81" fmla="*/ 412 h 793"/>
                <a:gd name="T82" fmla="*/ 34 w 716"/>
                <a:gd name="T83" fmla="*/ 353 h 793"/>
                <a:gd name="T84" fmla="*/ 17 w 716"/>
                <a:gd name="T85" fmla="*/ 323 h 793"/>
                <a:gd name="T86" fmla="*/ 0 w 716"/>
                <a:gd name="T87" fmla="*/ 294 h 793"/>
                <a:gd name="T88" fmla="*/ 204 w 716"/>
                <a:gd name="T89" fmla="*/ 226 h 793"/>
                <a:gd name="T90" fmla="*/ 230 w 716"/>
                <a:gd name="T91" fmla="*/ 0 h 7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16"/>
                <a:gd name="T139" fmla="*/ 0 h 793"/>
                <a:gd name="T140" fmla="*/ 716 w 716"/>
                <a:gd name="T141" fmla="*/ 793 h 7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16" h="793">
                  <a:moveTo>
                    <a:pt x="230" y="0"/>
                  </a:moveTo>
                  <a:lnTo>
                    <a:pt x="384" y="10"/>
                  </a:lnTo>
                  <a:lnTo>
                    <a:pt x="375" y="147"/>
                  </a:lnTo>
                  <a:lnTo>
                    <a:pt x="392" y="167"/>
                  </a:lnTo>
                  <a:lnTo>
                    <a:pt x="409" y="167"/>
                  </a:lnTo>
                  <a:lnTo>
                    <a:pt x="426" y="186"/>
                  </a:lnTo>
                  <a:lnTo>
                    <a:pt x="443" y="186"/>
                  </a:lnTo>
                  <a:lnTo>
                    <a:pt x="477" y="196"/>
                  </a:lnTo>
                  <a:lnTo>
                    <a:pt x="486" y="206"/>
                  </a:lnTo>
                  <a:lnTo>
                    <a:pt x="495" y="206"/>
                  </a:lnTo>
                  <a:lnTo>
                    <a:pt x="512" y="216"/>
                  </a:lnTo>
                  <a:lnTo>
                    <a:pt x="520" y="226"/>
                  </a:lnTo>
                  <a:lnTo>
                    <a:pt x="529" y="206"/>
                  </a:lnTo>
                  <a:lnTo>
                    <a:pt x="554" y="216"/>
                  </a:lnTo>
                  <a:lnTo>
                    <a:pt x="571" y="226"/>
                  </a:lnTo>
                  <a:lnTo>
                    <a:pt x="588" y="206"/>
                  </a:lnTo>
                  <a:lnTo>
                    <a:pt x="614" y="206"/>
                  </a:lnTo>
                  <a:lnTo>
                    <a:pt x="640" y="206"/>
                  </a:lnTo>
                  <a:lnTo>
                    <a:pt x="665" y="226"/>
                  </a:lnTo>
                  <a:lnTo>
                    <a:pt x="674" y="235"/>
                  </a:lnTo>
                  <a:lnTo>
                    <a:pt x="691" y="235"/>
                  </a:lnTo>
                  <a:lnTo>
                    <a:pt x="691" y="353"/>
                  </a:lnTo>
                  <a:lnTo>
                    <a:pt x="699" y="363"/>
                  </a:lnTo>
                  <a:lnTo>
                    <a:pt x="699" y="382"/>
                  </a:lnTo>
                  <a:lnTo>
                    <a:pt x="716" y="412"/>
                  </a:lnTo>
                  <a:lnTo>
                    <a:pt x="716" y="441"/>
                  </a:lnTo>
                  <a:lnTo>
                    <a:pt x="708" y="451"/>
                  </a:lnTo>
                  <a:lnTo>
                    <a:pt x="708" y="470"/>
                  </a:lnTo>
                  <a:lnTo>
                    <a:pt x="708" y="490"/>
                  </a:lnTo>
                  <a:lnTo>
                    <a:pt x="699" y="500"/>
                  </a:lnTo>
                  <a:lnTo>
                    <a:pt x="699" y="519"/>
                  </a:lnTo>
                  <a:lnTo>
                    <a:pt x="665" y="529"/>
                  </a:lnTo>
                  <a:lnTo>
                    <a:pt x="648" y="529"/>
                  </a:lnTo>
                  <a:lnTo>
                    <a:pt x="648" y="519"/>
                  </a:lnTo>
                  <a:lnTo>
                    <a:pt x="640" y="519"/>
                  </a:lnTo>
                  <a:lnTo>
                    <a:pt x="640" y="539"/>
                  </a:lnTo>
                  <a:lnTo>
                    <a:pt x="631" y="549"/>
                  </a:lnTo>
                  <a:lnTo>
                    <a:pt x="614" y="568"/>
                  </a:lnTo>
                  <a:lnTo>
                    <a:pt x="588" y="588"/>
                  </a:lnTo>
                  <a:lnTo>
                    <a:pt x="571" y="598"/>
                  </a:lnTo>
                  <a:lnTo>
                    <a:pt x="563" y="588"/>
                  </a:lnTo>
                  <a:lnTo>
                    <a:pt x="546" y="598"/>
                  </a:lnTo>
                  <a:lnTo>
                    <a:pt x="554" y="607"/>
                  </a:lnTo>
                  <a:lnTo>
                    <a:pt x="546" y="607"/>
                  </a:lnTo>
                  <a:lnTo>
                    <a:pt x="537" y="607"/>
                  </a:lnTo>
                  <a:lnTo>
                    <a:pt x="529" y="627"/>
                  </a:lnTo>
                  <a:lnTo>
                    <a:pt x="520" y="627"/>
                  </a:lnTo>
                  <a:lnTo>
                    <a:pt x="520" y="637"/>
                  </a:lnTo>
                  <a:lnTo>
                    <a:pt x="503" y="647"/>
                  </a:lnTo>
                  <a:lnTo>
                    <a:pt x="495" y="647"/>
                  </a:lnTo>
                  <a:lnTo>
                    <a:pt x="503" y="656"/>
                  </a:lnTo>
                  <a:lnTo>
                    <a:pt x="495" y="686"/>
                  </a:lnTo>
                  <a:lnTo>
                    <a:pt x="495" y="696"/>
                  </a:lnTo>
                  <a:lnTo>
                    <a:pt x="486" y="725"/>
                  </a:lnTo>
                  <a:lnTo>
                    <a:pt x="495" y="764"/>
                  </a:lnTo>
                  <a:lnTo>
                    <a:pt x="512" y="784"/>
                  </a:lnTo>
                  <a:lnTo>
                    <a:pt x="503" y="784"/>
                  </a:lnTo>
                  <a:lnTo>
                    <a:pt x="495" y="793"/>
                  </a:lnTo>
                  <a:lnTo>
                    <a:pt x="469" y="774"/>
                  </a:lnTo>
                  <a:lnTo>
                    <a:pt x="443" y="774"/>
                  </a:lnTo>
                  <a:lnTo>
                    <a:pt x="409" y="754"/>
                  </a:lnTo>
                  <a:lnTo>
                    <a:pt x="392" y="745"/>
                  </a:lnTo>
                  <a:lnTo>
                    <a:pt x="392" y="725"/>
                  </a:lnTo>
                  <a:lnTo>
                    <a:pt x="375" y="696"/>
                  </a:lnTo>
                  <a:lnTo>
                    <a:pt x="375" y="686"/>
                  </a:lnTo>
                  <a:lnTo>
                    <a:pt x="375" y="676"/>
                  </a:lnTo>
                  <a:lnTo>
                    <a:pt x="367" y="656"/>
                  </a:lnTo>
                  <a:lnTo>
                    <a:pt x="358" y="647"/>
                  </a:lnTo>
                  <a:lnTo>
                    <a:pt x="332" y="598"/>
                  </a:lnTo>
                  <a:lnTo>
                    <a:pt x="315" y="568"/>
                  </a:lnTo>
                  <a:lnTo>
                    <a:pt x="315" y="549"/>
                  </a:lnTo>
                  <a:lnTo>
                    <a:pt x="273" y="500"/>
                  </a:lnTo>
                  <a:lnTo>
                    <a:pt x="256" y="490"/>
                  </a:lnTo>
                  <a:lnTo>
                    <a:pt x="230" y="480"/>
                  </a:lnTo>
                  <a:lnTo>
                    <a:pt x="213" y="490"/>
                  </a:lnTo>
                  <a:lnTo>
                    <a:pt x="187" y="529"/>
                  </a:lnTo>
                  <a:lnTo>
                    <a:pt x="170" y="539"/>
                  </a:lnTo>
                  <a:lnTo>
                    <a:pt x="102" y="490"/>
                  </a:lnTo>
                  <a:lnTo>
                    <a:pt x="94" y="461"/>
                  </a:lnTo>
                  <a:lnTo>
                    <a:pt x="94" y="441"/>
                  </a:lnTo>
                  <a:lnTo>
                    <a:pt x="85" y="421"/>
                  </a:lnTo>
                  <a:lnTo>
                    <a:pt x="85" y="412"/>
                  </a:lnTo>
                  <a:lnTo>
                    <a:pt x="59" y="382"/>
                  </a:lnTo>
                  <a:lnTo>
                    <a:pt x="34" y="353"/>
                  </a:lnTo>
                  <a:lnTo>
                    <a:pt x="17" y="343"/>
                  </a:lnTo>
                  <a:lnTo>
                    <a:pt x="17" y="323"/>
                  </a:lnTo>
                  <a:lnTo>
                    <a:pt x="0" y="314"/>
                  </a:lnTo>
                  <a:lnTo>
                    <a:pt x="0" y="294"/>
                  </a:lnTo>
                  <a:lnTo>
                    <a:pt x="196" y="323"/>
                  </a:lnTo>
                  <a:lnTo>
                    <a:pt x="204" y="226"/>
                  </a:lnTo>
                  <a:lnTo>
                    <a:pt x="213" y="147"/>
                  </a:lnTo>
                  <a:lnTo>
                    <a:pt x="230"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2" name="Freeform 71"/>
            <p:cNvSpPr>
              <a:spLocks/>
            </p:cNvSpPr>
            <p:nvPr/>
          </p:nvSpPr>
          <p:spPr bwMode="auto">
            <a:xfrm>
              <a:off x="2560" y="3419"/>
              <a:ext cx="443" cy="265"/>
            </a:xfrm>
            <a:custGeom>
              <a:avLst/>
              <a:gdLst>
                <a:gd name="T0" fmla="*/ 59 w 443"/>
                <a:gd name="T1" fmla="*/ 10 h 265"/>
                <a:gd name="T2" fmla="*/ 435 w 443"/>
                <a:gd name="T3" fmla="*/ 20 h 265"/>
                <a:gd name="T4" fmla="*/ 435 w 443"/>
                <a:gd name="T5" fmla="*/ 59 h 265"/>
                <a:gd name="T6" fmla="*/ 443 w 443"/>
                <a:gd name="T7" fmla="*/ 118 h 265"/>
                <a:gd name="T8" fmla="*/ 443 w 443"/>
                <a:gd name="T9" fmla="*/ 235 h 265"/>
                <a:gd name="T10" fmla="*/ 443 w 443"/>
                <a:gd name="T11" fmla="*/ 265 h 265"/>
                <a:gd name="T12" fmla="*/ 418 w 443"/>
                <a:gd name="T13" fmla="*/ 245 h 265"/>
                <a:gd name="T14" fmla="*/ 392 w 443"/>
                <a:gd name="T15" fmla="*/ 245 h 265"/>
                <a:gd name="T16" fmla="*/ 383 w 443"/>
                <a:gd name="T17" fmla="*/ 245 h 265"/>
                <a:gd name="T18" fmla="*/ 366 w 443"/>
                <a:gd name="T19" fmla="*/ 245 h 265"/>
                <a:gd name="T20" fmla="*/ 349 w 443"/>
                <a:gd name="T21" fmla="*/ 265 h 265"/>
                <a:gd name="T22" fmla="*/ 332 w 443"/>
                <a:gd name="T23" fmla="*/ 255 h 265"/>
                <a:gd name="T24" fmla="*/ 307 w 443"/>
                <a:gd name="T25" fmla="*/ 245 h 265"/>
                <a:gd name="T26" fmla="*/ 298 w 443"/>
                <a:gd name="T27" fmla="*/ 265 h 265"/>
                <a:gd name="T28" fmla="*/ 290 w 443"/>
                <a:gd name="T29" fmla="*/ 255 h 265"/>
                <a:gd name="T30" fmla="*/ 273 w 443"/>
                <a:gd name="T31" fmla="*/ 245 h 265"/>
                <a:gd name="T32" fmla="*/ 264 w 443"/>
                <a:gd name="T33" fmla="*/ 245 h 265"/>
                <a:gd name="T34" fmla="*/ 255 w 443"/>
                <a:gd name="T35" fmla="*/ 235 h 265"/>
                <a:gd name="T36" fmla="*/ 221 w 443"/>
                <a:gd name="T37" fmla="*/ 225 h 265"/>
                <a:gd name="T38" fmla="*/ 204 w 443"/>
                <a:gd name="T39" fmla="*/ 225 h 265"/>
                <a:gd name="T40" fmla="*/ 187 w 443"/>
                <a:gd name="T41" fmla="*/ 206 h 265"/>
                <a:gd name="T42" fmla="*/ 170 w 443"/>
                <a:gd name="T43" fmla="*/ 206 h 265"/>
                <a:gd name="T44" fmla="*/ 153 w 443"/>
                <a:gd name="T45" fmla="*/ 186 h 265"/>
                <a:gd name="T46" fmla="*/ 162 w 443"/>
                <a:gd name="T47" fmla="*/ 49 h 265"/>
                <a:gd name="T48" fmla="*/ 8 w 443"/>
                <a:gd name="T49" fmla="*/ 39 h 265"/>
                <a:gd name="T50" fmla="*/ 0 w 443"/>
                <a:gd name="T51" fmla="*/ 0 h 265"/>
                <a:gd name="T52" fmla="*/ 59 w 443"/>
                <a:gd name="T53" fmla="*/ 10 h 2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43"/>
                <a:gd name="T82" fmla="*/ 0 h 265"/>
                <a:gd name="T83" fmla="*/ 443 w 443"/>
                <a:gd name="T84" fmla="*/ 265 h 26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43" h="265">
                  <a:moveTo>
                    <a:pt x="59" y="10"/>
                  </a:moveTo>
                  <a:lnTo>
                    <a:pt x="435" y="20"/>
                  </a:lnTo>
                  <a:lnTo>
                    <a:pt x="435" y="59"/>
                  </a:lnTo>
                  <a:lnTo>
                    <a:pt x="443" y="118"/>
                  </a:lnTo>
                  <a:lnTo>
                    <a:pt x="443" y="235"/>
                  </a:lnTo>
                  <a:lnTo>
                    <a:pt x="443" y="265"/>
                  </a:lnTo>
                  <a:lnTo>
                    <a:pt x="418" y="245"/>
                  </a:lnTo>
                  <a:lnTo>
                    <a:pt x="392" y="245"/>
                  </a:lnTo>
                  <a:lnTo>
                    <a:pt x="383" y="245"/>
                  </a:lnTo>
                  <a:lnTo>
                    <a:pt x="366" y="245"/>
                  </a:lnTo>
                  <a:lnTo>
                    <a:pt x="349" y="265"/>
                  </a:lnTo>
                  <a:lnTo>
                    <a:pt x="332" y="255"/>
                  </a:lnTo>
                  <a:lnTo>
                    <a:pt x="307" y="245"/>
                  </a:lnTo>
                  <a:lnTo>
                    <a:pt x="298" y="265"/>
                  </a:lnTo>
                  <a:lnTo>
                    <a:pt x="290" y="255"/>
                  </a:lnTo>
                  <a:lnTo>
                    <a:pt x="273" y="245"/>
                  </a:lnTo>
                  <a:lnTo>
                    <a:pt x="264" y="245"/>
                  </a:lnTo>
                  <a:lnTo>
                    <a:pt x="255" y="235"/>
                  </a:lnTo>
                  <a:lnTo>
                    <a:pt x="221" y="225"/>
                  </a:lnTo>
                  <a:lnTo>
                    <a:pt x="204" y="225"/>
                  </a:lnTo>
                  <a:lnTo>
                    <a:pt x="187" y="206"/>
                  </a:lnTo>
                  <a:lnTo>
                    <a:pt x="170" y="206"/>
                  </a:lnTo>
                  <a:lnTo>
                    <a:pt x="153" y="186"/>
                  </a:lnTo>
                  <a:lnTo>
                    <a:pt x="162" y="49"/>
                  </a:lnTo>
                  <a:lnTo>
                    <a:pt x="8" y="39"/>
                  </a:lnTo>
                  <a:lnTo>
                    <a:pt x="0" y="0"/>
                  </a:lnTo>
                  <a:lnTo>
                    <a:pt x="59" y="1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3" name="Freeform 72"/>
            <p:cNvSpPr>
              <a:spLocks/>
            </p:cNvSpPr>
            <p:nvPr/>
          </p:nvSpPr>
          <p:spPr bwMode="auto">
            <a:xfrm>
              <a:off x="2619" y="3204"/>
              <a:ext cx="376" cy="235"/>
            </a:xfrm>
            <a:custGeom>
              <a:avLst/>
              <a:gdLst>
                <a:gd name="T0" fmla="*/ 17 w 376"/>
                <a:gd name="T1" fmla="*/ 0 h 235"/>
                <a:gd name="T2" fmla="*/ 282 w 376"/>
                <a:gd name="T3" fmla="*/ 19 h 235"/>
                <a:gd name="T4" fmla="*/ 341 w 376"/>
                <a:gd name="T5" fmla="*/ 19 h 235"/>
                <a:gd name="T6" fmla="*/ 359 w 376"/>
                <a:gd name="T7" fmla="*/ 29 h 235"/>
                <a:gd name="T8" fmla="*/ 359 w 376"/>
                <a:gd name="T9" fmla="*/ 39 h 235"/>
                <a:gd name="T10" fmla="*/ 359 w 376"/>
                <a:gd name="T11" fmla="*/ 49 h 235"/>
                <a:gd name="T12" fmla="*/ 367 w 376"/>
                <a:gd name="T13" fmla="*/ 59 h 235"/>
                <a:gd name="T14" fmla="*/ 367 w 376"/>
                <a:gd name="T15" fmla="*/ 78 h 235"/>
                <a:gd name="T16" fmla="*/ 376 w 376"/>
                <a:gd name="T17" fmla="*/ 78 h 235"/>
                <a:gd name="T18" fmla="*/ 376 w 376"/>
                <a:gd name="T19" fmla="*/ 235 h 235"/>
                <a:gd name="T20" fmla="*/ 0 w 376"/>
                <a:gd name="T21" fmla="*/ 225 h 235"/>
                <a:gd name="T22" fmla="*/ 0 w 376"/>
                <a:gd name="T23" fmla="*/ 156 h 235"/>
                <a:gd name="T24" fmla="*/ 9 w 376"/>
                <a:gd name="T25" fmla="*/ 98 h 235"/>
                <a:gd name="T26" fmla="*/ 17 w 376"/>
                <a:gd name="T27" fmla="*/ 0 h 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6"/>
                <a:gd name="T43" fmla="*/ 0 h 235"/>
                <a:gd name="T44" fmla="*/ 376 w 376"/>
                <a:gd name="T45" fmla="*/ 235 h 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6" h="235">
                  <a:moveTo>
                    <a:pt x="17" y="0"/>
                  </a:moveTo>
                  <a:lnTo>
                    <a:pt x="282" y="19"/>
                  </a:lnTo>
                  <a:lnTo>
                    <a:pt x="341" y="19"/>
                  </a:lnTo>
                  <a:lnTo>
                    <a:pt x="359" y="29"/>
                  </a:lnTo>
                  <a:lnTo>
                    <a:pt x="359" y="39"/>
                  </a:lnTo>
                  <a:lnTo>
                    <a:pt x="359" y="49"/>
                  </a:lnTo>
                  <a:lnTo>
                    <a:pt x="367" y="59"/>
                  </a:lnTo>
                  <a:lnTo>
                    <a:pt x="367" y="78"/>
                  </a:lnTo>
                  <a:lnTo>
                    <a:pt x="376" y="78"/>
                  </a:lnTo>
                  <a:lnTo>
                    <a:pt x="376" y="235"/>
                  </a:lnTo>
                  <a:lnTo>
                    <a:pt x="0" y="225"/>
                  </a:lnTo>
                  <a:lnTo>
                    <a:pt x="0" y="156"/>
                  </a:lnTo>
                  <a:lnTo>
                    <a:pt x="9" y="98"/>
                  </a:lnTo>
                  <a:lnTo>
                    <a:pt x="17"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4" name="Freeform 73"/>
            <p:cNvSpPr>
              <a:spLocks/>
            </p:cNvSpPr>
            <p:nvPr/>
          </p:nvSpPr>
          <p:spPr bwMode="auto">
            <a:xfrm>
              <a:off x="2542" y="2969"/>
              <a:ext cx="418" cy="254"/>
            </a:xfrm>
            <a:custGeom>
              <a:avLst/>
              <a:gdLst>
                <a:gd name="T0" fmla="*/ 9 w 418"/>
                <a:gd name="T1" fmla="*/ 0 h 254"/>
                <a:gd name="T2" fmla="*/ 137 w 418"/>
                <a:gd name="T3" fmla="*/ 19 h 254"/>
                <a:gd name="T4" fmla="*/ 256 w 418"/>
                <a:gd name="T5" fmla="*/ 29 h 254"/>
                <a:gd name="T6" fmla="*/ 265 w 418"/>
                <a:gd name="T7" fmla="*/ 29 h 254"/>
                <a:gd name="T8" fmla="*/ 273 w 418"/>
                <a:gd name="T9" fmla="*/ 39 h 254"/>
                <a:gd name="T10" fmla="*/ 291 w 418"/>
                <a:gd name="T11" fmla="*/ 39 h 254"/>
                <a:gd name="T12" fmla="*/ 308 w 418"/>
                <a:gd name="T13" fmla="*/ 49 h 254"/>
                <a:gd name="T14" fmla="*/ 316 w 418"/>
                <a:gd name="T15" fmla="*/ 49 h 254"/>
                <a:gd name="T16" fmla="*/ 325 w 418"/>
                <a:gd name="T17" fmla="*/ 49 h 254"/>
                <a:gd name="T18" fmla="*/ 342 w 418"/>
                <a:gd name="T19" fmla="*/ 49 h 254"/>
                <a:gd name="T20" fmla="*/ 350 w 418"/>
                <a:gd name="T21" fmla="*/ 59 h 254"/>
                <a:gd name="T22" fmla="*/ 367 w 418"/>
                <a:gd name="T23" fmla="*/ 68 h 254"/>
                <a:gd name="T24" fmla="*/ 367 w 418"/>
                <a:gd name="T25" fmla="*/ 78 h 254"/>
                <a:gd name="T26" fmla="*/ 376 w 418"/>
                <a:gd name="T27" fmla="*/ 88 h 254"/>
                <a:gd name="T28" fmla="*/ 367 w 418"/>
                <a:gd name="T29" fmla="*/ 98 h 254"/>
                <a:gd name="T30" fmla="*/ 384 w 418"/>
                <a:gd name="T31" fmla="*/ 117 h 254"/>
                <a:gd name="T32" fmla="*/ 393 w 418"/>
                <a:gd name="T33" fmla="*/ 137 h 254"/>
                <a:gd name="T34" fmla="*/ 393 w 418"/>
                <a:gd name="T35" fmla="*/ 156 h 254"/>
                <a:gd name="T36" fmla="*/ 393 w 418"/>
                <a:gd name="T37" fmla="*/ 176 h 254"/>
                <a:gd name="T38" fmla="*/ 393 w 418"/>
                <a:gd name="T39" fmla="*/ 176 h 254"/>
                <a:gd name="T40" fmla="*/ 401 w 418"/>
                <a:gd name="T41" fmla="*/ 186 h 254"/>
                <a:gd name="T42" fmla="*/ 401 w 418"/>
                <a:gd name="T43" fmla="*/ 205 h 254"/>
                <a:gd name="T44" fmla="*/ 410 w 418"/>
                <a:gd name="T45" fmla="*/ 235 h 254"/>
                <a:gd name="T46" fmla="*/ 418 w 418"/>
                <a:gd name="T47" fmla="*/ 254 h 254"/>
                <a:gd name="T48" fmla="*/ 265 w 418"/>
                <a:gd name="T49" fmla="*/ 245 h 254"/>
                <a:gd name="T50" fmla="*/ 94 w 418"/>
                <a:gd name="T51" fmla="*/ 235 h 254"/>
                <a:gd name="T52" fmla="*/ 94 w 418"/>
                <a:gd name="T53" fmla="*/ 166 h 254"/>
                <a:gd name="T54" fmla="*/ 0 w 418"/>
                <a:gd name="T55" fmla="*/ 147 h 254"/>
                <a:gd name="T56" fmla="*/ 9 w 418"/>
                <a:gd name="T57" fmla="*/ 0 h 2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8"/>
                <a:gd name="T88" fmla="*/ 0 h 254"/>
                <a:gd name="T89" fmla="*/ 418 w 418"/>
                <a:gd name="T90" fmla="*/ 254 h 2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8" h="254">
                  <a:moveTo>
                    <a:pt x="9" y="0"/>
                  </a:moveTo>
                  <a:lnTo>
                    <a:pt x="137" y="19"/>
                  </a:lnTo>
                  <a:lnTo>
                    <a:pt x="256" y="29"/>
                  </a:lnTo>
                  <a:lnTo>
                    <a:pt x="265" y="29"/>
                  </a:lnTo>
                  <a:lnTo>
                    <a:pt x="273" y="39"/>
                  </a:lnTo>
                  <a:lnTo>
                    <a:pt x="291" y="39"/>
                  </a:lnTo>
                  <a:lnTo>
                    <a:pt x="308" y="49"/>
                  </a:lnTo>
                  <a:lnTo>
                    <a:pt x="316" y="49"/>
                  </a:lnTo>
                  <a:lnTo>
                    <a:pt x="325" y="49"/>
                  </a:lnTo>
                  <a:lnTo>
                    <a:pt x="342" y="49"/>
                  </a:lnTo>
                  <a:lnTo>
                    <a:pt x="350" y="59"/>
                  </a:lnTo>
                  <a:lnTo>
                    <a:pt x="367" y="68"/>
                  </a:lnTo>
                  <a:lnTo>
                    <a:pt x="367" y="78"/>
                  </a:lnTo>
                  <a:lnTo>
                    <a:pt x="376" y="88"/>
                  </a:lnTo>
                  <a:lnTo>
                    <a:pt x="367" y="98"/>
                  </a:lnTo>
                  <a:lnTo>
                    <a:pt x="384" y="117"/>
                  </a:lnTo>
                  <a:lnTo>
                    <a:pt x="393" y="137"/>
                  </a:lnTo>
                  <a:lnTo>
                    <a:pt x="393" y="156"/>
                  </a:lnTo>
                  <a:lnTo>
                    <a:pt x="393" y="176"/>
                  </a:lnTo>
                  <a:lnTo>
                    <a:pt x="401" y="186"/>
                  </a:lnTo>
                  <a:lnTo>
                    <a:pt x="401" y="205"/>
                  </a:lnTo>
                  <a:lnTo>
                    <a:pt x="410" y="235"/>
                  </a:lnTo>
                  <a:lnTo>
                    <a:pt x="418" y="254"/>
                  </a:lnTo>
                  <a:lnTo>
                    <a:pt x="265" y="245"/>
                  </a:lnTo>
                  <a:lnTo>
                    <a:pt x="94" y="235"/>
                  </a:lnTo>
                  <a:lnTo>
                    <a:pt x="94" y="166"/>
                  </a:lnTo>
                  <a:lnTo>
                    <a:pt x="0" y="147"/>
                  </a:lnTo>
                  <a:lnTo>
                    <a:pt x="9"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5" name="Freeform 74"/>
            <p:cNvSpPr>
              <a:spLocks/>
            </p:cNvSpPr>
            <p:nvPr/>
          </p:nvSpPr>
          <p:spPr bwMode="auto">
            <a:xfrm>
              <a:off x="2551" y="2763"/>
              <a:ext cx="367" cy="274"/>
            </a:xfrm>
            <a:custGeom>
              <a:avLst/>
              <a:gdLst>
                <a:gd name="T0" fmla="*/ 17 w 367"/>
                <a:gd name="T1" fmla="*/ 0 h 274"/>
                <a:gd name="T2" fmla="*/ 358 w 367"/>
                <a:gd name="T3" fmla="*/ 20 h 274"/>
                <a:gd name="T4" fmla="*/ 358 w 367"/>
                <a:gd name="T5" fmla="*/ 30 h 274"/>
                <a:gd name="T6" fmla="*/ 350 w 367"/>
                <a:gd name="T7" fmla="*/ 39 h 274"/>
                <a:gd name="T8" fmla="*/ 350 w 367"/>
                <a:gd name="T9" fmla="*/ 49 h 274"/>
                <a:gd name="T10" fmla="*/ 358 w 367"/>
                <a:gd name="T11" fmla="*/ 59 h 274"/>
                <a:gd name="T12" fmla="*/ 367 w 367"/>
                <a:gd name="T13" fmla="*/ 69 h 274"/>
                <a:gd name="T14" fmla="*/ 358 w 367"/>
                <a:gd name="T15" fmla="*/ 196 h 274"/>
                <a:gd name="T16" fmla="*/ 358 w 367"/>
                <a:gd name="T17" fmla="*/ 206 h 274"/>
                <a:gd name="T18" fmla="*/ 358 w 367"/>
                <a:gd name="T19" fmla="*/ 225 h 274"/>
                <a:gd name="T20" fmla="*/ 358 w 367"/>
                <a:gd name="T21" fmla="*/ 235 h 274"/>
                <a:gd name="T22" fmla="*/ 350 w 367"/>
                <a:gd name="T23" fmla="*/ 255 h 274"/>
                <a:gd name="T24" fmla="*/ 358 w 367"/>
                <a:gd name="T25" fmla="*/ 274 h 274"/>
                <a:gd name="T26" fmla="*/ 341 w 367"/>
                <a:gd name="T27" fmla="*/ 265 h 274"/>
                <a:gd name="T28" fmla="*/ 333 w 367"/>
                <a:gd name="T29" fmla="*/ 255 h 274"/>
                <a:gd name="T30" fmla="*/ 316 w 367"/>
                <a:gd name="T31" fmla="*/ 255 h 274"/>
                <a:gd name="T32" fmla="*/ 307 w 367"/>
                <a:gd name="T33" fmla="*/ 255 h 274"/>
                <a:gd name="T34" fmla="*/ 299 w 367"/>
                <a:gd name="T35" fmla="*/ 255 h 274"/>
                <a:gd name="T36" fmla="*/ 282 w 367"/>
                <a:gd name="T37" fmla="*/ 245 h 274"/>
                <a:gd name="T38" fmla="*/ 264 w 367"/>
                <a:gd name="T39" fmla="*/ 245 h 274"/>
                <a:gd name="T40" fmla="*/ 256 w 367"/>
                <a:gd name="T41" fmla="*/ 235 h 274"/>
                <a:gd name="T42" fmla="*/ 247 w 367"/>
                <a:gd name="T43" fmla="*/ 235 h 274"/>
                <a:gd name="T44" fmla="*/ 128 w 367"/>
                <a:gd name="T45" fmla="*/ 225 h 274"/>
                <a:gd name="T46" fmla="*/ 0 w 367"/>
                <a:gd name="T47" fmla="*/ 206 h 274"/>
                <a:gd name="T48" fmla="*/ 17 w 367"/>
                <a:gd name="T49" fmla="*/ 69 h 274"/>
                <a:gd name="T50" fmla="*/ 17 w 367"/>
                <a:gd name="T51" fmla="*/ 30 h 274"/>
                <a:gd name="T52" fmla="*/ 17 w 367"/>
                <a:gd name="T53" fmla="*/ 0 h 27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67"/>
                <a:gd name="T82" fmla="*/ 0 h 274"/>
                <a:gd name="T83" fmla="*/ 367 w 367"/>
                <a:gd name="T84" fmla="*/ 274 h 27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67" h="274">
                  <a:moveTo>
                    <a:pt x="17" y="0"/>
                  </a:moveTo>
                  <a:lnTo>
                    <a:pt x="358" y="20"/>
                  </a:lnTo>
                  <a:lnTo>
                    <a:pt x="358" y="30"/>
                  </a:lnTo>
                  <a:lnTo>
                    <a:pt x="350" y="39"/>
                  </a:lnTo>
                  <a:lnTo>
                    <a:pt x="350" y="49"/>
                  </a:lnTo>
                  <a:lnTo>
                    <a:pt x="358" y="59"/>
                  </a:lnTo>
                  <a:lnTo>
                    <a:pt x="367" y="69"/>
                  </a:lnTo>
                  <a:lnTo>
                    <a:pt x="358" y="196"/>
                  </a:lnTo>
                  <a:lnTo>
                    <a:pt x="358" y="206"/>
                  </a:lnTo>
                  <a:lnTo>
                    <a:pt x="358" y="225"/>
                  </a:lnTo>
                  <a:lnTo>
                    <a:pt x="358" y="235"/>
                  </a:lnTo>
                  <a:lnTo>
                    <a:pt x="350" y="255"/>
                  </a:lnTo>
                  <a:lnTo>
                    <a:pt x="358" y="274"/>
                  </a:lnTo>
                  <a:lnTo>
                    <a:pt x="341" y="265"/>
                  </a:lnTo>
                  <a:lnTo>
                    <a:pt x="333" y="255"/>
                  </a:lnTo>
                  <a:lnTo>
                    <a:pt x="316" y="255"/>
                  </a:lnTo>
                  <a:lnTo>
                    <a:pt x="307" y="255"/>
                  </a:lnTo>
                  <a:lnTo>
                    <a:pt x="299" y="255"/>
                  </a:lnTo>
                  <a:lnTo>
                    <a:pt x="282" y="245"/>
                  </a:lnTo>
                  <a:lnTo>
                    <a:pt x="264" y="245"/>
                  </a:lnTo>
                  <a:lnTo>
                    <a:pt x="256" y="235"/>
                  </a:lnTo>
                  <a:lnTo>
                    <a:pt x="247" y="235"/>
                  </a:lnTo>
                  <a:lnTo>
                    <a:pt x="128" y="225"/>
                  </a:lnTo>
                  <a:lnTo>
                    <a:pt x="0" y="206"/>
                  </a:lnTo>
                  <a:lnTo>
                    <a:pt x="17" y="69"/>
                  </a:lnTo>
                  <a:lnTo>
                    <a:pt x="17" y="30"/>
                  </a:lnTo>
                  <a:lnTo>
                    <a:pt x="17"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6" name="Freeform 75"/>
            <p:cNvSpPr>
              <a:spLocks/>
            </p:cNvSpPr>
            <p:nvPr/>
          </p:nvSpPr>
          <p:spPr bwMode="auto">
            <a:xfrm>
              <a:off x="2568" y="2548"/>
              <a:ext cx="341" cy="235"/>
            </a:xfrm>
            <a:custGeom>
              <a:avLst/>
              <a:gdLst>
                <a:gd name="T0" fmla="*/ 26 w 341"/>
                <a:gd name="T1" fmla="*/ 0 h 235"/>
                <a:gd name="T2" fmla="*/ 230 w 341"/>
                <a:gd name="T3" fmla="*/ 10 h 235"/>
                <a:gd name="T4" fmla="*/ 316 w 341"/>
                <a:gd name="T5" fmla="*/ 19 h 235"/>
                <a:gd name="T6" fmla="*/ 316 w 341"/>
                <a:gd name="T7" fmla="*/ 29 h 235"/>
                <a:gd name="T8" fmla="*/ 316 w 341"/>
                <a:gd name="T9" fmla="*/ 59 h 235"/>
                <a:gd name="T10" fmla="*/ 316 w 341"/>
                <a:gd name="T11" fmla="*/ 78 h 235"/>
                <a:gd name="T12" fmla="*/ 324 w 341"/>
                <a:gd name="T13" fmla="*/ 108 h 235"/>
                <a:gd name="T14" fmla="*/ 333 w 341"/>
                <a:gd name="T15" fmla="*/ 117 h 235"/>
                <a:gd name="T16" fmla="*/ 333 w 341"/>
                <a:gd name="T17" fmla="*/ 186 h 235"/>
                <a:gd name="T18" fmla="*/ 333 w 341"/>
                <a:gd name="T19" fmla="*/ 196 h 235"/>
                <a:gd name="T20" fmla="*/ 341 w 341"/>
                <a:gd name="T21" fmla="*/ 215 h 235"/>
                <a:gd name="T22" fmla="*/ 341 w 341"/>
                <a:gd name="T23" fmla="*/ 235 h 235"/>
                <a:gd name="T24" fmla="*/ 0 w 341"/>
                <a:gd name="T25" fmla="*/ 215 h 235"/>
                <a:gd name="T26" fmla="*/ 9 w 341"/>
                <a:gd name="T27" fmla="*/ 147 h 235"/>
                <a:gd name="T28" fmla="*/ 17 w 341"/>
                <a:gd name="T29" fmla="*/ 59 h 235"/>
                <a:gd name="T30" fmla="*/ 26 w 341"/>
                <a:gd name="T31" fmla="*/ 0 h 2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1"/>
                <a:gd name="T49" fmla="*/ 0 h 235"/>
                <a:gd name="T50" fmla="*/ 341 w 341"/>
                <a:gd name="T51" fmla="*/ 235 h 2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1" h="235">
                  <a:moveTo>
                    <a:pt x="26" y="0"/>
                  </a:moveTo>
                  <a:lnTo>
                    <a:pt x="230" y="10"/>
                  </a:lnTo>
                  <a:lnTo>
                    <a:pt x="316" y="19"/>
                  </a:lnTo>
                  <a:lnTo>
                    <a:pt x="316" y="29"/>
                  </a:lnTo>
                  <a:lnTo>
                    <a:pt x="316" y="59"/>
                  </a:lnTo>
                  <a:lnTo>
                    <a:pt x="316" y="78"/>
                  </a:lnTo>
                  <a:lnTo>
                    <a:pt x="324" y="108"/>
                  </a:lnTo>
                  <a:lnTo>
                    <a:pt x="333" y="117"/>
                  </a:lnTo>
                  <a:lnTo>
                    <a:pt x="333" y="186"/>
                  </a:lnTo>
                  <a:lnTo>
                    <a:pt x="333" y="196"/>
                  </a:lnTo>
                  <a:lnTo>
                    <a:pt x="341" y="215"/>
                  </a:lnTo>
                  <a:lnTo>
                    <a:pt x="341" y="235"/>
                  </a:lnTo>
                  <a:lnTo>
                    <a:pt x="0" y="215"/>
                  </a:lnTo>
                  <a:lnTo>
                    <a:pt x="9" y="147"/>
                  </a:lnTo>
                  <a:lnTo>
                    <a:pt x="17" y="59"/>
                  </a:lnTo>
                  <a:lnTo>
                    <a:pt x="26"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7" name="Freeform 76"/>
            <p:cNvSpPr>
              <a:spLocks/>
            </p:cNvSpPr>
            <p:nvPr/>
          </p:nvSpPr>
          <p:spPr bwMode="auto">
            <a:xfrm>
              <a:off x="2884" y="2538"/>
              <a:ext cx="324" cy="421"/>
            </a:xfrm>
            <a:custGeom>
              <a:avLst/>
              <a:gdLst>
                <a:gd name="T0" fmla="*/ 0 w 324"/>
                <a:gd name="T1" fmla="*/ 29 h 421"/>
                <a:gd name="T2" fmla="*/ 85 w 324"/>
                <a:gd name="T3" fmla="*/ 29 h 421"/>
                <a:gd name="T4" fmla="*/ 94 w 324"/>
                <a:gd name="T5" fmla="*/ 20 h 421"/>
                <a:gd name="T6" fmla="*/ 94 w 324"/>
                <a:gd name="T7" fmla="*/ 0 h 421"/>
                <a:gd name="T8" fmla="*/ 102 w 324"/>
                <a:gd name="T9" fmla="*/ 0 h 421"/>
                <a:gd name="T10" fmla="*/ 111 w 324"/>
                <a:gd name="T11" fmla="*/ 10 h 421"/>
                <a:gd name="T12" fmla="*/ 111 w 324"/>
                <a:gd name="T13" fmla="*/ 39 h 421"/>
                <a:gd name="T14" fmla="*/ 119 w 324"/>
                <a:gd name="T15" fmla="*/ 49 h 421"/>
                <a:gd name="T16" fmla="*/ 145 w 324"/>
                <a:gd name="T17" fmla="*/ 59 h 421"/>
                <a:gd name="T18" fmla="*/ 153 w 324"/>
                <a:gd name="T19" fmla="*/ 59 h 421"/>
                <a:gd name="T20" fmla="*/ 162 w 324"/>
                <a:gd name="T21" fmla="*/ 59 h 421"/>
                <a:gd name="T22" fmla="*/ 170 w 324"/>
                <a:gd name="T23" fmla="*/ 59 h 421"/>
                <a:gd name="T24" fmla="*/ 187 w 324"/>
                <a:gd name="T25" fmla="*/ 59 h 421"/>
                <a:gd name="T26" fmla="*/ 196 w 324"/>
                <a:gd name="T27" fmla="*/ 59 h 421"/>
                <a:gd name="T28" fmla="*/ 204 w 324"/>
                <a:gd name="T29" fmla="*/ 78 h 421"/>
                <a:gd name="T30" fmla="*/ 213 w 324"/>
                <a:gd name="T31" fmla="*/ 78 h 421"/>
                <a:gd name="T32" fmla="*/ 222 w 324"/>
                <a:gd name="T33" fmla="*/ 78 h 421"/>
                <a:gd name="T34" fmla="*/ 230 w 324"/>
                <a:gd name="T35" fmla="*/ 88 h 421"/>
                <a:gd name="T36" fmla="*/ 247 w 324"/>
                <a:gd name="T37" fmla="*/ 98 h 421"/>
                <a:gd name="T38" fmla="*/ 256 w 324"/>
                <a:gd name="T39" fmla="*/ 98 h 421"/>
                <a:gd name="T40" fmla="*/ 273 w 324"/>
                <a:gd name="T41" fmla="*/ 78 h 421"/>
                <a:gd name="T42" fmla="*/ 281 w 324"/>
                <a:gd name="T43" fmla="*/ 88 h 421"/>
                <a:gd name="T44" fmla="*/ 307 w 324"/>
                <a:gd name="T45" fmla="*/ 88 h 421"/>
                <a:gd name="T46" fmla="*/ 324 w 324"/>
                <a:gd name="T47" fmla="*/ 98 h 421"/>
                <a:gd name="T48" fmla="*/ 324 w 324"/>
                <a:gd name="T49" fmla="*/ 108 h 421"/>
                <a:gd name="T50" fmla="*/ 315 w 324"/>
                <a:gd name="T51" fmla="*/ 108 h 421"/>
                <a:gd name="T52" fmla="*/ 298 w 324"/>
                <a:gd name="T53" fmla="*/ 118 h 421"/>
                <a:gd name="T54" fmla="*/ 290 w 324"/>
                <a:gd name="T55" fmla="*/ 127 h 421"/>
                <a:gd name="T56" fmla="*/ 281 w 324"/>
                <a:gd name="T57" fmla="*/ 127 h 421"/>
                <a:gd name="T58" fmla="*/ 256 w 324"/>
                <a:gd name="T59" fmla="*/ 157 h 421"/>
                <a:gd name="T60" fmla="*/ 222 w 324"/>
                <a:gd name="T61" fmla="*/ 196 h 421"/>
                <a:gd name="T62" fmla="*/ 213 w 324"/>
                <a:gd name="T63" fmla="*/ 235 h 421"/>
                <a:gd name="T64" fmla="*/ 196 w 324"/>
                <a:gd name="T65" fmla="*/ 255 h 421"/>
                <a:gd name="T66" fmla="*/ 187 w 324"/>
                <a:gd name="T67" fmla="*/ 274 h 421"/>
                <a:gd name="T68" fmla="*/ 204 w 324"/>
                <a:gd name="T69" fmla="*/ 294 h 421"/>
                <a:gd name="T70" fmla="*/ 196 w 324"/>
                <a:gd name="T71" fmla="*/ 333 h 421"/>
                <a:gd name="T72" fmla="*/ 204 w 324"/>
                <a:gd name="T73" fmla="*/ 343 h 421"/>
                <a:gd name="T74" fmla="*/ 222 w 324"/>
                <a:gd name="T75" fmla="*/ 353 h 421"/>
                <a:gd name="T76" fmla="*/ 230 w 324"/>
                <a:gd name="T77" fmla="*/ 362 h 421"/>
                <a:gd name="T78" fmla="*/ 239 w 324"/>
                <a:gd name="T79" fmla="*/ 362 h 421"/>
                <a:gd name="T80" fmla="*/ 239 w 324"/>
                <a:gd name="T81" fmla="*/ 372 h 421"/>
                <a:gd name="T82" fmla="*/ 264 w 324"/>
                <a:gd name="T83" fmla="*/ 392 h 421"/>
                <a:gd name="T84" fmla="*/ 273 w 324"/>
                <a:gd name="T85" fmla="*/ 401 h 421"/>
                <a:gd name="T86" fmla="*/ 264 w 324"/>
                <a:gd name="T87" fmla="*/ 421 h 421"/>
                <a:gd name="T88" fmla="*/ 25 w 324"/>
                <a:gd name="T89" fmla="*/ 421 h 421"/>
                <a:gd name="T90" fmla="*/ 34 w 324"/>
                <a:gd name="T91" fmla="*/ 294 h 421"/>
                <a:gd name="T92" fmla="*/ 17 w 324"/>
                <a:gd name="T93" fmla="*/ 274 h 421"/>
                <a:gd name="T94" fmla="*/ 17 w 324"/>
                <a:gd name="T95" fmla="*/ 264 h 421"/>
                <a:gd name="T96" fmla="*/ 25 w 324"/>
                <a:gd name="T97" fmla="*/ 255 h 421"/>
                <a:gd name="T98" fmla="*/ 25 w 324"/>
                <a:gd name="T99" fmla="*/ 245 h 421"/>
                <a:gd name="T100" fmla="*/ 25 w 324"/>
                <a:gd name="T101" fmla="*/ 225 h 421"/>
                <a:gd name="T102" fmla="*/ 17 w 324"/>
                <a:gd name="T103" fmla="*/ 196 h 421"/>
                <a:gd name="T104" fmla="*/ 17 w 324"/>
                <a:gd name="T105" fmla="*/ 127 h 421"/>
                <a:gd name="T106" fmla="*/ 8 w 324"/>
                <a:gd name="T107" fmla="*/ 118 h 421"/>
                <a:gd name="T108" fmla="*/ 0 w 324"/>
                <a:gd name="T109" fmla="*/ 88 h 421"/>
                <a:gd name="T110" fmla="*/ 0 w 324"/>
                <a:gd name="T111" fmla="*/ 69 h 421"/>
                <a:gd name="T112" fmla="*/ 0 w 324"/>
                <a:gd name="T113" fmla="*/ 29 h 421"/>
                <a:gd name="T114" fmla="*/ 0 w 324"/>
                <a:gd name="T115" fmla="*/ 29 h 4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4"/>
                <a:gd name="T175" fmla="*/ 0 h 421"/>
                <a:gd name="T176" fmla="*/ 324 w 324"/>
                <a:gd name="T177" fmla="*/ 421 h 4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4" h="421">
                  <a:moveTo>
                    <a:pt x="0" y="29"/>
                  </a:moveTo>
                  <a:lnTo>
                    <a:pt x="85" y="29"/>
                  </a:lnTo>
                  <a:lnTo>
                    <a:pt x="94" y="20"/>
                  </a:lnTo>
                  <a:lnTo>
                    <a:pt x="94" y="0"/>
                  </a:lnTo>
                  <a:lnTo>
                    <a:pt x="102" y="0"/>
                  </a:lnTo>
                  <a:lnTo>
                    <a:pt x="111" y="10"/>
                  </a:lnTo>
                  <a:lnTo>
                    <a:pt x="111" y="39"/>
                  </a:lnTo>
                  <a:lnTo>
                    <a:pt x="119" y="49"/>
                  </a:lnTo>
                  <a:lnTo>
                    <a:pt x="145" y="59"/>
                  </a:lnTo>
                  <a:lnTo>
                    <a:pt x="153" y="59"/>
                  </a:lnTo>
                  <a:lnTo>
                    <a:pt x="162" y="59"/>
                  </a:lnTo>
                  <a:lnTo>
                    <a:pt x="170" y="59"/>
                  </a:lnTo>
                  <a:lnTo>
                    <a:pt x="187" y="59"/>
                  </a:lnTo>
                  <a:lnTo>
                    <a:pt x="196" y="59"/>
                  </a:lnTo>
                  <a:lnTo>
                    <a:pt x="204" y="78"/>
                  </a:lnTo>
                  <a:lnTo>
                    <a:pt x="213" y="78"/>
                  </a:lnTo>
                  <a:lnTo>
                    <a:pt x="222" y="78"/>
                  </a:lnTo>
                  <a:lnTo>
                    <a:pt x="230" y="88"/>
                  </a:lnTo>
                  <a:lnTo>
                    <a:pt x="247" y="98"/>
                  </a:lnTo>
                  <a:lnTo>
                    <a:pt x="256" y="98"/>
                  </a:lnTo>
                  <a:lnTo>
                    <a:pt x="273" y="78"/>
                  </a:lnTo>
                  <a:lnTo>
                    <a:pt x="281" y="88"/>
                  </a:lnTo>
                  <a:lnTo>
                    <a:pt x="307" y="88"/>
                  </a:lnTo>
                  <a:lnTo>
                    <a:pt x="324" y="98"/>
                  </a:lnTo>
                  <a:lnTo>
                    <a:pt x="324" y="108"/>
                  </a:lnTo>
                  <a:lnTo>
                    <a:pt x="315" y="108"/>
                  </a:lnTo>
                  <a:lnTo>
                    <a:pt x="298" y="118"/>
                  </a:lnTo>
                  <a:lnTo>
                    <a:pt x="290" y="127"/>
                  </a:lnTo>
                  <a:lnTo>
                    <a:pt x="281" y="127"/>
                  </a:lnTo>
                  <a:lnTo>
                    <a:pt x="256" y="157"/>
                  </a:lnTo>
                  <a:lnTo>
                    <a:pt x="222" y="196"/>
                  </a:lnTo>
                  <a:lnTo>
                    <a:pt x="213" y="235"/>
                  </a:lnTo>
                  <a:lnTo>
                    <a:pt x="196" y="255"/>
                  </a:lnTo>
                  <a:lnTo>
                    <a:pt x="187" y="274"/>
                  </a:lnTo>
                  <a:lnTo>
                    <a:pt x="204" y="294"/>
                  </a:lnTo>
                  <a:lnTo>
                    <a:pt x="196" y="333"/>
                  </a:lnTo>
                  <a:lnTo>
                    <a:pt x="204" y="343"/>
                  </a:lnTo>
                  <a:lnTo>
                    <a:pt x="222" y="353"/>
                  </a:lnTo>
                  <a:lnTo>
                    <a:pt x="230" y="362"/>
                  </a:lnTo>
                  <a:lnTo>
                    <a:pt x="239" y="362"/>
                  </a:lnTo>
                  <a:lnTo>
                    <a:pt x="239" y="372"/>
                  </a:lnTo>
                  <a:lnTo>
                    <a:pt x="264" y="392"/>
                  </a:lnTo>
                  <a:lnTo>
                    <a:pt x="273" y="401"/>
                  </a:lnTo>
                  <a:lnTo>
                    <a:pt x="264" y="421"/>
                  </a:lnTo>
                  <a:lnTo>
                    <a:pt x="25" y="421"/>
                  </a:lnTo>
                  <a:lnTo>
                    <a:pt x="34" y="294"/>
                  </a:lnTo>
                  <a:lnTo>
                    <a:pt x="17" y="274"/>
                  </a:lnTo>
                  <a:lnTo>
                    <a:pt x="17" y="264"/>
                  </a:lnTo>
                  <a:lnTo>
                    <a:pt x="25" y="255"/>
                  </a:lnTo>
                  <a:lnTo>
                    <a:pt x="25" y="245"/>
                  </a:lnTo>
                  <a:lnTo>
                    <a:pt x="25" y="225"/>
                  </a:lnTo>
                  <a:lnTo>
                    <a:pt x="17" y="196"/>
                  </a:lnTo>
                  <a:lnTo>
                    <a:pt x="17" y="127"/>
                  </a:lnTo>
                  <a:lnTo>
                    <a:pt x="8" y="118"/>
                  </a:lnTo>
                  <a:lnTo>
                    <a:pt x="0" y="88"/>
                  </a:lnTo>
                  <a:lnTo>
                    <a:pt x="0" y="69"/>
                  </a:lnTo>
                  <a:lnTo>
                    <a:pt x="0" y="2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8" name="Freeform 77"/>
            <p:cNvSpPr>
              <a:spLocks/>
            </p:cNvSpPr>
            <p:nvPr/>
          </p:nvSpPr>
          <p:spPr bwMode="auto">
            <a:xfrm>
              <a:off x="2901" y="2959"/>
              <a:ext cx="307" cy="235"/>
            </a:xfrm>
            <a:custGeom>
              <a:avLst/>
              <a:gdLst>
                <a:gd name="T0" fmla="*/ 42 w 307"/>
                <a:gd name="T1" fmla="*/ 215 h 235"/>
                <a:gd name="T2" fmla="*/ 230 w 307"/>
                <a:gd name="T3" fmla="*/ 215 h 235"/>
                <a:gd name="T4" fmla="*/ 247 w 307"/>
                <a:gd name="T5" fmla="*/ 235 h 235"/>
                <a:gd name="T6" fmla="*/ 256 w 307"/>
                <a:gd name="T7" fmla="*/ 215 h 235"/>
                <a:gd name="T8" fmla="*/ 264 w 307"/>
                <a:gd name="T9" fmla="*/ 196 h 235"/>
                <a:gd name="T10" fmla="*/ 273 w 307"/>
                <a:gd name="T11" fmla="*/ 176 h 235"/>
                <a:gd name="T12" fmla="*/ 264 w 307"/>
                <a:gd name="T13" fmla="*/ 166 h 235"/>
                <a:gd name="T14" fmla="*/ 273 w 307"/>
                <a:gd name="T15" fmla="*/ 157 h 235"/>
                <a:gd name="T16" fmla="*/ 298 w 307"/>
                <a:gd name="T17" fmla="*/ 147 h 235"/>
                <a:gd name="T18" fmla="*/ 307 w 307"/>
                <a:gd name="T19" fmla="*/ 127 h 235"/>
                <a:gd name="T20" fmla="*/ 307 w 307"/>
                <a:gd name="T21" fmla="*/ 98 h 235"/>
                <a:gd name="T22" fmla="*/ 290 w 307"/>
                <a:gd name="T23" fmla="*/ 88 h 235"/>
                <a:gd name="T24" fmla="*/ 281 w 307"/>
                <a:gd name="T25" fmla="*/ 69 h 235"/>
                <a:gd name="T26" fmla="*/ 264 w 307"/>
                <a:gd name="T27" fmla="*/ 59 h 235"/>
                <a:gd name="T28" fmla="*/ 256 w 307"/>
                <a:gd name="T29" fmla="*/ 29 h 235"/>
                <a:gd name="T30" fmla="*/ 256 w 307"/>
                <a:gd name="T31" fmla="*/ 10 h 235"/>
                <a:gd name="T32" fmla="*/ 247 w 307"/>
                <a:gd name="T33" fmla="*/ 0 h 235"/>
                <a:gd name="T34" fmla="*/ 8 w 307"/>
                <a:gd name="T35" fmla="*/ 0 h 235"/>
                <a:gd name="T36" fmla="*/ 8 w 307"/>
                <a:gd name="T37" fmla="*/ 10 h 235"/>
                <a:gd name="T38" fmla="*/ 8 w 307"/>
                <a:gd name="T39" fmla="*/ 29 h 235"/>
                <a:gd name="T40" fmla="*/ 8 w 307"/>
                <a:gd name="T41" fmla="*/ 39 h 235"/>
                <a:gd name="T42" fmla="*/ 0 w 307"/>
                <a:gd name="T43" fmla="*/ 59 h 235"/>
                <a:gd name="T44" fmla="*/ 8 w 307"/>
                <a:gd name="T45" fmla="*/ 78 h 235"/>
                <a:gd name="T46" fmla="*/ 8 w 307"/>
                <a:gd name="T47" fmla="*/ 88 h 235"/>
                <a:gd name="T48" fmla="*/ 17 w 307"/>
                <a:gd name="T49" fmla="*/ 98 h 235"/>
                <a:gd name="T50" fmla="*/ 8 w 307"/>
                <a:gd name="T51" fmla="*/ 108 h 235"/>
                <a:gd name="T52" fmla="*/ 17 w 307"/>
                <a:gd name="T53" fmla="*/ 118 h 235"/>
                <a:gd name="T54" fmla="*/ 34 w 307"/>
                <a:gd name="T55" fmla="*/ 147 h 235"/>
                <a:gd name="T56" fmla="*/ 34 w 307"/>
                <a:gd name="T57" fmla="*/ 166 h 235"/>
                <a:gd name="T58" fmla="*/ 34 w 307"/>
                <a:gd name="T59" fmla="*/ 186 h 235"/>
                <a:gd name="T60" fmla="*/ 34 w 307"/>
                <a:gd name="T61" fmla="*/ 186 h 235"/>
                <a:gd name="T62" fmla="*/ 42 w 307"/>
                <a:gd name="T63" fmla="*/ 196 h 235"/>
                <a:gd name="T64" fmla="*/ 42 w 307"/>
                <a:gd name="T65" fmla="*/ 215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7"/>
                <a:gd name="T100" fmla="*/ 0 h 235"/>
                <a:gd name="T101" fmla="*/ 307 w 307"/>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7" h="235">
                  <a:moveTo>
                    <a:pt x="42" y="215"/>
                  </a:moveTo>
                  <a:lnTo>
                    <a:pt x="230" y="215"/>
                  </a:lnTo>
                  <a:lnTo>
                    <a:pt x="247" y="235"/>
                  </a:lnTo>
                  <a:lnTo>
                    <a:pt x="256" y="215"/>
                  </a:lnTo>
                  <a:lnTo>
                    <a:pt x="264" y="196"/>
                  </a:lnTo>
                  <a:lnTo>
                    <a:pt x="273" y="176"/>
                  </a:lnTo>
                  <a:lnTo>
                    <a:pt x="264" y="166"/>
                  </a:lnTo>
                  <a:lnTo>
                    <a:pt x="273" y="157"/>
                  </a:lnTo>
                  <a:lnTo>
                    <a:pt x="298" y="147"/>
                  </a:lnTo>
                  <a:lnTo>
                    <a:pt x="307" y="127"/>
                  </a:lnTo>
                  <a:lnTo>
                    <a:pt x="307" y="98"/>
                  </a:lnTo>
                  <a:lnTo>
                    <a:pt x="290" y="88"/>
                  </a:lnTo>
                  <a:lnTo>
                    <a:pt x="281" y="69"/>
                  </a:lnTo>
                  <a:lnTo>
                    <a:pt x="264" y="59"/>
                  </a:lnTo>
                  <a:lnTo>
                    <a:pt x="256" y="29"/>
                  </a:lnTo>
                  <a:lnTo>
                    <a:pt x="256" y="10"/>
                  </a:lnTo>
                  <a:lnTo>
                    <a:pt x="247" y="0"/>
                  </a:lnTo>
                  <a:lnTo>
                    <a:pt x="8" y="0"/>
                  </a:lnTo>
                  <a:lnTo>
                    <a:pt x="8" y="10"/>
                  </a:lnTo>
                  <a:lnTo>
                    <a:pt x="8" y="29"/>
                  </a:lnTo>
                  <a:lnTo>
                    <a:pt x="8" y="39"/>
                  </a:lnTo>
                  <a:lnTo>
                    <a:pt x="0" y="59"/>
                  </a:lnTo>
                  <a:lnTo>
                    <a:pt x="8" y="78"/>
                  </a:lnTo>
                  <a:lnTo>
                    <a:pt x="8" y="88"/>
                  </a:lnTo>
                  <a:lnTo>
                    <a:pt x="17" y="98"/>
                  </a:lnTo>
                  <a:lnTo>
                    <a:pt x="8" y="108"/>
                  </a:lnTo>
                  <a:lnTo>
                    <a:pt x="17" y="118"/>
                  </a:lnTo>
                  <a:lnTo>
                    <a:pt x="34" y="147"/>
                  </a:lnTo>
                  <a:lnTo>
                    <a:pt x="34" y="166"/>
                  </a:lnTo>
                  <a:lnTo>
                    <a:pt x="34" y="186"/>
                  </a:lnTo>
                  <a:lnTo>
                    <a:pt x="42" y="196"/>
                  </a:lnTo>
                  <a:lnTo>
                    <a:pt x="42" y="215"/>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39" name="Freeform 78"/>
            <p:cNvSpPr>
              <a:spLocks/>
            </p:cNvSpPr>
            <p:nvPr/>
          </p:nvSpPr>
          <p:spPr bwMode="auto">
            <a:xfrm>
              <a:off x="2943" y="3174"/>
              <a:ext cx="333" cy="343"/>
            </a:xfrm>
            <a:custGeom>
              <a:avLst/>
              <a:gdLst>
                <a:gd name="T0" fmla="*/ 52 w 333"/>
                <a:gd name="T1" fmla="*/ 304 h 343"/>
                <a:gd name="T2" fmla="*/ 282 w 333"/>
                <a:gd name="T3" fmla="*/ 294 h 343"/>
                <a:gd name="T4" fmla="*/ 290 w 333"/>
                <a:gd name="T5" fmla="*/ 304 h 343"/>
                <a:gd name="T6" fmla="*/ 290 w 333"/>
                <a:gd name="T7" fmla="*/ 314 h 343"/>
                <a:gd name="T8" fmla="*/ 273 w 333"/>
                <a:gd name="T9" fmla="*/ 324 h 343"/>
                <a:gd name="T10" fmla="*/ 273 w 333"/>
                <a:gd name="T11" fmla="*/ 343 h 343"/>
                <a:gd name="T12" fmla="*/ 308 w 333"/>
                <a:gd name="T13" fmla="*/ 333 h 343"/>
                <a:gd name="T14" fmla="*/ 316 w 333"/>
                <a:gd name="T15" fmla="*/ 304 h 343"/>
                <a:gd name="T16" fmla="*/ 325 w 333"/>
                <a:gd name="T17" fmla="*/ 294 h 343"/>
                <a:gd name="T18" fmla="*/ 333 w 333"/>
                <a:gd name="T19" fmla="*/ 275 h 343"/>
                <a:gd name="T20" fmla="*/ 333 w 333"/>
                <a:gd name="T21" fmla="*/ 265 h 343"/>
                <a:gd name="T22" fmla="*/ 325 w 333"/>
                <a:gd name="T23" fmla="*/ 265 h 343"/>
                <a:gd name="T24" fmla="*/ 316 w 333"/>
                <a:gd name="T25" fmla="*/ 245 h 343"/>
                <a:gd name="T26" fmla="*/ 316 w 333"/>
                <a:gd name="T27" fmla="*/ 235 h 343"/>
                <a:gd name="T28" fmla="*/ 308 w 333"/>
                <a:gd name="T29" fmla="*/ 206 h 343"/>
                <a:gd name="T30" fmla="*/ 273 w 333"/>
                <a:gd name="T31" fmla="*/ 186 h 343"/>
                <a:gd name="T32" fmla="*/ 265 w 333"/>
                <a:gd name="T33" fmla="*/ 177 h 343"/>
                <a:gd name="T34" fmla="*/ 265 w 333"/>
                <a:gd name="T35" fmla="*/ 157 h 343"/>
                <a:gd name="T36" fmla="*/ 273 w 333"/>
                <a:gd name="T37" fmla="*/ 147 h 343"/>
                <a:gd name="T38" fmla="*/ 273 w 333"/>
                <a:gd name="T39" fmla="*/ 128 h 343"/>
                <a:gd name="T40" fmla="*/ 265 w 333"/>
                <a:gd name="T41" fmla="*/ 118 h 343"/>
                <a:gd name="T42" fmla="*/ 256 w 333"/>
                <a:gd name="T43" fmla="*/ 128 h 343"/>
                <a:gd name="T44" fmla="*/ 256 w 333"/>
                <a:gd name="T45" fmla="*/ 128 h 343"/>
                <a:gd name="T46" fmla="*/ 248 w 333"/>
                <a:gd name="T47" fmla="*/ 118 h 343"/>
                <a:gd name="T48" fmla="*/ 248 w 333"/>
                <a:gd name="T49" fmla="*/ 108 h 343"/>
                <a:gd name="T50" fmla="*/ 239 w 333"/>
                <a:gd name="T51" fmla="*/ 89 h 343"/>
                <a:gd name="T52" fmla="*/ 222 w 333"/>
                <a:gd name="T53" fmla="*/ 79 h 343"/>
                <a:gd name="T54" fmla="*/ 205 w 333"/>
                <a:gd name="T55" fmla="*/ 49 h 343"/>
                <a:gd name="T56" fmla="*/ 205 w 333"/>
                <a:gd name="T57" fmla="*/ 20 h 343"/>
                <a:gd name="T58" fmla="*/ 188 w 333"/>
                <a:gd name="T59" fmla="*/ 0 h 343"/>
                <a:gd name="T60" fmla="*/ 0 w 333"/>
                <a:gd name="T61" fmla="*/ 0 h 343"/>
                <a:gd name="T62" fmla="*/ 9 w 333"/>
                <a:gd name="T63" fmla="*/ 20 h 343"/>
                <a:gd name="T64" fmla="*/ 9 w 333"/>
                <a:gd name="T65" fmla="*/ 30 h 343"/>
                <a:gd name="T66" fmla="*/ 17 w 333"/>
                <a:gd name="T67" fmla="*/ 40 h 343"/>
                <a:gd name="T68" fmla="*/ 17 w 333"/>
                <a:gd name="T69" fmla="*/ 49 h 343"/>
                <a:gd name="T70" fmla="*/ 35 w 333"/>
                <a:gd name="T71" fmla="*/ 59 h 343"/>
                <a:gd name="T72" fmla="*/ 35 w 333"/>
                <a:gd name="T73" fmla="*/ 79 h 343"/>
                <a:gd name="T74" fmla="*/ 43 w 333"/>
                <a:gd name="T75" fmla="*/ 89 h 343"/>
                <a:gd name="T76" fmla="*/ 43 w 333"/>
                <a:gd name="T77" fmla="*/ 108 h 343"/>
                <a:gd name="T78" fmla="*/ 52 w 333"/>
                <a:gd name="T79" fmla="*/ 108 h 343"/>
                <a:gd name="T80" fmla="*/ 52 w 333"/>
                <a:gd name="T81" fmla="*/ 265 h 343"/>
                <a:gd name="T82" fmla="*/ 52 w 333"/>
                <a:gd name="T83" fmla="*/ 304 h 3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3"/>
                <a:gd name="T127" fmla="*/ 0 h 343"/>
                <a:gd name="T128" fmla="*/ 333 w 333"/>
                <a:gd name="T129" fmla="*/ 343 h 3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3" h="343">
                  <a:moveTo>
                    <a:pt x="52" y="304"/>
                  </a:moveTo>
                  <a:lnTo>
                    <a:pt x="282" y="294"/>
                  </a:lnTo>
                  <a:lnTo>
                    <a:pt x="290" y="304"/>
                  </a:lnTo>
                  <a:lnTo>
                    <a:pt x="290" y="314"/>
                  </a:lnTo>
                  <a:lnTo>
                    <a:pt x="273" y="324"/>
                  </a:lnTo>
                  <a:lnTo>
                    <a:pt x="273" y="343"/>
                  </a:lnTo>
                  <a:lnTo>
                    <a:pt x="308" y="333"/>
                  </a:lnTo>
                  <a:lnTo>
                    <a:pt x="316" y="304"/>
                  </a:lnTo>
                  <a:lnTo>
                    <a:pt x="325" y="294"/>
                  </a:lnTo>
                  <a:lnTo>
                    <a:pt x="333" y="275"/>
                  </a:lnTo>
                  <a:lnTo>
                    <a:pt x="333" y="265"/>
                  </a:lnTo>
                  <a:lnTo>
                    <a:pt x="325" y="265"/>
                  </a:lnTo>
                  <a:lnTo>
                    <a:pt x="316" y="245"/>
                  </a:lnTo>
                  <a:lnTo>
                    <a:pt x="316" y="235"/>
                  </a:lnTo>
                  <a:lnTo>
                    <a:pt x="308" y="206"/>
                  </a:lnTo>
                  <a:lnTo>
                    <a:pt x="273" y="186"/>
                  </a:lnTo>
                  <a:lnTo>
                    <a:pt x="265" y="177"/>
                  </a:lnTo>
                  <a:lnTo>
                    <a:pt x="265" y="157"/>
                  </a:lnTo>
                  <a:lnTo>
                    <a:pt x="273" y="147"/>
                  </a:lnTo>
                  <a:lnTo>
                    <a:pt x="273" y="128"/>
                  </a:lnTo>
                  <a:lnTo>
                    <a:pt x="265" y="118"/>
                  </a:lnTo>
                  <a:lnTo>
                    <a:pt x="256" y="128"/>
                  </a:lnTo>
                  <a:lnTo>
                    <a:pt x="248" y="118"/>
                  </a:lnTo>
                  <a:lnTo>
                    <a:pt x="248" y="108"/>
                  </a:lnTo>
                  <a:lnTo>
                    <a:pt x="239" y="89"/>
                  </a:lnTo>
                  <a:lnTo>
                    <a:pt x="222" y="79"/>
                  </a:lnTo>
                  <a:lnTo>
                    <a:pt x="205" y="49"/>
                  </a:lnTo>
                  <a:lnTo>
                    <a:pt x="205" y="20"/>
                  </a:lnTo>
                  <a:lnTo>
                    <a:pt x="188" y="0"/>
                  </a:lnTo>
                  <a:lnTo>
                    <a:pt x="0" y="0"/>
                  </a:lnTo>
                  <a:lnTo>
                    <a:pt x="9" y="20"/>
                  </a:lnTo>
                  <a:lnTo>
                    <a:pt x="9" y="30"/>
                  </a:lnTo>
                  <a:lnTo>
                    <a:pt x="17" y="40"/>
                  </a:lnTo>
                  <a:lnTo>
                    <a:pt x="17" y="49"/>
                  </a:lnTo>
                  <a:lnTo>
                    <a:pt x="35" y="59"/>
                  </a:lnTo>
                  <a:lnTo>
                    <a:pt x="35" y="79"/>
                  </a:lnTo>
                  <a:lnTo>
                    <a:pt x="43" y="89"/>
                  </a:lnTo>
                  <a:lnTo>
                    <a:pt x="43" y="108"/>
                  </a:lnTo>
                  <a:lnTo>
                    <a:pt x="52" y="108"/>
                  </a:lnTo>
                  <a:lnTo>
                    <a:pt x="52" y="265"/>
                  </a:lnTo>
                  <a:lnTo>
                    <a:pt x="52" y="304"/>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0" name="Freeform 79"/>
            <p:cNvSpPr>
              <a:spLocks/>
            </p:cNvSpPr>
            <p:nvPr/>
          </p:nvSpPr>
          <p:spPr bwMode="auto">
            <a:xfrm>
              <a:off x="2995" y="3468"/>
              <a:ext cx="256" cy="265"/>
            </a:xfrm>
            <a:custGeom>
              <a:avLst/>
              <a:gdLst>
                <a:gd name="T0" fmla="*/ 34 w 256"/>
                <a:gd name="T1" fmla="*/ 265 h 265"/>
                <a:gd name="T2" fmla="*/ 34 w 256"/>
                <a:gd name="T3" fmla="*/ 225 h 265"/>
                <a:gd name="T4" fmla="*/ 17 w 256"/>
                <a:gd name="T5" fmla="*/ 225 h 265"/>
                <a:gd name="T6" fmla="*/ 8 w 256"/>
                <a:gd name="T7" fmla="*/ 216 h 265"/>
                <a:gd name="T8" fmla="*/ 8 w 256"/>
                <a:gd name="T9" fmla="*/ 186 h 265"/>
                <a:gd name="T10" fmla="*/ 8 w 256"/>
                <a:gd name="T11" fmla="*/ 69 h 265"/>
                <a:gd name="T12" fmla="*/ 0 w 256"/>
                <a:gd name="T13" fmla="*/ 10 h 265"/>
                <a:gd name="T14" fmla="*/ 230 w 256"/>
                <a:gd name="T15" fmla="*/ 0 h 265"/>
                <a:gd name="T16" fmla="*/ 238 w 256"/>
                <a:gd name="T17" fmla="*/ 10 h 265"/>
                <a:gd name="T18" fmla="*/ 238 w 256"/>
                <a:gd name="T19" fmla="*/ 20 h 265"/>
                <a:gd name="T20" fmla="*/ 221 w 256"/>
                <a:gd name="T21" fmla="*/ 30 h 265"/>
                <a:gd name="T22" fmla="*/ 221 w 256"/>
                <a:gd name="T23" fmla="*/ 49 h 265"/>
                <a:gd name="T24" fmla="*/ 256 w 256"/>
                <a:gd name="T25" fmla="*/ 39 h 265"/>
                <a:gd name="T26" fmla="*/ 256 w 256"/>
                <a:gd name="T27" fmla="*/ 49 h 265"/>
                <a:gd name="T28" fmla="*/ 247 w 256"/>
                <a:gd name="T29" fmla="*/ 59 h 265"/>
                <a:gd name="T30" fmla="*/ 247 w 256"/>
                <a:gd name="T31" fmla="*/ 79 h 265"/>
                <a:gd name="T32" fmla="*/ 238 w 256"/>
                <a:gd name="T33" fmla="*/ 88 h 265"/>
                <a:gd name="T34" fmla="*/ 238 w 256"/>
                <a:gd name="T35" fmla="*/ 118 h 265"/>
                <a:gd name="T36" fmla="*/ 213 w 256"/>
                <a:gd name="T37" fmla="*/ 137 h 265"/>
                <a:gd name="T38" fmla="*/ 213 w 256"/>
                <a:gd name="T39" fmla="*/ 157 h 265"/>
                <a:gd name="T40" fmla="*/ 204 w 256"/>
                <a:gd name="T41" fmla="*/ 167 h 265"/>
                <a:gd name="T42" fmla="*/ 187 w 256"/>
                <a:gd name="T43" fmla="*/ 176 h 265"/>
                <a:gd name="T44" fmla="*/ 187 w 256"/>
                <a:gd name="T45" fmla="*/ 206 h 265"/>
                <a:gd name="T46" fmla="*/ 179 w 256"/>
                <a:gd name="T47" fmla="*/ 216 h 265"/>
                <a:gd name="T48" fmla="*/ 179 w 256"/>
                <a:gd name="T49" fmla="*/ 225 h 265"/>
                <a:gd name="T50" fmla="*/ 187 w 256"/>
                <a:gd name="T51" fmla="*/ 245 h 265"/>
                <a:gd name="T52" fmla="*/ 187 w 256"/>
                <a:gd name="T53" fmla="*/ 255 h 265"/>
                <a:gd name="T54" fmla="*/ 179 w 256"/>
                <a:gd name="T55" fmla="*/ 265 h 265"/>
                <a:gd name="T56" fmla="*/ 34 w 256"/>
                <a:gd name="T57" fmla="*/ 265 h 26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6"/>
                <a:gd name="T88" fmla="*/ 0 h 265"/>
                <a:gd name="T89" fmla="*/ 256 w 256"/>
                <a:gd name="T90" fmla="*/ 265 h 26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6" h="265">
                  <a:moveTo>
                    <a:pt x="34" y="265"/>
                  </a:moveTo>
                  <a:lnTo>
                    <a:pt x="34" y="225"/>
                  </a:lnTo>
                  <a:lnTo>
                    <a:pt x="17" y="225"/>
                  </a:lnTo>
                  <a:lnTo>
                    <a:pt x="8" y="216"/>
                  </a:lnTo>
                  <a:lnTo>
                    <a:pt x="8" y="186"/>
                  </a:lnTo>
                  <a:lnTo>
                    <a:pt x="8" y="69"/>
                  </a:lnTo>
                  <a:lnTo>
                    <a:pt x="0" y="10"/>
                  </a:lnTo>
                  <a:lnTo>
                    <a:pt x="230" y="0"/>
                  </a:lnTo>
                  <a:lnTo>
                    <a:pt x="238" y="10"/>
                  </a:lnTo>
                  <a:lnTo>
                    <a:pt x="238" y="20"/>
                  </a:lnTo>
                  <a:lnTo>
                    <a:pt x="221" y="30"/>
                  </a:lnTo>
                  <a:lnTo>
                    <a:pt x="221" y="49"/>
                  </a:lnTo>
                  <a:lnTo>
                    <a:pt x="256" y="39"/>
                  </a:lnTo>
                  <a:lnTo>
                    <a:pt x="256" y="49"/>
                  </a:lnTo>
                  <a:lnTo>
                    <a:pt x="247" y="59"/>
                  </a:lnTo>
                  <a:lnTo>
                    <a:pt x="247" y="79"/>
                  </a:lnTo>
                  <a:lnTo>
                    <a:pt x="238" y="88"/>
                  </a:lnTo>
                  <a:lnTo>
                    <a:pt x="238" y="118"/>
                  </a:lnTo>
                  <a:lnTo>
                    <a:pt x="213" y="137"/>
                  </a:lnTo>
                  <a:lnTo>
                    <a:pt x="213" y="157"/>
                  </a:lnTo>
                  <a:lnTo>
                    <a:pt x="204" y="167"/>
                  </a:lnTo>
                  <a:lnTo>
                    <a:pt x="187" y="176"/>
                  </a:lnTo>
                  <a:lnTo>
                    <a:pt x="187" y="206"/>
                  </a:lnTo>
                  <a:lnTo>
                    <a:pt x="179" y="216"/>
                  </a:lnTo>
                  <a:lnTo>
                    <a:pt x="179" y="225"/>
                  </a:lnTo>
                  <a:lnTo>
                    <a:pt x="187" y="245"/>
                  </a:lnTo>
                  <a:lnTo>
                    <a:pt x="187" y="255"/>
                  </a:lnTo>
                  <a:lnTo>
                    <a:pt x="179" y="265"/>
                  </a:lnTo>
                  <a:lnTo>
                    <a:pt x="34" y="265"/>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1" name="Freeform 80"/>
            <p:cNvSpPr>
              <a:spLocks/>
            </p:cNvSpPr>
            <p:nvPr/>
          </p:nvSpPr>
          <p:spPr bwMode="auto">
            <a:xfrm>
              <a:off x="3029" y="3733"/>
              <a:ext cx="281" cy="283"/>
            </a:xfrm>
            <a:custGeom>
              <a:avLst/>
              <a:gdLst>
                <a:gd name="T0" fmla="*/ 34 w 281"/>
                <a:gd name="T1" fmla="*/ 235 h 283"/>
                <a:gd name="T2" fmla="*/ 68 w 281"/>
                <a:gd name="T3" fmla="*/ 244 h 283"/>
                <a:gd name="T4" fmla="*/ 102 w 281"/>
                <a:gd name="T5" fmla="*/ 244 h 283"/>
                <a:gd name="T6" fmla="*/ 119 w 281"/>
                <a:gd name="T7" fmla="*/ 235 h 283"/>
                <a:gd name="T8" fmla="*/ 145 w 281"/>
                <a:gd name="T9" fmla="*/ 254 h 283"/>
                <a:gd name="T10" fmla="*/ 170 w 281"/>
                <a:gd name="T11" fmla="*/ 274 h 283"/>
                <a:gd name="T12" fmla="*/ 196 w 281"/>
                <a:gd name="T13" fmla="*/ 264 h 283"/>
                <a:gd name="T14" fmla="*/ 222 w 281"/>
                <a:gd name="T15" fmla="*/ 274 h 283"/>
                <a:gd name="T16" fmla="*/ 222 w 281"/>
                <a:gd name="T17" fmla="*/ 254 h 283"/>
                <a:gd name="T18" fmla="*/ 239 w 281"/>
                <a:gd name="T19" fmla="*/ 264 h 283"/>
                <a:gd name="T20" fmla="*/ 264 w 281"/>
                <a:gd name="T21" fmla="*/ 283 h 283"/>
                <a:gd name="T22" fmla="*/ 281 w 281"/>
                <a:gd name="T23" fmla="*/ 264 h 283"/>
                <a:gd name="T24" fmla="*/ 247 w 281"/>
                <a:gd name="T25" fmla="*/ 244 h 283"/>
                <a:gd name="T26" fmla="*/ 273 w 281"/>
                <a:gd name="T27" fmla="*/ 215 h 283"/>
                <a:gd name="T28" fmla="*/ 247 w 281"/>
                <a:gd name="T29" fmla="*/ 205 h 283"/>
                <a:gd name="T30" fmla="*/ 239 w 281"/>
                <a:gd name="T31" fmla="*/ 215 h 283"/>
                <a:gd name="T32" fmla="*/ 239 w 281"/>
                <a:gd name="T33" fmla="*/ 205 h 283"/>
                <a:gd name="T34" fmla="*/ 222 w 281"/>
                <a:gd name="T35" fmla="*/ 205 h 283"/>
                <a:gd name="T36" fmla="*/ 204 w 281"/>
                <a:gd name="T37" fmla="*/ 195 h 283"/>
                <a:gd name="T38" fmla="*/ 213 w 281"/>
                <a:gd name="T39" fmla="*/ 186 h 283"/>
                <a:gd name="T40" fmla="*/ 230 w 281"/>
                <a:gd name="T41" fmla="*/ 195 h 283"/>
                <a:gd name="T42" fmla="*/ 239 w 281"/>
                <a:gd name="T43" fmla="*/ 195 h 283"/>
                <a:gd name="T44" fmla="*/ 230 w 281"/>
                <a:gd name="T45" fmla="*/ 176 h 283"/>
                <a:gd name="T46" fmla="*/ 136 w 281"/>
                <a:gd name="T47" fmla="*/ 146 h 283"/>
                <a:gd name="T48" fmla="*/ 145 w 281"/>
                <a:gd name="T49" fmla="*/ 97 h 283"/>
                <a:gd name="T50" fmla="*/ 153 w 281"/>
                <a:gd name="T51" fmla="*/ 58 h 283"/>
                <a:gd name="T52" fmla="*/ 162 w 281"/>
                <a:gd name="T53" fmla="*/ 39 h 283"/>
                <a:gd name="T54" fmla="*/ 153 w 281"/>
                <a:gd name="T55" fmla="*/ 19 h 283"/>
                <a:gd name="T56" fmla="*/ 145 w 281"/>
                <a:gd name="T57" fmla="*/ 0 h 283"/>
                <a:gd name="T58" fmla="*/ 0 w 281"/>
                <a:gd name="T59" fmla="*/ 78 h 283"/>
                <a:gd name="T60" fmla="*/ 8 w 281"/>
                <a:gd name="T61" fmla="*/ 107 h 283"/>
                <a:gd name="T62" fmla="*/ 25 w 281"/>
                <a:gd name="T63" fmla="*/ 166 h 283"/>
                <a:gd name="T64" fmla="*/ 17 w 281"/>
                <a:gd name="T65" fmla="*/ 195 h 283"/>
                <a:gd name="T66" fmla="*/ 8 w 281"/>
                <a:gd name="T67" fmla="*/ 225 h 2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1"/>
                <a:gd name="T103" fmla="*/ 0 h 283"/>
                <a:gd name="T104" fmla="*/ 281 w 281"/>
                <a:gd name="T105" fmla="*/ 283 h 2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1" h="283">
                  <a:moveTo>
                    <a:pt x="8" y="244"/>
                  </a:moveTo>
                  <a:lnTo>
                    <a:pt x="34" y="235"/>
                  </a:lnTo>
                  <a:lnTo>
                    <a:pt x="51" y="235"/>
                  </a:lnTo>
                  <a:lnTo>
                    <a:pt x="68" y="244"/>
                  </a:lnTo>
                  <a:lnTo>
                    <a:pt x="85" y="244"/>
                  </a:lnTo>
                  <a:lnTo>
                    <a:pt x="102" y="244"/>
                  </a:lnTo>
                  <a:lnTo>
                    <a:pt x="111" y="235"/>
                  </a:lnTo>
                  <a:lnTo>
                    <a:pt x="119" y="235"/>
                  </a:lnTo>
                  <a:lnTo>
                    <a:pt x="136" y="235"/>
                  </a:lnTo>
                  <a:lnTo>
                    <a:pt x="145" y="254"/>
                  </a:lnTo>
                  <a:lnTo>
                    <a:pt x="153" y="254"/>
                  </a:lnTo>
                  <a:lnTo>
                    <a:pt x="170" y="274"/>
                  </a:lnTo>
                  <a:lnTo>
                    <a:pt x="187" y="274"/>
                  </a:lnTo>
                  <a:lnTo>
                    <a:pt x="196" y="264"/>
                  </a:lnTo>
                  <a:lnTo>
                    <a:pt x="213" y="274"/>
                  </a:lnTo>
                  <a:lnTo>
                    <a:pt x="222" y="274"/>
                  </a:lnTo>
                  <a:lnTo>
                    <a:pt x="222" y="264"/>
                  </a:lnTo>
                  <a:lnTo>
                    <a:pt x="222" y="254"/>
                  </a:lnTo>
                  <a:lnTo>
                    <a:pt x="230" y="244"/>
                  </a:lnTo>
                  <a:lnTo>
                    <a:pt x="239" y="264"/>
                  </a:lnTo>
                  <a:lnTo>
                    <a:pt x="256" y="274"/>
                  </a:lnTo>
                  <a:lnTo>
                    <a:pt x="264" y="283"/>
                  </a:lnTo>
                  <a:lnTo>
                    <a:pt x="281" y="274"/>
                  </a:lnTo>
                  <a:lnTo>
                    <a:pt x="281" y="264"/>
                  </a:lnTo>
                  <a:lnTo>
                    <a:pt x="247" y="254"/>
                  </a:lnTo>
                  <a:lnTo>
                    <a:pt x="247" y="244"/>
                  </a:lnTo>
                  <a:lnTo>
                    <a:pt x="256" y="235"/>
                  </a:lnTo>
                  <a:lnTo>
                    <a:pt x="273" y="215"/>
                  </a:lnTo>
                  <a:lnTo>
                    <a:pt x="273" y="205"/>
                  </a:lnTo>
                  <a:lnTo>
                    <a:pt x="247" y="205"/>
                  </a:lnTo>
                  <a:lnTo>
                    <a:pt x="247" y="225"/>
                  </a:lnTo>
                  <a:lnTo>
                    <a:pt x="239" y="215"/>
                  </a:lnTo>
                  <a:lnTo>
                    <a:pt x="239" y="205"/>
                  </a:lnTo>
                  <a:lnTo>
                    <a:pt x="230" y="205"/>
                  </a:lnTo>
                  <a:lnTo>
                    <a:pt x="222" y="205"/>
                  </a:lnTo>
                  <a:lnTo>
                    <a:pt x="204" y="205"/>
                  </a:lnTo>
                  <a:lnTo>
                    <a:pt x="204" y="195"/>
                  </a:lnTo>
                  <a:lnTo>
                    <a:pt x="213" y="186"/>
                  </a:lnTo>
                  <a:lnTo>
                    <a:pt x="222" y="195"/>
                  </a:lnTo>
                  <a:lnTo>
                    <a:pt x="230" y="195"/>
                  </a:lnTo>
                  <a:lnTo>
                    <a:pt x="239" y="195"/>
                  </a:lnTo>
                  <a:lnTo>
                    <a:pt x="247" y="186"/>
                  </a:lnTo>
                  <a:lnTo>
                    <a:pt x="230" y="176"/>
                  </a:lnTo>
                  <a:lnTo>
                    <a:pt x="230" y="146"/>
                  </a:lnTo>
                  <a:lnTo>
                    <a:pt x="136" y="146"/>
                  </a:lnTo>
                  <a:lnTo>
                    <a:pt x="136" y="127"/>
                  </a:lnTo>
                  <a:lnTo>
                    <a:pt x="145" y="97"/>
                  </a:lnTo>
                  <a:lnTo>
                    <a:pt x="153" y="78"/>
                  </a:lnTo>
                  <a:lnTo>
                    <a:pt x="153" y="58"/>
                  </a:lnTo>
                  <a:lnTo>
                    <a:pt x="162" y="48"/>
                  </a:lnTo>
                  <a:lnTo>
                    <a:pt x="162" y="39"/>
                  </a:lnTo>
                  <a:lnTo>
                    <a:pt x="153" y="29"/>
                  </a:lnTo>
                  <a:lnTo>
                    <a:pt x="153" y="19"/>
                  </a:lnTo>
                  <a:lnTo>
                    <a:pt x="145" y="9"/>
                  </a:lnTo>
                  <a:lnTo>
                    <a:pt x="145" y="0"/>
                  </a:lnTo>
                  <a:lnTo>
                    <a:pt x="0" y="0"/>
                  </a:lnTo>
                  <a:lnTo>
                    <a:pt x="0" y="78"/>
                  </a:lnTo>
                  <a:lnTo>
                    <a:pt x="8" y="88"/>
                  </a:lnTo>
                  <a:lnTo>
                    <a:pt x="8" y="107"/>
                  </a:lnTo>
                  <a:lnTo>
                    <a:pt x="25" y="137"/>
                  </a:lnTo>
                  <a:lnTo>
                    <a:pt x="25" y="166"/>
                  </a:lnTo>
                  <a:lnTo>
                    <a:pt x="17" y="176"/>
                  </a:lnTo>
                  <a:lnTo>
                    <a:pt x="17" y="195"/>
                  </a:lnTo>
                  <a:lnTo>
                    <a:pt x="17" y="215"/>
                  </a:lnTo>
                  <a:lnTo>
                    <a:pt x="8" y="225"/>
                  </a:lnTo>
                  <a:lnTo>
                    <a:pt x="8" y="244"/>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2" name="Freeform 81"/>
            <p:cNvSpPr>
              <a:spLocks/>
            </p:cNvSpPr>
            <p:nvPr/>
          </p:nvSpPr>
          <p:spPr bwMode="auto">
            <a:xfrm>
              <a:off x="3165" y="3576"/>
              <a:ext cx="179" cy="352"/>
            </a:xfrm>
            <a:custGeom>
              <a:avLst/>
              <a:gdLst>
                <a:gd name="T0" fmla="*/ 171 w 179"/>
                <a:gd name="T1" fmla="*/ 0 h 352"/>
                <a:gd name="T2" fmla="*/ 171 w 179"/>
                <a:gd name="T3" fmla="*/ 59 h 352"/>
                <a:gd name="T4" fmla="*/ 162 w 179"/>
                <a:gd name="T5" fmla="*/ 225 h 352"/>
                <a:gd name="T6" fmla="*/ 179 w 179"/>
                <a:gd name="T7" fmla="*/ 333 h 352"/>
                <a:gd name="T8" fmla="*/ 171 w 179"/>
                <a:gd name="T9" fmla="*/ 343 h 352"/>
                <a:gd name="T10" fmla="*/ 154 w 179"/>
                <a:gd name="T11" fmla="*/ 343 h 352"/>
                <a:gd name="T12" fmla="*/ 137 w 179"/>
                <a:gd name="T13" fmla="*/ 343 h 352"/>
                <a:gd name="T14" fmla="*/ 120 w 179"/>
                <a:gd name="T15" fmla="*/ 352 h 352"/>
                <a:gd name="T16" fmla="*/ 111 w 179"/>
                <a:gd name="T17" fmla="*/ 352 h 352"/>
                <a:gd name="T18" fmla="*/ 103 w 179"/>
                <a:gd name="T19" fmla="*/ 352 h 352"/>
                <a:gd name="T20" fmla="*/ 103 w 179"/>
                <a:gd name="T21" fmla="*/ 352 h 352"/>
                <a:gd name="T22" fmla="*/ 111 w 179"/>
                <a:gd name="T23" fmla="*/ 343 h 352"/>
                <a:gd name="T24" fmla="*/ 94 w 179"/>
                <a:gd name="T25" fmla="*/ 333 h 352"/>
                <a:gd name="T26" fmla="*/ 94 w 179"/>
                <a:gd name="T27" fmla="*/ 303 h 352"/>
                <a:gd name="T28" fmla="*/ 0 w 179"/>
                <a:gd name="T29" fmla="*/ 303 h 352"/>
                <a:gd name="T30" fmla="*/ 0 w 179"/>
                <a:gd name="T31" fmla="*/ 284 h 352"/>
                <a:gd name="T32" fmla="*/ 9 w 179"/>
                <a:gd name="T33" fmla="*/ 254 h 352"/>
                <a:gd name="T34" fmla="*/ 17 w 179"/>
                <a:gd name="T35" fmla="*/ 235 h 352"/>
                <a:gd name="T36" fmla="*/ 17 w 179"/>
                <a:gd name="T37" fmla="*/ 215 h 352"/>
                <a:gd name="T38" fmla="*/ 26 w 179"/>
                <a:gd name="T39" fmla="*/ 205 h 352"/>
                <a:gd name="T40" fmla="*/ 26 w 179"/>
                <a:gd name="T41" fmla="*/ 196 h 352"/>
                <a:gd name="T42" fmla="*/ 17 w 179"/>
                <a:gd name="T43" fmla="*/ 186 h 352"/>
                <a:gd name="T44" fmla="*/ 17 w 179"/>
                <a:gd name="T45" fmla="*/ 176 h 352"/>
                <a:gd name="T46" fmla="*/ 9 w 179"/>
                <a:gd name="T47" fmla="*/ 157 h 352"/>
                <a:gd name="T48" fmla="*/ 17 w 179"/>
                <a:gd name="T49" fmla="*/ 147 h 352"/>
                <a:gd name="T50" fmla="*/ 17 w 179"/>
                <a:gd name="T51" fmla="*/ 137 h 352"/>
                <a:gd name="T52" fmla="*/ 9 w 179"/>
                <a:gd name="T53" fmla="*/ 117 h 352"/>
                <a:gd name="T54" fmla="*/ 9 w 179"/>
                <a:gd name="T55" fmla="*/ 108 h 352"/>
                <a:gd name="T56" fmla="*/ 17 w 179"/>
                <a:gd name="T57" fmla="*/ 98 h 352"/>
                <a:gd name="T58" fmla="*/ 17 w 179"/>
                <a:gd name="T59" fmla="*/ 68 h 352"/>
                <a:gd name="T60" fmla="*/ 34 w 179"/>
                <a:gd name="T61" fmla="*/ 59 h 352"/>
                <a:gd name="T62" fmla="*/ 43 w 179"/>
                <a:gd name="T63" fmla="*/ 49 h 352"/>
                <a:gd name="T64" fmla="*/ 43 w 179"/>
                <a:gd name="T65" fmla="*/ 29 h 352"/>
                <a:gd name="T66" fmla="*/ 68 w 179"/>
                <a:gd name="T67" fmla="*/ 10 h 352"/>
                <a:gd name="T68" fmla="*/ 171 w 179"/>
                <a:gd name="T69" fmla="*/ 0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
                <a:gd name="T106" fmla="*/ 0 h 352"/>
                <a:gd name="T107" fmla="*/ 179 w 179"/>
                <a:gd name="T108" fmla="*/ 352 h 3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 h="352">
                  <a:moveTo>
                    <a:pt x="171" y="0"/>
                  </a:moveTo>
                  <a:lnTo>
                    <a:pt x="171" y="59"/>
                  </a:lnTo>
                  <a:lnTo>
                    <a:pt x="162" y="225"/>
                  </a:lnTo>
                  <a:lnTo>
                    <a:pt x="179" y="333"/>
                  </a:lnTo>
                  <a:lnTo>
                    <a:pt x="171" y="343"/>
                  </a:lnTo>
                  <a:lnTo>
                    <a:pt x="154" y="343"/>
                  </a:lnTo>
                  <a:lnTo>
                    <a:pt x="137" y="343"/>
                  </a:lnTo>
                  <a:lnTo>
                    <a:pt x="120" y="352"/>
                  </a:lnTo>
                  <a:lnTo>
                    <a:pt x="111" y="352"/>
                  </a:lnTo>
                  <a:lnTo>
                    <a:pt x="103" y="352"/>
                  </a:lnTo>
                  <a:lnTo>
                    <a:pt x="111" y="343"/>
                  </a:lnTo>
                  <a:lnTo>
                    <a:pt x="94" y="333"/>
                  </a:lnTo>
                  <a:lnTo>
                    <a:pt x="94" y="303"/>
                  </a:lnTo>
                  <a:lnTo>
                    <a:pt x="0" y="303"/>
                  </a:lnTo>
                  <a:lnTo>
                    <a:pt x="0" y="284"/>
                  </a:lnTo>
                  <a:lnTo>
                    <a:pt x="9" y="254"/>
                  </a:lnTo>
                  <a:lnTo>
                    <a:pt x="17" y="235"/>
                  </a:lnTo>
                  <a:lnTo>
                    <a:pt x="17" y="215"/>
                  </a:lnTo>
                  <a:lnTo>
                    <a:pt x="26" y="205"/>
                  </a:lnTo>
                  <a:lnTo>
                    <a:pt x="26" y="196"/>
                  </a:lnTo>
                  <a:lnTo>
                    <a:pt x="17" y="186"/>
                  </a:lnTo>
                  <a:lnTo>
                    <a:pt x="17" y="176"/>
                  </a:lnTo>
                  <a:lnTo>
                    <a:pt x="9" y="157"/>
                  </a:lnTo>
                  <a:lnTo>
                    <a:pt x="17" y="147"/>
                  </a:lnTo>
                  <a:lnTo>
                    <a:pt x="17" y="137"/>
                  </a:lnTo>
                  <a:lnTo>
                    <a:pt x="9" y="117"/>
                  </a:lnTo>
                  <a:lnTo>
                    <a:pt x="9" y="108"/>
                  </a:lnTo>
                  <a:lnTo>
                    <a:pt x="17" y="98"/>
                  </a:lnTo>
                  <a:lnTo>
                    <a:pt x="17" y="68"/>
                  </a:lnTo>
                  <a:lnTo>
                    <a:pt x="34" y="59"/>
                  </a:lnTo>
                  <a:lnTo>
                    <a:pt x="43" y="49"/>
                  </a:lnTo>
                  <a:lnTo>
                    <a:pt x="43" y="29"/>
                  </a:lnTo>
                  <a:lnTo>
                    <a:pt x="68" y="10"/>
                  </a:lnTo>
                  <a:lnTo>
                    <a:pt x="171"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3" name="Freeform 82"/>
            <p:cNvSpPr>
              <a:spLocks/>
            </p:cNvSpPr>
            <p:nvPr/>
          </p:nvSpPr>
          <p:spPr bwMode="auto">
            <a:xfrm>
              <a:off x="3327" y="3566"/>
              <a:ext cx="197" cy="353"/>
            </a:xfrm>
            <a:custGeom>
              <a:avLst/>
              <a:gdLst>
                <a:gd name="T0" fmla="*/ 9 w 197"/>
                <a:gd name="T1" fmla="*/ 10 h 353"/>
                <a:gd name="T2" fmla="*/ 137 w 197"/>
                <a:gd name="T3" fmla="*/ 0 h 353"/>
                <a:gd name="T4" fmla="*/ 154 w 197"/>
                <a:gd name="T5" fmla="*/ 69 h 353"/>
                <a:gd name="T6" fmla="*/ 171 w 197"/>
                <a:gd name="T7" fmla="*/ 147 h 353"/>
                <a:gd name="T8" fmla="*/ 179 w 197"/>
                <a:gd name="T9" fmla="*/ 167 h 353"/>
                <a:gd name="T10" fmla="*/ 179 w 197"/>
                <a:gd name="T11" fmla="*/ 176 h 353"/>
                <a:gd name="T12" fmla="*/ 188 w 197"/>
                <a:gd name="T13" fmla="*/ 176 h 353"/>
                <a:gd name="T14" fmla="*/ 197 w 197"/>
                <a:gd name="T15" fmla="*/ 196 h 353"/>
                <a:gd name="T16" fmla="*/ 188 w 197"/>
                <a:gd name="T17" fmla="*/ 206 h 353"/>
                <a:gd name="T18" fmla="*/ 188 w 197"/>
                <a:gd name="T19" fmla="*/ 225 h 353"/>
                <a:gd name="T20" fmla="*/ 188 w 197"/>
                <a:gd name="T21" fmla="*/ 245 h 353"/>
                <a:gd name="T22" fmla="*/ 197 w 197"/>
                <a:gd name="T23" fmla="*/ 274 h 353"/>
                <a:gd name="T24" fmla="*/ 197 w 197"/>
                <a:gd name="T25" fmla="*/ 284 h 353"/>
                <a:gd name="T26" fmla="*/ 77 w 197"/>
                <a:gd name="T27" fmla="*/ 294 h 353"/>
                <a:gd name="T28" fmla="*/ 60 w 197"/>
                <a:gd name="T29" fmla="*/ 294 h 353"/>
                <a:gd name="T30" fmla="*/ 52 w 197"/>
                <a:gd name="T31" fmla="*/ 304 h 353"/>
                <a:gd name="T32" fmla="*/ 60 w 197"/>
                <a:gd name="T33" fmla="*/ 323 h 353"/>
                <a:gd name="T34" fmla="*/ 69 w 197"/>
                <a:gd name="T35" fmla="*/ 323 h 353"/>
                <a:gd name="T36" fmla="*/ 69 w 197"/>
                <a:gd name="T37" fmla="*/ 353 h 353"/>
                <a:gd name="T38" fmla="*/ 52 w 197"/>
                <a:gd name="T39" fmla="*/ 353 h 353"/>
                <a:gd name="T40" fmla="*/ 43 w 197"/>
                <a:gd name="T41" fmla="*/ 343 h 353"/>
                <a:gd name="T42" fmla="*/ 34 w 197"/>
                <a:gd name="T43" fmla="*/ 323 h 353"/>
                <a:gd name="T44" fmla="*/ 26 w 197"/>
                <a:gd name="T45" fmla="*/ 333 h 353"/>
                <a:gd name="T46" fmla="*/ 26 w 197"/>
                <a:gd name="T47" fmla="*/ 353 h 353"/>
                <a:gd name="T48" fmla="*/ 17 w 197"/>
                <a:gd name="T49" fmla="*/ 343 h 353"/>
                <a:gd name="T50" fmla="*/ 0 w 197"/>
                <a:gd name="T51" fmla="*/ 235 h 353"/>
                <a:gd name="T52" fmla="*/ 9 w 197"/>
                <a:gd name="T53" fmla="*/ 69 h 353"/>
                <a:gd name="T54" fmla="*/ 9 w 197"/>
                <a:gd name="T55" fmla="*/ 20 h 353"/>
                <a:gd name="T56" fmla="*/ 9 w 197"/>
                <a:gd name="T57" fmla="*/ 10 h 3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7"/>
                <a:gd name="T88" fmla="*/ 0 h 353"/>
                <a:gd name="T89" fmla="*/ 197 w 197"/>
                <a:gd name="T90" fmla="*/ 353 h 3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7" h="353">
                  <a:moveTo>
                    <a:pt x="9" y="10"/>
                  </a:moveTo>
                  <a:lnTo>
                    <a:pt x="137" y="0"/>
                  </a:lnTo>
                  <a:lnTo>
                    <a:pt x="154" y="69"/>
                  </a:lnTo>
                  <a:lnTo>
                    <a:pt x="171" y="147"/>
                  </a:lnTo>
                  <a:lnTo>
                    <a:pt x="179" y="167"/>
                  </a:lnTo>
                  <a:lnTo>
                    <a:pt x="179" y="176"/>
                  </a:lnTo>
                  <a:lnTo>
                    <a:pt x="188" y="176"/>
                  </a:lnTo>
                  <a:lnTo>
                    <a:pt x="197" y="196"/>
                  </a:lnTo>
                  <a:lnTo>
                    <a:pt x="188" y="206"/>
                  </a:lnTo>
                  <a:lnTo>
                    <a:pt x="188" y="225"/>
                  </a:lnTo>
                  <a:lnTo>
                    <a:pt x="188" y="245"/>
                  </a:lnTo>
                  <a:lnTo>
                    <a:pt x="197" y="274"/>
                  </a:lnTo>
                  <a:lnTo>
                    <a:pt x="197" y="284"/>
                  </a:lnTo>
                  <a:lnTo>
                    <a:pt x="77" y="294"/>
                  </a:lnTo>
                  <a:lnTo>
                    <a:pt x="60" y="294"/>
                  </a:lnTo>
                  <a:lnTo>
                    <a:pt x="52" y="304"/>
                  </a:lnTo>
                  <a:lnTo>
                    <a:pt x="60" y="323"/>
                  </a:lnTo>
                  <a:lnTo>
                    <a:pt x="69" y="323"/>
                  </a:lnTo>
                  <a:lnTo>
                    <a:pt x="69" y="353"/>
                  </a:lnTo>
                  <a:lnTo>
                    <a:pt x="52" y="353"/>
                  </a:lnTo>
                  <a:lnTo>
                    <a:pt x="43" y="343"/>
                  </a:lnTo>
                  <a:lnTo>
                    <a:pt x="34" y="323"/>
                  </a:lnTo>
                  <a:lnTo>
                    <a:pt x="26" y="333"/>
                  </a:lnTo>
                  <a:lnTo>
                    <a:pt x="26" y="353"/>
                  </a:lnTo>
                  <a:lnTo>
                    <a:pt x="17" y="343"/>
                  </a:lnTo>
                  <a:lnTo>
                    <a:pt x="0" y="235"/>
                  </a:lnTo>
                  <a:lnTo>
                    <a:pt x="9" y="69"/>
                  </a:lnTo>
                  <a:lnTo>
                    <a:pt x="9" y="20"/>
                  </a:lnTo>
                  <a:lnTo>
                    <a:pt x="9" y="1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4" name="Freeform 83"/>
            <p:cNvSpPr>
              <a:spLocks/>
            </p:cNvSpPr>
            <p:nvPr/>
          </p:nvSpPr>
          <p:spPr bwMode="auto">
            <a:xfrm>
              <a:off x="3233" y="3429"/>
              <a:ext cx="410" cy="157"/>
            </a:xfrm>
            <a:custGeom>
              <a:avLst/>
              <a:gdLst>
                <a:gd name="T0" fmla="*/ 35 w 410"/>
                <a:gd name="T1" fmla="*/ 39 h 157"/>
                <a:gd name="T2" fmla="*/ 86 w 410"/>
                <a:gd name="T3" fmla="*/ 39 h 157"/>
                <a:gd name="T4" fmla="*/ 103 w 410"/>
                <a:gd name="T5" fmla="*/ 29 h 157"/>
                <a:gd name="T6" fmla="*/ 103 w 410"/>
                <a:gd name="T7" fmla="*/ 20 h 157"/>
                <a:gd name="T8" fmla="*/ 111 w 410"/>
                <a:gd name="T9" fmla="*/ 20 h 157"/>
                <a:gd name="T10" fmla="*/ 120 w 410"/>
                <a:gd name="T11" fmla="*/ 29 h 157"/>
                <a:gd name="T12" fmla="*/ 154 w 410"/>
                <a:gd name="T13" fmla="*/ 29 h 157"/>
                <a:gd name="T14" fmla="*/ 231 w 410"/>
                <a:gd name="T15" fmla="*/ 20 h 157"/>
                <a:gd name="T16" fmla="*/ 325 w 410"/>
                <a:gd name="T17" fmla="*/ 10 h 157"/>
                <a:gd name="T18" fmla="*/ 350 w 410"/>
                <a:gd name="T19" fmla="*/ 0 h 157"/>
                <a:gd name="T20" fmla="*/ 410 w 410"/>
                <a:gd name="T21" fmla="*/ 0 h 157"/>
                <a:gd name="T22" fmla="*/ 410 w 410"/>
                <a:gd name="T23" fmla="*/ 20 h 157"/>
                <a:gd name="T24" fmla="*/ 401 w 410"/>
                <a:gd name="T25" fmla="*/ 29 h 157"/>
                <a:gd name="T26" fmla="*/ 384 w 410"/>
                <a:gd name="T27" fmla="*/ 39 h 157"/>
                <a:gd name="T28" fmla="*/ 376 w 410"/>
                <a:gd name="T29" fmla="*/ 49 h 157"/>
                <a:gd name="T30" fmla="*/ 359 w 410"/>
                <a:gd name="T31" fmla="*/ 59 h 157"/>
                <a:gd name="T32" fmla="*/ 350 w 410"/>
                <a:gd name="T33" fmla="*/ 69 h 157"/>
                <a:gd name="T34" fmla="*/ 333 w 410"/>
                <a:gd name="T35" fmla="*/ 88 h 157"/>
                <a:gd name="T36" fmla="*/ 316 w 410"/>
                <a:gd name="T37" fmla="*/ 88 h 157"/>
                <a:gd name="T38" fmla="*/ 299 w 410"/>
                <a:gd name="T39" fmla="*/ 98 h 157"/>
                <a:gd name="T40" fmla="*/ 299 w 410"/>
                <a:gd name="T41" fmla="*/ 118 h 157"/>
                <a:gd name="T42" fmla="*/ 291 w 410"/>
                <a:gd name="T43" fmla="*/ 118 h 157"/>
                <a:gd name="T44" fmla="*/ 291 w 410"/>
                <a:gd name="T45" fmla="*/ 137 h 157"/>
                <a:gd name="T46" fmla="*/ 231 w 410"/>
                <a:gd name="T47" fmla="*/ 137 h 157"/>
                <a:gd name="T48" fmla="*/ 103 w 410"/>
                <a:gd name="T49" fmla="*/ 147 h 157"/>
                <a:gd name="T50" fmla="*/ 0 w 410"/>
                <a:gd name="T51" fmla="*/ 157 h 157"/>
                <a:gd name="T52" fmla="*/ 0 w 410"/>
                <a:gd name="T53" fmla="*/ 127 h 157"/>
                <a:gd name="T54" fmla="*/ 9 w 410"/>
                <a:gd name="T55" fmla="*/ 118 h 157"/>
                <a:gd name="T56" fmla="*/ 9 w 410"/>
                <a:gd name="T57" fmla="*/ 98 h 157"/>
                <a:gd name="T58" fmla="*/ 18 w 410"/>
                <a:gd name="T59" fmla="*/ 88 h 157"/>
                <a:gd name="T60" fmla="*/ 18 w 410"/>
                <a:gd name="T61" fmla="*/ 78 h 157"/>
                <a:gd name="T62" fmla="*/ 26 w 410"/>
                <a:gd name="T63" fmla="*/ 49 h 157"/>
                <a:gd name="T64" fmla="*/ 35 w 410"/>
                <a:gd name="T65" fmla="*/ 39 h 1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0"/>
                <a:gd name="T100" fmla="*/ 0 h 157"/>
                <a:gd name="T101" fmla="*/ 410 w 410"/>
                <a:gd name="T102" fmla="*/ 157 h 1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0" h="157">
                  <a:moveTo>
                    <a:pt x="35" y="39"/>
                  </a:moveTo>
                  <a:lnTo>
                    <a:pt x="86" y="39"/>
                  </a:lnTo>
                  <a:lnTo>
                    <a:pt x="103" y="29"/>
                  </a:lnTo>
                  <a:lnTo>
                    <a:pt x="103" y="20"/>
                  </a:lnTo>
                  <a:lnTo>
                    <a:pt x="111" y="20"/>
                  </a:lnTo>
                  <a:lnTo>
                    <a:pt x="120" y="29"/>
                  </a:lnTo>
                  <a:lnTo>
                    <a:pt x="154" y="29"/>
                  </a:lnTo>
                  <a:lnTo>
                    <a:pt x="231" y="20"/>
                  </a:lnTo>
                  <a:lnTo>
                    <a:pt x="325" y="10"/>
                  </a:lnTo>
                  <a:lnTo>
                    <a:pt x="350" y="0"/>
                  </a:lnTo>
                  <a:lnTo>
                    <a:pt x="410" y="0"/>
                  </a:lnTo>
                  <a:lnTo>
                    <a:pt x="410" y="20"/>
                  </a:lnTo>
                  <a:lnTo>
                    <a:pt x="401" y="29"/>
                  </a:lnTo>
                  <a:lnTo>
                    <a:pt x="384" y="39"/>
                  </a:lnTo>
                  <a:lnTo>
                    <a:pt x="376" y="49"/>
                  </a:lnTo>
                  <a:lnTo>
                    <a:pt x="359" y="59"/>
                  </a:lnTo>
                  <a:lnTo>
                    <a:pt x="350" y="69"/>
                  </a:lnTo>
                  <a:lnTo>
                    <a:pt x="333" y="88"/>
                  </a:lnTo>
                  <a:lnTo>
                    <a:pt x="316" y="88"/>
                  </a:lnTo>
                  <a:lnTo>
                    <a:pt x="299" y="98"/>
                  </a:lnTo>
                  <a:lnTo>
                    <a:pt x="299" y="118"/>
                  </a:lnTo>
                  <a:lnTo>
                    <a:pt x="291" y="118"/>
                  </a:lnTo>
                  <a:lnTo>
                    <a:pt x="291" y="137"/>
                  </a:lnTo>
                  <a:lnTo>
                    <a:pt x="231" y="137"/>
                  </a:lnTo>
                  <a:lnTo>
                    <a:pt x="103" y="147"/>
                  </a:lnTo>
                  <a:lnTo>
                    <a:pt x="0" y="157"/>
                  </a:lnTo>
                  <a:lnTo>
                    <a:pt x="0" y="127"/>
                  </a:lnTo>
                  <a:lnTo>
                    <a:pt x="9" y="118"/>
                  </a:lnTo>
                  <a:lnTo>
                    <a:pt x="9" y="98"/>
                  </a:lnTo>
                  <a:lnTo>
                    <a:pt x="18" y="88"/>
                  </a:lnTo>
                  <a:lnTo>
                    <a:pt x="18" y="78"/>
                  </a:lnTo>
                  <a:lnTo>
                    <a:pt x="26" y="49"/>
                  </a:lnTo>
                  <a:lnTo>
                    <a:pt x="35" y="3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5" name="Freeform 84"/>
            <p:cNvSpPr>
              <a:spLocks/>
            </p:cNvSpPr>
            <p:nvPr/>
          </p:nvSpPr>
          <p:spPr bwMode="auto">
            <a:xfrm>
              <a:off x="3268" y="3263"/>
              <a:ext cx="366" cy="205"/>
            </a:xfrm>
            <a:custGeom>
              <a:avLst/>
              <a:gdLst>
                <a:gd name="T0" fmla="*/ 290 w 366"/>
                <a:gd name="T1" fmla="*/ 176 h 205"/>
                <a:gd name="T2" fmla="*/ 315 w 366"/>
                <a:gd name="T3" fmla="*/ 166 h 205"/>
                <a:gd name="T4" fmla="*/ 332 w 366"/>
                <a:gd name="T5" fmla="*/ 137 h 205"/>
                <a:gd name="T6" fmla="*/ 341 w 366"/>
                <a:gd name="T7" fmla="*/ 127 h 205"/>
                <a:gd name="T8" fmla="*/ 349 w 366"/>
                <a:gd name="T9" fmla="*/ 117 h 205"/>
                <a:gd name="T10" fmla="*/ 366 w 366"/>
                <a:gd name="T11" fmla="*/ 107 h 205"/>
                <a:gd name="T12" fmla="*/ 366 w 366"/>
                <a:gd name="T13" fmla="*/ 97 h 205"/>
                <a:gd name="T14" fmla="*/ 358 w 366"/>
                <a:gd name="T15" fmla="*/ 88 h 205"/>
                <a:gd name="T16" fmla="*/ 341 w 366"/>
                <a:gd name="T17" fmla="*/ 78 h 205"/>
                <a:gd name="T18" fmla="*/ 332 w 366"/>
                <a:gd name="T19" fmla="*/ 58 h 205"/>
                <a:gd name="T20" fmla="*/ 332 w 366"/>
                <a:gd name="T21" fmla="*/ 29 h 205"/>
                <a:gd name="T22" fmla="*/ 324 w 366"/>
                <a:gd name="T23" fmla="*/ 29 h 205"/>
                <a:gd name="T24" fmla="*/ 307 w 366"/>
                <a:gd name="T25" fmla="*/ 19 h 205"/>
                <a:gd name="T26" fmla="*/ 298 w 366"/>
                <a:gd name="T27" fmla="*/ 19 h 205"/>
                <a:gd name="T28" fmla="*/ 290 w 366"/>
                <a:gd name="T29" fmla="*/ 19 h 205"/>
                <a:gd name="T30" fmla="*/ 281 w 366"/>
                <a:gd name="T31" fmla="*/ 19 h 205"/>
                <a:gd name="T32" fmla="*/ 273 w 366"/>
                <a:gd name="T33" fmla="*/ 29 h 205"/>
                <a:gd name="T34" fmla="*/ 264 w 366"/>
                <a:gd name="T35" fmla="*/ 19 h 205"/>
                <a:gd name="T36" fmla="*/ 247 w 366"/>
                <a:gd name="T37" fmla="*/ 19 h 205"/>
                <a:gd name="T38" fmla="*/ 238 w 366"/>
                <a:gd name="T39" fmla="*/ 0 h 205"/>
                <a:gd name="T40" fmla="*/ 213 w 366"/>
                <a:gd name="T41" fmla="*/ 0 h 205"/>
                <a:gd name="T42" fmla="*/ 213 w 366"/>
                <a:gd name="T43" fmla="*/ 19 h 205"/>
                <a:gd name="T44" fmla="*/ 204 w 366"/>
                <a:gd name="T45" fmla="*/ 29 h 205"/>
                <a:gd name="T46" fmla="*/ 196 w 366"/>
                <a:gd name="T47" fmla="*/ 29 h 205"/>
                <a:gd name="T48" fmla="*/ 187 w 366"/>
                <a:gd name="T49" fmla="*/ 39 h 205"/>
                <a:gd name="T50" fmla="*/ 187 w 366"/>
                <a:gd name="T51" fmla="*/ 49 h 205"/>
                <a:gd name="T52" fmla="*/ 170 w 366"/>
                <a:gd name="T53" fmla="*/ 58 h 205"/>
                <a:gd name="T54" fmla="*/ 170 w 366"/>
                <a:gd name="T55" fmla="*/ 78 h 205"/>
                <a:gd name="T56" fmla="*/ 162 w 366"/>
                <a:gd name="T57" fmla="*/ 88 h 205"/>
                <a:gd name="T58" fmla="*/ 153 w 366"/>
                <a:gd name="T59" fmla="*/ 88 h 205"/>
                <a:gd name="T60" fmla="*/ 145 w 366"/>
                <a:gd name="T61" fmla="*/ 78 h 205"/>
                <a:gd name="T62" fmla="*/ 136 w 366"/>
                <a:gd name="T63" fmla="*/ 78 h 205"/>
                <a:gd name="T64" fmla="*/ 136 w 366"/>
                <a:gd name="T65" fmla="*/ 88 h 205"/>
                <a:gd name="T66" fmla="*/ 128 w 366"/>
                <a:gd name="T67" fmla="*/ 97 h 205"/>
                <a:gd name="T68" fmla="*/ 119 w 366"/>
                <a:gd name="T69" fmla="*/ 88 h 205"/>
                <a:gd name="T70" fmla="*/ 111 w 366"/>
                <a:gd name="T71" fmla="*/ 97 h 205"/>
                <a:gd name="T72" fmla="*/ 102 w 366"/>
                <a:gd name="T73" fmla="*/ 107 h 205"/>
                <a:gd name="T74" fmla="*/ 93 w 366"/>
                <a:gd name="T75" fmla="*/ 97 h 205"/>
                <a:gd name="T76" fmla="*/ 68 w 366"/>
                <a:gd name="T77" fmla="*/ 97 h 205"/>
                <a:gd name="T78" fmla="*/ 59 w 366"/>
                <a:gd name="T79" fmla="*/ 117 h 205"/>
                <a:gd name="T80" fmla="*/ 59 w 366"/>
                <a:gd name="T81" fmla="*/ 127 h 205"/>
                <a:gd name="T82" fmla="*/ 42 w 366"/>
                <a:gd name="T83" fmla="*/ 137 h 205"/>
                <a:gd name="T84" fmla="*/ 42 w 366"/>
                <a:gd name="T85" fmla="*/ 156 h 205"/>
                <a:gd name="T86" fmla="*/ 34 w 366"/>
                <a:gd name="T87" fmla="*/ 166 h 205"/>
                <a:gd name="T88" fmla="*/ 17 w 366"/>
                <a:gd name="T89" fmla="*/ 156 h 205"/>
                <a:gd name="T90" fmla="*/ 8 w 366"/>
                <a:gd name="T91" fmla="*/ 166 h 205"/>
                <a:gd name="T92" fmla="*/ 0 w 366"/>
                <a:gd name="T93" fmla="*/ 176 h 205"/>
                <a:gd name="T94" fmla="*/ 8 w 366"/>
                <a:gd name="T95" fmla="*/ 176 h 205"/>
                <a:gd name="T96" fmla="*/ 8 w 366"/>
                <a:gd name="T97" fmla="*/ 186 h 205"/>
                <a:gd name="T98" fmla="*/ 0 w 366"/>
                <a:gd name="T99" fmla="*/ 205 h 205"/>
                <a:gd name="T100" fmla="*/ 51 w 366"/>
                <a:gd name="T101" fmla="*/ 205 h 205"/>
                <a:gd name="T102" fmla="*/ 68 w 366"/>
                <a:gd name="T103" fmla="*/ 195 h 205"/>
                <a:gd name="T104" fmla="*/ 68 w 366"/>
                <a:gd name="T105" fmla="*/ 186 h 205"/>
                <a:gd name="T106" fmla="*/ 76 w 366"/>
                <a:gd name="T107" fmla="*/ 186 h 205"/>
                <a:gd name="T108" fmla="*/ 85 w 366"/>
                <a:gd name="T109" fmla="*/ 195 h 205"/>
                <a:gd name="T110" fmla="*/ 119 w 366"/>
                <a:gd name="T111" fmla="*/ 195 h 205"/>
                <a:gd name="T112" fmla="*/ 196 w 366"/>
                <a:gd name="T113" fmla="*/ 186 h 205"/>
                <a:gd name="T114" fmla="*/ 290 w 366"/>
                <a:gd name="T115" fmla="*/ 176 h 2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66"/>
                <a:gd name="T175" fmla="*/ 0 h 205"/>
                <a:gd name="T176" fmla="*/ 366 w 366"/>
                <a:gd name="T177" fmla="*/ 205 h 2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66" h="205">
                  <a:moveTo>
                    <a:pt x="290" y="176"/>
                  </a:moveTo>
                  <a:lnTo>
                    <a:pt x="315" y="166"/>
                  </a:lnTo>
                  <a:lnTo>
                    <a:pt x="332" y="137"/>
                  </a:lnTo>
                  <a:lnTo>
                    <a:pt x="341" y="127"/>
                  </a:lnTo>
                  <a:lnTo>
                    <a:pt x="349" y="117"/>
                  </a:lnTo>
                  <a:lnTo>
                    <a:pt x="366" y="107"/>
                  </a:lnTo>
                  <a:lnTo>
                    <a:pt x="366" y="97"/>
                  </a:lnTo>
                  <a:lnTo>
                    <a:pt x="358" y="88"/>
                  </a:lnTo>
                  <a:lnTo>
                    <a:pt x="341" y="78"/>
                  </a:lnTo>
                  <a:lnTo>
                    <a:pt x="332" y="58"/>
                  </a:lnTo>
                  <a:lnTo>
                    <a:pt x="332" y="29"/>
                  </a:lnTo>
                  <a:lnTo>
                    <a:pt x="324" y="29"/>
                  </a:lnTo>
                  <a:lnTo>
                    <a:pt x="307" y="19"/>
                  </a:lnTo>
                  <a:lnTo>
                    <a:pt x="298" y="19"/>
                  </a:lnTo>
                  <a:lnTo>
                    <a:pt x="290" y="19"/>
                  </a:lnTo>
                  <a:lnTo>
                    <a:pt x="281" y="19"/>
                  </a:lnTo>
                  <a:lnTo>
                    <a:pt x="273" y="29"/>
                  </a:lnTo>
                  <a:lnTo>
                    <a:pt x="264" y="19"/>
                  </a:lnTo>
                  <a:lnTo>
                    <a:pt x="247" y="19"/>
                  </a:lnTo>
                  <a:lnTo>
                    <a:pt x="238" y="0"/>
                  </a:lnTo>
                  <a:lnTo>
                    <a:pt x="213" y="0"/>
                  </a:lnTo>
                  <a:lnTo>
                    <a:pt x="213" y="19"/>
                  </a:lnTo>
                  <a:lnTo>
                    <a:pt x="204" y="29"/>
                  </a:lnTo>
                  <a:lnTo>
                    <a:pt x="196" y="29"/>
                  </a:lnTo>
                  <a:lnTo>
                    <a:pt x="187" y="39"/>
                  </a:lnTo>
                  <a:lnTo>
                    <a:pt x="187" y="49"/>
                  </a:lnTo>
                  <a:lnTo>
                    <a:pt x="170" y="58"/>
                  </a:lnTo>
                  <a:lnTo>
                    <a:pt x="170" y="78"/>
                  </a:lnTo>
                  <a:lnTo>
                    <a:pt x="162" y="88"/>
                  </a:lnTo>
                  <a:lnTo>
                    <a:pt x="153" y="88"/>
                  </a:lnTo>
                  <a:lnTo>
                    <a:pt x="145" y="78"/>
                  </a:lnTo>
                  <a:lnTo>
                    <a:pt x="136" y="78"/>
                  </a:lnTo>
                  <a:lnTo>
                    <a:pt x="136" y="88"/>
                  </a:lnTo>
                  <a:lnTo>
                    <a:pt x="128" y="97"/>
                  </a:lnTo>
                  <a:lnTo>
                    <a:pt x="119" y="88"/>
                  </a:lnTo>
                  <a:lnTo>
                    <a:pt x="111" y="97"/>
                  </a:lnTo>
                  <a:lnTo>
                    <a:pt x="102" y="107"/>
                  </a:lnTo>
                  <a:lnTo>
                    <a:pt x="93" y="97"/>
                  </a:lnTo>
                  <a:lnTo>
                    <a:pt x="68" y="97"/>
                  </a:lnTo>
                  <a:lnTo>
                    <a:pt x="59" y="117"/>
                  </a:lnTo>
                  <a:lnTo>
                    <a:pt x="59" y="127"/>
                  </a:lnTo>
                  <a:lnTo>
                    <a:pt x="42" y="137"/>
                  </a:lnTo>
                  <a:lnTo>
                    <a:pt x="42" y="156"/>
                  </a:lnTo>
                  <a:lnTo>
                    <a:pt x="34" y="166"/>
                  </a:lnTo>
                  <a:lnTo>
                    <a:pt x="17" y="156"/>
                  </a:lnTo>
                  <a:lnTo>
                    <a:pt x="8" y="166"/>
                  </a:lnTo>
                  <a:lnTo>
                    <a:pt x="0" y="176"/>
                  </a:lnTo>
                  <a:lnTo>
                    <a:pt x="8" y="176"/>
                  </a:lnTo>
                  <a:lnTo>
                    <a:pt x="8" y="186"/>
                  </a:lnTo>
                  <a:lnTo>
                    <a:pt x="0" y="205"/>
                  </a:lnTo>
                  <a:lnTo>
                    <a:pt x="51" y="205"/>
                  </a:lnTo>
                  <a:lnTo>
                    <a:pt x="68" y="195"/>
                  </a:lnTo>
                  <a:lnTo>
                    <a:pt x="68" y="186"/>
                  </a:lnTo>
                  <a:lnTo>
                    <a:pt x="76" y="186"/>
                  </a:lnTo>
                  <a:lnTo>
                    <a:pt x="85" y="195"/>
                  </a:lnTo>
                  <a:lnTo>
                    <a:pt x="119" y="195"/>
                  </a:lnTo>
                  <a:lnTo>
                    <a:pt x="196" y="186"/>
                  </a:lnTo>
                  <a:lnTo>
                    <a:pt x="290" y="176"/>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6" name="Freeform 85"/>
            <p:cNvSpPr>
              <a:spLocks/>
            </p:cNvSpPr>
            <p:nvPr/>
          </p:nvSpPr>
          <p:spPr bwMode="auto">
            <a:xfrm>
              <a:off x="3327" y="3067"/>
              <a:ext cx="154" cy="303"/>
            </a:xfrm>
            <a:custGeom>
              <a:avLst/>
              <a:gdLst>
                <a:gd name="T0" fmla="*/ 0 w 154"/>
                <a:gd name="T1" fmla="*/ 293 h 303"/>
                <a:gd name="T2" fmla="*/ 0 w 154"/>
                <a:gd name="T3" fmla="*/ 274 h 303"/>
                <a:gd name="T4" fmla="*/ 17 w 154"/>
                <a:gd name="T5" fmla="*/ 254 h 303"/>
                <a:gd name="T6" fmla="*/ 17 w 154"/>
                <a:gd name="T7" fmla="*/ 245 h 303"/>
                <a:gd name="T8" fmla="*/ 26 w 154"/>
                <a:gd name="T9" fmla="*/ 235 h 303"/>
                <a:gd name="T10" fmla="*/ 26 w 154"/>
                <a:gd name="T11" fmla="*/ 225 h 303"/>
                <a:gd name="T12" fmla="*/ 17 w 154"/>
                <a:gd name="T13" fmla="*/ 215 h 303"/>
                <a:gd name="T14" fmla="*/ 9 w 154"/>
                <a:gd name="T15" fmla="*/ 19 h 303"/>
                <a:gd name="T16" fmla="*/ 17 w 154"/>
                <a:gd name="T17" fmla="*/ 19 h 303"/>
                <a:gd name="T18" fmla="*/ 26 w 154"/>
                <a:gd name="T19" fmla="*/ 19 h 303"/>
                <a:gd name="T20" fmla="*/ 34 w 154"/>
                <a:gd name="T21" fmla="*/ 19 h 303"/>
                <a:gd name="T22" fmla="*/ 43 w 154"/>
                <a:gd name="T23" fmla="*/ 10 h 303"/>
                <a:gd name="T24" fmla="*/ 52 w 154"/>
                <a:gd name="T25" fmla="*/ 10 h 303"/>
                <a:gd name="T26" fmla="*/ 137 w 154"/>
                <a:gd name="T27" fmla="*/ 0 h 303"/>
                <a:gd name="T28" fmla="*/ 154 w 154"/>
                <a:gd name="T29" fmla="*/ 196 h 303"/>
                <a:gd name="T30" fmla="*/ 154 w 154"/>
                <a:gd name="T31" fmla="*/ 215 h 303"/>
                <a:gd name="T32" fmla="*/ 145 w 154"/>
                <a:gd name="T33" fmla="*/ 225 h 303"/>
                <a:gd name="T34" fmla="*/ 137 w 154"/>
                <a:gd name="T35" fmla="*/ 225 h 303"/>
                <a:gd name="T36" fmla="*/ 128 w 154"/>
                <a:gd name="T37" fmla="*/ 235 h 303"/>
                <a:gd name="T38" fmla="*/ 128 w 154"/>
                <a:gd name="T39" fmla="*/ 245 h 303"/>
                <a:gd name="T40" fmla="*/ 111 w 154"/>
                <a:gd name="T41" fmla="*/ 254 h 303"/>
                <a:gd name="T42" fmla="*/ 103 w 154"/>
                <a:gd name="T43" fmla="*/ 284 h 303"/>
                <a:gd name="T44" fmla="*/ 94 w 154"/>
                <a:gd name="T45" fmla="*/ 284 h 303"/>
                <a:gd name="T46" fmla="*/ 86 w 154"/>
                <a:gd name="T47" fmla="*/ 274 h 303"/>
                <a:gd name="T48" fmla="*/ 77 w 154"/>
                <a:gd name="T49" fmla="*/ 274 h 303"/>
                <a:gd name="T50" fmla="*/ 77 w 154"/>
                <a:gd name="T51" fmla="*/ 284 h 303"/>
                <a:gd name="T52" fmla="*/ 69 w 154"/>
                <a:gd name="T53" fmla="*/ 293 h 303"/>
                <a:gd name="T54" fmla="*/ 60 w 154"/>
                <a:gd name="T55" fmla="*/ 284 h 303"/>
                <a:gd name="T56" fmla="*/ 52 w 154"/>
                <a:gd name="T57" fmla="*/ 293 h 303"/>
                <a:gd name="T58" fmla="*/ 43 w 154"/>
                <a:gd name="T59" fmla="*/ 303 h 303"/>
                <a:gd name="T60" fmla="*/ 34 w 154"/>
                <a:gd name="T61" fmla="*/ 293 h 303"/>
                <a:gd name="T62" fmla="*/ 9 w 154"/>
                <a:gd name="T63" fmla="*/ 293 h 303"/>
                <a:gd name="T64" fmla="*/ 0 w 154"/>
                <a:gd name="T65" fmla="*/ 303 h 303"/>
                <a:gd name="T66" fmla="*/ 0 w 154"/>
                <a:gd name="T67" fmla="*/ 293 h 30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4"/>
                <a:gd name="T103" fmla="*/ 0 h 303"/>
                <a:gd name="T104" fmla="*/ 154 w 154"/>
                <a:gd name="T105" fmla="*/ 303 h 30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4" h="303">
                  <a:moveTo>
                    <a:pt x="0" y="293"/>
                  </a:moveTo>
                  <a:lnTo>
                    <a:pt x="0" y="274"/>
                  </a:lnTo>
                  <a:lnTo>
                    <a:pt x="17" y="254"/>
                  </a:lnTo>
                  <a:lnTo>
                    <a:pt x="17" y="245"/>
                  </a:lnTo>
                  <a:lnTo>
                    <a:pt x="26" y="235"/>
                  </a:lnTo>
                  <a:lnTo>
                    <a:pt x="26" y="225"/>
                  </a:lnTo>
                  <a:lnTo>
                    <a:pt x="17" y="215"/>
                  </a:lnTo>
                  <a:lnTo>
                    <a:pt x="9" y="19"/>
                  </a:lnTo>
                  <a:lnTo>
                    <a:pt x="17" y="19"/>
                  </a:lnTo>
                  <a:lnTo>
                    <a:pt x="26" y="19"/>
                  </a:lnTo>
                  <a:lnTo>
                    <a:pt x="34" y="19"/>
                  </a:lnTo>
                  <a:lnTo>
                    <a:pt x="43" y="10"/>
                  </a:lnTo>
                  <a:lnTo>
                    <a:pt x="52" y="10"/>
                  </a:lnTo>
                  <a:lnTo>
                    <a:pt x="137" y="0"/>
                  </a:lnTo>
                  <a:lnTo>
                    <a:pt x="154" y="196"/>
                  </a:lnTo>
                  <a:lnTo>
                    <a:pt x="154" y="215"/>
                  </a:lnTo>
                  <a:lnTo>
                    <a:pt x="145" y="225"/>
                  </a:lnTo>
                  <a:lnTo>
                    <a:pt x="137" y="225"/>
                  </a:lnTo>
                  <a:lnTo>
                    <a:pt x="128" y="235"/>
                  </a:lnTo>
                  <a:lnTo>
                    <a:pt x="128" y="245"/>
                  </a:lnTo>
                  <a:lnTo>
                    <a:pt x="111" y="254"/>
                  </a:lnTo>
                  <a:lnTo>
                    <a:pt x="103" y="284"/>
                  </a:lnTo>
                  <a:lnTo>
                    <a:pt x="94" y="284"/>
                  </a:lnTo>
                  <a:lnTo>
                    <a:pt x="86" y="274"/>
                  </a:lnTo>
                  <a:lnTo>
                    <a:pt x="77" y="274"/>
                  </a:lnTo>
                  <a:lnTo>
                    <a:pt x="77" y="284"/>
                  </a:lnTo>
                  <a:lnTo>
                    <a:pt x="69" y="293"/>
                  </a:lnTo>
                  <a:lnTo>
                    <a:pt x="60" y="284"/>
                  </a:lnTo>
                  <a:lnTo>
                    <a:pt x="52" y="293"/>
                  </a:lnTo>
                  <a:lnTo>
                    <a:pt x="43" y="303"/>
                  </a:lnTo>
                  <a:lnTo>
                    <a:pt x="34" y="293"/>
                  </a:lnTo>
                  <a:lnTo>
                    <a:pt x="9" y="293"/>
                  </a:lnTo>
                  <a:lnTo>
                    <a:pt x="0" y="303"/>
                  </a:lnTo>
                  <a:lnTo>
                    <a:pt x="0" y="293"/>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7" name="Freeform 86"/>
            <p:cNvSpPr>
              <a:spLocks/>
            </p:cNvSpPr>
            <p:nvPr/>
          </p:nvSpPr>
          <p:spPr bwMode="auto">
            <a:xfrm>
              <a:off x="3148" y="3028"/>
              <a:ext cx="205" cy="411"/>
            </a:xfrm>
            <a:custGeom>
              <a:avLst/>
              <a:gdLst>
                <a:gd name="T0" fmla="*/ 34 w 205"/>
                <a:gd name="T1" fmla="*/ 9 h 411"/>
                <a:gd name="T2" fmla="*/ 171 w 205"/>
                <a:gd name="T3" fmla="*/ 0 h 411"/>
                <a:gd name="T4" fmla="*/ 171 w 205"/>
                <a:gd name="T5" fmla="*/ 19 h 411"/>
                <a:gd name="T6" fmla="*/ 179 w 205"/>
                <a:gd name="T7" fmla="*/ 29 h 411"/>
                <a:gd name="T8" fmla="*/ 179 w 205"/>
                <a:gd name="T9" fmla="*/ 49 h 411"/>
                <a:gd name="T10" fmla="*/ 188 w 205"/>
                <a:gd name="T11" fmla="*/ 58 h 411"/>
                <a:gd name="T12" fmla="*/ 196 w 205"/>
                <a:gd name="T13" fmla="*/ 254 h 411"/>
                <a:gd name="T14" fmla="*/ 205 w 205"/>
                <a:gd name="T15" fmla="*/ 264 h 411"/>
                <a:gd name="T16" fmla="*/ 205 w 205"/>
                <a:gd name="T17" fmla="*/ 274 h 411"/>
                <a:gd name="T18" fmla="*/ 196 w 205"/>
                <a:gd name="T19" fmla="*/ 284 h 411"/>
                <a:gd name="T20" fmla="*/ 196 w 205"/>
                <a:gd name="T21" fmla="*/ 293 h 411"/>
                <a:gd name="T22" fmla="*/ 179 w 205"/>
                <a:gd name="T23" fmla="*/ 313 h 411"/>
                <a:gd name="T24" fmla="*/ 179 w 205"/>
                <a:gd name="T25" fmla="*/ 332 h 411"/>
                <a:gd name="T26" fmla="*/ 179 w 205"/>
                <a:gd name="T27" fmla="*/ 342 h 411"/>
                <a:gd name="T28" fmla="*/ 179 w 205"/>
                <a:gd name="T29" fmla="*/ 352 h 411"/>
                <a:gd name="T30" fmla="*/ 179 w 205"/>
                <a:gd name="T31" fmla="*/ 362 h 411"/>
                <a:gd name="T32" fmla="*/ 162 w 205"/>
                <a:gd name="T33" fmla="*/ 372 h 411"/>
                <a:gd name="T34" fmla="*/ 162 w 205"/>
                <a:gd name="T35" fmla="*/ 391 h 411"/>
                <a:gd name="T36" fmla="*/ 154 w 205"/>
                <a:gd name="T37" fmla="*/ 401 h 411"/>
                <a:gd name="T38" fmla="*/ 137 w 205"/>
                <a:gd name="T39" fmla="*/ 391 h 411"/>
                <a:gd name="T40" fmla="*/ 128 w 205"/>
                <a:gd name="T41" fmla="*/ 401 h 411"/>
                <a:gd name="T42" fmla="*/ 120 w 205"/>
                <a:gd name="T43" fmla="*/ 411 h 411"/>
                <a:gd name="T44" fmla="*/ 111 w 205"/>
                <a:gd name="T45" fmla="*/ 391 h 411"/>
                <a:gd name="T46" fmla="*/ 111 w 205"/>
                <a:gd name="T47" fmla="*/ 381 h 411"/>
                <a:gd name="T48" fmla="*/ 103 w 205"/>
                <a:gd name="T49" fmla="*/ 352 h 411"/>
                <a:gd name="T50" fmla="*/ 68 w 205"/>
                <a:gd name="T51" fmla="*/ 332 h 411"/>
                <a:gd name="T52" fmla="*/ 60 w 205"/>
                <a:gd name="T53" fmla="*/ 323 h 411"/>
                <a:gd name="T54" fmla="*/ 60 w 205"/>
                <a:gd name="T55" fmla="*/ 303 h 411"/>
                <a:gd name="T56" fmla="*/ 68 w 205"/>
                <a:gd name="T57" fmla="*/ 293 h 411"/>
                <a:gd name="T58" fmla="*/ 68 w 205"/>
                <a:gd name="T59" fmla="*/ 274 h 411"/>
                <a:gd name="T60" fmla="*/ 60 w 205"/>
                <a:gd name="T61" fmla="*/ 264 h 411"/>
                <a:gd name="T62" fmla="*/ 51 w 205"/>
                <a:gd name="T63" fmla="*/ 274 h 411"/>
                <a:gd name="T64" fmla="*/ 51 w 205"/>
                <a:gd name="T65" fmla="*/ 274 h 411"/>
                <a:gd name="T66" fmla="*/ 43 w 205"/>
                <a:gd name="T67" fmla="*/ 264 h 411"/>
                <a:gd name="T68" fmla="*/ 43 w 205"/>
                <a:gd name="T69" fmla="*/ 254 h 411"/>
                <a:gd name="T70" fmla="*/ 34 w 205"/>
                <a:gd name="T71" fmla="*/ 235 h 411"/>
                <a:gd name="T72" fmla="*/ 17 w 205"/>
                <a:gd name="T73" fmla="*/ 225 h 411"/>
                <a:gd name="T74" fmla="*/ 0 w 205"/>
                <a:gd name="T75" fmla="*/ 195 h 411"/>
                <a:gd name="T76" fmla="*/ 0 w 205"/>
                <a:gd name="T77" fmla="*/ 166 h 411"/>
                <a:gd name="T78" fmla="*/ 17 w 205"/>
                <a:gd name="T79" fmla="*/ 127 h 411"/>
                <a:gd name="T80" fmla="*/ 26 w 205"/>
                <a:gd name="T81" fmla="*/ 107 h 411"/>
                <a:gd name="T82" fmla="*/ 17 w 205"/>
                <a:gd name="T83" fmla="*/ 97 h 411"/>
                <a:gd name="T84" fmla="*/ 26 w 205"/>
                <a:gd name="T85" fmla="*/ 88 h 411"/>
                <a:gd name="T86" fmla="*/ 51 w 205"/>
                <a:gd name="T87" fmla="*/ 78 h 411"/>
                <a:gd name="T88" fmla="*/ 60 w 205"/>
                <a:gd name="T89" fmla="*/ 58 h 411"/>
                <a:gd name="T90" fmla="*/ 60 w 205"/>
                <a:gd name="T91" fmla="*/ 29 h 411"/>
                <a:gd name="T92" fmla="*/ 43 w 205"/>
                <a:gd name="T93" fmla="*/ 19 h 411"/>
                <a:gd name="T94" fmla="*/ 34 w 205"/>
                <a:gd name="T95" fmla="*/ 9 h 41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1"/>
                <a:gd name="T146" fmla="*/ 205 w 205"/>
                <a:gd name="T147" fmla="*/ 411 h 41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1">
                  <a:moveTo>
                    <a:pt x="34" y="9"/>
                  </a:moveTo>
                  <a:lnTo>
                    <a:pt x="171" y="0"/>
                  </a:lnTo>
                  <a:lnTo>
                    <a:pt x="171" y="19"/>
                  </a:lnTo>
                  <a:lnTo>
                    <a:pt x="179" y="29"/>
                  </a:lnTo>
                  <a:lnTo>
                    <a:pt x="179" y="49"/>
                  </a:lnTo>
                  <a:lnTo>
                    <a:pt x="188" y="58"/>
                  </a:lnTo>
                  <a:lnTo>
                    <a:pt x="196" y="254"/>
                  </a:lnTo>
                  <a:lnTo>
                    <a:pt x="205" y="264"/>
                  </a:lnTo>
                  <a:lnTo>
                    <a:pt x="205" y="274"/>
                  </a:lnTo>
                  <a:lnTo>
                    <a:pt x="196" y="284"/>
                  </a:lnTo>
                  <a:lnTo>
                    <a:pt x="196" y="293"/>
                  </a:lnTo>
                  <a:lnTo>
                    <a:pt x="179" y="313"/>
                  </a:lnTo>
                  <a:lnTo>
                    <a:pt x="179" y="332"/>
                  </a:lnTo>
                  <a:lnTo>
                    <a:pt x="179" y="342"/>
                  </a:lnTo>
                  <a:lnTo>
                    <a:pt x="179" y="352"/>
                  </a:lnTo>
                  <a:lnTo>
                    <a:pt x="179" y="362"/>
                  </a:lnTo>
                  <a:lnTo>
                    <a:pt x="162" y="372"/>
                  </a:lnTo>
                  <a:lnTo>
                    <a:pt x="162" y="391"/>
                  </a:lnTo>
                  <a:lnTo>
                    <a:pt x="154" y="401"/>
                  </a:lnTo>
                  <a:lnTo>
                    <a:pt x="137" y="391"/>
                  </a:lnTo>
                  <a:lnTo>
                    <a:pt x="128" y="401"/>
                  </a:lnTo>
                  <a:lnTo>
                    <a:pt x="120" y="411"/>
                  </a:lnTo>
                  <a:lnTo>
                    <a:pt x="111" y="391"/>
                  </a:lnTo>
                  <a:lnTo>
                    <a:pt x="111" y="381"/>
                  </a:lnTo>
                  <a:lnTo>
                    <a:pt x="103" y="352"/>
                  </a:lnTo>
                  <a:lnTo>
                    <a:pt x="68" y="332"/>
                  </a:lnTo>
                  <a:lnTo>
                    <a:pt x="60" y="323"/>
                  </a:lnTo>
                  <a:lnTo>
                    <a:pt x="60" y="303"/>
                  </a:lnTo>
                  <a:lnTo>
                    <a:pt x="68" y="293"/>
                  </a:lnTo>
                  <a:lnTo>
                    <a:pt x="68" y="274"/>
                  </a:lnTo>
                  <a:lnTo>
                    <a:pt x="60" y="264"/>
                  </a:lnTo>
                  <a:lnTo>
                    <a:pt x="51" y="274"/>
                  </a:lnTo>
                  <a:lnTo>
                    <a:pt x="43" y="264"/>
                  </a:lnTo>
                  <a:lnTo>
                    <a:pt x="43" y="254"/>
                  </a:lnTo>
                  <a:lnTo>
                    <a:pt x="34" y="235"/>
                  </a:lnTo>
                  <a:lnTo>
                    <a:pt x="17" y="225"/>
                  </a:lnTo>
                  <a:lnTo>
                    <a:pt x="0" y="195"/>
                  </a:lnTo>
                  <a:lnTo>
                    <a:pt x="0" y="166"/>
                  </a:lnTo>
                  <a:lnTo>
                    <a:pt x="17" y="127"/>
                  </a:lnTo>
                  <a:lnTo>
                    <a:pt x="26" y="107"/>
                  </a:lnTo>
                  <a:lnTo>
                    <a:pt x="17" y="97"/>
                  </a:lnTo>
                  <a:lnTo>
                    <a:pt x="26" y="88"/>
                  </a:lnTo>
                  <a:lnTo>
                    <a:pt x="51" y="78"/>
                  </a:lnTo>
                  <a:lnTo>
                    <a:pt x="60" y="58"/>
                  </a:lnTo>
                  <a:lnTo>
                    <a:pt x="60" y="29"/>
                  </a:lnTo>
                  <a:lnTo>
                    <a:pt x="43" y="19"/>
                  </a:lnTo>
                  <a:lnTo>
                    <a:pt x="34" y="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8" name="Freeform 87"/>
            <p:cNvSpPr>
              <a:spLocks/>
            </p:cNvSpPr>
            <p:nvPr/>
          </p:nvSpPr>
          <p:spPr bwMode="auto">
            <a:xfrm>
              <a:off x="3071" y="2714"/>
              <a:ext cx="273" cy="323"/>
            </a:xfrm>
            <a:custGeom>
              <a:avLst/>
              <a:gdLst>
                <a:gd name="T0" fmla="*/ 43 w 273"/>
                <a:gd name="T1" fmla="*/ 20 h 323"/>
                <a:gd name="T2" fmla="*/ 52 w 273"/>
                <a:gd name="T3" fmla="*/ 20 h 323"/>
                <a:gd name="T4" fmla="*/ 77 w 273"/>
                <a:gd name="T5" fmla="*/ 0 h 323"/>
                <a:gd name="T6" fmla="*/ 94 w 273"/>
                <a:gd name="T7" fmla="*/ 0 h 323"/>
                <a:gd name="T8" fmla="*/ 94 w 273"/>
                <a:gd name="T9" fmla="*/ 20 h 323"/>
                <a:gd name="T10" fmla="*/ 111 w 273"/>
                <a:gd name="T11" fmla="*/ 30 h 323"/>
                <a:gd name="T12" fmla="*/ 120 w 273"/>
                <a:gd name="T13" fmla="*/ 30 h 323"/>
                <a:gd name="T14" fmla="*/ 128 w 273"/>
                <a:gd name="T15" fmla="*/ 39 h 323"/>
                <a:gd name="T16" fmla="*/ 154 w 273"/>
                <a:gd name="T17" fmla="*/ 49 h 323"/>
                <a:gd name="T18" fmla="*/ 180 w 273"/>
                <a:gd name="T19" fmla="*/ 49 h 323"/>
                <a:gd name="T20" fmla="*/ 188 w 273"/>
                <a:gd name="T21" fmla="*/ 59 h 323"/>
                <a:gd name="T22" fmla="*/ 197 w 273"/>
                <a:gd name="T23" fmla="*/ 59 h 323"/>
                <a:gd name="T24" fmla="*/ 222 w 273"/>
                <a:gd name="T25" fmla="*/ 69 h 323"/>
                <a:gd name="T26" fmla="*/ 231 w 273"/>
                <a:gd name="T27" fmla="*/ 79 h 323"/>
                <a:gd name="T28" fmla="*/ 231 w 273"/>
                <a:gd name="T29" fmla="*/ 108 h 323"/>
                <a:gd name="T30" fmla="*/ 239 w 273"/>
                <a:gd name="T31" fmla="*/ 108 h 323"/>
                <a:gd name="T32" fmla="*/ 248 w 273"/>
                <a:gd name="T33" fmla="*/ 128 h 323"/>
                <a:gd name="T34" fmla="*/ 239 w 273"/>
                <a:gd name="T35" fmla="*/ 137 h 323"/>
                <a:gd name="T36" fmla="*/ 231 w 273"/>
                <a:gd name="T37" fmla="*/ 147 h 323"/>
                <a:gd name="T38" fmla="*/ 231 w 273"/>
                <a:gd name="T39" fmla="*/ 157 h 323"/>
                <a:gd name="T40" fmla="*/ 231 w 273"/>
                <a:gd name="T41" fmla="*/ 167 h 323"/>
                <a:gd name="T42" fmla="*/ 248 w 273"/>
                <a:gd name="T43" fmla="*/ 147 h 323"/>
                <a:gd name="T44" fmla="*/ 256 w 273"/>
                <a:gd name="T45" fmla="*/ 137 h 323"/>
                <a:gd name="T46" fmla="*/ 265 w 273"/>
                <a:gd name="T47" fmla="*/ 118 h 323"/>
                <a:gd name="T48" fmla="*/ 273 w 273"/>
                <a:gd name="T49" fmla="*/ 108 h 323"/>
                <a:gd name="T50" fmla="*/ 273 w 273"/>
                <a:gd name="T51" fmla="*/ 118 h 323"/>
                <a:gd name="T52" fmla="*/ 265 w 273"/>
                <a:gd name="T53" fmla="*/ 137 h 323"/>
                <a:gd name="T54" fmla="*/ 256 w 273"/>
                <a:gd name="T55" fmla="*/ 157 h 323"/>
                <a:gd name="T56" fmla="*/ 248 w 273"/>
                <a:gd name="T57" fmla="*/ 167 h 323"/>
                <a:gd name="T58" fmla="*/ 248 w 273"/>
                <a:gd name="T59" fmla="*/ 196 h 323"/>
                <a:gd name="T60" fmla="*/ 248 w 273"/>
                <a:gd name="T61" fmla="*/ 235 h 323"/>
                <a:gd name="T62" fmla="*/ 239 w 273"/>
                <a:gd name="T63" fmla="*/ 255 h 323"/>
                <a:gd name="T64" fmla="*/ 248 w 273"/>
                <a:gd name="T65" fmla="*/ 284 h 323"/>
                <a:gd name="T66" fmla="*/ 248 w 273"/>
                <a:gd name="T67" fmla="*/ 314 h 323"/>
                <a:gd name="T68" fmla="*/ 111 w 273"/>
                <a:gd name="T69" fmla="*/ 323 h 323"/>
                <a:gd name="T70" fmla="*/ 111 w 273"/>
                <a:gd name="T71" fmla="*/ 314 h 323"/>
                <a:gd name="T72" fmla="*/ 94 w 273"/>
                <a:gd name="T73" fmla="*/ 304 h 323"/>
                <a:gd name="T74" fmla="*/ 86 w 273"/>
                <a:gd name="T75" fmla="*/ 274 h 323"/>
                <a:gd name="T76" fmla="*/ 86 w 273"/>
                <a:gd name="T77" fmla="*/ 255 h 323"/>
                <a:gd name="T78" fmla="*/ 77 w 273"/>
                <a:gd name="T79" fmla="*/ 245 h 323"/>
                <a:gd name="T80" fmla="*/ 86 w 273"/>
                <a:gd name="T81" fmla="*/ 225 h 323"/>
                <a:gd name="T82" fmla="*/ 77 w 273"/>
                <a:gd name="T83" fmla="*/ 216 h 323"/>
                <a:gd name="T84" fmla="*/ 52 w 273"/>
                <a:gd name="T85" fmla="*/ 196 h 323"/>
                <a:gd name="T86" fmla="*/ 52 w 273"/>
                <a:gd name="T87" fmla="*/ 186 h 323"/>
                <a:gd name="T88" fmla="*/ 43 w 273"/>
                <a:gd name="T89" fmla="*/ 186 h 323"/>
                <a:gd name="T90" fmla="*/ 35 w 273"/>
                <a:gd name="T91" fmla="*/ 177 h 323"/>
                <a:gd name="T92" fmla="*/ 17 w 273"/>
                <a:gd name="T93" fmla="*/ 167 h 323"/>
                <a:gd name="T94" fmla="*/ 9 w 273"/>
                <a:gd name="T95" fmla="*/ 157 h 323"/>
                <a:gd name="T96" fmla="*/ 17 w 273"/>
                <a:gd name="T97" fmla="*/ 118 h 323"/>
                <a:gd name="T98" fmla="*/ 0 w 273"/>
                <a:gd name="T99" fmla="*/ 98 h 323"/>
                <a:gd name="T100" fmla="*/ 9 w 273"/>
                <a:gd name="T101" fmla="*/ 79 h 323"/>
                <a:gd name="T102" fmla="*/ 26 w 273"/>
                <a:gd name="T103" fmla="*/ 59 h 323"/>
                <a:gd name="T104" fmla="*/ 35 w 273"/>
                <a:gd name="T105" fmla="*/ 20 h 323"/>
                <a:gd name="T106" fmla="*/ 43 w 273"/>
                <a:gd name="T107" fmla="*/ 20 h 3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73"/>
                <a:gd name="T163" fmla="*/ 0 h 323"/>
                <a:gd name="T164" fmla="*/ 273 w 273"/>
                <a:gd name="T165" fmla="*/ 323 h 32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73" h="323">
                  <a:moveTo>
                    <a:pt x="43" y="20"/>
                  </a:moveTo>
                  <a:lnTo>
                    <a:pt x="52" y="20"/>
                  </a:lnTo>
                  <a:lnTo>
                    <a:pt x="77" y="0"/>
                  </a:lnTo>
                  <a:lnTo>
                    <a:pt x="94" y="0"/>
                  </a:lnTo>
                  <a:lnTo>
                    <a:pt x="94" y="20"/>
                  </a:lnTo>
                  <a:lnTo>
                    <a:pt x="111" y="30"/>
                  </a:lnTo>
                  <a:lnTo>
                    <a:pt x="120" y="30"/>
                  </a:lnTo>
                  <a:lnTo>
                    <a:pt x="128" y="39"/>
                  </a:lnTo>
                  <a:lnTo>
                    <a:pt x="154" y="49"/>
                  </a:lnTo>
                  <a:lnTo>
                    <a:pt x="180" y="49"/>
                  </a:lnTo>
                  <a:lnTo>
                    <a:pt x="188" y="59"/>
                  </a:lnTo>
                  <a:lnTo>
                    <a:pt x="197" y="59"/>
                  </a:lnTo>
                  <a:lnTo>
                    <a:pt x="222" y="69"/>
                  </a:lnTo>
                  <a:lnTo>
                    <a:pt x="231" y="79"/>
                  </a:lnTo>
                  <a:lnTo>
                    <a:pt x="231" y="108"/>
                  </a:lnTo>
                  <a:lnTo>
                    <a:pt x="239" y="108"/>
                  </a:lnTo>
                  <a:lnTo>
                    <a:pt x="248" y="128"/>
                  </a:lnTo>
                  <a:lnTo>
                    <a:pt x="239" y="137"/>
                  </a:lnTo>
                  <a:lnTo>
                    <a:pt x="231" y="147"/>
                  </a:lnTo>
                  <a:lnTo>
                    <a:pt x="231" y="157"/>
                  </a:lnTo>
                  <a:lnTo>
                    <a:pt x="231" y="167"/>
                  </a:lnTo>
                  <a:lnTo>
                    <a:pt x="248" y="147"/>
                  </a:lnTo>
                  <a:lnTo>
                    <a:pt x="256" y="137"/>
                  </a:lnTo>
                  <a:lnTo>
                    <a:pt x="265" y="118"/>
                  </a:lnTo>
                  <a:lnTo>
                    <a:pt x="273" y="108"/>
                  </a:lnTo>
                  <a:lnTo>
                    <a:pt x="273" y="118"/>
                  </a:lnTo>
                  <a:lnTo>
                    <a:pt x="265" y="137"/>
                  </a:lnTo>
                  <a:lnTo>
                    <a:pt x="256" y="157"/>
                  </a:lnTo>
                  <a:lnTo>
                    <a:pt x="248" y="167"/>
                  </a:lnTo>
                  <a:lnTo>
                    <a:pt x="248" y="196"/>
                  </a:lnTo>
                  <a:lnTo>
                    <a:pt x="248" y="235"/>
                  </a:lnTo>
                  <a:lnTo>
                    <a:pt x="239" y="255"/>
                  </a:lnTo>
                  <a:lnTo>
                    <a:pt x="248" y="284"/>
                  </a:lnTo>
                  <a:lnTo>
                    <a:pt x="248" y="314"/>
                  </a:lnTo>
                  <a:lnTo>
                    <a:pt x="111" y="323"/>
                  </a:lnTo>
                  <a:lnTo>
                    <a:pt x="111" y="314"/>
                  </a:lnTo>
                  <a:lnTo>
                    <a:pt x="94" y="304"/>
                  </a:lnTo>
                  <a:lnTo>
                    <a:pt x="86" y="274"/>
                  </a:lnTo>
                  <a:lnTo>
                    <a:pt x="86" y="255"/>
                  </a:lnTo>
                  <a:lnTo>
                    <a:pt x="77" y="245"/>
                  </a:lnTo>
                  <a:lnTo>
                    <a:pt x="86" y="225"/>
                  </a:lnTo>
                  <a:lnTo>
                    <a:pt x="77" y="216"/>
                  </a:lnTo>
                  <a:lnTo>
                    <a:pt x="52" y="196"/>
                  </a:lnTo>
                  <a:lnTo>
                    <a:pt x="52" y="186"/>
                  </a:lnTo>
                  <a:lnTo>
                    <a:pt x="43" y="186"/>
                  </a:lnTo>
                  <a:lnTo>
                    <a:pt x="35" y="177"/>
                  </a:lnTo>
                  <a:lnTo>
                    <a:pt x="17" y="167"/>
                  </a:lnTo>
                  <a:lnTo>
                    <a:pt x="9" y="157"/>
                  </a:lnTo>
                  <a:lnTo>
                    <a:pt x="17" y="118"/>
                  </a:lnTo>
                  <a:lnTo>
                    <a:pt x="0" y="98"/>
                  </a:lnTo>
                  <a:lnTo>
                    <a:pt x="9" y="79"/>
                  </a:lnTo>
                  <a:lnTo>
                    <a:pt x="26" y="59"/>
                  </a:lnTo>
                  <a:lnTo>
                    <a:pt x="35" y="20"/>
                  </a:lnTo>
                  <a:lnTo>
                    <a:pt x="43" y="2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49" name="Freeform 88"/>
            <p:cNvSpPr>
              <a:spLocks/>
            </p:cNvSpPr>
            <p:nvPr/>
          </p:nvSpPr>
          <p:spPr bwMode="auto">
            <a:xfrm>
              <a:off x="3191" y="2665"/>
              <a:ext cx="298" cy="177"/>
            </a:xfrm>
            <a:custGeom>
              <a:avLst/>
              <a:gdLst>
                <a:gd name="T0" fmla="*/ 0 w 298"/>
                <a:gd name="T1" fmla="*/ 79 h 177"/>
                <a:gd name="T2" fmla="*/ 8 w 298"/>
                <a:gd name="T3" fmla="*/ 59 h 177"/>
                <a:gd name="T4" fmla="*/ 17 w 298"/>
                <a:gd name="T5" fmla="*/ 49 h 177"/>
                <a:gd name="T6" fmla="*/ 42 w 298"/>
                <a:gd name="T7" fmla="*/ 49 h 177"/>
                <a:gd name="T8" fmla="*/ 60 w 298"/>
                <a:gd name="T9" fmla="*/ 39 h 177"/>
                <a:gd name="T10" fmla="*/ 68 w 298"/>
                <a:gd name="T11" fmla="*/ 30 h 177"/>
                <a:gd name="T12" fmla="*/ 77 w 298"/>
                <a:gd name="T13" fmla="*/ 20 h 177"/>
                <a:gd name="T14" fmla="*/ 85 w 298"/>
                <a:gd name="T15" fmla="*/ 0 h 177"/>
                <a:gd name="T16" fmla="*/ 94 w 298"/>
                <a:gd name="T17" fmla="*/ 0 h 177"/>
                <a:gd name="T18" fmla="*/ 102 w 298"/>
                <a:gd name="T19" fmla="*/ 0 h 177"/>
                <a:gd name="T20" fmla="*/ 94 w 298"/>
                <a:gd name="T21" fmla="*/ 10 h 177"/>
                <a:gd name="T22" fmla="*/ 85 w 298"/>
                <a:gd name="T23" fmla="*/ 30 h 177"/>
                <a:gd name="T24" fmla="*/ 77 w 298"/>
                <a:gd name="T25" fmla="*/ 39 h 177"/>
                <a:gd name="T26" fmla="*/ 77 w 298"/>
                <a:gd name="T27" fmla="*/ 49 h 177"/>
                <a:gd name="T28" fmla="*/ 85 w 298"/>
                <a:gd name="T29" fmla="*/ 39 h 177"/>
                <a:gd name="T30" fmla="*/ 102 w 298"/>
                <a:gd name="T31" fmla="*/ 49 h 177"/>
                <a:gd name="T32" fmla="*/ 119 w 298"/>
                <a:gd name="T33" fmla="*/ 59 h 177"/>
                <a:gd name="T34" fmla="*/ 128 w 298"/>
                <a:gd name="T35" fmla="*/ 69 h 177"/>
                <a:gd name="T36" fmla="*/ 145 w 298"/>
                <a:gd name="T37" fmla="*/ 69 h 177"/>
                <a:gd name="T38" fmla="*/ 162 w 298"/>
                <a:gd name="T39" fmla="*/ 69 h 177"/>
                <a:gd name="T40" fmla="*/ 170 w 298"/>
                <a:gd name="T41" fmla="*/ 59 h 177"/>
                <a:gd name="T42" fmla="*/ 196 w 298"/>
                <a:gd name="T43" fmla="*/ 49 h 177"/>
                <a:gd name="T44" fmla="*/ 213 w 298"/>
                <a:gd name="T45" fmla="*/ 49 h 177"/>
                <a:gd name="T46" fmla="*/ 230 w 298"/>
                <a:gd name="T47" fmla="*/ 39 h 177"/>
                <a:gd name="T48" fmla="*/ 230 w 298"/>
                <a:gd name="T49" fmla="*/ 49 h 177"/>
                <a:gd name="T50" fmla="*/ 230 w 298"/>
                <a:gd name="T51" fmla="*/ 59 h 177"/>
                <a:gd name="T52" fmla="*/ 264 w 298"/>
                <a:gd name="T53" fmla="*/ 59 h 177"/>
                <a:gd name="T54" fmla="*/ 273 w 298"/>
                <a:gd name="T55" fmla="*/ 69 h 177"/>
                <a:gd name="T56" fmla="*/ 281 w 298"/>
                <a:gd name="T57" fmla="*/ 79 h 177"/>
                <a:gd name="T58" fmla="*/ 298 w 298"/>
                <a:gd name="T59" fmla="*/ 88 h 177"/>
                <a:gd name="T60" fmla="*/ 298 w 298"/>
                <a:gd name="T61" fmla="*/ 88 h 177"/>
                <a:gd name="T62" fmla="*/ 281 w 298"/>
                <a:gd name="T63" fmla="*/ 98 h 177"/>
                <a:gd name="T64" fmla="*/ 256 w 298"/>
                <a:gd name="T65" fmla="*/ 88 h 177"/>
                <a:gd name="T66" fmla="*/ 247 w 298"/>
                <a:gd name="T67" fmla="*/ 98 h 177"/>
                <a:gd name="T68" fmla="*/ 239 w 298"/>
                <a:gd name="T69" fmla="*/ 98 h 177"/>
                <a:gd name="T70" fmla="*/ 213 w 298"/>
                <a:gd name="T71" fmla="*/ 98 h 177"/>
                <a:gd name="T72" fmla="*/ 205 w 298"/>
                <a:gd name="T73" fmla="*/ 108 h 177"/>
                <a:gd name="T74" fmla="*/ 188 w 298"/>
                <a:gd name="T75" fmla="*/ 108 h 177"/>
                <a:gd name="T76" fmla="*/ 179 w 298"/>
                <a:gd name="T77" fmla="*/ 118 h 177"/>
                <a:gd name="T78" fmla="*/ 170 w 298"/>
                <a:gd name="T79" fmla="*/ 128 h 177"/>
                <a:gd name="T80" fmla="*/ 162 w 298"/>
                <a:gd name="T81" fmla="*/ 118 h 177"/>
                <a:gd name="T82" fmla="*/ 162 w 298"/>
                <a:gd name="T83" fmla="*/ 128 h 177"/>
                <a:gd name="T84" fmla="*/ 153 w 298"/>
                <a:gd name="T85" fmla="*/ 128 h 177"/>
                <a:gd name="T86" fmla="*/ 145 w 298"/>
                <a:gd name="T87" fmla="*/ 118 h 177"/>
                <a:gd name="T88" fmla="*/ 136 w 298"/>
                <a:gd name="T89" fmla="*/ 137 h 177"/>
                <a:gd name="T90" fmla="*/ 128 w 298"/>
                <a:gd name="T91" fmla="*/ 157 h 177"/>
                <a:gd name="T92" fmla="*/ 128 w 298"/>
                <a:gd name="T93" fmla="*/ 177 h 177"/>
                <a:gd name="T94" fmla="*/ 119 w 298"/>
                <a:gd name="T95" fmla="*/ 157 h 177"/>
                <a:gd name="T96" fmla="*/ 111 w 298"/>
                <a:gd name="T97" fmla="*/ 157 h 177"/>
                <a:gd name="T98" fmla="*/ 111 w 298"/>
                <a:gd name="T99" fmla="*/ 128 h 177"/>
                <a:gd name="T100" fmla="*/ 77 w 298"/>
                <a:gd name="T101" fmla="*/ 108 h 177"/>
                <a:gd name="T102" fmla="*/ 68 w 298"/>
                <a:gd name="T103" fmla="*/ 108 h 177"/>
                <a:gd name="T104" fmla="*/ 60 w 298"/>
                <a:gd name="T105" fmla="*/ 98 h 177"/>
                <a:gd name="T106" fmla="*/ 34 w 298"/>
                <a:gd name="T107" fmla="*/ 98 h 177"/>
                <a:gd name="T108" fmla="*/ 8 w 298"/>
                <a:gd name="T109" fmla="*/ 88 h 177"/>
                <a:gd name="T110" fmla="*/ 0 w 298"/>
                <a:gd name="T111" fmla="*/ 79 h 17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98"/>
                <a:gd name="T169" fmla="*/ 0 h 177"/>
                <a:gd name="T170" fmla="*/ 298 w 298"/>
                <a:gd name="T171" fmla="*/ 177 h 17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98" h="177">
                  <a:moveTo>
                    <a:pt x="0" y="79"/>
                  </a:moveTo>
                  <a:lnTo>
                    <a:pt x="8" y="59"/>
                  </a:lnTo>
                  <a:lnTo>
                    <a:pt x="17" y="49"/>
                  </a:lnTo>
                  <a:lnTo>
                    <a:pt x="42" y="49"/>
                  </a:lnTo>
                  <a:lnTo>
                    <a:pt x="60" y="39"/>
                  </a:lnTo>
                  <a:lnTo>
                    <a:pt x="68" y="30"/>
                  </a:lnTo>
                  <a:lnTo>
                    <a:pt x="77" y="20"/>
                  </a:lnTo>
                  <a:lnTo>
                    <a:pt x="85" y="0"/>
                  </a:lnTo>
                  <a:lnTo>
                    <a:pt x="94" y="0"/>
                  </a:lnTo>
                  <a:lnTo>
                    <a:pt x="102" y="0"/>
                  </a:lnTo>
                  <a:lnTo>
                    <a:pt x="94" y="10"/>
                  </a:lnTo>
                  <a:lnTo>
                    <a:pt x="85" y="30"/>
                  </a:lnTo>
                  <a:lnTo>
                    <a:pt x="77" y="39"/>
                  </a:lnTo>
                  <a:lnTo>
                    <a:pt x="77" y="49"/>
                  </a:lnTo>
                  <a:lnTo>
                    <a:pt x="85" y="39"/>
                  </a:lnTo>
                  <a:lnTo>
                    <a:pt x="102" y="49"/>
                  </a:lnTo>
                  <a:lnTo>
                    <a:pt x="119" y="59"/>
                  </a:lnTo>
                  <a:lnTo>
                    <a:pt x="128" y="69"/>
                  </a:lnTo>
                  <a:lnTo>
                    <a:pt x="145" y="69"/>
                  </a:lnTo>
                  <a:lnTo>
                    <a:pt x="162" y="69"/>
                  </a:lnTo>
                  <a:lnTo>
                    <a:pt x="170" y="59"/>
                  </a:lnTo>
                  <a:lnTo>
                    <a:pt x="196" y="49"/>
                  </a:lnTo>
                  <a:lnTo>
                    <a:pt x="213" y="49"/>
                  </a:lnTo>
                  <a:lnTo>
                    <a:pt x="230" y="39"/>
                  </a:lnTo>
                  <a:lnTo>
                    <a:pt x="230" y="49"/>
                  </a:lnTo>
                  <a:lnTo>
                    <a:pt x="230" y="59"/>
                  </a:lnTo>
                  <a:lnTo>
                    <a:pt x="264" y="59"/>
                  </a:lnTo>
                  <a:lnTo>
                    <a:pt x="273" y="69"/>
                  </a:lnTo>
                  <a:lnTo>
                    <a:pt x="281" y="79"/>
                  </a:lnTo>
                  <a:lnTo>
                    <a:pt x="298" y="88"/>
                  </a:lnTo>
                  <a:lnTo>
                    <a:pt x="281" y="98"/>
                  </a:lnTo>
                  <a:lnTo>
                    <a:pt x="256" y="88"/>
                  </a:lnTo>
                  <a:lnTo>
                    <a:pt x="247" y="98"/>
                  </a:lnTo>
                  <a:lnTo>
                    <a:pt x="239" y="98"/>
                  </a:lnTo>
                  <a:lnTo>
                    <a:pt x="213" y="98"/>
                  </a:lnTo>
                  <a:lnTo>
                    <a:pt x="205" y="108"/>
                  </a:lnTo>
                  <a:lnTo>
                    <a:pt x="188" y="108"/>
                  </a:lnTo>
                  <a:lnTo>
                    <a:pt x="179" y="118"/>
                  </a:lnTo>
                  <a:lnTo>
                    <a:pt x="170" y="128"/>
                  </a:lnTo>
                  <a:lnTo>
                    <a:pt x="162" y="118"/>
                  </a:lnTo>
                  <a:lnTo>
                    <a:pt x="162" y="128"/>
                  </a:lnTo>
                  <a:lnTo>
                    <a:pt x="153" y="128"/>
                  </a:lnTo>
                  <a:lnTo>
                    <a:pt x="145" y="118"/>
                  </a:lnTo>
                  <a:lnTo>
                    <a:pt x="136" y="137"/>
                  </a:lnTo>
                  <a:lnTo>
                    <a:pt x="128" y="157"/>
                  </a:lnTo>
                  <a:lnTo>
                    <a:pt x="128" y="177"/>
                  </a:lnTo>
                  <a:lnTo>
                    <a:pt x="119" y="157"/>
                  </a:lnTo>
                  <a:lnTo>
                    <a:pt x="111" y="157"/>
                  </a:lnTo>
                  <a:lnTo>
                    <a:pt x="111" y="128"/>
                  </a:lnTo>
                  <a:lnTo>
                    <a:pt x="77" y="108"/>
                  </a:lnTo>
                  <a:lnTo>
                    <a:pt x="68" y="108"/>
                  </a:lnTo>
                  <a:lnTo>
                    <a:pt x="60" y="98"/>
                  </a:lnTo>
                  <a:lnTo>
                    <a:pt x="34" y="98"/>
                  </a:lnTo>
                  <a:lnTo>
                    <a:pt x="8" y="88"/>
                  </a:lnTo>
                  <a:lnTo>
                    <a:pt x="0" y="7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0" name="Freeform 89"/>
            <p:cNvSpPr>
              <a:spLocks/>
            </p:cNvSpPr>
            <p:nvPr/>
          </p:nvSpPr>
          <p:spPr bwMode="auto">
            <a:xfrm>
              <a:off x="3302" y="2763"/>
              <a:ext cx="145" cy="323"/>
            </a:xfrm>
            <a:custGeom>
              <a:avLst/>
              <a:gdLst>
                <a:gd name="T0" fmla="*/ 136 w 145"/>
                <a:gd name="T1" fmla="*/ 0 h 323"/>
                <a:gd name="T2" fmla="*/ 145 w 145"/>
                <a:gd name="T3" fmla="*/ 10 h 323"/>
                <a:gd name="T4" fmla="*/ 128 w 145"/>
                <a:gd name="T5" fmla="*/ 20 h 323"/>
                <a:gd name="T6" fmla="*/ 119 w 145"/>
                <a:gd name="T7" fmla="*/ 39 h 323"/>
                <a:gd name="T8" fmla="*/ 128 w 145"/>
                <a:gd name="T9" fmla="*/ 39 h 323"/>
                <a:gd name="T10" fmla="*/ 119 w 145"/>
                <a:gd name="T11" fmla="*/ 59 h 323"/>
                <a:gd name="T12" fmla="*/ 119 w 145"/>
                <a:gd name="T13" fmla="*/ 79 h 323"/>
                <a:gd name="T14" fmla="*/ 111 w 145"/>
                <a:gd name="T15" fmla="*/ 79 h 323"/>
                <a:gd name="T16" fmla="*/ 102 w 145"/>
                <a:gd name="T17" fmla="*/ 79 h 323"/>
                <a:gd name="T18" fmla="*/ 102 w 145"/>
                <a:gd name="T19" fmla="*/ 69 h 323"/>
                <a:gd name="T20" fmla="*/ 94 w 145"/>
                <a:gd name="T21" fmla="*/ 79 h 323"/>
                <a:gd name="T22" fmla="*/ 85 w 145"/>
                <a:gd name="T23" fmla="*/ 79 h 323"/>
                <a:gd name="T24" fmla="*/ 77 w 145"/>
                <a:gd name="T25" fmla="*/ 98 h 323"/>
                <a:gd name="T26" fmla="*/ 77 w 145"/>
                <a:gd name="T27" fmla="*/ 128 h 323"/>
                <a:gd name="T28" fmla="*/ 68 w 145"/>
                <a:gd name="T29" fmla="*/ 147 h 323"/>
                <a:gd name="T30" fmla="*/ 68 w 145"/>
                <a:gd name="T31" fmla="*/ 176 h 323"/>
                <a:gd name="T32" fmla="*/ 77 w 145"/>
                <a:gd name="T33" fmla="*/ 186 h 323"/>
                <a:gd name="T34" fmla="*/ 85 w 145"/>
                <a:gd name="T35" fmla="*/ 216 h 323"/>
                <a:gd name="T36" fmla="*/ 94 w 145"/>
                <a:gd name="T37" fmla="*/ 235 h 323"/>
                <a:gd name="T38" fmla="*/ 85 w 145"/>
                <a:gd name="T39" fmla="*/ 255 h 323"/>
                <a:gd name="T40" fmla="*/ 77 w 145"/>
                <a:gd name="T41" fmla="*/ 284 h 323"/>
                <a:gd name="T42" fmla="*/ 77 w 145"/>
                <a:gd name="T43" fmla="*/ 314 h 323"/>
                <a:gd name="T44" fmla="*/ 59 w 145"/>
                <a:gd name="T45" fmla="*/ 323 h 323"/>
                <a:gd name="T46" fmla="*/ 51 w 145"/>
                <a:gd name="T47" fmla="*/ 323 h 323"/>
                <a:gd name="T48" fmla="*/ 42 w 145"/>
                <a:gd name="T49" fmla="*/ 323 h 323"/>
                <a:gd name="T50" fmla="*/ 34 w 145"/>
                <a:gd name="T51" fmla="*/ 323 h 323"/>
                <a:gd name="T52" fmla="*/ 25 w 145"/>
                <a:gd name="T53" fmla="*/ 314 h 323"/>
                <a:gd name="T54" fmla="*/ 25 w 145"/>
                <a:gd name="T55" fmla="*/ 294 h 323"/>
                <a:gd name="T56" fmla="*/ 17 w 145"/>
                <a:gd name="T57" fmla="*/ 284 h 323"/>
                <a:gd name="T58" fmla="*/ 17 w 145"/>
                <a:gd name="T59" fmla="*/ 265 h 323"/>
                <a:gd name="T60" fmla="*/ 17 w 145"/>
                <a:gd name="T61" fmla="*/ 235 h 323"/>
                <a:gd name="T62" fmla="*/ 8 w 145"/>
                <a:gd name="T63" fmla="*/ 206 h 323"/>
                <a:gd name="T64" fmla="*/ 17 w 145"/>
                <a:gd name="T65" fmla="*/ 186 h 323"/>
                <a:gd name="T66" fmla="*/ 17 w 145"/>
                <a:gd name="T67" fmla="*/ 118 h 323"/>
                <a:gd name="T68" fmla="*/ 25 w 145"/>
                <a:gd name="T69" fmla="*/ 108 h 323"/>
                <a:gd name="T70" fmla="*/ 34 w 145"/>
                <a:gd name="T71" fmla="*/ 88 h 323"/>
                <a:gd name="T72" fmla="*/ 42 w 145"/>
                <a:gd name="T73" fmla="*/ 69 h 323"/>
                <a:gd name="T74" fmla="*/ 42 w 145"/>
                <a:gd name="T75" fmla="*/ 59 h 323"/>
                <a:gd name="T76" fmla="*/ 34 w 145"/>
                <a:gd name="T77" fmla="*/ 69 h 323"/>
                <a:gd name="T78" fmla="*/ 25 w 145"/>
                <a:gd name="T79" fmla="*/ 88 h 323"/>
                <a:gd name="T80" fmla="*/ 17 w 145"/>
                <a:gd name="T81" fmla="*/ 98 h 323"/>
                <a:gd name="T82" fmla="*/ 0 w 145"/>
                <a:gd name="T83" fmla="*/ 118 h 323"/>
                <a:gd name="T84" fmla="*/ 0 w 145"/>
                <a:gd name="T85" fmla="*/ 108 h 323"/>
                <a:gd name="T86" fmla="*/ 0 w 145"/>
                <a:gd name="T87" fmla="*/ 98 h 323"/>
                <a:gd name="T88" fmla="*/ 17 w 145"/>
                <a:gd name="T89" fmla="*/ 79 h 323"/>
                <a:gd name="T90" fmla="*/ 17 w 145"/>
                <a:gd name="T91" fmla="*/ 59 h 323"/>
                <a:gd name="T92" fmla="*/ 25 w 145"/>
                <a:gd name="T93" fmla="*/ 39 h 323"/>
                <a:gd name="T94" fmla="*/ 34 w 145"/>
                <a:gd name="T95" fmla="*/ 20 h 323"/>
                <a:gd name="T96" fmla="*/ 42 w 145"/>
                <a:gd name="T97" fmla="*/ 30 h 323"/>
                <a:gd name="T98" fmla="*/ 51 w 145"/>
                <a:gd name="T99" fmla="*/ 30 h 323"/>
                <a:gd name="T100" fmla="*/ 51 w 145"/>
                <a:gd name="T101" fmla="*/ 20 h 323"/>
                <a:gd name="T102" fmla="*/ 59 w 145"/>
                <a:gd name="T103" fmla="*/ 30 h 323"/>
                <a:gd name="T104" fmla="*/ 68 w 145"/>
                <a:gd name="T105" fmla="*/ 20 h 323"/>
                <a:gd name="T106" fmla="*/ 77 w 145"/>
                <a:gd name="T107" fmla="*/ 10 h 323"/>
                <a:gd name="T108" fmla="*/ 94 w 145"/>
                <a:gd name="T109" fmla="*/ 10 h 323"/>
                <a:gd name="T110" fmla="*/ 102 w 145"/>
                <a:gd name="T111" fmla="*/ 0 h 323"/>
                <a:gd name="T112" fmla="*/ 128 w 145"/>
                <a:gd name="T113" fmla="*/ 0 h 323"/>
                <a:gd name="T114" fmla="*/ 136 w 145"/>
                <a:gd name="T115" fmla="*/ 0 h 3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5"/>
                <a:gd name="T175" fmla="*/ 0 h 323"/>
                <a:gd name="T176" fmla="*/ 145 w 145"/>
                <a:gd name="T177" fmla="*/ 323 h 32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5" h="323">
                  <a:moveTo>
                    <a:pt x="136" y="0"/>
                  </a:moveTo>
                  <a:lnTo>
                    <a:pt x="145" y="10"/>
                  </a:lnTo>
                  <a:lnTo>
                    <a:pt x="128" y="20"/>
                  </a:lnTo>
                  <a:lnTo>
                    <a:pt x="119" y="39"/>
                  </a:lnTo>
                  <a:lnTo>
                    <a:pt x="128" y="39"/>
                  </a:lnTo>
                  <a:lnTo>
                    <a:pt x="119" y="59"/>
                  </a:lnTo>
                  <a:lnTo>
                    <a:pt x="119" y="79"/>
                  </a:lnTo>
                  <a:lnTo>
                    <a:pt x="111" y="79"/>
                  </a:lnTo>
                  <a:lnTo>
                    <a:pt x="102" y="79"/>
                  </a:lnTo>
                  <a:lnTo>
                    <a:pt x="102" y="69"/>
                  </a:lnTo>
                  <a:lnTo>
                    <a:pt x="94" y="79"/>
                  </a:lnTo>
                  <a:lnTo>
                    <a:pt x="85" y="79"/>
                  </a:lnTo>
                  <a:lnTo>
                    <a:pt x="77" y="98"/>
                  </a:lnTo>
                  <a:lnTo>
                    <a:pt x="77" y="128"/>
                  </a:lnTo>
                  <a:lnTo>
                    <a:pt x="68" y="147"/>
                  </a:lnTo>
                  <a:lnTo>
                    <a:pt x="68" y="176"/>
                  </a:lnTo>
                  <a:lnTo>
                    <a:pt x="77" y="186"/>
                  </a:lnTo>
                  <a:lnTo>
                    <a:pt x="85" y="216"/>
                  </a:lnTo>
                  <a:lnTo>
                    <a:pt x="94" y="235"/>
                  </a:lnTo>
                  <a:lnTo>
                    <a:pt x="85" y="255"/>
                  </a:lnTo>
                  <a:lnTo>
                    <a:pt x="77" y="284"/>
                  </a:lnTo>
                  <a:lnTo>
                    <a:pt x="77" y="314"/>
                  </a:lnTo>
                  <a:lnTo>
                    <a:pt x="59" y="323"/>
                  </a:lnTo>
                  <a:lnTo>
                    <a:pt x="51" y="323"/>
                  </a:lnTo>
                  <a:lnTo>
                    <a:pt x="42" y="323"/>
                  </a:lnTo>
                  <a:lnTo>
                    <a:pt x="34" y="323"/>
                  </a:lnTo>
                  <a:lnTo>
                    <a:pt x="25" y="314"/>
                  </a:lnTo>
                  <a:lnTo>
                    <a:pt x="25" y="294"/>
                  </a:lnTo>
                  <a:lnTo>
                    <a:pt x="17" y="284"/>
                  </a:lnTo>
                  <a:lnTo>
                    <a:pt x="17" y="265"/>
                  </a:lnTo>
                  <a:lnTo>
                    <a:pt x="17" y="235"/>
                  </a:lnTo>
                  <a:lnTo>
                    <a:pt x="8" y="206"/>
                  </a:lnTo>
                  <a:lnTo>
                    <a:pt x="17" y="186"/>
                  </a:lnTo>
                  <a:lnTo>
                    <a:pt x="17" y="118"/>
                  </a:lnTo>
                  <a:lnTo>
                    <a:pt x="25" y="108"/>
                  </a:lnTo>
                  <a:lnTo>
                    <a:pt x="34" y="88"/>
                  </a:lnTo>
                  <a:lnTo>
                    <a:pt x="42" y="69"/>
                  </a:lnTo>
                  <a:lnTo>
                    <a:pt x="42" y="59"/>
                  </a:lnTo>
                  <a:lnTo>
                    <a:pt x="34" y="69"/>
                  </a:lnTo>
                  <a:lnTo>
                    <a:pt x="25" y="88"/>
                  </a:lnTo>
                  <a:lnTo>
                    <a:pt x="17" y="98"/>
                  </a:lnTo>
                  <a:lnTo>
                    <a:pt x="0" y="118"/>
                  </a:lnTo>
                  <a:lnTo>
                    <a:pt x="0" y="108"/>
                  </a:lnTo>
                  <a:lnTo>
                    <a:pt x="0" y="98"/>
                  </a:lnTo>
                  <a:lnTo>
                    <a:pt x="17" y="79"/>
                  </a:lnTo>
                  <a:lnTo>
                    <a:pt x="17" y="59"/>
                  </a:lnTo>
                  <a:lnTo>
                    <a:pt x="25" y="39"/>
                  </a:lnTo>
                  <a:lnTo>
                    <a:pt x="34" y="20"/>
                  </a:lnTo>
                  <a:lnTo>
                    <a:pt x="42" y="30"/>
                  </a:lnTo>
                  <a:lnTo>
                    <a:pt x="51" y="30"/>
                  </a:lnTo>
                  <a:lnTo>
                    <a:pt x="51" y="20"/>
                  </a:lnTo>
                  <a:lnTo>
                    <a:pt x="59" y="30"/>
                  </a:lnTo>
                  <a:lnTo>
                    <a:pt x="68" y="20"/>
                  </a:lnTo>
                  <a:lnTo>
                    <a:pt x="77" y="10"/>
                  </a:lnTo>
                  <a:lnTo>
                    <a:pt x="94" y="10"/>
                  </a:lnTo>
                  <a:lnTo>
                    <a:pt x="102" y="0"/>
                  </a:lnTo>
                  <a:lnTo>
                    <a:pt x="128" y="0"/>
                  </a:lnTo>
                  <a:lnTo>
                    <a:pt x="136"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1" name="Freeform 90"/>
            <p:cNvSpPr>
              <a:spLocks/>
            </p:cNvSpPr>
            <p:nvPr/>
          </p:nvSpPr>
          <p:spPr bwMode="auto">
            <a:xfrm>
              <a:off x="3370" y="2773"/>
              <a:ext cx="196" cy="304"/>
            </a:xfrm>
            <a:custGeom>
              <a:avLst/>
              <a:gdLst>
                <a:gd name="T0" fmla="*/ 77 w 196"/>
                <a:gd name="T1" fmla="*/ 0 h 304"/>
                <a:gd name="T2" fmla="*/ 94 w 196"/>
                <a:gd name="T3" fmla="*/ 10 h 304"/>
                <a:gd name="T4" fmla="*/ 102 w 196"/>
                <a:gd name="T5" fmla="*/ 20 h 304"/>
                <a:gd name="T6" fmla="*/ 119 w 196"/>
                <a:gd name="T7" fmla="*/ 29 h 304"/>
                <a:gd name="T8" fmla="*/ 136 w 196"/>
                <a:gd name="T9" fmla="*/ 29 h 304"/>
                <a:gd name="T10" fmla="*/ 136 w 196"/>
                <a:gd name="T11" fmla="*/ 39 h 304"/>
                <a:gd name="T12" fmla="*/ 136 w 196"/>
                <a:gd name="T13" fmla="*/ 49 h 304"/>
                <a:gd name="T14" fmla="*/ 136 w 196"/>
                <a:gd name="T15" fmla="*/ 59 h 304"/>
                <a:gd name="T16" fmla="*/ 145 w 196"/>
                <a:gd name="T17" fmla="*/ 69 h 304"/>
                <a:gd name="T18" fmla="*/ 145 w 196"/>
                <a:gd name="T19" fmla="*/ 98 h 304"/>
                <a:gd name="T20" fmla="*/ 136 w 196"/>
                <a:gd name="T21" fmla="*/ 108 h 304"/>
                <a:gd name="T22" fmla="*/ 136 w 196"/>
                <a:gd name="T23" fmla="*/ 118 h 304"/>
                <a:gd name="T24" fmla="*/ 128 w 196"/>
                <a:gd name="T25" fmla="*/ 127 h 304"/>
                <a:gd name="T26" fmla="*/ 119 w 196"/>
                <a:gd name="T27" fmla="*/ 147 h 304"/>
                <a:gd name="T28" fmla="*/ 128 w 196"/>
                <a:gd name="T29" fmla="*/ 157 h 304"/>
                <a:gd name="T30" fmla="*/ 136 w 196"/>
                <a:gd name="T31" fmla="*/ 147 h 304"/>
                <a:gd name="T32" fmla="*/ 154 w 196"/>
                <a:gd name="T33" fmla="*/ 127 h 304"/>
                <a:gd name="T34" fmla="*/ 162 w 196"/>
                <a:gd name="T35" fmla="*/ 118 h 304"/>
                <a:gd name="T36" fmla="*/ 179 w 196"/>
                <a:gd name="T37" fmla="*/ 118 h 304"/>
                <a:gd name="T38" fmla="*/ 188 w 196"/>
                <a:gd name="T39" fmla="*/ 147 h 304"/>
                <a:gd name="T40" fmla="*/ 188 w 196"/>
                <a:gd name="T41" fmla="*/ 157 h 304"/>
                <a:gd name="T42" fmla="*/ 188 w 196"/>
                <a:gd name="T43" fmla="*/ 176 h 304"/>
                <a:gd name="T44" fmla="*/ 196 w 196"/>
                <a:gd name="T45" fmla="*/ 186 h 304"/>
                <a:gd name="T46" fmla="*/ 196 w 196"/>
                <a:gd name="T47" fmla="*/ 215 h 304"/>
                <a:gd name="T48" fmla="*/ 179 w 196"/>
                <a:gd name="T49" fmla="*/ 225 h 304"/>
                <a:gd name="T50" fmla="*/ 179 w 196"/>
                <a:gd name="T51" fmla="*/ 235 h 304"/>
                <a:gd name="T52" fmla="*/ 171 w 196"/>
                <a:gd name="T53" fmla="*/ 245 h 304"/>
                <a:gd name="T54" fmla="*/ 171 w 196"/>
                <a:gd name="T55" fmla="*/ 264 h 304"/>
                <a:gd name="T56" fmla="*/ 162 w 196"/>
                <a:gd name="T57" fmla="*/ 274 h 304"/>
                <a:gd name="T58" fmla="*/ 154 w 196"/>
                <a:gd name="T59" fmla="*/ 294 h 304"/>
                <a:gd name="T60" fmla="*/ 94 w 196"/>
                <a:gd name="T61" fmla="*/ 294 h 304"/>
                <a:gd name="T62" fmla="*/ 9 w 196"/>
                <a:gd name="T63" fmla="*/ 304 h 304"/>
                <a:gd name="T64" fmla="*/ 9 w 196"/>
                <a:gd name="T65" fmla="*/ 274 h 304"/>
                <a:gd name="T66" fmla="*/ 17 w 196"/>
                <a:gd name="T67" fmla="*/ 245 h 304"/>
                <a:gd name="T68" fmla="*/ 26 w 196"/>
                <a:gd name="T69" fmla="*/ 225 h 304"/>
                <a:gd name="T70" fmla="*/ 17 w 196"/>
                <a:gd name="T71" fmla="*/ 206 h 304"/>
                <a:gd name="T72" fmla="*/ 9 w 196"/>
                <a:gd name="T73" fmla="*/ 176 h 304"/>
                <a:gd name="T74" fmla="*/ 0 w 196"/>
                <a:gd name="T75" fmla="*/ 166 h 304"/>
                <a:gd name="T76" fmla="*/ 0 w 196"/>
                <a:gd name="T77" fmla="*/ 137 h 304"/>
                <a:gd name="T78" fmla="*/ 9 w 196"/>
                <a:gd name="T79" fmla="*/ 118 h 304"/>
                <a:gd name="T80" fmla="*/ 9 w 196"/>
                <a:gd name="T81" fmla="*/ 88 h 304"/>
                <a:gd name="T82" fmla="*/ 17 w 196"/>
                <a:gd name="T83" fmla="*/ 69 h 304"/>
                <a:gd name="T84" fmla="*/ 26 w 196"/>
                <a:gd name="T85" fmla="*/ 69 h 304"/>
                <a:gd name="T86" fmla="*/ 34 w 196"/>
                <a:gd name="T87" fmla="*/ 59 h 304"/>
                <a:gd name="T88" fmla="*/ 34 w 196"/>
                <a:gd name="T89" fmla="*/ 69 h 304"/>
                <a:gd name="T90" fmla="*/ 43 w 196"/>
                <a:gd name="T91" fmla="*/ 69 h 304"/>
                <a:gd name="T92" fmla="*/ 51 w 196"/>
                <a:gd name="T93" fmla="*/ 69 h 304"/>
                <a:gd name="T94" fmla="*/ 51 w 196"/>
                <a:gd name="T95" fmla="*/ 49 h 304"/>
                <a:gd name="T96" fmla="*/ 60 w 196"/>
                <a:gd name="T97" fmla="*/ 29 h 304"/>
                <a:gd name="T98" fmla="*/ 51 w 196"/>
                <a:gd name="T99" fmla="*/ 29 h 304"/>
                <a:gd name="T100" fmla="*/ 60 w 196"/>
                <a:gd name="T101" fmla="*/ 10 h 304"/>
                <a:gd name="T102" fmla="*/ 77 w 196"/>
                <a:gd name="T103" fmla="*/ 0 h 3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6"/>
                <a:gd name="T157" fmla="*/ 0 h 304"/>
                <a:gd name="T158" fmla="*/ 196 w 196"/>
                <a:gd name="T159" fmla="*/ 304 h 3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6" h="304">
                  <a:moveTo>
                    <a:pt x="77" y="0"/>
                  </a:moveTo>
                  <a:lnTo>
                    <a:pt x="94" y="10"/>
                  </a:lnTo>
                  <a:lnTo>
                    <a:pt x="102" y="20"/>
                  </a:lnTo>
                  <a:lnTo>
                    <a:pt x="119" y="29"/>
                  </a:lnTo>
                  <a:lnTo>
                    <a:pt x="136" y="29"/>
                  </a:lnTo>
                  <a:lnTo>
                    <a:pt x="136" y="39"/>
                  </a:lnTo>
                  <a:lnTo>
                    <a:pt x="136" y="49"/>
                  </a:lnTo>
                  <a:lnTo>
                    <a:pt x="136" y="59"/>
                  </a:lnTo>
                  <a:lnTo>
                    <a:pt x="145" y="69"/>
                  </a:lnTo>
                  <a:lnTo>
                    <a:pt x="145" y="98"/>
                  </a:lnTo>
                  <a:lnTo>
                    <a:pt x="136" y="108"/>
                  </a:lnTo>
                  <a:lnTo>
                    <a:pt x="136" y="118"/>
                  </a:lnTo>
                  <a:lnTo>
                    <a:pt x="128" y="127"/>
                  </a:lnTo>
                  <a:lnTo>
                    <a:pt x="119" y="147"/>
                  </a:lnTo>
                  <a:lnTo>
                    <a:pt x="128" y="157"/>
                  </a:lnTo>
                  <a:lnTo>
                    <a:pt x="136" y="147"/>
                  </a:lnTo>
                  <a:lnTo>
                    <a:pt x="154" y="127"/>
                  </a:lnTo>
                  <a:lnTo>
                    <a:pt x="162" y="118"/>
                  </a:lnTo>
                  <a:lnTo>
                    <a:pt x="179" y="118"/>
                  </a:lnTo>
                  <a:lnTo>
                    <a:pt x="188" y="147"/>
                  </a:lnTo>
                  <a:lnTo>
                    <a:pt x="188" y="157"/>
                  </a:lnTo>
                  <a:lnTo>
                    <a:pt x="188" y="176"/>
                  </a:lnTo>
                  <a:lnTo>
                    <a:pt x="196" y="186"/>
                  </a:lnTo>
                  <a:lnTo>
                    <a:pt x="196" y="215"/>
                  </a:lnTo>
                  <a:lnTo>
                    <a:pt x="179" y="225"/>
                  </a:lnTo>
                  <a:lnTo>
                    <a:pt x="179" y="235"/>
                  </a:lnTo>
                  <a:lnTo>
                    <a:pt x="171" y="245"/>
                  </a:lnTo>
                  <a:lnTo>
                    <a:pt x="171" y="264"/>
                  </a:lnTo>
                  <a:lnTo>
                    <a:pt x="162" y="274"/>
                  </a:lnTo>
                  <a:lnTo>
                    <a:pt x="154" y="294"/>
                  </a:lnTo>
                  <a:lnTo>
                    <a:pt x="94" y="294"/>
                  </a:lnTo>
                  <a:lnTo>
                    <a:pt x="9" y="304"/>
                  </a:lnTo>
                  <a:lnTo>
                    <a:pt x="9" y="274"/>
                  </a:lnTo>
                  <a:lnTo>
                    <a:pt x="17" y="245"/>
                  </a:lnTo>
                  <a:lnTo>
                    <a:pt x="26" y="225"/>
                  </a:lnTo>
                  <a:lnTo>
                    <a:pt x="17" y="206"/>
                  </a:lnTo>
                  <a:lnTo>
                    <a:pt x="9" y="176"/>
                  </a:lnTo>
                  <a:lnTo>
                    <a:pt x="0" y="166"/>
                  </a:lnTo>
                  <a:lnTo>
                    <a:pt x="0" y="137"/>
                  </a:lnTo>
                  <a:lnTo>
                    <a:pt x="9" y="118"/>
                  </a:lnTo>
                  <a:lnTo>
                    <a:pt x="9" y="88"/>
                  </a:lnTo>
                  <a:lnTo>
                    <a:pt x="17" y="69"/>
                  </a:lnTo>
                  <a:lnTo>
                    <a:pt x="26" y="69"/>
                  </a:lnTo>
                  <a:lnTo>
                    <a:pt x="34" y="59"/>
                  </a:lnTo>
                  <a:lnTo>
                    <a:pt x="34" y="69"/>
                  </a:lnTo>
                  <a:lnTo>
                    <a:pt x="43" y="69"/>
                  </a:lnTo>
                  <a:lnTo>
                    <a:pt x="51" y="69"/>
                  </a:lnTo>
                  <a:lnTo>
                    <a:pt x="51" y="49"/>
                  </a:lnTo>
                  <a:lnTo>
                    <a:pt x="60" y="29"/>
                  </a:lnTo>
                  <a:lnTo>
                    <a:pt x="51" y="29"/>
                  </a:lnTo>
                  <a:lnTo>
                    <a:pt x="60" y="10"/>
                  </a:lnTo>
                  <a:lnTo>
                    <a:pt x="77"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2" name="Freeform 91"/>
            <p:cNvSpPr>
              <a:spLocks/>
            </p:cNvSpPr>
            <p:nvPr/>
          </p:nvSpPr>
          <p:spPr bwMode="auto">
            <a:xfrm>
              <a:off x="3464" y="3028"/>
              <a:ext cx="213" cy="264"/>
            </a:xfrm>
            <a:custGeom>
              <a:avLst/>
              <a:gdLst>
                <a:gd name="T0" fmla="*/ 68 w 213"/>
                <a:gd name="T1" fmla="*/ 39 h 264"/>
                <a:gd name="T2" fmla="*/ 94 w 213"/>
                <a:gd name="T3" fmla="*/ 39 h 264"/>
                <a:gd name="T4" fmla="*/ 102 w 213"/>
                <a:gd name="T5" fmla="*/ 49 h 264"/>
                <a:gd name="T6" fmla="*/ 119 w 213"/>
                <a:gd name="T7" fmla="*/ 58 h 264"/>
                <a:gd name="T8" fmla="*/ 128 w 213"/>
                <a:gd name="T9" fmla="*/ 49 h 264"/>
                <a:gd name="T10" fmla="*/ 153 w 213"/>
                <a:gd name="T11" fmla="*/ 39 h 264"/>
                <a:gd name="T12" fmla="*/ 162 w 213"/>
                <a:gd name="T13" fmla="*/ 29 h 264"/>
                <a:gd name="T14" fmla="*/ 179 w 213"/>
                <a:gd name="T15" fmla="*/ 9 h 264"/>
                <a:gd name="T16" fmla="*/ 205 w 213"/>
                <a:gd name="T17" fmla="*/ 0 h 264"/>
                <a:gd name="T18" fmla="*/ 213 w 213"/>
                <a:gd name="T19" fmla="*/ 88 h 264"/>
                <a:gd name="T20" fmla="*/ 213 w 213"/>
                <a:gd name="T21" fmla="*/ 107 h 264"/>
                <a:gd name="T22" fmla="*/ 205 w 213"/>
                <a:gd name="T23" fmla="*/ 117 h 264"/>
                <a:gd name="T24" fmla="*/ 213 w 213"/>
                <a:gd name="T25" fmla="*/ 127 h 264"/>
                <a:gd name="T26" fmla="*/ 213 w 213"/>
                <a:gd name="T27" fmla="*/ 146 h 264"/>
                <a:gd name="T28" fmla="*/ 213 w 213"/>
                <a:gd name="T29" fmla="*/ 156 h 264"/>
                <a:gd name="T30" fmla="*/ 213 w 213"/>
                <a:gd name="T31" fmla="*/ 166 h 264"/>
                <a:gd name="T32" fmla="*/ 205 w 213"/>
                <a:gd name="T33" fmla="*/ 176 h 264"/>
                <a:gd name="T34" fmla="*/ 187 w 213"/>
                <a:gd name="T35" fmla="*/ 195 h 264"/>
                <a:gd name="T36" fmla="*/ 179 w 213"/>
                <a:gd name="T37" fmla="*/ 195 h 264"/>
                <a:gd name="T38" fmla="*/ 170 w 213"/>
                <a:gd name="T39" fmla="*/ 205 h 264"/>
                <a:gd name="T40" fmla="*/ 170 w 213"/>
                <a:gd name="T41" fmla="*/ 225 h 264"/>
                <a:gd name="T42" fmla="*/ 162 w 213"/>
                <a:gd name="T43" fmla="*/ 235 h 264"/>
                <a:gd name="T44" fmla="*/ 153 w 213"/>
                <a:gd name="T45" fmla="*/ 225 h 264"/>
                <a:gd name="T46" fmla="*/ 153 w 213"/>
                <a:gd name="T47" fmla="*/ 244 h 264"/>
                <a:gd name="T48" fmla="*/ 153 w 213"/>
                <a:gd name="T49" fmla="*/ 254 h 264"/>
                <a:gd name="T50" fmla="*/ 145 w 213"/>
                <a:gd name="T51" fmla="*/ 264 h 264"/>
                <a:gd name="T52" fmla="*/ 136 w 213"/>
                <a:gd name="T53" fmla="*/ 264 h 264"/>
                <a:gd name="T54" fmla="*/ 128 w 213"/>
                <a:gd name="T55" fmla="*/ 264 h 264"/>
                <a:gd name="T56" fmla="*/ 111 w 213"/>
                <a:gd name="T57" fmla="*/ 254 h 264"/>
                <a:gd name="T58" fmla="*/ 102 w 213"/>
                <a:gd name="T59" fmla="*/ 254 h 264"/>
                <a:gd name="T60" fmla="*/ 94 w 213"/>
                <a:gd name="T61" fmla="*/ 254 h 264"/>
                <a:gd name="T62" fmla="*/ 85 w 213"/>
                <a:gd name="T63" fmla="*/ 254 h 264"/>
                <a:gd name="T64" fmla="*/ 77 w 213"/>
                <a:gd name="T65" fmla="*/ 264 h 264"/>
                <a:gd name="T66" fmla="*/ 68 w 213"/>
                <a:gd name="T67" fmla="*/ 254 h 264"/>
                <a:gd name="T68" fmla="*/ 51 w 213"/>
                <a:gd name="T69" fmla="*/ 254 h 264"/>
                <a:gd name="T70" fmla="*/ 42 w 213"/>
                <a:gd name="T71" fmla="*/ 235 h 264"/>
                <a:gd name="T72" fmla="*/ 17 w 213"/>
                <a:gd name="T73" fmla="*/ 235 h 264"/>
                <a:gd name="T74" fmla="*/ 0 w 213"/>
                <a:gd name="T75" fmla="*/ 39 h 264"/>
                <a:gd name="T76" fmla="*/ 60 w 213"/>
                <a:gd name="T77" fmla="*/ 39 h 264"/>
                <a:gd name="T78" fmla="*/ 68 w 213"/>
                <a:gd name="T79" fmla="*/ 39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3"/>
                <a:gd name="T121" fmla="*/ 0 h 264"/>
                <a:gd name="T122" fmla="*/ 213 w 213"/>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3" h="264">
                  <a:moveTo>
                    <a:pt x="68" y="39"/>
                  </a:moveTo>
                  <a:lnTo>
                    <a:pt x="94" y="39"/>
                  </a:lnTo>
                  <a:lnTo>
                    <a:pt x="102" y="49"/>
                  </a:lnTo>
                  <a:lnTo>
                    <a:pt x="119" y="58"/>
                  </a:lnTo>
                  <a:lnTo>
                    <a:pt x="128" y="49"/>
                  </a:lnTo>
                  <a:lnTo>
                    <a:pt x="153" y="39"/>
                  </a:lnTo>
                  <a:lnTo>
                    <a:pt x="162" y="29"/>
                  </a:lnTo>
                  <a:lnTo>
                    <a:pt x="179" y="9"/>
                  </a:lnTo>
                  <a:lnTo>
                    <a:pt x="205" y="0"/>
                  </a:lnTo>
                  <a:lnTo>
                    <a:pt x="213" y="88"/>
                  </a:lnTo>
                  <a:lnTo>
                    <a:pt x="213" y="107"/>
                  </a:lnTo>
                  <a:lnTo>
                    <a:pt x="205" y="117"/>
                  </a:lnTo>
                  <a:lnTo>
                    <a:pt x="213" y="127"/>
                  </a:lnTo>
                  <a:lnTo>
                    <a:pt x="213" y="146"/>
                  </a:lnTo>
                  <a:lnTo>
                    <a:pt x="213" y="156"/>
                  </a:lnTo>
                  <a:lnTo>
                    <a:pt x="213" y="166"/>
                  </a:lnTo>
                  <a:lnTo>
                    <a:pt x="205" y="176"/>
                  </a:lnTo>
                  <a:lnTo>
                    <a:pt x="187" y="195"/>
                  </a:lnTo>
                  <a:lnTo>
                    <a:pt x="179" y="195"/>
                  </a:lnTo>
                  <a:lnTo>
                    <a:pt x="170" y="205"/>
                  </a:lnTo>
                  <a:lnTo>
                    <a:pt x="170" y="225"/>
                  </a:lnTo>
                  <a:lnTo>
                    <a:pt x="162" y="235"/>
                  </a:lnTo>
                  <a:lnTo>
                    <a:pt x="153" y="225"/>
                  </a:lnTo>
                  <a:lnTo>
                    <a:pt x="153" y="244"/>
                  </a:lnTo>
                  <a:lnTo>
                    <a:pt x="153" y="254"/>
                  </a:lnTo>
                  <a:lnTo>
                    <a:pt x="145" y="264"/>
                  </a:lnTo>
                  <a:lnTo>
                    <a:pt x="136" y="264"/>
                  </a:lnTo>
                  <a:lnTo>
                    <a:pt x="128" y="264"/>
                  </a:lnTo>
                  <a:lnTo>
                    <a:pt x="111" y="254"/>
                  </a:lnTo>
                  <a:lnTo>
                    <a:pt x="102" y="254"/>
                  </a:lnTo>
                  <a:lnTo>
                    <a:pt x="94" y="254"/>
                  </a:lnTo>
                  <a:lnTo>
                    <a:pt x="85" y="254"/>
                  </a:lnTo>
                  <a:lnTo>
                    <a:pt x="77" y="264"/>
                  </a:lnTo>
                  <a:lnTo>
                    <a:pt x="68" y="254"/>
                  </a:lnTo>
                  <a:lnTo>
                    <a:pt x="51" y="254"/>
                  </a:lnTo>
                  <a:lnTo>
                    <a:pt x="42" y="235"/>
                  </a:lnTo>
                  <a:lnTo>
                    <a:pt x="17" y="235"/>
                  </a:lnTo>
                  <a:lnTo>
                    <a:pt x="0" y="39"/>
                  </a:lnTo>
                  <a:lnTo>
                    <a:pt x="60" y="39"/>
                  </a:lnTo>
                  <a:lnTo>
                    <a:pt x="68" y="3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3" name="Freeform 92"/>
            <p:cNvSpPr>
              <a:spLocks/>
            </p:cNvSpPr>
            <p:nvPr/>
          </p:nvSpPr>
          <p:spPr bwMode="auto">
            <a:xfrm>
              <a:off x="3464" y="3556"/>
              <a:ext cx="281" cy="323"/>
            </a:xfrm>
            <a:custGeom>
              <a:avLst/>
              <a:gdLst>
                <a:gd name="T0" fmla="*/ 60 w 281"/>
                <a:gd name="T1" fmla="*/ 10 h 323"/>
                <a:gd name="T2" fmla="*/ 136 w 281"/>
                <a:gd name="T3" fmla="*/ 0 h 323"/>
                <a:gd name="T4" fmla="*/ 128 w 281"/>
                <a:gd name="T5" fmla="*/ 10 h 323"/>
                <a:gd name="T6" fmla="*/ 128 w 281"/>
                <a:gd name="T7" fmla="*/ 20 h 323"/>
                <a:gd name="T8" fmla="*/ 136 w 281"/>
                <a:gd name="T9" fmla="*/ 30 h 323"/>
                <a:gd name="T10" fmla="*/ 153 w 281"/>
                <a:gd name="T11" fmla="*/ 30 h 323"/>
                <a:gd name="T12" fmla="*/ 162 w 281"/>
                <a:gd name="T13" fmla="*/ 49 h 323"/>
                <a:gd name="T14" fmla="*/ 170 w 281"/>
                <a:gd name="T15" fmla="*/ 59 h 323"/>
                <a:gd name="T16" fmla="*/ 179 w 281"/>
                <a:gd name="T17" fmla="*/ 69 h 323"/>
                <a:gd name="T18" fmla="*/ 196 w 281"/>
                <a:gd name="T19" fmla="*/ 88 h 323"/>
                <a:gd name="T20" fmla="*/ 213 w 281"/>
                <a:gd name="T21" fmla="*/ 98 h 323"/>
                <a:gd name="T22" fmla="*/ 213 w 281"/>
                <a:gd name="T23" fmla="*/ 108 h 323"/>
                <a:gd name="T24" fmla="*/ 222 w 281"/>
                <a:gd name="T25" fmla="*/ 118 h 323"/>
                <a:gd name="T26" fmla="*/ 239 w 281"/>
                <a:gd name="T27" fmla="*/ 128 h 323"/>
                <a:gd name="T28" fmla="*/ 247 w 281"/>
                <a:gd name="T29" fmla="*/ 147 h 323"/>
                <a:gd name="T30" fmla="*/ 247 w 281"/>
                <a:gd name="T31" fmla="*/ 157 h 323"/>
                <a:gd name="T32" fmla="*/ 256 w 281"/>
                <a:gd name="T33" fmla="*/ 167 h 323"/>
                <a:gd name="T34" fmla="*/ 264 w 281"/>
                <a:gd name="T35" fmla="*/ 186 h 323"/>
                <a:gd name="T36" fmla="*/ 281 w 281"/>
                <a:gd name="T37" fmla="*/ 196 h 323"/>
                <a:gd name="T38" fmla="*/ 281 w 281"/>
                <a:gd name="T39" fmla="*/ 196 h 323"/>
                <a:gd name="T40" fmla="*/ 264 w 281"/>
                <a:gd name="T41" fmla="*/ 225 h 323"/>
                <a:gd name="T42" fmla="*/ 264 w 281"/>
                <a:gd name="T43" fmla="*/ 245 h 323"/>
                <a:gd name="T44" fmla="*/ 256 w 281"/>
                <a:gd name="T45" fmla="*/ 255 h 323"/>
                <a:gd name="T46" fmla="*/ 256 w 281"/>
                <a:gd name="T47" fmla="*/ 294 h 323"/>
                <a:gd name="T48" fmla="*/ 247 w 281"/>
                <a:gd name="T49" fmla="*/ 294 h 323"/>
                <a:gd name="T50" fmla="*/ 239 w 281"/>
                <a:gd name="T51" fmla="*/ 294 h 323"/>
                <a:gd name="T52" fmla="*/ 239 w 281"/>
                <a:gd name="T53" fmla="*/ 284 h 323"/>
                <a:gd name="T54" fmla="*/ 230 w 281"/>
                <a:gd name="T55" fmla="*/ 294 h 323"/>
                <a:gd name="T56" fmla="*/ 230 w 281"/>
                <a:gd name="T57" fmla="*/ 314 h 323"/>
                <a:gd name="T58" fmla="*/ 230 w 281"/>
                <a:gd name="T59" fmla="*/ 323 h 323"/>
                <a:gd name="T60" fmla="*/ 222 w 281"/>
                <a:gd name="T61" fmla="*/ 314 h 323"/>
                <a:gd name="T62" fmla="*/ 222 w 281"/>
                <a:gd name="T63" fmla="*/ 304 h 323"/>
                <a:gd name="T64" fmla="*/ 68 w 281"/>
                <a:gd name="T65" fmla="*/ 314 h 323"/>
                <a:gd name="T66" fmla="*/ 60 w 281"/>
                <a:gd name="T67" fmla="*/ 294 h 323"/>
                <a:gd name="T68" fmla="*/ 60 w 281"/>
                <a:gd name="T69" fmla="*/ 284 h 323"/>
                <a:gd name="T70" fmla="*/ 51 w 281"/>
                <a:gd name="T71" fmla="*/ 255 h 323"/>
                <a:gd name="T72" fmla="*/ 51 w 281"/>
                <a:gd name="T73" fmla="*/ 235 h 323"/>
                <a:gd name="T74" fmla="*/ 51 w 281"/>
                <a:gd name="T75" fmla="*/ 216 h 323"/>
                <a:gd name="T76" fmla="*/ 60 w 281"/>
                <a:gd name="T77" fmla="*/ 206 h 323"/>
                <a:gd name="T78" fmla="*/ 51 w 281"/>
                <a:gd name="T79" fmla="*/ 186 h 323"/>
                <a:gd name="T80" fmla="*/ 42 w 281"/>
                <a:gd name="T81" fmla="*/ 186 h 323"/>
                <a:gd name="T82" fmla="*/ 42 w 281"/>
                <a:gd name="T83" fmla="*/ 177 h 323"/>
                <a:gd name="T84" fmla="*/ 34 w 281"/>
                <a:gd name="T85" fmla="*/ 157 h 323"/>
                <a:gd name="T86" fmla="*/ 17 w 281"/>
                <a:gd name="T87" fmla="*/ 79 h 323"/>
                <a:gd name="T88" fmla="*/ 0 w 281"/>
                <a:gd name="T89" fmla="*/ 10 h 323"/>
                <a:gd name="T90" fmla="*/ 60 w 281"/>
                <a:gd name="T91" fmla="*/ 10 h 3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81"/>
                <a:gd name="T139" fmla="*/ 0 h 323"/>
                <a:gd name="T140" fmla="*/ 281 w 281"/>
                <a:gd name="T141" fmla="*/ 323 h 3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81" h="323">
                  <a:moveTo>
                    <a:pt x="60" y="10"/>
                  </a:moveTo>
                  <a:lnTo>
                    <a:pt x="136" y="0"/>
                  </a:lnTo>
                  <a:lnTo>
                    <a:pt x="128" y="10"/>
                  </a:lnTo>
                  <a:lnTo>
                    <a:pt x="128" y="20"/>
                  </a:lnTo>
                  <a:lnTo>
                    <a:pt x="136" y="30"/>
                  </a:lnTo>
                  <a:lnTo>
                    <a:pt x="153" y="30"/>
                  </a:lnTo>
                  <a:lnTo>
                    <a:pt x="162" y="49"/>
                  </a:lnTo>
                  <a:lnTo>
                    <a:pt x="170" y="59"/>
                  </a:lnTo>
                  <a:lnTo>
                    <a:pt x="179" y="69"/>
                  </a:lnTo>
                  <a:lnTo>
                    <a:pt x="196" y="88"/>
                  </a:lnTo>
                  <a:lnTo>
                    <a:pt x="213" y="98"/>
                  </a:lnTo>
                  <a:lnTo>
                    <a:pt x="213" y="108"/>
                  </a:lnTo>
                  <a:lnTo>
                    <a:pt x="222" y="118"/>
                  </a:lnTo>
                  <a:lnTo>
                    <a:pt x="239" y="128"/>
                  </a:lnTo>
                  <a:lnTo>
                    <a:pt x="247" y="147"/>
                  </a:lnTo>
                  <a:lnTo>
                    <a:pt x="247" y="157"/>
                  </a:lnTo>
                  <a:lnTo>
                    <a:pt x="256" y="167"/>
                  </a:lnTo>
                  <a:lnTo>
                    <a:pt x="264" y="186"/>
                  </a:lnTo>
                  <a:lnTo>
                    <a:pt x="281" y="196"/>
                  </a:lnTo>
                  <a:lnTo>
                    <a:pt x="264" y="225"/>
                  </a:lnTo>
                  <a:lnTo>
                    <a:pt x="264" y="245"/>
                  </a:lnTo>
                  <a:lnTo>
                    <a:pt x="256" y="255"/>
                  </a:lnTo>
                  <a:lnTo>
                    <a:pt x="256" y="294"/>
                  </a:lnTo>
                  <a:lnTo>
                    <a:pt x="247" y="294"/>
                  </a:lnTo>
                  <a:lnTo>
                    <a:pt x="239" y="294"/>
                  </a:lnTo>
                  <a:lnTo>
                    <a:pt x="239" y="284"/>
                  </a:lnTo>
                  <a:lnTo>
                    <a:pt x="230" y="294"/>
                  </a:lnTo>
                  <a:lnTo>
                    <a:pt x="230" y="314"/>
                  </a:lnTo>
                  <a:lnTo>
                    <a:pt x="230" y="323"/>
                  </a:lnTo>
                  <a:lnTo>
                    <a:pt x="222" y="314"/>
                  </a:lnTo>
                  <a:lnTo>
                    <a:pt x="222" y="304"/>
                  </a:lnTo>
                  <a:lnTo>
                    <a:pt x="68" y="314"/>
                  </a:lnTo>
                  <a:lnTo>
                    <a:pt x="60" y="294"/>
                  </a:lnTo>
                  <a:lnTo>
                    <a:pt x="60" y="284"/>
                  </a:lnTo>
                  <a:lnTo>
                    <a:pt x="51" y="255"/>
                  </a:lnTo>
                  <a:lnTo>
                    <a:pt x="51" y="235"/>
                  </a:lnTo>
                  <a:lnTo>
                    <a:pt x="51" y="216"/>
                  </a:lnTo>
                  <a:lnTo>
                    <a:pt x="60" y="206"/>
                  </a:lnTo>
                  <a:lnTo>
                    <a:pt x="51" y="186"/>
                  </a:lnTo>
                  <a:lnTo>
                    <a:pt x="42" y="186"/>
                  </a:lnTo>
                  <a:lnTo>
                    <a:pt x="42" y="177"/>
                  </a:lnTo>
                  <a:lnTo>
                    <a:pt x="34" y="157"/>
                  </a:lnTo>
                  <a:lnTo>
                    <a:pt x="17" y="79"/>
                  </a:lnTo>
                  <a:lnTo>
                    <a:pt x="0" y="10"/>
                  </a:lnTo>
                  <a:lnTo>
                    <a:pt x="60" y="1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4" name="Freeform 93"/>
            <p:cNvSpPr>
              <a:spLocks/>
            </p:cNvSpPr>
            <p:nvPr/>
          </p:nvSpPr>
          <p:spPr bwMode="auto">
            <a:xfrm>
              <a:off x="3379" y="3840"/>
              <a:ext cx="469" cy="402"/>
            </a:xfrm>
            <a:custGeom>
              <a:avLst/>
              <a:gdLst>
                <a:gd name="T0" fmla="*/ 349 w 469"/>
                <a:gd name="T1" fmla="*/ 30 h 402"/>
                <a:gd name="T2" fmla="*/ 358 w 469"/>
                <a:gd name="T3" fmla="*/ 49 h 402"/>
                <a:gd name="T4" fmla="*/ 375 w 469"/>
                <a:gd name="T5" fmla="*/ 98 h 402"/>
                <a:gd name="T6" fmla="*/ 400 w 469"/>
                <a:gd name="T7" fmla="*/ 128 h 402"/>
                <a:gd name="T8" fmla="*/ 418 w 469"/>
                <a:gd name="T9" fmla="*/ 167 h 402"/>
                <a:gd name="T10" fmla="*/ 418 w 469"/>
                <a:gd name="T11" fmla="*/ 186 h 402"/>
                <a:gd name="T12" fmla="*/ 443 w 469"/>
                <a:gd name="T13" fmla="*/ 225 h 402"/>
                <a:gd name="T14" fmla="*/ 460 w 469"/>
                <a:gd name="T15" fmla="*/ 274 h 402"/>
                <a:gd name="T16" fmla="*/ 469 w 469"/>
                <a:gd name="T17" fmla="*/ 343 h 402"/>
                <a:gd name="T18" fmla="*/ 460 w 469"/>
                <a:gd name="T19" fmla="*/ 372 h 402"/>
                <a:gd name="T20" fmla="*/ 443 w 469"/>
                <a:gd name="T21" fmla="*/ 392 h 402"/>
                <a:gd name="T22" fmla="*/ 418 w 469"/>
                <a:gd name="T23" fmla="*/ 402 h 402"/>
                <a:gd name="T24" fmla="*/ 409 w 469"/>
                <a:gd name="T25" fmla="*/ 392 h 402"/>
                <a:gd name="T26" fmla="*/ 400 w 469"/>
                <a:gd name="T27" fmla="*/ 382 h 402"/>
                <a:gd name="T28" fmla="*/ 375 w 469"/>
                <a:gd name="T29" fmla="*/ 353 h 402"/>
                <a:gd name="T30" fmla="*/ 349 w 469"/>
                <a:gd name="T31" fmla="*/ 314 h 402"/>
                <a:gd name="T32" fmla="*/ 332 w 469"/>
                <a:gd name="T33" fmla="*/ 294 h 402"/>
                <a:gd name="T34" fmla="*/ 315 w 469"/>
                <a:gd name="T35" fmla="*/ 265 h 402"/>
                <a:gd name="T36" fmla="*/ 307 w 469"/>
                <a:gd name="T37" fmla="*/ 245 h 402"/>
                <a:gd name="T38" fmla="*/ 315 w 469"/>
                <a:gd name="T39" fmla="*/ 235 h 402"/>
                <a:gd name="T40" fmla="*/ 324 w 469"/>
                <a:gd name="T41" fmla="*/ 216 h 402"/>
                <a:gd name="T42" fmla="*/ 307 w 469"/>
                <a:gd name="T43" fmla="*/ 225 h 402"/>
                <a:gd name="T44" fmla="*/ 307 w 469"/>
                <a:gd name="T45" fmla="*/ 216 h 402"/>
                <a:gd name="T46" fmla="*/ 298 w 469"/>
                <a:gd name="T47" fmla="*/ 225 h 402"/>
                <a:gd name="T48" fmla="*/ 298 w 469"/>
                <a:gd name="T49" fmla="*/ 235 h 402"/>
                <a:gd name="T50" fmla="*/ 290 w 469"/>
                <a:gd name="T51" fmla="*/ 225 h 402"/>
                <a:gd name="T52" fmla="*/ 298 w 469"/>
                <a:gd name="T53" fmla="*/ 176 h 402"/>
                <a:gd name="T54" fmla="*/ 281 w 469"/>
                <a:gd name="T55" fmla="*/ 128 h 402"/>
                <a:gd name="T56" fmla="*/ 247 w 469"/>
                <a:gd name="T57" fmla="*/ 108 h 402"/>
                <a:gd name="T58" fmla="*/ 213 w 469"/>
                <a:gd name="T59" fmla="*/ 79 h 402"/>
                <a:gd name="T60" fmla="*/ 187 w 469"/>
                <a:gd name="T61" fmla="*/ 88 h 402"/>
                <a:gd name="T62" fmla="*/ 162 w 469"/>
                <a:gd name="T63" fmla="*/ 98 h 402"/>
                <a:gd name="T64" fmla="*/ 136 w 469"/>
                <a:gd name="T65" fmla="*/ 108 h 402"/>
                <a:gd name="T66" fmla="*/ 136 w 469"/>
                <a:gd name="T67" fmla="*/ 98 h 402"/>
                <a:gd name="T68" fmla="*/ 102 w 469"/>
                <a:gd name="T69" fmla="*/ 79 h 402"/>
                <a:gd name="T70" fmla="*/ 68 w 469"/>
                <a:gd name="T71" fmla="*/ 69 h 402"/>
                <a:gd name="T72" fmla="*/ 42 w 469"/>
                <a:gd name="T73" fmla="*/ 69 h 402"/>
                <a:gd name="T74" fmla="*/ 34 w 469"/>
                <a:gd name="T75" fmla="*/ 69 h 402"/>
                <a:gd name="T76" fmla="*/ 34 w 469"/>
                <a:gd name="T77" fmla="*/ 59 h 402"/>
                <a:gd name="T78" fmla="*/ 17 w 469"/>
                <a:gd name="T79" fmla="*/ 79 h 402"/>
                <a:gd name="T80" fmla="*/ 17 w 469"/>
                <a:gd name="T81" fmla="*/ 49 h 402"/>
                <a:gd name="T82" fmla="*/ 0 w 469"/>
                <a:gd name="T83" fmla="*/ 30 h 402"/>
                <a:gd name="T84" fmla="*/ 145 w 469"/>
                <a:gd name="T85" fmla="*/ 10 h 402"/>
                <a:gd name="T86" fmla="*/ 307 w 469"/>
                <a:gd name="T87" fmla="*/ 20 h 402"/>
                <a:gd name="T88" fmla="*/ 315 w 469"/>
                <a:gd name="T89" fmla="*/ 39 h 402"/>
                <a:gd name="T90" fmla="*/ 315 w 469"/>
                <a:gd name="T91" fmla="*/ 10 h 402"/>
                <a:gd name="T92" fmla="*/ 324 w 469"/>
                <a:gd name="T93" fmla="*/ 10 h 402"/>
                <a:gd name="T94" fmla="*/ 341 w 469"/>
                <a:gd name="T95" fmla="*/ 10 h 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9"/>
                <a:gd name="T145" fmla="*/ 0 h 402"/>
                <a:gd name="T146" fmla="*/ 469 w 469"/>
                <a:gd name="T147" fmla="*/ 402 h 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9" h="402">
                  <a:moveTo>
                    <a:pt x="341" y="10"/>
                  </a:moveTo>
                  <a:lnTo>
                    <a:pt x="349" y="30"/>
                  </a:lnTo>
                  <a:lnTo>
                    <a:pt x="358" y="39"/>
                  </a:lnTo>
                  <a:lnTo>
                    <a:pt x="358" y="49"/>
                  </a:lnTo>
                  <a:lnTo>
                    <a:pt x="366" y="79"/>
                  </a:lnTo>
                  <a:lnTo>
                    <a:pt x="375" y="98"/>
                  </a:lnTo>
                  <a:lnTo>
                    <a:pt x="383" y="128"/>
                  </a:lnTo>
                  <a:lnTo>
                    <a:pt x="400" y="128"/>
                  </a:lnTo>
                  <a:lnTo>
                    <a:pt x="418" y="157"/>
                  </a:lnTo>
                  <a:lnTo>
                    <a:pt x="418" y="167"/>
                  </a:lnTo>
                  <a:lnTo>
                    <a:pt x="418" y="186"/>
                  </a:lnTo>
                  <a:lnTo>
                    <a:pt x="426" y="206"/>
                  </a:lnTo>
                  <a:lnTo>
                    <a:pt x="443" y="225"/>
                  </a:lnTo>
                  <a:lnTo>
                    <a:pt x="452" y="245"/>
                  </a:lnTo>
                  <a:lnTo>
                    <a:pt x="460" y="274"/>
                  </a:lnTo>
                  <a:lnTo>
                    <a:pt x="460" y="323"/>
                  </a:lnTo>
                  <a:lnTo>
                    <a:pt x="469" y="343"/>
                  </a:lnTo>
                  <a:lnTo>
                    <a:pt x="460" y="363"/>
                  </a:lnTo>
                  <a:lnTo>
                    <a:pt x="460" y="372"/>
                  </a:lnTo>
                  <a:lnTo>
                    <a:pt x="460" y="382"/>
                  </a:lnTo>
                  <a:lnTo>
                    <a:pt x="443" y="392"/>
                  </a:lnTo>
                  <a:lnTo>
                    <a:pt x="435" y="402"/>
                  </a:lnTo>
                  <a:lnTo>
                    <a:pt x="418" y="402"/>
                  </a:lnTo>
                  <a:lnTo>
                    <a:pt x="409" y="402"/>
                  </a:lnTo>
                  <a:lnTo>
                    <a:pt x="409" y="392"/>
                  </a:lnTo>
                  <a:lnTo>
                    <a:pt x="418" y="392"/>
                  </a:lnTo>
                  <a:lnTo>
                    <a:pt x="400" y="382"/>
                  </a:lnTo>
                  <a:lnTo>
                    <a:pt x="392" y="363"/>
                  </a:lnTo>
                  <a:lnTo>
                    <a:pt x="375" y="353"/>
                  </a:lnTo>
                  <a:lnTo>
                    <a:pt x="366" y="323"/>
                  </a:lnTo>
                  <a:lnTo>
                    <a:pt x="349" y="314"/>
                  </a:lnTo>
                  <a:lnTo>
                    <a:pt x="341" y="294"/>
                  </a:lnTo>
                  <a:lnTo>
                    <a:pt x="332" y="294"/>
                  </a:lnTo>
                  <a:lnTo>
                    <a:pt x="324" y="284"/>
                  </a:lnTo>
                  <a:lnTo>
                    <a:pt x="315" y="265"/>
                  </a:lnTo>
                  <a:lnTo>
                    <a:pt x="307" y="255"/>
                  </a:lnTo>
                  <a:lnTo>
                    <a:pt x="307" y="245"/>
                  </a:lnTo>
                  <a:lnTo>
                    <a:pt x="307" y="235"/>
                  </a:lnTo>
                  <a:lnTo>
                    <a:pt x="315" y="235"/>
                  </a:lnTo>
                  <a:lnTo>
                    <a:pt x="324" y="225"/>
                  </a:lnTo>
                  <a:lnTo>
                    <a:pt x="324" y="216"/>
                  </a:lnTo>
                  <a:lnTo>
                    <a:pt x="315" y="225"/>
                  </a:lnTo>
                  <a:lnTo>
                    <a:pt x="307" y="225"/>
                  </a:lnTo>
                  <a:lnTo>
                    <a:pt x="307" y="216"/>
                  </a:lnTo>
                  <a:lnTo>
                    <a:pt x="298" y="216"/>
                  </a:lnTo>
                  <a:lnTo>
                    <a:pt x="298" y="225"/>
                  </a:lnTo>
                  <a:lnTo>
                    <a:pt x="298" y="235"/>
                  </a:lnTo>
                  <a:lnTo>
                    <a:pt x="290" y="235"/>
                  </a:lnTo>
                  <a:lnTo>
                    <a:pt x="290" y="225"/>
                  </a:lnTo>
                  <a:lnTo>
                    <a:pt x="290" y="206"/>
                  </a:lnTo>
                  <a:lnTo>
                    <a:pt x="298" y="176"/>
                  </a:lnTo>
                  <a:lnTo>
                    <a:pt x="290" y="157"/>
                  </a:lnTo>
                  <a:lnTo>
                    <a:pt x="281" y="128"/>
                  </a:lnTo>
                  <a:lnTo>
                    <a:pt x="272" y="128"/>
                  </a:lnTo>
                  <a:lnTo>
                    <a:pt x="247" y="108"/>
                  </a:lnTo>
                  <a:lnTo>
                    <a:pt x="230" y="88"/>
                  </a:lnTo>
                  <a:lnTo>
                    <a:pt x="213" y="79"/>
                  </a:lnTo>
                  <a:lnTo>
                    <a:pt x="196" y="79"/>
                  </a:lnTo>
                  <a:lnTo>
                    <a:pt x="187" y="88"/>
                  </a:lnTo>
                  <a:lnTo>
                    <a:pt x="179" y="88"/>
                  </a:lnTo>
                  <a:lnTo>
                    <a:pt x="162" y="98"/>
                  </a:lnTo>
                  <a:lnTo>
                    <a:pt x="145" y="108"/>
                  </a:lnTo>
                  <a:lnTo>
                    <a:pt x="136" y="108"/>
                  </a:lnTo>
                  <a:lnTo>
                    <a:pt x="136" y="98"/>
                  </a:lnTo>
                  <a:lnTo>
                    <a:pt x="119" y="79"/>
                  </a:lnTo>
                  <a:lnTo>
                    <a:pt x="102" y="79"/>
                  </a:lnTo>
                  <a:lnTo>
                    <a:pt x="93" y="69"/>
                  </a:lnTo>
                  <a:lnTo>
                    <a:pt x="68" y="69"/>
                  </a:lnTo>
                  <a:lnTo>
                    <a:pt x="68" y="59"/>
                  </a:lnTo>
                  <a:lnTo>
                    <a:pt x="42" y="69"/>
                  </a:lnTo>
                  <a:lnTo>
                    <a:pt x="34" y="69"/>
                  </a:lnTo>
                  <a:lnTo>
                    <a:pt x="42" y="59"/>
                  </a:lnTo>
                  <a:lnTo>
                    <a:pt x="34" y="59"/>
                  </a:lnTo>
                  <a:lnTo>
                    <a:pt x="34" y="69"/>
                  </a:lnTo>
                  <a:lnTo>
                    <a:pt x="17" y="79"/>
                  </a:lnTo>
                  <a:lnTo>
                    <a:pt x="17" y="49"/>
                  </a:lnTo>
                  <a:lnTo>
                    <a:pt x="8" y="49"/>
                  </a:lnTo>
                  <a:lnTo>
                    <a:pt x="0" y="30"/>
                  </a:lnTo>
                  <a:lnTo>
                    <a:pt x="8" y="20"/>
                  </a:lnTo>
                  <a:lnTo>
                    <a:pt x="145" y="10"/>
                  </a:lnTo>
                  <a:lnTo>
                    <a:pt x="153" y="30"/>
                  </a:lnTo>
                  <a:lnTo>
                    <a:pt x="307" y="20"/>
                  </a:lnTo>
                  <a:lnTo>
                    <a:pt x="307" y="30"/>
                  </a:lnTo>
                  <a:lnTo>
                    <a:pt x="315" y="39"/>
                  </a:lnTo>
                  <a:lnTo>
                    <a:pt x="315" y="30"/>
                  </a:lnTo>
                  <a:lnTo>
                    <a:pt x="315" y="10"/>
                  </a:lnTo>
                  <a:lnTo>
                    <a:pt x="324" y="0"/>
                  </a:lnTo>
                  <a:lnTo>
                    <a:pt x="324" y="10"/>
                  </a:lnTo>
                  <a:lnTo>
                    <a:pt x="332" y="10"/>
                  </a:lnTo>
                  <a:lnTo>
                    <a:pt x="341" y="1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5" name="Freeform 94"/>
            <p:cNvSpPr>
              <a:spLocks/>
            </p:cNvSpPr>
            <p:nvPr/>
          </p:nvSpPr>
          <p:spPr bwMode="auto">
            <a:xfrm>
              <a:off x="3592" y="3527"/>
              <a:ext cx="256" cy="225"/>
            </a:xfrm>
            <a:custGeom>
              <a:avLst/>
              <a:gdLst>
                <a:gd name="T0" fmla="*/ 8 w 256"/>
                <a:gd name="T1" fmla="*/ 29 h 225"/>
                <a:gd name="T2" fmla="*/ 25 w 256"/>
                <a:gd name="T3" fmla="*/ 10 h 225"/>
                <a:gd name="T4" fmla="*/ 42 w 256"/>
                <a:gd name="T5" fmla="*/ 0 h 225"/>
                <a:gd name="T6" fmla="*/ 51 w 256"/>
                <a:gd name="T7" fmla="*/ 0 h 225"/>
                <a:gd name="T8" fmla="*/ 111 w 256"/>
                <a:gd name="T9" fmla="*/ 0 h 225"/>
                <a:gd name="T10" fmla="*/ 119 w 256"/>
                <a:gd name="T11" fmla="*/ 10 h 225"/>
                <a:gd name="T12" fmla="*/ 128 w 256"/>
                <a:gd name="T13" fmla="*/ 10 h 225"/>
                <a:gd name="T14" fmla="*/ 128 w 256"/>
                <a:gd name="T15" fmla="*/ 20 h 225"/>
                <a:gd name="T16" fmla="*/ 187 w 256"/>
                <a:gd name="T17" fmla="*/ 20 h 225"/>
                <a:gd name="T18" fmla="*/ 213 w 256"/>
                <a:gd name="T19" fmla="*/ 29 h 225"/>
                <a:gd name="T20" fmla="*/ 256 w 256"/>
                <a:gd name="T21" fmla="*/ 68 h 225"/>
                <a:gd name="T22" fmla="*/ 239 w 256"/>
                <a:gd name="T23" fmla="*/ 88 h 225"/>
                <a:gd name="T24" fmla="*/ 230 w 256"/>
                <a:gd name="T25" fmla="*/ 98 h 225"/>
                <a:gd name="T26" fmla="*/ 230 w 256"/>
                <a:gd name="T27" fmla="*/ 127 h 225"/>
                <a:gd name="T28" fmla="*/ 222 w 256"/>
                <a:gd name="T29" fmla="*/ 137 h 225"/>
                <a:gd name="T30" fmla="*/ 213 w 256"/>
                <a:gd name="T31" fmla="*/ 147 h 225"/>
                <a:gd name="T32" fmla="*/ 196 w 256"/>
                <a:gd name="T33" fmla="*/ 166 h 225"/>
                <a:gd name="T34" fmla="*/ 179 w 256"/>
                <a:gd name="T35" fmla="*/ 186 h 225"/>
                <a:gd name="T36" fmla="*/ 170 w 256"/>
                <a:gd name="T37" fmla="*/ 186 h 225"/>
                <a:gd name="T38" fmla="*/ 162 w 256"/>
                <a:gd name="T39" fmla="*/ 196 h 225"/>
                <a:gd name="T40" fmla="*/ 153 w 256"/>
                <a:gd name="T41" fmla="*/ 196 h 225"/>
                <a:gd name="T42" fmla="*/ 153 w 256"/>
                <a:gd name="T43" fmla="*/ 215 h 225"/>
                <a:gd name="T44" fmla="*/ 153 w 256"/>
                <a:gd name="T45" fmla="*/ 225 h 225"/>
                <a:gd name="T46" fmla="*/ 136 w 256"/>
                <a:gd name="T47" fmla="*/ 215 h 225"/>
                <a:gd name="T48" fmla="*/ 128 w 256"/>
                <a:gd name="T49" fmla="*/ 196 h 225"/>
                <a:gd name="T50" fmla="*/ 119 w 256"/>
                <a:gd name="T51" fmla="*/ 186 h 225"/>
                <a:gd name="T52" fmla="*/ 119 w 256"/>
                <a:gd name="T53" fmla="*/ 176 h 225"/>
                <a:gd name="T54" fmla="*/ 111 w 256"/>
                <a:gd name="T55" fmla="*/ 157 h 225"/>
                <a:gd name="T56" fmla="*/ 94 w 256"/>
                <a:gd name="T57" fmla="*/ 147 h 225"/>
                <a:gd name="T58" fmla="*/ 85 w 256"/>
                <a:gd name="T59" fmla="*/ 137 h 225"/>
                <a:gd name="T60" fmla="*/ 85 w 256"/>
                <a:gd name="T61" fmla="*/ 127 h 225"/>
                <a:gd name="T62" fmla="*/ 68 w 256"/>
                <a:gd name="T63" fmla="*/ 117 h 225"/>
                <a:gd name="T64" fmla="*/ 51 w 256"/>
                <a:gd name="T65" fmla="*/ 98 h 225"/>
                <a:gd name="T66" fmla="*/ 42 w 256"/>
                <a:gd name="T67" fmla="*/ 88 h 225"/>
                <a:gd name="T68" fmla="*/ 34 w 256"/>
                <a:gd name="T69" fmla="*/ 78 h 225"/>
                <a:gd name="T70" fmla="*/ 25 w 256"/>
                <a:gd name="T71" fmla="*/ 59 h 225"/>
                <a:gd name="T72" fmla="*/ 8 w 256"/>
                <a:gd name="T73" fmla="*/ 59 h 225"/>
                <a:gd name="T74" fmla="*/ 0 w 256"/>
                <a:gd name="T75" fmla="*/ 49 h 225"/>
                <a:gd name="T76" fmla="*/ 0 w 256"/>
                <a:gd name="T77" fmla="*/ 39 h 225"/>
                <a:gd name="T78" fmla="*/ 8 w 256"/>
                <a:gd name="T79" fmla="*/ 29 h 2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6"/>
                <a:gd name="T121" fmla="*/ 0 h 225"/>
                <a:gd name="T122" fmla="*/ 256 w 256"/>
                <a:gd name="T123" fmla="*/ 225 h 2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6" h="225">
                  <a:moveTo>
                    <a:pt x="8" y="29"/>
                  </a:moveTo>
                  <a:lnTo>
                    <a:pt x="25" y="10"/>
                  </a:lnTo>
                  <a:lnTo>
                    <a:pt x="42" y="0"/>
                  </a:lnTo>
                  <a:lnTo>
                    <a:pt x="51" y="0"/>
                  </a:lnTo>
                  <a:lnTo>
                    <a:pt x="111" y="0"/>
                  </a:lnTo>
                  <a:lnTo>
                    <a:pt x="119" y="10"/>
                  </a:lnTo>
                  <a:lnTo>
                    <a:pt x="128" y="10"/>
                  </a:lnTo>
                  <a:lnTo>
                    <a:pt x="128" y="20"/>
                  </a:lnTo>
                  <a:lnTo>
                    <a:pt x="187" y="20"/>
                  </a:lnTo>
                  <a:lnTo>
                    <a:pt x="213" y="29"/>
                  </a:lnTo>
                  <a:lnTo>
                    <a:pt x="256" y="68"/>
                  </a:lnTo>
                  <a:lnTo>
                    <a:pt x="239" y="88"/>
                  </a:lnTo>
                  <a:lnTo>
                    <a:pt x="230" y="98"/>
                  </a:lnTo>
                  <a:lnTo>
                    <a:pt x="230" y="127"/>
                  </a:lnTo>
                  <a:lnTo>
                    <a:pt x="222" y="137"/>
                  </a:lnTo>
                  <a:lnTo>
                    <a:pt x="213" y="147"/>
                  </a:lnTo>
                  <a:lnTo>
                    <a:pt x="196" y="166"/>
                  </a:lnTo>
                  <a:lnTo>
                    <a:pt x="179" y="186"/>
                  </a:lnTo>
                  <a:lnTo>
                    <a:pt x="170" y="186"/>
                  </a:lnTo>
                  <a:lnTo>
                    <a:pt x="162" y="196"/>
                  </a:lnTo>
                  <a:lnTo>
                    <a:pt x="153" y="196"/>
                  </a:lnTo>
                  <a:lnTo>
                    <a:pt x="153" y="215"/>
                  </a:lnTo>
                  <a:lnTo>
                    <a:pt x="153" y="225"/>
                  </a:lnTo>
                  <a:lnTo>
                    <a:pt x="136" y="215"/>
                  </a:lnTo>
                  <a:lnTo>
                    <a:pt x="128" y="196"/>
                  </a:lnTo>
                  <a:lnTo>
                    <a:pt x="119" y="186"/>
                  </a:lnTo>
                  <a:lnTo>
                    <a:pt x="119" y="176"/>
                  </a:lnTo>
                  <a:lnTo>
                    <a:pt x="111" y="157"/>
                  </a:lnTo>
                  <a:lnTo>
                    <a:pt x="94" y="147"/>
                  </a:lnTo>
                  <a:lnTo>
                    <a:pt x="85" y="137"/>
                  </a:lnTo>
                  <a:lnTo>
                    <a:pt x="85" y="127"/>
                  </a:lnTo>
                  <a:lnTo>
                    <a:pt x="68" y="117"/>
                  </a:lnTo>
                  <a:lnTo>
                    <a:pt x="51" y="98"/>
                  </a:lnTo>
                  <a:lnTo>
                    <a:pt x="42" y="88"/>
                  </a:lnTo>
                  <a:lnTo>
                    <a:pt x="34" y="78"/>
                  </a:lnTo>
                  <a:lnTo>
                    <a:pt x="25" y="59"/>
                  </a:lnTo>
                  <a:lnTo>
                    <a:pt x="8" y="59"/>
                  </a:lnTo>
                  <a:lnTo>
                    <a:pt x="0" y="49"/>
                  </a:lnTo>
                  <a:lnTo>
                    <a:pt x="0" y="39"/>
                  </a:lnTo>
                  <a:lnTo>
                    <a:pt x="8" y="2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6" name="Freeform 95"/>
            <p:cNvSpPr>
              <a:spLocks/>
            </p:cNvSpPr>
            <p:nvPr/>
          </p:nvSpPr>
          <p:spPr bwMode="auto">
            <a:xfrm>
              <a:off x="3524" y="3380"/>
              <a:ext cx="452" cy="215"/>
            </a:xfrm>
            <a:custGeom>
              <a:avLst/>
              <a:gdLst>
                <a:gd name="T0" fmla="*/ 119 w 452"/>
                <a:gd name="T1" fmla="*/ 49 h 215"/>
                <a:gd name="T2" fmla="*/ 145 w 452"/>
                <a:gd name="T3" fmla="*/ 39 h 215"/>
                <a:gd name="T4" fmla="*/ 358 w 452"/>
                <a:gd name="T5" fmla="*/ 10 h 215"/>
                <a:gd name="T6" fmla="*/ 418 w 452"/>
                <a:gd name="T7" fmla="*/ 0 h 215"/>
                <a:gd name="T8" fmla="*/ 426 w 452"/>
                <a:gd name="T9" fmla="*/ 0 h 215"/>
                <a:gd name="T10" fmla="*/ 435 w 452"/>
                <a:gd name="T11" fmla="*/ 10 h 215"/>
                <a:gd name="T12" fmla="*/ 443 w 452"/>
                <a:gd name="T13" fmla="*/ 10 h 215"/>
                <a:gd name="T14" fmla="*/ 443 w 452"/>
                <a:gd name="T15" fmla="*/ 20 h 215"/>
                <a:gd name="T16" fmla="*/ 426 w 452"/>
                <a:gd name="T17" fmla="*/ 20 h 215"/>
                <a:gd name="T18" fmla="*/ 409 w 452"/>
                <a:gd name="T19" fmla="*/ 29 h 215"/>
                <a:gd name="T20" fmla="*/ 418 w 452"/>
                <a:gd name="T21" fmla="*/ 29 h 215"/>
                <a:gd name="T22" fmla="*/ 400 w 452"/>
                <a:gd name="T23" fmla="*/ 39 h 215"/>
                <a:gd name="T24" fmla="*/ 409 w 452"/>
                <a:gd name="T25" fmla="*/ 39 h 215"/>
                <a:gd name="T26" fmla="*/ 426 w 452"/>
                <a:gd name="T27" fmla="*/ 29 h 215"/>
                <a:gd name="T28" fmla="*/ 435 w 452"/>
                <a:gd name="T29" fmla="*/ 39 h 215"/>
                <a:gd name="T30" fmla="*/ 452 w 452"/>
                <a:gd name="T31" fmla="*/ 39 h 215"/>
                <a:gd name="T32" fmla="*/ 452 w 452"/>
                <a:gd name="T33" fmla="*/ 59 h 215"/>
                <a:gd name="T34" fmla="*/ 443 w 452"/>
                <a:gd name="T35" fmla="*/ 69 h 215"/>
                <a:gd name="T36" fmla="*/ 435 w 452"/>
                <a:gd name="T37" fmla="*/ 78 h 215"/>
                <a:gd name="T38" fmla="*/ 426 w 452"/>
                <a:gd name="T39" fmla="*/ 78 h 215"/>
                <a:gd name="T40" fmla="*/ 418 w 452"/>
                <a:gd name="T41" fmla="*/ 78 h 215"/>
                <a:gd name="T42" fmla="*/ 409 w 452"/>
                <a:gd name="T43" fmla="*/ 78 h 215"/>
                <a:gd name="T44" fmla="*/ 418 w 452"/>
                <a:gd name="T45" fmla="*/ 88 h 215"/>
                <a:gd name="T46" fmla="*/ 418 w 452"/>
                <a:gd name="T47" fmla="*/ 98 h 215"/>
                <a:gd name="T48" fmla="*/ 409 w 452"/>
                <a:gd name="T49" fmla="*/ 108 h 215"/>
                <a:gd name="T50" fmla="*/ 392 w 452"/>
                <a:gd name="T51" fmla="*/ 118 h 215"/>
                <a:gd name="T52" fmla="*/ 400 w 452"/>
                <a:gd name="T53" fmla="*/ 118 h 215"/>
                <a:gd name="T54" fmla="*/ 426 w 452"/>
                <a:gd name="T55" fmla="*/ 118 h 215"/>
                <a:gd name="T56" fmla="*/ 426 w 452"/>
                <a:gd name="T57" fmla="*/ 108 h 215"/>
                <a:gd name="T58" fmla="*/ 426 w 452"/>
                <a:gd name="T59" fmla="*/ 118 h 215"/>
                <a:gd name="T60" fmla="*/ 418 w 452"/>
                <a:gd name="T61" fmla="*/ 127 h 215"/>
                <a:gd name="T62" fmla="*/ 400 w 452"/>
                <a:gd name="T63" fmla="*/ 137 h 215"/>
                <a:gd name="T64" fmla="*/ 392 w 452"/>
                <a:gd name="T65" fmla="*/ 147 h 215"/>
                <a:gd name="T66" fmla="*/ 375 w 452"/>
                <a:gd name="T67" fmla="*/ 157 h 215"/>
                <a:gd name="T68" fmla="*/ 366 w 452"/>
                <a:gd name="T69" fmla="*/ 167 h 215"/>
                <a:gd name="T70" fmla="*/ 358 w 452"/>
                <a:gd name="T71" fmla="*/ 186 h 215"/>
                <a:gd name="T72" fmla="*/ 349 w 452"/>
                <a:gd name="T73" fmla="*/ 206 h 215"/>
                <a:gd name="T74" fmla="*/ 324 w 452"/>
                <a:gd name="T75" fmla="*/ 215 h 215"/>
                <a:gd name="T76" fmla="*/ 281 w 452"/>
                <a:gd name="T77" fmla="*/ 176 h 215"/>
                <a:gd name="T78" fmla="*/ 255 w 452"/>
                <a:gd name="T79" fmla="*/ 167 h 215"/>
                <a:gd name="T80" fmla="*/ 196 w 452"/>
                <a:gd name="T81" fmla="*/ 167 h 215"/>
                <a:gd name="T82" fmla="*/ 196 w 452"/>
                <a:gd name="T83" fmla="*/ 157 h 215"/>
                <a:gd name="T84" fmla="*/ 187 w 452"/>
                <a:gd name="T85" fmla="*/ 157 h 215"/>
                <a:gd name="T86" fmla="*/ 179 w 452"/>
                <a:gd name="T87" fmla="*/ 147 h 215"/>
                <a:gd name="T88" fmla="*/ 119 w 452"/>
                <a:gd name="T89" fmla="*/ 147 h 215"/>
                <a:gd name="T90" fmla="*/ 110 w 452"/>
                <a:gd name="T91" fmla="*/ 147 h 215"/>
                <a:gd name="T92" fmla="*/ 76 w 452"/>
                <a:gd name="T93" fmla="*/ 176 h 215"/>
                <a:gd name="T94" fmla="*/ 0 w 452"/>
                <a:gd name="T95" fmla="*/ 186 h 215"/>
                <a:gd name="T96" fmla="*/ 0 w 452"/>
                <a:gd name="T97" fmla="*/ 167 h 215"/>
                <a:gd name="T98" fmla="*/ 8 w 452"/>
                <a:gd name="T99" fmla="*/ 167 h 215"/>
                <a:gd name="T100" fmla="*/ 8 w 452"/>
                <a:gd name="T101" fmla="*/ 147 h 215"/>
                <a:gd name="T102" fmla="*/ 25 w 452"/>
                <a:gd name="T103" fmla="*/ 137 h 215"/>
                <a:gd name="T104" fmla="*/ 42 w 452"/>
                <a:gd name="T105" fmla="*/ 137 h 215"/>
                <a:gd name="T106" fmla="*/ 59 w 452"/>
                <a:gd name="T107" fmla="*/ 118 h 215"/>
                <a:gd name="T108" fmla="*/ 68 w 452"/>
                <a:gd name="T109" fmla="*/ 108 h 215"/>
                <a:gd name="T110" fmla="*/ 85 w 452"/>
                <a:gd name="T111" fmla="*/ 98 h 215"/>
                <a:gd name="T112" fmla="*/ 93 w 452"/>
                <a:gd name="T113" fmla="*/ 88 h 215"/>
                <a:gd name="T114" fmla="*/ 110 w 452"/>
                <a:gd name="T115" fmla="*/ 78 h 215"/>
                <a:gd name="T116" fmla="*/ 119 w 452"/>
                <a:gd name="T117" fmla="*/ 69 h 215"/>
                <a:gd name="T118" fmla="*/ 119 w 452"/>
                <a:gd name="T119" fmla="*/ 49 h 21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52"/>
                <a:gd name="T181" fmla="*/ 0 h 215"/>
                <a:gd name="T182" fmla="*/ 452 w 452"/>
                <a:gd name="T183" fmla="*/ 215 h 21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52" h="215">
                  <a:moveTo>
                    <a:pt x="119" y="49"/>
                  </a:moveTo>
                  <a:lnTo>
                    <a:pt x="145" y="39"/>
                  </a:lnTo>
                  <a:lnTo>
                    <a:pt x="358" y="10"/>
                  </a:lnTo>
                  <a:lnTo>
                    <a:pt x="418" y="0"/>
                  </a:lnTo>
                  <a:lnTo>
                    <a:pt x="426" y="0"/>
                  </a:lnTo>
                  <a:lnTo>
                    <a:pt x="435" y="10"/>
                  </a:lnTo>
                  <a:lnTo>
                    <a:pt x="443" y="10"/>
                  </a:lnTo>
                  <a:lnTo>
                    <a:pt x="443" y="20"/>
                  </a:lnTo>
                  <a:lnTo>
                    <a:pt x="426" y="20"/>
                  </a:lnTo>
                  <a:lnTo>
                    <a:pt x="409" y="29"/>
                  </a:lnTo>
                  <a:lnTo>
                    <a:pt x="418" y="29"/>
                  </a:lnTo>
                  <a:lnTo>
                    <a:pt x="400" y="39"/>
                  </a:lnTo>
                  <a:lnTo>
                    <a:pt x="409" y="39"/>
                  </a:lnTo>
                  <a:lnTo>
                    <a:pt x="426" y="29"/>
                  </a:lnTo>
                  <a:lnTo>
                    <a:pt x="435" y="39"/>
                  </a:lnTo>
                  <a:lnTo>
                    <a:pt x="452" y="39"/>
                  </a:lnTo>
                  <a:lnTo>
                    <a:pt x="452" y="59"/>
                  </a:lnTo>
                  <a:lnTo>
                    <a:pt x="443" y="69"/>
                  </a:lnTo>
                  <a:lnTo>
                    <a:pt x="435" y="78"/>
                  </a:lnTo>
                  <a:lnTo>
                    <a:pt x="426" y="78"/>
                  </a:lnTo>
                  <a:lnTo>
                    <a:pt x="418" y="78"/>
                  </a:lnTo>
                  <a:lnTo>
                    <a:pt x="409" y="78"/>
                  </a:lnTo>
                  <a:lnTo>
                    <a:pt x="418" y="88"/>
                  </a:lnTo>
                  <a:lnTo>
                    <a:pt x="418" y="98"/>
                  </a:lnTo>
                  <a:lnTo>
                    <a:pt x="409" y="108"/>
                  </a:lnTo>
                  <a:lnTo>
                    <a:pt x="392" y="118"/>
                  </a:lnTo>
                  <a:lnTo>
                    <a:pt x="400" y="118"/>
                  </a:lnTo>
                  <a:lnTo>
                    <a:pt x="426" y="118"/>
                  </a:lnTo>
                  <a:lnTo>
                    <a:pt x="426" y="108"/>
                  </a:lnTo>
                  <a:lnTo>
                    <a:pt x="426" y="118"/>
                  </a:lnTo>
                  <a:lnTo>
                    <a:pt x="418" y="127"/>
                  </a:lnTo>
                  <a:lnTo>
                    <a:pt x="400" y="137"/>
                  </a:lnTo>
                  <a:lnTo>
                    <a:pt x="392" y="147"/>
                  </a:lnTo>
                  <a:lnTo>
                    <a:pt x="375" y="157"/>
                  </a:lnTo>
                  <a:lnTo>
                    <a:pt x="366" y="167"/>
                  </a:lnTo>
                  <a:lnTo>
                    <a:pt x="358" y="186"/>
                  </a:lnTo>
                  <a:lnTo>
                    <a:pt x="349" y="206"/>
                  </a:lnTo>
                  <a:lnTo>
                    <a:pt x="324" y="215"/>
                  </a:lnTo>
                  <a:lnTo>
                    <a:pt x="281" y="176"/>
                  </a:lnTo>
                  <a:lnTo>
                    <a:pt x="255" y="167"/>
                  </a:lnTo>
                  <a:lnTo>
                    <a:pt x="196" y="167"/>
                  </a:lnTo>
                  <a:lnTo>
                    <a:pt x="196" y="157"/>
                  </a:lnTo>
                  <a:lnTo>
                    <a:pt x="187" y="157"/>
                  </a:lnTo>
                  <a:lnTo>
                    <a:pt x="179" y="147"/>
                  </a:lnTo>
                  <a:lnTo>
                    <a:pt x="119" y="147"/>
                  </a:lnTo>
                  <a:lnTo>
                    <a:pt x="110" y="147"/>
                  </a:lnTo>
                  <a:lnTo>
                    <a:pt x="76" y="176"/>
                  </a:lnTo>
                  <a:lnTo>
                    <a:pt x="0" y="186"/>
                  </a:lnTo>
                  <a:lnTo>
                    <a:pt x="0" y="167"/>
                  </a:lnTo>
                  <a:lnTo>
                    <a:pt x="8" y="167"/>
                  </a:lnTo>
                  <a:lnTo>
                    <a:pt x="8" y="147"/>
                  </a:lnTo>
                  <a:lnTo>
                    <a:pt x="25" y="137"/>
                  </a:lnTo>
                  <a:lnTo>
                    <a:pt x="42" y="137"/>
                  </a:lnTo>
                  <a:lnTo>
                    <a:pt x="59" y="118"/>
                  </a:lnTo>
                  <a:lnTo>
                    <a:pt x="68" y="108"/>
                  </a:lnTo>
                  <a:lnTo>
                    <a:pt x="85" y="98"/>
                  </a:lnTo>
                  <a:lnTo>
                    <a:pt x="93" y="88"/>
                  </a:lnTo>
                  <a:lnTo>
                    <a:pt x="110" y="78"/>
                  </a:lnTo>
                  <a:lnTo>
                    <a:pt x="119" y="69"/>
                  </a:lnTo>
                  <a:lnTo>
                    <a:pt x="119" y="4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7" name="Freeform 96"/>
            <p:cNvSpPr>
              <a:spLocks/>
            </p:cNvSpPr>
            <p:nvPr/>
          </p:nvSpPr>
          <p:spPr bwMode="auto">
            <a:xfrm>
              <a:off x="3583" y="3194"/>
              <a:ext cx="367" cy="235"/>
            </a:xfrm>
            <a:custGeom>
              <a:avLst/>
              <a:gdLst>
                <a:gd name="T0" fmla="*/ 60 w 367"/>
                <a:gd name="T1" fmla="*/ 166 h 235"/>
                <a:gd name="T2" fmla="*/ 68 w 367"/>
                <a:gd name="T3" fmla="*/ 186 h 235"/>
                <a:gd name="T4" fmla="*/ 86 w 367"/>
                <a:gd name="T5" fmla="*/ 176 h 235"/>
                <a:gd name="T6" fmla="*/ 111 w 367"/>
                <a:gd name="T7" fmla="*/ 176 h 235"/>
                <a:gd name="T8" fmla="*/ 137 w 367"/>
                <a:gd name="T9" fmla="*/ 157 h 235"/>
                <a:gd name="T10" fmla="*/ 145 w 367"/>
                <a:gd name="T11" fmla="*/ 127 h 235"/>
                <a:gd name="T12" fmla="*/ 154 w 367"/>
                <a:gd name="T13" fmla="*/ 98 h 235"/>
                <a:gd name="T14" fmla="*/ 162 w 367"/>
                <a:gd name="T15" fmla="*/ 69 h 235"/>
                <a:gd name="T16" fmla="*/ 171 w 367"/>
                <a:gd name="T17" fmla="*/ 78 h 235"/>
                <a:gd name="T18" fmla="*/ 188 w 367"/>
                <a:gd name="T19" fmla="*/ 59 h 235"/>
                <a:gd name="T20" fmla="*/ 196 w 367"/>
                <a:gd name="T21" fmla="*/ 39 h 235"/>
                <a:gd name="T22" fmla="*/ 214 w 367"/>
                <a:gd name="T23" fmla="*/ 20 h 235"/>
                <a:gd name="T24" fmla="*/ 222 w 367"/>
                <a:gd name="T25" fmla="*/ 0 h 235"/>
                <a:gd name="T26" fmla="*/ 239 w 367"/>
                <a:gd name="T27" fmla="*/ 10 h 235"/>
                <a:gd name="T28" fmla="*/ 248 w 367"/>
                <a:gd name="T29" fmla="*/ 0 h 235"/>
                <a:gd name="T30" fmla="*/ 265 w 367"/>
                <a:gd name="T31" fmla="*/ 10 h 235"/>
                <a:gd name="T32" fmla="*/ 282 w 367"/>
                <a:gd name="T33" fmla="*/ 29 h 235"/>
                <a:gd name="T34" fmla="*/ 290 w 367"/>
                <a:gd name="T35" fmla="*/ 39 h 235"/>
                <a:gd name="T36" fmla="*/ 282 w 367"/>
                <a:gd name="T37" fmla="*/ 59 h 235"/>
                <a:gd name="T38" fmla="*/ 316 w 367"/>
                <a:gd name="T39" fmla="*/ 78 h 235"/>
                <a:gd name="T40" fmla="*/ 341 w 367"/>
                <a:gd name="T41" fmla="*/ 88 h 235"/>
                <a:gd name="T42" fmla="*/ 333 w 367"/>
                <a:gd name="T43" fmla="*/ 108 h 235"/>
                <a:gd name="T44" fmla="*/ 341 w 367"/>
                <a:gd name="T45" fmla="*/ 127 h 235"/>
                <a:gd name="T46" fmla="*/ 341 w 367"/>
                <a:gd name="T47" fmla="*/ 137 h 235"/>
                <a:gd name="T48" fmla="*/ 341 w 367"/>
                <a:gd name="T49" fmla="*/ 157 h 235"/>
                <a:gd name="T50" fmla="*/ 359 w 367"/>
                <a:gd name="T51" fmla="*/ 157 h 235"/>
                <a:gd name="T52" fmla="*/ 367 w 367"/>
                <a:gd name="T53" fmla="*/ 166 h 235"/>
                <a:gd name="T54" fmla="*/ 359 w 367"/>
                <a:gd name="T55" fmla="*/ 186 h 235"/>
                <a:gd name="T56" fmla="*/ 86 w 367"/>
                <a:gd name="T57" fmla="*/ 225 h 235"/>
                <a:gd name="T58" fmla="*/ 0 w 367"/>
                <a:gd name="T59" fmla="*/ 235 h 235"/>
                <a:gd name="T60" fmla="*/ 26 w 367"/>
                <a:gd name="T61" fmla="*/ 196 h 235"/>
                <a:gd name="T62" fmla="*/ 51 w 367"/>
                <a:gd name="T63" fmla="*/ 176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7"/>
                <a:gd name="T97" fmla="*/ 0 h 235"/>
                <a:gd name="T98" fmla="*/ 367 w 367"/>
                <a:gd name="T99" fmla="*/ 235 h 2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7" h="235">
                  <a:moveTo>
                    <a:pt x="51" y="166"/>
                  </a:moveTo>
                  <a:lnTo>
                    <a:pt x="60" y="166"/>
                  </a:lnTo>
                  <a:lnTo>
                    <a:pt x="60" y="176"/>
                  </a:lnTo>
                  <a:lnTo>
                    <a:pt x="68" y="186"/>
                  </a:lnTo>
                  <a:lnTo>
                    <a:pt x="77" y="186"/>
                  </a:lnTo>
                  <a:lnTo>
                    <a:pt x="86" y="176"/>
                  </a:lnTo>
                  <a:lnTo>
                    <a:pt x="94" y="176"/>
                  </a:lnTo>
                  <a:lnTo>
                    <a:pt x="111" y="176"/>
                  </a:lnTo>
                  <a:lnTo>
                    <a:pt x="120" y="166"/>
                  </a:lnTo>
                  <a:lnTo>
                    <a:pt x="137" y="157"/>
                  </a:lnTo>
                  <a:lnTo>
                    <a:pt x="145" y="137"/>
                  </a:lnTo>
                  <a:lnTo>
                    <a:pt x="145" y="127"/>
                  </a:lnTo>
                  <a:lnTo>
                    <a:pt x="154" y="118"/>
                  </a:lnTo>
                  <a:lnTo>
                    <a:pt x="154" y="98"/>
                  </a:lnTo>
                  <a:lnTo>
                    <a:pt x="162" y="88"/>
                  </a:lnTo>
                  <a:lnTo>
                    <a:pt x="162" y="69"/>
                  </a:lnTo>
                  <a:lnTo>
                    <a:pt x="171" y="69"/>
                  </a:lnTo>
                  <a:lnTo>
                    <a:pt x="171" y="78"/>
                  </a:lnTo>
                  <a:lnTo>
                    <a:pt x="188" y="78"/>
                  </a:lnTo>
                  <a:lnTo>
                    <a:pt x="188" y="59"/>
                  </a:lnTo>
                  <a:lnTo>
                    <a:pt x="196" y="49"/>
                  </a:lnTo>
                  <a:lnTo>
                    <a:pt x="196" y="39"/>
                  </a:lnTo>
                  <a:lnTo>
                    <a:pt x="214" y="29"/>
                  </a:lnTo>
                  <a:lnTo>
                    <a:pt x="214" y="20"/>
                  </a:lnTo>
                  <a:lnTo>
                    <a:pt x="214" y="0"/>
                  </a:lnTo>
                  <a:lnTo>
                    <a:pt x="222" y="0"/>
                  </a:lnTo>
                  <a:lnTo>
                    <a:pt x="231" y="10"/>
                  </a:lnTo>
                  <a:lnTo>
                    <a:pt x="239" y="10"/>
                  </a:lnTo>
                  <a:lnTo>
                    <a:pt x="248" y="10"/>
                  </a:lnTo>
                  <a:lnTo>
                    <a:pt x="248" y="0"/>
                  </a:lnTo>
                  <a:lnTo>
                    <a:pt x="265" y="10"/>
                  </a:lnTo>
                  <a:lnTo>
                    <a:pt x="273" y="10"/>
                  </a:lnTo>
                  <a:lnTo>
                    <a:pt x="282" y="29"/>
                  </a:lnTo>
                  <a:lnTo>
                    <a:pt x="290" y="29"/>
                  </a:lnTo>
                  <a:lnTo>
                    <a:pt x="290" y="39"/>
                  </a:lnTo>
                  <a:lnTo>
                    <a:pt x="282" y="49"/>
                  </a:lnTo>
                  <a:lnTo>
                    <a:pt x="282" y="59"/>
                  </a:lnTo>
                  <a:lnTo>
                    <a:pt x="290" y="59"/>
                  </a:lnTo>
                  <a:lnTo>
                    <a:pt x="316" y="78"/>
                  </a:lnTo>
                  <a:lnTo>
                    <a:pt x="324" y="78"/>
                  </a:lnTo>
                  <a:lnTo>
                    <a:pt x="341" y="88"/>
                  </a:lnTo>
                  <a:lnTo>
                    <a:pt x="333" y="108"/>
                  </a:lnTo>
                  <a:lnTo>
                    <a:pt x="341" y="118"/>
                  </a:lnTo>
                  <a:lnTo>
                    <a:pt x="341" y="127"/>
                  </a:lnTo>
                  <a:lnTo>
                    <a:pt x="333" y="137"/>
                  </a:lnTo>
                  <a:lnTo>
                    <a:pt x="341" y="137"/>
                  </a:lnTo>
                  <a:lnTo>
                    <a:pt x="350" y="147"/>
                  </a:lnTo>
                  <a:lnTo>
                    <a:pt x="341" y="157"/>
                  </a:lnTo>
                  <a:lnTo>
                    <a:pt x="359" y="157"/>
                  </a:lnTo>
                  <a:lnTo>
                    <a:pt x="367" y="157"/>
                  </a:lnTo>
                  <a:lnTo>
                    <a:pt x="367" y="166"/>
                  </a:lnTo>
                  <a:lnTo>
                    <a:pt x="367" y="176"/>
                  </a:lnTo>
                  <a:lnTo>
                    <a:pt x="359" y="186"/>
                  </a:lnTo>
                  <a:lnTo>
                    <a:pt x="299" y="196"/>
                  </a:lnTo>
                  <a:lnTo>
                    <a:pt x="86" y="225"/>
                  </a:lnTo>
                  <a:lnTo>
                    <a:pt x="60" y="235"/>
                  </a:lnTo>
                  <a:lnTo>
                    <a:pt x="0" y="235"/>
                  </a:lnTo>
                  <a:lnTo>
                    <a:pt x="17" y="206"/>
                  </a:lnTo>
                  <a:lnTo>
                    <a:pt x="26" y="196"/>
                  </a:lnTo>
                  <a:lnTo>
                    <a:pt x="34" y="186"/>
                  </a:lnTo>
                  <a:lnTo>
                    <a:pt x="51" y="176"/>
                  </a:lnTo>
                  <a:lnTo>
                    <a:pt x="51" y="166"/>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8" name="Freeform 97"/>
            <p:cNvSpPr>
              <a:spLocks/>
            </p:cNvSpPr>
            <p:nvPr/>
          </p:nvSpPr>
          <p:spPr bwMode="auto">
            <a:xfrm>
              <a:off x="3600" y="3116"/>
              <a:ext cx="231" cy="264"/>
            </a:xfrm>
            <a:custGeom>
              <a:avLst/>
              <a:gdLst>
                <a:gd name="T0" fmla="*/ 77 w 231"/>
                <a:gd name="T1" fmla="*/ 19 h 264"/>
                <a:gd name="T2" fmla="*/ 77 w 231"/>
                <a:gd name="T3" fmla="*/ 0 h 264"/>
                <a:gd name="T4" fmla="*/ 86 w 231"/>
                <a:gd name="T5" fmla="*/ 68 h 264"/>
                <a:gd name="T6" fmla="*/ 145 w 231"/>
                <a:gd name="T7" fmla="*/ 58 h 264"/>
                <a:gd name="T8" fmla="*/ 145 w 231"/>
                <a:gd name="T9" fmla="*/ 98 h 264"/>
                <a:gd name="T10" fmla="*/ 154 w 231"/>
                <a:gd name="T11" fmla="*/ 88 h 264"/>
                <a:gd name="T12" fmla="*/ 179 w 231"/>
                <a:gd name="T13" fmla="*/ 68 h 264"/>
                <a:gd name="T14" fmla="*/ 179 w 231"/>
                <a:gd name="T15" fmla="*/ 58 h 264"/>
                <a:gd name="T16" fmla="*/ 188 w 231"/>
                <a:gd name="T17" fmla="*/ 68 h 264"/>
                <a:gd name="T18" fmla="*/ 197 w 231"/>
                <a:gd name="T19" fmla="*/ 68 h 264"/>
                <a:gd name="T20" fmla="*/ 197 w 231"/>
                <a:gd name="T21" fmla="*/ 58 h 264"/>
                <a:gd name="T22" fmla="*/ 222 w 231"/>
                <a:gd name="T23" fmla="*/ 58 h 264"/>
                <a:gd name="T24" fmla="*/ 231 w 231"/>
                <a:gd name="T25" fmla="*/ 68 h 264"/>
                <a:gd name="T26" fmla="*/ 231 w 231"/>
                <a:gd name="T27" fmla="*/ 78 h 264"/>
                <a:gd name="T28" fmla="*/ 231 w 231"/>
                <a:gd name="T29" fmla="*/ 88 h 264"/>
                <a:gd name="T30" fmla="*/ 222 w 231"/>
                <a:gd name="T31" fmla="*/ 88 h 264"/>
                <a:gd name="T32" fmla="*/ 205 w 231"/>
                <a:gd name="T33" fmla="*/ 78 h 264"/>
                <a:gd name="T34" fmla="*/ 197 w 231"/>
                <a:gd name="T35" fmla="*/ 78 h 264"/>
                <a:gd name="T36" fmla="*/ 197 w 231"/>
                <a:gd name="T37" fmla="*/ 98 h 264"/>
                <a:gd name="T38" fmla="*/ 197 w 231"/>
                <a:gd name="T39" fmla="*/ 107 h 264"/>
                <a:gd name="T40" fmla="*/ 179 w 231"/>
                <a:gd name="T41" fmla="*/ 117 h 264"/>
                <a:gd name="T42" fmla="*/ 179 w 231"/>
                <a:gd name="T43" fmla="*/ 127 h 264"/>
                <a:gd name="T44" fmla="*/ 171 w 231"/>
                <a:gd name="T45" fmla="*/ 137 h 264"/>
                <a:gd name="T46" fmla="*/ 171 w 231"/>
                <a:gd name="T47" fmla="*/ 156 h 264"/>
                <a:gd name="T48" fmla="*/ 154 w 231"/>
                <a:gd name="T49" fmla="*/ 156 h 264"/>
                <a:gd name="T50" fmla="*/ 154 w 231"/>
                <a:gd name="T51" fmla="*/ 147 h 264"/>
                <a:gd name="T52" fmla="*/ 145 w 231"/>
                <a:gd name="T53" fmla="*/ 147 h 264"/>
                <a:gd name="T54" fmla="*/ 145 w 231"/>
                <a:gd name="T55" fmla="*/ 166 h 264"/>
                <a:gd name="T56" fmla="*/ 137 w 231"/>
                <a:gd name="T57" fmla="*/ 176 h 264"/>
                <a:gd name="T58" fmla="*/ 137 w 231"/>
                <a:gd name="T59" fmla="*/ 196 h 264"/>
                <a:gd name="T60" fmla="*/ 128 w 231"/>
                <a:gd name="T61" fmla="*/ 205 h 264"/>
                <a:gd name="T62" fmla="*/ 128 w 231"/>
                <a:gd name="T63" fmla="*/ 215 h 264"/>
                <a:gd name="T64" fmla="*/ 120 w 231"/>
                <a:gd name="T65" fmla="*/ 235 h 264"/>
                <a:gd name="T66" fmla="*/ 103 w 231"/>
                <a:gd name="T67" fmla="*/ 244 h 264"/>
                <a:gd name="T68" fmla="*/ 94 w 231"/>
                <a:gd name="T69" fmla="*/ 254 h 264"/>
                <a:gd name="T70" fmla="*/ 77 w 231"/>
                <a:gd name="T71" fmla="*/ 254 h 264"/>
                <a:gd name="T72" fmla="*/ 69 w 231"/>
                <a:gd name="T73" fmla="*/ 254 h 264"/>
                <a:gd name="T74" fmla="*/ 60 w 231"/>
                <a:gd name="T75" fmla="*/ 264 h 264"/>
                <a:gd name="T76" fmla="*/ 51 w 231"/>
                <a:gd name="T77" fmla="*/ 264 h 264"/>
                <a:gd name="T78" fmla="*/ 43 w 231"/>
                <a:gd name="T79" fmla="*/ 254 h 264"/>
                <a:gd name="T80" fmla="*/ 43 w 231"/>
                <a:gd name="T81" fmla="*/ 244 h 264"/>
                <a:gd name="T82" fmla="*/ 34 w 231"/>
                <a:gd name="T83" fmla="*/ 244 h 264"/>
                <a:gd name="T84" fmla="*/ 26 w 231"/>
                <a:gd name="T85" fmla="*/ 235 h 264"/>
                <a:gd name="T86" fmla="*/ 9 w 231"/>
                <a:gd name="T87" fmla="*/ 225 h 264"/>
                <a:gd name="T88" fmla="*/ 0 w 231"/>
                <a:gd name="T89" fmla="*/ 205 h 264"/>
                <a:gd name="T90" fmla="*/ 0 w 231"/>
                <a:gd name="T91" fmla="*/ 176 h 264"/>
                <a:gd name="T92" fmla="*/ 9 w 231"/>
                <a:gd name="T93" fmla="*/ 176 h 264"/>
                <a:gd name="T94" fmla="*/ 17 w 231"/>
                <a:gd name="T95" fmla="*/ 166 h 264"/>
                <a:gd name="T96" fmla="*/ 17 w 231"/>
                <a:gd name="T97" fmla="*/ 137 h 264"/>
                <a:gd name="T98" fmla="*/ 26 w 231"/>
                <a:gd name="T99" fmla="*/ 147 h 264"/>
                <a:gd name="T100" fmla="*/ 34 w 231"/>
                <a:gd name="T101" fmla="*/ 137 h 264"/>
                <a:gd name="T102" fmla="*/ 34 w 231"/>
                <a:gd name="T103" fmla="*/ 117 h 264"/>
                <a:gd name="T104" fmla="*/ 43 w 231"/>
                <a:gd name="T105" fmla="*/ 107 h 264"/>
                <a:gd name="T106" fmla="*/ 51 w 231"/>
                <a:gd name="T107" fmla="*/ 107 h 264"/>
                <a:gd name="T108" fmla="*/ 69 w 231"/>
                <a:gd name="T109" fmla="*/ 88 h 264"/>
                <a:gd name="T110" fmla="*/ 77 w 231"/>
                <a:gd name="T111" fmla="*/ 78 h 264"/>
                <a:gd name="T112" fmla="*/ 77 w 231"/>
                <a:gd name="T113" fmla="*/ 68 h 264"/>
                <a:gd name="T114" fmla="*/ 77 w 231"/>
                <a:gd name="T115" fmla="*/ 58 h 264"/>
                <a:gd name="T116" fmla="*/ 77 w 231"/>
                <a:gd name="T117" fmla="*/ 39 h 264"/>
                <a:gd name="T118" fmla="*/ 69 w 231"/>
                <a:gd name="T119" fmla="*/ 29 h 264"/>
                <a:gd name="T120" fmla="*/ 77 w 231"/>
                <a:gd name="T121" fmla="*/ 19 h 2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31"/>
                <a:gd name="T184" fmla="*/ 0 h 264"/>
                <a:gd name="T185" fmla="*/ 231 w 231"/>
                <a:gd name="T186" fmla="*/ 264 h 2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31" h="264">
                  <a:moveTo>
                    <a:pt x="77" y="19"/>
                  </a:moveTo>
                  <a:lnTo>
                    <a:pt x="77" y="0"/>
                  </a:lnTo>
                  <a:lnTo>
                    <a:pt x="86" y="68"/>
                  </a:lnTo>
                  <a:lnTo>
                    <a:pt x="145" y="58"/>
                  </a:lnTo>
                  <a:lnTo>
                    <a:pt x="145" y="98"/>
                  </a:lnTo>
                  <a:lnTo>
                    <a:pt x="154" y="88"/>
                  </a:lnTo>
                  <a:lnTo>
                    <a:pt x="179" y="68"/>
                  </a:lnTo>
                  <a:lnTo>
                    <a:pt x="179" y="58"/>
                  </a:lnTo>
                  <a:lnTo>
                    <a:pt x="188" y="68"/>
                  </a:lnTo>
                  <a:lnTo>
                    <a:pt x="197" y="68"/>
                  </a:lnTo>
                  <a:lnTo>
                    <a:pt x="197" y="58"/>
                  </a:lnTo>
                  <a:lnTo>
                    <a:pt x="222" y="58"/>
                  </a:lnTo>
                  <a:lnTo>
                    <a:pt x="231" y="68"/>
                  </a:lnTo>
                  <a:lnTo>
                    <a:pt x="231" y="78"/>
                  </a:lnTo>
                  <a:lnTo>
                    <a:pt x="231" y="88"/>
                  </a:lnTo>
                  <a:lnTo>
                    <a:pt x="222" y="88"/>
                  </a:lnTo>
                  <a:lnTo>
                    <a:pt x="205" y="78"/>
                  </a:lnTo>
                  <a:lnTo>
                    <a:pt x="197" y="78"/>
                  </a:lnTo>
                  <a:lnTo>
                    <a:pt x="197" y="98"/>
                  </a:lnTo>
                  <a:lnTo>
                    <a:pt x="197" y="107"/>
                  </a:lnTo>
                  <a:lnTo>
                    <a:pt x="179" y="117"/>
                  </a:lnTo>
                  <a:lnTo>
                    <a:pt x="179" y="127"/>
                  </a:lnTo>
                  <a:lnTo>
                    <a:pt x="171" y="137"/>
                  </a:lnTo>
                  <a:lnTo>
                    <a:pt x="171" y="156"/>
                  </a:lnTo>
                  <a:lnTo>
                    <a:pt x="154" y="156"/>
                  </a:lnTo>
                  <a:lnTo>
                    <a:pt x="154" y="147"/>
                  </a:lnTo>
                  <a:lnTo>
                    <a:pt x="145" y="147"/>
                  </a:lnTo>
                  <a:lnTo>
                    <a:pt x="145" y="166"/>
                  </a:lnTo>
                  <a:lnTo>
                    <a:pt x="137" y="176"/>
                  </a:lnTo>
                  <a:lnTo>
                    <a:pt x="137" y="196"/>
                  </a:lnTo>
                  <a:lnTo>
                    <a:pt x="128" y="205"/>
                  </a:lnTo>
                  <a:lnTo>
                    <a:pt x="128" y="215"/>
                  </a:lnTo>
                  <a:lnTo>
                    <a:pt x="120" y="235"/>
                  </a:lnTo>
                  <a:lnTo>
                    <a:pt x="103" y="244"/>
                  </a:lnTo>
                  <a:lnTo>
                    <a:pt x="94" y="254"/>
                  </a:lnTo>
                  <a:lnTo>
                    <a:pt x="77" y="254"/>
                  </a:lnTo>
                  <a:lnTo>
                    <a:pt x="69" y="254"/>
                  </a:lnTo>
                  <a:lnTo>
                    <a:pt x="60" y="264"/>
                  </a:lnTo>
                  <a:lnTo>
                    <a:pt x="51" y="264"/>
                  </a:lnTo>
                  <a:lnTo>
                    <a:pt x="43" y="254"/>
                  </a:lnTo>
                  <a:lnTo>
                    <a:pt x="43" y="244"/>
                  </a:lnTo>
                  <a:lnTo>
                    <a:pt x="34" y="244"/>
                  </a:lnTo>
                  <a:lnTo>
                    <a:pt x="26" y="235"/>
                  </a:lnTo>
                  <a:lnTo>
                    <a:pt x="9" y="225"/>
                  </a:lnTo>
                  <a:lnTo>
                    <a:pt x="0" y="205"/>
                  </a:lnTo>
                  <a:lnTo>
                    <a:pt x="0" y="176"/>
                  </a:lnTo>
                  <a:lnTo>
                    <a:pt x="9" y="176"/>
                  </a:lnTo>
                  <a:lnTo>
                    <a:pt x="17" y="166"/>
                  </a:lnTo>
                  <a:lnTo>
                    <a:pt x="17" y="137"/>
                  </a:lnTo>
                  <a:lnTo>
                    <a:pt x="26" y="147"/>
                  </a:lnTo>
                  <a:lnTo>
                    <a:pt x="34" y="137"/>
                  </a:lnTo>
                  <a:lnTo>
                    <a:pt x="34" y="117"/>
                  </a:lnTo>
                  <a:lnTo>
                    <a:pt x="43" y="107"/>
                  </a:lnTo>
                  <a:lnTo>
                    <a:pt x="51" y="107"/>
                  </a:lnTo>
                  <a:lnTo>
                    <a:pt x="69" y="88"/>
                  </a:lnTo>
                  <a:lnTo>
                    <a:pt x="77" y="78"/>
                  </a:lnTo>
                  <a:lnTo>
                    <a:pt x="77" y="68"/>
                  </a:lnTo>
                  <a:lnTo>
                    <a:pt x="77" y="58"/>
                  </a:lnTo>
                  <a:lnTo>
                    <a:pt x="77" y="39"/>
                  </a:lnTo>
                  <a:lnTo>
                    <a:pt x="69" y="29"/>
                  </a:lnTo>
                  <a:lnTo>
                    <a:pt x="77" y="1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59" name="Freeform 98"/>
            <p:cNvSpPr>
              <a:spLocks/>
            </p:cNvSpPr>
            <p:nvPr/>
          </p:nvSpPr>
          <p:spPr bwMode="auto">
            <a:xfrm>
              <a:off x="3669" y="2979"/>
              <a:ext cx="298" cy="205"/>
            </a:xfrm>
            <a:custGeom>
              <a:avLst/>
              <a:gdLst>
                <a:gd name="T0" fmla="*/ 0 w 298"/>
                <a:gd name="T1" fmla="*/ 49 h 205"/>
                <a:gd name="T2" fmla="*/ 8 w 298"/>
                <a:gd name="T3" fmla="*/ 39 h 205"/>
                <a:gd name="T4" fmla="*/ 34 w 298"/>
                <a:gd name="T5" fmla="*/ 19 h 205"/>
                <a:gd name="T6" fmla="*/ 34 w 298"/>
                <a:gd name="T7" fmla="*/ 39 h 205"/>
                <a:gd name="T8" fmla="*/ 34 w 298"/>
                <a:gd name="T9" fmla="*/ 39 h 205"/>
                <a:gd name="T10" fmla="*/ 238 w 298"/>
                <a:gd name="T11" fmla="*/ 0 h 205"/>
                <a:gd name="T12" fmla="*/ 247 w 298"/>
                <a:gd name="T13" fmla="*/ 0 h 205"/>
                <a:gd name="T14" fmla="*/ 255 w 298"/>
                <a:gd name="T15" fmla="*/ 9 h 205"/>
                <a:gd name="T16" fmla="*/ 264 w 298"/>
                <a:gd name="T17" fmla="*/ 29 h 205"/>
                <a:gd name="T18" fmla="*/ 281 w 298"/>
                <a:gd name="T19" fmla="*/ 39 h 205"/>
                <a:gd name="T20" fmla="*/ 273 w 298"/>
                <a:gd name="T21" fmla="*/ 49 h 205"/>
                <a:gd name="T22" fmla="*/ 273 w 298"/>
                <a:gd name="T23" fmla="*/ 58 h 205"/>
                <a:gd name="T24" fmla="*/ 264 w 298"/>
                <a:gd name="T25" fmla="*/ 68 h 205"/>
                <a:gd name="T26" fmla="*/ 273 w 298"/>
                <a:gd name="T27" fmla="*/ 78 h 205"/>
                <a:gd name="T28" fmla="*/ 273 w 298"/>
                <a:gd name="T29" fmla="*/ 78 h 205"/>
                <a:gd name="T30" fmla="*/ 264 w 298"/>
                <a:gd name="T31" fmla="*/ 88 h 205"/>
                <a:gd name="T32" fmla="*/ 273 w 298"/>
                <a:gd name="T33" fmla="*/ 98 h 205"/>
                <a:gd name="T34" fmla="*/ 281 w 298"/>
                <a:gd name="T35" fmla="*/ 98 h 205"/>
                <a:gd name="T36" fmla="*/ 281 w 298"/>
                <a:gd name="T37" fmla="*/ 107 h 205"/>
                <a:gd name="T38" fmla="*/ 298 w 298"/>
                <a:gd name="T39" fmla="*/ 117 h 205"/>
                <a:gd name="T40" fmla="*/ 298 w 298"/>
                <a:gd name="T41" fmla="*/ 127 h 205"/>
                <a:gd name="T42" fmla="*/ 281 w 298"/>
                <a:gd name="T43" fmla="*/ 137 h 205"/>
                <a:gd name="T44" fmla="*/ 281 w 298"/>
                <a:gd name="T45" fmla="*/ 146 h 205"/>
                <a:gd name="T46" fmla="*/ 273 w 298"/>
                <a:gd name="T47" fmla="*/ 156 h 205"/>
                <a:gd name="T48" fmla="*/ 255 w 298"/>
                <a:gd name="T49" fmla="*/ 156 h 205"/>
                <a:gd name="T50" fmla="*/ 247 w 298"/>
                <a:gd name="T51" fmla="*/ 166 h 205"/>
                <a:gd name="T52" fmla="*/ 76 w 298"/>
                <a:gd name="T53" fmla="*/ 195 h 205"/>
                <a:gd name="T54" fmla="*/ 17 w 298"/>
                <a:gd name="T55" fmla="*/ 205 h 205"/>
                <a:gd name="T56" fmla="*/ 8 w 298"/>
                <a:gd name="T57" fmla="*/ 137 h 205"/>
                <a:gd name="T58" fmla="*/ 0 w 298"/>
                <a:gd name="T59" fmla="*/ 49 h 2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8"/>
                <a:gd name="T91" fmla="*/ 0 h 205"/>
                <a:gd name="T92" fmla="*/ 298 w 298"/>
                <a:gd name="T93" fmla="*/ 205 h 20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8" h="205">
                  <a:moveTo>
                    <a:pt x="0" y="49"/>
                  </a:moveTo>
                  <a:lnTo>
                    <a:pt x="8" y="39"/>
                  </a:lnTo>
                  <a:lnTo>
                    <a:pt x="34" y="19"/>
                  </a:lnTo>
                  <a:lnTo>
                    <a:pt x="34" y="39"/>
                  </a:lnTo>
                  <a:lnTo>
                    <a:pt x="238" y="0"/>
                  </a:lnTo>
                  <a:lnTo>
                    <a:pt x="247" y="0"/>
                  </a:lnTo>
                  <a:lnTo>
                    <a:pt x="255" y="9"/>
                  </a:lnTo>
                  <a:lnTo>
                    <a:pt x="264" y="29"/>
                  </a:lnTo>
                  <a:lnTo>
                    <a:pt x="281" y="39"/>
                  </a:lnTo>
                  <a:lnTo>
                    <a:pt x="273" y="49"/>
                  </a:lnTo>
                  <a:lnTo>
                    <a:pt x="273" y="58"/>
                  </a:lnTo>
                  <a:lnTo>
                    <a:pt x="264" y="68"/>
                  </a:lnTo>
                  <a:lnTo>
                    <a:pt x="273" y="78"/>
                  </a:lnTo>
                  <a:lnTo>
                    <a:pt x="264" y="88"/>
                  </a:lnTo>
                  <a:lnTo>
                    <a:pt x="273" y="98"/>
                  </a:lnTo>
                  <a:lnTo>
                    <a:pt x="281" y="98"/>
                  </a:lnTo>
                  <a:lnTo>
                    <a:pt x="281" y="107"/>
                  </a:lnTo>
                  <a:lnTo>
                    <a:pt x="298" y="117"/>
                  </a:lnTo>
                  <a:lnTo>
                    <a:pt x="298" y="127"/>
                  </a:lnTo>
                  <a:lnTo>
                    <a:pt x="281" y="137"/>
                  </a:lnTo>
                  <a:lnTo>
                    <a:pt x="281" y="146"/>
                  </a:lnTo>
                  <a:lnTo>
                    <a:pt x="273" y="156"/>
                  </a:lnTo>
                  <a:lnTo>
                    <a:pt x="255" y="156"/>
                  </a:lnTo>
                  <a:lnTo>
                    <a:pt x="247" y="166"/>
                  </a:lnTo>
                  <a:lnTo>
                    <a:pt x="76" y="195"/>
                  </a:lnTo>
                  <a:lnTo>
                    <a:pt x="17" y="205"/>
                  </a:lnTo>
                  <a:lnTo>
                    <a:pt x="8" y="137"/>
                  </a:lnTo>
                  <a:lnTo>
                    <a:pt x="0" y="4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0" name="Freeform 99"/>
            <p:cNvSpPr>
              <a:spLocks/>
            </p:cNvSpPr>
            <p:nvPr/>
          </p:nvSpPr>
          <p:spPr bwMode="auto">
            <a:xfrm>
              <a:off x="3745" y="3145"/>
              <a:ext cx="179" cy="118"/>
            </a:xfrm>
            <a:custGeom>
              <a:avLst/>
              <a:gdLst>
                <a:gd name="T0" fmla="*/ 0 w 179"/>
                <a:gd name="T1" fmla="*/ 29 h 118"/>
                <a:gd name="T2" fmla="*/ 171 w 179"/>
                <a:gd name="T3" fmla="*/ 0 h 118"/>
                <a:gd name="T4" fmla="*/ 179 w 179"/>
                <a:gd name="T5" fmla="*/ 20 h 118"/>
                <a:gd name="T6" fmla="*/ 171 w 179"/>
                <a:gd name="T7" fmla="*/ 20 h 118"/>
                <a:gd name="T8" fmla="*/ 171 w 179"/>
                <a:gd name="T9" fmla="*/ 10 h 118"/>
                <a:gd name="T10" fmla="*/ 162 w 179"/>
                <a:gd name="T11" fmla="*/ 20 h 118"/>
                <a:gd name="T12" fmla="*/ 162 w 179"/>
                <a:gd name="T13" fmla="*/ 20 h 118"/>
                <a:gd name="T14" fmla="*/ 154 w 179"/>
                <a:gd name="T15" fmla="*/ 29 h 118"/>
                <a:gd name="T16" fmla="*/ 154 w 179"/>
                <a:gd name="T17" fmla="*/ 39 h 118"/>
                <a:gd name="T18" fmla="*/ 145 w 179"/>
                <a:gd name="T19" fmla="*/ 39 h 118"/>
                <a:gd name="T20" fmla="*/ 154 w 179"/>
                <a:gd name="T21" fmla="*/ 59 h 118"/>
                <a:gd name="T22" fmla="*/ 145 w 179"/>
                <a:gd name="T23" fmla="*/ 78 h 118"/>
                <a:gd name="T24" fmla="*/ 154 w 179"/>
                <a:gd name="T25" fmla="*/ 88 h 118"/>
                <a:gd name="T26" fmla="*/ 162 w 179"/>
                <a:gd name="T27" fmla="*/ 108 h 118"/>
                <a:gd name="T28" fmla="*/ 162 w 179"/>
                <a:gd name="T29" fmla="*/ 118 h 118"/>
                <a:gd name="T30" fmla="*/ 154 w 179"/>
                <a:gd name="T31" fmla="*/ 118 h 118"/>
                <a:gd name="T32" fmla="*/ 137 w 179"/>
                <a:gd name="T33" fmla="*/ 118 h 118"/>
                <a:gd name="T34" fmla="*/ 128 w 179"/>
                <a:gd name="T35" fmla="*/ 108 h 118"/>
                <a:gd name="T36" fmla="*/ 120 w 179"/>
                <a:gd name="T37" fmla="*/ 108 h 118"/>
                <a:gd name="T38" fmla="*/ 120 w 179"/>
                <a:gd name="T39" fmla="*/ 98 h 118"/>
                <a:gd name="T40" fmla="*/ 128 w 179"/>
                <a:gd name="T41" fmla="*/ 88 h 118"/>
                <a:gd name="T42" fmla="*/ 128 w 179"/>
                <a:gd name="T43" fmla="*/ 78 h 118"/>
                <a:gd name="T44" fmla="*/ 120 w 179"/>
                <a:gd name="T45" fmla="*/ 78 h 118"/>
                <a:gd name="T46" fmla="*/ 111 w 179"/>
                <a:gd name="T47" fmla="*/ 59 h 118"/>
                <a:gd name="T48" fmla="*/ 103 w 179"/>
                <a:gd name="T49" fmla="*/ 59 h 118"/>
                <a:gd name="T50" fmla="*/ 103 w 179"/>
                <a:gd name="T51" fmla="*/ 59 h 118"/>
                <a:gd name="T52" fmla="*/ 86 w 179"/>
                <a:gd name="T53" fmla="*/ 49 h 118"/>
                <a:gd name="T54" fmla="*/ 77 w 179"/>
                <a:gd name="T55" fmla="*/ 29 h 118"/>
                <a:gd name="T56" fmla="*/ 52 w 179"/>
                <a:gd name="T57" fmla="*/ 29 h 118"/>
                <a:gd name="T58" fmla="*/ 52 w 179"/>
                <a:gd name="T59" fmla="*/ 39 h 118"/>
                <a:gd name="T60" fmla="*/ 43 w 179"/>
                <a:gd name="T61" fmla="*/ 39 h 118"/>
                <a:gd name="T62" fmla="*/ 34 w 179"/>
                <a:gd name="T63" fmla="*/ 29 h 118"/>
                <a:gd name="T64" fmla="*/ 34 w 179"/>
                <a:gd name="T65" fmla="*/ 39 h 118"/>
                <a:gd name="T66" fmla="*/ 9 w 179"/>
                <a:gd name="T67" fmla="*/ 59 h 118"/>
                <a:gd name="T68" fmla="*/ 0 w 179"/>
                <a:gd name="T69" fmla="*/ 69 h 118"/>
                <a:gd name="T70" fmla="*/ 0 w 179"/>
                <a:gd name="T71" fmla="*/ 29 h 1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9"/>
                <a:gd name="T109" fmla="*/ 0 h 118"/>
                <a:gd name="T110" fmla="*/ 179 w 179"/>
                <a:gd name="T111" fmla="*/ 118 h 1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9" h="118">
                  <a:moveTo>
                    <a:pt x="0" y="29"/>
                  </a:moveTo>
                  <a:lnTo>
                    <a:pt x="171" y="0"/>
                  </a:lnTo>
                  <a:lnTo>
                    <a:pt x="179" y="20"/>
                  </a:lnTo>
                  <a:lnTo>
                    <a:pt x="171" y="20"/>
                  </a:lnTo>
                  <a:lnTo>
                    <a:pt x="171" y="10"/>
                  </a:lnTo>
                  <a:lnTo>
                    <a:pt x="162" y="20"/>
                  </a:lnTo>
                  <a:lnTo>
                    <a:pt x="154" y="29"/>
                  </a:lnTo>
                  <a:lnTo>
                    <a:pt x="154" y="39"/>
                  </a:lnTo>
                  <a:lnTo>
                    <a:pt x="145" y="39"/>
                  </a:lnTo>
                  <a:lnTo>
                    <a:pt x="154" y="59"/>
                  </a:lnTo>
                  <a:lnTo>
                    <a:pt x="145" y="78"/>
                  </a:lnTo>
                  <a:lnTo>
                    <a:pt x="154" y="88"/>
                  </a:lnTo>
                  <a:lnTo>
                    <a:pt x="162" y="108"/>
                  </a:lnTo>
                  <a:lnTo>
                    <a:pt x="162" y="118"/>
                  </a:lnTo>
                  <a:lnTo>
                    <a:pt x="154" y="118"/>
                  </a:lnTo>
                  <a:lnTo>
                    <a:pt x="137" y="118"/>
                  </a:lnTo>
                  <a:lnTo>
                    <a:pt x="128" y="108"/>
                  </a:lnTo>
                  <a:lnTo>
                    <a:pt x="120" y="108"/>
                  </a:lnTo>
                  <a:lnTo>
                    <a:pt x="120" y="98"/>
                  </a:lnTo>
                  <a:lnTo>
                    <a:pt x="128" y="88"/>
                  </a:lnTo>
                  <a:lnTo>
                    <a:pt x="128" y="78"/>
                  </a:lnTo>
                  <a:lnTo>
                    <a:pt x="120" y="78"/>
                  </a:lnTo>
                  <a:lnTo>
                    <a:pt x="111" y="59"/>
                  </a:lnTo>
                  <a:lnTo>
                    <a:pt x="103" y="59"/>
                  </a:lnTo>
                  <a:lnTo>
                    <a:pt x="86" y="49"/>
                  </a:lnTo>
                  <a:lnTo>
                    <a:pt x="77" y="29"/>
                  </a:lnTo>
                  <a:lnTo>
                    <a:pt x="52" y="29"/>
                  </a:lnTo>
                  <a:lnTo>
                    <a:pt x="52" y="39"/>
                  </a:lnTo>
                  <a:lnTo>
                    <a:pt x="43" y="39"/>
                  </a:lnTo>
                  <a:lnTo>
                    <a:pt x="34" y="29"/>
                  </a:lnTo>
                  <a:lnTo>
                    <a:pt x="34" y="39"/>
                  </a:lnTo>
                  <a:lnTo>
                    <a:pt x="9" y="59"/>
                  </a:lnTo>
                  <a:lnTo>
                    <a:pt x="0" y="69"/>
                  </a:lnTo>
                  <a:lnTo>
                    <a:pt x="0" y="2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1" name="Freeform 100"/>
            <p:cNvSpPr>
              <a:spLocks/>
            </p:cNvSpPr>
            <p:nvPr/>
          </p:nvSpPr>
          <p:spPr bwMode="auto">
            <a:xfrm>
              <a:off x="3907" y="3165"/>
              <a:ext cx="69" cy="107"/>
            </a:xfrm>
            <a:custGeom>
              <a:avLst/>
              <a:gdLst>
                <a:gd name="T0" fmla="*/ 17 w 69"/>
                <a:gd name="T1" fmla="*/ 0 h 107"/>
                <a:gd name="T2" fmla="*/ 9 w 69"/>
                <a:gd name="T3" fmla="*/ 9 h 107"/>
                <a:gd name="T4" fmla="*/ 0 w 69"/>
                <a:gd name="T5" fmla="*/ 19 h 107"/>
                <a:gd name="T6" fmla="*/ 0 w 69"/>
                <a:gd name="T7" fmla="*/ 29 h 107"/>
                <a:gd name="T8" fmla="*/ 9 w 69"/>
                <a:gd name="T9" fmla="*/ 39 h 107"/>
                <a:gd name="T10" fmla="*/ 9 w 69"/>
                <a:gd name="T11" fmla="*/ 49 h 107"/>
                <a:gd name="T12" fmla="*/ 0 w 69"/>
                <a:gd name="T13" fmla="*/ 58 h 107"/>
                <a:gd name="T14" fmla="*/ 0 w 69"/>
                <a:gd name="T15" fmla="*/ 58 h 107"/>
                <a:gd name="T16" fmla="*/ 9 w 69"/>
                <a:gd name="T17" fmla="*/ 58 h 107"/>
                <a:gd name="T18" fmla="*/ 9 w 69"/>
                <a:gd name="T19" fmla="*/ 78 h 107"/>
                <a:gd name="T20" fmla="*/ 9 w 69"/>
                <a:gd name="T21" fmla="*/ 88 h 107"/>
                <a:gd name="T22" fmla="*/ 26 w 69"/>
                <a:gd name="T23" fmla="*/ 88 h 107"/>
                <a:gd name="T24" fmla="*/ 26 w 69"/>
                <a:gd name="T25" fmla="*/ 98 h 107"/>
                <a:gd name="T26" fmla="*/ 35 w 69"/>
                <a:gd name="T27" fmla="*/ 107 h 107"/>
                <a:gd name="T28" fmla="*/ 43 w 69"/>
                <a:gd name="T29" fmla="*/ 107 h 107"/>
                <a:gd name="T30" fmla="*/ 60 w 69"/>
                <a:gd name="T31" fmla="*/ 98 h 107"/>
                <a:gd name="T32" fmla="*/ 69 w 69"/>
                <a:gd name="T33" fmla="*/ 78 h 107"/>
                <a:gd name="T34" fmla="*/ 69 w 69"/>
                <a:gd name="T35" fmla="*/ 68 h 107"/>
                <a:gd name="T36" fmla="*/ 35 w 69"/>
                <a:gd name="T37" fmla="*/ 68 h 107"/>
                <a:gd name="T38" fmla="*/ 17 w 69"/>
                <a:gd name="T39" fmla="*/ 0 h 1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
                <a:gd name="T61" fmla="*/ 0 h 107"/>
                <a:gd name="T62" fmla="*/ 69 w 69"/>
                <a:gd name="T63" fmla="*/ 107 h 1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 h="107">
                  <a:moveTo>
                    <a:pt x="17" y="0"/>
                  </a:moveTo>
                  <a:lnTo>
                    <a:pt x="9" y="9"/>
                  </a:lnTo>
                  <a:lnTo>
                    <a:pt x="0" y="19"/>
                  </a:lnTo>
                  <a:lnTo>
                    <a:pt x="0" y="29"/>
                  </a:lnTo>
                  <a:lnTo>
                    <a:pt x="9" y="39"/>
                  </a:lnTo>
                  <a:lnTo>
                    <a:pt x="9" y="49"/>
                  </a:lnTo>
                  <a:lnTo>
                    <a:pt x="0" y="58"/>
                  </a:lnTo>
                  <a:lnTo>
                    <a:pt x="9" y="58"/>
                  </a:lnTo>
                  <a:lnTo>
                    <a:pt x="9" y="78"/>
                  </a:lnTo>
                  <a:lnTo>
                    <a:pt x="9" y="88"/>
                  </a:lnTo>
                  <a:lnTo>
                    <a:pt x="26" y="88"/>
                  </a:lnTo>
                  <a:lnTo>
                    <a:pt x="26" y="98"/>
                  </a:lnTo>
                  <a:lnTo>
                    <a:pt x="35" y="107"/>
                  </a:lnTo>
                  <a:lnTo>
                    <a:pt x="43" y="107"/>
                  </a:lnTo>
                  <a:lnTo>
                    <a:pt x="60" y="98"/>
                  </a:lnTo>
                  <a:lnTo>
                    <a:pt x="69" y="78"/>
                  </a:lnTo>
                  <a:lnTo>
                    <a:pt x="69" y="68"/>
                  </a:lnTo>
                  <a:lnTo>
                    <a:pt x="35" y="68"/>
                  </a:lnTo>
                  <a:lnTo>
                    <a:pt x="17"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2" name="Freeform 101"/>
            <p:cNvSpPr>
              <a:spLocks/>
            </p:cNvSpPr>
            <p:nvPr/>
          </p:nvSpPr>
          <p:spPr bwMode="auto">
            <a:xfrm>
              <a:off x="3916" y="3135"/>
              <a:ext cx="60" cy="98"/>
            </a:xfrm>
            <a:custGeom>
              <a:avLst/>
              <a:gdLst>
                <a:gd name="T0" fmla="*/ 17 w 60"/>
                <a:gd name="T1" fmla="*/ 0 h 98"/>
                <a:gd name="T2" fmla="*/ 17 w 60"/>
                <a:gd name="T3" fmla="*/ 20 h 98"/>
                <a:gd name="T4" fmla="*/ 26 w 60"/>
                <a:gd name="T5" fmla="*/ 30 h 98"/>
                <a:gd name="T6" fmla="*/ 34 w 60"/>
                <a:gd name="T7" fmla="*/ 49 h 98"/>
                <a:gd name="T8" fmla="*/ 34 w 60"/>
                <a:gd name="T9" fmla="*/ 59 h 98"/>
                <a:gd name="T10" fmla="*/ 51 w 60"/>
                <a:gd name="T11" fmla="*/ 69 h 98"/>
                <a:gd name="T12" fmla="*/ 60 w 60"/>
                <a:gd name="T13" fmla="*/ 79 h 98"/>
                <a:gd name="T14" fmla="*/ 60 w 60"/>
                <a:gd name="T15" fmla="*/ 98 h 98"/>
                <a:gd name="T16" fmla="*/ 26 w 60"/>
                <a:gd name="T17" fmla="*/ 98 h 98"/>
                <a:gd name="T18" fmla="*/ 8 w 60"/>
                <a:gd name="T19" fmla="*/ 30 h 98"/>
                <a:gd name="T20" fmla="*/ 0 w 60"/>
                <a:gd name="T21" fmla="*/ 10 h 98"/>
                <a:gd name="T22" fmla="*/ 8 w 60"/>
                <a:gd name="T23" fmla="*/ 0 h 98"/>
                <a:gd name="T24" fmla="*/ 17 w 60"/>
                <a:gd name="T25" fmla="*/ 0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98"/>
                <a:gd name="T41" fmla="*/ 60 w 60"/>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98">
                  <a:moveTo>
                    <a:pt x="17" y="0"/>
                  </a:moveTo>
                  <a:lnTo>
                    <a:pt x="17" y="20"/>
                  </a:lnTo>
                  <a:lnTo>
                    <a:pt x="26" y="30"/>
                  </a:lnTo>
                  <a:lnTo>
                    <a:pt x="34" y="49"/>
                  </a:lnTo>
                  <a:lnTo>
                    <a:pt x="34" y="59"/>
                  </a:lnTo>
                  <a:lnTo>
                    <a:pt x="51" y="69"/>
                  </a:lnTo>
                  <a:lnTo>
                    <a:pt x="60" y="79"/>
                  </a:lnTo>
                  <a:lnTo>
                    <a:pt x="60" y="98"/>
                  </a:lnTo>
                  <a:lnTo>
                    <a:pt x="26" y="98"/>
                  </a:lnTo>
                  <a:lnTo>
                    <a:pt x="8" y="30"/>
                  </a:lnTo>
                  <a:lnTo>
                    <a:pt x="0" y="10"/>
                  </a:lnTo>
                  <a:lnTo>
                    <a:pt x="8" y="0"/>
                  </a:lnTo>
                  <a:lnTo>
                    <a:pt x="17"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3" name="Freeform 102"/>
            <p:cNvSpPr>
              <a:spLocks/>
            </p:cNvSpPr>
            <p:nvPr/>
          </p:nvSpPr>
          <p:spPr bwMode="auto">
            <a:xfrm>
              <a:off x="3942" y="3272"/>
              <a:ext cx="17" cy="59"/>
            </a:xfrm>
            <a:custGeom>
              <a:avLst/>
              <a:gdLst>
                <a:gd name="T0" fmla="*/ 0 w 17"/>
                <a:gd name="T1" fmla="*/ 0 h 59"/>
                <a:gd name="T2" fmla="*/ 8 w 17"/>
                <a:gd name="T3" fmla="*/ 10 h 59"/>
                <a:gd name="T4" fmla="*/ 0 w 17"/>
                <a:gd name="T5" fmla="*/ 20 h 59"/>
                <a:gd name="T6" fmla="*/ 0 w 17"/>
                <a:gd name="T7" fmla="*/ 40 h 59"/>
                <a:gd name="T8" fmla="*/ 0 w 17"/>
                <a:gd name="T9" fmla="*/ 59 h 59"/>
                <a:gd name="T10" fmla="*/ 8 w 17"/>
                <a:gd name="T11" fmla="*/ 40 h 59"/>
                <a:gd name="T12" fmla="*/ 8 w 17"/>
                <a:gd name="T13" fmla="*/ 30 h 59"/>
                <a:gd name="T14" fmla="*/ 17 w 17"/>
                <a:gd name="T15" fmla="*/ 20 h 59"/>
                <a:gd name="T16" fmla="*/ 8 w 17"/>
                <a:gd name="T17" fmla="*/ 0 h 59"/>
                <a:gd name="T18" fmla="*/ 0 w 17"/>
                <a:gd name="T19" fmla="*/ 0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59"/>
                <a:gd name="T32" fmla="*/ 17 w 17"/>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59">
                  <a:moveTo>
                    <a:pt x="0" y="0"/>
                  </a:moveTo>
                  <a:lnTo>
                    <a:pt x="8" y="10"/>
                  </a:lnTo>
                  <a:lnTo>
                    <a:pt x="0" y="20"/>
                  </a:lnTo>
                  <a:lnTo>
                    <a:pt x="0" y="40"/>
                  </a:lnTo>
                  <a:lnTo>
                    <a:pt x="0" y="59"/>
                  </a:lnTo>
                  <a:lnTo>
                    <a:pt x="8" y="40"/>
                  </a:lnTo>
                  <a:lnTo>
                    <a:pt x="8" y="30"/>
                  </a:lnTo>
                  <a:lnTo>
                    <a:pt x="17" y="20"/>
                  </a:lnTo>
                  <a:lnTo>
                    <a:pt x="8" y="0"/>
                  </a:lnTo>
                  <a:lnTo>
                    <a:pt x="0"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4" name="Freeform 103"/>
            <p:cNvSpPr>
              <a:spLocks/>
            </p:cNvSpPr>
            <p:nvPr/>
          </p:nvSpPr>
          <p:spPr bwMode="auto">
            <a:xfrm>
              <a:off x="3933" y="3018"/>
              <a:ext cx="68" cy="166"/>
            </a:xfrm>
            <a:custGeom>
              <a:avLst/>
              <a:gdLst>
                <a:gd name="T0" fmla="*/ 9 w 68"/>
                <a:gd name="T1" fmla="*/ 0 h 166"/>
                <a:gd name="T2" fmla="*/ 17 w 68"/>
                <a:gd name="T3" fmla="*/ 0 h 166"/>
                <a:gd name="T4" fmla="*/ 60 w 68"/>
                <a:gd name="T5" fmla="*/ 19 h 166"/>
                <a:gd name="T6" fmla="*/ 60 w 68"/>
                <a:gd name="T7" fmla="*/ 19 h 166"/>
                <a:gd name="T8" fmla="*/ 51 w 68"/>
                <a:gd name="T9" fmla="*/ 49 h 166"/>
                <a:gd name="T10" fmla="*/ 51 w 68"/>
                <a:gd name="T11" fmla="*/ 59 h 166"/>
                <a:gd name="T12" fmla="*/ 68 w 68"/>
                <a:gd name="T13" fmla="*/ 59 h 166"/>
                <a:gd name="T14" fmla="*/ 68 w 68"/>
                <a:gd name="T15" fmla="*/ 117 h 166"/>
                <a:gd name="T16" fmla="*/ 51 w 68"/>
                <a:gd name="T17" fmla="*/ 156 h 166"/>
                <a:gd name="T18" fmla="*/ 43 w 68"/>
                <a:gd name="T19" fmla="*/ 166 h 166"/>
                <a:gd name="T20" fmla="*/ 43 w 68"/>
                <a:gd name="T21" fmla="*/ 166 h 166"/>
                <a:gd name="T22" fmla="*/ 34 w 68"/>
                <a:gd name="T23" fmla="*/ 156 h 166"/>
                <a:gd name="T24" fmla="*/ 17 w 68"/>
                <a:gd name="T25" fmla="*/ 156 h 166"/>
                <a:gd name="T26" fmla="*/ 0 w 68"/>
                <a:gd name="T27" fmla="*/ 137 h 166"/>
                <a:gd name="T28" fmla="*/ 0 w 68"/>
                <a:gd name="T29" fmla="*/ 117 h 166"/>
                <a:gd name="T30" fmla="*/ 9 w 68"/>
                <a:gd name="T31" fmla="*/ 117 h 166"/>
                <a:gd name="T32" fmla="*/ 17 w 68"/>
                <a:gd name="T33" fmla="*/ 107 h 166"/>
                <a:gd name="T34" fmla="*/ 17 w 68"/>
                <a:gd name="T35" fmla="*/ 98 h 166"/>
                <a:gd name="T36" fmla="*/ 34 w 68"/>
                <a:gd name="T37" fmla="*/ 88 h 166"/>
                <a:gd name="T38" fmla="*/ 34 w 68"/>
                <a:gd name="T39" fmla="*/ 78 h 166"/>
                <a:gd name="T40" fmla="*/ 17 w 68"/>
                <a:gd name="T41" fmla="*/ 68 h 166"/>
                <a:gd name="T42" fmla="*/ 17 w 68"/>
                <a:gd name="T43" fmla="*/ 59 h 166"/>
                <a:gd name="T44" fmla="*/ 9 w 68"/>
                <a:gd name="T45" fmla="*/ 59 h 166"/>
                <a:gd name="T46" fmla="*/ 0 w 68"/>
                <a:gd name="T47" fmla="*/ 49 h 166"/>
                <a:gd name="T48" fmla="*/ 9 w 68"/>
                <a:gd name="T49" fmla="*/ 39 h 166"/>
                <a:gd name="T50" fmla="*/ 0 w 68"/>
                <a:gd name="T51" fmla="*/ 29 h 166"/>
                <a:gd name="T52" fmla="*/ 9 w 68"/>
                <a:gd name="T53" fmla="*/ 19 h 166"/>
                <a:gd name="T54" fmla="*/ 9 w 68"/>
                <a:gd name="T55" fmla="*/ 10 h 166"/>
                <a:gd name="T56" fmla="*/ 9 w 68"/>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8"/>
                <a:gd name="T88" fmla="*/ 0 h 166"/>
                <a:gd name="T89" fmla="*/ 68 w 68"/>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8" h="166">
                  <a:moveTo>
                    <a:pt x="9" y="0"/>
                  </a:moveTo>
                  <a:lnTo>
                    <a:pt x="17" y="0"/>
                  </a:lnTo>
                  <a:lnTo>
                    <a:pt x="60" y="19"/>
                  </a:lnTo>
                  <a:lnTo>
                    <a:pt x="51" y="49"/>
                  </a:lnTo>
                  <a:lnTo>
                    <a:pt x="51" y="59"/>
                  </a:lnTo>
                  <a:lnTo>
                    <a:pt x="68" y="59"/>
                  </a:lnTo>
                  <a:lnTo>
                    <a:pt x="68" y="117"/>
                  </a:lnTo>
                  <a:lnTo>
                    <a:pt x="51" y="156"/>
                  </a:lnTo>
                  <a:lnTo>
                    <a:pt x="43" y="166"/>
                  </a:lnTo>
                  <a:lnTo>
                    <a:pt x="34" y="156"/>
                  </a:lnTo>
                  <a:lnTo>
                    <a:pt x="17" y="156"/>
                  </a:lnTo>
                  <a:lnTo>
                    <a:pt x="0" y="137"/>
                  </a:lnTo>
                  <a:lnTo>
                    <a:pt x="0" y="117"/>
                  </a:lnTo>
                  <a:lnTo>
                    <a:pt x="9" y="117"/>
                  </a:lnTo>
                  <a:lnTo>
                    <a:pt x="17" y="107"/>
                  </a:lnTo>
                  <a:lnTo>
                    <a:pt x="17" y="98"/>
                  </a:lnTo>
                  <a:lnTo>
                    <a:pt x="34" y="88"/>
                  </a:lnTo>
                  <a:lnTo>
                    <a:pt x="34" y="78"/>
                  </a:lnTo>
                  <a:lnTo>
                    <a:pt x="17" y="68"/>
                  </a:lnTo>
                  <a:lnTo>
                    <a:pt x="17" y="59"/>
                  </a:lnTo>
                  <a:lnTo>
                    <a:pt x="9" y="59"/>
                  </a:lnTo>
                  <a:lnTo>
                    <a:pt x="0" y="49"/>
                  </a:lnTo>
                  <a:lnTo>
                    <a:pt x="9" y="39"/>
                  </a:lnTo>
                  <a:lnTo>
                    <a:pt x="0" y="29"/>
                  </a:lnTo>
                  <a:lnTo>
                    <a:pt x="9" y="19"/>
                  </a:lnTo>
                  <a:lnTo>
                    <a:pt x="9" y="10"/>
                  </a:lnTo>
                  <a:lnTo>
                    <a:pt x="9" y="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5" name="Freeform 104"/>
            <p:cNvSpPr>
              <a:spLocks/>
            </p:cNvSpPr>
            <p:nvPr/>
          </p:nvSpPr>
          <p:spPr bwMode="auto">
            <a:xfrm>
              <a:off x="3703" y="2744"/>
              <a:ext cx="307" cy="293"/>
            </a:xfrm>
            <a:custGeom>
              <a:avLst/>
              <a:gdLst>
                <a:gd name="T0" fmla="*/ 0 w 307"/>
                <a:gd name="T1" fmla="*/ 254 h 293"/>
                <a:gd name="T2" fmla="*/ 17 w 307"/>
                <a:gd name="T3" fmla="*/ 235 h 293"/>
                <a:gd name="T4" fmla="*/ 25 w 307"/>
                <a:gd name="T5" fmla="*/ 225 h 293"/>
                <a:gd name="T6" fmla="*/ 34 w 307"/>
                <a:gd name="T7" fmla="*/ 205 h 293"/>
                <a:gd name="T8" fmla="*/ 34 w 307"/>
                <a:gd name="T9" fmla="*/ 205 h 293"/>
                <a:gd name="T10" fmla="*/ 25 w 307"/>
                <a:gd name="T11" fmla="*/ 195 h 293"/>
                <a:gd name="T12" fmla="*/ 17 w 307"/>
                <a:gd name="T13" fmla="*/ 186 h 293"/>
                <a:gd name="T14" fmla="*/ 25 w 307"/>
                <a:gd name="T15" fmla="*/ 166 h 293"/>
                <a:gd name="T16" fmla="*/ 42 w 307"/>
                <a:gd name="T17" fmla="*/ 166 h 293"/>
                <a:gd name="T18" fmla="*/ 59 w 307"/>
                <a:gd name="T19" fmla="*/ 166 h 293"/>
                <a:gd name="T20" fmla="*/ 85 w 307"/>
                <a:gd name="T21" fmla="*/ 166 h 293"/>
                <a:gd name="T22" fmla="*/ 119 w 307"/>
                <a:gd name="T23" fmla="*/ 156 h 293"/>
                <a:gd name="T24" fmla="*/ 136 w 307"/>
                <a:gd name="T25" fmla="*/ 137 h 293"/>
                <a:gd name="T26" fmla="*/ 145 w 307"/>
                <a:gd name="T27" fmla="*/ 127 h 293"/>
                <a:gd name="T28" fmla="*/ 145 w 307"/>
                <a:gd name="T29" fmla="*/ 117 h 293"/>
                <a:gd name="T30" fmla="*/ 136 w 307"/>
                <a:gd name="T31" fmla="*/ 98 h 293"/>
                <a:gd name="T32" fmla="*/ 136 w 307"/>
                <a:gd name="T33" fmla="*/ 88 h 293"/>
                <a:gd name="T34" fmla="*/ 145 w 307"/>
                <a:gd name="T35" fmla="*/ 78 h 293"/>
                <a:gd name="T36" fmla="*/ 153 w 307"/>
                <a:gd name="T37" fmla="*/ 68 h 293"/>
                <a:gd name="T38" fmla="*/ 153 w 307"/>
                <a:gd name="T39" fmla="*/ 58 h 293"/>
                <a:gd name="T40" fmla="*/ 170 w 307"/>
                <a:gd name="T41" fmla="*/ 29 h 293"/>
                <a:gd name="T42" fmla="*/ 196 w 307"/>
                <a:gd name="T43" fmla="*/ 9 h 293"/>
                <a:gd name="T44" fmla="*/ 256 w 307"/>
                <a:gd name="T45" fmla="*/ 0 h 293"/>
                <a:gd name="T46" fmla="*/ 264 w 307"/>
                <a:gd name="T47" fmla="*/ 19 h 293"/>
                <a:gd name="T48" fmla="*/ 273 w 307"/>
                <a:gd name="T49" fmla="*/ 29 h 293"/>
                <a:gd name="T50" fmla="*/ 273 w 307"/>
                <a:gd name="T51" fmla="*/ 49 h 293"/>
                <a:gd name="T52" fmla="*/ 273 w 307"/>
                <a:gd name="T53" fmla="*/ 58 h 293"/>
                <a:gd name="T54" fmla="*/ 273 w 307"/>
                <a:gd name="T55" fmla="*/ 68 h 293"/>
                <a:gd name="T56" fmla="*/ 273 w 307"/>
                <a:gd name="T57" fmla="*/ 78 h 293"/>
                <a:gd name="T58" fmla="*/ 273 w 307"/>
                <a:gd name="T59" fmla="*/ 98 h 293"/>
                <a:gd name="T60" fmla="*/ 290 w 307"/>
                <a:gd name="T61" fmla="*/ 107 h 293"/>
                <a:gd name="T62" fmla="*/ 290 w 307"/>
                <a:gd name="T63" fmla="*/ 127 h 293"/>
                <a:gd name="T64" fmla="*/ 290 w 307"/>
                <a:gd name="T65" fmla="*/ 156 h 293"/>
                <a:gd name="T66" fmla="*/ 298 w 307"/>
                <a:gd name="T67" fmla="*/ 205 h 293"/>
                <a:gd name="T68" fmla="*/ 298 w 307"/>
                <a:gd name="T69" fmla="*/ 244 h 293"/>
                <a:gd name="T70" fmla="*/ 307 w 307"/>
                <a:gd name="T71" fmla="*/ 264 h 293"/>
                <a:gd name="T72" fmla="*/ 298 w 307"/>
                <a:gd name="T73" fmla="*/ 284 h 293"/>
                <a:gd name="T74" fmla="*/ 290 w 307"/>
                <a:gd name="T75" fmla="*/ 293 h 293"/>
                <a:gd name="T76" fmla="*/ 247 w 307"/>
                <a:gd name="T77" fmla="*/ 274 h 293"/>
                <a:gd name="T78" fmla="*/ 230 w 307"/>
                <a:gd name="T79" fmla="*/ 264 h 293"/>
                <a:gd name="T80" fmla="*/ 221 w 307"/>
                <a:gd name="T81" fmla="*/ 244 h 293"/>
                <a:gd name="T82" fmla="*/ 213 w 307"/>
                <a:gd name="T83" fmla="*/ 235 h 293"/>
                <a:gd name="T84" fmla="*/ 204 w 307"/>
                <a:gd name="T85" fmla="*/ 235 h 293"/>
                <a:gd name="T86" fmla="*/ 0 w 307"/>
                <a:gd name="T87" fmla="*/ 274 h 293"/>
                <a:gd name="T88" fmla="*/ 0 w 307"/>
                <a:gd name="T89" fmla="*/ 274 h 293"/>
                <a:gd name="T90" fmla="*/ 0 w 307"/>
                <a:gd name="T91" fmla="*/ 254 h 2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07"/>
                <a:gd name="T139" fmla="*/ 0 h 293"/>
                <a:gd name="T140" fmla="*/ 307 w 307"/>
                <a:gd name="T141" fmla="*/ 293 h 2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07" h="293">
                  <a:moveTo>
                    <a:pt x="0" y="254"/>
                  </a:moveTo>
                  <a:lnTo>
                    <a:pt x="17" y="235"/>
                  </a:lnTo>
                  <a:lnTo>
                    <a:pt x="25" y="225"/>
                  </a:lnTo>
                  <a:lnTo>
                    <a:pt x="34" y="205"/>
                  </a:lnTo>
                  <a:lnTo>
                    <a:pt x="25" y="195"/>
                  </a:lnTo>
                  <a:lnTo>
                    <a:pt x="17" y="186"/>
                  </a:lnTo>
                  <a:lnTo>
                    <a:pt x="25" y="166"/>
                  </a:lnTo>
                  <a:lnTo>
                    <a:pt x="42" y="166"/>
                  </a:lnTo>
                  <a:lnTo>
                    <a:pt x="59" y="166"/>
                  </a:lnTo>
                  <a:lnTo>
                    <a:pt x="85" y="166"/>
                  </a:lnTo>
                  <a:lnTo>
                    <a:pt x="119" y="156"/>
                  </a:lnTo>
                  <a:lnTo>
                    <a:pt x="136" y="137"/>
                  </a:lnTo>
                  <a:lnTo>
                    <a:pt x="145" y="127"/>
                  </a:lnTo>
                  <a:lnTo>
                    <a:pt x="145" y="117"/>
                  </a:lnTo>
                  <a:lnTo>
                    <a:pt x="136" y="98"/>
                  </a:lnTo>
                  <a:lnTo>
                    <a:pt x="136" y="88"/>
                  </a:lnTo>
                  <a:lnTo>
                    <a:pt x="145" y="78"/>
                  </a:lnTo>
                  <a:lnTo>
                    <a:pt x="153" y="68"/>
                  </a:lnTo>
                  <a:lnTo>
                    <a:pt x="153" y="58"/>
                  </a:lnTo>
                  <a:lnTo>
                    <a:pt x="170" y="29"/>
                  </a:lnTo>
                  <a:lnTo>
                    <a:pt x="196" y="9"/>
                  </a:lnTo>
                  <a:lnTo>
                    <a:pt x="256" y="0"/>
                  </a:lnTo>
                  <a:lnTo>
                    <a:pt x="264" y="19"/>
                  </a:lnTo>
                  <a:lnTo>
                    <a:pt x="273" y="29"/>
                  </a:lnTo>
                  <a:lnTo>
                    <a:pt x="273" y="49"/>
                  </a:lnTo>
                  <a:lnTo>
                    <a:pt x="273" y="58"/>
                  </a:lnTo>
                  <a:lnTo>
                    <a:pt x="273" y="68"/>
                  </a:lnTo>
                  <a:lnTo>
                    <a:pt x="273" y="78"/>
                  </a:lnTo>
                  <a:lnTo>
                    <a:pt x="273" y="98"/>
                  </a:lnTo>
                  <a:lnTo>
                    <a:pt x="290" y="107"/>
                  </a:lnTo>
                  <a:lnTo>
                    <a:pt x="290" y="127"/>
                  </a:lnTo>
                  <a:lnTo>
                    <a:pt x="290" y="156"/>
                  </a:lnTo>
                  <a:lnTo>
                    <a:pt x="298" y="205"/>
                  </a:lnTo>
                  <a:lnTo>
                    <a:pt x="298" y="244"/>
                  </a:lnTo>
                  <a:lnTo>
                    <a:pt x="307" y="264"/>
                  </a:lnTo>
                  <a:lnTo>
                    <a:pt x="298" y="284"/>
                  </a:lnTo>
                  <a:lnTo>
                    <a:pt x="290" y="293"/>
                  </a:lnTo>
                  <a:lnTo>
                    <a:pt x="247" y="274"/>
                  </a:lnTo>
                  <a:lnTo>
                    <a:pt x="230" y="264"/>
                  </a:lnTo>
                  <a:lnTo>
                    <a:pt x="221" y="244"/>
                  </a:lnTo>
                  <a:lnTo>
                    <a:pt x="213" y="235"/>
                  </a:lnTo>
                  <a:lnTo>
                    <a:pt x="204" y="235"/>
                  </a:lnTo>
                  <a:lnTo>
                    <a:pt x="0" y="274"/>
                  </a:lnTo>
                  <a:lnTo>
                    <a:pt x="0" y="254"/>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6" name="Freeform 105"/>
            <p:cNvSpPr>
              <a:spLocks/>
            </p:cNvSpPr>
            <p:nvPr/>
          </p:nvSpPr>
          <p:spPr bwMode="auto">
            <a:xfrm>
              <a:off x="3984" y="2998"/>
              <a:ext cx="103" cy="69"/>
            </a:xfrm>
            <a:custGeom>
              <a:avLst/>
              <a:gdLst>
                <a:gd name="T0" fmla="*/ 9 w 103"/>
                <a:gd name="T1" fmla="*/ 39 h 69"/>
                <a:gd name="T2" fmla="*/ 17 w 103"/>
                <a:gd name="T3" fmla="*/ 39 h 69"/>
                <a:gd name="T4" fmla="*/ 17 w 103"/>
                <a:gd name="T5" fmla="*/ 49 h 69"/>
                <a:gd name="T6" fmla="*/ 26 w 103"/>
                <a:gd name="T7" fmla="*/ 49 h 69"/>
                <a:gd name="T8" fmla="*/ 60 w 103"/>
                <a:gd name="T9" fmla="*/ 30 h 69"/>
                <a:gd name="T10" fmla="*/ 60 w 103"/>
                <a:gd name="T11" fmla="*/ 20 h 69"/>
                <a:gd name="T12" fmla="*/ 68 w 103"/>
                <a:gd name="T13" fmla="*/ 20 h 69"/>
                <a:gd name="T14" fmla="*/ 77 w 103"/>
                <a:gd name="T15" fmla="*/ 20 h 69"/>
                <a:gd name="T16" fmla="*/ 77 w 103"/>
                <a:gd name="T17" fmla="*/ 0 h 69"/>
                <a:gd name="T18" fmla="*/ 86 w 103"/>
                <a:gd name="T19" fmla="*/ 0 h 69"/>
                <a:gd name="T20" fmla="*/ 86 w 103"/>
                <a:gd name="T21" fmla="*/ 10 h 69"/>
                <a:gd name="T22" fmla="*/ 86 w 103"/>
                <a:gd name="T23" fmla="*/ 10 h 69"/>
                <a:gd name="T24" fmla="*/ 86 w 103"/>
                <a:gd name="T25" fmla="*/ 10 h 69"/>
                <a:gd name="T26" fmla="*/ 94 w 103"/>
                <a:gd name="T27" fmla="*/ 10 h 69"/>
                <a:gd name="T28" fmla="*/ 103 w 103"/>
                <a:gd name="T29" fmla="*/ 0 h 69"/>
                <a:gd name="T30" fmla="*/ 103 w 103"/>
                <a:gd name="T31" fmla="*/ 10 h 69"/>
                <a:gd name="T32" fmla="*/ 103 w 103"/>
                <a:gd name="T33" fmla="*/ 10 h 69"/>
                <a:gd name="T34" fmla="*/ 86 w 103"/>
                <a:gd name="T35" fmla="*/ 20 h 69"/>
                <a:gd name="T36" fmla="*/ 68 w 103"/>
                <a:gd name="T37" fmla="*/ 39 h 69"/>
                <a:gd name="T38" fmla="*/ 51 w 103"/>
                <a:gd name="T39" fmla="*/ 49 h 69"/>
                <a:gd name="T40" fmla="*/ 43 w 103"/>
                <a:gd name="T41" fmla="*/ 59 h 69"/>
                <a:gd name="T42" fmla="*/ 34 w 103"/>
                <a:gd name="T43" fmla="*/ 59 h 69"/>
                <a:gd name="T44" fmla="*/ 17 w 103"/>
                <a:gd name="T45" fmla="*/ 69 h 69"/>
                <a:gd name="T46" fmla="*/ 9 w 103"/>
                <a:gd name="T47" fmla="*/ 69 h 69"/>
                <a:gd name="T48" fmla="*/ 0 w 103"/>
                <a:gd name="T49" fmla="*/ 59 h 69"/>
                <a:gd name="T50" fmla="*/ 9 w 103"/>
                <a:gd name="T51" fmla="*/ 39 h 69"/>
                <a:gd name="T52" fmla="*/ 9 w 103"/>
                <a:gd name="T53" fmla="*/ 39 h 6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3"/>
                <a:gd name="T82" fmla="*/ 0 h 69"/>
                <a:gd name="T83" fmla="*/ 103 w 103"/>
                <a:gd name="T84" fmla="*/ 69 h 6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3" h="69">
                  <a:moveTo>
                    <a:pt x="9" y="39"/>
                  </a:moveTo>
                  <a:lnTo>
                    <a:pt x="17" y="39"/>
                  </a:lnTo>
                  <a:lnTo>
                    <a:pt x="17" y="49"/>
                  </a:lnTo>
                  <a:lnTo>
                    <a:pt x="26" y="49"/>
                  </a:lnTo>
                  <a:lnTo>
                    <a:pt x="60" y="30"/>
                  </a:lnTo>
                  <a:lnTo>
                    <a:pt x="60" y="20"/>
                  </a:lnTo>
                  <a:lnTo>
                    <a:pt x="68" y="20"/>
                  </a:lnTo>
                  <a:lnTo>
                    <a:pt x="77" y="20"/>
                  </a:lnTo>
                  <a:lnTo>
                    <a:pt x="77" y="0"/>
                  </a:lnTo>
                  <a:lnTo>
                    <a:pt x="86" y="0"/>
                  </a:lnTo>
                  <a:lnTo>
                    <a:pt x="86" y="10"/>
                  </a:lnTo>
                  <a:lnTo>
                    <a:pt x="94" y="10"/>
                  </a:lnTo>
                  <a:lnTo>
                    <a:pt x="103" y="0"/>
                  </a:lnTo>
                  <a:lnTo>
                    <a:pt x="103" y="10"/>
                  </a:lnTo>
                  <a:lnTo>
                    <a:pt x="86" y="20"/>
                  </a:lnTo>
                  <a:lnTo>
                    <a:pt x="68" y="39"/>
                  </a:lnTo>
                  <a:lnTo>
                    <a:pt x="51" y="49"/>
                  </a:lnTo>
                  <a:lnTo>
                    <a:pt x="43" y="59"/>
                  </a:lnTo>
                  <a:lnTo>
                    <a:pt x="34" y="59"/>
                  </a:lnTo>
                  <a:lnTo>
                    <a:pt x="17" y="69"/>
                  </a:lnTo>
                  <a:lnTo>
                    <a:pt x="9" y="69"/>
                  </a:lnTo>
                  <a:lnTo>
                    <a:pt x="0" y="59"/>
                  </a:lnTo>
                  <a:lnTo>
                    <a:pt x="9" y="3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7" name="Freeform 106"/>
            <p:cNvSpPr>
              <a:spLocks/>
            </p:cNvSpPr>
            <p:nvPr/>
          </p:nvSpPr>
          <p:spPr bwMode="auto">
            <a:xfrm>
              <a:off x="4001" y="2939"/>
              <a:ext cx="86" cy="89"/>
            </a:xfrm>
            <a:custGeom>
              <a:avLst/>
              <a:gdLst>
                <a:gd name="T0" fmla="*/ 34 w 86"/>
                <a:gd name="T1" fmla="*/ 10 h 89"/>
                <a:gd name="T2" fmla="*/ 60 w 86"/>
                <a:gd name="T3" fmla="*/ 0 h 89"/>
                <a:gd name="T4" fmla="*/ 77 w 86"/>
                <a:gd name="T5" fmla="*/ 0 h 89"/>
                <a:gd name="T6" fmla="*/ 86 w 86"/>
                <a:gd name="T7" fmla="*/ 20 h 89"/>
                <a:gd name="T8" fmla="*/ 86 w 86"/>
                <a:gd name="T9" fmla="*/ 40 h 89"/>
                <a:gd name="T10" fmla="*/ 77 w 86"/>
                <a:gd name="T11" fmla="*/ 49 h 89"/>
                <a:gd name="T12" fmla="*/ 60 w 86"/>
                <a:gd name="T13" fmla="*/ 49 h 89"/>
                <a:gd name="T14" fmla="*/ 34 w 86"/>
                <a:gd name="T15" fmla="*/ 59 h 89"/>
                <a:gd name="T16" fmla="*/ 26 w 86"/>
                <a:gd name="T17" fmla="*/ 79 h 89"/>
                <a:gd name="T18" fmla="*/ 17 w 86"/>
                <a:gd name="T19" fmla="*/ 89 h 89"/>
                <a:gd name="T20" fmla="*/ 0 w 86"/>
                <a:gd name="T21" fmla="*/ 89 h 89"/>
                <a:gd name="T22" fmla="*/ 9 w 86"/>
                <a:gd name="T23" fmla="*/ 69 h 89"/>
                <a:gd name="T24" fmla="*/ 0 w 86"/>
                <a:gd name="T25" fmla="*/ 49 h 89"/>
                <a:gd name="T26" fmla="*/ 0 w 86"/>
                <a:gd name="T27" fmla="*/ 10 h 89"/>
                <a:gd name="T28" fmla="*/ 34 w 86"/>
                <a:gd name="T29" fmla="*/ 10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
                <a:gd name="T46" fmla="*/ 0 h 89"/>
                <a:gd name="T47" fmla="*/ 86 w 86"/>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 h="89">
                  <a:moveTo>
                    <a:pt x="34" y="10"/>
                  </a:moveTo>
                  <a:lnTo>
                    <a:pt x="60" y="0"/>
                  </a:lnTo>
                  <a:lnTo>
                    <a:pt x="77" y="0"/>
                  </a:lnTo>
                  <a:lnTo>
                    <a:pt x="86" y="20"/>
                  </a:lnTo>
                  <a:lnTo>
                    <a:pt x="86" y="40"/>
                  </a:lnTo>
                  <a:lnTo>
                    <a:pt x="77" y="49"/>
                  </a:lnTo>
                  <a:lnTo>
                    <a:pt x="60" y="49"/>
                  </a:lnTo>
                  <a:lnTo>
                    <a:pt x="34" y="59"/>
                  </a:lnTo>
                  <a:lnTo>
                    <a:pt x="26" y="79"/>
                  </a:lnTo>
                  <a:lnTo>
                    <a:pt x="17" y="89"/>
                  </a:lnTo>
                  <a:lnTo>
                    <a:pt x="0" y="89"/>
                  </a:lnTo>
                  <a:lnTo>
                    <a:pt x="9" y="69"/>
                  </a:lnTo>
                  <a:lnTo>
                    <a:pt x="0" y="49"/>
                  </a:lnTo>
                  <a:lnTo>
                    <a:pt x="0" y="10"/>
                  </a:lnTo>
                  <a:lnTo>
                    <a:pt x="34" y="1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8" name="Freeform 107"/>
            <p:cNvSpPr>
              <a:spLocks/>
            </p:cNvSpPr>
            <p:nvPr/>
          </p:nvSpPr>
          <p:spPr bwMode="auto">
            <a:xfrm>
              <a:off x="3993" y="2861"/>
              <a:ext cx="179" cy="98"/>
            </a:xfrm>
            <a:custGeom>
              <a:avLst/>
              <a:gdLst>
                <a:gd name="T0" fmla="*/ 0 w 179"/>
                <a:gd name="T1" fmla="*/ 39 h 98"/>
                <a:gd name="T2" fmla="*/ 94 w 179"/>
                <a:gd name="T3" fmla="*/ 20 h 98"/>
                <a:gd name="T4" fmla="*/ 111 w 179"/>
                <a:gd name="T5" fmla="*/ 0 h 98"/>
                <a:gd name="T6" fmla="*/ 119 w 179"/>
                <a:gd name="T7" fmla="*/ 10 h 98"/>
                <a:gd name="T8" fmla="*/ 119 w 179"/>
                <a:gd name="T9" fmla="*/ 10 h 98"/>
                <a:gd name="T10" fmla="*/ 128 w 179"/>
                <a:gd name="T11" fmla="*/ 20 h 98"/>
                <a:gd name="T12" fmla="*/ 119 w 179"/>
                <a:gd name="T13" fmla="*/ 30 h 98"/>
                <a:gd name="T14" fmla="*/ 119 w 179"/>
                <a:gd name="T15" fmla="*/ 39 h 98"/>
                <a:gd name="T16" fmla="*/ 136 w 179"/>
                <a:gd name="T17" fmla="*/ 49 h 98"/>
                <a:gd name="T18" fmla="*/ 136 w 179"/>
                <a:gd name="T19" fmla="*/ 59 h 98"/>
                <a:gd name="T20" fmla="*/ 145 w 179"/>
                <a:gd name="T21" fmla="*/ 69 h 98"/>
                <a:gd name="T22" fmla="*/ 162 w 179"/>
                <a:gd name="T23" fmla="*/ 69 h 98"/>
                <a:gd name="T24" fmla="*/ 162 w 179"/>
                <a:gd name="T25" fmla="*/ 59 h 98"/>
                <a:gd name="T26" fmla="*/ 162 w 179"/>
                <a:gd name="T27" fmla="*/ 49 h 98"/>
                <a:gd name="T28" fmla="*/ 153 w 179"/>
                <a:gd name="T29" fmla="*/ 49 h 98"/>
                <a:gd name="T30" fmla="*/ 153 w 179"/>
                <a:gd name="T31" fmla="*/ 49 h 98"/>
                <a:gd name="T32" fmla="*/ 162 w 179"/>
                <a:gd name="T33" fmla="*/ 39 h 98"/>
                <a:gd name="T34" fmla="*/ 170 w 179"/>
                <a:gd name="T35" fmla="*/ 49 h 98"/>
                <a:gd name="T36" fmla="*/ 179 w 179"/>
                <a:gd name="T37" fmla="*/ 59 h 98"/>
                <a:gd name="T38" fmla="*/ 179 w 179"/>
                <a:gd name="T39" fmla="*/ 69 h 98"/>
                <a:gd name="T40" fmla="*/ 179 w 179"/>
                <a:gd name="T41" fmla="*/ 78 h 98"/>
                <a:gd name="T42" fmla="*/ 170 w 179"/>
                <a:gd name="T43" fmla="*/ 78 h 98"/>
                <a:gd name="T44" fmla="*/ 170 w 179"/>
                <a:gd name="T45" fmla="*/ 78 h 98"/>
                <a:gd name="T46" fmla="*/ 153 w 179"/>
                <a:gd name="T47" fmla="*/ 78 h 98"/>
                <a:gd name="T48" fmla="*/ 153 w 179"/>
                <a:gd name="T49" fmla="*/ 88 h 98"/>
                <a:gd name="T50" fmla="*/ 145 w 179"/>
                <a:gd name="T51" fmla="*/ 88 h 98"/>
                <a:gd name="T52" fmla="*/ 145 w 179"/>
                <a:gd name="T53" fmla="*/ 88 h 98"/>
                <a:gd name="T54" fmla="*/ 136 w 179"/>
                <a:gd name="T55" fmla="*/ 88 h 98"/>
                <a:gd name="T56" fmla="*/ 136 w 179"/>
                <a:gd name="T57" fmla="*/ 88 h 98"/>
                <a:gd name="T58" fmla="*/ 128 w 179"/>
                <a:gd name="T59" fmla="*/ 98 h 98"/>
                <a:gd name="T60" fmla="*/ 128 w 179"/>
                <a:gd name="T61" fmla="*/ 98 h 98"/>
                <a:gd name="T62" fmla="*/ 119 w 179"/>
                <a:gd name="T63" fmla="*/ 88 h 98"/>
                <a:gd name="T64" fmla="*/ 119 w 179"/>
                <a:gd name="T65" fmla="*/ 78 h 98"/>
                <a:gd name="T66" fmla="*/ 111 w 179"/>
                <a:gd name="T67" fmla="*/ 78 h 98"/>
                <a:gd name="T68" fmla="*/ 102 w 179"/>
                <a:gd name="T69" fmla="*/ 69 h 98"/>
                <a:gd name="T70" fmla="*/ 85 w 179"/>
                <a:gd name="T71" fmla="*/ 78 h 98"/>
                <a:gd name="T72" fmla="*/ 42 w 179"/>
                <a:gd name="T73" fmla="*/ 88 h 98"/>
                <a:gd name="T74" fmla="*/ 8 w 179"/>
                <a:gd name="T75" fmla="*/ 88 h 98"/>
                <a:gd name="T76" fmla="*/ 0 w 179"/>
                <a:gd name="T77" fmla="*/ 39 h 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9"/>
                <a:gd name="T118" fmla="*/ 0 h 98"/>
                <a:gd name="T119" fmla="*/ 179 w 179"/>
                <a:gd name="T120" fmla="*/ 98 h 9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9" h="98">
                  <a:moveTo>
                    <a:pt x="0" y="39"/>
                  </a:moveTo>
                  <a:lnTo>
                    <a:pt x="94" y="20"/>
                  </a:lnTo>
                  <a:lnTo>
                    <a:pt x="111" y="0"/>
                  </a:lnTo>
                  <a:lnTo>
                    <a:pt x="119" y="10"/>
                  </a:lnTo>
                  <a:lnTo>
                    <a:pt x="128" y="20"/>
                  </a:lnTo>
                  <a:lnTo>
                    <a:pt x="119" y="30"/>
                  </a:lnTo>
                  <a:lnTo>
                    <a:pt x="119" y="39"/>
                  </a:lnTo>
                  <a:lnTo>
                    <a:pt x="136" y="49"/>
                  </a:lnTo>
                  <a:lnTo>
                    <a:pt x="136" y="59"/>
                  </a:lnTo>
                  <a:lnTo>
                    <a:pt x="145" y="69"/>
                  </a:lnTo>
                  <a:lnTo>
                    <a:pt x="162" y="69"/>
                  </a:lnTo>
                  <a:lnTo>
                    <a:pt x="162" y="59"/>
                  </a:lnTo>
                  <a:lnTo>
                    <a:pt x="162" y="49"/>
                  </a:lnTo>
                  <a:lnTo>
                    <a:pt x="153" y="49"/>
                  </a:lnTo>
                  <a:lnTo>
                    <a:pt x="162" y="39"/>
                  </a:lnTo>
                  <a:lnTo>
                    <a:pt x="170" y="49"/>
                  </a:lnTo>
                  <a:lnTo>
                    <a:pt x="179" y="59"/>
                  </a:lnTo>
                  <a:lnTo>
                    <a:pt x="179" y="69"/>
                  </a:lnTo>
                  <a:lnTo>
                    <a:pt x="179" y="78"/>
                  </a:lnTo>
                  <a:lnTo>
                    <a:pt x="170" y="78"/>
                  </a:lnTo>
                  <a:lnTo>
                    <a:pt x="153" y="78"/>
                  </a:lnTo>
                  <a:lnTo>
                    <a:pt x="153" y="88"/>
                  </a:lnTo>
                  <a:lnTo>
                    <a:pt x="145" y="88"/>
                  </a:lnTo>
                  <a:lnTo>
                    <a:pt x="136" y="88"/>
                  </a:lnTo>
                  <a:lnTo>
                    <a:pt x="128" y="98"/>
                  </a:lnTo>
                  <a:lnTo>
                    <a:pt x="119" y="88"/>
                  </a:lnTo>
                  <a:lnTo>
                    <a:pt x="119" y="78"/>
                  </a:lnTo>
                  <a:lnTo>
                    <a:pt x="111" y="78"/>
                  </a:lnTo>
                  <a:lnTo>
                    <a:pt x="102" y="69"/>
                  </a:lnTo>
                  <a:lnTo>
                    <a:pt x="85" y="78"/>
                  </a:lnTo>
                  <a:lnTo>
                    <a:pt x="42" y="88"/>
                  </a:lnTo>
                  <a:lnTo>
                    <a:pt x="8" y="88"/>
                  </a:lnTo>
                  <a:lnTo>
                    <a:pt x="0" y="3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69" name="Freeform 108"/>
            <p:cNvSpPr>
              <a:spLocks/>
            </p:cNvSpPr>
            <p:nvPr/>
          </p:nvSpPr>
          <p:spPr bwMode="auto">
            <a:xfrm>
              <a:off x="4078" y="2930"/>
              <a:ext cx="43" cy="58"/>
            </a:xfrm>
            <a:custGeom>
              <a:avLst/>
              <a:gdLst>
                <a:gd name="T0" fmla="*/ 0 w 43"/>
                <a:gd name="T1" fmla="*/ 58 h 58"/>
                <a:gd name="T2" fmla="*/ 17 w 43"/>
                <a:gd name="T3" fmla="*/ 49 h 58"/>
                <a:gd name="T4" fmla="*/ 26 w 43"/>
                <a:gd name="T5" fmla="*/ 39 h 58"/>
                <a:gd name="T6" fmla="*/ 26 w 43"/>
                <a:gd name="T7" fmla="*/ 29 h 58"/>
                <a:gd name="T8" fmla="*/ 26 w 43"/>
                <a:gd name="T9" fmla="*/ 29 h 58"/>
                <a:gd name="T10" fmla="*/ 26 w 43"/>
                <a:gd name="T11" fmla="*/ 19 h 58"/>
                <a:gd name="T12" fmla="*/ 34 w 43"/>
                <a:gd name="T13" fmla="*/ 29 h 58"/>
                <a:gd name="T14" fmla="*/ 34 w 43"/>
                <a:gd name="T15" fmla="*/ 29 h 58"/>
                <a:gd name="T16" fmla="*/ 34 w 43"/>
                <a:gd name="T17" fmla="*/ 39 h 58"/>
                <a:gd name="T18" fmla="*/ 43 w 43"/>
                <a:gd name="T19" fmla="*/ 29 h 58"/>
                <a:gd name="T20" fmla="*/ 43 w 43"/>
                <a:gd name="T21" fmla="*/ 29 h 58"/>
                <a:gd name="T22" fmla="*/ 43 w 43"/>
                <a:gd name="T23" fmla="*/ 29 h 58"/>
                <a:gd name="T24" fmla="*/ 34 w 43"/>
                <a:gd name="T25" fmla="*/ 19 h 58"/>
                <a:gd name="T26" fmla="*/ 34 w 43"/>
                <a:gd name="T27" fmla="*/ 9 h 58"/>
                <a:gd name="T28" fmla="*/ 26 w 43"/>
                <a:gd name="T29" fmla="*/ 9 h 58"/>
                <a:gd name="T30" fmla="*/ 17 w 43"/>
                <a:gd name="T31" fmla="*/ 0 h 58"/>
                <a:gd name="T32" fmla="*/ 0 w 43"/>
                <a:gd name="T33" fmla="*/ 9 h 58"/>
                <a:gd name="T34" fmla="*/ 9 w 43"/>
                <a:gd name="T35" fmla="*/ 29 h 58"/>
                <a:gd name="T36" fmla="*/ 9 w 43"/>
                <a:gd name="T37" fmla="*/ 49 h 58"/>
                <a:gd name="T38" fmla="*/ 0 w 43"/>
                <a:gd name="T39" fmla="*/ 58 h 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3"/>
                <a:gd name="T61" fmla="*/ 0 h 58"/>
                <a:gd name="T62" fmla="*/ 43 w 43"/>
                <a:gd name="T63" fmla="*/ 58 h 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3" h="58">
                  <a:moveTo>
                    <a:pt x="0" y="58"/>
                  </a:moveTo>
                  <a:lnTo>
                    <a:pt x="17" y="49"/>
                  </a:lnTo>
                  <a:lnTo>
                    <a:pt x="26" y="39"/>
                  </a:lnTo>
                  <a:lnTo>
                    <a:pt x="26" y="29"/>
                  </a:lnTo>
                  <a:lnTo>
                    <a:pt x="26" y="19"/>
                  </a:lnTo>
                  <a:lnTo>
                    <a:pt x="34" y="29"/>
                  </a:lnTo>
                  <a:lnTo>
                    <a:pt x="34" y="39"/>
                  </a:lnTo>
                  <a:lnTo>
                    <a:pt x="43" y="29"/>
                  </a:lnTo>
                  <a:lnTo>
                    <a:pt x="34" y="19"/>
                  </a:lnTo>
                  <a:lnTo>
                    <a:pt x="34" y="9"/>
                  </a:lnTo>
                  <a:lnTo>
                    <a:pt x="26" y="9"/>
                  </a:lnTo>
                  <a:lnTo>
                    <a:pt x="17" y="0"/>
                  </a:lnTo>
                  <a:lnTo>
                    <a:pt x="0" y="9"/>
                  </a:lnTo>
                  <a:lnTo>
                    <a:pt x="9" y="29"/>
                  </a:lnTo>
                  <a:lnTo>
                    <a:pt x="9" y="49"/>
                  </a:lnTo>
                  <a:lnTo>
                    <a:pt x="0" y="58"/>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70" name="Freeform 109"/>
            <p:cNvSpPr>
              <a:spLocks/>
            </p:cNvSpPr>
            <p:nvPr/>
          </p:nvSpPr>
          <p:spPr bwMode="auto">
            <a:xfrm>
              <a:off x="3959" y="2724"/>
              <a:ext cx="85" cy="176"/>
            </a:xfrm>
            <a:custGeom>
              <a:avLst/>
              <a:gdLst>
                <a:gd name="T0" fmla="*/ 0 w 85"/>
                <a:gd name="T1" fmla="*/ 20 h 176"/>
                <a:gd name="T2" fmla="*/ 85 w 85"/>
                <a:gd name="T3" fmla="*/ 0 h 176"/>
                <a:gd name="T4" fmla="*/ 85 w 85"/>
                <a:gd name="T5" fmla="*/ 20 h 176"/>
                <a:gd name="T6" fmla="*/ 85 w 85"/>
                <a:gd name="T7" fmla="*/ 20 h 176"/>
                <a:gd name="T8" fmla="*/ 85 w 85"/>
                <a:gd name="T9" fmla="*/ 39 h 176"/>
                <a:gd name="T10" fmla="*/ 76 w 85"/>
                <a:gd name="T11" fmla="*/ 49 h 176"/>
                <a:gd name="T12" fmla="*/ 76 w 85"/>
                <a:gd name="T13" fmla="*/ 59 h 176"/>
                <a:gd name="T14" fmla="*/ 68 w 85"/>
                <a:gd name="T15" fmla="*/ 59 h 176"/>
                <a:gd name="T16" fmla="*/ 76 w 85"/>
                <a:gd name="T17" fmla="*/ 69 h 176"/>
                <a:gd name="T18" fmla="*/ 68 w 85"/>
                <a:gd name="T19" fmla="*/ 88 h 176"/>
                <a:gd name="T20" fmla="*/ 68 w 85"/>
                <a:gd name="T21" fmla="*/ 108 h 176"/>
                <a:gd name="T22" fmla="*/ 68 w 85"/>
                <a:gd name="T23" fmla="*/ 127 h 176"/>
                <a:gd name="T24" fmla="*/ 68 w 85"/>
                <a:gd name="T25" fmla="*/ 147 h 176"/>
                <a:gd name="T26" fmla="*/ 76 w 85"/>
                <a:gd name="T27" fmla="*/ 167 h 176"/>
                <a:gd name="T28" fmla="*/ 34 w 85"/>
                <a:gd name="T29" fmla="*/ 176 h 176"/>
                <a:gd name="T30" fmla="*/ 34 w 85"/>
                <a:gd name="T31" fmla="*/ 147 h 176"/>
                <a:gd name="T32" fmla="*/ 34 w 85"/>
                <a:gd name="T33" fmla="*/ 127 h 176"/>
                <a:gd name="T34" fmla="*/ 17 w 85"/>
                <a:gd name="T35" fmla="*/ 118 h 176"/>
                <a:gd name="T36" fmla="*/ 17 w 85"/>
                <a:gd name="T37" fmla="*/ 98 h 176"/>
                <a:gd name="T38" fmla="*/ 17 w 85"/>
                <a:gd name="T39" fmla="*/ 88 h 176"/>
                <a:gd name="T40" fmla="*/ 17 w 85"/>
                <a:gd name="T41" fmla="*/ 78 h 176"/>
                <a:gd name="T42" fmla="*/ 17 w 85"/>
                <a:gd name="T43" fmla="*/ 69 h 176"/>
                <a:gd name="T44" fmla="*/ 17 w 85"/>
                <a:gd name="T45" fmla="*/ 49 h 176"/>
                <a:gd name="T46" fmla="*/ 8 w 85"/>
                <a:gd name="T47" fmla="*/ 39 h 176"/>
                <a:gd name="T48" fmla="*/ 0 w 85"/>
                <a:gd name="T49" fmla="*/ 20 h 1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
                <a:gd name="T76" fmla="*/ 0 h 176"/>
                <a:gd name="T77" fmla="*/ 85 w 85"/>
                <a:gd name="T78" fmla="*/ 176 h 1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 h="176">
                  <a:moveTo>
                    <a:pt x="0" y="20"/>
                  </a:moveTo>
                  <a:lnTo>
                    <a:pt x="85" y="0"/>
                  </a:lnTo>
                  <a:lnTo>
                    <a:pt x="85" y="20"/>
                  </a:lnTo>
                  <a:lnTo>
                    <a:pt x="85" y="39"/>
                  </a:lnTo>
                  <a:lnTo>
                    <a:pt x="76" y="49"/>
                  </a:lnTo>
                  <a:lnTo>
                    <a:pt x="76" y="59"/>
                  </a:lnTo>
                  <a:lnTo>
                    <a:pt x="68" y="59"/>
                  </a:lnTo>
                  <a:lnTo>
                    <a:pt x="76" y="69"/>
                  </a:lnTo>
                  <a:lnTo>
                    <a:pt x="68" y="88"/>
                  </a:lnTo>
                  <a:lnTo>
                    <a:pt x="68" y="108"/>
                  </a:lnTo>
                  <a:lnTo>
                    <a:pt x="68" y="127"/>
                  </a:lnTo>
                  <a:lnTo>
                    <a:pt x="68" y="147"/>
                  </a:lnTo>
                  <a:lnTo>
                    <a:pt x="76" y="167"/>
                  </a:lnTo>
                  <a:lnTo>
                    <a:pt x="34" y="176"/>
                  </a:lnTo>
                  <a:lnTo>
                    <a:pt x="34" y="147"/>
                  </a:lnTo>
                  <a:lnTo>
                    <a:pt x="34" y="127"/>
                  </a:lnTo>
                  <a:lnTo>
                    <a:pt x="17" y="118"/>
                  </a:lnTo>
                  <a:lnTo>
                    <a:pt x="17" y="98"/>
                  </a:lnTo>
                  <a:lnTo>
                    <a:pt x="17" y="88"/>
                  </a:lnTo>
                  <a:lnTo>
                    <a:pt x="17" y="78"/>
                  </a:lnTo>
                  <a:lnTo>
                    <a:pt x="17" y="69"/>
                  </a:lnTo>
                  <a:lnTo>
                    <a:pt x="17" y="49"/>
                  </a:lnTo>
                  <a:lnTo>
                    <a:pt x="8" y="39"/>
                  </a:lnTo>
                  <a:lnTo>
                    <a:pt x="0" y="20"/>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71" name="Freeform 110"/>
            <p:cNvSpPr>
              <a:spLocks/>
            </p:cNvSpPr>
            <p:nvPr/>
          </p:nvSpPr>
          <p:spPr bwMode="auto">
            <a:xfrm>
              <a:off x="4027" y="2695"/>
              <a:ext cx="85" cy="196"/>
            </a:xfrm>
            <a:custGeom>
              <a:avLst/>
              <a:gdLst>
                <a:gd name="T0" fmla="*/ 17 w 85"/>
                <a:gd name="T1" fmla="*/ 29 h 196"/>
                <a:gd name="T2" fmla="*/ 17 w 85"/>
                <a:gd name="T3" fmla="*/ 9 h 196"/>
                <a:gd name="T4" fmla="*/ 25 w 85"/>
                <a:gd name="T5" fmla="*/ 0 h 196"/>
                <a:gd name="T6" fmla="*/ 34 w 85"/>
                <a:gd name="T7" fmla="*/ 9 h 196"/>
                <a:gd name="T8" fmla="*/ 68 w 85"/>
                <a:gd name="T9" fmla="*/ 117 h 196"/>
                <a:gd name="T10" fmla="*/ 68 w 85"/>
                <a:gd name="T11" fmla="*/ 137 h 196"/>
                <a:gd name="T12" fmla="*/ 77 w 85"/>
                <a:gd name="T13" fmla="*/ 147 h 196"/>
                <a:gd name="T14" fmla="*/ 85 w 85"/>
                <a:gd name="T15" fmla="*/ 176 h 196"/>
                <a:gd name="T16" fmla="*/ 77 w 85"/>
                <a:gd name="T17" fmla="*/ 166 h 196"/>
                <a:gd name="T18" fmla="*/ 60 w 85"/>
                <a:gd name="T19" fmla="*/ 186 h 196"/>
                <a:gd name="T20" fmla="*/ 8 w 85"/>
                <a:gd name="T21" fmla="*/ 196 h 196"/>
                <a:gd name="T22" fmla="*/ 0 w 85"/>
                <a:gd name="T23" fmla="*/ 176 h 196"/>
                <a:gd name="T24" fmla="*/ 0 w 85"/>
                <a:gd name="T25" fmla="*/ 156 h 196"/>
                <a:gd name="T26" fmla="*/ 0 w 85"/>
                <a:gd name="T27" fmla="*/ 137 h 196"/>
                <a:gd name="T28" fmla="*/ 0 w 85"/>
                <a:gd name="T29" fmla="*/ 117 h 196"/>
                <a:gd name="T30" fmla="*/ 8 w 85"/>
                <a:gd name="T31" fmla="*/ 107 h 196"/>
                <a:gd name="T32" fmla="*/ 8 w 85"/>
                <a:gd name="T33" fmla="*/ 98 h 196"/>
                <a:gd name="T34" fmla="*/ 0 w 85"/>
                <a:gd name="T35" fmla="*/ 88 h 196"/>
                <a:gd name="T36" fmla="*/ 8 w 85"/>
                <a:gd name="T37" fmla="*/ 88 h 196"/>
                <a:gd name="T38" fmla="*/ 8 w 85"/>
                <a:gd name="T39" fmla="*/ 88 h 196"/>
                <a:gd name="T40" fmla="*/ 8 w 85"/>
                <a:gd name="T41" fmla="*/ 88 h 196"/>
                <a:gd name="T42" fmla="*/ 8 w 85"/>
                <a:gd name="T43" fmla="*/ 88 h 196"/>
                <a:gd name="T44" fmla="*/ 8 w 85"/>
                <a:gd name="T45" fmla="*/ 78 h 196"/>
                <a:gd name="T46" fmla="*/ 17 w 85"/>
                <a:gd name="T47" fmla="*/ 68 h 196"/>
                <a:gd name="T48" fmla="*/ 17 w 85"/>
                <a:gd name="T49" fmla="*/ 49 h 196"/>
                <a:gd name="T50" fmla="*/ 17 w 85"/>
                <a:gd name="T51" fmla="*/ 49 h 196"/>
                <a:gd name="T52" fmla="*/ 17 w 85"/>
                <a:gd name="T53" fmla="*/ 29 h 1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5"/>
                <a:gd name="T82" fmla="*/ 0 h 196"/>
                <a:gd name="T83" fmla="*/ 85 w 85"/>
                <a:gd name="T84" fmla="*/ 196 h 1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5" h="196">
                  <a:moveTo>
                    <a:pt x="17" y="29"/>
                  </a:moveTo>
                  <a:lnTo>
                    <a:pt x="17" y="9"/>
                  </a:lnTo>
                  <a:lnTo>
                    <a:pt x="25" y="0"/>
                  </a:lnTo>
                  <a:lnTo>
                    <a:pt x="34" y="9"/>
                  </a:lnTo>
                  <a:lnTo>
                    <a:pt x="68" y="117"/>
                  </a:lnTo>
                  <a:lnTo>
                    <a:pt x="68" y="137"/>
                  </a:lnTo>
                  <a:lnTo>
                    <a:pt x="77" y="147"/>
                  </a:lnTo>
                  <a:lnTo>
                    <a:pt x="85" y="176"/>
                  </a:lnTo>
                  <a:lnTo>
                    <a:pt x="77" y="166"/>
                  </a:lnTo>
                  <a:lnTo>
                    <a:pt x="60" y="186"/>
                  </a:lnTo>
                  <a:lnTo>
                    <a:pt x="8" y="196"/>
                  </a:lnTo>
                  <a:lnTo>
                    <a:pt x="0" y="176"/>
                  </a:lnTo>
                  <a:lnTo>
                    <a:pt x="0" y="156"/>
                  </a:lnTo>
                  <a:lnTo>
                    <a:pt x="0" y="137"/>
                  </a:lnTo>
                  <a:lnTo>
                    <a:pt x="0" y="117"/>
                  </a:lnTo>
                  <a:lnTo>
                    <a:pt x="8" y="107"/>
                  </a:lnTo>
                  <a:lnTo>
                    <a:pt x="8" y="98"/>
                  </a:lnTo>
                  <a:lnTo>
                    <a:pt x="0" y="88"/>
                  </a:lnTo>
                  <a:lnTo>
                    <a:pt x="8" y="88"/>
                  </a:lnTo>
                  <a:lnTo>
                    <a:pt x="8" y="78"/>
                  </a:lnTo>
                  <a:lnTo>
                    <a:pt x="17" y="68"/>
                  </a:lnTo>
                  <a:lnTo>
                    <a:pt x="17" y="49"/>
                  </a:lnTo>
                  <a:lnTo>
                    <a:pt x="17" y="2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72" name="Freeform 111"/>
            <p:cNvSpPr>
              <a:spLocks/>
            </p:cNvSpPr>
            <p:nvPr/>
          </p:nvSpPr>
          <p:spPr bwMode="auto">
            <a:xfrm>
              <a:off x="4052" y="2518"/>
              <a:ext cx="197" cy="353"/>
            </a:xfrm>
            <a:custGeom>
              <a:avLst/>
              <a:gdLst>
                <a:gd name="T0" fmla="*/ 9 w 197"/>
                <a:gd name="T1" fmla="*/ 177 h 353"/>
                <a:gd name="T2" fmla="*/ 18 w 197"/>
                <a:gd name="T3" fmla="*/ 167 h 353"/>
                <a:gd name="T4" fmla="*/ 18 w 197"/>
                <a:gd name="T5" fmla="*/ 167 h 353"/>
                <a:gd name="T6" fmla="*/ 18 w 197"/>
                <a:gd name="T7" fmla="*/ 147 h 353"/>
                <a:gd name="T8" fmla="*/ 26 w 197"/>
                <a:gd name="T9" fmla="*/ 147 h 353"/>
                <a:gd name="T10" fmla="*/ 35 w 197"/>
                <a:gd name="T11" fmla="*/ 128 h 353"/>
                <a:gd name="T12" fmla="*/ 26 w 197"/>
                <a:gd name="T13" fmla="*/ 118 h 353"/>
                <a:gd name="T14" fmla="*/ 26 w 197"/>
                <a:gd name="T15" fmla="*/ 98 h 353"/>
                <a:gd name="T16" fmla="*/ 35 w 197"/>
                <a:gd name="T17" fmla="*/ 89 h 353"/>
                <a:gd name="T18" fmla="*/ 35 w 197"/>
                <a:gd name="T19" fmla="*/ 79 h 353"/>
                <a:gd name="T20" fmla="*/ 26 w 197"/>
                <a:gd name="T21" fmla="*/ 69 h 353"/>
                <a:gd name="T22" fmla="*/ 52 w 197"/>
                <a:gd name="T23" fmla="*/ 0 h 353"/>
                <a:gd name="T24" fmla="*/ 60 w 197"/>
                <a:gd name="T25" fmla="*/ 0 h 353"/>
                <a:gd name="T26" fmla="*/ 60 w 197"/>
                <a:gd name="T27" fmla="*/ 10 h 353"/>
                <a:gd name="T28" fmla="*/ 69 w 197"/>
                <a:gd name="T29" fmla="*/ 20 h 353"/>
                <a:gd name="T30" fmla="*/ 77 w 197"/>
                <a:gd name="T31" fmla="*/ 0 h 353"/>
                <a:gd name="T32" fmla="*/ 94 w 197"/>
                <a:gd name="T33" fmla="*/ 0 h 353"/>
                <a:gd name="T34" fmla="*/ 120 w 197"/>
                <a:gd name="T35" fmla="*/ 10 h 353"/>
                <a:gd name="T36" fmla="*/ 128 w 197"/>
                <a:gd name="T37" fmla="*/ 49 h 353"/>
                <a:gd name="T38" fmla="*/ 145 w 197"/>
                <a:gd name="T39" fmla="*/ 98 h 353"/>
                <a:gd name="T40" fmla="*/ 154 w 197"/>
                <a:gd name="T41" fmla="*/ 108 h 353"/>
                <a:gd name="T42" fmla="*/ 163 w 197"/>
                <a:gd name="T43" fmla="*/ 108 h 353"/>
                <a:gd name="T44" fmla="*/ 163 w 197"/>
                <a:gd name="T45" fmla="*/ 128 h 353"/>
                <a:gd name="T46" fmla="*/ 171 w 197"/>
                <a:gd name="T47" fmla="*/ 138 h 353"/>
                <a:gd name="T48" fmla="*/ 188 w 197"/>
                <a:gd name="T49" fmla="*/ 138 h 353"/>
                <a:gd name="T50" fmla="*/ 197 w 197"/>
                <a:gd name="T51" fmla="*/ 147 h 353"/>
                <a:gd name="T52" fmla="*/ 188 w 197"/>
                <a:gd name="T53" fmla="*/ 167 h 353"/>
                <a:gd name="T54" fmla="*/ 171 w 197"/>
                <a:gd name="T55" fmla="*/ 186 h 353"/>
                <a:gd name="T56" fmla="*/ 163 w 197"/>
                <a:gd name="T57" fmla="*/ 196 h 353"/>
                <a:gd name="T58" fmla="*/ 145 w 197"/>
                <a:gd name="T59" fmla="*/ 196 h 353"/>
                <a:gd name="T60" fmla="*/ 137 w 197"/>
                <a:gd name="T61" fmla="*/ 206 h 353"/>
                <a:gd name="T62" fmla="*/ 137 w 197"/>
                <a:gd name="T63" fmla="*/ 216 h 353"/>
                <a:gd name="T64" fmla="*/ 120 w 197"/>
                <a:gd name="T65" fmla="*/ 216 h 353"/>
                <a:gd name="T66" fmla="*/ 120 w 197"/>
                <a:gd name="T67" fmla="*/ 235 h 353"/>
                <a:gd name="T68" fmla="*/ 111 w 197"/>
                <a:gd name="T69" fmla="*/ 245 h 353"/>
                <a:gd name="T70" fmla="*/ 103 w 197"/>
                <a:gd name="T71" fmla="*/ 255 h 353"/>
                <a:gd name="T72" fmla="*/ 86 w 197"/>
                <a:gd name="T73" fmla="*/ 265 h 353"/>
                <a:gd name="T74" fmla="*/ 86 w 197"/>
                <a:gd name="T75" fmla="*/ 265 h 353"/>
                <a:gd name="T76" fmla="*/ 77 w 197"/>
                <a:gd name="T77" fmla="*/ 275 h 353"/>
                <a:gd name="T78" fmla="*/ 69 w 197"/>
                <a:gd name="T79" fmla="*/ 284 h 353"/>
                <a:gd name="T80" fmla="*/ 69 w 197"/>
                <a:gd name="T81" fmla="*/ 294 h 353"/>
                <a:gd name="T82" fmla="*/ 60 w 197"/>
                <a:gd name="T83" fmla="*/ 314 h 353"/>
                <a:gd name="T84" fmla="*/ 60 w 197"/>
                <a:gd name="T85" fmla="*/ 324 h 353"/>
                <a:gd name="T86" fmla="*/ 60 w 197"/>
                <a:gd name="T87" fmla="*/ 333 h 353"/>
                <a:gd name="T88" fmla="*/ 60 w 197"/>
                <a:gd name="T89" fmla="*/ 353 h 353"/>
                <a:gd name="T90" fmla="*/ 52 w 197"/>
                <a:gd name="T91" fmla="*/ 324 h 353"/>
                <a:gd name="T92" fmla="*/ 43 w 197"/>
                <a:gd name="T93" fmla="*/ 314 h 353"/>
                <a:gd name="T94" fmla="*/ 43 w 197"/>
                <a:gd name="T95" fmla="*/ 294 h 353"/>
                <a:gd name="T96" fmla="*/ 9 w 197"/>
                <a:gd name="T97" fmla="*/ 186 h 353"/>
                <a:gd name="T98" fmla="*/ 0 w 197"/>
                <a:gd name="T99" fmla="*/ 177 h 353"/>
                <a:gd name="T100" fmla="*/ 9 w 197"/>
                <a:gd name="T101" fmla="*/ 177 h 3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7"/>
                <a:gd name="T154" fmla="*/ 0 h 353"/>
                <a:gd name="T155" fmla="*/ 197 w 197"/>
                <a:gd name="T156" fmla="*/ 353 h 35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7" h="353">
                  <a:moveTo>
                    <a:pt x="9" y="177"/>
                  </a:moveTo>
                  <a:lnTo>
                    <a:pt x="18" y="167"/>
                  </a:lnTo>
                  <a:lnTo>
                    <a:pt x="18" y="147"/>
                  </a:lnTo>
                  <a:lnTo>
                    <a:pt x="26" y="147"/>
                  </a:lnTo>
                  <a:lnTo>
                    <a:pt x="35" y="128"/>
                  </a:lnTo>
                  <a:lnTo>
                    <a:pt x="26" y="118"/>
                  </a:lnTo>
                  <a:lnTo>
                    <a:pt x="26" y="98"/>
                  </a:lnTo>
                  <a:lnTo>
                    <a:pt x="35" y="89"/>
                  </a:lnTo>
                  <a:lnTo>
                    <a:pt x="35" y="79"/>
                  </a:lnTo>
                  <a:lnTo>
                    <a:pt x="26" y="69"/>
                  </a:lnTo>
                  <a:lnTo>
                    <a:pt x="52" y="0"/>
                  </a:lnTo>
                  <a:lnTo>
                    <a:pt x="60" y="0"/>
                  </a:lnTo>
                  <a:lnTo>
                    <a:pt x="60" y="10"/>
                  </a:lnTo>
                  <a:lnTo>
                    <a:pt x="69" y="20"/>
                  </a:lnTo>
                  <a:lnTo>
                    <a:pt x="77" y="0"/>
                  </a:lnTo>
                  <a:lnTo>
                    <a:pt x="94" y="0"/>
                  </a:lnTo>
                  <a:lnTo>
                    <a:pt x="120" y="10"/>
                  </a:lnTo>
                  <a:lnTo>
                    <a:pt x="128" y="49"/>
                  </a:lnTo>
                  <a:lnTo>
                    <a:pt x="145" y="98"/>
                  </a:lnTo>
                  <a:lnTo>
                    <a:pt x="154" y="108"/>
                  </a:lnTo>
                  <a:lnTo>
                    <a:pt x="163" y="108"/>
                  </a:lnTo>
                  <a:lnTo>
                    <a:pt x="163" y="128"/>
                  </a:lnTo>
                  <a:lnTo>
                    <a:pt x="171" y="138"/>
                  </a:lnTo>
                  <a:lnTo>
                    <a:pt x="188" y="138"/>
                  </a:lnTo>
                  <a:lnTo>
                    <a:pt x="197" y="147"/>
                  </a:lnTo>
                  <a:lnTo>
                    <a:pt x="188" y="167"/>
                  </a:lnTo>
                  <a:lnTo>
                    <a:pt x="171" y="186"/>
                  </a:lnTo>
                  <a:lnTo>
                    <a:pt x="163" y="196"/>
                  </a:lnTo>
                  <a:lnTo>
                    <a:pt x="145" y="196"/>
                  </a:lnTo>
                  <a:lnTo>
                    <a:pt x="137" y="206"/>
                  </a:lnTo>
                  <a:lnTo>
                    <a:pt x="137" y="216"/>
                  </a:lnTo>
                  <a:lnTo>
                    <a:pt x="120" y="216"/>
                  </a:lnTo>
                  <a:lnTo>
                    <a:pt x="120" y="235"/>
                  </a:lnTo>
                  <a:lnTo>
                    <a:pt x="111" y="245"/>
                  </a:lnTo>
                  <a:lnTo>
                    <a:pt x="103" y="255"/>
                  </a:lnTo>
                  <a:lnTo>
                    <a:pt x="86" y="265"/>
                  </a:lnTo>
                  <a:lnTo>
                    <a:pt x="77" y="275"/>
                  </a:lnTo>
                  <a:lnTo>
                    <a:pt x="69" y="284"/>
                  </a:lnTo>
                  <a:lnTo>
                    <a:pt x="69" y="294"/>
                  </a:lnTo>
                  <a:lnTo>
                    <a:pt x="60" y="314"/>
                  </a:lnTo>
                  <a:lnTo>
                    <a:pt x="60" y="324"/>
                  </a:lnTo>
                  <a:lnTo>
                    <a:pt x="60" y="333"/>
                  </a:lnTo>
                  <a:lnTo>
                    <a:pt x="60" y="353"/>
                  </a:lnTo>
                  <a:lnTo>
                    <a:pt x="52" y="324"/>
                  </a:lnTo>
                  <a:lnTo>
                    <a:pt x="43" y="314"/>
                  </a:lnTo>
                  <a:lnTo>
                    <a:pt x="43" y="294"/>
                  </a:lnTo>
                  <a:lnTo>
                    <a:pt x="9" y="186"/>
                  </a:lnTo>
                  <a:lnTo>
                    <a:pt x="0" y="177"/>
                  </a:lnTo>
                  <a:lnTo>
                    <a:pt x="9" y="177"/>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73" name="Freeform 112"/>
            <p:cNvSpPr>
              <a:spLocks/>
            </p:cNvSpPr>
            <p:nvPr/>
          </p:nvSpPr>
          <p:spPr bwMode="auto">
            <a:xfrm>
              <a:off x="1032" y="3586"/>
              <a:ext cx="69" cy="78"/>
            </a:xfrm>
            <a:custGeom>
              <a:avLst/>
              <a:gdLst>
                <a:gd name="T0" fmla="*/ 18 w 69"/>
                <a:gd name="T1" fmla="*/ 9 h 78"/>
                <a:gd name="T2" fmla="*/ 18 w 69"/>
                <a:gd name="T3" fmla="*/ 19 h 78"/>
                <a:gd name="T4" fmla="*/ 9 w 69"/>
                <a:gd name="T5" fmla="*/ 19 h 78"/>
                <a:gd name="T6" fmla="*/ 0 w 69"/>
                <a:gd name="T7" fmla="*/ 29 h 78"/>
                <a:gd name="T8" fmla="*/ 9 w 69"/>
                <a:gd name="T9" fmla="*/ 29 h 78"/>
                <a:gd name="T10" fmla="*/ 9 w 69"/>
                <a:gd name="T11" fmla="*/ 49 h 78"/>
                <a:gd name="T12" fmla="*/ 9 w 69"/>
                <a:gd name="T13" fmla="*/ 58 h 78"/>
                <a:gd name="T14" fmla="*/ 9 w 69"/>
                <a:gd name="T15" fmla="*/ 68 h 78"/>
                <a:gd name="T16" fmla="*/ 18 w 69"/>
                <a:gd name="T17" fmla="*/ 78 h 78"/>
                <a:gd name="T18" fmla="*/ 35 w 69"/>
                <a:gd name="T19" fmla="*/ 78 h 78"/>
                <a:gd name="T20" fmla="*/ 35 w 69"/>
                <a:gd name="T21" fmla="*/ 68 h 78"/>
                <a:gd name="T22" fmla="*/ 43 w 69"/>
                <a:gd name="T23" fmla="*/ 58 h 78"/>
                <a:gd name="T24" fmla="*/ 52 w 69"/>
                <a:gd name="T25" fmla="*/ 58 h 78"/>
                <a:gd name="T26" fmla="*/ 69 w 69"/>
                <a:gd name="T27" fmla="*/ 49 h 78"/>
                <a:gd name="T28" fmla="*/ 60 w 69"/>
                <a:gd name="T29" fmla="*/ 39 h 78"/>
                <a:gd name="T30" fmla="*/ 52 w 69"/>
                <a:gd name="T31" fmla="*/ 19 h 78"/>
                <a:gd name="T32" fmla="*/ 35 w 69"/>
                <a:gd name="T33" fmla="*/ 9 h 78"/>
                <a:gd name="T34" fmla="*/ 35 w 69"/>
                <a:gd name="T35" fmla="*/ 0 h 78"/>
                <a:gd name="T36" fmla="*/ 18 w 69"/>
                <a:gd name="T37" fmla="*/ 0 h 78"/>
                <a:gd name="T38" fmla="*/ 18 w 69"/>
                <a:gd name="T39" fmla="*/ 9 h 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
                <a:gd name="T61" fmla="*/ 0 h 78"/>
                <a:gd name="T62" fmla="*/ 69 w 69"/>
                <a:gd name="T63" fmla="*/ 78 h 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 h="78">
                  <a:moveTo>
                    <a:pt x="18" y="9"/>
                  </a:moveTo>
                  <a:lnTo>
                    <a:pt x="18" y="19"/>
                  </a:lnTo>
                  <a:lnTo>
                    <a:pt x="9" y="19"/>
                  </a:lnTo>
                  <a:lnTo>
                    <a:pt x="0" y="29"/>
                  </a:lnTo>
                  <a:lnTo>
                    <a:pt x="9" y="29"/>
                  </a:lnTo>
                  <a:lnTo>
                    <a:pt x="9" y="49"/>
                  </a:lnTo>
                  <a:lnTo>
                    <a:pt x="9" y="58"/>
                  </a:lnTo>
                  <a:lnTo>
                    <a:pt x="9" y="68"/>
                  </a:lnTo>
                  <a:lnTo>
                    <a:pt x="18" y="78"/>
                  </a:lnTo>
                  <a:lnTo>
                    <a:pt x="35" y="78"/>
                  </a:lnTo>
                  <a:lnTo>
                    <a:pt x="35" y="68"/>
                  </a:lnTo>
                  <a:lnTo>
                    <a:pt x="43" y="58"/>
                  </a:lnTo>
                  <a:lnTo>
                    <a:pt x="52" y="58"/>
                  </a:lnTo>
                  <a:lnTo>
                    <a:pt x="69" y="49"/>
                  </a:lnTo>
                  <a:lnTo>
                    <a:pt x="60" y="39"/>
                  </a:lnTo>
                  <a:lnTo>
                    <a:pt x="52" y="19"/>
                  </a:lnTo>
                  <a:lnTo>
                    <a:pt x="35" y="9"/>
                  </a:lnTo>
                  <a:lnTo>
                    <a:pt x="35" y="0"/>
                  </a:lnTo>
                  <a:lnTo>
                    <a:pt x="18" y="0"/>
                  </a:lnTo>
                  <a:lnTo>
                    <a:pt x="18" y="9"/>
                  </a:lnTo>
                  <a:close/>
                </a:path>
              </a:pathLst>
            </a:custGeom>
            <a:solidFill>
              <a:srgbClr val="FFFFFF"/>
            </a:solidFill>
            <a:ln w="14288">
              <a:solidFill>
                <a:srgbClr val="FF00FF"/>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5474" name="Rectangle 113"/>
            <p:cNvSpPr>
              <a:spLocks noChangeArrowheads="1"/>
            </p:cNvSpPr>
            <p:nvPr/>
          </p:nvSpPr>
          <p:spPr bwMode="auto">
            <a:xfrm>
              <a:off x="1553" y="3360"/>
              <a:ext cx="378" cy="221"/>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300">
                  <a:solidFill>
                    <a:srgbClr val="000000"/>
                  </a:solidFill>
                  <a:latin typeface="Times New Roman" pitchFamily="18" charset="0"/>
                </a:rPr>
                <a:t>LAX</a:t>
              </a:r>
              <a:endParaRPr lang="en-US" altLang="en-US" sz="2400">
                <a:solidFill>
                  <a:srgbClr val="000000"/>
                </a:solidFill>
                <a:latin typeface="Times" charset="0"/>
              </a:endParaRPr>
            </a:p>
          </p:txBody>
        </p:sp>
        <p:sp>
          <p:nvSpPr>
            <p:cNvPr id="15475" name="Freeform 114"/>
            <p:cNvSpPr>
              <a:spLocks/>
            </p:cNvSpPr>
            <p:nvPr/>
          </p:nvSpPr>
          <p:spPr bwMode="auto">
            <a:xfrm>
              <a:off x="4121" y="2881"/>
              <a:ext cx="42" cy="39"/>
            </a:xfrm>
            <a:custGeom>
              <a:avLst/>
              <a:gdLst>
                <a:gd name="T0" fmla="*/ 42 w 42"/>
                <a:gd name="T1" fmla="*/ 39 h 39"/>
                <a:gd name="T2" fmla="*/ 42 w 42"/>
                <a:gd name="T3" fmla="*/ 10 h 39"/>
                <a:gd name="T4" fmla="*/ 0 w 42"/>
                <a:gd name="T5" fmla="*/ 0 h 39"/>
                <a:gd name="T6" fmla="*/ 0 w 42"/>
                <a:gd name="T7" fmla="*/ 29 h 39"/>
                <a:gd name="T8" fmla="*/ 42 w 42"/>
                <a:gd name="T9" fmla="*/ 39 h 39"/>
                <a:gd name="T10" fmla="*/ 0 60000 65536"/>
                <a:gd name="T11" fmla="*/ 0 60000 65536"/>
                <a:gd name="T12" fmla="*/ 0 60000 65536"/>
                <a:gd name="T13" fmla="*/ 0 60000 65536"/>
                <a:gd name="T14" fmla="*/ 0 60000 65536"/>
                <a:gd name="T15" fmla="*/ 0 w 42"/>
                <a:gd name="T16" fmla="*/ 0 h 39"/>
                <a:gd name="T17" fmla="*/ 42 w 42"/>
                <a:gd name="T18" fmla="*/ 39 h 39"/>
              </a:gdLst>
              <a:ahLst/>
              <a:cxnLst>
                <a:cxn ang="T10">
                  <a:pos x="T0" y="T1"/>
                </a:cxn>
                <a:cxn ang="T11">
                  <a:pos x="T2" y="T3"/>
                </a:cxn>
                <a:cxn ang="T12">
                  <a:pos x="T4" y="T5"/>
                </a:cxn>
                <a:cxn ang="T13">
                  <a:pos x="T6" y="T7"/>
                </a:cxn>
                <a:cxn ang="T14">
                  <a:pos x="T8" y="T9"/>
                </a:cxn>
              </a:cxnLst>
              <a:rect l="T15" t="T16" r="T17" b="T18"/>
              <a:pathLst>
                <a:path w="42" h="39">
                  <a:moveTo>
                    <a:pt x="42" y="39"/>
                  </a:moveTo>
                  <a:lnTo>
                    <a:pt x="42" y="10"/>
                  </a:lnTo>
                  <a:lnTo>
                    <a:pt x="0" y="0"/>
                  </a:lnTo>
                  <a:lnTo>
                    <a:pt x="0" y="29"/>
                  </a:lnTo>
                  <a:lnTo>
                    <a:pt x="42" y="39"/>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76" name="Freeform 115"/>
            <p:cNvSpPr>
              <a:spLocks/>
            </p:cNvSpPr>
            <p:nvPr/>
          </p:nvSpPr>
          <p:spPr bwMode="auto">
            <a:xfrm>
              <a:off x="3839" y="4144"/>
              <a:ext cx="51" cy="29"/>
            </a:xfrm>
            <a:custGeom>
              <a:avLst/>
              <a:gdLst>
                <a:gd name="T0" fmla="*/ 51 w 51"/>
                <a:gd name="T1" fmla="*/ 10 h 29"/>
                <a:gd name="T2" fmla="*/ 43 w 51"/>
                <a:gd name="T3" fmla="*/ 29 h 29"/>
                <a:gd name="T4" fmla="*/ 0 w 51"/>
                <a:gd name="T5" fmla="*/ 19 h 29"/>
                <a:gd name="T6" fmla="*/ 9 w 51"/>
                <a:gd name="T7" fmla="*/ 0 h 29"/>
                <a:gd name="T8" fmla="*/ 51 w 51"/>
                <a:gd name="T9" fmla="*/ 10 h 29"/>
                <a:gd name="T10" fmla="*/ 0 60000 65536"/>
                <a:gd name="T11" fmla="*/ 0 60000 65536"/>
                <a:gd name="T12" fmla="*/ 0 60000 65536"/>
                <a:gd name="T13" fmla="*/ 0 60000 65536"/>
                <a:gd name="T14" fmla="*/ 0 60000 65536"/>
                <a:gd name="T15" fmla="*/ 0 w 51"/>
                <a:gd name="T16" fmla="*/ 0 h 29"/>
                <a:gd name="T17" fmla="*/ 51 w 51"/>
                <a:gd name="T18" fmla="*/ 29 h 29"/>
              </a:gdLst>
              <a:ahLst/>
              <a:cxnLst>
                <a:cxn ang="T10">
                  <a:pos x="T0" y="T1"/>
                </a:cxn>
                <a:cxn ang="T11">
                  <a:pos x="T2" y="T3"/>
                </a:cxn>
                <a:cxn ang="T12">
                  <a:pos x="T4" y="T5"/>
                </a:cxn>
                <a:cxn ang="T13">
                  <a:pos x="T6" y="T7"/>
                </a:cxn>
                <a:cxn ang="T14">
                  <a:pos x="T8" y="T9"/>
                </a:cxn>
              </a:cxnLst>
              <a:rect l="T15" t="T16" r="T17" b="T18"/>
              <a:pathLst>
                <a:path w="51" h="29">
                  <a:moveTo>
                    <a:pt x="51" y="10"/>
                  </a:moveTo>
                  <a:lnTo>
                    <a:pt x="43" y="29"/>
                  </a:lnTo>
                  <a:lnTo>
                    <a:pt x="0" y="19"/>
                  </a:lnTo>
                  <a:lnTo>
                    <a:pt x="9" y="0"/>
                  </a:lnTo>
                  <a:lnTo>
                    <a:pt x="51" y="1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77" name="Freeform 116"/>
            <p:cNvSpPr>
              <a:spLocks/>
            </p:cNvSpPr>
            <p:nvPr/>
          </p:nvSpPr>
          <p:spPr bwMode="auto">
            <a:xfrm>
              <a:off x="3848" y="2910"/>
              <a:ext cx="315" cy="1244"/>
            </a:xfrm>
            <a:custGeom>
              <a:avLst/>
              <a:gdLst>
                <a:gd name="T0" fmla="*/ 315 w 315"/>
                <a:gd name="T1" fmla="*/ 10 h 1244"/>
                <a:gd name="T2" fmla="*/ 273 w 315"/>
                <a:gd name="T3" fmla="*/ 0 h 1244"/>
                <a:gd name="T4" fmla="*/ 0 w 315"/>
                <a:gd name="T5" fmla="*/ 1234 h 1244"/>
                <a:gd name="T6" fmla="*/ 42 w 315"/>
                <a:gd name="T7" fmla="*/ 1244 h 1244"/>
                <a:gd name="T8" fmla="*/ 315 w 315"/>
                <a:gd name="T9" fmla="*/ 10 h 1244"/>
                <a:gd name="T10" fmla="*/ 0 60000 65536"/>
                <a:gd name="T11" fmla="*/ 0 60000 65536"/>
                <a:gd name="T12" fmla="*/ 0 60000 65536"/>
                <a:gd name="T13" fmla="*/ 0 60000 65536"/>
                <a:gd name="T14" fmla="*/ 0 60000 65536"/>
                <a:gd name="T15" fmla="*/ 0 w 315"/>
                <a:gd name="T16" fmla="*/ 0 h 1244"/>
                <a:gd name="T17" fmla="*/ 315 w 315"/>
                <a:gd name="T18" fmla="*/ 1244 h 1244"/>
              </a:gdLst>
              <a:ahLst/>
              <a:cxnLst>
                <a:cxn ang="T10">
                  <a:pos x="T0" y="T1"/>
                </a:cxn>
                <a:cxn ang="T11">
                  <a:pos x="T2" y="T3"/>
                </a:cxn>
                <a:cxn ang="T12">
                  <a:pos x="T4" y="T5"/>
                </a:cxn>
                <a:cxn ang="T13">
                  <a:pos x="T6" y="T7"/>
                </a:cxn>
                <a:cxn ang="T14">
                  <a:pos x="T8" y="T9"/>
                </a:cxn>
              </a:cxnLst>
              <a:rect l="T15" t="T16" r="T17" b="T18"/>
              <a:pathLst>
                <a:path w="315" h="1244">
                  <a:moveTo>
                    <a:pt x="315" y="10"/>
                  </a:moveTo>
                  <a:lnTo>
                    <a:pt x="273" y="0"/>
                  </a:lnTo>
                  <a:lnTo>
                    <a:pt x="0" y="1234"/>
                  </a:lnTo>
                  <a:lnTo>
                    <a:pt x="42" y="1244"/>
                  </a:lnTo>
                  <a:lnTo>
                    <a:pt x="315" y="1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78" name="Freeform 117"/>
            <p:cNvSpPr>
              <a:spLocks/>
            </p:cNvSpPr>
            <p:nvPr/>
          </p:nvSpPr>
          <p:spPr bwMode="auto">
            <a:xfrm>
              <a:off x="4129" y="2881"/>
              <a:ext cx="43" cy="49"/>
            </a:xfrm>
            <a:custGeom>
              <a:avLst/>
              <a:gdLst>
                <a:gd name="T0" fmla="*/ 26 w 43"/>
                <a:gd name="T1" fmla="*/ 49 h 49"/>
                <a:gd name="T2" fmla="*/ 43 w 43"/>
                <a:gd name="T3" fmla="*/ 39 h 49"/>
                <a:gd name="T4" fmla="*/ 17 w 43"/>
                <a:gd name="T5" fmla="*/ 0 h 49"/>
                <a:gd name="T6" fmla="*/ 0 w 43"/>
                <a:gd name="T7" fmla="*/ 10 h 49"/>
                <a:gd name="T8" fmla="*/ 26 w 43"/>
                <a:gd name="T9" fmla="*/ 49 h 49"/>
                <a:gd name="T10" fmla="*/ 0 60000 65536"/>
                <a:gd name="T11" fmla="*/ 0 60000 65536"/>
                <a:gd name="T12" fmla="*/ 0 60000 65536"/>
                <a:gd name="T13" fmla="*/ 0 60000 65536"/>
                <a:gd name="T14" fmla="*/ 0 60000 65536"/>
                <a:gd name="T15" fmla="*/ 0 w 43"/>
                <a:gd name="T16" fmla="*/ 0 h 49"/>
                <a:gd name="T17" fmla="*/ 43 w 43"/>
                <a:gd name="T18" fmla="*/ 49 h 49"/>
              </a:gdLst>
              <a:ahLst/>
              <a:cxnLst>
                <a:cxn ang="T10">
                  <a:pos x="T0" y="T1"/>
                </a:cxn>
                <a:cxn ang="T11">
                  <a:pos x="T2" y="T3"/>
                </a:cxn>
                <a:cxn ang="T12">
                  <a:pos x="T4" y="T5"/>
                </a:cxn>
                <a:cxn ang="T13">
                  <a:pos x="T6" y="T7"/>
                </a:cxn>
                <a:cxn ang="T14">
                  <a:pos x="T8" y="T9"/>
                </a:cxn>
              </a:cxnLst>
              <a:rect l="T15" t="T16" r="T17" b="T18"/>
              <a:pathLst>
                <a:path w="43" h="49">
                  <a:moveTo>
                    <a:pt x="26" y="49"/>
                  </a:moveTo>
                  <a:lnTo>
                    <a:pt x="43" y="39"/>
                  </a:lnTo>
                  <a:lnTo>
                    <a:pt x="17" y="0"/>
                  </a:lnTo>
                  <a:lnTo>
                    <a:pt x="0" y="10"/>
                  </a:lnTo>
                  <a:lnTo>
                    <a:pt x="26" y="49"/>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79" name="Freeform 118"/>
            <p:cNvSpPr>
              <a:spLocks/>
            </p:cNvSpPr>
            <p:nvPr/>
          </p:nvSpPr>
          <p:spPr bwMode="auto">
            <a:xfrm>
              <a:off x="3293" y="3449"/>
              <a:ext cx="43" cy="58"/>
            </a:xfrm>
            <a:custGeom>
              <a:avLst/>
              <a:gdLst>
                <a:gd name="T0" fmla="*/ 43 w 43"/>
                <a:gd name="T1" fmla="*/ 39 h 58"/>
                <a:gd name="T2" fmla="*/ 17 w 43"/>
                <a:gd name="T3" fmla="*/ 58 h 58"/>
                <a:gd name="T4" fmla="*/ 0 w 43"/>
                <a:gd name="T5" fmla="*/ 9 h 58"/>
                <a:gd name="T6" fmla="*/ 17 w 43"/>
                <a:gd name="T7" fmla="*/ 0 h 58"/>
                <a:gd name="T8" fmla="*/ 43 w 43"/>
                <a:gd name="T9" fmla="*/ 39 h 58"/>
                <a:gd name="T10" fmla="*/ 0 60000 65536"/>
                <a:gd name="T11" fmla="*/ 0 60000 65536"/>
                <a:gd name="T12" fmla="*/ 0 60000 65536"/>
                <a:gd name="T13" fmla="*/ 0 60000 65536"/>
                <a:gd name="T14" fmla="*/ 0 60000 65536"/>
                <a:gd name="T15" fmla="*/ 0 w 43"/>
                <a:gd name="T16" fmla="*/ 0 h 58"/>
                <a:gd name="T17" fmla="*/ 43 w 43"/>
                <a:gd name="T18" fmla="*/ 58 h 58"/>
              </a:gdLst>
              <a:ahLst/>
              <a:cxnLst>
                <a:cxn ang="T10">
                  <a:pos x="T0" y="T1"/>
                </a:cxn>
                <a:cxn ang="T11">
                  <a:pos x="T2" y="T3"/>
                </a:cxn>
                <a:cxn ang="T12">
                  <a:pos x="T4" y="T5"/>
                </a:cxn>
                <a:cxn ang="T13">
                  <a:pos x="T6" y="T7"/>
                </a:cxn>
                <a:cxn ang="T14">
                  <a:pos x="T8" y="T9"/>
                </a:cxn>
              </a:cxnLst>
              <a:rect l="T15" t="T16" r="T17" b="T18"/>
              <a:pathLst>
                <a:path w="43" h="58">
                  <a:moveTo>
                    <a:pt x="43" y="39"/>
                  </a:moveTo>
                  <a:lnTo>
                    <a:pt x="17" y="58"/>
                  </a:lnTo>
                  <a:lnTo>
                    <a:pt x="0" y="9"/>
                  </a:lnTo>
                  <a:lnTo>
                    <a:pt x="17" y="0"/>
                  </a:lnTo>
                  <a:lnTo>
                    <a:pt x="43" y="39"/>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0" name="Freeform 119"/>
            <p:cNvSpPr>
              <a:spLocks/>
            </p:cNvSpPr>
            <p:nvPr/>
          </p:nvSpPr>
          <p:spPr bwMode="auto">
            <a:xfrm>
              <a:off x="3310" y="2891"/>
              <a:ext cx="845" cy="597"/>
            </a:xfrm>
            <a:custGeom>
              <a:avLst/>
              <a:gdLst>
                <a:gd name="T0" fmla="*/ 845 w 845"/>
                <a:gd name="T1" fmla="*/ 39 h 597"/>
                <a:gd name="T2" fmla="*/ 819 w 845"/>
                <a:gd name="T3" fmla="*/ 0 h 597"/>
                <a:gd name="T4" fmla="*/ 0 w 845"/>
                <a:gd name="T5" fmla="*/ 558 h 597"/>
                <a:gd name="T6" fmla="*/ 26 w 845"/>
                <a:gd name="T7" fmla="*/ 597 h 597"/>
                <a:gd name="T8" fmla="*/ 845 w 845"/>
                <a:gd name="T9" fmla="*/ 39 h 597"/>
                <a:gd name="T10" fmla="*/ 0 60000 65536"/>
                <a:gd name="T11" fmla="*/ 0 60000 65536"/>
                <a:gd name="T12" fmla="*/ 0 60000 65536"/>
                <a:gd name="T13" fmla="*/ 0 60000 65536"/>
                <a:gd name="T14" fmla="*/ 0 60000 65536"/>
                <a:gd name="T15" fmla="*/ 0 w 845"/>
                <a:gd name="T16" fmla="*/ 0 h 597"/>
                <a:gd name="T17" fmla="*/ 845 w 845"/>
                <a:gd name="T18" fmla="*/ 597 h 597"/>
              </a:gdLst>
              <a:ahLst/>
              <a:cxnLst>
                <a:cxn ang="T10">
                  <a:pos x="T0" y="T1"/>
                </a:cxn>
                <a:cxn ang="T11">
                  <a:pos x="T2" y="T3"/>
                </a:cxn>
                <a:cxn ang="T12">
                  <a:pos x="T4" y="T5"/>
                </a:cxn>
                <a:cxn ang="T13">
                  <a:pos x="T6" y="T7"/>
                </a:cxn>
                <a:cxn ang="T14">
                  <a:pos x="T8" y="T9"/>
                </a:cxn>
              </a:cxnLst>
              <a:rect l="T15" t="T16" r="T17" b="T18"/>
              <a:pathLst>
                <a:path w="845" h="597">
                  <a:moveTo>
                    <a:pt x="845" y="39"/>
                  </a:moveTo>
                  <a:lnTo>
                    <a:pt x="819" y="0"/>
                  </a:lnTo>
                  <a:lnTo>
                    <a:pt x="0" y="558"/>
                  </a:lnTo>
                  <a:lnTo>
                    <a:pt x="26" y="597"/>
                  </a:lnTo>
                  <a:lnTo>
                    <a:pt x="845" y="39"/>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1" name="Freeform 120"/>
            <p:cNvSpPr>
              <a:spLocks/>
            </p:cNvSpPr>
            <p:nvPr/>
          </p:nvSpPr>
          <p:spPr bwMode="auto">
            <a:xfrm>
              <a:off x="3293" y="3439"/>
              <a:ext cx="43" cy="49"/>
            </a:xfrm>
            <a:custGeom>
              <a:avLst/>
              <a:gdLst>
                <a:gd name="T0" fmla="*/ 43 w 43"/>
                <a:gd name="T1" fmla="*/ 19 h 49"/>
                <a:gd name="T2" fmla="*/ 26 w 43"/>
                <a:gd name="T3" fmla="*/ 0 h 49"/>
                <a:gd name="T4" fmla="*/ 0 w 43"/>
                <a:gd name="T5" fmla="*/ 29 h 49"/>
                <a:gd name="T6" fmla="*/ 9 w 43"/>
                <a:gd name="T7" fmla="*/ 49 h 49"/>
                <a:gd name="T8" fmla="*/ 43 w 43"/>
                <a:gd name="T9" fmla="*/ 19 h 49"/>
                <a:gd name="T10" fmla="*/ 0 60000 65536"/>
                <a:gd name="T11" fmla="*/ 0 60000 65536"/>
                <a:gd name="T12" fmla="*/ 0 60000 65536"/>
                <a:gd name="T13" fmla="*/ 0 60000 65536"/>
                <a:gd name="T14" fmla="*/ 0 60000 65536"/>
                <a:gd name="T15" fmla="*/ 0 w 43"/>
                <a:gd name="T16" fmla="*/ 0 h 49"/>
                <a:gd name="T17" fmla="*/ 43 w 43"/>
                <a:gd name="T18" fmla="*/ 49 h 49"/>
              </a:gdLst>
              <a:ahLst/>
              <a:cxnLst>
                <a:cxn ang="T10">
                  <a:pos x="T0" y="T1"/>
                </a:cxn>
                <a:cxn ang="T11">
                  <a:pos x="T2" y="T3"/>
                </a:cxn>
                <a:cxn ang="T12">
                  <a:pos x="T4" y="T5"/>
                </a:cxn>
                <a:cxn ang="T13">
                  <a:pos x="T6" y="T7"/>
                </a:cxn>
                <a:cxn ang="T14">
                  <a:pos x="T8" y="T9"/>
                </a:cxn>
              </a:cxnLst>
              <a:rect l="T15" t="T16" r="T17" b="T18"/>
              <a:pathLst>
                <a:path w="43" h="49">
                  <a:moveTo>
                    <a:pt x="43" y="19"/>
                  </a:moveTo>
                  <a:lnTo>
                    <a:pt x="26" y="0"/>
                  </a:lnTo>
                  <a:lnTo>
                    <a:pt x="0" y="29"/>
                  </a:lnTo>
                  <a:lnTo>
                    <a:pt x="9" y="49"/>
                  </a:lnTo>
                  <a:lnTo>
                    <a:pt x="43" y="19"/>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2" name="Freeform 121"/>
            <p:cNvSpPr>
              <a:spLocks/>
            </p:cNvSpPr>
            <p:nvPr/>
          </p:nvSpPr>
          <p:spPr bwMode="auto">
            <a:xfrm>
              <a:off x="3848" y="4134"/>
              <a:ext cx="51" cy="49"/>
            </a:xfrm>
            <a:custGeom>
              <a:avLst/>
              <a:gdLst>
                <a:gd name="T0" fmla="*/ 34 w 51"/>
                <a:gd name="T1" fmla="*/ 0 h 49"/>
                <a:gd name="T2" fmla="*/ 51 w 51"/>
                <a:gd name="T3" fmla="*/ 10 h 49"/>
                <a:gd name="T4" fmla="*/ 17 w 51"/>
                <a:gd name="T5" fmla="*/ 49 h 49"/>
                <a:gd name="T6" fmla="*/ 0 w 51"/>
                <a:gd name="T7" fmla="*/ 29 h 49"/>
                <a:gd name="T8" fmla="*/ 34 w 51"/>
                <a:gd name="T9" fmla="*/ 0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34" y="0"/>
                  </a:moveTo>
                  <a:lnTo>
                    <a:pt x="51" y="10"/>
                  </a:lnTo>
                  <a:lnTo>
                    <a:pt x="17" y="49"/>
                  </a:lnTo>
                  <a:lnTo>
                    <a:pt x="0" y="29"/>
                  </a:lnTo>
                  <a:lnTo>
                    <a:pt x="34" y="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3" name="Freeform 122"/>
            <p:cNvSpPr>
              <a:spLocks/>
            </p:cNvSpPr>
            <p:nvPr/>
          </p:nvSpPr>
          <p:spPr bwMode="auto">
            <a:xfrm>
              <a:off x="3302" y="3458"/>
              <a:ext cx="580" cy="705"/>
            </a:xfrm>
            <a:custGeom>
              <a:avLst/>
              <a:gdLst>
                <a:gd name="T0" fmla="*/ 34 w 580"/>
                <a:gd name="T1" fmla="*/ 0 h 705"/>
                <a:gd name="T2" fmla="*/ 0 w 580"/>
                <a:gd name="T3" fmla="*/ 30 h 705"/>
                <a:gd name="T4" fmla="*/ 546 w 580"/>
                <a:gd name="T5" fmla="*/ 705 h 705"/>
                <a:gd name="T6" fmla="*/ 580 w 580"/>
                <a:gd name="T7" fmla="*/ 676 h 705"/>
                <a:gd name="T8" fmla="*/ 34 w 580"/>
                <a:gd name="T9" fmla="*/ 0 h 705"/>
                <a:gd name="T10" fmla="*/ 0 60000 65536"/>
                <a:gd name="T11" fmla="*/ 0 60000 65536"/>
                <a:gd name="T12" fmla="*/ 0 60000 65536"/>
                <a:gd name="T13" fmla="*/ 0 60000 65536"/>
                <a:gd name="T14" fmla="*/ 0 60000 65536"/>
                <a:gd name="T15" fmla="*/ 0 w 580"/>
                <a:gd name="T16" fmla="*/ 0 h 705"/>
                <a:gd name="T17" fmla="*/ 580 w 580"/>
                <a:gd name="T18" fmla="*/ 705 h 705"/>
              </a:gdLst>
              <a:ahLst/>
              <a:cxnLst>
                <a:cxn ang="T10">
                  <a:pos x="T0" y="T1"/>
                </a:cxn>
                <a:cxn ang="T11">
                  <a:pos x="T2" y="T3"/>
                </a:cxn>
                <a:cxn ang="T12">
                  <a:pos x="T4" y="T5"/>
                </a:cxn>
                <a:cxn ang="T13">
                  <a:pos x="T6" y="T7"/>
                </a:cxn>
                <a:cxn ang="T14">
                  <a:pos x="T8" y="T9"/>
                </a:cxn>
              </a:cxnLst>
              <a:rect l="T15" t="T16" r="T17" b="T18"/>
              <a:pathLst>
                <a:path w="580" h="705">
                  <a:moveTo>
                    <a:pt x="34" y="0"/>
                  </a:moveTo>
                  <a:lnTo>
                    <a:pt x="0" y="30"/>
                  </a:lnTo>
                  <a:lnTo>
                    <a:pt x="546" y="705"/>
                  </a:lnTo>
                  <a:lnTo>
                    <a:pt x="580" y="676"/>
                  </a:lnTo>
                  <a:lnTo>
                    <a:pt x="34" y="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4" name="Freeform 123"/>
            <p:cNvSpPr>
              <a:spLocks/>
            </p:cNvSpPr>
            <p:nvPr/>
          </p:nvSpPr>
          <p:spPr bwMode="auto">
            <a:xfrm>
              <a:off x="3310" y="3439"/>
              <a:ext cx="43" cy="49"/>
            </a:xfrm>
            <a:custGeom>
              <a:avLst/>
              <a:gdLst>
                <a:gd name="T0" fmla="*/ 26 w 43"/>
                <a:gd name="T1" fmla="*/ 49 h 49"/>
                <a:gd name="T2" fmla="*/ 43 w 43"/>
                <a:gd name="T3" fmla="*/ 39 h 49"/>
                <a:gd name="T4" fmla="*/ 17 w 43"/>
                <a:gd name="T5" fmla="*/ 0 h 49"/>
                <a:gd name="T6" fmla="*/ 0 w 43"/>
                <a:gd name="T7" fmla="*/ 10 h 49"/>
                <a:gd name="T8" fmla="*/ 26 w 43"/>
                <a:gd name="T9" fmla="*/ 49 h 49"/>
                <a:gd name="T10" fmla="*/ 0 60000 65536"/>
                <a:gd name="T11" fmla="*/ 0 60000 65536"/>
                <a:gd name="T12" fmla="*/ 0 60000 65536"/>
                <a:gd name="T13" fmla="*/ 0 60000 65536"/>
                <a:gd name="T14" fmla="*/ 0 60000 65536"/>
                <a:gd name="T15" fmla="*/ 0 w 43"/>
                <a:gd name="T16" fmla="*/ 0 h 49"/>
                <a:gd name="T17" fmla="*/ 43 w 43"/>
                <a:gd name="T18" fmla="*/ 49 h 49"/>
              </a:gdLst>
              <a:ahLst/>
              <a:cxnLst>
                <a:cxn ang="T10">
                  <a:pos x="T0" y="T1"/>
                </a:cxn>
                <a:cxn ang="T11">
                  <a:pos x="T2" y="T3"/>
                </a:cxn>
                <a:cxn ang="T12">
                  <a:pos x="T4" y="T5"/>
                </a:cxn>
                <a:cxn ang="T13">
                  <a:pos x="T6" y="T7"/>
                </a:cxn>
                <a:cxn ang="T14">
                  <a:pos x="T8" y="T9"/>
                </a:cxn>
              </a:cxnLst>
              <a:rect l="T15" t="T16" r="T17" b="T18"/>
              <a:pathLst>
                <a:path w="43" h="49">
                  <a:moveTo>
                    <a:pt x="26" y="49"/>
                  </a:moveTo>
                  <a:lnTo>
                    <a:pt x="43" y="39"/>
                  </a:lnTo>
                  <a:lnTo>
                    <a:pt x="17" y="0"/>
                  </a:lnTo>
                  <a:lnTo>
                    <a:pt x="0" y="10"/>
                  </a:lnTo>
                  <a:lnTo>
                    <a:pt x="26" y="49"/>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5" name="Freeform 124"/>
            <p:cNvSpPr>
              <a:spLocks/>
            </p:cNvSpPr>
            <p:nvPr/>
          </p:nvSpPr>
          <p:spPr bwMode="auto">
            <a:xfrm>
              <a:off x="2867" y="3870"/>
              <a:ext cx="42" cy="58"/>
            </a:xfrm>
            <a:custGeom>
              <a:avLst/>
              <a:gdLst>
                <a:gd name="T0" fmla="*/ 42 w 42"/>
                <a:gd name="T1" fmla="*/ 39 h 58"/>
                <a:gd name="T2" fmla="*/ 25 w 42"/>
                <a:gd name="T3" fmla="*/ 58 h 58"/>
                <a:gd name="T4" fmla="*/ 0 w 42"/>
                <a:gd name="T5" fmla="*/ 19 h 58"/>
                <a:gd name="T6" fmla="*/ 17 w 42"/>
                <a:gd name="T7" fmla="*/ 0 h 58"/>
                <a:gd name="T8" fmla="*/ 42 w 42"/>
                <a:gd name="T9" fmla="*/ 39 h 58"/>
                <a:gd name="T10" fmla="*/ 0 60000 65536"/>
                <a:gd name="T11" fmla="*/ 0 60000 65536"/>
                <a:gd name="T12" fmla="*/ 0 60000 65536"/>
                <a:gd name="T13" fmla="*/ 0 60000 65536"/>
                <a:gd name="T14" fmla="*/ 0 60000 65536"/>
                <a:gd name="T15" fmla="*/ 0 w 42"/>
                <a:gd name="T16" fmla="*/ 0 h 58"/>
                <a:gd name="T17" fmla="*/ 42 w 42"/>
                <a:gd name="T18" fmla="*/ 58 h 58"/>
              </a:gdLst>
              <a:ahLst/>
              <a:cxnLst>
                <a:cxn ang="T10">
                  <a:pos x="T0" y="T1"/>
                </a:cxn>
                <a:cxn ang="T11">
                  <a:pos x="T2" y="T3"/>
                </a:cxn>
                <a:cxn ang="T12">
                  <a:pos x="T4" y="T5"/>
                </a:cxn>
                <a:cxn ang="T13">
                  <a:pos x="T6" y="T7"/>
                </a:cxn>
                <a:cxn ang="T14">
                  <a:pos x="T8" y="T9"/>
                </a:cxn>
              </a:cxnLst>
              <a:rect l="T15" t="T16" r="T17" b="T18"/>
              <a:pathLst>
                <a:path w="42" h="58">
                  <a:moveTo>
                    <a:pt x="42" y="39"/>
                  </a:moveTo>
                  <a:lnTo>
                    <a:pt x="25" y="58"/>
                  </a:lnTo>
                  <a:lnTo>
                    <a:pt x="0" y="19"/>
                  </a:lnTo>
                  <a:lnTo>
                    <a:pt x="17" y="0"/>
                  </a:lnTo>
                  <a:lnTo>
                    <a:pt x="42" y="39"/>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6" name="Freeform 125"/>
            <p:cNvSpPr>
              <a:spLocks/>
            </p:cNvSpPr>
            <p:nvPr/>
          </p:nvSpPr>
          <p:spPr bwMode="auto">
            <a:xfrm>
              <a:off x="2884" y="3449"/>
              <a:ext cx="452" cy="460"/>
            </a:xfrm>
            <a:custGeom>
              <a:avLst/>
              <a:gdLst>
                <a:gd name="T0" fmla="*/ 452 w 452"/>
                <a:gd name="T1" fmla="*/ 39 h 460"/>
                <a:gd name="T2" fmla="*/ 426 w 452"/>
                <a:gd name="T3" fmla="*/ 0 h 460"/>
                <a:gd name="T4" fmla="*/ 0 w 452"/>
                <a:gd name="T5" fmla="*/ 421 h 460"/>
                <a:gd name="T6" fmla="*/ 25 w 452"/>
                <a:gd name="T7" fmla="*/ 460 h 460"/>
                <a:gd name="T8" fmla="*/ 452 w 452"/>
                <a:gd name="T9" fmla="*/ 39 h 460"/>
                <a:gd name="T10" fmla="*/ 0 60000 65536"/>
                <a:gd name="T11" fmla="*/ 0 60000 65536"/>
                <a:gd name="T12" fmla="*/ 0 60000 65536"/>
                <a:gd name="T13" fmla="*/ 0 60000 65536"/>
                <a:gd name="T14" fmla="*/ 0 60000 65536"/>
                <a:gd name="T15" fmla="*/ 0 w 452"/>
                <a:gd name="T16" fmla="*/ 0 h 460"/>
                <a:gd name="T17" fmla="*/ 452 w 452"/>
                <a:gd name="T18" fmla="*/ 460 h 460"/>
              </a:gdLst>
              <a:ahLst/>
              <a:cxnLst>
                <a:cxn ang="T10">
                  <a:pos x="T0" y="T1"/>
                </a:cxn>
                <a:cxn ang="T11">
                  <a:pos x="T2" y="T3"/>
                </a:cxn>
                <a:cxn ang="T12">
                  <a:pos x="T4" y="T5"/>
                </a:cxn>
                <a:cxn ang="T13">
                  <a:pos x="T6" y="T7"/>
                </a:cxn>
                <a:cxn ang="T14">
                  <a:pos x="T8" y="T9"/>
                </a:cxn>
              </a:cxnLst>
              <a:rect l="T15" t="T16" r="T17" b="T18"/>
              <a:pathLst>
                <a:path w="452" h="460">
                  <a:moveTo>
                    <a:pt x="452" y="39"/>
                  </a:moveTo>
                  <a:lnTo>
                    <a:pt x="426" y="0"/>
                  </a:lnTo>
                  <a:lnTo>
                    <a:pt x="0" y="421"/>
                  </a:lnTo>
                  <a:lnTo>
                    <a:pt x="25" y="460"/>
                  </a:lnTo>
                  <a:lnTo>
                    <a:pt x="452" y="39"/>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7" name="Freeform 126"/>
            <p:cNvSpPr>
              <a:spLocks/>
            </p:cNvSpPr>
            <p:nvPr/>
          </p:nvSpPr>
          <p:spPr bwMode="auto">
            <a:xfrm>
              <a:off x="2867" y="3860"/>
              <a:ext cx="34" cy="59"/>
            </a:xfrm>
            <a:custGeom>
              <a:avLst/>
              <a:gdLst>
                <a:gd name="T0" fmla="*/ 34 w 34"/>
                <a:gd name="T1" fmla="*/ 10 h 59"/>
                <a:gd name="T2" fmla="*/ 8 w 34"/>
                <a:gd name="T3" fmla="*/ 0 h 59"/>
                <a:gd name="T4" fmla="*/ 0 w 34"/>
                <a:gd name="T5" fmla="*/ 49 h 59"/>
                <a:gd name="T6" fmla="*/ 25 w 34"/>
                <a:gd name="T7" fmla="*/ 59 h 59"/>
                <a:gd name="T8" fmla="*/ 34 w 34"/>
                <a:gd name="T9" fmla="*/ 10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10"/>
                  </a:moveTo>
                  <a:lnTo>
                    <a:pt x="8" y="0"/>
                  </a:lnTo>
                  <a:lnTo>
                    <a:pt x="0" y="49"/>
                  </a:lnTo>
                  <a:lnTo>
                    <a:pt x="25" y="59"/>
                  </a:lnTo>
                  <a:lnTo>
                    <a:pt x="34" y="1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8" name="Freeform 127"/>
            <p:cNvSpPr>
              <a:spLocks/>
            </p:cNvSpPr>
            <p:nvPr/>
          </p:nvSpPr>
          <p:spPr bwMode="auto">
            <a:xfrm>
              <a:off x="3924" y="4134"/>
              <a:ext cx="26" cy="49"/>
            </a:xfrm>
            <a:custGeom>
              <a:avLst/>
              <a:gdLst>
                <a:gd name="T0" fmla="*/ 9 w 26"/>
                <a:gd name="T1" fmla="*/ 0 h 49"/>
                <a:gd name="T2" fmla="*/ 26 w 26"/>
                <a:gd name="T3" fmla="*/ 0 h 49"/>
                <a:gd name="T4" fmla="*/ 18 w 26"/>
                <a:gd name="T5" fmla="*/ 49 h 49"/>
                <a:gd name="T6" fmla="*/ 0 w 26"/>
                <a:gd name="T7" fmla="*/ 49 h 49"/>
                <a:gd name="T8" fmla="*/ 9 w 26"/>
                <a:gd name="T9" fmla="*/ 0 h 49"/>
                <a:gd name="T10" fmla="*/ 0 60000 65536"/>
                <a:gd name="T11" fmla="*/ 0 60000 65536"/>
                <a:gd name="T12" fmla="*/ 0 60000 65536"/>
                <a:gd name="T13" fmla="*/ 0 60000 65536"/>
                <a:gd name="T14" fmla="*/ 0 60000 65536"/>
                <a:gd name="T15" fmla="*/ 0 w 26"/>
                <a:gd name="T16" fmla="*/ 0 h 49"/>
                <a:gd name="T17" fmla="*/ 26 w 26"/>
                <a:gd name="T18" fmla="*/ 49 h 49"/>
              </a:gdLst>
              <a:ahLst/>
              <a:cxnLst>
                <a:cxn ang="T10">
                  <a:pos x="T0" y="T1"/>
                </a:cxn>
                <a:cxn ang="T11">
                  <a:pos x="T2" y="T3"/>
                </a:cxn>
                <a:cxn ang="T12">
                  <a:pos x="T4" y="T5"/>
                </a:cxn>
                <a:cxn ang="T13">
                  <a:pos x="T6" y="T7"/>
                </a:cxn>
                <a:cxn ang="T14">
                  <a:pos x="T8" y="T9"/>
                </a:cxn>
              </a:cxnLst>
              <a:rect l="T15" t="T16" r="T17" b="T18"/>
              <a:pathLst>
                <a:path w="26" h="49">
                  <a:moveTo>
                    <a:pt x="9" y="0"/>
                  </a:moveTo>
                  <a:lnTo>
                    <a:pt x="26" y="0"/>
                  </a:lnTo>
                  <a:lnTo>
                    <a:pt x="18" y="49"/>
                  </a:lnTo>
                  <a:lnTo>
                    <a:pt x="0" y="49"/>
                  </a:lnTo>
                  <a:lnTo>
                    <a:pt x="9" y="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89" name="Freeform 128"/>
            <p:cNvSpPr>
              <a:spLocks/>
            </p:cNvSpPr>
            <p:nvPr/>
          </p:nvSpPr>
          <p:spPr bwMode="auto">
            <a:xfrm>
              <a:off x="2892" y="3870"/>
              <a:ext cx="1041" cy="313"/>
            </a:xfrm>
            <a:custGeom>
              <a:avLst/>
              <a:gdLst>
                <a:gd name="T0" fmla="*/ 9 w 1041"/>
                <a:gd name="T1" fmla="*/ 0 h 313"/>
                <a:gd name="T2" fmla="*/ 0 w 1041"/>
                <a:gd name="T3" fmla="*/ 49 h 313"/>
                <a:gd name="T4" fmla="*/ 1032 w 1041"/>
                <a:gd name="T5" fmla="*/ 313 h 313"/>
                <a:gd name="T6" fmla="*/ 1041 w 1041"/>
                <a:gd name="T7" fmla="*/ 264 h 313"/>
                <a:gd name="T8" fmla="*/ 9 w 1041"/>
                <a:gd name="T9" fmla="*/ 0 h 313"/>
                <a:gd name="T10" fmla="*/ 0 60000 65536"/>
                <a:gd name="T11" fmla="*/ 0 60000 65536"/>
                <a:gd name="T12" fmla="*/ 0 60000 65536"/>
                <a:gd name="T13" fmla="*/ 0 60000 65536"/>
                <a:gd name="T14" fmla="*/ 0 60000 65536"/>
                <a:gd name="T15" fmla="*/ 0 w 1041"/>
                <a:gd name="T16" fmla="*/ 0 h 313"/>
                <a:gd name="T17" fmla="*/ 1041 w 1041"/>
                <a:gd name="T18" fmla="*/ 313 h 313"/>
              </a:gdLst>
              <a:ahLst/>
              <a:cxnLst>
                <a:cxn ang="T10">
                  <a:pos x="T0" y="T1"/>
                </a:cxn>
                <a:cxn ang="T11">
                  <a:pos x="T2" y="T3"/>
                </a:cxn>
                <a:cxn ang="T12">
                  <a:pos x="T4" y="T5"/>
                </a:cxn>
                <a:cxn ang="T13">
                  <a:pos x="T6" y="T7"/>
                </a:cxn>
                <a:cxn ang="T14">
                  <a:pos x="T8" y="T9"/>
                </a:cxn>
              </a:cxnLst>
              <a:rect l="T15" t="T16" r="T17" b="T18"/>
              <a:pathLst>
                <a:path w="1041" h="313">
                  <a:moveTo>
                    <a:pt x="9" y="0"/>
                  </a:moveTo>
                  <a:lnTo>
                    <a:pt x="0" y="49"/>
                  </a:lnTo>
                  <a:lnTo>
                    <a:pt x="1032" y="313"/>
                  </a:lnTo>
                  <a:lnTo>
                    <a:pt x="1041" y="264"/>
                  </a:lnTo>
                  <a:lnTo>
                    <a:pt x="9" y="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90" name="Freeform 129"/>
            <p:cNvSpPr>
              <a:spLocks/>
            </p:cNvSpPr>
            <p:nvPr/>
          </p:nvSpPr>
          <p:spPr bwMode="auto">
            <a:xfrm>
              <a:off x="1698" y="3449"/>
              <a:ext cx="34" cy="49"/>
            </a:xfrm>
            <a:custGeom>
              <a:avLst/>
              <a:gdLst>
                <a:gd name="T0" fmla="*/ 25 w 34"/>
                <a:gd name="T1" fmla="*/ 0 h 49"/>
                <a:gd name="T2" fmla="*/ 0 w 34"/>
                <a:gd name="T3" fmla="*/ 0 h 49"/>
                <a:gd name="T4" fmla="*/ 8 w 34"/>
                <a:gd name="T5" fmla="*/ 49 h 49"/>
                <a:gd name="T6" fmla="*/ 34 w 34"/>
                <a:gd name="T7" fmla="*/ 49 h 49"/>
                <a:gd name="T8" fmla="*/ 25 w 34"/>
                <a:gd name="T9" fmla="*/ 0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25" y="0"/>
                  </a:moveTo>
                  <a:lnTo>
                    <a:pt x="0" y="0"/>
                  </a:lnTo>
                  <a:lnTo>
                    <a:pt x="8" y="49"/>
                  </a:lnTo>
                  <a:lnTo>
                    <a:pt x="34" y="49"/>
                  </a:lnTo>
                  <a:lnTo>
                    <a:pt x="25" y="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91" name="Freeform 130"/>
            <p:cNvSpPr>
              <a:spLocks/>
            </p:cNvSpPr>
            <p:nvPr/>
          </p:nvSpPr>
          <p:spPr bwMode="auto">
            <a:xfrm>
              <a:off x="4129" y="2881"/>
              <a:ext cx="26" cy="58"/>
            </a:xfrm>
            <a:custGeom>
              <a:avLst/>
              <a:gdLst>
                <a:gd name="T0" fmla="*/ 0 w 26"/>
                <a:gd name="T1" fmla="*/ 10 h 58"/>
                <a:gd name="T2" fmla="*/ 17 w 26"/>
                <a:gd name="T3" fmla="*/ 0 h 58"/>
                <a:gd name="T4" fmla="*/ 26 w 26"/>
                <a:gd name="T5" fmla="*/ 49 h 58"/>
                <a:gd name="T6" fmla="*/ 9 w 26"/>
                <a:gd name="T7" fmla="*/ 58 h 58"/>
                <a:gd name="T8" fmla="*/ 0 w 26"/>
                <a:gd name="T9" fmla="*/ 10 h 58"/>
                <a:gd name="T10" fmla="*/ 0 60000 65536"/>
                <a:gd name="T11" fmla="*/ 0 60000 65536"/>
                <a:gd name="T12" fmla="*/ 0 60000 65536"/>
                <a:gd name="T13" fmla="*/ 0 60000 65536"/>
                <a:gd name="T14" fmla="*/ 0 60000 65536"/>
                <a:gd name="T15" fmla="*/ 0 w 26"/>
                <a:gd name="T16" fmla="*/ 0 h 58"/>
                <a:gd name="T17" fmla="*/ 26 w 26"/>
                <a:gd name="T18" fmla="*/ 58 h 58"/>
              </a:gdLst>
              <a:ahLst/>
              <a:cxnLst>
                <a:cxn ang="T10">
                  <a:pos x="T0" y="T1"/>
                </a:cxn>
                <a:cxn ang="T11">
                  <a:pos x="T2" y="T3"/>
                </a:cxn>
                <a:cxn ang="T12">
                  <a:pos x="T4" y="T5"/>
                </a:cxn>
                <a:cxn ang="T13">
                  <a:pos x="T6" y="T7"/>
                </a:cxn>
                <a:cxn ang="T14">
                  <a:pos x="T8" y="T9"/>
                </a:cxn>
              </a:cxnLst>
              <a:rect l="T15" t="T16" r="T17" b="T18"/>
              <a:pathLst>
                <a:path w="26" h="58">
                  <a:moveTo>
                    <a:pt x="0" y="10"/>
                  </a:moveTo>
                  <a:lnTo>
                    <a:pt x="17" y="0"/>
                  </a:lnTo>
                  <a:lnTo>
                    <a:pt x="26" y="49"/>
                  </a:lnTo>
                  <a:lnTo>
                    <a:pt x="9" y="58"/>
                  </a:lnTo>
                  <a:lnTo>
                    <a:pt x="0" y="1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92" name="Freeform 131"/>
            <p:cNvSpPr>
              <a:spLocks/>
            </p:cNvSpPr>
            <p:nvPr/>
          </p:nvSpPr>
          <p:spPr bwMode="auto">
            <a:xfrm>
              <a:off x="1723" y="2891"/>
              <a:ext cx="2415" cy="607"/>
            </a:xfrm>
            <a:custGeom>
              <a:avLst/>
              <a:gdLst>
                <a:gd name="T0" fmla="*/ 0 w 2415"/>
                <a:gd name="T1" fmla="*/ 558 h 607"/>
                <a:gd name="T2" fmla="*/ 9 w 2415"/>
                <a:gd name="T3" fmla="*/ 607 h 607"/>
                <a:gd name="T4" fmla="*/ 2415 w 2415"/>
                <a:gd name="T5" fmla="*/ 48 h 607"/>
                <a:gd name="T6" fmla="*/ 2406 w 2415"/>
                <a:gd name="T7" fmla="*/ 0 h 607"/>
                <a:gd name="T8" fmla="*/ 0 w 2415"/>
                <a:gd name="T9" fmla="*/ 558 h 607"/>
                <a:gd name="T10" fmla="*/ 0 60000 65536"/>
                <a:gd name="T11" fmla="*/ 0 60000 65536"/>
                <a:gd name="T12" fmla="*/ 0 60000 65536"/>
                <a:gd name="T13" fmla="*/ 0 60000 65536"/>
                <a:gd name="T14" fmla="*/ 0 60000 65536"/>
                <a:gd name="T15" fmla="*/ 0 w 2415"/>
                <a:gd name="T16" fmla="*/ 0 h 607"/>
                <a:gd name="T17" fmla="*/ 2415 w 2415"/>
                <a:gd name="T18" fmla="*/ 607 h 607"/>
              </a:gdLst>
              <a:ahLst/>
              <a:cxnLst>
                <a:cxn ang="T10">
                  <a:pos x="T0" y="T1"/>
                </a:cxn>
                <a:cxn ang="T11">
                  <a:pos x="T2" y="T3"/>
                </a:cxn>
                <a:cxn ang="T12">
                  <a:pos x="T4" y="T5"/>
                </a:cxn>
                <a:cxn ang="T13">
                  <a:pos x="T6" y="T7"/>
                </a:cxn>
                <a:cxn ang="T14">
                  <a:pos x="T8" y="T9"/>
                </a:cxn>
              </a:cxnLst>
              <a:rect l="T15" t="T16" r="T17" b="T18"/>
              <a:pathLst>
                <a:path w="2415" h="607">
                  <a:moveTo>
                    <a:pt x="0" y="558"/>
                  </a:moveTo>
                  <a:lnTo>
                    <a:pt x="9" y="607"/>
                  </a:lnTo>
                  <a:lnTo>
                    <a:pt x="2415" y="48"/>
                  </a:lnTo>
                  <a:lnTo>
                    <a:pt x="2406" y="0"/>
                  </a:lnTo>
                  <a:lnTo>
                    <a:pt x="0" y="558"/>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93" name="Freeform 132"/>
            <p:cNvSpPr>
              <a:spLocks/>
            </p:cNvSpPr>
            <p:nvPr/>
          </p:nvSpPr>
          <p:spPr bwMode="auto">
            <a:xfrm>
              <a:off x="1698" y="3439"/>
              <a:ext cx="34" cy="59"/>
            </a:xfrm>
            <a:custGeom>
              <a:avLst/>
              <a:gdLst>
                <a:gd name="T0" fmla="*/ 34 w 34"/>
                <a:gd name="T1" fmla="*/ 10 h 59"/>
                <a:gd name="T2" fmla="*/ 17 w 34"/>
                <a:gd name="T3" fmla="*/ 0 h 59"/>
                <a:gd name="T4" fmla="*/ 0 w 34"/>
                <a:gd name="T5" fmla="*/ 49 h 59"/>
                <a:gd name="T6" fmla="*/ 17 w 34"/>
                <a:gd name="T7" fmla="*/ 59 h 59"/>
                <a:gd name="T8" fmla="*/ 34 w 34"/>
                <a:gd name="T9" fmla="*/ 10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10"/>
                  </a:moveTo>
                  <a:lnTo>
                    <a:pt x="17" y="0"/>
                  </a:lnTo>
                  <a:lnTo>
                    <a:pt x="0" y="49"/>
                  </a:lnTo>
                  <a:lnTo>
                    <a:pt x="17" y="59"/>
                  </a:lnTo>
                  <a:lnTo>
                    <a:pt x="34" y="1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94" name="Freeform 133"/>
            <p:cNvSpPr>
              <a:spLocks/>
            </p:cNvSpPr>
            <p:nvPr/>
          </p:nvSpPr>
          <p:spPr bwMode="auto">
            <a:xfrm>
              <a:off x="2884" y="3870"/>
              <a:ext cx="34" cy="49"/>
            </a:xfrm>
            <a:custGeom>
              <a:avLst/>
              <a:gdLst>
                <a:gd name="T0" fmla="*/ 17 w 34"/>
                <a:gd name="T1" fmla="*/ 0 h 49"/>
                <a:gd name="T2" fmla="*/ 34 w 34"/>
                <a:gd name="T3" fmla="*/ 9 h 49"/>
                <a:gd name="T4" fmla="*/ 25 w 34"/>
                <a:gd name="T5" fmla="*/ 49 h 49"/>
                <a:gd name="T6" fmla="*/ 0 w 34"/>
                <a:gd name="T7" fmla="*/ 49 h 49"/>
                <a:gd name="T8" fmla="*/ 17 w 34"/>
                <a:gd name="T9" fmla="*/ 0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17" y="0"/>
                  </a:moveTo>
                  <a:lnTo>
                    <a:pt x="34" y="9"/>
                  </a:lnTo>
                  <a:lnTo>
                    <a:pt x="25" y="49"/>
                  </a:lnTo>
                  <a:lnTo>
                    <a:pt x="0" y="49"/>
                  </a:lnTo>
                  <a:lnTo>
                    <a:pt x="17" y="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95" name="Freeform 134"/>
            <p:cNvSpPr>
              <a:spLocks/>
            </p:cNvSpPr>
            <p:nvPr/>
          </p:nvSpPr>
          <p:spPr bwMode="auto">
            <a:xfrm>
              <a:off x="1715" y="3449"/>
              <a:ext cx="1186" cy="470"/>
            </a:xfrm>
            <a:custGeom>
              <a:avLst/>
              <a:gdLst>
                <a:gd name="T0" fmla="*/ 17 w 1186"/>
                <a:gd name="T1" fmla="*/ 0 h 470"/>
                <a:gd name="T2" fmla="*/ 0 w 1186"/>
                <a:gd name="T3" fmla="*/ 49 h 470"/>
                <a:gd name="T4" fmla="*/ 1169 w 1186"/>
                <a:gd name="T5" fmla="*/ 470 h 470"/>
                <a:gd name="T6" fmla="*/ 1186 w 1186"/>
                <a:gd name="T7" fmla="*/ 421 h 470"/>
                <a:gd name="T8" fmla="*/ 17 w 1186"/>
                <a:gd name="T9" fmla="*/ 0 h 470"/>
                <a:gd name="T10" fmla="*/ 0 60000 65536"/>
                <a:gd name="T11" fmla="*/ 0 60000 65536"/>
                <a:gd name="T12" fmla="*/ 0 60000 65536"/>
                <a:gd name="T13" fmla="*/ 0 60000 65536"/>
                <a:gd name="T14" fmla="*/ 0 60000 65536"/>
                <a:gd name="T15" fmla="*/ 0 w 1186"/>
                <a:gd name="T16" fmla="*/ 0 h 470"/>
                <a:gd name="T17" fmla="*/ 1186 w 1186"/>
                <a:gd name="T18" fmla="*/ 470 h 470"/>
              </a:gdLst>
              <a:ahLst/>
              <a:cxnLst>
                <a:cxn ang="T10">
                  <a:pos x="T0" y="T1"/>
                </a:cxn>
                <a:cxn ang="T11">
                  <a:pos x="T2" y="T3"/>
                </a:cxn>
                <a:cxn ang="T12">
                  <a:pos x="T4" y="T5"/>
                </a:cxn>
                <a:cxn ang="T13">
                  <a:pos x="T6" y="T7"/>
                </a:cxn>
                <a:cxn ang="T14">
                  <a:pos x="T8" y="T9"/>
                </a:cxn>
              </a:cxnLst>
              <a:rect l="T15" t="T16" r="T17" b="T18"/>
              <a:pathLst>
                <a:path w="1186" h="470">
                  <a:moveTo>
                    <a:pt x="17" y="0"/>
                  </a:moveTo>
                  <a:lnTo>
                    <a:pt x="0" y="49"/>
                  </a:lnTo>
                  <a:lnTo>
                    <a:pt x="1169" y="470"/>
                  </a:lnTo>
                  <a:lnTo>
                    <a:pt x="1186" y="421"/>
                  </a:lnTo>
                  <a:lnTo>
                    <a:pt x="17" y="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96" name="Oval 135"/>
            <p:cNvSpPr>
              <a:spLocks noChangeArrowheads="1"/>
            </p:cNvSpPr>
            <p:nvPr/>
          </p:nvSpPr>
          <p:spPr bwMode="auto">
            <a:xfrm>
              <a:off x="3890" y="2744"/>
              <a:ext cx="470" cy="323"/>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497" name="Oval 136"/>
            <p:cNvSpPr>
              <a:spLocks noChangeArrowheads="1"/>
            </p:cNvSpPr>
            <p:nvPr/>
          </p:nvSpPr>
          <p:spPr bwMode="auto">
            <a:xfrm>
              <a:off x="3890" y="2742"/>
              <a:ext cx="470" cy="327"/>
            </a:xfrm>
            <a:prstGeom prst="ellipse">
              <a:avLst/>
            </a:prstGeom>
            <a:noFill/>
            <a:ln w="2698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498" name="Rectangle 137"/>
            <p:cNvSpPr>
              <a:spLocks noChangeArrowheads="1"/>
            </p:cNvSpPr>
            <p:nvPr/>
          </p:nvSpPr>
          <p:spPr bwMode="auto">
            <a:xfrm>
              <a:off x="3976" y="2822"/>
              <a:ext cx="307" cy="221"/>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300">
                  <a:solidFill>
                    <a:srgbClr val="000000"/>
                  </a:solidFill>
                  <a:latin typeface="Times New Roman" pitchFamily="18" charset="0"/>
                </a:rPr>
                <a:t>JFK</a:t>
              </a:r>
              <a:endParaRPr lang="en-US" altLang="en-US" sz="2400">
                <a:solidFill>
                  <a:srgbClr val="000000"/>
                </a:solidFill>
                <a:latin typeface="Times" charset="0"/>
              </a:endParaRPr>
            </a:p>
          </p:txBody>
        </p:sp>
        <p:sp>
          <p:nvSpPr>
            <p:cNvPr id="15499" name="Oval 138"/>
            <p:cNvSpPr>
              <a:spLocks noChangeArrowheads="1"/>
            </p:cNvSpPr>
            <p:nvPr/>
          </p:nvSpPr>
          <p:spPr bwMode="auto">
            <a:xfrm>
              <a:off x="2653" y="3713"/>
              <a:ext cx="470" cy="323"/>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500" name="Oval 139"/>
            <p:cNvSpPr>
              <a:spLocks noChangeArrowheads="1"/>
            </p:cNvSpPr>
            <p:nvPr/>
          </p:nvSpPr>
          <p:spPr bwMode="auto">
            <a:xfrm>
              <a:off x="2653" y="3711"/>
              <a:ext cx="470" cy="327"/>
            </a:xfrm>
            <a:prstGeom prst="ellipse">
              <a:avLst/>
            </a:prstGeom>
            <a:noFill/>
            <a:ln w="2698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501" name="Oval 140"/>
            <p:cNvSpPr>
              <a:spLocks noChangeArrowheads="1"/>
            </p:cNvSpPr>
            <p:nvPr/>
          </p:nvSpPr>
          <p:spPr bwMode="auto">
            <a:xfrm>
              <a:off x="3626" y="3977"/>
              <a:ext cx="469" cy="323"/>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502" name="Oval 141"/>
            <p:cNvSpPr>
              <a:spLocks noChangeArrowheads="1"/>
            </p:cNvSpPr>
            <p:nvPr/>
          </p:nvSpPr>
          <p:spPr bwMode="auto">
            <a:xfrm>
              <a:off x="3625" y="3976"/>
              <a:ext cx="471" cy="326"/>
            </a:xfrm>
            <a:prstGeom prst="ellipse">
              <a:avLst/>
            </a:prstGeom>
            <a:noFill/>
            <a:ln w="2698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503" name="Oval 142"/>
            <p:cNvSpPr>
              <a:spLocks noChangeArrowheads="1"/>
            </p:cNvSpPr>
            <p:nvPr/>
          </p:nvSpPr>
          <p:spPr bwMode="auto">
            <a:xfrm>
              <a:off x="3071" y="3302"/>
              <a:ext cx="470" cy="323"/>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504" name="Oval 143"/>
            <p:cNvSpPr>
              <a:spLocks noChangeArrowheads="1"/>
            </p:cNvSpPr>
            <p:nvPr/>
          </p:nvSpPr>
          <p:spPr bwMode="auto">
            <a:xfrm>
              <a:off x="3071" y="3300"/>
              <a:ext cx="470" cy="327"/>
            </a:xfrm>
            <a:prstGeom prst="ellipse">
              <a:avLst/>
            </a:prstGeom>
            <a:noFill/>
            <a:ln w="2698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505" name="Oval 144"/>
            <p:cNvSpPr>
              <a:spLocks noChangeArrowheads="1"/>
            </p:cNvSpPr>
            <p:nvPr/>
          </p:nvSpPr>
          <p:spPr bwMode="auto">
            <a:xfrm>
              <a:off x="1476" y="3292"/>
              <a:ext cx="469" cy="323"/>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506" name="Oval 145"/>
            <p:cNvSpPr>
              <a:spLocks noChangeArrowheads="1"/>
            </p:cNvSpPr>
            <p:nvPr/>
          </p:nvSpPr>
          <p:spPr bwMode="auto">
            <a:xfrm>
              <a:off x="1476" y="3290"/>
              <a:ext cx="470" cy="327"/>
            </a:xfrm>
            <a:prstGeom prst="ellipse">
              <a:avLst/>
            </a:prstGeom>
            <a:noFill/>
            <a:ln w="2698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507" name="Oval 146"/>
            <p:cNvSpPr>
              <a:spLocks noChangeArrowheads="1"/>
            </p:cNvSpPr>
            <p:nvPr/>
          </p:nvSpPr>
          <p:spPr bwMode="auto">
            <a:xfrm>
              <a:off x="794" y="3576"/>
              <a:ext cx="469" cy="323"/>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5508" name="Oval 147"/>
            <p:cNvSpPr>
              <a:spLocks noChangeArrowheads="1"/>
            </p:cNvSpPr>
            <p:nvPr/>
          </p:nvSpPr>
          <p:spPr bwMode="auto">
            <a:xfrm>
              <a:off x="793" y="3574"/>
              <a:ext cx="470" cy="327"/>
            </a:xfrm>
            <a:prstGeom prst="ellipse">
              <a:avLst/>
            </a:prstGeom>
            <a:noFill/>
            <a:ln w="2698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5509" name="Rectangle 148"/>
            <p:cNvSpPr>
              <a:spLocks noChangeArrowheads="1"/>
            </p:cNvSpPr>
            <p:nvPr/>
          </p:nvSpPr>
          <p:spPr bwMode="auto">
            <a:xfrm>
              <a:off x="1553" y="3380"/>
              <a:ext cx="378" cy="221"/>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300">
                  <a:solidFill>
                    <a:srgbClr val="000000"/>
                  </a:solidFill>
                  <a:latin typeface="Times New Roman" pitchFamily="18" charset="0"/>
                </a:rPr>
                <a:t>LAX</a:t>
              </a:r>
              <a:endParaRPr lang="en-US" altLang="en-US" sz="2400">
                <a:solidFill>
                  <a:srgbClr val="000000"/>
                </a:solidFill>
                <a:latin typeface="Times" charset="0"/>
              </a:endParaRPr>
            </a:p>
          </p:txBody>
        </p:sp>
        <p:sp>
          <p:nvSpPr>
            <p:cNvPr id="15510" name="Rectangle 149"/>
            <p:cNvSpPr>
              <a:spLocks noChangeArrowheads="1"/>
            </p:cNvSpPr>
            <p:nvPr/>
          </p:nvSpPr>
          <p:spPr bwMode="auto">
            <a:xfrm>
              <a:off x="2713" y="3801"/>
              <a:ext cx="409" cy="221"/>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300">
                  <a:solidFill>
                    <a:srgbClr val="000000"/>
                  </a:solidFill>
                  <a:latin typeface="Times New Roman" pitchFamily="18" charset="0"/>
                </a:rPr>
                <a:t>DFW</a:t>
              </a:r>
              <a:endParaRPr lang="en-US" altLang="en-US" sz="2400">
                <a:solidFill>
                  <a:srgbClr val="000000"/>
                </a:solidFill>
                <a:latin typeface="Times" charset="0"/>
              </a:endParaRPr>
            </a:p>
          </p:txBody>
        </p:sp>
        <p:sp>
          <p:nvSpPr>
            <p:cNvPr id="15511" name="Rectangle 150"/>
            <p:cNvSpPr>
              <a:spLocks noChangeArrowheads="1"/>
            </p:cNvSpPr>
            <p:nvPr/>
          </p:nvSpPr>
          <p:spPr bwMode="auto">
            <a:xfrm>
              <a:off x="3174" y="3380"/>
              <a:ext cx="326" cy="221"/>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300">
                  <a:solidFill>
                    <a:srgbClr val="000000"/>
                  </a:solidFill>
                  <a:latin typeface="Times New Roman" pitchFamily="18" charset="0"/>
                </a:rPr>
                <a:t>STL</a:t>
              </a:r>
              <a:endParaRPr lang="en-US" altLang="en-US" sz="2400">
                <a:solidFill>
                  <a:srgbClr val="000000"/>
                </a:solidFill>
                <a:latin typeface="Times" charset="0"/>
              </a:endParaRPr>
            </a:p>
          </p:txBody>
        </p:sp>
        <p:sp>
          <p:nvSpPr>
            <p:cNvPr id="15512" name="Rectangle 151"/>
            <p:cNvSpPr>
              <a:spLocks noChangeArrowheads="1"/>
            </p:cNvSpPr>
            <p:nvPr/>
          </p:nvSpPr>
          <p:spPr bwMode="auto">
            <a:xfrm>
              <a:off x="870" y="3644"/>
              <a:ext cx="378" cy="221"/>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300">
                  <a:solidFill>
                    <a:srgbClr val="000000"/>
                  </a:solidFill>
                  <a:latin typeface="Times New Roman" pitchFamily="18" charset="0"/>
                </a:rPr>
                <a:t>HNL</a:t>
              </a:r>
              <a:endParaRPr lang="en-US" altLang="en-US" sz="2400">
                <a:solidFill>
                  <a:srgbClr val="000000"/>
                </a:solidFill>
                <a:latin typeface="Times" charset="0"/>
              </a:endParaRPr>
            </a:p>
          </p:txBody>
        </p:sp>
      </p:grpSp>
      <p:sp>
        <p:nvSpPr>
          <p:cNvPr id="15412" name="Rectangle 152"/>
          <p:cNvSpPr>
            <a:spLocks noChangeArrowheads="1"/>
          </p:cNvSpPr>
          <p:nvPr/>
        </p:nvSpPr>
        <p:spPr bwMode="auto">
          <a:xfrm>
            <a:off x="5867400" y="6165850"/>
            <a:ext cx="517525" cy="350838"/>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ltLang="en-US" sz="2300">
                <a:solidFill>
                  <a:srgbClr val="000000"/>
                </a:solidFill>
                <a:latin typeface="Times New Roman" pitchFamily="18" charset="0"/>
              </a:rPr>
              <a:t>FTL</a:t>
            </a:r>
            <a:endParaRPr lang="en-US" altLang="en-US" sz="2400">
              <a:solidFill>
                <a:srgbClr val="000000"/>
              </a:solidFill>
              <a:latin typeface="Times"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t>Directed Vs. Undirected Graph</a:t>
            </a:r>
          </a:p>
        </p:txBody>
      </p:sp>
      <p:sp>
        <p:nvSpPr>
          <p:cNvPr id="16387" name="Rectangle 3"/>
          <p:cNvSpPr>
            <a:spLocks noGrp="1" noChangeArrowheads="1"/>
          </p:cNvSpPr>
          <p:nvPr>
            <p:ph type="body" idx="1"/>
          </p:nvPr>
        </p:nvSpPr>
        <p:spPr/>
        <p:txBody>
          <a:bodyPr/>
          <a:lstStyle/>
          <a:p>
            <a:pPr eaLnBrk="1" hangingPunct="1"/>
            <a:r>
              <a:rPr lang="en-US" altLang="zh-TW">
                <a:ea typeface="新細明體" pitchFamily="18" charset="-120"/>
              </a:rPr>
              <a:t>An </a:t>
            </a:r>
            <a:r>
              <a:rPr lang="en-US" altLang="zh-TW">
                <a:solidFill>
                  <a:srgbClr val="CC3300"/>
                </a:solidFill>
                <a:ea typeface="新細明體" pitchFamily="18" charset="-120"/>
              </a:rPr>
              <a:t>undirected graph</a:t>
            </a:r>
            <a:r>
              <a:rPr lang="en-US" altLang="zh-TW">
                <a:ea typeface="新細明體" pitchFamily="18" charset="-120"/>
              </a:rPr>
              <a:t> is one in which the pair of vertices in a edge is unordered, (v</a:t>
            </a:r>
            <a:r>
              <a:rPr lang="en-US" altLang="zh-TW" sz="1700">
                <a:ea typeface="新細明體" pitchFamily="18" charset="-120"/>
              </a:rPr>
              <a:t>0</a:t>
            </a:r>
            <a:r>
              <a:rPr lang="en-US" altLang="zh-TW">
                <a:ea typeface="新細明體" pitchFamily="18" charset="-120"/>
              </a:rPr>
              <a:t>, v</a:t>
            </a:r>
            <a:r>
              <a:rPr lang="en-US" altLang="zh-TW" sz="1700">
                <a:ea typeface="新細明體" pitchFamily="18" charset="-120"/>
              </a:rPr>
              <a:t>1</a:t>
            </a:r>
            <a:r>
              <a:rPr lang="en-US" altLang="zh-TW">
                <a:ea typeface="新細明體" pitchFamily="18" charset="-120"/>
              </a:rPr>
              <a:t>) = (v</a:t>
            </a:r>
            <a:r>
              <a:rPr lang="en-US" altLang="zh-TW" sz="1700">
                <a:ea typeface="新細明體" pitchFamily="18" charset="-120"/>
              </a:rPr>
              <a:t>1</a:t>
            </a:r>
            <a:r>
              <a:rPr lang="en-US" altLang="zh-TW">
                <a:ea typeface="新細明體" pitchFamily="18" charset="-120"/>
              </a:rPr>
              <a:t>,v</a:t>
            </a:r>
            <a:r>
              <a:rPr lang="en-US" altLang="zh-TW" sz="1700">
                <a:ea typeface="新細明體" pitchFamily="18" charset="-120"/>
              </a:rPr>
              <a:t>0</a:t>
            </a:r>
            <a:r>
              <a:rPr lang="en-US" altLang="zh-TW">
                <a:ea typeface="新細明體" pitchFamily="18" charset="-120"/>
              </a:rPr>
              <a:t>) </a:t>
            </a:r>
          </a:p>
          <a:p>
            <a:pPr eaLnBrk="1" hangingPunct="1"/>
            <a:r>
              <a:rPr lang="en-US" altLang="zh-TW">
                <a:ea typeface="新細明體" pitchFamily="18" charset="-120"/>
              </a:rPr>
              <a:t>A </a:t>
            </a:r>
            <a:r>
              <a:rPr lang="en-US" altLang="zh-TW">
                <a:solidFill>
                  <a:srgbClr val="CC3300"/>
                </a:solidFill>
                <a:ea typeface="新細明體" pitchFamily="18" charset="-120"/>
              </a:rPr>
              <a:t>directed graph</a:t>
            </a:r>
            <a:r>
              <a:rPr lang="en-US" altLang="zh-TW">
                <a:ea typeface="新細明體" pitchFamily="18" charset="-120"/>
              </a:rPr>
              <a:t> is one in which each edge is a directed pair of vertices, &lt;v</a:t>
            </a:r>
            <a:r>
              <a:rPr lang="en-US" altLang="zh-TW" sz="1700">
                <a:ea typeface="新細明體" pitchFamily="18" charset="-120"/>
              </a:rPr>
              <a:t>0</a:t>
            </a:r>
            <a:r>
              <a:rPr lang="en-US" altLang="zh-TW">
                <a:ea typeface="新細明體" pitchFamily="18" charset="-120"/>
              </a:rPr>
              <a:t>, v</a:t>
            </a:r>
            <a:r>
              <a:rPr lang="en-US" altLang="zh-TW" sz="1700">
                <a:ea typeface="新細明體" pitchFamily="18" charset="-120"/>
              </a:rPr>
              <a:t>1</a:t>
            </a:r>
            <a:r>
              <a:rPr lang="en-US" altLang="zh-TW">
                <a:ea typeface="新細明體" pitchFamily="18" charset="-120"/>
              </a:rPr>
              <a:t>&gt; != &lt;v</a:t>
            </a:r>
            <a:r>
              <a:rPr lang="en-US" altLang="zh-TW" sz="1700">
                <a:ea typeface="新細明體" pitchFamily="18" charset="-120"/>
              </a:rPr>
              <a:t>1</a:t>
            </a:r>
            <a:r>
              <a:rPr lang="en-US" altLang="zh-TW">
                <a:ea typeface="新細明體" pitchFamily="18" charset="-120"/>
              </a:rPr>
              <a:t>,v</a:t>
            </a:r>
            <a:r>
              <a:rPr lang="en-US" altLang="zh-TW" sz="1700">
                <a:ea typeface="新細明體" pitchFamily="18" charset="-120"/>
              </a:rPr>
              <a:t>0</a:t>
            </a:r>
            <a:r>
              <a:rPr lang="en-US" altLang="zh-TW">
                <a:ea typeface="新細明體" pitchFamily="18" charset="-120"/>
              </a:rPr>
              <a:t>&gt;</a:t>
            </a:r>
          </a:p>
          <a:p>
            <a:pPr eaLnBrk="1" hangingPunct="1"/>
            <a:endParaRPr lang="en-US" altLang="zh-CN"/>
          </a:p>
        </p:txBody>
      </p:sp>
      <p:grpSp>
        <p:nvGrpSpPr>
          <p:cNvPr id="2" name="Group 4"/>
          <p:cNvGrpSpPr>
            <a:grpSpLocks/>
          </p:cNvGrpSpPr>
          <p:nvPr/>
        </p:nvGrpSpPr>
        <p:grpSpPr bwMode="auto">
          <a:xfrm>
            <a:off x="2554288" y="4273550"/>
            <a:ext cx="2162175" cy="1747838"/>
            <a:chOff x="1344" y="1776"/>
            <a:chExt cx="1362" cy="1101"/>
          </a:xfrm>
        </p:grpSpPr>
        <p:sp>
          <p:nvSpPr>
            <p:cNvPr id="16389" name="Rectangle 5"/>
            <p:cNvSpPr>
              <a:spLocks noChangeArrowheads="1"/>
            </p:cNvSpPr>
            <p:nvPr/>
          </p:nvSpPr>
          <p:spPr bwMode="auto">
            <a:xfrm>
              <a:off x="2492" y="2718"/>
              <a:ext cx="28" cy="13"/>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6390" name="Freeform 6"/>
            <p:cNvSpPr>
              <a:spLocks/>
            </p:cNvSpPr>
            <p:nvPr/>
          </p:nvSpPr>
          <p:spPr bwMode="auto">
            <a:xfrm>
              <a:off x="2499" y="2711"/>
              <a:ext cx="28" cy="27"/>
            </a:xfrm>
            <a:custGeom>
              <a:avLst/>
              <a:gdLst>
                <a:gd name="T0" fmla="*/ 0 w 28"/>
                <a:gd name="T1" fmla="*/ 20 h 27"/>
                <a:gd name="T2" fmla="*/ 14 w 28"/>
                <a:gd name="T3" fmla="*/ 27 h 27"/>
                <a:gd name="T4" fmla="*/ 28 w 28"/>
                <a:gd name="T5" fmla="*/ 7 h 27"/>
                <a:gd name="T6" fmla="*/ 14 w 28"/>
                <a:gd name="T7" fmla="*/ 0 h 27"/>
                <a:gd name="T8" fmla="*/ 0 w 28"/>
                <a:gd name="T9" fmla="*/ 20 h 27"/>
                <a:gd name="T10" fmla="*/ 0 60000 65536"/>
                <a:gd name="T11" fmla="*/ 0 60000 65536"/>
                <a:gd name="T12" fmla="*/ 0 60000 65536"/>
                <a:gd name="T13" fmla="*/ 0 60000 65536"/>
                <a:gd name="T14" fmla="*/ 0 60000 65536"/>
                <a:gd name="T15" fmla="*/ 0 w 28"/>
                <a:gd name="T16" fmla="*/ 0 h 27"/>
                <a:gd name="T17" fmla="*/ 28 w 28"/>
                <a:gd name="T18" fmla="*/ 27 h 27"/>
              </a:gdLst>
              <a:ahLst/>
              <a:cxnLst>
                <a:cxn ang="T10">
                  <a:pos x="T0" y="T1"/>
                </a:cxn>
                <a:cxn ang="T11">
                  <a:pos x="T2" y="T3"/>
                </a:cxn>
                <a:cxn ang="T12">
                  <a:pos x="T4" y="T5"/>
                </a:cxn>
                <a:cxn ang="T13">
                  <a:pos x="T6" y="T7"/>
                </a:cxn>
                <a:cxn ang="T14">
                  <a:pos x="T8" y="T9"/>
                </a:cxn>
              </a:cxnLst>
              <a:rect l="T15" t="T16" r="T17" b="T18"/>
              <a:pathLst>
                <a:path w="28" h="27">
                  <a:moveTo>
                    <a:pt x="0" y="20"/>
                  </a:moveTo>
                  <a:lnTo>
                    <a:pt x="14" y="27"/>
                  </a:lnTo>
                  <a:lnTo>
                    <a:pt x="28" y="7"/>
                  </a:lnTo>
                  <a:lnTo>
                    <a:pt x="14" y="0"/>
                  </a:lnTo>
                  <a:lnTo>
                    <a:pt x="0" y="2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391" name="Freeform 7"/>
            <p:cNvSpPr>
              <a:spLocks/>
            </p:cNvSpPr>
            <p:nvPr/>
          </p:nvSpPr>
          <p:spPr bwMode="auto">
            <a:xfrm>
              <a:off x="1488" y="2711"/>
              <a:ext cx="28" cy="27"/>
            </a:xfrm>
            <a:custGeom>
              <a:avLst/>
              <a:gdLst>
                <a:gd name="T0" fmla="*/ 28 w 28"/>
                <a:gd name="T1" fmla="*/ 20 h 27"/>
                <a:gd name="T2" fmla="*/ 21 w 28"/>
                <a:gd name="T3" fmla="*/ 27 h 27"/>
                <a:gd name="T4" fmla="*/ 0 w 28"/>
                <a:gd name="T5" fmla="*/ 7 h 27"/>
                <a:gd name="T6" fmla="*/ 14 w 28"/>
                <a:gd name="T7" fmla="*/ 0 h 27"/>
                <a:gd name="T8" fmla="*/ 28 w 28"/>
                <a:gd name="T9" fmla="*/ 20 h 27"/>
                <a:gd name="T10" fmla="*/ 0 60000 65536"/>
                <a:gd name="T11" fmla="*/ 0 60000 65536"/>
                <a:gd name="T12" fmla="*/ 0 60000 65536"/>
                <a:gd name="T13" fmla="*/ 0 60000 65536"/>
                <a:gd name="T14" fmla="*/ 0 60000 65536"/>
                <a:gd name="T15" fmla="*/ 0 w 28"/>
                <a:gd name="T16" fmla="*/ 0 h 27"/>
                <a:gd name="T17" fmla="*/ 28 w 28"/>
                <a:gd name="T18" fmla="*/ 27 h 27"/>
              </a:gdLst>
              <a:ahLst/>
              <a:cxnLst>
                <a:cxn ang="T10">
                  <a:pos x="T0" y="T1"/>
                </a:cxn>
                <a:cxn ang="T11">
                  <a:pos x="T2" y="T3"/>
                </a:cxn>
                <a:cxn ang="T12">
                  <a:pos x="T4" y="T5"/>
                </a:cxn>
                <a:cxn ang="T13">
                  <a:pos x="T6" y="T7"/>
                </a:cxn>
                <a:cxn ang="T14">
                  <a:pos x="T8" y="T9"/>
                </a:cxn>
              </a:cxnLst>
              <a:rect l="T15" t="T16" r="T17" b="T18"/>
              <a:pathLst>
                <a:path w="28" h="27">
                  <a:moveTo>
                    <a:pt x="28" y="20"/>
                  </a:moveTo>
                  <a:lnTo>
                    <a:pt x="21" y="27"/>
                  </a:lnTo>
                  <a:lnTo>
                    <a:pt x="0" y="7"/>
                  </a:lnTo>
                  <a:lnTo>
                    <a:pt x="14" y="0"/>
                  </a:lnTo>
                  <a:lnTo>
                    <a:pt x="28" y="20"/>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392" name="Rectangle 8"/>
            <p:cNvSpPr>
              <a:spLocks noChangeArrowheads="1"/>
            </p:cNvSpPr>
            <p:nvPr/>
          </p:nvSpPr>
          <p:spPr bwMode="auto">
            <a:xfrm>
              <a:off x="1495" y="2718"/>
              <a:ext cx="28" cy="13"/>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6393" name="Rectangle 9"/>
            <p:cNvSpPr>
              <a:spLocks noChangeArrowheads="1"/>
            </p:cNvSpPr>
            <p:nvPr/>
          </p:nvSpPr>
          <p:spPr bwMode="auto">
            <a:xfrm>
              <a:off x="1495" y="2704"/>
              <a:ext cx="14" cy="2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6394" name="Rectangle 10"/>
            <p:cNvSpPr>
              <a:spLocks noChangeArrowheads="1"/>
            </p:cNvSpPr>
            <p:nvPr/>
          </p:nvSpPr>
          <p:spPr bwMode="auto">
            <a:xfrm>
              <a:off x="2506" y="2704"/>
              <a:ext cx="14" cy="2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6395" name="Oval 11"/>
            <p:cNvSpPr>
              <a:spLocks noChangeArrowheads="1"/>
            </p:cNvSpPr>
            <p:nvPr/>
          </p:nvSpPr>
          <p:spPr bwMode="auto">
            <a:xfrm>
              <a:off x="2417" y="2580"/>
              <a:ext cx="185" cy="179"/>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396" name="Oval 12"/>
            <p:cNvSpPr>
              <a:spLocks noChangeArrowheads="1"/>
            </p:cNvSpPr>
            <p:nvPr/>
          </p:nvSpPr>
          <p:spPr bwMode="auto">
            <a:xfrm>
              <a:off x="2420" y="2583"/>
              <a:ext cx="179" cy="173"/>
            </a:xfrm>
            <a:prstGeom prst="ellipse">
              <a:avLst/>
            </a:prstGeom>
            <a:noFill/>
            <a:ln w="3333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6397" name="Oval 13"/>
            <p:cNvSpPr>
              <a:spLocks noChangeArrowheads="1"/>
            </p:cNvSpPr>
            <p:nvPr/>
          </p:nvSpPr>
          <p:spPr bwMode="auto">
            <a:xfrm>
              <a:off x="1427" y="2580"/>
              <a:ext cx="178" cy="179"/>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398" name="Oval 14"/>
            <p:cNvSpPr>
              <a:spLocks noChangeArrowheads="1"/>
            </p:cNvSpPr>
            <p:nvPr/>
          </p:nvSpPr>
          <p:spPr bwMode="auto">
            <a:xfrm>
              <a:off x="1430" y="2583"/>
              <a:ext cx="172" cy="173"/>
            </a:xfrm>
            <a:prstGeom prst="ellipse">
              <a:avLst/>
            </a:prstGeom>
            <a:noFill/>
            <a:ln w="3333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6399" name="Freeform 15"/>
            <p:cNvSpPr>
              <a:spLocks/>
            </p:cNvSpPr>
            <p:nvPr/>
          </p:nvSpPr>
          <p:spPr bwMode="auto">
            <a:xfrm>
              <a:off x="1358" y="1776"/>
              <a:ext cx="41" cy="27"/>
            </a:xfrm>
            <a:custGeom>
              <a:avLst/>
              <a:gdLst>
                <a:gd name="T0" fmla="*/ 41 w 41"/>
                <a:gd name="T1" fmla="*/ 0 h 27"/>
                <a:gd name="T2" fmla="*/ 7 w 41"/>
                <a:gd name="T3" fmla="*/ 14 h 27"/>
                <a:gd name="T4" fmla="*/ 0 w 41"/>
                <a:gd name="T5" fmla="*/ 27 h 27"/>
                <a:gd name="T6" fmla="*/ 0 60000 65536"/>
                <a:gd name="T7" fmla="*/ 0 60000 65536"/>
                <a:gd name="T8" fmla="*/ 0 60000 65536"/>
                <a:gd name="T9" fmla="*/ 0 w 41"/>
                <a:gd name="T10" fmla="*/ 0 h 27"/>
                <a:gd name="T11" fmla="*/ 41 w 41"/>
                <a:gd name="T12" fmla="*/ 27 h 27"/>
              </a:gdLst>
              <a:ahLst/>
              <a:cxnLst>
                <a:cxn ang="T6">
                  <a:pos x="T0" y="T1"/>
                </a:cxn>
                <a:cxn ang="T7">
                  <a:pos x="T2" y="T3"/>
                </a:cxn>
                <a:cxn ang="T8">
                  <a:pos x="T4" y="T5"/>
                </a:cxn>
              </a:cxnLst>
              <a:rect l="T9" t="T10" r="T11" b="T12"/>
              <a:pathLst>
                <a:path w="41" h="27">
                  <a:moveTo>
                    <a:pt x="41" y="0"/>
                  </a:moveTo>
                  <a:lnTo>
                    <a:pt x="7" y="14"/>
                  </a:lnTo>
                  <a:lnTo>
                    <a:pt x="0" y="27"/>
                  </a:lnTo>
                </a:path>
              </a:pathLst>
            </a:custGeom>
            <a:noFill/>
            <a:ln w="11113">
              <a:solidFill>
                <a:srgbClr val="000000"/>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6400" name="Line 16"/>
            <p:cNvSpPr>
              <a:spLocks noChangeShapeType="1"/>
            </p:cNvSpPr>
            <p:nvPr/>
          </p:nvSpPr>
          <p:spPr bwMode="auto">
            <a:xfrm>
              <a:off x="1344" y="2718"/>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01" name="Freeform 17"/>
            <p:cNvSpPr>
              <a:spLocks/>
            </p:cNvSpPr>
            <p:nvPr/>
          </p:nvSpPr>
          <p:spPr bwMode="auto">
            <a:xfrm>
              <a:off x="1344" y="2814"/>
              <a:ext cx="21" cy="48"/>
            </a:xfrm>
            <a:custGeom>
              <a:avLst/>
              <a:gdLst>
                <a:gd name="T0" fmla="*/ 0 w 21"/>
                <a:gd name="T1" fmla="*/ 0 h 48"/>
                <a:gd name="T2" fmla="*/ 0 w 21"/>
                <a:gd name="T3" fmla="*/ 14 h 48"/>
                <a:gd name="T4" fmla="*/ 21 w 21"/>
                <a:gd name="T5" fmla="*/ 48 h 48"/>
                <a:gd name="T6" fmla="*/ 21 w 21"/>
                <a:gd name="T7" fmla="*/ 48 h 48"/>
                <a:gd name="T8" fmla="*/ 0 60000 65536"/>
                <a:gd name="T9" fmla="*/ 0 60000 65536"/>
                <a:gd name="T10" fmla="*/ 0 60000 65536"/>
                <a:gd name="T11" fmla="*/ 0 60000 65536"/>
                <a:gd name="T12" fmla="*/ 0 w 21"/>
                <a:gd name="T13" fmla="*/ 0 h 48"/>
                <a:gd name="T14" fmla="*/ 21 w 21"/>
                <a:gd name="T15" fmla="*/ 48 h 48"/>
              </a:gdLst>
              <a:ahLst/>
              <a:cxnLst>
                <a:cxn ang="T8">
                  <a:pos x="T0" y="T1"/>
                </a:cxn>
                <a:cxn ang="T9">
                  <a:pos x="T2" y="T3"/>
                </a:cxn>
                <a:cxn ang="T10">
                  <a:pos x="T4" y="T5"/>
                </a:cxn>
                <a:cxn ang="T11">
                  <a:pos x="T6" y="T7"/>
                </a:cxn>
              </a:cxnLst>
              <a:rect l="T12" t="T13" r="T14" b="T15"/>
              <a:pathLst>
                <a:path w="21" h="48">
                  <a:moveTo>
                    <a:pt x="0" y="0"/>
                  </a:moveTo>
                  <a:lnTo>
                    <a:pt x="0" y="14"/>
                  </a:lnTo>
                  <a:lnTo>
                    <a:pt x="21" y="48"/>
                  </a:lnTo>
                </a:path>
              </a:pathLst>
            </a:custGeom>
            <a:noFill/>
            <a:ln w="11113">
              <a:solidFill>
                <a:srgbClr val="000000"/>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6402" name="Line 18"/>
            <p:cNvSpPr>
              <a:spLocks noChangeShapeType="1"/>
            </p:cNvSpPr>
            <p:nvPr/>
          </p:nvSpPr>
          <p:spPr bwMode="auto">
            <a:xfrm>
              <a:off x="1406"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03" name="Line 19"/>
            <p:cNvSpPr>
              <a:spLocks noChangeShapeType="1"/>
            </p:cNvSpPr>
            <p:nvPr/>
          </p:nvSpPr>
          <p:spPr bwMode="auto">
            <a:xfrm>
              <a:off x="1502"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04" name="Line 20"/>
            <p:cNvSpPr>
              <a:spLocks noChangeShapeType="1"/>
            </p:cNvSpPr>
            <p:nvPr/>
          </p:nvSpPr>
          <p:spPr bwMode="auto">
            <a:xfrm>
              <a:off x="1598"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05" name="Line 21"/>
            <p:cNvSpPr>
              <a:spLocks noChangeShapeType="1"/>
            </p:cNvSpPr>
            <p:nvPr/>
          </p:nvSpPr>
          <p:spPr bwMode="auto">
            <a:xfrm>
              <a:off x="1695"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06" name="Line 22"/>
            <p:cNvSpPr>
              <a:spLocks noChangeShapeType="1"/>
            </p:cNvSpPr>
            <p:nvPr/>
          </p:nvSpPr>
          <p:spPr bwMode="auto">
            <a:xfrm>
              <a:off x="1791"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07" name="Line 23"/>
            <p:cNvSpPr>
              <a:spLocks noChangeShapeType="1"/>
            </p:cNvSpPr>
            <p:nvPr/>
          </p:nvSpPr>
          <p:spPr bwMode="auto">
            <a:xfrm>
              <a:off x="1887"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08" name="Freeform 24"/>
            <p:cNvSpPr>
              <a:spLocks/>
            </p:cNvSpPr>
            <p:nvPr/>
          </p:nvSpPr>
          <p:spPr bwMode="auto">
            <a:xfrm>
              <a:off x="1983" y="2876"/>
              <a:ext cx="55" cy="1"/>
            </a:xfrm>
            <a:custGeom>
              <a:avLst/>
              <a:gdLst>
                <a:gd name="T0" fmla="*/ 0 w 55"/>
                <a:gd name="T1" fmla="*/ 0 h 1"/>
                <a:gd name="T2" fmla="*/ 42 w 55"/>
                <a:gd name="T3" fmla="*/ 0 h 1"/>
                <a:gd name="T4" fmla="*/ 55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0" y="0"/>
                  </a:moveTo>
                  <a:lnTo>
                    <a:pt x="42" y="0"/>
                  </a:lnTo>
                  <a:lnTo>
                    <a:pt x="55" y="0"/>
                  </a:lnTo>
                </a:path>
              </a:pathLst>
            </a:custGeom>
            <a:noFill/>
            <a:ln w="11113">
              <a:solidFill>
                <a:srgbClr val="000000"/>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6409" name="Line 25"/>
            <p:cNvSpPr>
              <a:spLocks noChangeShapeType="1"/>
            </p:cNvSpPr>
            <p:nvPr/>
          </p:nvSpPr>
          <p:spPr bwMode="auto">
            <a:xfrm>
              <a:off x="2080"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0" name="Line 26"/>
            <p:cNvSpPr>
              <a:spLocks noChangeShapeType="1"/>
            </p:cNvSpPr>
            <p:nvPr/>
          </p:nvSpPr>
          <p:spPr bwMode="auto">
            <a:xfrm>
              <a:off x="2176"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1" name="Line 27"/>
            <p:cNvSpPr>
              <a:spLocks noChangeShapeType="1"/>
            </p:cNvSpPr>
            <p:nvPr/>
          </p:nvSpPr>
          <p:spPr bwMode="auto">
            <a:xfrm>
              <a:off x="2272"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2" name="Line 28"/>
            <p:cNvSpPr>
              <a:spLocks noChangeShapeType="1"/>
            </p:cNvSpPr>
            <p:nvPr/>
          </p:nvSpPr>
          <p:spPr bwMode="auto">
            <a:xfrm>
              <a:off x="2369"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3" name="Line 29"/>
            <p:cNvSpPr>
              <a:spLocks noChangeShapeType="1"/>
            </p:cNvSpPr>
            <p:nvPr/>
          </p:nvSpPr>
          <p:spPr bwMode="auto">
            <a:xfrm>
              <a:off x="2465"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4" name="Line 30"/>
            <p:cNvSpPr>
              <a:spLocks noChangeShapeType="1"/>
            </p:cNvSpPr>
            <p:nvPr/>
          </p:nvSpPr>
          <p:spPr bwMode="auto">
            <a:xfrm>
              <a:off x="2561" y="28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5" name="Freeform 31"/>
            <p:cNvSpPr>
              <a:spLocks/>
            </p:cNvSpPr>
            <p:nvPr/>
          </p:nvSpPr>
          <p:spPr bwMode="auto">
            <a:xfrm>
              <a:off x="2657" y="2848"/>
              <a:ext cx="42" cy="28"/>
            </a:xfrm>
            <a:custGeom>
              <a:avLst/>
              <a:gdLst>
                <a:gd name="T0" fmla="*/ 0 w 42"/>
                <a:gd name="T1" fmla="*/ 28 h 28"/>
                <a:gd name="T2" fmla="*/ 0 w 42"/>
                <a:gd name="T3" fmla="*/ 28 h 28"/>
                <a:gd name="T4" fmla="*/ 35 w 42"/>
                <a:gd name="T5" fmla="*/ 14 h 28"/>
                <a:gd name="T6" fmla="*/ 42 w 42"/>
                <a:gd name="T7" fmla="*/ 0 h 28"/>
                <a:gd name="T8" fmla="*/ 0 60000 65536"/>
                <a:gd name="T9" fmla="*/ 0 60000 65536"/>
                <a:gd name="T10" fmla="*/ 0 60000 65536"/>
                <a:gd name="T11" fmla="*/ 0 60000 65536"/>
                <a:gd name="T12" fmla="*/ 0 w 42"/>
                <a:gd name="T13" fmla="*/ 0 h 28"/>
                <a:gd name="T14" fmla="*/ 42 w 42"/>
                <a:gd name="T15" fmla="*/ 28 h 28"/>
              </a:gdLst>
              <a:ahLst/>
              <a:cxnLst>
                <a:cxn ang="T8">
                  <a:pos x="T0" y="T1"/>
                </a:cxn>
                <a:cxn ang="T9">
                  <a:pos x="T2" y="T3"/>
                </a:cxn>
                <a:cxn ang="T10">
                  <a:pos x="T4" y="T5"/>
                </a:cxn>
                <a:cxn ang="T11">
                  <a:pos x="T6" y="T7"/>
                </a:cxn>
              </a:cxnLst>
              <a:rect l="T12" t="T13" r="T14" b="T15"/>
              <a:pathLst>
                <a:path w="42" h="28">
                  <a:moveTo>
                    <a:pt x="0" y="28"/>
                  </a:moveTo>
                  <a:lnTo>
                    <a:pt x="0" y="28"/>
                  </a:lnTo>
                  <a:lnTo>
                    <a:pt x="35" y="14"/>
                  </a:lnTo>
                  <a:lnTo>
                    <a:pt x="42" y="0"/>
                  </a:lnTo>
                </a:path>
              </a:pathLst>
            </a:custGeom>
            <a:noFill/>
            <a:ln w="11113">
              <a:solidFill>
                <a:srgbClr val="000000"/>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6416" name="Line 32"/>
            <p:cNvSpPr>
              <a:spLocks noChangeShapeType="1"/>
            </p:cNvSpPr>
            <p:nvPr/>
          </p:nvSpPr>
          <p:spPr bwMode="auto">
            <a:xfrm flipV="1">
              <a:off x="2705" y="2752"/>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7" name="Line 33"/>
            <p:cNvSpPr>
              <a:spLocks noChangeShapeType="1"/>
            </p:cNvSpPr>
            <p:nvPr/>
          </p:nvSpPr>
          <p:spPr bwMode="auto">
            <a:xfrm flipH="1">
              <a:off x="2595"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8" name="Line 34"/>
            <p:cNvSpPr>
              <a:spLocks noChangeShapeType="1"/>
            </p:cNvSpPr>
            <p:nvPr/>
          </p:nvSpPr>
          <p:spPr bwMode="auto">
            <a:xfrm flipH="1">
              <a:off x="2499"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19" name="Line 35"/>
            <p:cNvSpPr>
              <a:spLocks noChangeShapeType="1"/>
            </p:cNvSpPr>
            <p:nvPr/>
          </p:nvSpPr>
          <p:spPr bwMode="auto">
            <a:xfrm flipH="1">
              <a:off x="2403"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0" name="Line 36"/>
            <p:cNvSpPr>
              <a:spLocks noChangeShapeType="1"/>
            </p:cNvSpPr>
            <p:nvPr/>
          </p:nvSpPr>
          <p:spPr bwMode="auto">
            <a:xfrm flipH="1">
              <a:off x="2307"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1" name="Line 37"/>
            <p:cNvSpPr>
              <a:spLocks noChangeShapeType="1"/>
            </p:cNvSpPr>
            <p:nvPr/>
          </p:nvSpPr>
          <p:spPr bwMode="auto">
            <a:xfrm flipH="1">
              <a:off x="2210"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2" name="Line 38"/>
            <p:cNvSpPr>
              <a:spLocks noChangeShapeType="1"/>
            </p:cNvSpPr>
            <p:nvPr/>
          </p:nvSpPr>
          <p:spPr bwMode="auto">
            <a:xfrm flipH="1">
              <a:off x="2114"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3" name="Freeform 39"/>
            <p:cNvSpPr>
              <a:spLocks/>
            </p:cNvSpPr>
            <p:nvPr/>
          </p:nvSpPr>
          <p:spPr bwMode="auto">
            <a:xfrm>
              <a:off x="2018" y="1776"/>
              <a:ext cx="55" cy="1"/>
            </a:xfrm>
            <a:custGeom>
              <a:avLst/>
              <a:gdLst>
                <a:gd name="T0" fmla="*/ 55 w 55"/>
                <a:gd name="T1" fmla="*/ 0 h 1"/>
                <a:gd name="T2" fmla="*/ 7 w 55"/>
                <a:gd name="T3" fmla="*/ 0 h 1"/>
                <a:gd name="T4" fmla="*/ 0 w 55"/>
                <a:gd name="T5" fmla="*/ 0 h 1"/>
                <a:gd name="T6" fmla="*/ 0 60000 65536"/>
                <a:gd name="T7" fmla="*/ 0 60000 65536"/>
                <a:gd name="T8" fmla="*/ 0 60000 65536"/>
                <a:gd name="T9" fmla="*/ 0 w 55"/>
                <a:gd name="T10" fmla="*/ 0 h 1"/>
                <a:gd name="T11" fmla="*/ 55 w 55"/>
                <a:gd name="T12" fmla="*/ 1 h 1"/>
              </a:gdLst>
              <a:ahLst/>
              <a:cxnLst>
                <a:cxn ang="T6">
                  <a:pos x="T0" y="T1"/>
                </a:cxn>
                <a:cxn ang="T7">
                  <a:pos x="T2" y="T3"/>
                </a:cxn>
                <a:cxn ang="T8">
                  <a:pos x="T4" y="T5"/>
                </a:cxn>
              </a:cxnLst>
              <a:rect l="T9" t="T10" r="T11" b="T12"/>
              <a:pathLst>
                <a:path w="55" h="1">
                  <a:moveTo>
                    <a:pt x="55" y="0"/>
                  </a:moveTo>
                  <a:lnTo>
                    <a:pt x="7" y="0"/>
                  </a:lnTo>
                  <a:lnTo>
                    <a:pt x="0" y="0"/>
                  </a:lnTo>
                </a:path>
              </a:pathLst>
            </a:custGeom>
            <a:noFill/>
            <a:ln w="11113">
              <a:solidFill>
                <a:srgbClr val="000000"/>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6424" name="Line 40"/>
            <p:cNvSpPr>
              <a:spLocks noChangeShapeType="1"/>
            </p:cNvSpPr>
            <p:nvPr/>
          </p:nvSpPr>
          <p:spPr bwMode="auto">
            <a:xfrm flipH="1">
              <a:off x="1922"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5" name="Line 41"/>
            <p:cNvSpPr>
              <a:spLocks noChangeShapeType="1"/>
            </p:cNvSpPr>
            <p:nvPr/>
          </p:nvSpPr>
          <p:spPr bwMode="auto">
            <a:xfrm flipH="1">
              <a:off x="1825"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6" name="Line 42"/>
            <p:cNvSpPr>
              <a:spLocks noChangeShapeType="1"/>
            </p:cNvSpPr>
            <p:nvPr/>
          </p:nvSpPr>
          <p:spPr bwMode="auto">
            <a:xfrm flipH="1">
              <a:off x="1729"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7" name="Line 43"/>
            <p:cNvSpPr>
              <a:spLocks noChangeShapeType="1"/>
            </p:cNvSpPr>
            <p:nvPr/>
          </p:nvSpPr>
          <p:spPr bwMode="auto">
            <a:xfrm flipH="1">
              <a:off x="1633"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8" name="Line 44"/>
            <p:cNvSpPr>
              <a:spLocks noChangeShapeType="1"/>
            </p:cNvSpPr>
            <p:nvPr/>
          </p:nvSpPr>
          <p:spPr bwMode="auto">
            <a:xfrm flipH="1">
              <a:off x="1537"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29" name="Line 45"/>
            <p:cNvSpPr>
              <a:spLocks noChangeShapeType="1"/>
            </p:cNvSpPr>
            <p:nvPr/>
          </p:nvSpPr>
          <p:spPr bwMode="auto">
            <a:xfrm flipH="1">
              <a:off x="1440" y="1776"/>
              <a:ext cx="55" cy="1"/>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30" name="Rectangle 46"/>
            <p:cNvSpPr>
              <a:spLocks noChangeArrowheads="1"/>
            </p:cNvSpPr>
            <p:nvPr/>
          </p:nvSpPr>
          <p:spPr bwMode="auto">
            <a:xfrm>
              <a:off x="2492" y="1955"/>
              <a:ext cx="28" cy="13"/>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6431" name="Freeform 47"/>
            <p:cNvSpPr>
              <a:spLocks/>
            </p:cNvSpPr>
            <p:nvPr/>
          </p:nvSpPr>
          <p:spPr bwMode="auto">
            <a:xfrm>
              <a:off x="1990" y="2340"/>
              <a:ext cx="28" cy="34"/>
            </a:xfrm>
            <a:custGeom>
              <a:avLst/>
              <a:gdLst>
                <a:gd name="T0" fmla="*/ 14 w 28"/>
                <a:gd name="T1" fmla="*/ 34 h 34"/>
                <a:gd name="T2" fmla="*/ 0 w 28"/>
                <a:gd name="T3" fmla="*/ 27 h 34"/>
                <a:gd name="T4" fmla="*/ 21 w 28"/>
                <a:gd name="T5" fmla="*/ 0 h 34"/>
                <a:gd name="T6" fmla="*/ 28 w 28"/>
                <a:gd name="T7" fmla="*/ 13 h 34"/>
                <a:gd name="T8" fmla="*/ 14 w 28"/>
                <a:gd name="T9" fmla="*/ 34 h 34"/>
                <a:gd name="T10" fmla="*/ 0 60000 65536"/>
                <a:gd name="T11" fmla="*/ 0 60000 65536"/>
                <a:gd name="T12" fmla="*/ 0 60000 65536"/>
                <a:gd name="T13" fmla="*/ 0 60000 65536"/>
                <a:gd name="T14" fmla="*/ 0 60000 65536"/>
                <a:gd name="T15" fmla="*/ 0 w 28"/>
                <a:gd name="T16" fmla="*/ 0 h 34"/>
                <a:gd name="T17" fmla="*/ 28 w 28"/>
                <a:gd name="T18" fmla="*/ 34 h 34"/>
              </a:gdLst>
              <a:ahLst/>
              <a:cxnLst>
                <a:cxn ang="T10">
                  <a:pos x="T0" y="T1"/>
                </a:cxn>
                <a:cxn ang="T11">
                  <a:pos x="T2" y="T3"/>
                </a:cxn>
                <a:cxn ang="T12">
                  <a:pos x="T4" y="T5"/>
                </a:cxn>
                <a:cxn ang="T13">
                  <a:pos x="T6" y="T7"/>
                </a:cxn>
                <a:cxn ang="T14">
                  <a:pos x="T8" y="T9"/>
                </a:cxn>
              </a:cxnLst>
              <a:rect l="T15" t="T16" r="T17" b="T18"/>
              <a:pathLst>
                <a:path w="28" h="34">
                  <a:moveTo>
                    <a:pt x="14" y="34"/>
                  </a:moveTo>
                  <a:lnTo>
                    <a:pt x="0" y="27"/>
                  </a:lnTo>
                  <a:lnTo>
                    <a:pt x="21" y="0"/>
                  </a:lnTo>
                  <a:lnTo>
                    <a:pt x="28" y="13"/>
                  </a:lnTo>
                  <a:lnTo>
                    <a:pt x="14" y="34"/>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432" name="Freeform 48"/>
            <p:cNvSpPr>
              <a:spLocks/>
            </p:cNvSpPr>
            <p:nvPr/>
          </p:nvSpPr>
          <p:spPr bwMode="auto">
            <a:xfrm>
              <a:off x="2004" y="2353"/>
              <a:ext cx="28" cy="28"/>
            </a:xfrm>
            <a:custGeom>
              <a:avLst/>
              <a:gdLst>
                <a:gd name="T0" fmla="*/ 0 w 28"/>
                <a:gd name="T1" fmla="*/ 21 h 28"/>
                <a:gd name="T2" fmla="*/ 14 w 28"/>
                <a:gd name="T3" fmla="*/ 28 h 28"/>
                <a:gd name="T4" fmla="*/ 28 w 28"/>
                <a:gd name="T5" fmla="*/ 7 h 28"/>
                <a:gd name="T6" fmla="*/ 21 w 28"/>
                <a:gd name="T7" fmla="*/ 0 h 28"/>
                <a:gd name="T8" fmla="*/ 0 w 28"/>
                <a:gd name="T9" fmla="*/ 21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0" y="21"/>
                  </a:moveTo>
                  <a:lnTo>
                    <a:pt x="14" y="28"/>
                  </a:lnTo>
                  <a:lnTo>
                    <a:pt x="28" y="7"/>
                  </a:lnTo>
                  <a:lnTo>
                    <a:pt x="21" y="0"/>
                  </a:lnTo>
                  <a:lnTo>
                    <a:pt x="0" y="21"/>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433" name="Freeform 49"/>
            <p:cNvSpPr>
              <a:spLocks/>
            </p:cNvSpPr>
            <p:nvPr/>
          </p:nvSpPr>
          <p:spPr bwMode="auto">
            <a:xfrm>
              <a:off x="1488" y="1948"/>
              <a:ext cx="35" cy="34"/>
            </a:xfrm>
            <a:custGeom>
              <a:avLst/>
              <a:gdLst>
                <a:gd name="T0" fmla="*/ 14 w 35"/>
                <a:gd name="T1" fmla="*/ 34 h 34"/>
                <a:gd name="T2" fmla="*/ 0 w 35"/>
                <a:gd name="T3" fmla="*/ 27 h 34"/>
                <a:gd name="T4" fmla="*/ 21 w 35"/>
                <a:gd name="T5" fmla="*/ 0 h 34"/>
                <a:gd name="T6" fmla="*/ 35 w 35"/>
                <a:gd name="T7" fmla="*/ 13 h 34"/>
                <a:gd name="T8" fmla="*/ 14 w 35"/>
                <a:gd name="T9" fmla="*/ 34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14" y="34"/>
                  </a:moveTo>
                  <a:lnTo>
                    <a:pt x="0" y="27"/>
                  </a:lnTo>
                  <a:lnTo>
                    <a:pt x="21" y="0"/>
                  </a:lnTo>
                  <a:lnTo>
                    <a:pt x="35" y="13"/>
                  </a:lnTo>
                  <a:lnTo>
                    <a:pt x="14" y="34"/>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434" name="Freeform 50"/>
            <p:cNvSpPr>
              <a:spLocks/>
            </p:cNvSpPr>
            <p:nvPr/>
          </p:nvSpPr>
          <p:spPr bwMode="auto">
            <a:xfrm>
              <a:off x="2004" y="2340"/>
              <a:ext cx="28" cy="34"/>
            </a:xfrm>
            <a:custGeom>
              <a:avLst/>
              <a:gdLst>
                <a:gd name="T0" fmla="*/ 14 w 28"/>
                <a:gd name="T1" fmla="*/ 34 h 34"/>
                <a:gd name="T2" fmla="*/ 28 w 28"/>
                <a:gd name="T3" fmla="*/ 27 h 34"/>
                <a:gd name="T4" fmla="*/ 14 w 28"/>
                <a:gd name="T5" fmla="*/ 0 h 34"/>
                <a:gd name="T6" fmla="*/ 0 w 28"/>
                <a:gd name="T7" fmla="*/ 13 h 34"/>
                <a:gd name="T8" fmla="*/ 14 w 28"/>
                <a:gd name="T9" fmla="*/ 34 h 34"/>
                <a:gd name="T10" fmla="*/ 0 60000 65536"/>
                <a:gd name="T11" fmla="*/ 0 60000 65536"/>
                <a:gd name="T12" fmla="*/ 0 60000 65536"/>
                <a:gd name="T13" fmla="*/ 0 60000 65536"/>
                <a:gd name="T14" fmla="*/ 0 60000 65536"/>
                <a:gd name="T15" fmla="*/ 0 w 28"/>
                <a:gd name="T16" fmla="*/ 0 h 34"/>
                <a:gd name="T17" fmla="*/ 28 w 28"/>
                <a:gd name="T18" fmla="*/ 34 h 34"/>
              </a:gdLst>
              <a:ahLst/>
              <a:cxnLst>
                <a:cxn ang="T10">
                  <a:pos x="T0" y="T1"/>
                </a:cxn>
                <a:cxn ang="T11">
                  <a:pos x="T2" y="T3"/>
                </a:cxn>
                <a:cxn ang="T12">
                  <a:pos x="T4" y="T5"/>
                </a:cxn>
                <a:cxn ang="T13">
                  <a:pos x="T6" y="T7"/>
                </a:cxn>
                <a:cxn ang="T14">
                  <a:pos x="T8" y="T9"/>
                </a:cxn>
              </a:cxnLst>
              <a:rect l="T15" t="T16" r="T17" b="T18"/>
              <a:pathLst>
                <a:path w="28" h="34">
                  <a:moveTo>
                    <a:pt x="14" y="34"/>
                  </a:moveTo>
                  <a:lnTo>
                    <a:pt x="28" y="27"/>
                  </a:lnTo>
                  <a:lnTo>
                    <a:pt x="14" y="0"/>
                  </a:lnTo>
                  <a:lnTo>
                    <a:pt x="0" y="13"/>
                  </a:lnTo>
                  <a:lnTo>
                    <a:pt x="14" y="34"/>
                  </a:lnTo>
                  <a:close/>
                </a:path>
              </a:pathLst>
            </a:custGeom>
            <a:solidFill>
              <a:srgbClr val="0000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435" name="Rectangle 51"/>
            <p:cNvSpPr>
              <a:spLocks noChangeArrowheads="1"/>
            </p:cNvSpPr>
            <p:nvPr/>
          </p:nvSpPr>
          <p:spPr bwMode="auto">
            <a:xfrm>
              <a:off x="1495" y="1955"/>
              <a:ext cx="28" cy="13"/>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6436" name="Rectangle 52"/>
            <p:cNvSpPr>
              <a:spLocks noChangeArrowheads="1"/>
            </p:cNvSpPr>
            <p:nvPr/>
          </p:nvSpPr>
          <p:spPr bwMode="auto">
            <a:xfrm>
              <a:off x="1495" y="1955"/>
              <a:ext cx="14" cy="2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6437" name="Rectangle 53"/>
            <p:cNvSpPr>
              <a:spLocks noChangeArrowheads="1"/>
            </p:cNvSpPr>
            <p:nvPr/>
          </p:nvSpPr>
          <p:spPr bwMode="auto">
            <a:xfrm>
              <a:off x="2506" y="1955"/>
              <a:ext cx="14" cy="27"/>
            </a:xfrm>
            <a:prstGeom prst="rect">
              <a:avLst/>
            </a:prstGeom>
            <a:solidFill>
              <a:srgbClr val="0000FF"/>
            </a:solidFill>
            <a:ln w="9525">
              <a:noFill/>
              <a:miter lim="800000"/>
              <a:headEnd/>
              <a:tailEnd/>
            </a:ln>
          </p:spPr>
          <p:txBody>
            <a:bodyPr/>
            <a:lstStyle/>
            <a:p>
              <a:pPr fontAlgn="base">
                <a:spcBef>
                  <a:spcPct val="0"/>
                </a:spcBef>
                <a:spcAft>
                  <a:spcPct val="0"/>
                </a:spcAft>
              </a:pPr>
              <a:endParaRPr lang="en-CA" b="1">
                <a:solidFill>
                  <a:srgbClr val="000000"/>
                </a:solidFill>
              </a:endParaRPr>
            </a:p>
          </p:txBody>
        </p:sp>
        <p:sp>
          <p:nvSpPr>
            <p:cNvPr id="16438" name="Oval 54"/>
            <p:cNvSpPr>
              <a:spLocks noChangeArrowheads="1"/>
            </p:cNvSpPr>
            <p:nvPr/>
          </p:nvSpPr>
          <p:spPr bwMode="auto">
            <a:xfrm>
              <a:off x="1427" y="1879"/>
              <a:ext cx="178" cy="179"/>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439" name="Oval 55"/>
            <p:cNvSpPr>
              <a:spLocks noChangeArrowheads="1"/>
            </p:cNvSpPr>
            <p:nvPr/>
          </p:nvSpPr>
          <p:spPr bwMode="auto">
            <a:xfrm>
              <a:off x="1430" y="1882"/>
              <a:ext cx="172" cy="173"/>
            </a:xfrm>
            <a:prstGeom prst="ellipse">
              <a:avLst/>
            </a:prstGeom>
            <a:noFill/>
            <a:ln w="3333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6440" name="Oval 56"/>
            <p:cNvSpPr>
              <a:spLocks noChangeArrowheads="1"/>
            </p:cNvSpPr>
            <p:nvPr/>
          </p:nvSpPr>
          <p:spPr bwMode="auto">
            <a:xfrm>
              <a:off x="1922" y="2278"/>
              <a:ext cx="178" cy="178"/>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441" name="Oval 57"/>
            <p:cNvSpPr>
              <a:spLocks noChangeArrowheads="1"/>
            </p:cNvSpPr>
            <p:nvPr/>
          </p:nvSpPr>
          <p:spPr bwMode="auto">
            <a:xfrm>
              <a:off x="1925" y="2281"/>
              <a:ext cx="172" cy="172"/>
            </a:xfrm>
            <a:prstGeom prst="ellipse">
              <a:avLst/>
            </a:prstGeom>
            <a:noFill/>
            <a:ln w="3333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6442" name="Oval 58"/>
            <p:cNvSpPr>
              <a:spLocks noChangeArrowheads="1"/>
            </p:cNvSpPr>
            <p:nvPr/>
          </p:nvSpPr>
          <p:spPr bwMode="auto">
            <a:xfrm>
              <a:off x="2417" y="1879"/>
              <a:ext cx="185" cy="179"/>
            </a:xfrm>
            <a:prstGeom prst="ellipse">
              <a:avLst/>
            </a:prstGeom>
            <a:solidFill>
              <a:srgbClr val="FFFFFF"/>
            </a:solidFill>
            <a:ln w="9525">
              <a:noFill/>
              <a:round/>
              <a:headEnd/>
              <a:tailEnd/>
            </a:ln>
          </p:spPr>
          <p:txBody>
            <a:bodyPr/>
            <a:lstStyle/>
            <a:p>
              <a:pPr fontAlgn="base">
                <a:spcBef>
                  <a:spcPct val="0"/>
                </a:spcBef>
                <a:spcAft>
                  <a:spcPct val="0"/>
                </a:spcAft>
              </a:pPr>
              <a:endParaRPr lang="en-CA" b="1">
                <a:solidFill>
                  <a:srgbClr val="000000"/>
                </a:solidFill>
              </a:endParaRPr>
            </a:p>
          </p:txBody>
        </p:sp>
        <p:sp>
          <p:nvSpPr>
            <p:cNvPr id="16443" name="Oval 59"/>
            <p:cNvSpPr>
              <a:spLocks noChangeArrowheads="1"/>
            </p:cNvSpPr>
            <p:nvPr/>
          </p:nvSpPr>
          <p:spPr bwMode="auto">
            <a:xfrm>
              <a:off x="2420" y="1882"/>
              <a:ext cx="179" cy="173"/>
            </a:xfrm>
            <a:prstGeom prst="ellipse">
              <a:avLst/>
            </a:prstGeom>
            <a:noFill/>
            <a:ln w="33338">
              <a:solidFill>
                <a:srgbClr val="FF0000"/>
              </a:solidFill>
              <a:round/>
              <a:headEnd/>
              <a:tailEnd/>
            </a:ln>
          </p:spPr>
          <p:txBody>
            <a:bodyPr/>
            <a:lstStyle/>
            <a:p>
              <a:pPr fontAlgn="base">
                <a:spcBef>
                  <a:spcPct val="0"/>
                </a:spcBef>
                <a:spcAft>
                  <a:spcPct val="0"/>
                </a:spcAft>
              </a:pPr>
              <a:endParaRPr lang="en-CA" b="1">
                <a:solidFill>
                  <a:srgbClr val="000000"/>
                </a:solidFill>
              </a:endParaRPr>
            </a:p>
          </p:txBody>
        </p:sp>
        <p:sp>
          <p:nvSpPr>
            <p:cNvPr id="16444" name="Line 60"/>
            <p:cNvSpPr>
              <a:spLocks noChangeShapeType="1"/>
            </p:cNvSpPr>
            <p:nvPr/>
          </p:nvSpPr>
          <p:spPr bwMode="auto">
            <a:xfrm>
              <a:off x="1344" y="1845"/>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45" name="Line 61"/>
            <p:cNvSpPr>
              <a:spLocks noChangeShapeType="1"/>
            </p:cNvSpPr>
            <p:nvPr/>
          </p:nvSpPr>
          <p:spPr bwMode="auto">
            <a:xfrm>
              <a:off x="1344" y="1941"/>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46" name="Line 62"/>
            <p:cNvSpPr>
              <a:spLocks noChangeShapeType="1"/>
            </p:cNvSpPr>
            <p:nvPr/>
          </p:nvSpPr>
          <p:spPr bwMode="auto">
            <a:xfrm>
              <a:off x="1344" y="2037"/>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47" name="Line 63"/>
            <p:cNvSpPr>
              <a:spLocks noChangeShapeType="1"/>
            </p:cNvSpPr>
            <p:nvPr/>
          </p:nvSpPr>
          <p:spPr bwMode="auto">
            <a:xfrm>
              <a:off x="1344" y="2133"/>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48" name="Line 64"/>
            <p:cNvSpPr>
              <a:spLocks noChangeShapeType="1"/>
            </p:cNvSpPr>
            <p:nvPr/>
          </p:nvSpPr>
          <p:spPr bwMode="auto">
            <a:xfrm>
              <a:off x="1344" y="2230"/>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49" name="Line 65"/>
            <p:cNvSpPr>
              <a:spLocks noChangeShapeType="1"/>
            </p:cNvSpPr>
            <p:nvPr/>
          </p:nvSpPr>
          <p:spPr bwMode="auto">
            <a:xfrm>
              <a:off x="1344" y="2326"/>
              <a:ext cx="1" cy="62"/>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0" name="Line 66"/>
            <p:cNvSpPr>
              <a:spLocks noChangeShapeType="1"/>
            </p:cNvSpPr>
            <p:nvPr/>
          </p:nvSpPr>
          <p:spPr bwMode="auto">
            <a:xfrm>
              <a:off x="1344" y="2429"/>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1" name="Line 67"/>
            <p:cNvSpPr>
              <a:spLocks noChangeShapeType="1"/>
            </p:cNvSpPr>
            <p:nvPr/>
          </p:nvSpPr>
          <p:spPr bwMode="auto">
            <a:xfrm>
              <a:off x="1344" y="2525"/>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2" name="Line 68"/>
            <p:cNvSpPr>
              <a:spLocks noChangeShapeType="1"/>
            </p:cNvSpPr>
            <p:nvPr/>
          </p:nvSpPr>
          <p:spPr bwMode="auto">
            <a:xfrm>
              <a:off x="1344" y="2621"/>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3" name="Line 69"/>
            <p:cNvSpPr>
              <a:spLocks noChangeShapeType="1"/>
            </p:cNvSpPr>
            <p:nvPr/>
          </p:nvSpPr>
          <p:spPr bwMode="auto">
            <a:xfrm flipV="1">
              <a:off x="2705" y="2656"/>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4" name="Line 70"/>
            <p:cNvSpPr>
              <a:spLocks noChangeShapeType="1"/>
            </p:cNvSpPr>
            <p:nvPr/>
          </p:nvSpPr>
          <p:spPr bwMode="auto">
            <a:xfrm flipV="1">
              <a:off x="2705" y="2560"/>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5" name="Line 71"/>
            <p:cNvSpPr>
              <a:spLocks noChangeShapeType="1"/>
            </p:cNvSpPr>
            <p:nvPr/>
          </p:nvSpPr>
          <p:spPr bwMode="auto">
            <a:xfrm flipV="1">
              <a:off x="2705" y="2463"/>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6" name="Line 72"/>
            <p:cNvSpPr>
              <a:spLocks noChangeShapeType="1"/>
            </p:cNvSpPr>
            <p:nvPr/>
          </p:nvSpPr>
          <p:spPr bwMode="auto">
            <a:xfrm flipV="1">
              <a:off x="2705" y="2367"/>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7" name="Line 73"/>
            <p:cNvSpPr>
              <a:spLocks noChangeShapeType="1"/>
            </p:cNvSpPr>
            <p:nvPr/>
          </p:nvSpPr>
          <p:spPr bwMode="auto">
            <a:xfrm flipV="1">
              <a:off x="2705" y="2271"/>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8" name="Line 74"/>
            <p:cNvSpPr>
              <a:spLocks noChangeShapeType="1"/>
            </p:cNvSpPr>
            <p:nvPr/>
          </p:nvSpPr>
          <p:spPr bwMode="auto">
            <a:xfrm flipV="1">
              <a:off x="2705" y="2168"/>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59" name="Line 75"/>
            <p:cNvSpPr>
              <a:spLocks noChangeShapeType="1"/>
            </p:cNvSpPr>
            <p:nvPr/>
          </p:nvSpPr>
          <p:spPr bwMode="auto">
            <a:xfrm flipV="1">
              <a:off x="2705" y="2071"/>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60" name="Line 76"/>
            <p:cNvSpPr>
              <a:spLocks noChangeShapeType="1"/>
            </p:cNvSpPr>
            <p:nvPr/>
          </p:nvSpPr>
          <p:spPr bwMode="auto">
            <a:xfrm flipV="1">
              <a:off x="2705" y="1975"/>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61" name="Line 77"/>
            <p:cNvSpPr>
              <a:spLocks noChangeShapeType="1"/>
            </p:cNvSpPr>
            <p:nvPr/>
          </p:nvSpPr>
          <p:spPr bwMode="auto">
            <a:xfrm flipV="1">
              <a:off x="2705" y="1879"/>
              <a:ext cx="1" cy="55"/>
            </a:xfrm>
            <a:prstGeom prst="line">
              <a:avLst/>
            </a:prstGeom>
            <a:noFill/>
            <a:ln w="11113">
              <a:solidFill>
                <a:srgbClr val="000000"/>
              </a:solidFill>
              <a:round/>
              <a:headEnd/>
              <a:tailEnd/>
            </a:ln>
          </p:spPr>
          <p:txBody>
            <a:bodyPr/>
            <a:lstStyle/>
            <a:p>
              <a:pPr fontAlgn="base">
                <a:spcBef>
                  <a:spcPct val="0"/>
                </a:spcBef>
                <a:spcAft>
                  <a:spcPct val="0"/>
                </a:spcAft>
              </a:pPr>
              <a:endParaRPr lang="en-CA" b="1">
                <a:solidFill>
                  <a:srgbClr val="000000"/>
                </a:solidFill>
              </a:endParaRPr>
            </a:p>
          </p:txBody>
        </p:sp>
        <p:sp>
          <p:nvSpPr>
            <p:cNvPr id="16462" name="Freeform 78"/>
            <p:cNvSpPr>
              <a:spLocks/>
            </p:cNvSpPr>
            <p:nvPr/>
          </p:nvSpPr>
          <p:spPr bwMode="auto">
            <a:xfrm>
              <a:off x="2692" y="1790"/>
              <a:ext cx="13" cy="48"/>
            </a:xfrm>
            <a:custGeom>
              <a:avLst/>
              <a:gdLst>
                <a:gd name="T0" fmla="*/ 13 w 13"/>
                <a:gd name="T1" fmla="*/ 48 h 48"/>
                <a:gd name="T2" fmla="*/ 13 w 13"/>
                <a:gd name="T3" fmla="*/ 34 h 48"/>
                <a:gd name="T4" fmla="*/ 0 w 13"/>
                <a:gd name="T5" fmla="*/ 0 h 48"/>
                <a:gd name="T6" fmla="*/ 0 w 13"/>
                <a:gd name="T7" fmla="*/ 0 h 48"/>
                <a:gd name="T8" fmla="*/ 0 60000 65536"/>
                <a:gd name="T9" fmla="*/ 0 60000 65536"/>
                <a:gd name="T10" fmla="*/ 0 60000 65536"/>
                <a:gd name="T11" fmla="*/ 0 60000 65536"/>
                <a:gd name="T12" fmla="*/ 0 w 13"/>
                <a:gd name="T13" fmla="*/ 0 h 48"/>
                <a:gd name="T14" fmla="*/ 13 w 13"/>
                <a:gd name="T15" fmla="*/ 48 h 48"/>
              </a:gdLst>
              <a:ahLst/>
              <a:cxnLst>
                <a:cxn ang="T8">
                  <a:pos x="T0" y="T1"/>
                </a:cxn>
                <a:cxn ang="T9">
                  <a:pos x="T2" y="T3"/>
                </a:cxn>
                <a:cxn ang="T10">
                  <a:pos x="T4" y="T5"/>
                </a:cxn>
                <a:cxn ang="T11">
                  <a:pos x="T6" y="T7"/>
                </a:cxn>
              </a:cxnLst>
              <a:rect l="T12" t="T13" r="T14" b="T15"/>
              <a:pathLst>
                <a:path w="13" h="48">
                  <a:moveTo>
                    <a:pt x="13" y="48"/>
                  </a:moveTo>
                  <a:lnTo>
                    <a:pt x="13" y="34"/>
                  </a:lnTo>
                  <a:lnTo>
                    <a:pt x="0" y="0"/>
                  </a:lnTo>
                </a:path>
              </a:pathLst>
            </a:custGeom>
            <a:noFill/>
            <a:ln w="11113">
              <a:solidFill>
                <a:srgbClr val="000000"/>
              </a:solidFill>
              <a:prstDash val="solid"/>
              <a:round/>
              <a:headEnd/>
              <a:tailEnd/>
            </a:ln>
          </p:spPr>
          <p:txBody>
            <a:bodyPr/>
            <a:lstStyle/>
            <a:p>
              <a:pPr fontAlgn="base">
                <a:spcBef>
                  <a:spcPct val="0"/>
                </a:spcBef>
                <a:spcAft>
                  <a:spcPct val="0"/>
                </a:spcAft>
              </a:pPr>
              <a:endParaRPr lang="en-CA" b="1">
                <a:solidFill>
                  <a:srgbClr val="000000"/>
                </a:solidFill>
              </a:endParaRPr>
            </a:p>
          </p:txBody>
        </p:sp>
        <p:sp>
          <p:nvSpPr>
            <p:cNvPr id="16463" name="Line 79"/>
            <p:cNvSpPr>
              <a:spLocks noChangeShapeType="1"/>
            </p:cNvSpPr>
            <p:nvPr/>
          </p:nvSpPr>
          <p:spPr bwMode="auto">
            <a:xfrm>
              <a:off x="1536" y="2064"/>
              <a:ext cx="0" cy="528"/>
            </a:xfrm>
            <a:prstGeom prst="line">
              <a:avLst/>
            </a:prstGeom>
            <a:noFill/>
            <a:ln w="22225">
              <a:solidFill>
                <a:srgbClr val="0000FF"/>
              </a:solidFill>
              <a:round/>
              <a:headEnd/>
              <a:tailEnd type="triangle" w="med" len="med"/>
            </a:ln>
          </p:spPr>
          <p:txBody>
            <a:bodyPr wrap="none"/>
            <a:lstStyle/>
            <a:p>
              <a:pPr fontAlgn="base">
                <a:spcBef>
                  <a:spcPct val="0"/>
                </a:spcBef>
                <a:spcAft>
                  <a:spcPct val="0"/>
                </a:spcAft>
              </a:pPr>
              <a:endParaRPr lang="en-CA" b="1">
                <a:solidFill>
                  <a:srgbClr val="000000"/>
                </a:solidFill>
              </a:endParaRPr>
            </a:p>
          </p:txBody>
        </p:sp>
        <p:sp>
          <p:nvSpPr>
            <p:cNvPr id="16464" name="Line 80"/>
            <p:cNvSpPr>
              <a:spLocks noChangeShapeType="1"/>
            </p:cNvSpPr>
            <p:nvPr/>
          </p:nvSpPr>
          <p:spPr bwMode="auto">
            <a:xfrm>
              <a:off x="1632" y="2688"/>
              <a:ext cx="816" cy="0"/>
            </a:xfrm>
            <a:prstGeom prst="line">
              <a:avLst/>
            </a:prstGeom>
            <a:noFill/>
            <a:ln w="22225">
              <a:solidFill>
                <a:srgbClr val="0000FF"/>
              </a:solidFill>
              <a:round/>
              <a:headEnd/>
              <a:tailEnd type="triangle" w="med" len="med"/>
            </a:ln>
          </p:spPr>
          <p:txBody>
            <a:bodyPr wrap="none"/>
            <a:lstStyle/>
            <a:p>
              <a:pPr fontAlgn="base">
                <a:spcBef>
                  <a:spcPct val="0"/>
                </a:spcBef>
                <a:spcAft>
                  <a:spcPct val="0"/>
                </a:spcAft>
              </a:pPr>
              <a:endParaRPr lang="en-CA" b="1">
                <a:solidFill>
                  <a:srgbClr val="000000"/>
                </a:solidFill>
              </a:endParaRPr>
            </a:p>
          </p:txBody>
        </p:sp>
        <p:sp>
          <p:nvSpPr>
            <p:cNvPr id="16465" name="Line 81"/>
            <p:cNvSpPr>
              <a:spLocks noChangeShapeType="1"/>
            </p:cNvSpPr>
            <p:nvPr/>
          </p:nvSpPr>
          <p:spPr bwMode="auto">
            <a:xfrm flipH="1" flipV="1">
              <a:off x="2064" y="2448"/>
              <a:ext cx="384" cy="144"/>
            </a:xfrm>
            <a:prstGeom prst="line">
              <a:avLst/>
            </a:prstGeom>
            <a:noFill/>
            <a:ln w="22225">
              <a:solidFill>
                <a:srgbClr val="0000FF"/>
              </a:solidFill>
              <a:round/>
              <a:headEnd/>
              <a:tailEnd type="triangle" w="med" len="med"/>
            </a:ln>
          </p:spPr>
          <p:txBody>
            <a:bodyPr wrap="none"/>
            <a:lstStyle/>
            <a:p>
              <a:pPr fontAlgn="base">
                <a:spcBef>
                  <a:spcPct val="0"/>
                </a:spcBef>
                <a:spcAft>
                  <a:spcPct val="0"/>
                </a:spcAft>
              </a:pPr>
              <a:endParaRPr lang="en-CA" b="1">
                <a:solidFill>
                  <a:srgbClr val="000000"/>
                </a:solidFill>
              </a:endParaRPr>
            </a:p>
          </p:txBody>
        </p:sp>
        <p:sp>
          <p:nvSpPr>
            <p:cNvPr id="16466" name="Line 82"/>
            <p:cNvSpPr>
              <a:spLocks noChangeShapeType="1"/>
            </p:cNvSpPr>
            <p:nvPr/>
          </p:nvSpPr>
          <p:spPr bwMode="auto">
            <a:xfrm flipV="1">
              <a:off x="2496" y="2064"/>
              <a:ext cx="0" cy="528"/>
            </a:xfrm>
            <a:prstGeom prst="line">
              <a:avLst/>
            </a:prstGeom>
            <a:noFill/>
            <a:ln w="25400">
              <a:solidFill>
                <a:srgbClr val="0000FF"/>
              </a:solidFill>
              <a:round/>
              <a:headEnd/>
              <a:tailEnd type="triangle" w="med" len="med"/>
            </a:ln>
          </p:spPr>
          <p:txBody>
            <a:bodyPr wrap="none"/>
            <a:lstStyle/>
            <a:p>
              <a:pPr fontAlgn="base">
                <a:spcBef>
                  <a:spcPct val="0"/>
                </a:spcBef>
                <a:spcAft>
                  <a:spcPct val="0"/>
                </a:spcAft>
              </a:pPr>
              <a:endParaRPr lang="en-CA" b="1">
                <a:solidFill>
                  <a:srgbClr val="000000"/>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t>Terminology: Adjacent </a:t>
            </a:r>
          </a:p>
        </p:txBody>
      </p:sp>
      <p:sp>
        <p:nvSpPr>
          <p:cNvPr id="17411" name="Rectangle 3"/>
          <p:cNvSpPr>
            <a:spLocks noGrp="1" noChangeArrowheads="1"/>
          </p:cNvSpPr>
          <p:nvPr>
            <p:ph type="body" idx="1"/>
          </p:nvPr>
        </p:nvSpPr>
        <p:spPr/>
        <p:txBody>
          <a:bodyPr/>
          <a:lstStyle/>
          <a:p>
            <a:pPr eaLnBrk="1" hangingPunct="1"/>
            <a:r>
              <a:rPr lang="en-US" altLang="zh-TW">
                <a:ea typeface="新細明體" pitchFamily="18" charset="-120"/>
              </a:rPr>
              <a:t>If (v</a:t>
            </a:r>
            <a:r>
              <a:rPr lang="en-US" altLang="zh-TW" sz="1700">
                <a:ea typeface="新細明體" pitchFamily="18" charset="-120"/>
              </a:rPr>
              <a:t>0</a:t>
            </a:r>
            <a:r>
              <a:rPr lang="en-US" altLang="zh-TW">
                <a:ea typeface="新細明體" pitchFamily="18" charset="-120"/>
              </a:rPr>
              <a:t>, v</a:t>
            </a:r>
            <a:r>
              <a:rPr lang="en-US" altLang="zh-TW" sz="1700">
                <a:ea typeface="新細明體" pitchFamily="18" charset="-120"/>
              </a:rPr>
              <a:t>1</a:t>
            </a:r>
            <a:r>
              <a:rPr lang="en-US" altLang="zh-TW">
                <a:ea typeface="新細明體" pitchFamily="18" charset="-120"/>
              </a:rPr>
              <a:t>) is an edge in an undirected graph, </a:t>
            </a:r>
          </a:p>
          <a:p>
            <a:pPr lvl="1" eaLnBrk="1" hangingPunct="1"/>
            <a:r>
              <a:rPr lang="en-US" altLang="zh-TW">
                <a:ea typeface="新細明體" pitchFamily="18" charset="-120"/>
              </a:rPr>
              <a:t>v</a:t>
            </a:r>
            <a:r>
              <a:rPr lang="en-US" altLang="zh-TW" sz="1500">
                <a:ea typeface="新細明體" pitchFamily="18" charset="-120"/>
              </a:rPr>
              <a:t>0</a:t>
            </a:r>
            <a:r>
              <a:rPr lang="en-US" altLang="zh-TW">
                <a:ea typeface="新細明體" pitchFamily="18" charset="-120"/>
              </a:rPr>
              <a:t> and v</a:t>
            </a:r>
            <a:r>
              <a:rPr lang="en-US" altLang="zh-TW" sz="1500">
                <a:ea typeface="新細明體" pitchFamily="18" charset="-120"/>
              </a:rPr>
              <a:t>1</a:t>
            </a:r>
            <a:r>
              <a:rPr lang="en-US" altLang="zh-TW">
                <a:ea typeface="新細明體" pitchFamily="18" charset="-120"/>
              </a:rPr>
              <a:t> are </a:t>
            </a:r>
            <a:r>
              <a:rPr lang="en-US" altLang="zh-TW">
                <a:solidFill>
                  <a:srgbClr val="CC3300"/>
                </a:solidFill>
                <a:ea typeface="新細明體" pitchFamily="18" charset="-120"/>
              </a:rPr>
              <a:t>adjacent</a:t>
            </a:r>
            <a:endParaRPr lang="en-US" altLang="zh-TW">
              <a:ea typeface="新細明體" pitchFamily="18" charset="-120"/>
            </a:endParaRPr>
          </a:p>
          <a:p>
            <a:pPr lvl="1" eaLnBrk="1" hangingPunct="1"/>
            <a:r>
              <a:rPr lang="en-US" altLang="zh-TW">
                <a:ea typeface="新細明體" pitchFamily="18" charset="-120"/>
              </a:rPr>
              <a:t>The edge (v</a:t>
            </a:r>
            <a:r>
              <a:rPr lang="en-US" altLang="zh-TW" sz="1500">
                <a:ea typeface="新細明體" pitchFamily="18" charset="-120"/>
              </a:rPr>
              <a:t>0</a:t>
            </a:r>
            <a:r>
              <a:rPr lang="en-US" altLang="zh-TW">
                <a:ea typeface="新細明體" pitchFamily="18" charset="-120"/>
              </a:rPr>
              <a:t>, v</a:t>
            </a:r>
            <a:r>
              <a:rPr lang="en-US" altLang="zh-TW" sz="1500">
                <a:ea typeface="新細明體" pitchFamily="18" charset="-120"/>
              </a:rPr>
              <a:t>1</a:t>
            </a:r>
            <a:r>
              <a:rPr lang="en-US" altLang="zh-TW">
                <a:ea typeface="新細明體" pitchFamily="18" charset="-120"/>
              </a:rPr>
              <a:t>) is incident on vertices v</a:t>
            </a:r>
            <a:r>
              <a:rPr lang="en-US" altLang="zh-TW" sz="1500">
                <a:ea typeface="新細明體" pitchFamily="18" charset="-120"/>
              </a:rPr>
              <a:t>0</a:t>
            </a:r>
            <a:r>
              <a:rPr lang="en-US" altLang="zh-TW">
                <a:ea typeface="新細明體" pitchFamily="18" charset="-120"/>
              </a:rPr>
              <a:t> and v</a:t>
            </a:r>
            <a:r>
              <a:rPr lang="en-US" altLang="zh-TW" sz="1500">
                <a:ea typeface="新細明體" pitchFamily="18" charset="-120"/>
              </a:rPr>
              <a:t>1</a:t>
            </a:r>
            <a:endParaRPr lang="en-US" altLang="zh-TW">
              <a:ea typeface="新細明體" pitchFamily="18" charset="-120"/>
            </a:endParaRPr>
          </a:p>
          <a:p>
            <a:pPr eaLnBrk="1" hangingPunct="1"/>
            <a:r>
              <a:rPr lang="en-US" altLang="zh-TW">
                <a:ea typeface="新細明體" pitchFamily="18" charset="-120"/>
              </a:rPr>
              <a:t>If &lt;v</a:t>
            </a:r>
            <a:r>
              <a:rPr lang="en-US" altLang="zh-TW" sz="1700">
                <a:ea typeface="新細明體" pitchFamily="18" charset="-120"/>
              </a:rPr>
              <a:t>0</a:t>
            </a:r>
            <a:r>
              <a:rPr lang="en-US" altLang="zh-TW">
                <a:ea typeface="新細明體" pitchFamily="18" charset="-120"/>
              </a:rPr>
              <a:t>, v</a:t>
            </a:r>
            <a:r>
              <a:rPr lang="en-US" altLang="zh-TW" sz="1700">
                <a:ea typeface="新細明體" pitchFamily="18" charset="-120"/>
              </a:rPr>
              <a:t>1</a:t>
            </a:r>
            <a:r>
              <a:rPr lang="en-US" altLang="zh-TW">
                <a:ea typeface="新細明體" pitchFamily="18" charset="-120"/>
              </a:rPr>
              <a:t>&gt; is an edge in a directed graph</a:t>
            </a:r>
          </a:p>
          <a:p>
            <a:pPr lvl="1" eaLnBrk="1" hangingPunct="1"/>
            <a:r>
              <a:rPr lang="en-US" altLang="zh-TW">
                <a:ea typeface="新細明體" pitchFamily="18" charset="-120"/>
              </a:rPr>
              <a:t>v</a:t>
            </a:r>
            <a:r>
              <a:rPr lang="en-US" altLang="zh-TW" sz="1500">
                <a:ea typeface="新細明體" pitchFamily="18" charset="-120"/>
              </a:rPr>
              <a:t>0</a:t>
            </a:r>
            <a:r>
              <a:rPr lang="en-US" altLang="zh-TW">
                <a:ea typeface="新細明體" pitchFamily="18" charset="-120"/>
              </a:rPr>
              <a:t> is </a:t>
            </a:r>
            <a:r>
              <a:rPr lang="en-US" altLang="zh-TW">
                <a:solidFill>
                  <a:srgbClr val="CC3300"/>
                </a:solidFill>
                <a:ea typeface="新細明體" pitchFamily="18" charset="-120"/>
              </a:rPr>
              <a:t>adjacent to</a:t>
            </a:r>
            <a:r>
              <a:rPr lang="en-US" altLang="zh-TW">
                <a:ea typeface="新細明體" pitchFamily="18" charset="-120"/>
              </a:rPr>
              <a:t> v</a:t>
            </a:r>
            <a:r>
              <a:rPr lang="en-US" altLang="zh-TW" sz="1500">
                <a:ea typeface="新細明體" pitchFamily="18" charset="-120"/>
              </a:rPr>
              <a:t>1</a:t>
            </a:r>
            <a:r>
              <a:rPr lang="en-US" altLang="zh-TW">
                <a:ea typeface="新細明體" pitchFamily="18" charset="-120"/>
              </a:rPr>
              <a:t>, and v</a:t>
            </a:r>
            <a:r>
              <a:rPr lang="en-US" altLang="zh-TW" sz="1500">
                <a:ea typeface="新細明體" pitchFamily="18" charset="-120"/>
              </a:rPr>
              <a:t>1</a:t>
            </a:r>
            <a:r>
              <a:rPr lang="en-US" altLang="zh-TW">
                <a:ea typeface="新細明體" pitchFamily="18" charset="-120"/>
              </a:rPr>
              <a:t> is </a:t>
            </a:r>
            <a:r>
              <a:rPr lang="en-US" altLang="zh-TW">
                <a:solidFill>
                  <a:srgbClr val="CC3300"/>
                </a:solidFill>
                <a:ea typeface="新細明體" pitchFamily="18" charset="-120"/>
              </a:rPr>
              <a:t>adjacent from</a:t>
            </a:r>
            <a:r>
              <a:rPr lang="en-US" altLang="zh-TW">
                <a:ea typeface="新細明體" pitchFamily="18" charset="-120"/>
              </a:rPr>
              <a:t> v</a:t>
            </a:r>
            <a:r>
              <a:rPr lang="en-US" altLang="zh-TW" sz="1500">
                <a:ea typeface="新細明體" pitchFamily="18" charset="-120"/>
              </a:rPr>
              <a:t>0</a:t>
            </a:r>
            <a:endParaRPr lang="en-US" altLang="zh-TW">
              <a:ea typeface="新細明體" pitchFamily="18" charset="-120"/>
            </a:endParaRPr>
          </a:p>
          <a:p>
            <a:pPr lvl="1" eaLnBrk="1" hangingPunct="1"/>
            <a:r>
              <a:rPr lang="en-US" altLang="zh-TW">
                <a:ea typeface="新細明體" pitchFamily="18" charset="-120"/>
              </a:rPr>
              <a:t>The edge &lt;v</a:t>
            </a:r>
            <a:r>
              <a:rPr lang="en-US" altLang="zh-TW" sz="1500">
                <a:ea typeface="新細明體" pitchFamily="18" charset="-120"/>
              </a:rPr>
              <a:t>0</a:t>
            </a:r>
            <a:r>
              <a:rPr lang="en-US" altLang="zh-TW">
                <a:ea typeface="新細明體" pitchFamily="18" charset="-120"/>
              </a:rPr>
              <a:t>, v</a:t>
            </a:r>
            <a:r>
              <a:rPr lang="en-US" altLang="zh-TW" sz="1500">
                <a:ea typeface="新細明體" pitchFamily="18" charset="-120"/>
              </a:rPr>
              <a:t>1</a:t>
            </a:r>
            <a:r>
              <a:rPr lang="en-US" altLang="zh-TW">
                <a:ea typeface="新細明體" pitchFamily="18" charset="-120"/>
              </a:rPr>
              <a:t>&gt; is incident on v</a:t>
            </a:r>
            <a:r>
              <a:rPr lang="en-US" altLang="zh-TW" sz="1500">
                <a:ea typeface="新細明體" pitchFamily="18" charset="-120"/>
              </a:rPr>
              <a:t>0</a:t>
            </a:r>
            <a:r>
              <a:rPr lang="en-US" altLang="zh-TW">
                <a:ea typeface="新細明體" pitchFamily="18" charset="-120"/>
              </a:rPr>
              <a:t> and v</a:t>
            </a:r>
            <a:r>
              <a:rPr lang="en-US" altLang="zh-TW" sz="1500">
                <a:ea typeface="新細明體" pitchFamily="18" charset="-120"/>
              </a:rPr>
              <a:t>1</a:t>
            </a:r>
          </a:p>
          <a:p>
            <a:pPr eaLnBrk="1" hangingPunct="1"/>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a:t>Degree of a Vertex</a:t>
            </a:r>
          </a:p>
        </p:txBody>
      </p:sp>
      <p:sp>
        <p:nvSpPr>
          <p:cNvPr id="1028" name="Rectangle 3"/>
          <p:cNvSpPr>
            <a:spLocks noGrp="1" noChangeArrowheads="1"/>
          </p:cNvSpPr>
          <p:nvPr>
            <p:ph type="body" sz="half" idx="1"/>
          </p:nvPr>
        </p:nvSpPr>
        <p:spPr>
          <a:xfrm>
            <a:off x="457200" y="1600200"/>
            <a:ext cx="7643813" cy="4530725"/>
          </a:xfrm>
        </p:spPr>
        <p:txBody>
          <a:bodyPr/>
          <a:lstStyle/>
          <a:p>
            <a:pPr eaLnBrk="1" hangingPunct="1">
              <a:lnSpc>
                <a:spcPct val="80000"/>
              </a:lnSpc>
            </a:pPr>
            <a:r>
              <a:rPr lang="en-US" altLang="zh-TW" sz="2600">
                <a:ea typeface="新細明體" pitchFamily="18" charset="-120"/>
              </a:rPr>
              <a:t>The </a:t>
            </a:r>
            <a:r>
              <a:rPr lang="en-US" altLang="zh-TW" sz="2600">
                <a:solidFill>
                  <a:srgbClr val="CC3300"/>
                </a:solidFill>
                <a:ea typeface="新細明體" pitchFamily="18" charset="-120"/>
              </a:rPr>
              <a:t>degree</a:t>
            </a:r>
            <a:r>
              <a:rPr lang="en-US" altLang="zh-TW" sz="2600">
                <a:ea typeface="新細明體" pitchFamily="18" charset="-120"/>
              </a:rPr>
              <a:t> of a vertex is the number of edges incident to that vertex</a:t>
            </a:r>
          </a:p>
          <a:p>
            <a:pPr eaLnBrk="1" hangingPunct="1">
              <a:lnSpc>
                <a:spcPct val="90000"/>
              </a:lnSpc>
            </a:pPr>
            <a:r>
              <a:rPr lang="en-US" altLang="zh-TW" sz="2600">
                <a:ea typeface="新細明體" pitchFamily="18" charset="-120"/>
              </a:rPr>
              <a:t>For directed graph, </a:t>
            </a:r>
          </a:p>
          <a:p>
            <a:pPr lvl="1" eaLnBrk="1" hangingPunct="1">
              <a:lnSpc>
                <a:spcPct val="80000"/>
              </a:lnSpc>
            </a:pPr>
            <a:r>
              <a:rPr lang="en-US" altLang="zh-TW" sz="2200">
                <a:ea typeface="新細明體" pitchFamily="18" charset="-120"/>
              </a:rPr>
              <a:t>the </a:t>
            </a:r>
            <a:r>
              <a:rPr lang="en-US" altLang="zh-TW" sz="2200">
                <a:solidFill>
                  <a:srgbClr val="CC3300"/>
                </a:solidFill>
                <a:ea typeface="新細明體" pitchFamily="18" charset="-120"/>
              </a:rPr>
              <a:t>in-degree</a:t>
            </a:r>
            <a:r>
              <a:rPr lang="en-US" altLang="zh-TW" sz="2200">
                <a:ea typeface="新細明體" pitchFamily="18" charset="-120"/>
              </a:rPr>
              <a:t> of a vertex </a:t>
            </a:r>
            <a:r>
              <a:rPr lang="en-US" altLang="zh-TW" sz="2200" i="1">
                <a:ea typeface="新細明體" pitchFamily="18" charset="-120"/>
              </a:rPr>
              <a:t>v</a:t>
            </a:r>
            <a:r>
              <a:rPr lang="en-US" altLang="zh-TW" sz="2200">
                <a:ea typeface="新細明體" pitchFamily="18" charset="-120"/>
              </a:rPr>
              <a:t> is the number of edges</a:t>
            </a:r>
            <a:br>
              <a:rPr lang="en-US" altLang="zh-TW" sz="2200">
                <a:ea typeface="新細明體" pitchFamily="18" charset="-120"/>
              </a:rPr>
            </a:br>
            <a:r>
              <a:rPr lang="en-US" altLang="zh-TW" sz="2200">
                <a:ea typeface="新細明體" pitchFamily="18" charset="-120"/>
              </a:rPr>
              <a:t>that have </a:t>
            </a:r>
            <a:r>
              <a:rPr lang="en-US" altLang="zh-TW" sz="2200" i="1">
                <a:ea typeface="新細明體" pitchFamily="18" charset="-120"/>
              </a:rPr>
              <a:t>v</a:t>
            </a:r>
            <a:r>
              <a:rPr lang="en-US" altLang="zh-TW" sz="2200">
                <a:ea typeface="新細明體" pitchFamily="18" charset="-120"/>
              </a:rPr>
              <a:t> as the head</a:t>
            </a:r>
          </a:p>
          <a:p>
            <a:pPr lvl="1" eaLnBrk="1" hangingPunct="1">
              <a:lnSpc>
                <a:spcPct val="80000"/>
              </a:lnSpc>
            </a:pPr>
            <a:r>
              <a:rPr lang="en-US" altLang="zh-TW" sz="2200">
                <a:ea typeface="新細明體" pitchFamily="18" charset="-120"/>
              </a:rPr>
              <a:t>the </a:t>
            </a:r>
            <a:r>
              <a:rPr lang="en-US" altLang="zh-TW" sz="2200">
                <a:solidFill>
                  <a:srgbClr val="CC3300"/>
                </a:solidFill>
                <a:ea typeface="新細明體" pitchFamily="18" charset="-120"/>
              </a:rPr>
              <a:t>out-degree</a:t>
            </a:r>
            <a:r>
              <a:rPr lang="en-US" altLang="zh-TW" sz="2200">
                <a:ea typeface="新細明體" pitchFamily="18" charset="-120"/>
              </a:rPr>
              <a:t> of a vertex </a:t>
            </a:r>
            <a:r>
              <a:rPr lang="en-US" altLang="zh-TW" sz="2200" i="1">
                <a:ea typeface="新細明體" pitchFamily="18" charset="-120"/>
              </a:rPr>
              <a:t>v</a:t>
            </a:r>
            <a:r>
              <a:rPr lang="en-US" altLang="zh-TW" sz="2200">
                <a:ea typeface="新細明體" pitchFamily="18" charset="-120"/>
              </a:rPr>
              <a:t> is the number of edges</a:t>
            </a:r>
            <a:br>
              <a:rPr lang="en-US" altLang="zh-TW" sz="2200">
                <a:ea typeface="新細明體" pitchFamily="18" charset="-120"/>
              </a:rPr>
            </a:br>
            <a:r>
              <a:rPr lang="en-US" altLang="zh-TW" sz="2200">
                <a:ea typeface="新細明體" pitchFamily="18" charset="-120"/>
              </a:rPr>
              <a:t>that have </a:t>
            </a:r>
            <a:r>
              <a:rPr lang="en-US" altLang="zh-TW" sz="2200" i="1">
                <a:ea typeface="新細明體" pitchFamily="18" charset="-120"/>
              </a:rPr>
              <a:t>v</a:t>
            </a:r>
            <a:r>
              <a:rPr lang="en-US" altLang="zh-TW" sz="2200">
                <a:ea typeface="新細明體" pitchFamily="18" charset="-120"/>
              </a:rPr>
              <a:t> as the tail</a:t>
            </a:r>
          </a:p>
          <a:p>
            <a:pPr lvl="1" eaLnBrk="1" hangingPunct="1">
              <a:lnSpc>
                <a:spcPct val="80000"/>
              </a:lnSpc>
            </a:pPr>
            <a:r>
              <a:rPr lang="en-US" altLang="zh-TW" sz="2200">
                <a:ea typeface="新細明體" pitchFamily="18" charset="-120"/>
              </a:rPr>
              <a:t>if </a:t>
            </a:r>
            <a:r>
              <a:rPr lang="en-US" altLang="zh-TW" sz="2200" i="1">
                <a:ea typeface="新細明體" pitchFamily="18" charset="-120"/>
              </a:rPr>
              <a:t>d</a:t>
            </a:r>
            <a:r>
              <a:rPr lang="en-US" altLang="zh-TW" sz="1800" i="1">
                <a:ea typeface="新細明體" pitchFamily="18" charset="-120"/>
              </a:rPr>
              <a:t>i</a:t>
            </a:r>
            <a:r>
              <a:rPr lang="en-US" altLang="zh-TW" sz="2200">
                <a:ea typeface="新細明體" pitchFamily="18" charset="-120"/>
              </a:rPr>
              <a:t> is the degree of a vertex </a:t>
            </a:r>
            <a:r>
              <a:rPr lang="en-US" altLang="zh-TW" sz="2200" i="1">
                <a:ea typeface="新細明體" pitchFamily="18" charset="-120"/>
              </a:rPr>
              <a:t>i</a:t>
            </a:r>
            <a:r>
              <a:rPr lang="en-US" altLang="zh-TW" sz="2200">
                <a:ea typeface="新細明體" pitchFamily="18" charset="-120"/>
              </a:rPr>
              <a:t> in a graph </a:t>
            </a:r>
            <a:r>
              <a:rPr lang="en-US" altLang="zh-TW" sz="2200" i="1">
                <a:ea typeface="新細明體" pitchFamily="18" charset="-120"/>
              </a:rPr>
              <a:t>G</a:t>
            </a:r>
            <a:r>
              <a:rPr lang="en-US" altLang="zh-TW" sz="2200">
                <a:ea typeface="新細明體" pitchFamily="18" charset="-120"/>
              </a:rPr>
              <a:t> with </a:t>
            </a:r>
            <a:r>
              <a:rPr lang="en-US" altLang="zh-TW" sz="2200" i="1">
                <a:ea typeface="新細明體" pitchFamily="18" charset="-120"/>
              </a:rPr>
              <a:t>n</a:t>
            </a:r>
            <a:r>
              <a:rPr lang="en-US" altLang="zh-TW" sz="2200">
                <a:ea typeface="新細明體" pitchFamily="18" charset="-120"/>
              </a:rPr>
              <a:t> vertices and </a:t>
            </a:r>
            <a:r>
              <a:rPr lang="en-US" altLang="zh-TW" sz="2200" i="1">
                <a:ea typeface="新細明體" pitchFamily="18" charset="-120"/>
              </a:rPr>
              <a:t>e</a:t>
            </a:r>
            <a:r>
              <a:rPr lang="en-US" altLang="zh-TW" sz="2200">
                <a:ea typeface="新細明體" pitchFamily="18" charset="-120"/>
              </a:rPr>
              <a:t> edges, the number of edges is</a:t>
            </a:r>
          </a:p>
          <a:p>
            <a:pPr eaLnBrk="1" hangingPunct="1"/>
            <a:endParaRPr lang="en-US" altLang="zh-CN" sz="2600"/>
          </a:p>
        </p:txBody>
      </p:sp>
      <p:graphicFrame>
        <p:nvGraphicFramePr>
          <p:cNvPr id="1026" name="Object 6"/>
          <p:cNvGraphicFramePr>
            <a:graphicFrameLocks noGrp="1"/>
          </p:cNvGraphicFramePr>
          <p:nvPr>
            <p:ph sz="half" idx="2"/>
          </p:nvPr>
        </p:nvGraphicFramePr>
        <p:xfrm>
          <a:off x="1331913" y="4941888"/>
          <a:ext cx="2303462" cy="1008062"/>
        </p:xfrm>
        <a:graphic>
          <a:graphicData uri="http://schemas.openxmlformats.org/presentationml/2006/ole">
            <mc:AlternateContent xmlns:mc="http://schemas.openxmlformats.org/markup-compatibility/2006">
              <mc:Choice xmlns:v="urn:schemas-microsoft-com:vml" Requires="v">
                <p:oleObj spid="_x0000_s15367" name="方程式" r:id="rId3" imgW="736560" imgH="368280" progId="Equation.2">
                  <p:embed/>
                </p:oleObj>
              </mc:Choice>
              <mc:Fallback>
                <p:oleObj name="方程式" r:id="rId3" imgW="736560" imgH="368280" progId="Equation.2">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941888"/>
                        <a:ext cx="230346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8"/>
          <p:cNvSpPr txBox="1">
            <a:spLocks noChangeArrowheads="1"/>
          </p:cNvSpPr>
          <p:nvPr/>
        </p:nvSpPr>
        <p:spPr bwMode="auto">
          <a:xfrm>
            <a:off x="4572000" y="5013325"/>
            <a:ext cx="4171950" cy="1127125"/>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2400">
                <a:solidFill>
                  <a:srgbClr val="000000"/>
                </a:solidFill>
                <a:latin typeface="Times New Roman" pitchFamily="18" charset="0"/>
              </a:rPr>
              <a:t>Why? </a:t>
            </a:r>
            <a:r>
              <a:rPr lang="en-US" altLang="en-US" sz="2000">
                <a:solidFill>
                  <a:srgbClr val="000000"/>
                </a:solidFill>
                <a:latin typeface="Georgia" pitchFamily="18" charset="0"/>
              </a:rPr>
              <a:t>Since adjacent vertices each </a:t>
            </a:r>
          </a:p>
          <a:p>
            <a:pPr fontAlgn="base">
              <a:spcBef>
                <a:spcPct val="0"/>
              </a:spcBef>
              <a:spcAft>
                <a:spcPct val="0"/>
              </a:spcAft>
            </a:pPr>
            <a:r>
              <a:rPr lang="en-US" altLang="en-US" sz="2000">
                <a:solidFill>
                  <a:srgbClr val="000000"/>
                </a:solidFill>
                <a:latin typeface="Georgia" pitchFamily="18" charset="0"/>
              </a:rPr>
              <a:t>count the adjoining edge, it will be </a:t>
            </a:r>
          </a:p>
          <a:p>
            <a:pPr fontAlgn="base">
              <a:spcBef>
                <a:spcPct val="0"/>
              </a:spcBef>
              <a:spcAft>
                <a:spcPct val="0"/>
              </a:spcAft>
            </a:pPr>
            <a:r>
              <a:rPr lang="en-US" altLang="en-US" sz="2000">
                <a:solidFill>
                  <a:srgbClr val="000000"/>
                </a:solidFill>
                <a:latin typeface="Georgia" pitchFamily="18" charset="0"/>
              </a:rPr>
              <a:t>counted twice</a:t>
            </a:r>
            <a:r>
              <a:rPr lang="en-US" altLang="zh-CN" sz="2400">
                <a:solidFill>
                  <a:srgbClr val="000000"/>
                </a:solidFill>
                <a:latin typeface="Times New Roman" pitchFamily="18" charset="0"/>
              </a:rPr>
              <a:t> </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903</TotalTime>
  <Words>2306</Words>
  <Application>Microsoft Office PowerPoint</Application>
  <PresentationFormat>On-screen Show (4:3)</PresentationFormat>
  <Paragraphs>609</Paragraphs>
  <Slides>46</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61" baseType="lpstr">
      <vt:lpstr>標楷體</vt:lpstr>
      <vt:lpstr>新細明體</vt:lpstr>
      <vt:lpstr>宋体</vt:lpstr>
      <vt:lpstr>华文行楷</vt:lpstr>
      <vt:lpstr>Angsana New</vt:lpstr>
      <vt:lpstr>Arial</vt:lpstr>
      <vt:lpstr>Garamond</vt:lpstr>
      <vt:lpstr>Georgia</vt:lpstr>
      <vt:lpstr>Monotype Sorts</vt:lpstr>
      <vt:lpstr>Times</vt:lpstr>
      <vt:lpstr>Times New Roman</vt:lpstr>
      <vt:lpstr>Wingdings</vt:lpstr>
      <vt:lpstr>Edge</vt:lpstr>
      <vt:lpstr>方程式</vt:lpstr>
      <vt:lpstr>Clip</vt:lpstr>
      <vt:lpstr>Graph (I)</vt:lpstr>
      <vt:lpstr>Seven Bridges of Königsberg </vt:lpstr>
      <vt:lpstr>Euler’s Analysis</vt:lpstr>
      <vt:lpstr>Eulerian path</vt:lpstr>
      <vt:lpstr>What is a Graph?</vt:lpstr>
      <vt:lpstr>Applications</vt:lpstr>
      <vt:lpstr>Directed Vs. Undirected Graph</vt:lpstr>
      <vt:lpstr>Terminology: Adjacent </vt:lpstr>
      <vt:lpstr>Degree of a Vertex</vt:lpstr>
      <vt:lpstr>Examples</vt:lpstr>
      <vt:lpstr>Terminology: Path</vt:lpstr>
      <vt:lpstr>More Terminology</vt:lpstr>
      <vt:lpstr>More Terminology</vt:lpstr>
      <vt:lpstr>More Terminology</vt:lpstr>
      <vt:lpstr>Examples</vt:lpstr>
      <vt:lpstr>Tree and Forests</vt:lpstr>
      <vt:lpstr>Examples</vt:lpstr>
      <vt:lpstr>Connectivity</vt:lpstr>
      <vt:lpstr>More Connectivity</vt:lpstr>
      <vt:lpstr>How to store a Graph?</vt:lpstr>
      <vt:lpstr>Adjacent Matrix</vt:lpstr>
      <vt:lpstr>PowerPoint Presentation</vt:lpstr>
      <vt:lpstr>More Adjacent Matrix</vt:lpstr>
      <vt:lpstr>More Adjacent Matrix</vt:lpstr>
      <vt:lpstr>More Adjacent Matrix</vt:lpstr>
      <vt:lpstr>Digraph Adjacent Matrix</vt:lpstr>
      <vt:lpstr>Digraph Adjacent Matrix</vt:lpstr>
      <vt:lpstr>More Adjacent Matrix</vt:lpstr>
      <vt:lpstr>Create Adjacent Matrix</vt:lpstr>
      <vt:lpstr>Practice Time</vt:lpstr>
      <vt:lpstr>Adjacency Lists</vt:lpstr>
      <vt:lpstr>PowerPoint Presentation</vt:lpstr>
      <vt:lpstr>More Adjacency List</vt:lpstr>
      <vt:lpstr>Graph Traversal</vt:lpstr>
      <vt:lpstr>Graph Traversal</vt:lpstr>
      <vt:lpstr>Breadth-First Search (BFS)</vt:lpstr>
      <vt:lpstr>BFS - A Graphical Representation</vt:lpstr>
      <vt:lpstr>PowerPoint Presentation</vt:lpstr>
      <vt:lpstr>PowerPoint Presentation</vt:lpstr>
      <vt:lpstr>PowerPoint Presentation</vt:lpstr>
      <vt:lpstr>PowerPoint Presentation</vt:lpstr>
      <vt:lpstr>PowerPoint Presentation</vt:lpstr>
      <vt:lpstr>Code for BFS</vt:lpstr>
      <vt:lpstr>Code – BFS Using Adjacent Matrix</vt:lpstr>
      <vt:lpstr>Code – BFS Using Adjacent List</vt:lpstr>
      <vt:lpstr>BFS Usage</vt:lpstr>
    </vt:vector>
  </TitlesOfParts>
  <Company>Ryerson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(I)</dc:title>
  <dc:creator>RML</dc:creator>
  <cp:lastModifiedBy>BRUCE Nan</cp:lastModifiedBy>
  <cp:revision>6</cp:revision>
  <dcterms:created xsi:type="dcterms:W3CDTF">2014-08-09T18:00:22Z</dcterms:created>
  <dcterms:modified xsi:type="dcterms:W3CDTF">2017-05-27T13:53:17Z</dcterms:modified>
</cp:coreProperties>
</file>