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Barlow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51750D-D816-4D10-80BB-D1A77302C0EB}">
  <a:tblStyle styleId="{3951750D-D816-4D10-80BB-D1A77302C0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Barlow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Barlow-italic.fntdata"/><Relationship Id="rId12" Type="http://schemas.openxmlformats.org/officeDocument/2006/relationships/slide" Target="slides/slide5.xml"/><Relationship Id="rId34" Type="http://schemas.openxmlformats.org/officeDocument/2006/relationships/font" Target="fonts/Barlow-bold.fntdata"/><Relationship Id="rId15" Type="http://schemas.openxmlformats.org/officeDocument/2006/relationships/slide" Target="slides/slide8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7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0.xml"/><Relationship Id="rId39" Type="http://schemas.openxmlformats.org/officeDocument/2006/relationships/font" Target="fonts/BarlowLight-italic.fntdata"/><Relationship Id="rId16" Type="http://schemas.openxmlformats.org/officeDocument/2006/relationships/slide" Target="slides/slide9.xml"/><Relationship Id="rId38" Type="http://schemas.openxmlformats.org/officeDocument/2006/relationships/font" Target="fonts/BarlowLight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ac83949e_3_20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ac83949e_3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Aiden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47f6e3a2c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47f6e3a2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47f6e3a2c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47f6e3a2c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47f6e3a2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47f6e3a2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47f6e3a2c_2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47f6e3a2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james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48e83ae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48e83ae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48e83ae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48e83ae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3ac83949e_3_2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3ac83949e_3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David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3ac83949e_3_2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3ac83949e_3_2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3ac83949e_3_23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3ac83949e_3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47f6e3a2c_2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47f6e3a2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Aiden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ac83949e_3_2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ac83949e_3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David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3ac83949e_3_2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3ac83949e_3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3b0315b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3b0315b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3b0315b7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3b0315b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3b0315b7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03b0315b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3b0315b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3b0315b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48a39649b_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48a39649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73ba8a0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73ba8a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56eff7b7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56eff7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Daniel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456eff7b7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456eff7b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Daniel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8e83ae3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48e83a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3ac83949e_3_2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3ac83949e_3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Aiden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456eff7b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456eff7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456eff7b7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456eff7b7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James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59" name="Google Shape;59;p14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64" name="Google Shape;64;p15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5" name="Google Shape;65;p15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77" name="Google Shape;77;p1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85" name="Google Shape;85;p1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94" name="Google Shape;94;p19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99" name="Google Shape;99;p20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0" name="Google Shape;100;p20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05" name="Google Shape;105;p21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106" name="Google Shape;106;p21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10" name="Google Shape;110;p2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11" name="Google Shape;111;p2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855300" y="1040775"/>
            <a:ext cx="5110800" cy="282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Quick Sort </a:t>
            </a:r>
            <a:r>
              <a:rPr lang="en-CA">
                <a:solidFill>
                  <a:schemeClr val="accent1"/>
                </a:solidFill>
              </a:rPr>
              <a:t>Algorithm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1"/>
                </a:solidFill>
              </a:rPr>
              <a:t>Ali, James, Daniel Huynh, David, Aiden</a:t>
            </a:r>
            <a:endParaRPr sz="1800">
              <a:solidFill>
                <a:schemeClr val="accent1"/>
              </a:solidFill>
            </a:endParaRPr>
          </a:p>
        </p:txBody>
      </p:sp>
      <p:grpSp>
        <p:nvGrpSpPr>
          <p:cNvPr id="118" name="Google Shape;118;p23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119" name="Google Shape;119;p23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600" y="2277838"/>
            <a:ext cx="736575" cy="7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914125" y="928650"/>
            <a:ext cx="4808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Worst Case Continued: I</a:t>
            </a:r>
            <a:r>
              <a:rPr lang="en-CA"/>
              <a:t>nput ‘n’</a:t>
            </a:r>
            <a:endParaRPr/>
          </a:p>
        </p:txBody>
      </p:sp>
      <p:sp>
        <p:nvSpPr>
          <p:cNvPr id="325" name="Google Shape;325;p32"/>
          <p:cNvSpPr txBox="1"/>
          <p:nvPr>
            <p:ph type="title"/>
          </p:nvPr>
        </p:nvSpPr>
        <p:spPr>
          <a:xfrm>
            <a:off x="4057425" y="1568300"/>
            <a:ext cx="379500" cy="27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/>
              <a:t>n</a:t>
            </a:r>
            <a:endParaRPr b="0"/>
          </a:p>
        </p:txBody>
      </p:sp>
      <p:cxnSp>
        <p:nvCxnSpPr>
          <p:cNvPr id="326" name="Google Shape;326;p32"/>
          <p:cNvCxnSpPr>
            <a:endCxn id="327" idx="0"/>
          </p:cNvCxnSpPr>
          <p:nvPr/>
        </p:nvCxnSpPr>
        <p:spPr>
          <a:xfrm flipH="1">
            <a:off x="3601800" y="1925875"/>
            <a:ext cx="315000" cy="468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2"/>
          <p:cNvCxnSpPr/>
          <p:nvPr/>
        </p:nvCxnSpPr>
        <p:spPr>
          <a:xfrm>
            <a:off x="4367429" y="1926764"/>
            <a:ext cx="312900" cy="406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2"/>
          <p:cNvSpPr txBox="1"/>
          <p:nvPr/>
        </p:nvSpPr>
        <p:spPr>
          <a:xfrm>
            <a:off x="3249300" y="2394775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n-1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4583325" y="2394775"/>
            <a:ext cx="90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30" name="Google Shape;330;p32"/>
          <p:cNvCxnSpPr/>
          <p:nvPr/>
        </p:nvCxnSpPr>
        <p:spPr>
          <a:xfrm flipH="1">
            <a:off x="3067975" y="2858275"/>
            <a:ext cx="315000" cy="468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2"/>
          <p:cNvCxnSpPr/>
          <p:nvPr/>
        </p:nvCxnSpPr>
        <p:spPr>
          <a:xfrm>
            <a:off x="3809304" y="2796489"/>
            <a:ext cx="312900" cy="406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2"/>
          <p:cNvSpPr txBox="1"/>
          <p:nvPr/>
        </p:nvSpPr>
        <p:spPr>
          <a:xfrm>
            <a:off x="2723200" y="3327175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n-2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3954300" y="3265400"/>
            <a:ext cx="90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4" name="Google Shape;334;p32"/>
          <p:cNvSpPr txBox="1"/>
          <p:nvPr>
            <p:ph type="title"/>
          </p:nvPr>
        </p:nvSpPr>
        <p:spPr>
          <a:xfrm>
            <a:off x="5388200" y="1193650"/>
            <a:ext cx="3219900" cy="171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500"/>
              <a:t>Essentially, there are no “confirmed” numbers, number that are in the correct order, to the right of the pivot, making the overall sorting process longer. </a:t>
            </a:r>
            <a:endParaRPr b="0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855300" y="836000"/>
            <a:ext cx="7758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Pivot Splits Array Equally - Best Case</a:t>
            </a:r>
            <a:endParaRPr/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1416300" y="2752450"/>
            <a:ext cx="315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	2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CA"/>
              <a:t>	5	6	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1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CA"/>
              <a:t>	</a:t>
            </a:r>
            <a:r>
              <a:rPr b="1" lang="en-CA" u="sng"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CA"/>
              <a:t>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CA"/>
              <a:t>	5	6	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 txBox="1"/>
          <p:nvPr/>
        </p:nvSpPr>
        <p:spPr>
          <a:xfrm>
            <a:off x="1204525" y="1751025"/>
            <a:ext cx="34149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 [] arr = {1, 2, 5, 6, 4, 3};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42" name="Google Shape;342;p33"/>
          <p:cNvCxnSpPr/>
          <p:nvPr/>
        </p:nvCxnSpPr>
        <p:spPr>
          <a:xfrm>
            <a:off x="2584379" y="2306914"/>
            <a:ext cx="3900" cy="294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855300" y="836000"/>
            <a:ext cx="7758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Pivot Splits Array Equally - Best Case</a:t>
            </a:r>
            <a:endParaRPr/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944725" y="2435800"/>
            <a:ext cx="315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	3	2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CA"/>
              <a:t>	5	7	6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1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CA"/>
              <a:t>	3	</a:t>
            </a:r>
            <a:r>
              <a:rPr b="1" lang="en-CA" u="sng"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CA"/>
              <a:t>	5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CA"/>
              <a:t>	7	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4100425" y="2435800"/>
            <a:ext cx="2111400" cy="7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1(</a:t>
            </a:r>
            <a:r>
              <a:rPr lang="en-CA">
                <a:solidFill>
                  <a:schemeClr val="accent1"/>
                </a:solidFill>
              </a:rPr>
              <a:t>n - 1)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2(n/2- 1)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855300" y="1480725"/>
            <a:ext cx="34149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 [] arr = {1, 3, 2, 6, 7, 5, 4};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1" name="Google Shape;351;p34"/>
          <p:cNvCxnSpPr/>
          <p:nvPr/>
        </p:nvCxnSpPr>
        <p:spPr>
          <a:xfrm>
            <a:off x="2366429" y="2000189"/>
            <a:ext cx="3900" cy="294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4"/>
          <p:cNvCxnSpPr/>
          <p:nvPr/>
        </p:nvCxnSpPr>
        <p:spPr>
          <a:xfrm flipH="1" rot="10800000">
            <a:off x="5136929" y="2823989"/>
            <a:ext cx="338700" cy="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4"/>
          <p:cNvSpPr txBox="1"/>
          <p:nvPr/>
        </p:nvSpPr>
        <p:spPr>
          <a:xfrm>
            <a:off x="5564150" y="1857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20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⌈log₂(n)⌉    Passes</a:t>
            </a:r>
            <a:endParaRPr sz="1000"/>
          </a:p>
        </p:txBody>
      </p:sp>
      <p:pic>
        <p:nvPicPr>
          <p:cNvPr id="354" name="Google Shape;3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150" y="2602650"/>
            <a:ext cx="3414902" cy="903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914125" y="928650"/>
            <a:ext cx="4808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Best </a:t>
            </a:r>
            <a:r>
              <a:rPr lang="en-CA"/>
              <a:t>Case Continued: Input ‘n’</a:t>
            </a:r>
            <a:endParaRPr/>
          </a:p>
        </p:txBody>
      </p:sp>
      <p:sp>
        <p:nvSpPr>
          <p:cNvPr id="360" name="Google Shape;360;p35"/>
          <p:cNvSpPr txBox="1"/>
          <p:nvPr>
            <p:ph type="title"/>
          </p:nvPr>
        </p:nvSpPr>
        <p:spPr>
          <a:xfrm>
            <a:off x="2672325" y="1622350"/>
            <a:ext cx="379500" cy="27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/>
              <a:t>n</a:t>
            </a:r>
            <a:endParaRPr b="0"/>
          </a:p>
        </p:txBody>
      </p:sp>
      <p:cxnSp>
        <p:nvCxnSpPr>
          <p:cNvPr id="361" name="Google Shape;361;p35"/>
          <p:cNvCxnSpPr/>
          <p:nvPr/>
        </p:nvCxnSpPr>
        <p:spPr>
          <a:xfrm flipH="1">
            <a:off x="2085275" y="1915725"/>
            <a:ext cx="587100" cy="35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5"/>
          <p:cNvCxnSpPr>
            <a:stCxn id="360" idx="2"/>
          </p:cNvCxnSpPr>
          <p:nvPr/>
        </p:nvCxnSpPr>
        <p:spPr>
          <a:xfrm>
            <a:off x="2862075" y="1894450"/>
            <a:ext cx="574800" cy="392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5"/>
          <p:cNvSpPr txBox="1"/>
          <p:nvPr/>
        </p:nvSpPr>
        <p:spPr>
          <a:xfrm>
            <a:off x="1581150" y="2356150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n/2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3764675" y="2356150"/>
            <a:ext cx="90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5" name="Google Shape;365;p35"/>
          <p:cNvSpPr txBox="1"/>
          <p:nvPr>
            <p:ph type="title"/>
          </p:nvPr>
        </p:nvSpPr>
        <p:spPr>
          <a:xfrm>
            <a:off x="5460375" y="1406100"/>
            <a:ext cx="3219900" cy="171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500"/>
              <a:t>E</a:t>
            </a:r>
            <a:r>
              <a:rPr b="0" lang="en-CA" sz="1500"/>
              <a:t>ach pass evenly splits the array. The last pass “confirms” the most amount of numbers. </a:t>
            </a:r>
            <a:endParaRPr b="0" sz="1500"/>
          </a:p>
        </p:txBody>
      </p:sp>
      <p:sp>
        <p:nvSpPr>
          <p:cNvPr id="366" name="Google Shape;366;p35"/>
          <p:cNvSpPr txBox="1"/>
          <p:nvPr/>
        </p:nvSpPr>
        <p:spPr>
          <a:xfrm>
            <a:off x="3400850" y="2356150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n/2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67" name="Google Shape;367;p35"/>
          <p:cNvCxnSpPr>
            <a:endCxn id="368" idx="0"/>
          </p:cNvCxnSpPr>
          <p:nvPr/>
        </p:nvCxnSpPr>
        <p:spPr>
          <a:xfrm flipH="1">
            <a:off x="3282375" y="2892925"/>
            <a:ext cx="391200" cy="533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5"/>
          <p:cNvCxnSpPr>
            <a:stCxn id="370" idx="2"/>
            <a:endCxn id="371" idx="0"/>
          </p:cNvCxnSpPr>
          <p:nvPr/>
        </p:nvCxnSpPr>
        <p:spPr>
          <a:xfrm>
            <a:off x="3863175" y="2871625"/>
            <a:ext cx="389400" cy="554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5"/>
          <p:cNvSpPr txBox="1"/>
          <p:nvPr/>
        </p:nvSpPr>
        <p:spPr>
          <a:xfrm>
            <a:off x="2929875" y="3426025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n/4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4263900" y="3426025"/>
            <a:ext cx="90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3900075" y="3426025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n/4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73" name="Google Shape;373;p35"/>
          <p:cNvCxnSpPr>
            <a:endCxn id="374" idx="0"/>
          </p:cNvCxnSpPr>
          <p:nvPr/>
        </p:nvCxnSpPr>
        <p:spPr>
          <a:xfrm flipH="1">
            <a:off x="1427550" y="2914200"/>
            <a:ext cx="391200" cy="533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5"/>
          <p:cNvCxnSpPr>
            <a:stCxn id="376" idx="2"/>
            <a:endCxn id="377" idx="0"/>
          </p:cNvCxnSpPr>
          <p:nvPr/>
        </p:nvCxnSpPr>
        <p:spPr>
          <a:xfrm>
            <a:off x="2008350" y="2892900"/>
            <a:ext cx="389400" cy="554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5"/>
          <p:cNvSpPr txBox="1"/>
          <p:nvPr/>
        </p:nvSpPr>
        <p:spPr>
          <a:xfrm>
            <a:off x="1075050" y="3447300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n/4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2409075" y="3447300"/>
            <a:ext cx="90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2045250" y="3447300"/>
            <a:ext cx="705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n/4</a:t>
            </a:r>
            <a:endParaRPr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855300" y="836000"/>
            <a:ext cx="7139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Best Case Continued: Formula for # of comparisons</a:t>
            </a:r>
            <a:endParaRPr/>
          </a:p>
        </p:txBody>
      </p:sp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855275" y="1353950"/>
            <a:ext cx="706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CA"/>
              <a:t>Most optimized: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CA"/>
              <a:t>Pivot number is always placed in the middle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CA"/>
              <a:t>Recursive formula: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CA"/>
              <a:t>C(N) = (N-1) + C( </a:t>
            </a:r>
            <a:r>
              <a:rPr lang="en-CA"/>
              <a:t>⌊(N-1) / 2)⌋</a:t>
            </a:r>
            <a:r>
              <a:rPr lang="en-CA"/>
              <a:t> ) + </a:t>
            </a:r>
            <a:r>
              <a:rPr lang="en-CA"/>
              <a:t>C( (N-1) - ⌊(N-1) / 2)⌋ 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CA"/>
              <a:t>C(1) return 0;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CA"/>
              <a:t>C(2) return 1;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CA"/>
              <a:t>C(3) return 2;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855300" y="836000"/>
            <a:ext cx="7139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Formula Sheet</a:t>
            </a:r>
            <a:endParaRPr/>
          </a:p>
        </p:txBody>
      </p:sp>
      <p:graphicFrame>
        <p:nvGraphicFramePr>
          <p:cNvPr id="390" name="Google Shape;390;p37"/>
          <p:cNvGraphicFramePr/>
          <p:nvPr/>
        </p:nvGraphicFramePr>
        <p:xfrm>
          <a:off x="952500" y="156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{3951750D-D816-4D10-80BB-D1A77302C0EB}</a:tableStyleId>
              </a:tblPr>
              <a:tblGrid>
                <a:gridCol w="1464975"/>
                <a:gridCol w="4139275"/>
                <a:gridCol w="1634750"/>
              </a:tblGrid>
              <a:tr h="78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# 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Comparisons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Passes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C(N) = (N-1) + C( ⌊(N-1) / 2)⌋ ) + C( (N-1) - ⌊(N-1) / 2)⌋ )</a:t>
                      </a:r>
                      <a:endParaRPr sz="13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Barlow Light"/>
                        <a:buChar char="-"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C(1) return 0; C(2) return 1; C(3) return 2;</a:t>
                      </a:r>
                      <a:endParaRPr sz="13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P(N) = </a:t>
                      </a: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⌊N / 2)⌋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78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C(N) = varies</a:t>
                      </a:r>
                      <a:endParaRPr sz="13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Barlow Light"/>
                        <a:buChar char="-"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Depends on the pivot points</a:t>
                      </a:r>
                      <a:endParaRPr sz="13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</a:t>
                      </a: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(N)  = </a:t>
                      </a:r>
                      <a:r>
                        <a:rPr lang="en-CA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log₂(n)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78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Worst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C(N)  = (N-1) * N/2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</a:t>
                      </a:r>
                      <a:r>
                        <a:rPr lang="en-CA" sz="13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(N)  = (N-1)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Algorithm:</a:t>
            </a:r>
            <a:endParaRPr/>
          </a:p>
        </p:txBody>
      </p:sp>
      <p:sp>
        <p:nvSpPr>
          <p:cNvPr id="396" name="Google Shape;396;p38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Pick an element as a pivot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Move all the elements greater than the pivot to the right, less than the pivot to the left.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Using recursion, repeat with a new pivot for the partitions before and after the last pivot, until the </a:t>
            </a:r>
            <a:r>
              <a:rPr lang="en-CA" sz="1800"/>
              <a:t>list</a:t>
            </a:r>
            <a:r>
              <a:rPr lang="en-CA" sz="1800"/>
              <a:t> is sorted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3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398" name="Google Shape;398;p38"/>
          <p:cNvGrpSpPr/>
          <p:nvPr/>
        </p:nvGrpSpPr>
        <p:grpSpPr>
          <a:xfrm>
            <a:off x="6123875" y="728477"/>
            <a:ext cx="2715745" cy="3830730"/>
            <a:chOff x="6123875" y="728477"/>
            <a:chExt cx="2715745" cy="3830730"/>
          </a:xfrm>
        </p:grpSpPr>
        <p:sp>
          <p:nvSpPr>
            <p:cNvPr id="399" name="Google Shape;399;p38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9" name="Google Shape;429;p3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Code Sample</a:t>
            </a:r>
            <a:endParaRPr/>
          </a:p>
        </p:txBody>
      </p:sp>
      <p:pic>
        <p:nvPicPr>
          <p:cNvPr id="430" name="Google Shape;430;p39"/>
          <p:cNvPicPr preferRelativeResize="0"/>
          <p:nvPr/>
        </p:nvPicPr>
        <p:blipFill rotWithShape="1">
          <a:blip r:embed="rId3">
            <a:alphaModFix/>
          </a:blip>
          <a:srcRect b="0" l="0" r="4770" t="0"/>
          <a:stretch/>
        </p:blipFill>
        <p:spPr>
          <a:xfrm>
            <a:off x="6141625" y="1384700"/>
            <a:ext cx="28480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9"/>
          <p:cNvPicPr preferRelativeResize="0"/>
          <p:nvPr/>
        </p:nvPicPr>
        <p:blipFill rotWithShape="1">
          <a:blip r:embed="rId4">
            <a:alphaModFix/>
          </a:blip>
          <a:srcRect b="23377" l="0" r="0" t="0"/>
          <a:stretch/>
        </p:blipFill>
        <p:spPr>
          <a:xfrm>
            <a:off x="6207025" y="4138700"/>
            <a:ext cx="2395450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9"/>
          <p:cNvSpPr txBox="1"/>
          <p:nvPr/>
        </p:nvSpPr>
        <p:spPr>
          <a:xfrm>
            <a:off x="6238500" y="3621500"/>
            <a:ext cx="2332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Output: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33" name="Google Shape;4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84700"/>
            <a:ext cx="5836825" cy="314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439" name="Google Shape;4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655" y="835997"/>
            <a:ext cx="3911165" cy="3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0"/>
          <p:cNvSpPr txBox="1"/>
          <p:nvPr/>
        </p:nvSpPr>
        <p:spPr>
          <a:xfrm>
            <a:off x="719900" y="836000"/>
            <a:ext cx="2953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Visual Guide</a:t>
            </a:r>
            <a:endParaRPr b="1"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FF00"/>
                </a:solidFill>
                <a:latin typeface="Barlow"/>
                <a:ea typeface="Barlow"/>
                <a:cs typeface="Barlow"/>
                <a:sym typeface="Barlow"/>
              </a:rPr>
              <a:t>Green </a:t>
            </a:r>
            <a:r>
              <a:rPr b="1" lang="en-CA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Pivot</a:t>
            </a:r>
            <a:endParaRPr b="1" sz="2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Red </a:t>
            </a:r>
            <a:r>
              <a:rPr b="1" lang="en-CA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Greater than Pivot</a:t>
            </a:r>
            <a:endParaRPr b="1" sz="2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Blue </a:t>
            </a:r>
            <a:r>
              <a:rPr b="1" lang="en-CA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Less than or equal to Pivot</a:t>
            </a:r>
            <a:endParaRPr b="1" sz="2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446" name="Google Shape;446;p41"/>
          <p:cNvGrpSpPr/>
          <p:nvPr/>
        </p:nvGrpSpPr>
        <p:grpSpPr>
          <a:xfrm>
            <a:off x="5180778" y="497142"/>
            <a:ext cx="3768641" cy="4646356"/>
            <a:chOff x="5180778" y="497142"/>
            <a:chExt cx="3768641" cy="4646356"/>
          </a:xfrm>
        </p:grpSpPr>
        <p:sp>
          <p:nvSpPr>
            <p:cNvPr id="447" name="Google Shape;447;p41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41"/>
          <p:cNvSpPr txBox="1"/>
          <p:nvPr>
            <p:ph idx="4294967295" type="ctrTitle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Activity 1</a:t>
            </a:r>
            <a:endParaRPr sz="4800"/>
          </a:p>
        </p:txBody>
      </p:sp>
      <p:sp>
        <p:nvSpPr>
          <p:cNvPr id="475" name="Google Shape;475;p41"/>
          <p:cNvSpPr txBox="1"/>
          <p:nvPr>
            <p:ph idx="4294967295" type="subTitle"/>
          </p:nvPr>
        </p:nvSpPr>
        <p:spPr>
          <a:xfrm>
            <a:off x="3665100" y="1813925"/>
            <a:ext cx="2386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2000"/>
              <a:t>5 volunteers please, or we pick... </a:t>
            </a:r>
            <a:endParaRPr sz="2000"/>
          </a:p>
        </p:txBody>
      </p:sp>
      <p:pic>
        <p:nvPicPr>
          <p:cNvPr id="476" name="Google Shape;4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25" y="3583300"/>
            <a:ext cx="1033000" cy="1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QUICKSORT?</a:t>
            </a:r>
            <a:endParaRPr/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/>
              <a:t>HOW DOES IT WORK?</a:t>
            </a:r>
            <a:endParaRPr/>
          </a:p>
        </p:txBody>
      </p:sp>
      <p:grpSp>
        <p:nvGrpSpPr>
          <p:cNvPr id="150" name="Google Shape;150;p24"/>
          <p:cNvGrpSpPr/>
          <p:nvPr/>
        </p:nvGrpSpPr>
        <p:grpSpPr>
          <a:xfrm>
            <a:off x="5965915" y="992026"/>
            <a:ext cx="2463600" cy="3159288"/>
            <a:chOff x="3996195" y="2421505"/>
            <a:chExt cx="533131" cy="683681"/>
          </a:xfrm>
        </p:grpSpPr>
        <p:sp>
          <p:nvSpPr>
            <p:cNvPr id="151" name="Google Shape;151;p24"/>
            <p:cNvSpPr/>
            <p:nvPr/>
          </p:nvSpPr>
          <p:spPr>
            <a:xfrm>
              <a:off x="4283196" y="2421505"/>
              <a:ext cx="226545" cy="402450"/>
            </a:xfrm>
            <a:custGeom>
              <a:rect b="b" l="l" r="r" t="t"/>
              <a:pathLst>
                <a:path extrusionOk="0" h="4024501" w="2265453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4343656" y="2799918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4245337" y="2451614"/>
              <a:ext cx="226545" cy="402450"/>
            </a:xfrm>
            <a:custGeom>
              <a:rect b="b" l="l" r="r" t="t"/>
              <a:pathLst>
                <a:path extrusionOk="0" h="4024501" w="2265452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4305872" y="2830027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4020150" y="2797803"/>
              <a:ext cx="225630" cy="265975"/>
            </a:xfrm>
            <a:custGeom>
              <a:rect b="b" l="l" r="r" t="t"/>
              <a:pathLst>
                <a:path extrusionOk="0" h="2659751" w="2256303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996195" y="2811723"/>
              <a:ext cx="85189" cy="81097"/>
            </a:xfrm>
            <a:custGeom>
              <a:rect b="b" l="l" r="r" t="t"/>
              <a:pathLst>
                <a:path extrusionOk="0" h="810973" w="851892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4137960" y="2894486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4092242" y="2888736"/>
              <a:ext cx="95269" cy="65318"/>
            </a:xfrm>
            <a:custGeom>
              <a:rect b="b" l="l" r="r" t="t"/>
              <a:pathLst>
                <a:path extrusionOk="0" h="653178" w="952695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4072140" y="2897663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199397" y="292907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4262572" y="2857189"/>
              <a:ext cx="225554" cy="247996"/>
            </a:xfrm>
            <a:custGeom>
              <a:rect b="b" l="l" r="r" t="t"/>
              <a:pathLst>
                <a:path extrusionOk="0" h="2479956" w="2255545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4422020" y="2975962"/>
              <a:ext cx="85113" cy="81097"/>
            </a:xfrm>
            <a:custGeom>
              <a:rect b="b" l="l" r="r" t="t"/>
              <a:pathLst>
                <a:path extrusionOk="0" h="810973" w="851134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4320381" y="2919224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4320381" y="2939801"/>
              <a:ext cx="89206" cy="61828"/>
            </a:xfrm>
            <a:custGeom>
              <a:rect b="b" l="l" r="r" t="t"/>
              <a:pathLst>
                <a:path extrusionOk="0" h="618282" w="892062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20381" y="2960454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282673" y="289654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454363" y="2847355"/>
              <a:ext cx="66848" cy="99153"/>
            </a:xfrm>
            <a:custGeom>
              <a:rect b="b" l="l" r="r" t="t"/>
              <a:pathLst>
                <a:path extrusionOk="0" h="991527" w="668478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03709" y="2834865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503709" y="2921561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449224" y="2845607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118464" y="2613062"/>
              <a:ext cx="127026" cy="308913"/>
            </a:xfrm>
            <a:custGeom>
              <a:rect b="b" l="l" r="r" t="t"/>
              <a:pathLst>
                <a:path extrusionOk="0" h="3089134" w="127026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130932" y="2752488"/>
              <a:ext cx="102015" cy="69263"/>
            </a:xfrm>
            <a:custGeom>
              <a:rect b="b" l="l" r="r" t="t"/>
              <a:pathLst>
                <a:path extrusionOk="0" h="692627" w="1020149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138036" y="2776696"/>
              <a:ext cx="87690" cy="60994"/>
            </a:xfrm>
            <a:custGeom>
              <a:rect b="b" l="l" r="r" t="t"/>
              <a:pathLst>
                <a:path extrusionOk="0" h="609937" w="876904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086876" y="2767770"/>
              <a:ext cx="88372" cy="77380"/>
            </a:xfrm>
            <a:custGeom>
              <a:rect b="b" l="l" r="r" t="t"/>
              <a:pathLst>
                <a:path extrusionOk="0" h="773800" w="883725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166903" y="2674536"/>
              <a:ext cx="29407" cy="44746"/>
            </a:xfrm>
            <a:custGeom>
              <a:rect b="b" l="l" r="r" t="t"/>
              <a:pathLst>
                <a:path extrusionOk="0" h="447460" w="294069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155690" y="2723559"/>
              <a:ext cx="51747" cy="52948"/>
            </a:xfrm>
            <a:custGeom>
              <a:rect b="b" l="l" r="r" t="t"/>
              <a:pathLst>
                <a:path extrusionOk="0" h="529476" w="517473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281087" y="3028157"/>
              <a:ext cx="46988" cy="62439"/>
            </a:xfrm>
            <a:custGeom>
              <a:rect b="b" l="l" r="r" t="t"/>
              <a:pathLst>
                <a:path extrusionOk="0" h="624394" w="469875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525" y="1576025"/>
            <a:ext cx="698150" cy="6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482" name="Google Shape;482;p42"/>
          <p:cNvGrpSpPr/>
          <p:nvPr/>
        </p:nvGrpSpPr>
        <p:grpSpPr>
          <a:xfrm>
            <a:off x="5180778" y="497142"/>
            <a:ext cx="3768641" cy="4646356"/>
            <a:chOff x="5180778" y="497142"/>
            <a:chExt cx="3768641" cy="4646356"/>
          </a:xfrm>
        </p:grpSpPr>
        <p:sp>
          <p:nvSpPr>
            <p:cNvPr id="483" name="Google Shape;483;p42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42"/>
          <p:cNvSpPr txBox="1"/>
          <p:nvPr>
            <p:ph idx="4294967295" type="ctrTitle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Activity 2</a:t>
            </a:r>
            <a:endParaRPr sz="4800"/>
          </a:p>
        </p:txBody>
      </p:sp>
      <p:sp>
        <p:nvSpPr>
          <p:cNvPr id="511" name="Google Shape;511;p42"/>
          <p:cNvSpPr txBox="1"/>
          <p:nvPr>
            <p:ph idx="4294967295" type="subTitle"/>
          </p:nvPr>
        </p:nvSpPr>
        <p:spPr>
          <a:xfrm>
            <a:off x="3665100" y="1813925"/>
            <a:ext cx="26034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2000"/>
              <a:t>Taking up the handout</a:t>
            </a:r>
            <a:r>
              <a:rPr lang="en-CA" sz="2000"/>
              <a:t>!</a:t>
            </a:r>
            <a:endParaRPr sz="2000"/>
          </a:p>
        </p:txBody>
      </p:sp>
      <p:pic>
        <p:nvPicPr>
          <p:cNvPr id="512" name="Google Shape;5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300" y="3482300"/>
            <a:ext cx="1231575" cy="12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Answers</a:t>
            </a:r>
            <a:r>
              <a:rPr lang="en-CA"/>
              <a:t> </a:t>
            </a:r>
            <a:endParaRPr/>
          </a:p>
        </p:txBody>
      </p:sp>
      <p:sp>
        <p:nvSpPr>
          <p:cNvPr id="518" name="Google Shape;518;p43"/>
          <p:cNvSpPr txBox="1"/>
          <p:nvPr>
            <p:ph idx="1" type="body"/>
          </p:nvPr>
        </p:nvSpPr>
        <p:spPr>
          <a:xfrm>
            <a:off x="855275" y="1353950"/>
            <a:ext cx="2479500" cy="358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/>
              <a:t>1. How many passes and comparisons are required to sort the following cases?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lphaLcPeriod"/>
            </a:pPr>
            <a:r>
              <a:rPr lang="en-CA" sz="1600"/>
              <a:t>“1, 2, 3, 4, 5”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600"/>
              <a:t>Passes:4	Comparisons:10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lphaLcPeriod"/>
            </a:pPr>
            <a:r>
              <a:rPr lang="en-CA" sz="1600"/>
              <a:t>“1, 3, 2 ,5, 4”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600"/>
              <a:t>Passes:3	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CA" sz="1600"/>
              <a:t>Comparisons:6</a:t>
            </a:r>
            <a:endParaRPr sz="1600"/>
          </a:p>
        </p:txBody>
      </p:sp>
      <p:sp>
        <p:nvSpPr>
          <p:cNvPr id="519" name="Google Shape;519;p43"/>
          <p:cNvSpPr txBox="1"/>
          <p:nvPr>
            <p:ph idx="2" type="body"/>
          </p:nvPr>
        </p:nvSpPr>
        <p:spPr>
          <a:xfrm>
            <a:off x="3549973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/>
              <a:t>2. Which case has fewer comparisons and why?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200"/>
              <a:t>The second case has fewer comparisons. This is because when the last number - 4 - is chosen as the pivot, the right side of 4 is in the correct order, thus reducing the number of comparisons. Whereas for case one, there are no numbers to the right of the pivot, thus it requires more comparisons.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" name="Google Shape;520;p43"/>
          <p:cNvSpPr txBox="1"/>
          <p:nvPr>
            <p:ph idx="2" type="body"/>
          </p:nvPr>
        </p:nvSpPr>
        <p:spPr>
          <a:xfrm>
            <a:off x="6244675" y="1353950"/>
            <a:ext cx="2644800" cy="43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/>
              <a:t>3.Fill in the following quicksort methods with pseudo or Java code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1" name="Google Shape;5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676" y="2229650"/>
            <a:ext cx="2644800" cy="235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Answers</a:t>
            </a:r>
            <a:r>
              <a:rPr lang="en-CA"/>
              <a:t> Continued</a:t>
            </a:r>
            <a:endParaRPr/>
          </a:p>
        </p:txBody>
      </p:sp>
      <p:sp>
        <p:nvSpPr>
          <p:cNvPr id="527" name="Google Shape;527;p44"/>
          <p:cNvSpPr txBox="1"/>
          <p:nvPr>
            <p:ph idx="1" type="body"/>
          </p:nvPr>
        </p:nvSpPr>
        <p:spPr>
          <a:xfrm>
            <a:off x="855300" y="1940875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800"/>
              <a:t>Draw a stack diagram for quick sorting {4,2,1,3}</a:t>
            </a:r>
            <a:endParaRPr sz="1800"/>
          </a:p>
        </p:txBody>
      </p:sp>
      <p:pic>
        <p:nvPicPr>
          <p:cNvPr id="528" name="Google Shape;5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00" y="768550"/>
            <a:ext cx="4254053" cy="36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Answers Continued</a:t>
            </a:r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750" y="195375"/>
            <a:ext cx="4110850" cy="469057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/>
        </p:nvSpPr>
        <p:spPr>
          <a:xfrm>
            <a:off x="586950" y="1567750"/>
            <a:ext cx="33597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Write a program that sorts an array of 7 integers in ascending order using quicksort.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Answers Continued</a:t>
            </a:r>
            <a:endParaRPr/>
          </a:p>
        </p:txBody>
      </p:sp>
      <p:sp>
        <p:nvSpPr>
          <p:cNvPr id="541" name="Google Shape;541;p46"/>
          <p:cNvSpPr txBox="1"/>
          <p:nvPr/>
        </p:nvSpPr>
        <p:spPr>
          <a:xfrm>
            <a:off x="586950" y="1567750"/>
            <a:ext cx="33597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Write a program that sorts an array of names in ascending order using quicksort.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42" name="Google Shape;5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650" y="836000"/>
            <a:ext cx="4727717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548" name="Google Shape;548;p47"/>
          <p:cNvGrpSpPr/>
          <p:nvPr/>
        </p:nvGrpSpPr>
        <p:grpSpPr>
          <a:xfrm>
            <a:off x="5180778" y="497142"/>
            <a:ext cx="3768641" cy="4646356"/>
            <a:chOff x="5180778" y="497142"/>
            <a:chExt cx="3768641" cy="4646356"/>
          </a:xfrm>
        </p:grpSpPr>
        <p:sp>
          <p:nvSpPr>
            <p:cNvPr id="549" name="Google Shape;549;p47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47"/>
          <p:cNvSpPr txBox="1"/>
          <p:nvPr>
            <p:ph idx="4294967295" type="ctrTitle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Activity 3</a:t>
            </a:r>
            <a:endParaRPr sz="4800"/>
          </a:p>
        </p:txBody>
      </p:sp>
      <p:sp>
        <p:nvSpPr>
          <p:cNvPr id="577" name="Google Shape;577;p47"/>
          <p:cNvSpPr txBox="1"/>
          <p:nvPr>
            <p:ph idx="4294967295" type="subTitle"/>
          </p:nvPr>
        </p:nvSpPr>
        <p:spPr>
          <a:xfrm>
            <a:off x="3665100" y="1813925"/>
            <a:ext cx="2386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Homework!!!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CA" sz="2000"/>
              <a:t>Yay</a:t>
            </a:r>
            <a:endParaRPr sz="2000"/>
          </a:p>
        </p:txBody>
      </p:sp>
      <p:pic>
        <p:nvPicPr>
          <p:cNvPr id="578" name="Google Shape;5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350" y="3704175"/>
            <a:ext cx="1045676" cy="10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IT?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855300" y="1515075"/>
            <a:ext cx="4275900" cy="30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A very </a:t>
            </a:r>
            <a:r>
              <a:rPr lang="en-CA" sz="1800"/>
              <a:t>efficient sorting method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Utilizes divide and conquer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List is splitted into halves, halves splitted into more halves, etc.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Until list is sorted  </a:t>
            </a:r>
            <a:r>
              <a:rPr lang="en-CA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825" y="1353950"/>
            <a:ext cx="2886575" cy="2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ctrTitle"/>
          </p:nvPr>
        </p:nvSpPr>
        <p:spPr>
          <a:xfrm>
            <a:off x="855300" y="1534050"/>
            <a:ext cx="5010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ARE THE ITEMS REARRANGED</a:t>
            </a:r>
            <a:endParaRPr/>
          </a:p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/>
              <a:t>IN QUICK SORT</a:t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5965915" y="992026"/>
            <a:ext cx="2463600" cy="3159288"/>
            <a:chOff x="3996195" y="2421505"/>
            <a:chExt cx="533131" cy="683681"/>
          </a:xfrm>
        </p:grpSpPr>
        <p:sp>
          <p:nvSpPr>
            <p:cNvPr id="194" name="Google Shape;194;p26"/>
            <p:cNvSpPr/>
            <p:nvPr/>
          </p:nvSpPr>
          <p:spPr>
            <a:xfrm>
              <a:off x="4283196" y="2421505"/>
              <a:ext cx="226545" cy="402450"/>
            </a:xfrm>
            <a:custGeom>
              <a:rect b="b" l="l" r="r" t="t"/>
              <a:pathLst>
                <a:path extrusionOk="0" h="4024501" w="2265453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343656" y="2799918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245337" y="2451614"/>
              <a:ext cx="226545" cy="402450"/>
            </a:xfrm>
            <a:custGeom>
              <a:rect b="b" l="l" r="r" t="t"/>
              <a:pathLst>
                <a:path extrusionOk="0" h="4024501" w="2265452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305872" y="2830027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4020150" y="2797803"/>
              <a:ext cx="225630" cy="265975"/>
            </a:xfrm>
            <a:custGeom>
              <a:rect b="b" l="l" r="r" t="t"/>
              <a:pathLst>
                <a:path extrusionOk="0" h="2659751" w="2256303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996195" y="2811723"/>
              <a:ext cx="85189" cy="81097"/>
            </a:xfrm>
            <a:custGeom>
              <a:rect b="b" l="l" r="r" t="t"/>
              <a:pathLst>
                <a:path extrusionOk="0" h="810973" w="851892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137960" y="2894486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092242" y="2888736"/>
              <a:ext cx="95269" cy="65318"/>
            </a:xfrm>
            <a:custGeom>
              <a:rect b="b" l="l" r="r" t="t"/>
              <a:pathLst>
                <a:path extrusionOk="0" h="653178" w="952695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2140" y="2897663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9397" y="292907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262572" y="2857189"/>
              <a:ext cx="225554" cy="247996"/>
            </a:xfrm>
            <a:custGeom>
              <a:rect b="b" l="l" r="r" t="t"/>
              <a:pathLst>
                <a:path extrusionOk="0" h="2479956" w="2255545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422020" y="2975962"/>
              <a:ext cx="85113" cy="81097"/>
            </a:xfrm>
            <a:custGeom>
              <a:rect b="b" l="l" r="r" t="t"/>
              <a:pathLst>
                <a:path extrusionOk="0" h="810973" w="851134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320381" y="2919224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320381" y="2939801"/>
              <a:ext cx="89206" cy="61828"/>
            </a:xfrm>
            <a:custGeom>
              <a:rect b="b" l="l" r="r" t="t"/>
              <a:pathLst>
                <a:path extrusionOk="0" h="618282" w="892062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0381" y="2960454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282673" y="289654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454363" y="2847355"/>
              <a:ext cx="66848" cy="99153"/>
            </a:xfrm>
            <a:custGeom>
              <a:rect b="b" l="l" r="r" t="t"/>
              <a:pathLst>
                <a:path extrusionOk="0" h="991527" w="668478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503709" y="2834865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503709" y="2921561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449224" y="2845607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118464" y="2613062"/>
              <a:ext cx="127026" cy="308913"/>
            </a:xfrm>
            <a:custGeom>
              <a:rect b="b" l="l" r="r" t="t"/>
              <a:pathLst>
                <a:path extrusionOk="0" h="3089134" w="127026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130932" y="2752488"/>
              <a:ext cx="102015" cy="69263"/>
            </a:xfrm>
            <a:custGeom>
              <a:rect b="b" l="l" r="r" t="t"/>
              <a:pathLst>
                <a:path extrusionOk="0" h="692627" w="1020149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138036" y="2776696"/>
              <a:ext cx="87690" cy="60994"/>
            </a:xfrm>
            <a:custGeom>
              <a:rect b="b" l="l" r="r" t="t"/>
              <a:pathLst>
                <a:path extrusionOk="0" h="609937" w="876904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086876" y="2767770"/>
              <a:ext cx="88372" cy="77380"/>
            </a:xfrm>
            <a:custGeom>
              <a:rect b="b" l="l" r="r" t="t"/>
              <a:pathLst>
                <a:path extrusionOk="0" h="773800" w="883725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166903" y="2674536"/>
              <a:ext cx="29407" cy="44746"/>
            </a:xfrm>
            <a:custGeom>
              <a:rect b="b" l="l" r="r" t="t"/>
              <a:pathLst>
                <a:path extrusionOk="0" h="447460" w="294069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155690" y="2723559"/>
              <a:ext cx="51747" cy="52948"/>
            </a:xfrm>
            <a:custGeom>
              <a:rect b="b" l="l" r="r" t="t"/>
              <a:pathLst>
                <a:path extrusionOk="0" h="529476" w="517473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81087" y="3028157"/>
              <a:ext cx="46988" cy="62439"/>
            </a:xfrm>
            <a:custGeom>
              <a:rect b="b" l="l" r="r" t="t"/>
              <a:pathLst>
                <a:path extrusionOk="0" h="624394" w="469875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200" y="1481150"/>
            <a:ext cx="842001" cy="8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ELEMENTS ARE REARRANGED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855300" y="1577050"/>
            <a:ext cx="48582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All items greater than pivot are moved to one side, less than, moved to the other side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Recurse with a new pivot on each side </a:t>
            </a:r>
            <a:r>
              <a:rPr lang="en-CA" sz="1800"/>
              <a:t>until the list is sorted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╸"/>
            </a:pPr>
            <a:r>
              <a:rPr lang="en-CA" sz="1800"/>
              <a:t>Base case is when there is only one or no elements, where nothing is changed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225" y="2002250"/>
            <a:ext cx="3904099" cy="11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ctrTitle"/>
          </p:nvPr>
        </p:nvSpPr>
        <p:spPr>
          <a:xfrm>
            <a:off x="855300" y="1534050"/>
            <a:ext cx="5010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Complexity</a:t>
            </a:r>
            <a:endParaRPr/>
          </a:p>
        </p:txBody>
      </p:sp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/>
              <a:t>OF </a:t>
            </a:r>
            <a:r>
              <a:rPr lang="en-CA"/>
              <a:t>QUICK SORT</a:t>
            </a:r>
            <a:endParaRPr/>
          </a:p>
        </p:txBody>
      </p:sp>
      <p:grpSp>
        <p:nvGrpSpPr>
          <p:cNvPr id="236" name="Google Shape;236;p28"/>
          <p:cNvGrpSpPr/>
          <p:nvPr/>
        </p:nvGrpSpPr>
        <p:grpSpPr>
          <a:xfrm>
            <a:off x="5965915" y="992026"/>
            <a:ext cx="2463600" cy="3159288"/>
            <a:chOff x="3996195" y="2421505"/>
            <a:chExt cx="533131" cy="683681"/>
          </a:xfrm>
        </p:grpSpPr>
        <p:sp>
          <p:nvSpPr>
            <p:cNvPr id="237" name="Google Shape;237;p28"/>
            <p:cNvSpPr/>
            <p:nvPr/>
          </p:nvSpPr>
          <p:spPr>
            <a:xfrm>
              <a:off x="4283196" y="2421505"/>
              <a:ext cx="226545" cy="402450"/>
            </a:xfrm>
            <a:custGeom>
              <a:rect b="b" l="l" r="r" t="t"/>
              <a:pathLst>
                <a:path extrusionOk="0" h="4024501" w="2265453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343656" y="2799918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245337" y="2451614"/>
              <a:ext cx="226545" cy="402450"/>
            </a:xfrm>
            <a:custGeom>
              <a:rect b="b" l="l" r="r" t="t"/>
              <a:pathLst>
                <a:path extrusionOk="0" h="4024501" w="2265452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305872" y="2830027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020150" y="2797803"/>
              <a:ext cx="225630" cy="265975"/>
            </a:xfrm>
            <a:custGeom>
              <a:rect b="b" l="l" r="r" t="t"/>
              <a:pathLst>
                <a:path extrusionOk="0" h="2659751" w="2256303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996195" y="2811723"/>
              <a:ext cx="85189" cy="81097"/>
            </a:xfrm>
            <a:custGeom>
              <a:rect b="b" l="l" r="r" t="t"/>
              <a:pathLst>
                <a:path extrusionOk="0" h="810973" w="851892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137960" y="2894486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092242" y="2888736"/>
              <a:ext cx="95269" cy="65318"/>
            </a:xfrm>
            <a:custGeom>
              <a:rect b="b" l="l" r="r" t="t"/>
              <a:pathLst>
                <a:path extrusionOk="0" h="653178" w="952695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072140" y="2897663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199397" y="292907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262572" y="2857189"/>
              <a:ext cx="225554" cy="247996"/>
            </a:xfrm>
            <a:custGeom>
              <a:rect b="b" l="l" r="r" t="t"/>
              <a:pathLst>
                <a:path extrusionOk="0" h="2479956" w="2255545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422020" y="2975962"/>
              <a:ext cx="85113" cy="81097"/>
            </a:xfrm>
            <a:custGeom>
              <a:rect b="b" l="l" r="r" t="t"/>
              <a:pathLst>
                <a:path extrusionOk="0" h="810973" w="851134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320381" y="2919224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20381" y="2939801"/>
              <a:ext cx="89206" cy="61828"/>
            </a:xfrm>
            <a:custGeom>
              <a:rect b="b" l="l" r="r" t="t"/>
              <a:pathLst>
                <a:path extrusionOk="0" h="618282" w="892062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320381" y="2960454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282673" y="289654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454363" y="2847355"/>
              <a:ext cx="66848" cy="99153"/>
            </a:xfrm>
            <a:custGeom>
              <a:rect b="b" l="l" r="r" t="t"/>
              <a:pathLst>
                <a:path extrusionOk="0" h="991527" w="668478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503709" y="2834865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503709" y="2921561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449224" y="2845607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118464" y="2613062"/>
              <a:ext cx="127026" cy="308913"/>
            </a:xfrm>
            <a:custGeom>
              <a:rect b="b" l="l" r="r" t="t"/>
              <a:pathLst>
                <a:path extrusionOk="0" h="3089134" w="127026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130932" y="2752488"/>
              <a:ext cx="102015" cy="69263"/>
            </a:xfrm>
            <a:custGeom>
              <a:rect b="b" l="l" r="r" t="t"/>
              <a:pathLst>
                <a:path extrusionOk="0" h="692627" w="1020149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138036" y="2776696"/>
              <a:ext cx="87690" cy="60994"/>
            </a:xfrm>
            <a:custGeom>
              <a:rect b="b" l="l" r="r" t="t"/>
              <a:pathLst>
                <a:path extrusionOk="0" h="609937" w="876904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086876" y="2767770"/>
              <a:ext cx="88372" cy="77380"/>
            </a:xfrm>
            <a:custGeom>
              <a:rect b="b" l="l" r="r" t="t"/>
              <a:pathLst>
                <a:path extrusionOk="0" h="773800" w="883725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66903" y="2674536"/>
              <a:ext cx="29407" cy="44746"/>
            </a:xfrm>
            <a:custGeom>
              <a:rect b="b" l="l" r="r" t="t"/>
              <a:pathLst>
                <a:path extrusionOk="0" h="447460" w="294069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155690" y="2723559"/>
              <a:ext cx="51747" cy="52948"/>
            </a:xfrm>
            <a:custGeom>
              <a:rect b="b" l="l" r="r" t="t"/>
              <a:pathLst>
                <a:path extrusionOk="0" h="529476" w="517473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281087" y="3028157"/>
              <a:ext cx="46988" cy="62439"/>
            </a:xfrm>
            <a:custGeom>
              <a:rect b="b" l="l" r="r" t="t"/>
              <a:pathLst>
                <a:path extrusionOk="0" h="624394" w="469875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200" y="1481150"/>
            <a:ext cx="842001" cy="8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QUICKSORT BIG O NOTATION</a:t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Barlow"/>
                <a:ea typeface="Barlow"/>
                <a:cs typeface="Barlow"/>
                <a:sym typeface="Barlow"/>
              </a:rPr>
              <a:t>Best Case: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3000"/>
              <a:t>O (n log n)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CA"/>
              <a:t>When the middle element is always selected as a pivot </a:t>
            </a:r>
            <a:endParaRPr/>
          </a:p>
        </p:txBody>
      </p:sp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Worst Case: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3000"/>
              <a:t>O (n</a:t>
            </a:r>
            <a:r>
              <a:rPr baseline="30000" lang="en-CA" sz="3000"/>
              <a:t>2</a:t>
            </a:r>
            <a:r>
              <a:rPr lang="en-CA" sz="3000"/>
              <a:t>)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CA"/>
              <a:t>When the pivot selected is always the highest or smallest value</a:t>
            </a:r>
            <a:endParaRPr sz="3000"/>
          </a:p>
        </p:txBody>
      </p:sp>
      <p:sp>
        <p:nvSpPr>
          <p:cNvPr id="272" name="Google Shape;272;p29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Average: 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3000"/>
              <a:t>O (n log 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PASSES AND COMPARISONS</a:t>
            </a:r>
            <a:endParaRPr/>
          </a:p>
        </p:txBody>
      </p:sp>
      <p:sp>
        <p:nvSpPr>
          <p:cNvPr id="279" name="Google Shape;279;p30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/>
              <a:t>IN QUICK SORT</a:t>
            </a:r>
            <a:endParaRPr/>
          </a:p>
        </p:txBody>
      </p:sp>
      <p:grpSp>
        <p:nvGrpSpPr>
          <p:cNvPr id="280" name="Google Shape;280;p30"/>
          <p:cNvGrpSpPr/>
          <p:nvPr/>
        </p:nvGrpSpPr>
        <p:grpSpPr>
          <a:xfrm>
            <a:off x="5965915" y="992026"/>
            <a:ext cx="2463600" cy="3159288"/>
            <a:chOff x="3996195" y="2421505"/>
            <a:chExt cx="533131" cy="683681"/>
          </a:xfrm>
        </p:grpSpPr>
        <p:sp>
          <p:nvSpPr>
            <p:cNvPr id="281" name="Google Shape;281;p30"/>
            <p:cNvSpPr/>
            <p:nvPr/>
          </p:nvSpPr>
          <p:spPr>
            <a:xfrm>
              <a:off x="4283196" y="2421505"/>
              <a:ext cx="226545" cy="402450"/>
            </a:xfrm>
            <a:custGeom>
              <a:rect b="b" l="l" r="r" t="t"/>
              <a:pathLst>
                <a:path extrusionOk="0" h="4024501" w="2265453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343656" y="2799918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245337" y="2451614"/>
              <a:ext cx="226545" cy="402450"/>
            </a:xfrm>
            <a:custGeom>
              <a:rect b="b" l="l" r="r" t="t"/>
              <a:pathLst>
                <a:path extrusionOk="0" h="4024501" w="2265452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305872" y="2830027"/>
              <a:ext cx="104895" cy="111291"/>
            </a:xfrm>
            <a:custGeom>
              <a:rect b="b" l="l" r="r" t="t"/>
              <a:pathLst>
                <a:path extrusionOk="0" h="1112913" w="104895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020150" y="2797803"/>
              <a:ext cx="225630" cy="265975"/>
            </a:xfrm>
            <a:custGeom>
              <a:rect b="b" l="l" r="r" t="t"/>
              <a:pathLst>
                <a:path extrusionOk="0" h="2659751" w="2256303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3996195" y="2811723"/>
              <a:ext cx="85189" cy="81097"/>
            </a:xfrm>
            <a:custGeom>
              <a:rect b="b" l="l" r="r" t="t"/>
              <a:pathLst>
                <a:path extrusionOk="0" h="810973" w="851892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137960" y="2894486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092242" y="2888736"/>
              <a:ext cx="95269" cy="65318"/>
            </a:xfrm>
            <a:custGeom>
              <a:rect b="b" l="l" r="r" t="t"/>
              <a:pathLst>
                <a:path extrusionOk="0" h="653178" w="952695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4072140" y="2897663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4199397" y="292907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262572" y="2857189"/>
              <a:ext cx="225554" cy="247996"/>
            </a:xfrm>
            <a:custGeom>
              <a:rect b="b" l="l" r="r" t="t"/>
              <a:pathLst>
                <a:path extrusionOk="0" h="2479956" w="2255545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422020" y="2975962"/>
              <a:ext cx="85113" cy="81097"/>
            </a:xfrm>
            <a:custGeom>
              <a:rect b="b" l="l" r="r" t="t"/>
              <a:pathLst>
                <a:path extrusionOk="0" h="810973" w="851134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20381" y="2919224"/>
              <a:ext cx="49416" cy="38842"/>
            </a:xfrm>
            <a:custGeom>
              <a:rect b="b" l="l" r="r" t="t"/>
              <a:pathLst>
                <a:path extrusionOk="0" h="388417" w="494158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20381" y="2939801"/>
              <a:ext cx="89206" cy="61828"/>
            </a:xfrm>
            <a:custGeom>
              <a:rect b="b" l="l" r="r" t="t"/>
              <a:pathLst>
                <a:path extrusionOk="0" h="618282" w="892062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20381" y="2960454"/>
              <a:ext cx="115430" cy="77001"/>
            </a:xfrm>
            <a:custGeom>
              <a:rect b="b" l="l" r="r" t="t"/>
              <a:pathLst>
                <a:path extrusionOk="0" h="770007" w="1154299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282673" y="2896540"/>
              <a:ext cx="25617" cy="38135"/>
            </a:xfrm>
            <a:custGeom>
              <a:rect b="b" l="l" r="r" t="t"/>
              <a:pathLst>
                <a:path extrusionOk="0" h="381353" w="256174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454363" y="2847355"/>
              <a:ext cx="66848" cy="99153"/>
            </a:xfrm>
            <a:custGeom>
              <a:rect b="b" l="l" r="r" t="t"/>
              <a:pathLst>
                <a:path extrusionOk="0" h="991527" w="668478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503709" y="2834865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503709" y="2921561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449224" y="2845607"/>
              <a:ext cx="25617" cy="38478"/>
            </a:xfrm>
            <a:custGeom>
              <a:rect b="b" l="l" r="r" t="t"/>
              <a:pathLst>
                <a:path extrusionOk="0" h="384780" w="256174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118464" y="2613062"/>
              <a:ext cx="127026" cy="308913"/>
            </a:xfrm>
            <a:custGeom>
              <a:rect b="b" l="l" r="r" t="t"/>
              <a:pathLst>
                <a:path extrusionOk="0" h="3089134" w="127026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130932" y="2752488"/>
              <a:ext cx="102015" cy="69263"/>
            </a:xfrm>
            <a:custGeom>
              <a:rect b="b" l="l" r="r" t="t"/>
              <a:pathLst>
                <a:path extrusionOk="0" h="692627" w="1020149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138036" y="2776696"/>
              <a:ext cx="87690" cy="60994"/>
            </a:xfrm>
            <a:custGeom>
              <a:rect b="b" l="l" r="r" t="t"/>
              <a:pathLst>
                <a:path extrusionOk="0" h="609937" w="876904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086876" y="2767770"/>
              <a:ext cx="88372" cy="77380"/>
            </a:xfrm>
            <a:custGeom>
              <a:rect b="b" l="l" r="r" t="t"/>
              <a:pathLst>
                <a:path extrusionOk="0" h="773800" w="883725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166903" y="2674536"/>
              <a:ext cx="29407" cy="44746"/>
            </a:xfrm>
            <a:custGeom>
              <a:rect b="b" l="l" r="r" t="t"/>
              <a:pathLst>
                <a:path extrusionOk="0" h="447460" w="294069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155690" y="2723559"/>
              <a:ext cx="51747" cy="52948"/>
            </a:xfrm>
            <a:custGeom>
              <a:rect b="b" l="l" r="r" t="t"/>
              <a:pathLst>
                <a:path extrusionOk="0" h="529476" w="517473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281087" y="3028157"/>
              <a:ext cx="46988" cy="62439"/>
            </a:xfrm>
            <a:custGeom>
              <a:rect b="b" l="l" r="r" t="t"/>
              <a:pathLst>
                <a:path extrusionOk="0" h="624394" w="469875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25" y="1534050"/>
            <a:ext cx="787450" cy="7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855300" y="836000"/>
            <a:ext cx="7758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Greatest or Smallest number as pivot - Worst Case </a:t>
            </a:r>
            <a:endParaRPr/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829600" y="2350850"/>
            <a:ext cx="2827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	2	3	4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CA"/>
              <a:t>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          2	3	4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CA"/>
              <a:t>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		3	4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CA"/>
              <a:t>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			4	</a:t>
            </a:r>
            <a:r>
              <a:rPr b="1" lang="en-CA">
                <a:latin typeface="Barlow"/>
                <a:ea typeface="Barlow"/>
                <a:cs typeface="Barlow"/>
                <a:sym typeface="Barlow"/>
              </a:rPr>
              <a:t>5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3132575" y="2350850"/>
            <a:ext cx="1128300" cy="21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n - 1</a:t>
            </a:r>
            <a:r>
              <a:rPr lang="en-CA">
                <a:solidFill>
                  <a:schemeClr val="accent1"/>
                </a:solidFill>
              </a:rPr>
              <a:t>	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n - 2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n - 3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n - 4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1"/>
          <p:cNvCxnSpPr/>
          <p:nvPr/>
        </p:nvCxnSpPr>
        <p:spPr>
          <a:xfrm flipH="1" rot="10800000">
            <a:off x="4384904" y="3229314"/>
            <a:ext cx="918300" cy="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5645700" y="2569025"/>
            <a:ext cx="2968200" cy="13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(</a:t>
            </a:r>
            <a:r>
              <a:rPr lang="en-CA">
                <a:solidFill>
                  <a:schemeClr val="accent1"/>
                </a:solidFill>
              </a:rPr>
              <a:t>n - 1)n/2	      Comparisons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(</a:t>
            </a:r>
            <a:r>
              <a:rPr lang="en-CA">
                <a:solidFill>
                  <a:schemeClr val="accent1"/>
                </a:solidFill>
              </a:rPr>
              <a:t>n</a:t>
            </a:r>
            <a:r>
              <a:rPr lang="en-CA">
                <a:solidFill>
                  <a:schemeClr val="accent1"/>
                </a:solidFill>
              </a:rPr>
              <a:t> - 1)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Passes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40175" y="1395775"/>
            <a:ext cx="27747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</a:t>
            </a:r>
            <a:r>
              <a:rPr lang="en-CA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nt [] arr = {1, 2, 3, 4, 5};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19" name="Google Shape;319;p31"/>
          <p:cNvCxnSpPr/>
          <p:nvPr/>
        </p:nvCxnSpPr>
        <p:spPr>
          <a:xfrm>
            <a:off x="2089129" y="1915239"/>
            <a:ext cx="3900" cy="294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