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 id="2147483850" r:id="rId2"/>
  </p:sldMasterIdLst>
  <p:sldIdLst>
    <p:sldId id="257" r:id="rId3"/>
    <p:sldId id="258" r:id="rId4"/>
    <p:sldId id="309" r:id="rId5"/>
    <p:sldId id="263" r:id="rId6"/>
    <p:sldId id="265" r:id="rId7"/>
    <p:sldId id="267" r:id="rId8"/>
    <p:sldId id="264" r:id="rId9"/>
    <p:sldId id="266" r:id="rId10"/>
    <p:sldId id="268" r:id="rId11"/>
    <p:sldId id="269" r:id="rId12"/>
    <p:sldId id="270" r:id="rId13"/>
    <p:sldId id="271" r:id="rId14"/>
    <p:sldId id="260" r:id="rId15"/>
    <p:sldId id="272" r:id="rId16"/>
    <p:sldId id="274" r:id="rId17"/>
    <p:sldId id="273" r:id="rId18"/>
    <p:sldId id="275" r:id="rId19"/>
    <p:sldId id="277" r:id="rId20"/>
    <p:sldId id="278" r:id="rId21"/>
    <p:sldId id="279" r:id="rId22"/>
    <p:sldId id="280" r:id="rId23"/>
    <p:sldId id="281" r:id="rId24"/>
    <p:sldId id="282" r:id="rId25"/>
    <p:sldId id="276" r:id="rId26"/>
    <p:sldId id="283" r:id="rId27"/>
    <p:sldId id="261" r:id="rId28"/>
    <p:sldId id="285" r:id="rId29"/>
    <p:sldId id="294" r:id="rId30"/>
    <p:sldId id="287" r:id="rId31"/>
    <p:sldId id="295" r:id="rId32"/>
    <p:sldId id="289" r:id="rId33"/>
    <p:sldId id="296" r:id="rId34"/>
    <p:sldId id="291" r:id="rId35"/>
    <p:sldId id="297" r:id="rId36"/>
    <p:sldId id="293" r:id="rId37"/>
    <p:sldId id="298" r:id="rId38"/>
    <p:sldId id="301" r:id="rId39"/>
    <p:sldId id="303" r:id="rId40"/>
    <p:sldId id="299" r:id="rId41"/>
    <p:sldId id="302" r:id="rId42"/>
    <p:sldId id="304" r:id="rId43"/>
    <p:sldId id="300" r:id="rId44"/>
    <p:sldId id="311" r:id="rId45"/>
    <p:sldId id="305" r:id="rId46"/>
    <p:sldId id="306" r:id="rId47"/>
    <p:sldId id="307"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165775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365082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354939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235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1452273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113521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430195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245448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1777161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83F71-88F4-4E9E-B6A6-74560F7ECB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CE1105-D752-4151-895E-B9042DF8C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A0BD76-CFD8-47DE-B734-1F331E4DEBE5}"/>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7B69EB1E-C4C5-4C94-A842-C615E31BF0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25DBC3-0900-4A15-A902-3AA6B7BD13C2}"/>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3943252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47EFC-B322-4C1B-A77C-F6C7278443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A0449B-89DE-4AE1-BE56-41B800FFC0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715952-CA55-4D83-BF83-488AC75D31E2}"/>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3BC082A5-749E-455F-8C50-BC9BF03466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F50E41-4A81-41D0-A1DE-FF593E5992C9}"/>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88815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4166399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A6694-1388-4755-8C0E-1E4EB299E4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8DB65A-160F-4A34-92EA-D6634BB1C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680115-A07D-45DD-9EB4-7CFF42E20871}"/>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D42FD909-AC1D-4EB5-9746-CC83BCA1BD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C99EC3-AAF7-4DBA-8F4E-0111825D20EB}"/>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89761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BDB3E-E562-4A1C-AC4D-EA594699C9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DB1D66-FC1C-4234-A8CB-B6ECDE2A92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4C74F71-75C5-46CE-8D72-8B989F47D0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323025-8069-4C59-AD3D-A88B471016C3}"/>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3DC1236E-B052-403E-A5A4-37C53DBAE6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BDD548-60B2-4FA0-AD8A-38C7B357D6AC}"/>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620425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03CA1-8441-47AC-8CA3-AA3E74ADB8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17D718-5CFE-4DE5-B0BC-57DB9E02F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3B1D8A-CB65-4ECF-B9AF-BF723E48FE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CDFB3B-1EA3-452B-966D-CEF025412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AE7F79-ADA9-4508-B03A-9FAF48A888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09B4FD-CCC0-4610-9818-1260A57D0596}"/>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8" name="页脚占位符 7">
            <a:extLst>
              <a:ext uri="{FF2B5EF4-FFF2-40B4-BE49-F238E27FC236}">
                <a16:creationId xmlns:a16="http://schemas.microsoft.com/office/drawing/2014/main" id="{6131FA2E-81E4-4B2F-A257-6BFCD2E728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EF4C50-67AB-42BA-AC23-7960AFD46626}"/>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3223438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04D93-6315-4721-B795-DC7EBBC194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E23A13-8878-498C-8DD3-E856B5271801}"/>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4" name="页脚占位符 3">
            <a:extLst>
              <a:ext uri="{FF2B5EF4-FFF2-40B4-BE49-F238E27FC236}">
                <a16:creationId xmlns:a16="http://schemas.microsoft.com/office/drawing/2014/main" id="{38F401CC-92A3-404E-964A-15B3E09D53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866B94-CA46-4FA7-938F-BFCACF78619E}"/>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3668550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6FC54C-15C1-4550-8F75-AA1C2486932F}"/>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3" name="页脚占位符 2">
            <a:extLst>
              <a:ext uri="{FF2B5EF4-FFF2-40B4-BE49-F238E27FC236}">
                <a16:creationId xmlns:a16="http://schemas.microsoft.com/office/drawing/2014/main" id="{52063056-B80A-4401-ABAA-7DAC356B58A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6EF6D9-8301-4276-8907-85DDE309D0F2}"/>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25546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051F9-DC92-40A2-9191-7039D64534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263C0E-4B21-4902-B8C8-5C8BF36BC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7B0BF2-219D-4103-8AC6-3D34D013C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502CF8-6AF0-4436-9DC6-99678028180B}"/>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B67AFA74-2D35-4347-9724-5C3A11763D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E1F49D-6390-4343-BC9C-BF3DF85D89BA}"/>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8163507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0D3E5-E596-4248-B658-94A6416129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8D91D1-D971-40A2-B921-62E04DB68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1A74F0-7E81-4128-BD2E-2DC246F9D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75976C-2B27-4201-AEEA-6FA6747F9059}"/>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6" name="页脚占位符 5">
            <a:extLst>
              <a:ext uri="{FF2B5EF4-FFF2-40B4-BE49-F238E27FC236}">
                <a16:creationId xmlns:a16="http://schemas.microsoft.com/office/drawing/2014/main" id="{CC5DE3F6-4901-41D2-B605-B91782B5CE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E0EC10-B762-42FF-BA9A-A64FB5099BE7}"/>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030072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E5962-BB24-4B4B-9E75-9F9277E3D9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88217A-DAD1-4014-AEFA-40D535F47E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F5418C-0544-4253-8EC8-589D0608E7EB}"/>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1E11E07A-2350-4C7E-A691-C4E16823FE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1C3392-9B4F-442E-ACED-CF8C33BDA51C}"/>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867159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11041F-D236-4B63-A0C1-2052DC4F21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B0FBACD-C7FE-4726-A453-582DFAB500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7136AB-5976-4E96-AE2E-1FA9B9A6EBC1}"/>
              </a:ext>
            </a:extLst>
          </p:cNvPr>
          <p:cNvSpPr>
            <a:spLocks noGrp="1"/>
          </p:cNvSpPr>
          <p:nvPr>
            <p:ph type="dt" sz="half" idx="10"/>
          </p:nvPr>
        </p:nvSpPr>
        <p:spPr/>
        <p:txBody>
          <a:body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73BF1B0E-B69B-4740-9F07-E240847671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032203-C6C9-426C-8793-F6FF11ECC463}"/>
              </a:ext>
            </a:extLst>
          </p:cNvPr>
          <p:cNvSpPr>
            <a:spLocks noGrp="1"/>
          </p:cNvSpPr>
          <p:nvPr>
            <p:ph type="sldNum" sz="quarter" idx="12"/>
          </p:nvPr>
        </p:nvSpPr>
        <p:spPr/>
        <p:txBody>
          <a:body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173427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7258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415054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4964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119868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639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225768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546FB2-4923-40C2-940C-E85F060EC3F2}" type="datetimeFigureOut">
              <a:rPr lang="zh-CN" altLang="en-US" smtClean="0"/>
              <a:t>2021/4/13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40510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46FB2-4923-40C2-940C-E85F060EC3F2}" type="datetimeFigureOut">
              <a:rPr lang="zh-CN" altLang="en-US" smtClean="0"/>
              <a:t>2021/4/13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CDE5BE-9705-4F65-A396-D0657279B413}" type="slidenum">
              <a:rPr lang="zh-CN" altLang="en-US" smtClean="0"/>
              <a:t>‹#›</a:t>
            </a:fld>
            <a:endParaRPr lang="zh-CN" altLang="en-US"/>
          </a:p>
        </p:txBody>
      </p:sp>
    </p:spTree>
    <p:extLst>
      <p:ext uri="{BB962C8B-B14F-4D97-AF65-F5344CB8AC3E}">
        <p14:creationId xmlns:p14="http://schemas.microsoft.com/office/powerpoint/2010/main" val="3592452983"/>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697A31-F4F3-4C3B-97D0-89DCB9A6B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45C6AC-107A-4F70-9214-08C76485C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23AB33-426E-4E37-8E42-1FE102B3E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37E82-57A0-4C0B-9DC6-1A85EB5487D1}" type="datetimeFigureOut">
              <a:rPr lang="zh-CN" altLang="en-US" smtClean="0"/>
              <a:t>2021/4/13</a:t>
            </a:fld>
            <a:endParaRPr lang="zh-CN" altLang="en-US"/>
          </a:p>
        </p:txBody>
      </p:sp>
      <p:sp>
        <p:nvSpPr>
          <p:cNvPr id="5" name="页脚占位符 4">
            <a:extLst>
              <a:ext uri="{FF2B5EF4-FFF2-40B4-BE49-F238E27FC236}">
                <a16:creationId xmlns:a16="http://schemas.microsoft.com/office/drawing/2014/main" id="{BF3F21C0-4543-4E77-BF25-F99739267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AD2993-A9AC-42C2-BD25-2D11FC502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62424-5B29-48E0-B554-3FC5017E3093}" type="slidenum">
              <a:rPr lang="zh-CN" altLang="en-US" smtClean="0"/>
              <a:t>‹#›</a:t>
            </a:fld>
            <a:endParaRPr lang="zh-CN" altLang="en-US"/>
          </a:p>
        </p:txBody>
      </p:sp>
    </p:spTree>
    <p:extLst>
      <p:ext uri="{BB962C8B-B14F-4D97-AF65-F5344CB8AC3E}">
        <p14:creationId xmlns:p14="http://schemas.microsoft.com/office/powerpoint/2010/main" val="35784870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B6E0B-7700-4AB5-8666-9A83C6C8B991}"/>
              </a:ext>
            </a:extLst>
          </p:cNvPr>
          <p:cNvSpPr>
            <a:spLocks noGrp="1"/>
          </p:cNvSpPr>
          <p:nvPr>
            <p:ph type="ctrTitle"/>
          </p:nvPr>
        </p:nvSpPr>
        <p:spPr>
          <a:xfrm>
            <a:off x="1222341" y="1898142"/>
            <a:ext cx="10739000" cy="2092751"/>
          </a:xfrm>
        </p:spPr>
        <p:txBody>
          <a:bodyPr>
            <a:normAutofit fontScale="90000"/>
          </a:bodyPr>
          <a:lstStyle/>
          <a:p>
            <a:pPr algn="ctr"/>
            <a:r>
              <a:rPr lang="zh-CN" altLang="en-US" dirty="0"/>
              <a:t>基于卷积神经网络（</a:t>
            </a:r>
            <a:r>
              <a:rPr lang="en-US" altLang="zh-CN" dirty="0"/>
              <a:t>CNN</a:t>
            </a:r>
            <a:r>
              <a:rPr lang="zh-CN" altLang="en-US" dirty="0"/>
              <a:t>）      的网络流量分类</a:t>
            </a:r>
          </a:p>
        </p:txBody>
      </p:sp>
      <p:sp>
        <p:nvSpPr>
          <p:cNvPr id="3" name="副标题 2">
            <a:extLst>
              <a:ext uri="{FF2B5EF4-FFF2-40B4-BE49-F238E27FC236}">
                <a16:creationId xmlns:a16="http://schemas.microsoft.com/office/drawing/2014/main" id="{E1EE6C5C-DE46-4747-A71D-B2C58606062F}"/>
              </a:ext>
            </a:extLst>
          </p:cNvPr>
          <p:cNvSpPr>
            <a:spLocks noGrp="1"/>
          </p:cNvSpPr>
          <p:nvPr>
            <p:ph type="subTitle" idx="1"/>
          </p:nvPr>
        </p:nvSpPr>
        <p:spPr>
          <a:xfrm>
            <a:off x="1418734" y="4777381"/>
            <a:ext cx="9354532" cy="1655762"/>
          </a:xfrm>
        </p:spPr>
        <p:txBody>
          <a:bodyPr>
            <a:normAutofit/>
          </a:bodyPr>
          <a:lstStyle/>
          <a:p>
            <a:pPr algn="l"/>
            <a:r>
              <a:rPr lang="en-US" altLang="zh-CN" dirty="0"/>
              <a:t>                                        </a:t>
            </a:r>
            <a:r>
              <a:rPr lang="zh-CN" altLang="en-US" dirty="0"/>
              <a:t>学生</a:t>
            </a:r>
            <a:r>
              <a:rPr lang="zh-CN" altLang="en-US" dirty="0" smtClean="0"/>
              <a:t>：</a:t>
            </a:r>
            <a:endParaRPr lang="en-US" altLang="zh-CN" dirty="0"/>
          </a:p>
          <a:p>
            <a:pPr algn="l"/>
            <a:r>
              <a:rPr lang="en-US" altLang="zh-CN" dirty="0"/>
              <a:t>		                          </a:t>
            </a:r>
            <a:r>
              <a:rPr lang="zh-CN" altLang="en-US"/>
              <a:t>班级</a:t>
            </a:r>
            <a:r>
              <a:rPr lang="zh-CN" altLang="en-US" smtClean="0"/>
              <a:t>：</a:t>
            </a:r>
            <a:r>
              <a:rPr lang="en-US" altLang="zh-CN" smtClean="0"/>
              <a:t>                                   </a:t>
            </a:r>
            <a:endParaRPr lang="en-US" altLang="zh-CN" dirty="0"/>
          </a:p>
          <a:p>
            <a:pPr algn="l"/>
            <a:r>
              <a:rPr lang="en-US" altLang="zh-CN" dirty="0"/>
              <a:t>                                        </a:t>
            </a:r>
            <a:r>
              <a:rPr lang="zh-CN" altLang="en-US" dirty="0"/>
              <a:t>指导老师</a:t>
            </a:r>
            <a:r>
              <a:rPr lang="zh-CN" altLang="en-US" dirty="0" smtClean="0"/>
              <a:t>：</a:t>
            </a:r>
            <a:r>
              <a:rPr lang="en-US" altLang="zh-CN" dirty="0" smtClean="0"/>
              <a:t> </a:t>
            </a:r>
            <a:endParaRPr lang="zh-CN" altLang="en-US" dirty="0"/>
          </a:p>
          <a:p>
            <a:endParaRPr lang="en-US" altLang="zh-CN" dirty="0"/>
          </a:p>
        </p:txBody>
      </p:sp>
    </p:spTree>
    <p:extLst>
      <p:ext uri="{BB962C8B-B14F-4D97-AF65-F5344CB8AC3E}">
        <p14:creationId xmlns:p14="http://schemas.microsoft.com/office/powerpoint/2010/main" val="60912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E829BB8-323B-433A-953E-FA2F72044FD1}"/>
              </a:ext>
            </a:extLst>
          </p:cNvPr>
          <p:cNvSpPr>
            <a:spLocks noGrp="1"/>
          </p:cNvSpPr>
          <p:nvPr>
            <p:ph type="title"/>
          </p:nvPr>
        </p:nvSpPr>
        <p:spPr/>
        <p:txBody>
          <a:bodyPr/>
          <a:lstStyle/>
          <a:p>
            <a:r>
              <a:rPr lang="en-US" altLang="zh-CN" dirty="0"/>
              <a:t>1.3 CNN</a:t>
            </a:r>
            <a:r>
              <a:rPr lang="zh-CN" altLang="en-US" dirty="0"/>
              <a:t>流量分类的差异</a:t>
            </a:r>
            <a:br>
              <a:rPr lang="zh-CN" altLang="en-US" dirty="0"/>
            </a:br>
            <a:endParaRPr lang="zh-CN" altLang="en-US" dirty="0"/>
          </a:p>
        </p:txBody>
      </p:sp>
      <p:sp>
        <p:nvSpPr>
          <p:cNvPr id="10" name="内容占位符 9">
            <a:extLst>
              <a:ext uri="{FF2B5EF4-FFF2-40B4-BE49-F238E27FC236}">
                <a16:creationId xmlns:a16="http://schemas.microsoft.com/office/drawing/2014/main" id="{714C1DD1-CDEA-4E34-87C2-72059F445DB1}"/>
              </a:ext>
            </a:extLst>
          </p:cNvPr>
          <p:cNvSpPr>
            <a:spLocks noGrp="1"/>
          </p:cNvSpPr>
          <p:nvPr>
            <p:ph idx="1"/>
          </p:nvPr>
        </p:nvSpPr>
        <p:spPr/>
        <p:txBody>
          <a:bodyPr/>
          <a:lstStyle/>
          <a:p>
            <a:pPr marL="0" indent="0">
              <a:buNone/>
            </a:pPr>
            <a:r>
              <a:rPr lang="en-US" altLang="zh-CN" dirty="0"/>
              <a:t>	</a:t>
            </a:r>
            <a:r>
              <a:rPr lang="en-US" altLang="zh-CN" dirty="0">
                <a:solidFill>
                  <a:schemeClr val="accent3">
                    <a:lumMod val="60000"/>
                    <a:lumOff val="40000"/>
                  </a:schemeClr>
                </a:solidFill>
              </a:rPr>
              <a:t>2. </a:t>
            </a:r>
            <a:r>
              <a:rPr lang="zh-CN" altLang="en-US" dirty="0">
                <a:solidFill>
                  <a:schemeClr val="accent3">
                    <a:lumMod val="60000"/>
                    <a:lumOff val="40000"/>
                  </a:schemeClr>
                </a:solidFill>
              </a:rPr>
              <a:t>网络维度、深度及卷积核大小的选择</a:t>
            </a:r>
          </a:p>
          <a:p>
            <a:pPr marL="0" indent="0">
              <a:buNone/>
            </a:pPr>
            <a:r>
              <a:rPr lang="en-US" altLang="zh-CN" dirty="0"/>
              <a:t>	Wei Wang</a:t>
            </a:r>
            <a:r>
              <a:rPr lang="zh-CN" altLang="en-US" dirty="0"/>
              <a:t>等人采取一维和二维</a:t>
            </a:r>
            <a:r>
              <a:rPr lang="en-US" altLang="zh-CN" dirty="0"/>
              <a:t>CNN</a:t>
            </a:r>
            <a:r>
              <a:rPr lang="zh-CN" altLang="en-US" dirty="0"/>
              <a:t>对相应预处理后的原始流量数据进行特征提取。陈晔欣研究了三维卷积神经网络：在数据预处理阶段提取每个数据包中的前</a:t>
            </a:r>
            <a:r>
              <a:rPr lang="en-US" altLang="zh-CN" dirty="0"/>
              <a:t>l</a:t>
            </a:r>
            <a:r>
              <a:rPr lang="zh-CN" altLang="en-US" dirty="0"/>
              <a:t>字节的数据</a:t>
            </a:r>
            <a:r>
              <a:rPr lang="en-US" altLang="zh-CN" dirty="0"/>
              <a:t>,</a:t>
            </a:r>
            <a:r>
              <a:rPr lang="zh-CN" altLang="en-US" dirty="0"/>
              <a:t>然后对每字节的数据分别进行</a:t>
            </a:r>
            <a:r>
              <a:rPr lang="en-US" altLang="zh-CN" dirty="0"/>
              <a:t>m</a:t>
            </a:r>
            <a:r>
              <a:rPr lang="zh-CN" altLang="en-US" dirty="0"/>
              <a:t>比特的</a:t>
            </a:r>
            <a:r>
              <a:rPr lang="en-US" altLang="zh-CN" dirty="0"/>
              <a:t>one-hot</a:t>
            </a:r>
            <a:r>
              <a:rPr lang="zh-CN" altLang="en-US" dirty="0"/>
              <a:t>编码，每个数据包转换为</a:t>
            </a:r>
            <a:r>
              <a:rPr lang="en-US" altLang="zh-CN" dirty="0"/>
              <a:t>l*m</a:t>
            </a:r>
            <a:r>
              <a:rPr lang="zh-CN" altLang="en-US" dirty="0"/>
              <a:t>的二维数据。将</a:t>
            </a:r>
            <a:r>
              <a:rPr lang="en-US" altLang="zh-CN" dirty="0"/>
              <a:t>n</a:t>
            </a:r>
            <a:r>
              <a:rPr lang="zh-CN" altLang="en-US" dirty="0"/>
              <a:t>个数据包对应的二维数据按顺序组合为</a:t>
            </a:r>
            <a:r>
              <a:rPr lang="en-US" altLang="zh-CN" dirty="0"/>
              <a:t>l*m*n</a:t>
            </a:r>
            <a:r>
              <a:rPr lang="zh-CN" altLang="en-US" dirty="0"/>
              <a:t>的三维数据。</a:t>
            </a:r>
          </a:p>
          <a:p>
            <a:pPr marL="0" indent="0">
              <a:buNone/>
            </a:pPr>
            <a:r>
              <a:rPr lang="en-US" altLang="zh-CN" dirty="0"/>
              <a:t>	</a:t>
            </a:r>
            <a:r>
              <a:rPr lang="zh-CN" altLang="en-US" dirty="0"/>
              <a:t>本次研究中我使用二维卷积神经网络，因为原始数据预处理之后生成的灰度图片（</a:t>
            </a:r>
            <a:r>
              <a:rPr lang="en-US" altLang="zh-CN" dirty="0"/>
              <a:t>32×32</a:t>
            </a:r>
            <a:r>
              <a:rPr lang="zh-CN" altLang="en-US" dirty="0"/>
              <a:t>），是恰好对应于二维卷积神经网络的。深度的话不超过</a:t>
            </a:r>
            <a:r>
              <a:rPr lang="en-US" altLang="zh-CN" dirty="0"/>
              <a:t>10</a:t>
            </a:r>
            <a:r>
              <a:rPr lang="zh-CN" altLang="en-US" dirty="0"/>
              <a:t>层，因为随着层数的增加，参数大大增加，还有梯度消失问题。经过后面的测试卷积层调整定为</a:t>
            </a:r>
            <a:r>
              <a:rPr lang="en-US" altLang="zh-CN" dirty="0"/>
              <a:t>64</a:t>
            </a:r>
            <a:r>
              <a:rPr lang="zh-CN" altLang="en-US" dirty="0"/>
              <a:t>个卷积核，大小为（</a:t>
            </a:r>
            <a:r>
              <a:rPr lang="en-US" altLang="zh-CN" dirty="0"/>
              <a:t>3</a:t>
            </a:r>
            <a:r>
              <a:rPr lang="zh-CN" altLang="en-US" dirty="0"/>
              <a:t>，</a:t>
            </a:r>
            <a:r>
              <a:rPr lang="en-US" altLang="zh-CN" dirty="0"/>
              <a:t>3</a:t>
            </a:r>
            <a:r>
              <a:rPr lang="zh-CN" altLang="en-US" dirty="0"/>
              <a:t>）。</a:t>
            </a:r>
          </a:p>
          <a:p>
            <a:pPr marL="0" indent="0">
              <a:buNone/>
            </a:pPr>
            <a:endParaRPr lang="en-US" altLang="zh-CN" dirty="0"/>
          </a:p>
        </p:txBody>
      </p:sp>
    </p:spTree>
    <p:extLst>
      <p:ext uri="{BB962C8B-B14F-4D97-AF65-F5344CB8AC3E}">
        <p14:creationId xmlns:p14="http://schemas.microsoft.com/office/powerpoint/2010/main" val="164729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E829BB8-323B-433A-953E-FA2F72044FD1}"/>
              </a:ext>
            </a:extLst>
          </p:cNvPr>
          <p:cNvSpPr>
            <a:spLocks noGrp="1"/>
          </p:cNvSpPr>
          <p:nvPr>
            <p:ph type="title"/>
          </p:nvPr>
        </p:nvSpPr>
        <p:spPr/>
        <p:txBody>
          <a:bodyPr/>
          <a:lstStyle/>
          <a:p>
            <a:r>
              <a:rPr lang="en-US" altLang="zh-CN" dirty="0"/>
              <a:t>1.3 CNN</a:t>
            </a:r>
            <a:r>
              <a:rPr lang="zh-CN" altLang="en-US" dirty="0"/>
              <a:t>流量分类的差异</a:t>
            </a:r>
            <a:br>
              <a:rPr lang="zh-CN" altLang="en-US" dirty="0"/>
            </a:br>
            <a:endParaRPr lang="zh-CN" altLang="en-US" dirty="0"/>
          </a:p>
        </p:txBody>
      </p:sp>
      <p:sp>
        <p:nvSpPr>
          <p:cNvPr id="10" name="内容占位符 9">
            <a:extLst>
              <a:ext uri="{FF2B5EF4-FFF2-40B4-BE49-F238E27FC236}">
                <a16:creationId xmlns:a16="http://schemas.microsoft.com/office/drawing/2014/main" id="{714C1DD1-CDEA-4E34-87C2-72059F445DB1}"/>
              </a:ext>
            </a:extLst>
          </p:cNvPr>
          <p:cNvSpPr>
            <a:spLocks noGrp="1"/>
          </p:cNvSpPr>
          <p:nvPr>
            <p:ph idx="1"/>
          </p:nvPr>
        </p:nvSpPr>
        <p:spPr/>
        <p:txBody>
          <a:bodyPr>
            <a:normAutofit/>
          </a:bodyPr>
          <a:lstStyle/>
          <a:p>
            <a:pPr marL="0" indent="0">
              <a:buNone/>
            </a:pPr>
            <a:r>
              <a:rPr lang="en-US" altLang="zh-CN" dirty="0"/>
              <a:t>	</a:t>
            </a:r>
            <a:r>
              <a:rPr lang="en-US" altLang="zh-CN" dirty="0">
                <a:solidFill>
                  <a:schemeClr val="accent3">
                    <a:lumMod val="60000"/>
                    <a:lumOff val="40000"/>
                  </a:schemeClr>
                </a:solidFill>
              </a:rPr>
              <a:t>3. </a:t>
            </a:r>
            <a:r>
              <a:rPr lang="zh-CN" altLang="en-US" dirty="0">
                <a:solidFill>
                  <a:schemeClr val="accent3">
                    <a:lumMod val="60000"/>
                    <a:lumOff val="40000"/>
                  </a:schemeClr>
                </a:solidFill>
              </a:rPr>
              <a:t>是否对样本不均衡问题作出处理</a:t>
            </a:r>
          </a:p>
          <a:p>
            <a:pPr marL="0" indent="0">
              <a:buNone/>
            </a:pPr>
            <a:r>
              <a:rPr lang="en-US" altLang="zh-CN" dirty="0"/>
              <a:t>	Zhou H</a:t>
            </a:r>
            <a:r>
              <a:rPr lang="zh-CN" altLang="en-US" dirty="0"/>
              <a:t>等人在研究基于离差标准化的卷积神经网络时，体现了样本不均衡的负面影响。在</a:t>
            </a:r>
            <a:r>
              <a:rPr lang="en-US" altLang="zh-CN" dirty="0"/>
              <a:t>Moore</a:t>
            </a:r>
            <a:r>
              <a:rPr lang="zh-CN" altLang="en-US" dirty="0"/>
              <a:t>数据集中比例较少的</a:t>
            </a:r>
            <a:r>
              <a:rPr lang="en-US" altLang="zh-CN" dirty="0" err="1"/>
              <a:t>muitimedia</a:t>
            </a:r>
            <a:r>
              <a:rPr lang="zh-CN" altLang="en-US" dirty="0"/>
              <a:t>类别，</a:t>
            </a:r>
            <a:r>
              <a:rPr lang="en-US" altLang="zh-CN" dirty="0"/>
              <a:t>interactive</a:t>
            </a:r>
            <a:r>
              <a:rPr lang="zh-CN" altLang="en-US" dirty="0"/>
              <a:t>类别以及</a:t>
            </a:r>
            <a:r>
              <a:rPr lang="en-US" altLang="zh-CN" dirty="0"/>
              <a:t>game</a:t>
            </a:r>
            <a:r>
              <a:rPr lang="zh-CN" altLang="en-US" dirty="0"/>
              <a:t>类别的流量并未被重视处理，所以在平均准确率为</a:t>
            </a:r>
            <a:r>
              <a:rPr lang="en-US" altLang="zh-CN" dirty="0"/>
              <a:t>90%</a:t>
            </a:r>
            <a:r>
              <a:rPr lang="zh-CN" altLang="en-US" dirty="0"/>
              <a:t>的情况下，这三种类别的准确率分别为</a:t>
            </a:r>
            <a:r>
              <a:rPr lang="en-US" altLang="zh-CN" dirty="0"/>
              <a:t>54.25%</a:t>
            </a:r>
            <a:r>
              <a:rPr lang="zh-CN" altLang="en-US" dirty="0"/>
              <a:t>，</a:t>
            </a:r>
            <a:r>
              <a:rPr lang="en-US" altLang="zh-CN" dirty="0"/>
              <a:t>0%</a:t>
            </a:r>
            <a:r>
              <a:rPr lang="zh-CN" altLang="en-US" dirty="0"/>
              <a:t>，</a:t>
            </a:r>
            <a:r>
              <a:rPr lang="en-US" altLang="zh-CN" dirty="0"/>
              <a:t>0%</a:t>
            </a:r>
            <a:r>
              <a:rPr lang="zh-CN" altLang="en-US" dirty="0"/>
              <a:t>。</a:t>
            </a:r>
            <a:endParaRPr lang="en-US" altLang="zh-CN" dirty="0"/>
          </a:p>
          <a:p>
            <a:pPr marL="0" indent="0">
              <a:buNone/>
            </a:pPr>
            <a:r>
              <a:rPr lang="en-US" altLang="zh-CN" dirty="0"/>
              <a:t>	Wei Wang</a:t>
            </a:r>
            <a:r>
              <a:rPr lang="zh-CN" altLang="en-US" dirty="0"/>
              <a:t>等人的实验中，训练数据不平衡对实验性能影响很大。例如</a:t>
            </a:r>
            <a:r>
              <a:rPr lang="en-US" altLang="zh-CN" dirty="0"/>
              <a:t>VPN-VoIP</a:t>
            </a:r>
            <a:r>
              <a:rPr lang="zh-CN" altLang="en-US" dirty="0"/>
              <a:t>流量有</a:t>
            </a:r>
            <a:r>
              <a:rPr lang="en-US" altLang="zh-CN" dirty="0"/>
              <a:t>6000</a:t>
            </a:r>
            <a:r>
              <a:rPr lang="zh-CN" altLang="en-US" dirty="0"/>
              <a:t>个训练样本，</a:t>
            </a:r>
            <a:r>
              <a:rPr lang="en-US" altLang="zh-CN" dirty="0"/>
              <a:t>VPN-Email</a:t>
            </a:r>
            <a:r>
              <a:rPr lang="zh-CN" altLang="en-US" dirty="0"/>
              <a:t>只有</a:t>
            </a:r>
            <a:r>
              <a:rPr lang="en-US" altLang="zh-CN" dirty="0"/>
              <a:t>298</a:t>
            </a:r>
            <a:r>
              <a:rPr lang="zh-CN" altLang="en-US" dirty="0"/>
              <a:t>个训练样本，其精确度分别为</a:t>
            </a:r>
            <a:r>
              <a:rPr lang="en-US" altLang="zh-CN" dirty="0"/>
              <a:t>99.5</a:t>
            </a:r>
            <a:r>
              <a:rPr lang="zh-CN" altLang="en-US" dirty="0"/>
              <a:t>％和</a:t>
            </a:r>
            <a:r>
              <a:rPr lang="en-US" altLang="zh-CN" dirty="0"/>
              <a:t>80</a:t>
            </a:r>
            <a:r>
              <a:rPr lang="zh-CN" altLang="en-US" dirty="0"/>
              <a:t>％。</a:t>
            </a:r>
          </a:p>
          <a:p>
            <a:pPr marL="0" indent="0">
              <a:buNone/>
            </a:pPr>
            <a:endParaRPr lang="en-US" altLang="zh-CN" dirty="0"/>
          </a:p>
        </p:txBody>
      </p:sp>
    </p:spTree>
    <p:extLst>
      <p:ext uri="{BB962C8B-B14F-4D97-AF65-F5344CB8AC3E}">
        <p14:creationId xmlns:p14="http://schemas.microsoft.com/office/powerpoint/2010/main" val="127427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E829BB8-323B-433A-953E-FA2F72044FD1}"/>
              </a:ext>
            </a:extLst>
          </p:cNvPr>
          <p:cNvSpPr>
            <a:spLocks noGrp="1"/>
          </p:cNvSpPr>
          <p:nvPr>
            <p:ph type="title"/>
          </p:nvPr>
        </p:nvSpPr>
        <p:spPr/>
        <p:txBody>
          <a:bodyPr/>
          <a:lstStyle/>
          <a:p>
            <a:r>
              <a:rPr lang="en-US" altLang="zh-CN" dirty="0"/>
              <a:t>1.3 CNN</a:t>
            </a:r>
            <a:r>
              <a:rPr lang="zh-CN" altLang="en-US" dirty="0"/>
              <a:t>流量分类的差异</a:t>
            </a:r>
            <a:br>
              <a:rPr lang="zh-CN" altLang="en-US" dirty="0"/>
            </a:br>
            <a:endParaRPr lang="zh-CN" altLang="en-US" dirty="0"/>
          </a:p>
        </p:txBody>
      </p:sp>
      <p:sp>
        <p:nvSpPr>
          <p:cNvPr id="10" name="内容占位符 9">
            <a:extLst>
              <a:ext uri="{FF2B5EF4-FFF2-40B4-BE49-F238E27FC236}">
                <a16:creationId xmlns:a16="http://schemas.microsoft.com/office/drawing/2014/main" id="{714C1DD1-CDEA-4E34-87C2-72059F445DB1}"/>
              </a:ext>
            </a:extLst>
          </p:cNvPr>
          <p:cNvSpPr>
            <a:spLocks noGrp="1"/>
          </p:cNvSpPr>
          <p:nvPr>
            <p:ph idx="1"/>
          </p:nvPr>
        </p:nvSpPr>
        <p:spPr/>
        <p:txBody>
          <a:bodyPr>
            <a:normAutofit/>
          </a:bodyPr>
          <a:lstStyle/>
          <a:p>
            <a:pPr marL="0" indent="0">
              <a:buNone/>
            </a:pPr>
            <a:r>
              <a:rPr lang="en-US" altLang="zh-CN" dirty="0"/>
              <a:t>	</a:t>
            </a:r>
            <a:r>
              <a:rPr lang="zh-CN" altLang="en-US" dirty="0"/>
              <a:t>而在其他前人的研究中，有的实验者考虑到了这一点并加以处理，减轻了样本不均衡问题对研究的影响。如</a:t>
            </a:r>
            <a:r>
              <a:rPr lang="en-US" altLang="zh-CN" dirty="0" err="1"/>
              <a:t>Lotfollahi</a:t>
            </a:r>
            <a:r>
              <a:rPr lang="zh-CN" altLang="en-US" dirty="0"/>
              <a:t>等人开发了一个称为深度包的框架。他在数据预处理阶段使用欠采样方法，随机移除主要类的样本</a:t>
            </a:r>
            <a:r>
              <a:rPr lang="en-US" altLang="zh-CN" dirty="0"/>
              <a:t>(</a:t>
            </a:r>
            <a:r>
              <a:rPr lang="zh-CN" altLang="en-US" dirty="0"/>
              <a:t>具有更多样本的类</a:t>
            </a:r>
            <a:r>
              <a:rPr lang="en-US" altLang="zh-CN" dirty="0"/>
              <a:t>)</a:t>
            </a:r>
            <a:r>
              <a:rPr lang="zh-CN" altLang="en-US" dirty="0"/>
              <a:t>，直到类相对平衡，取得了很好的效果。</a:t>
            </a:r>
            <a:endParaRPr lang="en-US" altLang="zh-CN" dirty="0"/>
          </a:p>
          <a:p>
            <a:pPr marL="0" indent="0">
              <a:buNone/>
            </a:pPr>
            <a:r>
              <a:rPr lang="en-US" altLang="zh-CN" dirty="0"/>
              <a:t>	</a:t>
            </a:r>
            <a:r>
              <a:rPr lang="zh-CN" altLang="en-US" dirty="0"/>
              <a:t>本次研究中也面临着这个问题，并且从</a:t>
            </a:r>
            <a:r>
              <a:rPr lang="zh-CN" altLang="en-US" dirty="0">
                <a:solidFill>
                  <a:schemeClr val="accent3">
                    <a:lumMod val="60000"/>
                    <a:lumOff val="40000"/>
                  </a:schemeClr>
                </a:solidFill>
              </a:rPr>
              <a:t>采样的角度和改进的交叉验证角度</a:t>
            </a:r>
            <a:r>
              <a:rPr lang="zh-CN" altLang="en-US" dirty="0"/>
              <a:t>来解决这个问题，在原来的基础之上</a:t>
            </a:r>
            <a:r>
              <a:rPr lang="en-US" altLang="zh-CN" dirty="0"/>
              <a:t>F1</a:t>
            </a:r>
            <a:r>
              <a:rPr lang="zh-CN" altLang="en-US" dirty="0"/>
              <a:t>得分和准确率增加</a:t>
            </a:r>
            <a:r>
              <a:rPr lang="en-US" altLang="zh-CN" dirty="0"/>
              <a:t>2</a:t>
            </a:r>
            <a:r>
              <a:rPr lang="zh-CN" altLang="en-US" dirty="0"/>
              <a:t>个百分点。</a:t>
            </a:r>
          </a:p>
          <a:p>
            <a:pPr marL="0" indent="0">
              <a:buNone/>
            </a:pPr>
            <a:r>
              <a:rPr lang="en-US" altLang="zh-CN" dirty="0"/>
              <a:t>	</a:t>
            </a:r>
            <a:r>
              <a:rPr lang="zh-CN" altLang="en-US" dirty="0"/>
              <a:t>除此之外，有的学者使用</a:t>
            </a:r>
            <a:r>
              <a:rPr lang="en-US" altLang="zh-CN" dirty="0"/>
              <a:t>CNN</a:t>
            </a:r>
            <a:r>
              <a:rPr lang="zh-CN" altLang="en-US" dirty="0"/>
              <a:t>与机器学习算法结合的方式进行流量分类，也有</a:t>
            </a:r>
            <a:r>
              <a:rPr lang="en-US" altLang="zh-CN" dirty="0"/>
              <a:t>CNN</a:t>
            </a:r>
            <a:r>
              <a:rPr lang="zh-CN" altLang="en-US" dirty="0"/>
              <a:t>和其他深度学习神经网络（</a:t>
            </a:r>
            <a:r>
              <a:rPr lang="en-US" altLang="zh-CN" dirty="0"/>
              <a:t>RNN</a:t>
            </a:r>
            <a:r>
              <a:rPr lang="zh-CN" altLang="en-US" dirty="0"/>
              <a:t>等）结合的。不过本次研究没有涉及这些方面。</a:t>
            </a:r>
            <a:endParaRPr lang="en-US" altLang="zh-CN" dirty="0"/>
          </a:p>
        </p:txBody>
      </p:sp>
    </p:spTree>
    <p:extLst>
      <p:ext uri="{BB962C8B-B14F-4D97-AF65-F5344CB8AC3E}">
        <p14:creationId xmlns:p14="http://schemas.microsoft.com/office/powerpoint/2010/main" val="413200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05CBC-7102-445D-85A5-76252F2430A9}"/>
              </a:ext>
            </a:extLst>
          </p:cNvPr>
          <p:cNvSpPr>
            <a:spLocks noGrp="1"/>
          </p:cNvSpPr>
          <p:nvPr>
            <p:ph type="title"/>
          </p:nvPr>
        </p:nvSpPr>
        <p:spPr>
          <a:xfrm>
            <a:off x="4608921" y="2316473"/>
            <a:ext cx="5034699" cy="1325563"/>
          </a:xfrm>
        </p:spPr>
        <p:txBody>
          <a:bodyPr/>
          <a:lstStyle/>
          <a:p>
            <a:r>
              <a:rPr lang="en-US" altLang="zh-CN" dirty="0"/>
              <a:t>2 </a:t>
            </a:r>
            <a:r>
              <a:rPr lang="zh-CN" altLang="en-US" dirty="0"/>
              <a:t>主要工作</a:t>
            </a:r>
          </a:p>
        </p:txBody>
      </p:sp>
    </p:spTree>
    <p:extLst>
      <p:ext uri="{BB962C8B-B14F-4D97-AF65-F5344CB8AC3E}">
        <p14:creationId xmlns:p14="http://schemas.microsoft.com/office/powerpoint/2010/main" val="147286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A20E7-53D6-43A8-8D4A-2E2303263EFF}"/>
              </a:ext>
            </a:extLst>
          </p:cNvPr>
          <p:cNvSpPr>
            <a:spLocks noGrp="1"/>
          </p:cNvSpPr>
          <p:nvPr>
            <p:ph type="title"/>
          </p:nvPr>
        </p:nvSpPr>
        <p:spPr/>
        <p:txBody>
          <a:bodyPr/>
          <a:lstStyle/>
          <a:p>
            <a:r>
              <a:rPr lang="en-US" altLang="zh-CN" dirty="0"/>
              <a:t>2 </a:t>
            </a:r>
            <a:r>
              <a:rPr lang="zh-CN" altLang="en-US" dirty="0"/>
              <a:t>主要工作</a:t>
            </a:r>
          </a:p>
        </p:txBody>
      </p:sp>
      <p:sp>
        <p:nvSpPr>
          <p:cNvPr id="3" name="内容占位符 2">
            <a:extLst>
              <a:ext uri="{FF2B5EF4-FFF2-40B4-BE49-F238E27FC236}">
                <a16:creationId xmlns:a16="http://schemas.microsoft.com/office/drawing/2014/main" id="{C521CF5C-423F-4644-87B5-77AF4040D6F3}"/>
              </a:ext>
            </a:extLst>
          </p:cNvPr>
          <p:cNvSpPr>
            <a:spLocks noGrp="1"/>
          </p:cNvSpPr>
          <p:nvPr>
            <p:ph idx="1"/>
          </p:nvPr>
        </p:nvSpPr>
        <p:spPr>
          <a:xfrm>
            <a:off x="1276306" y="1937588"/>
            <a:ext cx="8946541" cy="4195481"/>
          </a:xfrm>
        </p:spPr>
        <p:txBody>
          <a:bodyPr/>
          <a:lstStyle/>
          <a:p>
            <a:pPr marL="0" indent="0">
              <a:buNone/>
            </a:pPr>
            <a:r>
              <a:rPr lang="en-US" altLang="zh-CN" dirty="0"/>
              <a:t>	</a:t>
            </a:r>
            <a:r>
              <a:rPr lang="zh-CN" altLang="en-US" dirty="0"/>
              <a:t>本次研究中我做了以下工作：</a:t>
            </a:r>
            <a:endParaRPr lang="en-US" altLang="zh-CN" dirty="0"/>
          </a:p>
          <a:p>
            <a:pPr marL="0" indent="0">
              <a:buNone/>
            </a:pPr>
            <a:r>
              <a:rPr lang="en-US" altLang="zh-CN" dirty="0"/>
              <a:t>	</a:t>
            </a:r>
            <a:r>
              <a:rPr lang="zh-CN" altLang="en-US" dirty="0"/>
              <a:t>（</a:t>
            </a:r>
            <a:r>
              <a:rPr lang="en-US" altLang="zh-CN" dirty="0"/>
              <a:t>1</a:t>
            </a:r>
            <a:r>
              <a:rPr lang="zh-CN" altLang="en-US" dirty="0"/>
              <a:t>）设计了基于卷积神经网络的流量分类系统。</a:t>
            </a:r>
            <a:endParaRPr lang="en-US" altLang="zh-CN" dirty="0"/>
          </a:p>
          <a:p>
            <a:pPr marL="0" indent="0">
              <a:buNone/>
            </a:pPr>
            <a:r>
              <a:rPr lang="en-US" altLang="zh-CN" dirty="0"/>
              <a:t>	</a:t>
            </a:r>
            <a:r>
              <a:rPr lang="zh-CN" altLang="en-US" dirty="0"/>
              <a:t>系统分为三大模块：预处理模块，训练模块和测试模块。在此系统下做了</a:t>
            </a:r>
            <a:r>
              <a:rPr lang="en-US" altLang="zh-CN" dirty="0"/>
              <a:t>5</a:t>
            </a:r>
            <a:r>
              <a:rPr lang="zh-CN" altLang="en-US" dirty="0"/>
              <a:t>组实验。</a:t>
            </a:r>
            <a:endParaRPr lang="en-US" altLang="zh-CN" dirty="0"/>
          </a:p>
          <a:p>
            <a:pPr marL="0" indent="0">
              <a:buNone/>
            </a:pPr>
            <a:r>
              <a:rPr lang="en-US" altLang="zh-CN" dirty="0"/>
              <a:t>	</a:t>
            </a:r>
            <a:r>
              <a:rPr lang="zh-CN" altLang="en-US" dirty="0"/>
              <a:t>实验的目的是可以对</a:t>
            </a:r>
            <a:r>
              <a:rPr lang="en-US" altLang="zh-CN" dirty="0"/>
              <a:t>ISCXVPN2016</a:t>
            </a:r>
            <a:r>
              <a:rPr lang="zh-CN" altLang="en-US" dirty="0"/>
              <a:t>数据集混合流量分类时可以顺利识别</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种常规流量，</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种加密流量，</a:t>
            </a:r>
            <a:r>
              <a:rPr lang="zh-CN" altLang="en-US" dirty="0"/>
              <a:t>还有</a:t>
            </a:r>
            <a:r>
              <a:rPr lang="en-US" altLang="zh-CN" dirty="0"/>
              <a:t>USTC-TFC2016</a:t>
            </a:r>
            <a:r>
              <a:rPr lang="zh-CN" altLang="en-US" dirty="0"/>
              <a:t>数据集混合流量分出</a:t>
            </a:r>
            <a:r>
              <a:rPr lang="en-US" altLang="zh-CN" dirty="0">
                <a:solidFill>
                  <a:schemeClr val="accent3">
                    <a:lumMod val="60000"/>
                    <a:lumOff val="40000"/>
                  </a:schemeClr>
                </a:solidFill>
              </a:rPr>
              <a:t>8</a:t>
            </a:r>
            <a:r>
              <a:rPr lang="zh-CN" altLang="en-US" dirty="0">
                <a:solidFill>
                  <a:schemeClr val="accent3">
                    <a:lumMod val="60000"/>
                    <a:lumOff val="40000"/>
                  </a:schemeClr>
                </a:solidFill>
              </a:rPr>
              <a:t>种常规流量和</a:t>
            </a:r>
            <a:r>
              <a:rPr lang="en-US" altLang="zh-CN" dirty="0">
                <a:solidFill>
                  <a:schemeClr val="accent3">
                    <a:lumMod val="60000"/>
                    <a:lumOff val="40000"/>
                  </a:schemeClr>
                </a:solidFill>
              </a:rPr>
              <a:t>2</a:t>
            </a:r>
            <a:r>
              <a:rPr lang="zh-CN" altLang="en-US" dirty="0">
                <a:solidFill>
                  <a:schemeClr val="accent3">
                    <a:lumMod val="60000"/>
                    <a:lumOff val="40000"/>
                  </a:schemeClr>
                </a:solidFill>
              </a:rPr>
              <a:t>种恶意流量，并且综合准确率达到</a:t>
            </a:r>
            <a:r>
              <a:rPr lang="en-US" altLang="zh-CN" dirty="0">
                <a:solidFill>
                  <a:schemeClr val="accent3">
                    <a:lumMod val="60000"/>
                    <a:lumOff val="40000"/>
                  </a:schemeClr>
                </a:solidFill>
              </a:rPr>
              <a:t>90%</a:t>
            </a:r>
            <a:r>
              <a:rPr lang="zh-CN" altLang="en-US" dirty="0">
                <a:solidFill>
                  <a:schemeClr val="accent3">
                    <a:lumMod val="60000"/>
                    <a:lumOff val="40000"/>
                  </a:schemeClr>
                </a:solidFill>
              </a:rPr>
              <a:t>以上</a:t>
            </a:r>
            <a:r>
              <a:rPr lang="zh-CN" altLang="en-US" dirty="0"/>
              <a:t>。</a:t>
            </a:r>
            <a:endParaRPr lang="en-US" altLang="zh-CN" dirty="0"/>
          </a:p>
          <a:p>
            <a:pPr marL="0" indent="0">
              <a:buNone/>
            </a:pPr>
            <a:r>
              <a:rPr lang="en-US" altLang="zh-CN" dirty="0"/>
              <a:t>	</a:t>
            </a:r>
            <a:r>
              <a:rPr lang="zh-CN" altLang="en-US" dirty="0"/>
              <a:t>（</a:t>
            </a:r>
            <a:r>
              <a:rPr lang="en-US" altLang="zh-CN" dirty="0"/>
              <a:t>2</a:t>
            </a:r>
            <a:r>
              <a:rPr lang="zh-CN" altLang="en-US" dirty="0"/>
              <a:t>）处理了样本不平衡问题。</a:t>
            </a:r>
            <a:endParaRPr lang="en-US" altLang="zh-CN" dirty="0"/>
          </a:p>
          <a:p>
            <a:pPr marL="0" indent="0">
              <a:buNone/>
            </a:pPr>
            <a:r>
              <a:rPr lang="en-US" altLang="zh-CN" dirty="0"/>
              <a:t>	</a:t>
            </a:r>
            <a:r>
              <a:rPr lang="zh-CN" altLang="en-US" dirty="0"/>
              <a:t>针对第一部分工作中非</a:t>
            </a:r>
            <a:r>
              <a:rPr lang="en-US" altLang="zh-CN" dirty="0"/>
              <a:t>VPN10</a:t>
            </a:r>
            <a:r>
              <a:rPr lang="zh-CN" altLang="en-US" dirty="0"/>
              <a:t>分类实验出现的样本不平衡问题，尝试</a:t>
            </a:r>
            <a:r>
              <a:rPr lang="zh-CN" altLang="en-US" dirty="0">
                <a:solidFill>
                  <a:schemeClr val="accent3">
                    <a:lumMod val="60000"/>
                    <a:lumOff val="40000"/>
                  </a:schemeClr>
                </a:solidFill>
              </a:rPr>
              <a:t>采样方法以及交叉验证方法来解决样本不平衡问题</a:t>
            </a:r>
            <a:r>
              <a:rPr lang="zh-CN" altLang="en-US" dirty="0"/>
              <a:t>，做了两部分实验，进一步了提高准确率。</a:t>
            </a:r>
          </a:p>
        </p:txBody>
      </p:sp>
    </p:spTree>
    <p:extLst>
      <p:ext uri="{BB962C8B-B14F-4D97-AF65-F5344CB8AC3E}">
        <p14:creationId xmlns:p14="http://schemas.microsoft.com/office/powerpoint/2010/main" val="163987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0FE72-B629-4F97-9D39-D2A86B80FC04}"/>
              </a:ext>
            </a:extLst>
          </p:cNvPr>
          <p:cNvSpPr>
            <a:spLocks noGrp="1"/>
          </p:cNvSpPr>
          <p:nvPr>
            <p:ph type="title"/>
          </p:nvPr>
        </p:nvSpPr>
        <p:spPr/>
        <p:txBody>
          <a:bodyPr/>
          <a:lstStyle/>
          <a:p>
            <a:r>
              <a:rPr lang="zh-CN" altLang="en-US" dirty="0"/>
              <a:t>系统框架</a:t>
            </a:r>
          </a:p>
        </p:txBody>
      </p:sp>
      <p:pic>
        <p:nvPicPr>
          <p:cNvPr id="4" name="内容占位符 3">
            <a:extLst>
              <a:ext uri="{FF2B5EF4-FFF2-40B4-BE49-F238E27FC236}">
                <a16:creationId xmlns:a16="http://schemas.microsoft.com/office/drawing/2014/main" id="{D77C7190-4E87-47A3-87AD-CA3EC81ABF8A}"/>
              </a:ext>
            </a:extLst>
          </p:cNvPr>
          <p:cNvPicPr>
            <a:picLocks noGrp="1" noChangeAspect="1"/>
          </p:cNvPicPr>
          <p:nvPr>
            <p:ph idx="1"/>
          </p:nvPr>
        </p:nvPicPr>
        <p:blipFill>
          <a:blip r:embed="rId2"/>
          <a:stretch>
            <a:fillRect/>
          </a:stretch>
        </p:blipFill>
        <p:spPr>
          <a:xfrm>
            <a:off x="2010032" y="1647569"/>
            <a:ext cx="7900087" cy="4135394"/>
          </a:xfrm>
          <a:prstGeom prst="rect">
            <a:avLst/>
          </a:prstGeom>
        </p:spPr>
      </p:pic>
    </p:spTree>
    <p:extLst>
      <p:ext uri="{BB962C8B-B14F-4D97-AF65-F5344CB8AC3E}">
        <p14:creationId xmlns:p14="http://schemas.microsoft.com/office/powerpoint/2010/main" val="221484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212DF-0495-4B15-AAAF-C44C7A573ACA}"/>
              </a:ext>
            </a:extLst>
          </p:cNvPr>
          <p:cNvSpPr>
            <a:spLocks noGrp="1"/>
          </p:cNvSpPr>
          <p:nvPr>
            <p:ph type="title"/>
          </p:nvPr>
        </p:nvSpPr>
        <p:spPr/>
        <p:txBody>
          <a:bodyPr/>
          <a:lstStyle/>
          <a:p>
            <a:r>
              <a:rPr lang="zh-CN" altLang="en-US" dirty="0"/>
              <a:t>模型设计</a:t>
            </a:r>
          </a:p>
        </p:txBody>
      </p:sp>
      <p:sp>
        <p:nvSpPr>
          <p:cNvPr id="3" name="内容占位符 2">
            <a:extLst>
              <a:ext uri="{FF2B5EF4-FFF2-40B4-BE49-F238E27FC236}">
                <a16:creationId xmlns:a16="http://schemas.microsoft.com/office/drawing/2014/main" id="{35E78CC2-A243-44D3-A2D0-55F3B6837B2E}"/>
              </a:ext>
            </a:extLst>
          </p:cNvPr>
          <p:cNvSpPr>
            <a:spLocks noGrp="1"/>
          </p:cNvSpPr>
          <p:nvPr>
            <p:ph idx="1"/>
          </p:nvPr>
        </p:nvSpPr>
        <p:spPr/>
        <p:txBody>
          <a:bodyPr/>
          <a:lstStyle/>
          <a:p>
            <a:pPr marL="0" indent="0">
              <a:buNone/>
            </a:pPr>
            <a:r>
              <a:rPr lang="en-US" altLang="zh-CN" dirty="0"/>
              <a:t>	</a:t>
            </a:r>
            <a:endParaRPr lang="zh-CN" altLang="en-US" dirty="0"/>
          </a:p>
        </p:txBody>
      </p:sp>
      <p:pic>
        <p:nvPicPr>
          <p:cNvPr id="4" name="图片 3">
            <a:extLst>
              <a:ext uri="{FF2B5EF4-FFF2-40B4-BE49-F238E27FC236}">
                <a16:creationId xmlns:a16="http://schemas.microsoft.com/office/drawing/2014/main" id="{14845BD7-43B4-4005-B9A8-038B28C7F252}"/>
              </a:ext>
            </a:extLst>
          </p:cNvPr>
          <p:cNvPicPr>
            <a:picLocks noChangeAspect="1"/>
          </p:cNvPicPr>
          <p:nvPr/>
        </p:nvPicPr>
        <p:blipFill>
          <a:blip r:embed="rId2"/>
          <a:stretch>
            <a:fillRect/>
          </a:stretch>
        </p:blipFill>
        <p:spPr>
          <a:xfrm>
            <a:off x="1878227" y="1787611"/>
            <a:ext cx="8171626" cy="3929448"/>
          </a:xfrm>
          <a:prstGeom prst="rect">
            <a:avLst/>
          </a:prstGeom>
        </p:spPr>
      </p:pic>
    </p:spTree>
    <p:extLst>
      <p:ext uri="{BB962C8B-B14F-4D97-AF65-F5344CB8AC3E}">
        <p14:creationId xmlns:p14="http://schemas.microsoft.com/office/powerpoint/2010/main" val="253274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6E5C5-9E87-4B41-9702-88F6AA1789AD}"/>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AF7D1E91-0FE1-4021-B607-7C8A070B6723}"/>
              </a:ext>
            </a:extLst>
          </p:cNvPr>
          <p:cNvSpPr>
            <a:spLocks noGrp="1"/>
          </p:cNvSpPr>
          <p:nvPr>
            <p:ph sz="half" idx="1"/>
          </p:nvPr>
        </p:nvSpPr>
        <p:spPr/>
        <p:txBody>
          <a:bodyPr/>
          <a:lstStyle/>
          <a:p>
            <a:pPr marL="0" indent="0">
              <a:buNone/>
            </a:pPr>
            <a:r>
              <a:rPr lang="en-US" altLang="zh-CN" dirty="0"/>
              <a:t>	1.</a:t>
            </a:r>
            <a:r>
              <a:rPr lang="zh-CN" altLang="en-US" dirty="0"/>
              <a:t>报头删除</a:t>
            </a:r>
          </a:p>
          <a:p>
            <a:pPr marL="0" indent="0">
              <a:buNone/>
            </a:pPr>
            <a:r>
              <a:rPr lang="en-US" altLang="zh-CN" dirty="0"/>
              <a:t>	</a:t>
            </a:r>
            <a:r>
              <a:rPr lang="zh-CN" altLang="en-US" dirty="0"/>
              <a:t>数据链路报头包含物理链路信息，这对于在网络中转发帧是必不可少的，但对于应用程序标识或流量特征任务来说却不是有效信息。因此，在预处理阶段，首先移除以太网报头。即在读取流量数据时，只提取</a:t>
            </a:r>
            <a:r>
              <a:rPr lang="en-US" altLang="zh-CN" dirty="0" err="1"/>
              <a:t>pcap</a:t>
            </a:r>
            <a:r>
              <a:rPr lang="zh-CN" altLang="en-US" dirty="0"/>
              <a:t>数据包的信息。在一条</a:t>
            </a:r>
            <a:r>
              <a:rPr lang="en-US" altLang="zh-CN" dirty="0" err="1"/>
              <a:t>pcap</a:t>
            </a:r>
            <a:r>
              <a:rPr lang="zh-CN" altLang="en-US" dirty="0"/>
              <a:t>数据中，除去</a:t>
            </a:r>
            <a:r>
              <a:rPr lang="en-US" altLang="zh-CN" dirty="0" err="1"/>
              <a:t>pcap</a:t>
            </a:r>
            <a:r>
              <a:rPr lang="zh-CN" altLang="en-US" dirty="0"/>
              <a:t>文件头的</a:t>
            </a:r>
            <a:r>
              <a:rPr lang="en-US" altLang="zh-CN" dirty="0"/>
              <a:t>24B</a:t>
            </a:r>
            <a:r>
              <a:rPr lang="zh-CN" altLang="en-US" dirty="0"/>
              <a:t>信息和</a:t>
            </a:r>
            <a:r>
              <a:rPr lang="en-US" altLang="zh-CN" dirty="0" err="1"/>
              <a:t>pcap</a:t>
            </a:r>
            <a:r>
              <a:rPr lang="zh-CN" altLang="en-US" dirty="0"/>
              <a:t>数据包头的</a:t>
            </a:r>
            <a:r>
              <a:rPr lang="en-US" altLang="zh-CN" dirty="0"/>
              <a:t>16B</a:t>
            </a:r>
            <a:r>
              <a:rPr lang="zh-CN" altLang="en-US" dirty="0"/>
              <a:t>信息。</a:t>
            </a:r>
          </a:p>
          <a:p>
            <a:pPr marL="0" indent="0">
              <a:buNone/>
            </a:pPr>
            <a:endParaRPr lang="zh-CN" altLang="en-US" dirty="0"/>
          </a:p>
        </p:txBody>
      </p:sp>
      <p:sp>
        <p:nvSpPr>
          <p:cNvPr id="9" name="内容占位符 8">
            <a:extLst>
              <a:ext uri="{FF2B5EF4-FFF2-40B4-BE49-F238E27FC236}">
                <a16:creationId xmlns:a16="http://schemas.microsoft.com/office/drawing/2014/main" id="{E1349FEB-948A-4EE9-BAE4-64AA87E66C0D}"/>
              </a:ext>
            </a:extLst>
          </p:cNvPr>
          <p:cNvSpPr>
            <a:spLocks noGrp="1"/>
          </p:cNvSpPr>
          <p:nvPr>
            <p:ph sz="half" idx="2"/>
          </p:nvPr>
        </p:nvSpPr>
        <p:spPr/>
        <p:txBody>
          <a:bodyPr/>
          <a:lstStyle/>
          <a:p>
            <a:pPr marL="0" indent="0">
              <a:buNone/>
            </a:pPr>
            <a:r>
              <a:rPr lang="en-US" altLang="zh-CN" dirty="0"/>
              <a:t>	2.</a:t>
            </a:r>
            <a:r>
              <a:rPr lang="zh-CN" altLang="en-US" dirty="0"/>
              <a:t>规范化</a:t>
            </a:r>
          </a:p>
          <a:p>
            <a:pPr marL="0" indent="0">
              <a:buNone/>
            </a:pPr>
            <a:r>
              <a:rPr lang="en-US" altLang="zh-CN" dirty="0"/>
              <a:t>	</a:t>
            </a:r>
            <a:r>
              <a:rPr lang="zh-CN" altLang="en-US" dirty="0"/>
              <a:t>卷积神经网络需要相同的输入长度，而数据集中的数据包长度则从</a:t>
            </a:r>
            <a:r>
              <a:rPr lang="en-US" altLang="zh-CN" dirty="0"/>
              <a:t>50</a:t>
            </a:r>
            <a:r>
              <a:rPr lang="zh-CN" altLang="en-US" dirty="0"/>
              <a:t>到</a:t>
            </a:r>
            <a:r>
              <a:rPr lang="en-US" altLang="zh-CN" dirty="0"/>
              <a:t>1392</a:t>
            </a:r>
            <a:r>
              <a:rPr lang="zh-CN" altLang="en-US" dirty="0"/>
              <a:t>字节不等。因此，数据集将在零填充步骤中添加一些零值，以使每个数据包的长度相似。在本次研究中，取数据包的前</a:t>
            </a:r>
            <a:r>
              <a:rPr lang="en-US" altLang="zh-CN" dirty="0"/>
              <a:t>1024B</a:t>
            </a:r>
            <a:r>
              <a:rPr lang="zh-CN" altLang="en-US" dirty="0"/>
              <a:t>，所有对于少于</a:t>
            </a:r>
            <a:r>
              <a:rPr lang="en-US" altLang="zh-CN" dirty="0"/>
              <a:t>1024B</a:t>
            </a:r>
            <a:r>
              <a:rPr lang="zh-CN" altLang="en-US" dirty="0"/>
              <a:t>的进行零填充；多于</a:t>
            </a:r>
            <a:r>
              <a:rPr lang="en-US" altLang="zh-CN" dirty="0"/>
              <a:t>1024B</a:t>
            </a:r>
            <a:r>
              <a:rPr lang="zh-CN" altLang="en-US" dirty="0"/>
              <a:t>的只取前</a:t>
            </a:r>
            <a:r>
              <a:rPr lang="en-US" altLang="zh-CN" dirty="0"/>
              <a:t>1024B</a:t>
            </a:r>
            <a:r>
              <a:rPr lang="zh-CN" altLang="en-US" dirty="0"/>
              <a:t>。</a:t>
            </a:r>
          </a:p>
          <a:p>
            <a:pPr marL="0" indent="0">
              <a:buNone/>
            </a:pPr>
            <a:endParaRPr lang="zh-CN" altLang="en-US" dirty="0"/>
          </a:p>
        </p:txBody>
      </p:sp>
    </p:spTree>
    <p:extLst>
      <p:ext uri="{BB962C8B-B14F-4D97-AF65-F5344CB8AC3E}">
        <p14:creationId xmlns:p14="http://schemas.microsoft.com/office/powerpoint/2010/main" val="135213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1879A-6F2E-489D-93C3-0EA93D8DB3EF}"/>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3A686794-7198-4A0F-AA2D-9FE5B28FFC01}"/>
              </a:ext>
            </a:extLst>
          </p:cNvPr>
          <p:cNvSpPr>
            <a:spLocks noGrp="1"/>
          </p:cNvSpPr>
          <p:nvPr>
            <p:ph sz="half" idx="1"/>
          </p:nvPr>
        </p:nvSpPr>
        <p:spPr/>
        <p:txBody>
          <a:bodyPr/>
          <a:lstStyle/>
          <a:p>
            <a:pPr marL="0" indent="0">
              <a:buNone/>
            </a:pPr>
            <a:r>
              <a:rPr lang="en-US" altLang="zh-CN" dirty="0"/>
              <a:t>	3.</a:t>
            </a:r>
            <a:r>
              <a:rPr lang="zh-CN" altLang="en-US" dirty="0"/>
              <a:t>图像转化</a:t>
            </a:r>
          </a:p>
          <a:p>
            <a:pPr marL="0" indent="0">
              <a:buNone/>
            </a:pPr>
            <a:r>
              <a:rPr lang="en-US" altLang="zh-CN" dirty="0"/>
              <a:t>	</a:t>
            </a:r>
            <a:r>
              <a:rPr lang="zh-CN" altLang="en-US" dirty="0"/>
              <a:t>此方法借鉴刘金来等人在数据预处理阶段的方法，将数据包中一字节八位的二进制数据转化成为</a:t>
            </a:r>
            <a:r>
              <a:rPr lang="en-US" altLang="zh-CN" dirty="0"/>
              <a:t>0</a:t>
            </a:r>
            <a:r>
              <a:rPr lang="zh-CN" altLang="en-US" dirty="0"/>
              <a:t>到</a:t>
            </a:r>
            <a:r>
              <a:rPr lang="en-US" altLang="zh-CN" dirty="0"/>
              <a:t>255</a:t>
            </a:r>
            <a:r>
              <a:rPr lang="zh-CN" altLang="en-US" dirty="0"/>
              <a:t>的数值，正好对应灰度图片中像素点的数值。然后按照先后顺序排列为一维序列数据，再将一维序列数据转化为（</a:t>
            </a:r>
            <a:r>
              <a:rPr lang="en-US" altLang="zh-CN" dirty="0"/>
              <a:t>32</a:t>
            </a:r>
            <a:r>
              <a:rPr lang="zh-CN" altLang="en-US" dirty="0"/>
              <a:t>，</a:t>
            </a:r>
            <a:r>
              <a:rPr lang="en-US" altLang="zh-CN" dirty="0"/>
              <a:t>32</a:t>
            </a:r>
            <a:r>
              <a:rPr lang="zh-CN" altLang="en-US" dirty="0"/>
              <a:t>）的二维数组。最后利用</a:t>
            </a:r>
            <a:r>
              <a:rPr lang="en-US" altLang="zh-CN" dirty="0" err="1"/>
              <a:t>imageio</a:t>
            </a:r>
            <a:r>
              <a:rPr lang="zh-CN" altLang="en-US" dirty="0"/>
              <a:t>工具包的</a:t>
            </a:r>
            <a:r>
              <a:rPr lang="en-US" altLang="zh-CN" dirty="0" err="1"/>
              <a:t>imwrite</a:t>
            </a:r>
            <a:r>
              <a:rPr lang="zh-CN" altLang="en-US" dirty="0"/>
              <a:t>函数将二维数组转化为灰度图片并保存。如右图为四个</a:t>
            </a:r>
            <a:r>
              <a:rPr lang="en-US" altLang="zh-CN" dirty="0"/>
              <a:t>aim</a:t>
            </a:r>
            <a:r>
              <a:rPr lang="zh-CN" altLang="en-US" dirty="0"/>
              <a:t>流量类别的图片。</a:t>
            </a:r>
          </a:p>
          <a:p>
            <a:pPr marL="0" indent="0">
              <a:buNone/>
            </a:pPr>
            <a:endParaRPr lang="zh-CN" altLang="en-US" dirty="0"/>
          </a:p>
        </p:txBody>
      </p:sp>
      <p:pic>
        <p:nvPicPr>
          <p:cNvPr id="6" name="内容占位符 5">
            <a:extLst>
              <a:ext uri="{FF2B5EF4-FFF2-40B4-BE49-F238E27FC236}">
                <a16:creationId xmlns:a16="http://schemas.microsoft.com/office/drawing/2014/main" id="{09E33FF7-F97B-402B-A9C7-081D6CA92C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4981" y="1614617"/>
            <a:ext cx="2059545" cy="2059545"/>
          </a:xfrm>
        </p:spPr>
      </p:pic>
      <p:pic>
        <p:nvPicPr>
          <p:cNvPr id="8" name="图片 7">
            <a:extLst>
              <a:ext uri="{FF2B5EF4-FFF2-40B4-BE49-F238E27FC236}">
                <a16:creationId xmlns:a16="http://schemas.microsoft.com/office/drawing/2014/main" id="{93F79CA2-E32B-4693-9198-ADFA6A0FB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443" y="3806288"/>
            <a:ext cx="2059545" cy="2059545"/>
          </a:xfrm>
          <a:prstGeom prst="rect">
            <a:avLst/>
          </a:prstGeom>
        </p:spPr>
      </p:pic>
      <p:pic>
        <p:nvPicPr>
          <p:cNvPr id="10" name="图片 9">
            <a:extLst>
              <a:ext uri="{FF2B5EF4-FFF2-40B4-BE49-F238E27FC236}">
                <a16:creationId xmlns:a16="http://schemas.microsoft.com/office/drawing/2014/main" id="{852BE078-CF2E-4635-A5D7-4D4408C15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981" y="3806288"/>
            <a:ext cx="2059545" cy="2059545"/>
          </a:xfrm>
          <a:prstGeom prst="rect">
            <a:avLst/>
          </a:prstGeom>
        </p:spPr>
      </p:pic>
      <p:pic>
        <p:nvPicPr>
          <p:cNvPr id="12" name="图片 11">
            <a:extLst>
              <a:ext uri="{FF2B5EF4-FFF2-40B4-BE49-F238E27FC236}">
                <a16:creationId xmlns:a16="http://schemas.microsoft.com/office/drawing/2014/main" id="{3F83986E-75C8-4DB3-81E9-3FA984515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9444" y="1614617"/>
            <a:ext cx="2059544" cy="2059544"/>
          </a:xfrm>
          <a:prstGeom prst="rect">
            <a:avLst/>
          </a:prstGeom>
        </p:spPr>
      </p:pic>
    </p:spTree>
    <p:extLst>
      <p:ext uri="{BB962C8B-B14F-4D97-AF65-F5344CB8AC3E}">
        <p14:creationId xmlns:p14="http://schemas.microsoft.com/office/powerpoint/2010/main" val="359899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C7C3B-A5C1-4302-AD41-2D51D7237A5A}"/>
              </a:ext>
            </a:extLst>
          </p:cNvPr>
          <p:cNvSpPr>
            <a:spLocks noGrp="1"/>
          </p:cNvSpPr>
          <p:nvPr>
            <p:ph type="title"/>
          </p:nvPr>
        </p:nvSpPr>
        <p:spPr/>
        <p:txBody>
          <a:bodyPr/>
          <a:lstStyle/>
          <a:p>
            <a:r>
              <a:rPr lang="zh-CN" altLang="en-US" dirty="0"/>
              <a:t>预处理模块</a:t>
            </a:r>
          </a:p>
        </p:txBody>
      </p:sp>
      <p:sp>
        <p:nvSpPr>
          <p:cNvPr id="5" name="内容占位符 4">
            <a:extLst>
              <a:ext uri="{FF2B5EF4-FFF2-40B4-BE49-F238E27FC236}">
                <a16:creationId xmlns:a16="http://schemas.microsoft.com/office/drawing/2014/main" id="{0938242C-B339-48C4-BC86-759018AA6D6B}"/>
              </a:ext>
            </a:extLst>
          </p:cNvPr>
          <p:cNvSpPr>
            <a:spLocks noGrp="1"/>
          </p:cNvSpPr>
          <p:nvPr>
            <p:ph idx="1"/>
          </p:nvPr>
        </p:nvSpPr>
        <p:spPr/>
        <p:txBody>
          <a:bodyPr/>
          <a:lstStyle/>
          <a:p>
            <a:pPr marL="0" indent="0">
              <a:buNone/>
            </a:pPr>
            <a:r>
              <a:rPr lang="en-US" altLang="zh-CN" dirty="0"/>
              <a:t>	4.</a:t>
            </a:r>
            <a:r>
              <a:rPr lang="zh-CN" altLang="en-US" dirty="0"/>
              <a:t>数据再处理</a:t>
            </a:r>
          </a:p>
          <a:p>
            <a:pPr marL="0" indent="0">
              <a:buNone/>
            </a:pPr>
            <a:r>
              <a:rPr lang="en-US" altLang="zh-CN" dirty="0"/>
              <a:t>	</a:t>
            </a:r>
            <a:r>
              <a:rPr lang="zh-CN" altLang="en-US" dirty="0"/>
              <a:t>此次研究共涉及</a:t>
            </a:r>
            <a:r>
              <a:rPr lang="en-US" altLang="zh-CN" dirty="0"/>
              <a:t>3</a:t>
            </a:r>
            <a:r>
              <a:rPr lang="zh-CN" altLang="en-US" dirty="0"/>
              <a:t>组实验部分，每一组实验部分根据不同的需要做出针对的数据再处理工作。第一组部分为基础五组实验，第二部分为采样实验，第三部分为交叉验证实验。</a:t>
            </a:r>
          </a:p>
          <a:p>
            <a:pPr marL="0" indent="0">
              <a:buNone/>
            </a:pPr>
            <a:r>
              <a:rPr lang="en-US" altLang="zh-CN" dirty="0"/>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1</a:t>
            </a:r>
            <a:r>
              <a:rPr lang="zh-CN" altLang="en-US" dirty="0">
                <a:solidFill>
                  <a:schemeClr val="accent3">
                    <a:lumMod val="60000"/>
                    <a:lumOff val="40000"/>
                  </a:schemeClr>
                </a:solidFill>
              </a:rPr>
              <a:t>）基础五组实验部分</a:t>
            </a:r>
          </a:p>
          <a:p>
            <a:pPr marL="0" indent="0">
              <a:buNone/>
            </a:pPr>
            <a:r>
              <a:rPr lang="en-US" altLang="zh-CN" dirty="0"/>
              <a:t>	</a:t>
            </a:r>
            <a:r>
              <a:rPr lang="zh-CN" altLang="en-US" dirty="0"/>
              <a:t>在基础的五组实验中（</a:t>
            </a:r>
            <a:r>
              <a:rPr lang="en-US" altLang="zh-CN" dirty="0"/>
              <a:t>VPN</a:t>
            </a:r>
            <a:r>
              <a:rPr lang="zh-CN" altLang="en-US" dirty="0"/>
              <a:t>和非</a:t>
            </a:r>
            <a:r>
              <a:rPr lang="en-US" altLang="zh-CN" dirty="0"/>
              <a:t>VPN</a:t>
            </a:r>
            <a:r>
              <a:rPr lang="zh-CN" altLang="en-US" dirty="0"/>
              <a:t>二分类实验，</a:t>
            </a:r>
            <a:r>
              <a:rPr lang="en-US" altLang="zh-CN" dirty="0"/>
              <a:t>VPN</a:t>
            </a:r>
            <a:r>
              <a:rPr lang="zh-CN" altLang="en-US" dirty="0"/>
              <a:t>十分类实验，非</a:t>
            </a:r>
            <a:r>
              <a:rPr lang="en-US" altLang="zh-CN" dirty="0"/>
              <a:t>VPN</a:t>
            </a:r>
            <a:r>
              <a:rPr lang="zh-CN" altLang="en-US" dirty="0"/>
              <a:t>十分类实验，</a:t>
            </a:r>
            <a:r>
              <a:rPr lang="en-US" altLang="zh-CN" dirty="0"/>
              <a:t>VPN</a:t>
            </a:r>
            <a:r>
              <a:rPr lang="zh-CN" altLang="en-US" dirty="0"/>
              <a:t>和非</a:t>
            </a:r>
            <a:r>
              <a:rPr lang="en-US" altLang="zh-CN" dirty="0"/>
              <a:t>VPN</a:t>
            </a:r>
            <a:r>
              <a:rPr lang="zh-CN" altLang="en-US" dirty="0"/>
              <a:t>二十分类实验，常规流量和恶意流量十分类实验），训练集，验证集以及测试集比例为</a:t>
            </a:r>
            <a:r>
              <a:rPr lang="en-US" altLang="zh-CN" dirty="0"/>
              <a:t>8:1:1</a:t>
            </a:r>
            <a:r>
              <a:rPr lang="zh-CN" altLang="en-US" dirty="0"/>
              <a:t>，选取样本至</a:t>
            </a:r>
            <a:r>
              <a:rPr lang="en-US" altLang="zh-CN" dirty="0"/>
              <a:t>5000</a:t>
            </a:r>
            <a:r>
              <a:rPr lang="zh-CN" altLang="en-US" dirty="0"/>
              <a:t>个，此组实验目的是调试好卷积神经网络模型，初步得出混合流量识别</a:t>
            </a:r>
            <a:r>
              <a:rPr lang="en-US" altLang="zh-CN" dirty="0"/>
              <a:t>10</a:t>
            </a:r>
            <a:r>
              <a:rPr lang="zh-CN" altLang="en-US" dirty="0"/>
              <a:t>种流量类型，</a:t>
            </a:r>
            <a:r>
              <a:rPr lang="en-US" altLang="zh-CN" dirty="0"/>
              <a:t>10</a:t>
            </a:r>
            <a:r>
              <a:rPr lang="zh-CN" altLang="en-US" dirty="0"/>
              <a:t>种加密流量类型，还有混合流量分出</a:t>
            </a:r>
            <a:r>
              <a:rPr lang="en-US" altLang="zh-CN" dirty="0"/>
              <a:t>8</a:t>
            </a:r>
            <a:r>
              <a:rPr lang="zh-CN" altLang="en-US" dirty="0"/>
              <a:t>种常规流量和</a:t>
            </a:r>
            <a:r>
              <a:rPr lang="en-US" altLang="zh-CN" dirty="0"/>
              <a:t>2</a:t>
            </a:r>
            <a:r>
              <a:rPr lang="zh-CN" altLang="en-US" dirty="0"/>
              <a:t>种恶意流量的分类结果，调整准确率在</a:t>
            </a:r>
            <a:r>
              <a:rPr lang="en-US" altLang="zh-CN" dirty="0"/>
              <a:t>90%</a:t>
            </a:r>
            <a:r>
              <a:rPr lang="zh-CN" altLang="en-US" dirty="0"/>
              <a:t>以上，其他不多做处理。</a:t>
            </a:r>
          </a:p>
          <a:p>
            <a:pPr marL="0" indent="0">
              <a:buNone/>
            </a:pPr>
            <a:endParaRPr lang="zh-CN" altLang="en-US" dirty="0"/>
          </a:p>
        </p:txBody>
      </p:sp>
    </p:spTree>
    <p:extLst>
      <p:ext uri="{BB962C8B-B14F-4D97-AF65-F5344CB8AC3E}">
        <p14:creationId xmlns:p14="http://schemas.microsoft.com/office/powerpoint/2010/main" val="49084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3DDACE-690B-41A1-94A9-72D3EA26DD76}"/>
              </a:ext>
            </a:extLst>
          </p:cNvPr>
          <p:cNvSpPr txBox="1"/>
          <p:nvPr/>
        </p:nvSpPr>
        <p:spPr>
          <a:xfrm>
            <a:off x="1469543" y="2672618"/>
            <a:ext cx="2366396" cy="1015663"/>
          </a:xfrm>
          <a:prstGeom prst="rect">
            <a:avLst/>
          </a:prstGeom>
          <a:noFill/>
        </p:spPr>
        <p:txBody>
          <a:bodyPr wrap="square" rtlCol="0">
            <a:spAutoFit/>
          </a:bodyPr>
          <a:lstStyle/>
          <a:p>
            <a:pPr algn="dist"/>
            <a:r>
              <a:rPr lang="zh-CN" altLang="en-US" sz="6000" dirty="0">
                <a:latin typeface="+mj-lt"/>
                <a:ea typeface="+mj-ea"/>
                <a:cs typeface="+mj-cs"/>
              </a:rPr>
              <a:t>目录</a:t>
            </a:r>
          </a:p>
        </p:txBody>
      </p:sp>
      <p:grpSp>
        <p:nvGrpSpPr>
          <p:cNvPr id="5" name="组合 4">
            <a:extLst>
              <a:ext uri="{FF2B5EF4-FFF2-40B4-BE49-F238E27FC236}">
                <a16:creationId xmlns:a16="http://schemas.microsoft.com/office/drawing/2014/main" id="{C1804C4C-9DA9-4DE8-BA47-532842FD3B4F}"/>
              </a:ext>
            </a:extLst>
          </p:cNvPr>
          <p:cNvGrpSpPr/>
          <p:nvPr/>
        </p:nvGrpSpPr>
        <p:grpSpPr>
          <a:xfrm>
            <a:off x="5189668" y="1413701"/>
            <a:ext cx="4462818" cy="720000"/>
            <a:chOff x="6100549" y="1719617"/>
            <a:chExt cx="4462818" cy="720000"/>
          </a:xfrm>
          <a:solidFill>
            <a:schemeClr val="bg1"/>
          </a:solidFill>
        </p:grpSpPr>
        <p:sp>
          <p:nvSpPr>
            <p:cNvPr id="6" name="圆角矩形 17">
              <a:extLst>
                <a:ext uri="{FF2B5EF4-FFF2-40B4-BE49-F238E27FC236}">
                  <a16:creationId xmlns:a16="http://schemas.microsoft.com/office/drawing/2014/main" id="{0F349943-B840-4BD5-B3B9-785E7A164817}"/>
                </a:ext>
              </a:extLst>
            </p:cNvPr>
            <p:cNvSpPr/>
            <p:nvPr/>
          </p:nvSpPr>
          <p:spPr>
            <a:xfrm>
              <a:off x="6100549" y="1719617"/>
              <a:ext cx="4462818" cy="720000"/>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7" name="椭圆 6">
              <a:extLst>
                <a:ext uri="{FF2B5EF4-FFF2-40B4-BE49-F238E27FC236}">
                  <a16:creationId xmlns:a16="http://schemas.microsoft.com/office/drawing/2014/main" id="{7A0A250E-AD02-4B6E-A08E-88E9AA1AEDE0}"/>
                </a:ext>
              </a:extLst>
            </p:cNvPr>
            <p:cNvSpPr/>
            <p:nvPr/>
          </p:nvSpPr>
          <p:spPr>
            <a:xfrm>
              <a:off x="6236186" y="1747753"/>
              <a:ext cx="648000" cy="648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8" name="文本框 7">
              <a:extLst>
                <a:ext uri="{FF2B5EF4-FFF2-40B4-BE49-F238E27FC236}">
                  <a16:creationId xmlns:a16="http://schemas.microsoft.com/office/drawing/2014/main" id="{F8C43D6C-9221-4BCE-82E0-AB43AAA13E36}"/>
                </a:ext>
              </a:extLst>
            </p:cNvPr>
            <p:cNvSpPr txBox="1"/>
            <p:nvPr/>
          </p:nvSpPr>
          <p:spPr>
            <a:xfrm>
              <a:off x="6310979" y="1785002"/>
              <a:ext cx="532263" cy="646331"/>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1</a:t>
              </a:r>
              <a:endParaRPr kumimoji="0" lang="zh-CN" altLang="en-US"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endParaRPr>
            </a:p>
          </p:txBody>
        </p:sp>
        <p:sp>
          <p:nvSpPr>
            <p:cNvPr id="9" name="文本框 8">
              <a:extLst>
                <a:ext uri="{FF2B5EF4-FFF2-40B4-BE49-F238E27FC236}">
                  <a16:creationId xmlns:a16="http://schemas.microsoft.com/office/drawing/2014/main" id="{0967D998-69A9-4BB0-8B87-E840CB3148FF}"/>
                </a:ext>
              </a:extLst>
            </p:cNvPr>
            <p:cNvSpPr txBox="1"/>
            <p:nvPr/>
          </p:nvSpPr>
          <p:spPr>
            <a:xfrm>
              <a:off x="7028598" y="1785002"/>
              <a:ext cx="3370997" cy="584775"/>
            </a:xfrm>
            <a:prstGeom prst="rect">
              <a:avLst/>
            </a:prstGeom>
            <a:grp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论文绪论</a:t>
              </a:r>
            </a:p>
          </p:txBody>
        </p:sp>
      </p:grpSp>
      <p:grpSp>
        <p:nvGrpSpPr>
          <p:cNvPr id="10" name="组合 9">
            <a:extLst>
              <a:ext uri="{FF2B5EF4-FFF2-40B4-BE49-F238E27FC236}">
                <a16:creationId xmlns:a16="http://schemas.microsoft.com/office/drawing/2014/main" id="{E5DB0F21-9D41-420A-B052-6F8BCCE89300}"/>
              </a:ext>
            </a:extLst>
          </p:cNvPr>
          <p:cNvGrpSpPr/>
          <p:nvPr/>
        </p:nvGrpSpPr>
        <p:grpSpPr>
          <a:xfrm>
            <a:off x="5189668" y="2460450"/>
            <a:ext cx="4462818" cy="720000"/>
            <a:chOff x="6100549" y="1719617"/>
            <a:chExt cx="4462818" cy="720000"/>
          </a:xfrm>
          <a:solidFill>
            <a:schemeClr val="bg1"/>
          </a:solidFill>
        </p:grpSpPr>
        <p:sp>
          <p:nvSpPr>
            <p:cNvPr id="11" name="圆角矩形 23">
              <a:extLst>
                <a:ext uri="{FF2B5EF4-FFF2-40B4-BE49-F238E27FC236}">
                  <a16:creationId xmlns:a16="http://schemas.microsoft.com/office/drawing/2014/main" id="{82C26607-633E-4099-B2BF-E4199F41B553}"/>
                </a:ext>
              </a:extLst>
            </p:cNvPr>
            <p:cNvSpPr/>
            <p:nvPr/>
          </p:nvSpPr>
          <p:spPr>
            <a:xfrm>
              <a:off x="6100549" y="1719617"/>
              <a:ext cx="4462818" cy="720000"/>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12" name="椭圆 11">
              <a:extLst>
                <a:ext uri="{FF2B5EF4-FFF2-40B4-BE49-F238E27FC236}">
                  <a16:creationId xmlns:a16="http://schemas.microsoft.com/office/drawing/2014/main" id="{AC8BE661-B6E4-4293-8C78-C332E806BFDA}"/>
                </a:ext>
              </a:extLst>
            </p:cNvPr>
            <p:cNvSpPr/>
            <p:nvPr/>
          </p:nvSpPr>
          <p:spPr>
            <a:xfrm>
              <a:off x="6236186" y="1747753"/>
              <a:ext cx="648000" cy="648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a16="http://schemas.microsoft.com/office/drawing/2014/main" id="{276B5DA7-48A5-4453-BC90-4D39066B89C4}"/>
                </a:ext>
              </a:extLst>
            </p:cNvPr>
            <p:cNvSpPr txBox="1"/>
            <p:nvPr/>
          </p:nvSpPr>
          <p:spPr>
            <a:xfrm>
              <a:off x="6310979" y="1785002"/>
              <a:ext cx="532263" cy="646331"/>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2</a:t>
              </a:r>
              <a:endParaRPr kumimoji="0" lang="zh-CN" altLang="en-US"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endParaRPr>
            </a:p>
          </p:txBody>
        </p:sp>
        <p:sp>
          <p:nvSpPr>
            <p:cNvPr id="14" name="文本框 13">
              <a:extLst>
                <a:ext uri="{FF2B5EF4-FFF2-40B4-BE49-F238E27FC236}">
                  <a16:creationId xmlns:a16="http://schemas.microsoft.com/office/drawing/2014/main" id="{8EDB514A-8411-475D-A8DF-A56A75EE4881}"/>
                </a:ext>
              </a:extLst>
            </p:cNvPr>
            <p:cNvSpPr txBox="1"/>
            <p:nvPr/>
          </p:nvSpPr>
          <p:spPr>
            <a:xfrm>
              <a:off x="7028598" y="1785002"/>
              <a:ext cx="3370997" cy="584775"/>
            </a:xfrm>
            <a:prstGeom prst="rect">
              <a:avLst/>
            </a:prstGeom>
            <a:grp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主要工作</a:t>
              </a:r>
            </a:p>
          </p:txBody>
        </p:sp>
      </p:grpSp>
      <p:grpSp>
        <p:nvGrpSpPr>
          <p:cNvPr id="15" name="组合 14">
            <a:extLst>
              <a:ext uri="{FF2B5EF4-FFF2-40B4-BE49-F238E27FC236}">
                <a16:creationId xmlns:a16="http://schemas.microsoft.com/office/drawing/2014/main" id="{4BD80BA9-7EB8-4B7A-B4F4-7445B6E7BE16}"/>
              </a:ext>
            </a:extLst>
          </p:cNvPr>
          <p:cNvGrpSpPr/>
          <p:nvPr/>
        </p:nvGrpSpPr>
        <p:grpSpPr>
          <a:xfrm>
            <a:off x="5189668" y="3507199"/>
            <a:ext cx="4462818" cy="720000"/>
            <a:chOff x="6100549" y="1719617"/>
            <a:chExt cx="4462818" cy="720000"/>
          </a:xfrm>
          <a:solidFill>
            <a:schemeClr val="bg1"/>
          </a:solidFill>
        </p:grpSpPr>
        <p:sp>
          <p:nvSpPr>
            <p:cNvPr id="16" name="圆角矩形 33">
              <a:extLst>
                <a:ext uri="{FF2B5EF4-FFF2-40B4-BE49-F238E27FC236}">
                  <a16:creationId xmlns:a16="http://schemas.microsoft.com/office/drawing/2014/main" id="{42FC575A-1AC0-4533-9250-0721D3A803CE}"/>
                </a:ext>
              </a:extLst>
            </p:cNvPr>
            <p:cNvSpPr/>
            <p:nvPr/>
          </p:nvSpPr>
          <p:spPr>
            <a:xfrm>
              <a:off x="6100549" y="1719617"/>
              <a:ext cx="4462818" cy="720000"/>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17" name="椭圆 16">
              <a:extLst>
                <a:ext uri="{FF2B5EF4-FFF2-40B4-BE49-F238E27FC236}">
                  <a16:creationId xmlns:a16="http://schemas.microsoft.com/office/drawing/2014/main" id="{4A3C4677-6413-4DC4-AF84-1CE55B7B68AC}"/>
                </a:ext>
              </a:extLst>
            </p:cNvPr>
            <p:cNvSpPr/>
            <p:nvPr/>
          </p:nvSpPr>
          <p:spPr>
            <a:xfrm>
              <a:off x="6236186" y="1747753"/>
              <a:ext cx="648000" cy="648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18" name="文本框 17">
              <a:extLst>
                <a:ext uri="{FF2B5EF4-FFF2-40B4-BE49-F238E27FC236}">
                  <a16:creationId xmlns:a16="http://schemas.microsoft.com/office/drawing/2014/main" id="{0451292C-1D0E-49D0-89D5-7D8BF1D5B67F}"/>
                </a:ext>
              </a:extLst>
            </p:cNvPr>
            <p:cNvSpPr txBox="1"/>
            <p:nvPr/>
          </p:nvSpPr>
          <p:spPr>
            <a:xfrm>
              <a:off x="6310979" y="1785002"/>
              <a:ext cx="532263" cy="646331"/>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3</a:t>
              </a:r>
              <a:endParaRPr kumimoji="0" lang="zh-CN" altLang="en-US"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endParaRPr>
            </a:p>
          </p:txBody>
        </p:sp>
        <p:sp>
          <p:nvSpPr>
            <p:cNvPr id="19" name="文本框 18">
              <a:extLst>
                <a:ext uri="{FF2B5EF4-FFF2-40B4-BE49-F238E27FC236}">
                  <a16:creationId xmlns:a16="http://schemas.microsoft.com/office/drawing/2014/main" id="{23D29929-A99D-424E-A863-8368EEB6FDB0}"/>
                </a:ext>
              </a:extLst>
            </p:cNvPr>
            <p:cNvSpPr txBox="1"/>
            <p:nvPr/>
          </p:nvSpPr>
          <p:spPr>
            <a:xfrm>
              <a:off x="7028598" y="1785002"/>
              <a:ext cx="3370997" cy="584775"/>
            </a:xfrm>
            <a:prstGeom prst="rect">
              <a:avLst/>
            </a:prstGeom>
            <a:grp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rPr>
                <a:t>实验成果</a:t>
              </a:r>
            </a:p>
          </p:txBody>
        </p:sp>
      </p:grpSp>
      <p:grpSp>
        <p:nvGrpSpPr>
          <p:cNvPr id="25" name="组合 24">
            <a:extLst>
              <a:ext uri="{FF2B5EF4-FFF2-40B4-BE49-F238E27FC236}">
                <a16:creationId xmlns:a16="http://schemas.microsoft.com/office/drawing/2014/main" id="{0E76E801-C3E6-4C1E-A078-2F7B18B585E6}"/>
              </a:ext>
            </a:extLst>
          </p:cNvPr>
          <p:cNvGrpSpPr/>
          <p:nvPr/>
        </p:nvGrpSpPr>
        <p:grpSpPr>
          <a:xfrm>
            <a:off x="5189668" y="4724300"/>
            <a:ext cx="4462818" cy="720000"/>
            <a:chOff x="6100549" y="1719617"/>
            <a:chExt cx="4462818" cy="720000"/>
          </a:xfrm>
          <a:solidFill>
            <a:schemeClr val="bg1"/>
          </a:solidFill>
        </p:grpSpPr>
        <p:sp>
          <p:nvSpPr>
            <p:cNvPr id="26" name="圆角矩形 33">
              <a:extLst>
                <a:ext uri="{FF2B5EF4-FFF2-40B4-BE49-F238E27FC236}">
                  <a16:creationId xmlns:a16="http://schemas.microsoft.com/office/drawing/2014/main" id="{EF157669-8D31-4BCE-ADCE-527617EBF69E}"/>
                </a:ext>
              </a:extLst>
            </p:cNvPr>
            <p:cNvSpPr/>
            <p:nvPr/>
          </p:nvSpPr>
          <p:spPr>
            <a:xfrm>
              <a:off x="6100549" y="1719617"/>
              <a:ext cx="4462818" cy="720000"/>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27" name="椭圆 26">
              <a:extLst>
                <a:ext uri="{FF2B5EF4-FFF2-40B4-BE49-F238E27FC236}">
                  <a16:creationId xmlns:a16="http://schemas.microsoft.com/office/drawing/2014/main" id="{280DEFA5-64B2-4B59-A624-78E8C9C48FBE}"/>
                </a:ext>
              </a:extLst>
            </p:cNvPr>
            <p:cNvSpPr/>
            <p:nvPr/>
          </p:nvSpPr>
          <p:spPr>
            <a:xfrm>
              <a:off x="6236186" y="1747753"/>
              <a:ext cx="648000" cy="6480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cs typeface="+mn-cs"/>
              </a:endParaRPr>
            </a:p>
          </p:txBody>
        </p:sp>
        <p:sp>
          <p:nvSpPr>
            <p:cNvPr id="28" name="文本框 27">
              <a:extLst>
                <a:ext uri="{FF2B5EF4-FFF2-40B4-BE49-F238E27FC236}">
                  <a16:creationId xmlns:a16="http://schemas.microsoft.com/office/drawing/2014/main" id="{8F5E96FB-F299-4DF5-8F7F-F630562526FB}"/>
                </a:ext>
              </a:extLst>
            </p:cNvPr>
            <p:cNvSpPr txBox="1"/>
            <p:nvPr/>
          </p:nvSpPr>
          <p:spPr>
            <a:xfrm>
              <a:off x="6310979" y="1785002"/>
              <a:ext cx="532263" cy="646331"/>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kern="0" dirty="0">
                  <a:latin typeface="方正兰亭粗黑简体" panose="02000000000000000000" pitchFamily="2" charset="-122"/>
                  <a:ea typeface="方正兰亭粗黑简体" panose="02000000000000000000" pitchFamily="2" charset="-122"/>
                </a:rPr>
                <a:t>4</a:t>
              </a:r>
              <a:endParaRPr kumimoji="0" lang="zh-CN" altLang="en-US" sz="36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endParaRPr>
            </a:p>
          </p:txBody>
        </p:sp>
        <p:sp>
          <p:nvSpPr>
            <p:cNvPr id="29" name="文本框 28">
              <a:extLst>
                <a:ext uri="{FF2B5EF4-FFF2-40B4-BE49-F238E27FC236}">
                  <a16:creationId xmlns:a16="http://schemas.microsoft.com/office/drawing/2014/main" id="{CA8D187B-0BA7-48C2-A109-7579FF994DAD}"/>
                </a:ext>
              </a:extLst>
            </p:cNvPr>
            <p:cNvSpPr txBox="1"/>
            <p:nvPr/>
          </p:nvSpPr>
          <p:spPr>
            <a:xfrm>
              <a:off x="7028598" y="1785002"/>
              <a:ext cx="3370997" cy="584775"/>
            </a:xfrm>
            <a:prstGeom prst="rect">
              <a:avLst/>
            </a:prstGeom>
            <a:grp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tabLst/>
                <a:defRPr/>
              </a:pPr>
              <a:r>
                <a:rPr lang="zh-CN" altLang="en-US" sz="3200" kern="0" dirty="0">
                  <a:latin typeface="方正兰亭粗黑简体" panose="02000000000000000000" pitchFamily="2" charset="-122"/>
                  <a:ea typeface="方正兰亭粗黑简体" panose="02000000000000000000" pitchFamily="2" charset="-122"/>
                </a:rPr>
                <a:t>总结展望</a:t>
              </a:r>
              <a:endParaRPr kumimoji="0" lang="zh-CN" altLang="en-US" sz="3200" b="0" i="0" u="none" strike="noStrike" kern="0" cap="none" spc="0" normalizeH="0" baseline="0" noProof="0" dirty="0">
                <a:ln>
                  <a:noFill/>
                </a:ln>
                <a:effectLst/>
                <a:uLnTx/>
                <a:uFillTx/>
                <a:latin typeface="方正兰亭粗黑简体" panose="02000000000000000000" pitchFamily="2" charset="-122"/>
                <a:ea typeface="方正兰亭粗黑简体" panose="02000000000000000000" pitchFamily="2" charset="-122"/>
              </a:endParaRPr>
            </a:p>
          </p:txBody>
        </p:sp>
      </p:grpSp>
    </p:spTree>
    <p:extLst>
      <p:ext uri="{BB962C8B-B14F-4D97-AF65-F5344CB8AC3E}">
        <p14:creationId xmlns:p14="http://schemas.microsoft.com/office/powerpoint/2010/main" val="194584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80CE9-B2F2-40DC-88F7-D6450D97E46D}"/>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292E1E67-04E8-441B-BE8C-28490AFC078E}"/>
              </a:ext>
            </a:extLst>
          </p:cNvPr>
          <p:cNvSpPr>
            <a:spLocks noGrp="1"/>
          </p:cNvSpPr>
          <p:nvPr>
            <p:ph idx="1"/>
          </p:nvPr>
        </p:nvSpPr>
        <p:spPr/>
        <p:txBody>
          <a:bodyPr>
            <a:normAutofit/>
          </a:bodyPr>
          <a:lstStyle/>
          <a:p>
            <a:pPr marL="0" indent="0">
              <a:buNone/>
            </a:pPr>
            <a:r>
              <a:rPr lang="en-US" altLang="zh-CN" dirty="0"/>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2</a:t>
            </a:r>
            <a:r>
              <a:rPr lang="zh-CN" altLang="en-US" dirty="0">
                <a:solidFill>
                  <a:schemeClr val="accent3">
                    <a:lumMod val="60000"/>
                    <a:lumOff val="40000"/>
                  </a:schemeClr>
                </a:solidFill>
              </a:rPr>
              <a:t>）采样三组实验部分</a:t>
            </a:r>
          </a:p>
          <a:p>
            <a:pPr marL="0" indent="0">
              <a:buNone/>
            </a:pPr>
            <a:r>
              <a:rPr lang="en-US" altLang="zh-CN" dirty="0"/>
              <a:t>	</a:t>
            </a:r>
            <a:r>
              <a:rPr lang="zh-CN" altLang="en-US" dirty="0"/>
              <a:t>在采样三组实验中，为了研究原始样本，使用欠采样方法处理的样本，使用过采样方法处理的样本以及使用欠采样和过采样结合的方法处理的样本对样本不均衡问题的影响，做出以下处理：</a:t>
            </a:r>
          </a:p>
          <a:p>
            <a:pPr marL="0" indent="0">
              <a:buNone/>
            </a:pPr>
            <a:r>
              <a:rPr lang="en-US" altLang="zh-CN" dirty="0"/>
              <a:t>	</a:t>
            </a:r>
            <a:r>
              <a:rPr lang="zh-CN" altLang="en-US" dirty="0"/>
              <a:t>第一组为</a:t>
            </a:r>
            <a:r>
              <a:rPr lang="zh-CN" altLang="en-US" dirty="0">
                <a:solidFill>
                  <a:schemeClr val="bg2">
                    <a:lumMod val="60000"/>
                    <a:lumOff val="40000"/>
                  </a:schemeClr>
                </a:solidFill>
              </a:rPr>
              <a:t>初始对照实验</a:t>
            </a:r>
            <a:r>
              <a:rPr lang="zh-CN" altLang="en-US" dirty="0"/>
              <a:t>，不做处理。</a:t>
            </a:r>
          </a:p>
          <a:p>
            <a:pPr marL="0" indent="0">
              <a:buNone/>
            </a:pPr>
            <a:r>
              <a:rPr lang="en-US" altLang="zh-CN" dirty="0"/>
              <a:t>	</a:t>
            </a:r>
            <a:r>
              <a:rPr lang="zh-CN" altLang="en-US" dirty="0"/>
              <a:t>第二组</a:t>
            </a:r>
            <a:r>
              <a:rPr lang="zh-CN" altLang="en-US" dirty="0">
                <a:solidFill>
                  <a:schemeClr val="bg2">
                    <a:lumMod val="60000"/>
                    <a:lumOff val="40000"/>
                  </a:schemeClr>
                </a:solidFill>
              </a:rPr>
              <a:t>欠采样实验</a:t>
            </a:r>
            <a:r>
              <a:rPr lang="zh-CN" altLang="en-US" dirty="0"/>
              <a:t>中，以非</a:t>
            </a:r>
            <a:r>
              <a:rPr lang="en-US" altLang="zh-CN" dirty="0"/>
              <a:t>VPN10</a:t>
            </a:r>
            <a:r>
              <a:rPr lang="zh-CN" altLang="en-US" dirty="0"/>
              <a:t>分类为例，为了达到数据平衡，仅对大的类别进行欠采样，小类不处理。分析数据集可以知道</a:t>
            </a:r>
            <a:r>
              <a:rPr lang="en-US" altLang="zh-CN" dirty="0" err="1"/>
              <a:t>icq</a:t>
            </a:r>
            <a:r>
              <a:rPr lang="zh-CN" altLang="en-US" dirty="0"/>
              <a:t>的类别的样本最少，为</a:t>
            </a:r>
            <a:r>
              <a:rPr lang="en-US" altLang="zh-CN" dirty="0"/>
              <a:t>3476</a:t>
            </a:r>
            <a:r>
              <a:rPr lang="zh-CN" altLang="en-US" dirty="0"/>
              <a:t>个，所以都是每类采取</a:t>
            </a:r>
            <a:r>
              <a:rPr lang="en-US" altLang="zh-CN" dirty="0"/>
              <a:t>3476</a:t>
            </a:r>
            <a:r>
              <a:rPr lang="zh-CN" altLang="en-US" dirty="0"/>
              <a:t>个样本。</a:t>
            </a:r>
          </a:p>
          <a:p>
            <a:pPr marL="0" indent="0">
              <a:buNone/>
            </a:pPr>
            <a:r>
              <a:rPr lang="en-US" altLang="zh-CN" dirty="0"/>
              <a:t>	</a:t>
            </a:r>
            <a:r>
              <a:rPr lang="zh-CN" altLang="en-US" dirty="0"/>
              <a:t>第三组</a:t>
            </a:r>
            <a:r>
              <a:rPr lang="zh-CN" altLang="en-US" dirty="0">
                <a:solidFill>
                  <a:schemeClr val="bg2">
                    <a:lumMod val="60000"/>
                    <a:lumOff val="40000"/>
                  </a:schemeClr>
                </a:solidFill>
              </a:rPr>
              <a:t>欠采样和过采样结合实验</a:t>
            </a:r>
            <a:r>
              <a:rPr lang="zh-CN" altLang="en-US" dirty="0"/>
              <a:t>中，这种方法是对大类进行欠采样，保证模型的充分学习的同时精简大类样本，然后对小类过采样，与大类的样本数目保持一致，使得小类流量可以充分学习，每类采取</a:t>
            </a:r>
            <a:r>
              <a:rPr lang="en-US" altLang="zh-CN" dirty="0"/>
              <a:t>5000</a:t>
            </a:r>
            <a:r>
              <a:rPr lang="zh-CN" altLang="en-US" dirty="0"/>
              <a:t>个样本。</a:t>
            </a:r>
          </a:p>
          <a:p>
            <a:endParaRPr lang="zh-CN" altLang="en-US" dirty="0"/>
          </a:p>
        </p:txBody>
      </p:sp>
    </p:spTree>
    <p:extLst>
      <p:ext uri="{BB962C8B-B14F-4D97-AF65-F5344CB8AC3E}">
        <p14:creationId xmlns:p14="http://schemas.microsoft.com/office/powerpoint/2010/main" val="48410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05660-473F-4037-9DB7-470545A34A73}"/>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9CD9C57A-C536-4A6B-B9A0-4FF75B3E67E0}"/>
              </a:ext>
            </a:extLst>
          </p:cNvPr>
          <p:cNvSpPr>
            <a:spLocks noGrp="1"/>
          </p:cNvSpPr>
          <p:nvPr>
            <p:ph idx="1"/>
          </p:nvPr>
        </p:nvSpPr>
        <p:spPr/>
        <p:txBody>
          <a:bodyPr/>
          <a:lstStyle/>
          <a:p>
            <a:pPr marL="0" indent="0">
              <a:buNone/>
            </a:pPr>
            <a:r>
              <a:rPr lang="en-US" altLang="zh-CN" dirty="0"/>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3</a:t>
            </a:r>
            <a:r>
              <a:rPr lang="zh-CN" altLang="en-US" dirty="0">
                <a:solidFill>
                  <a:schemeClr val="accent3">
                    <a:lumMod val="60000"/>
                    <a:lumOff val="40000"/>
                  </a:schemeClr>
                </a:solidFill>
              </a:rPr>
              <a:t>）交叉验证实验部分</a:t>
            </a:r>
          </a:p>
          <a:p>
            <a:pPr marL="0" indent="0">
              <a:buNone/>
            </a:pPr>
            <a:r>
              <a:rPr lang="en-US" altLang="zh-CN" dirty="0"/>
              <a:t>	</a:t>
            </a:r>
            <a:r>
              <a:rPr lang="zh-CN" altLang="en-US" dirty="0"/>
              <a:t>在交叉验证实验中，为了解决数据不平衡问题，我从使小类别的流量数据充分利用的角度来尝试着解决这个问题。例如在本次实验中，数据集被分为三部分。训练集，验证集，测试集的比例大约为</a:t>
            </a:r>
            <a:r>
              <a:rPr lang="en-US" altLang="zh-CN" dirty="0"/>
              <a:t>8:1:1</a:t>
            </a:r>
            <a:r>
              <a:rPr lang="zh-CN" altLang="en-US" dirty="0"/>
              <a:t>。原本验证集的作用是确定人工调参的方向，避免模型的过拟合问题，确保模型的可泛化性。它是不参加模型的训练的，那么这部分数据在十分紧张的小类流量面前是很可惜的。所以想办法把它利用起来，但是又不能影响模型的可泛化性，也要避免过拟合。</a:t>
            </a:r>
          </a:p>
          <a:p>
            <a:endParaRPr lang="zh-CN" altLang="en-US" dirty="0"/>
          </a:p>
        </p:txBody>
      </p:sp>
    </p:spTree>
    <p:extLst>
      <p:ext uri="{BB962C8B-B14F-4D97-AF65-F5344CB8AC3E}">
        <p14:creationId xmlns:p14="http://schemas.microsoft.com/office/powerpoint/2010/main" val="104125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E578D-C6E7-4296-BF0E-AB7688BE3E03}"/>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E1B27D38-64AA-478F-9618-EE0C6A332627}"/>
              </a:ext>
            </a:extLst>
          </p:cNvPr>
          <p:cNvSpPr>
            <a:spLocks noGrp="1"/>
          </p:cNvSpPr>
          <p:nvPr>
            <p:ph sz="half" idx="1"/>
          </p:nvPr>
        </p:nvSpPr>
        <p:spPr/>
        <p:txBody>
          <a:bodyPr>
            <a:normAutofit/>
          </a:bodyPr>
          <a:lstStyle/>
          <a:p>
            <a:pPr marL="0" indent="0">
              <a:buNone/>
            </a:pPr>
            <a:r>
              <a:rPr lang="en-US" altLang="zh-CN" dirty="0"/>
              <a:t>	</a:t>
            </a:r>
            <a:r>
              <a:rPr lang="zh-CN" altLang="en-US" dirty="0"/>
              <a:t>常用的交叉验证方法是把数据集划分为有序的</a:t>
            </a:r>
            <a:r>
              <a:rPr lang="en-US" altLang="zh-CN" dirty="0"/>
              <a:t>K</a:t>
            </a:r>
            <a:r>
              <a:rPr lang="zh-CN" altLang="en-US" dirty="0"/>
              <a:t>等份，共有</a:t>
            </a:r>
            <a:r>
              <a:rPr lang="en-US" altLang="zh-CN" dirty="0"/>
              <a:t>K</a:t>
            </a:r>
            <a:r>
              <a:rPr lang="zh-CN" altLang="en-US" dirty="0"/>
              <a:t>次独立不相干实验，准确率取</a:t>
            </a:r>
            <a:r>
              <a:rPr lang="en-US" altLang="zh-CN" dirty="0"/>
              <a:t>K</a:t>
            </a:r>
            <a:r>
              <a:rPr lang="zh-CN" altLang="en-US" dirty="0"/>
              <a:t>次实验的平均值。对于某</a:t>
            </a:r>
            <a:r>
              <a:rPr lang="en-US" altLang="zh-CN" dirty="0"/>
              <a:t>K</a:t>
            </a:r>
            <a:r>
              <a:rPr lang="zh-CN" altLang="en-US" dirty="0"/>
              <a:t>次实验，第</a:t>
            </a:r>
            <a:r>
              <a:rPr lang="en-US" altLang="zh-CN" dirty="0"/>
              <a:t>K</a:t>
            </a:r>
            <a:r>
              <a:rPr lang="zh-CN" altLang="en-US" dirty="0"/>
              <a:t>份数据为测试集，其余部分为训练集。如右图为常用的</a:t>
            </a:r>
            <a:r>
              <a:rPr lang="en-US" altLang="zh-CN" dirty="0"/>
              <a:t>5</a:t>
            </a:r>
            <a:r>
              <a:rPr lang="zh-CN" altLang="en-US" dirty="0"/>
              <a:t>折交叉验证方法图。</a:t>
            </a:r>
          </a:p>
          <a:p>
            <a:pPr marL="0" indent="0">
              <a:buNone/>
            </a:pPr>
            <a:r>
              <a:rPr lang="en-US" altLang="zh-CN" dirty="0"/>
              <a:t>	</a:t>
            </a:r>
            <a:r>
              <a:rPr lang="zh-CN" altLang="en-US" dirty="0"/>
              <a:t>这种方法的目的一般有两个。一个是评估模型，取</a:t>
            </a:r>
            <a:r>
              <a:rPr lang="en-US" altLang="zh-CN" dirty="0"/>
              <a:t>K</a:t>
            </a:r>
            <a:r>
              <a:rPr lang="zh-CN" altLang="en-US" dirty="0"/>
              <a:t>次评价指标值的平均。另一个是根据平均误差选出</a:t>
            </a:r>
            <a:r>
              <a:rPr lang="en-US" altLang="zh-CN" dirty="0"/>
              <a:t>K</a:t>
            </a:r>
            <a:r>
              <a:rPr lang="zh-CN" altLang="en-US" dirty="0"/>
              <a:t>个模型中误差最小的模型作为最终模型。交叉验证可以在较少的数据集中学习到更多信息，这个是和我的需求相符合的，对于小类流量会十分的友好。</a:t>
            </a:r>
          </a:p>
          <a:p>
            <a:endParaRPr lang="zh-CN" altLang="en-US" dirty="0"/>
          </a:p>
        </p:txBody>
      </p:sp>
      <p:pic>
        <p:nvPicPr>
          <p:cNvPr id="8" name="内容占位符 7">
            <a:extLst>
              <a:ext uri="{FF2B5EF4-FFF2-40B4-BE49-F238E27FC236}">
                <a16:creationId xmlns:a16="http://schemas.microsoft.com/office/drawing/2014/main" id="{CC9F1DBC-92AC-463E-BE16-49AB613E42EA}"/>
              </a:ext>
            </a:extLst>
          </p:cNvPr>
          <p:cNvPicPr>
            <a:picLocks noGrp="1" noChangeAspect="1"/>
          </p:cNvPicPr>
          <p:nvPr>
            <p:ph sz="half" idx="2"/>
          </p:nvPr>
        </p:nvPicPr>
        <p:blipFill>
          <a:blip r:embed="rId2"/>
          <a:stretch>
            <a:fillRect/>
          </a:stretch>
        </p:blipFill>
        <p:spPr>
          <a:xfrm>
            <a:off x="5921783" y="2390089"/>
            <a:ext cx="5570000" cy="2705153"/>
          </a:xfrm>
          <a:prstGeom prst="rect">
            <a:avLst/>
          </a:prstGeom>
        </p:spPr>
      </p:pic>
    </p:spTree>
    <p:extLst>
      <p:ext uri="{BB962C8B-B14F-4D97-AF65-F5344CB8AC3E}">
        <p14:creationId xmlns:p14="http://schemas.microsoft.com/office/powerpoint/2010/main" val="1080851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43F08-44CE-4CB7-B8FF-7D0C46EFC1F4}"/>
              </a:ext>
            </a:extLst>
          </p:cNvPr>
          <p:cNvSpPr>
            <a:spLocks noGrp="1"/>
          </p:cNvSpPr>
          <p:nvPr>
            <p:ph type="title"/>
          </p:nvPr>
        </p:nvSpPr>
        <p:spPr/>
        <p:txBody>
          <a:bodyPr/>
          <a:lstStyle/>
          <a:p>
            <a:r>
              <a:rPr lang="zh-CN" altLang="en-US" dirty="0"/>
              <a:t>预处理模块</a:t>
            </a:r>
          </a:p>
        </p:txBody>
      </p:sp>
      <p:sp>
        <p:nvSpPr>
          <p:cNvPr id="3" name="内容占位符 2">
            <a:extLst>
              <a:ext uri="{FF2B5EF4-FFF2-40B4-BE49-F238E27FC236}">
                <a16:creationId xmlns:a16="http://schemas.microsoft.com/office/drawing/2014/main" id="{FBED4F4C-E88B-40F0-B669-F620CF699CF2}"/>
              </a:ext>
            </a:extLst>
          </p:cNvPr>
          <p:cNvSpPr>
            <a:spLocks noGrp="1"/>
          </p:cNvSpPr>
          <p:nvPr>
            <p:ph sz="half" idx="1"/>
          </p:nvPr>
        </p:nvSpPr>
        <p:spPr/>
        <p:txBody>
          <a:bodyPr/>
          <a:lstStyle/>
          <a:p>
            <a:pPr marL="0" indent="0">
              <a:buNone/>
            </a:pPr>
            <a:r>
              <a:rPr lang="en-US" altLang="zh-CN" dirty="0"/>
              <a:t>	</a:t>
            </a:r>
            <a:r>
              <a:rPr lang="zh-CN" altLang="en-US" dirty="0"/>
              <a:t>本次研究中，借鉴交叉验证的思想，针对我自己的研究加以改进。对于整个数据集，首先选出十分之一保留为测试集，接着把其余的数据集分为五个部分，训练过程中共有五次大的迭代，第一次大的迭代第一部分为验证集，其余部分为训练集，第二次大的迭代继承第一次大的迭代的模型，把第二部分确定为验证集，其余部分为训练集</a:t>
            </a:r>
            <a:r>
              <a:rPr lang="en-US" altLang="zh-CN" dirty="0"/>
              <a:t>…</a:t>
            </a:r>
            <a:r>
              <a:rPr lang="zh-CN" altLang="en-US" dirty="0"/>
              <a:t>第五次迭代继承第四次迭代的模型，确定第五个部分为验证集，其余部分为训练集。如右图所示。</a:t>
            </a:r>
          </a:p>
        </p:txBody>
      </p:sp>
      <p:sp>
        <p:nvSpPr>
          <p:cNvPr id="4" name="内容占位符 3">
            <a:extLst>
              <a:ext uri="{FF2B5EF4-FFF2-40B4-BE49-F238E27FC236}">
                <a16:creationId xmlns:a16="http://schemas.microsoft.com/office/drawing/2014/main" id="{A908423F-6758-4AC2-985D-07205DA2CBA9}"/>
              </a:ext>
            </a:extLst>
          </p:cNvPr>
          <p:cNvSpPr>
            <a:spLocks noGrp="1"/>
          </p:cNvSpPr>
          <p:nvPr>
            <p:ph sz="half" idx="2"/>
          </p:nvPr>
        </p:nvSpPr>
        <p:spPr/>
        <p:txBody>
          <a:bodyPr/>
          <a:lstStyle/>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431D8E5C-4BC5-4209-AE0C-F18AB944959F}"/>
              </a:ext>
            </a:extLst>
          </p:cNvPr>
          <p:cNvPicPr>
            <a:picLocks noChangeAspect="1"/>
          </p:cNvPicPr>
          <p:nvPr/>
        </p:nvPicPr>
        <p:blipFill>
          <a:blip r:embed="rId2"/>
          <a:stretch>
            <a:fillRect/>
          </a:stretch>
        </p:blipFill>
        <p:spPr>
          <a:xfrm>
            <a:off x="5839577" y="2413686"/>
            <a:ext cx="5249111" cy="2364259"/>
          </a:xfrm>
          <a:prstGeom prst="rect">
            <a:avLst/>
          </a:prstGeom>
        </p:spPr>
      </p:pic>
    </p:spTree>
    <p:extLst>
      <p:ext uri="{BB962C8B-B14F-4D97-AF65-F5344CB8AC3E}">
        <p14:creationId xmlns:p14="http://schemas.microsoft.com/office/powerpoint/2010/main" val="3205143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6E5C5-9E87-4B41-9702-88F6AA1789AD}"/>
              </a:ext>
            </a:extLst>
          </p:cNvPr>
          <p:cNvSpPr>
            <a:spLocks noGrp="1"/>
          </p:cNvSpPr>
          <p:nvPr>
            <p:ph type="title"/>
          </p:nvPr>
        </p:nvSpPr>
        <p:spPr/>
        <p:txBody>
          <a:bodyPr/>
          <a:lstStyle/>
          <a:p>
            <a:r>
              <a:rPr lang="zh-CN" altLang="en-US" dirty="0"/>
              <a:t>训练与测试模块</a:t>
            </a:r>
          </a:p>
        </p:txBody>
      </p:sp>
      <p:sp>
        <p:nvSpPr>
          <p:cNvPr id="3" name="内容占位符 2">
            <a:extLst>
              <a:ext uri="{FF2B5EF4-FFF2-40B4-BE49-F238E27FC236}">
                <a16:creationId xmlns:a16="http://schemas.microsoft.com/office/drawing/2014/main" id="{AF7D1E91-0FE1-4021-B607-7C8A070B6723}"/>
              </a:ext>
            </a:extLst>
          </p:cNvPr>
          <p:cNvSpPr>
            <a:spLocks noGrp="1"/>
          </p:cNvSpPr>
          <p:nvPr>
            <p:ph idx="1"/>
          </p:nvPr>
        </p:nvSpPr>
        <p:spPr>
          <a:xfrm>
            <a:off x="1235117" y="1853248"/>
            <a:ext cx="8946541" cy="4195481"/>
          </a:xfrm>
        </p:spPr>
        <p:txBody>
          <a:bodyPr>
            <a:normAutofit lnSpcReduction="10000"/>
          </a:bodyPr>
          <a:lstStyle/>
          <a:p>
            <a:pPr marL="0" indent="0">
              <a:buNone/>
            </a:pPr>
            <a:r>
              <a:rPr lang="en-US" altLang="zh-CN" dirty="0"/>
              <a:t>	</a:t>
            </a:r>
            <a:r>
              <a:rPr lang="zh-CN" altLang="en-US" dirty="0"/>
              <a:t>训练模块主要完成的工作分为四部分。特征提取，数据精简，类别判断以及反馈调整。</a:t>
            </a:r>
          </a:p>
          <a:p>
            <a:pPr marL="0" indent="0">
              <a:buNone/>
            </a:pPr>
            <a:r>
              <a:rPr lang="en-US" altLang="zh-CN" dirty="0"/>
              <a:t>	</a:t>
            </a:r>
            <a:r>
              <a:rPr lang="zh-CN" altLang="en-US" dirty="0">
                <a:solidFill>
                  <a:schemeClr val="accent3">
                    <a:lumMod val="60000"/>
                    <a:lumOff val="40000"/>
                  </a:schemeClr>
                </a:solidFill>
              </a:rPr>
              <a:t>特征提取</a:t>
            </a:r>
            <a:r>
              <a:rPr lang="zh-CN" altLang="en-US" dirty="0"/>
              <a:t>的工作由卷积神经网络的卷积层负责，将输入矩阵的各个局部分别按照特定的步长等规则，与含有参数的小矩阵（卷积核）进行卷积，卷积的结果交给激励函数进行转化，激励函数的结果即为该层的最终输出。</a:t>
            </a:r>
          </a:p>
          <a:p>
            <a:pPr marL="0" indent="0">
              <a:buNone/>
            </a:pPr>
            <a:r>
              <a:rPr lang="en-US" altLang="zh-CN" dirty="0"/>
              <a:t>	</a:t>
            </a:r>
            <a:r>
              <a:rPr lang="zh-CN" altLang="en-US" dirty="0">
                <a:solidFill>
                  <a:schemeClr val="accent3">
                    <a:lumMod val="60000"/>
                    <a:lumOff val="40000"/>
                  </a:schemeClr>
                </a:solidFill>
              </a:rPr>
              <a:t>数据精简</a:t>
            </a:r>
            <a:r>
              <a:rPr lang="zh-CN" altLang="en-US" dirty="0"/>
              <a:t>工作中，采用权值共享，稀疏连接，池化等策略将数据和特征精简，仅关心那些重要有效的数据特征。</a:t>
            </a:r>
          </a:p>
          <a:p>
            <a:pPr marL="0" indent="0">
              <a:buNone/>
            </a:pPr>
            <a:r>
              <a:rPr lang="en-US" altLang="zh-CN" dirty="0"/>
              <a:t>	</a:t>
            </a:r>
            <a:r>
              <a:rPr lang="zh-CN" altLang="en-US" dirty="0">
                <a:solidFill>
                  <a:schemeClr val="accent3">
                    <a:lumMod val="60000"/>
                    <a:lumOff val="40000"/>
                  </a:schemeClr>
                </a:solidFill>
              </a:rPr>
              <a:t>类别判断</a:t>
            </a:r>
            <a:r>
              <a:rPr lang="zh-CN" altLang="en-US" dirty="0"/>
              <a:t>工作中，最后通过全连接层的铺平分类，最后由输出层（最后一层全连接层）根据已有知识判断类别。</a:t>
            </a:r>
          </a:p>
          <a:p>
            <a:pPr marL="0" indent="0">
              <a:buNone/>
            </a:pPr>
            <a:r>
              <a:rPr lang="en-US" altLang="zh-CN" dirty="0"/>
              <a:t>	</a:t>
            </a:r>
            <a:r>
              <a:rPr lang="zh-CN" altLang="en-US" dirty="0">
                <a:solidFill>
                  <a:schemeClr val="accent3">
                    <a:lumMod val="60000"/>
                    <a:lumOff val="40000"/>
                  </a:schemeClr>
                </a:solidFill>
              </a:rPr>
              <a:t>反馈调整</a:t>
            </a:r>
            <a:r>
              <a:rPr lang="zh-CN" altLang="en-US" dirty="0"/>
              <a:t>工作中，网络会对比神经网络最终的类别预测结果和训练数据的真实标签，按照一定规则来做出逆向的反馈，对网络中的参数进行调整，使得分类性能更棒。</a:t>
            </a:r>
          </a:p>
          <a:p>
            <a:endParaRPr lang="zh-CN" altLang="en-US" dirty="0"/>
          </a:p>
        </p:txBody>
      </p:sp>
    </p:spTree>
    <p:extLst>
      <p:ext uri="{BB962C8B-B14F-4D97-AF65-F5344CB8AC3E}">
        <p14:creationId xmlns:p14="http://schemas.microsoft.com/office/powerpoint/2010/main" val="215910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8EC52-9B29-4C27-A58F-86547E7AEFF0}"/>
              </a:ext>
            </a:extLst>
          </p:cNvPr>
          <p:cNvSpPr>
            <a:spLocks noGrp="1"/>
          </p:cNvSpPr>
          <p:nvPr>
            <p:ph type="title"/>
          </p:nvPr>
        </p:nvSpPr>
        <p:spPr/>
        <p:txBody>
          <a:bodyPr/>
          <a:lstStyle/>
          <a:p>
            <a:r>
              <a:rPr lang="zh-CN" altLang="en-US" dirty="0"/>
              <a:t>训练与测试模块</a:t>
            </a:r>
          </a:p>
        </p:txBody>
      </p:sp>
      <p:sp>
        <p:nvSpPr>
          <p:cNvPr id="3" name="内容占位符 2">
            <a:extLst>
              <a:ext uri="{FF2B5EF4-FFF2-40B4-BE49-F238E27FC236}">
                <a16:creationId xmlns:a16="http://schemas.microsoft.com/office/drawing/2014/main" id="{ACA2152D-7852-4CEB-BA65-05E75464825A}"/>
              </a:ext>
            </a:extLst>
          </p:cNvPr>
          <p:cNvSpPr>
            <a:spLocks noGrp="1"/>
          </p:cNvSpPr>
          <p:nvPr>
            <p:ph idx="1"/>
          </p:nvPr>
        </p:nvSpPr>
        <p:spPr/>
        <p:txBody>
          <a:bodyPr/>
          <a:lstStyle/>
          <a:p>
            <a:pPr marL="0" indent="0">
              <a:buNone/>
            </a:pPr>
            <a:r>
              <a:rPr lang="en-US" altLang="zh-CN" dirty="0"/>
              <a:t>	</a:t>
            </a:r>
            <a:r>
              <a:rPr lang="zh-CN" altLang="en-US" dirty="0"/>
              <a:t>测试模块的作用是对训练好的模型进行评估。测试模块使用训练模块最终确定的各个参数，在未知的测试集上进行测试。相比于训练模块，测试模块中数据是一个正向的传播，没有误差反馈和网络调整，所以各个参数也不再发生变化，每个数据样本只利用一次。</a:t>
            </a:r>
          </a:p>
        </p:txBody>
      </p:sp>
    </p:spTree>
    <p:extLst>
      <p:ext uri="{BB962C8B-B14F-4D97-AF65-F5344CB8AC3E}">
        <p14:creationId xmlns:p14="http://schemas.microsoft.com/office/powerpoint/2010/main" val="20808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7C5355D-6700-481D-A2C3-1A0659CE5087}"/>
              </a:ext>
            </a:extLst>
          </p:cNvPr>
          <p:cNvSpPr txBox="1">
            <a:spLocks/>
          </p:cNvSpPr>
          <p:nvPr/>
        </p:nvSpPr>
        <p:spPr>
          <a:xfrm>
            <a:off x="3381631" y="1498259"/>
            <a:ext cx="6330779"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3.1 </a:t>
            </a:r>
            <a:r>
              <a:rPr lang="zh-CN" altLang="en-US" sz="3600" dirty="0"/>
              <a:t>基础五组实验</a:t>
            </a:r>
            <a:endParaRPr lang="en-US" altLang="zh-CN" sz="3600" dirty="0"/>
          </a:p>
          <a:p>
            <a:r>
              <a:rPr lang="en-US" altLang="zh-CN" sz="3600" dirty="0"/>
              <a:t>		</a:t>
            </a:r>
            <a:r>
              <a:rPr lang="en-US" altLang="zh-CN" sz="2800" dirty="0"/>
              <a:t>3.1.1 VPN</a:t>
            </a:r>
            <a:r>
              <a:rPr lang="zh-CN" altLang="en-US" sz="2800" dirty="0"/>
              <a:t>和非</a:t>
            </a:r>
            <a:r>
              <a:rPr lang="en-US" altLang="zh-CN" sz="2800" dirty="0"/>
              <a:t>VPN</a:t>
            </a:r>
            <a:r>
              <a:rPr lang="zh-CN" altLang="en-US" sz="2800" dirty="0"/>
              <a:t>二分类</a:t>
            </a:r>
            <a:r>
              <a:rPr lang="en-US" altLang="zh-CN" sz="2800" dirty="0"/>
              <a:t>		</a:t>
            </a:r>
          </a:p>
          <a:p>
            <a:r>
              <a:rPr lang="en-US" altLang="zh-CN" sz="2800" dirty="0"/>
              <a:t>		3.1.2 VPN10</a:t>
            </a:r>
            <a:r>
              <a:rPr lang="zh-CN" altLang="en-US" sz="2800" dirty="0"/>
              <a:t>分类</a:t>
            </a:r>
            <a:endParaRPr lang="en-US" altLang="zh-CN" sz="2800" dirty="0"/>
          </a:p>
          <a:p>
            <a:r>
              <a:rPr lang="en-US" altLang="zh-CN" sz="2800" dirty="0"/>
              <a:t>		3.1.3 </a:t>
            </a:r>
            <a:r>
              <a:rPr lang="zh-CN" altLang="en-US" sz="2800" dirty="0"/>
              <a:t>非</a:t>
            </a:r>
            <a:r>
              <a:rPr lang="en-US" altLang="zh-CN" sz="2800" dirty="0"/>
              <a:t>VPN10</a:t>
            </a:r>
            <a:r>
              <a:rPr lang="zh-CN" altLang="en-US" sz="2800" dirty="0"/>
              <a:t>分类</a:t>
            </a:r>
            <a:endParaRPr lang="en-US" altLang="zh-CN" sz="2800" dirty="0"/>
          </a:p>
          <a:p>
            <a:r>
              <a:rPr lang="en-US" altLang="zh-CN" sz="2800" dirty="0"/>
              <a:t>		3.1.4 VPN</a:t>
            </a:r>
            <a:r>
              <a:rPr lang="zh-CN" altLang="en-US" sz="2800" dirty="0"/>
              <a:t>和非</a:t>
            </a:r>
            <a:r>
              <a:rPr lang="en-US" altLang="zh-CN" sz="2800" dirty="0"/>
              <a:t>VPN20</a:t>
            </a:r>
            <a:r>
              <a:rPr lang="zh-CN" altLang="en-US" sz="2800" dirty="0"/>
              <a:t>分类</a:t>
            </a:r>
            <a:endParaRPr lang="en-US" altLang="zh-CN" sz="2800" dirty="0"/>
          </a:p>
          <a:p>
            <a:r>
              <a:rPr lang="en-US" altLang="zh-CN" sz="2800" dirty="0"/>
              <a:t>		3.1.5 </a:t>
            </a:r>
            <a:r>
              <a:rPr lang="zh-CN" altLang="en-US" sz="2800" dirty="0"/>
              <a:t>常规流量和恶意流量</a:t>
            </a:r>
            <a:r>
              <a:rPr lang="en-US" altLang="zh-CN" sz="2800" dirty="0"/>
              <a:t>10</a:t>
            </a:r>
            <a:r>
              <a:rPr lang="zh-CN" altLang="en-US" sz="2800" dirty="0"/>
              <a:t>分类</a:t>
            </a:r>
            <a:endParaRPr lang="en-US" altLang="zh-CN" sz="4400" dirty="0"/>
          </a:p>
          <a:p>
            <a:r>
              <a:rPr lang="en-US" altLang="zh-CN" sz="3600" dirty="0"/>
              <a:t>3.2 </a:t>
            </a:r>
            <a:r>
              <a:rPr lang="zh-CN" altLang="en-US" sz="3600" dirty="0"/>
              <a:t>采样三组实验</a:t>
            </a:r>
            <a:endParaRPr lang="en-US" altLang="zh-CN" sz="3600" dirty="0"/>
          </a:p>
          <a:p>
            <a:r>
              <a:rPr lang="en-US" altLang="zh-CN" sz="3600" dirty="0"/>
              <a:t>3.3 </a:t>
            </a:r>
            <a:r>
              <a:rPr lang="zh-CN" altLang="en-US" sz="3600" dirty="0"/>
              <a:t>交叉验证实验</a:t>
            </a:r>
            <a:endParaRPr lang="en-US" altLang="zh-CN" sz="3600" dirty="0"/>
          </a:p>
        </p:txBody>
      </p:sp>
      <p:sp>
        <p:nvSpPr>
          <p:cNvPr id="4" name="标题 1">
            <a:extLst>
              <a:ext uri="{FF2B5EF4-FFF2-40B4-BE49-F238E27FC236}">
                <a16:creationId xmlns:a16="http://schemas.microsoft.com/office/drawing/2014/main" id="{FF667F27-8AA0-4EAF-901C-C033A3733507}"/>
              </a:ext>
            </a:extLst>
          </p:cNvPr>
          <p:cNvSpPr txBox="1">
            <a:spLocks/>
          </p:cNvSpPr>
          <p:nvPr/>
        </p:nvSpPr>
        <p:spPr>
          <a:xfrm>
            <a:off x="637874" y="32765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3 </a:t>
            </a:r>
            <a:r>
              <a:rPr lang="zh-CN" altLang="en-US" dirty="0"/>
              <a:t>实验成果</a:t>
            </a:r>
          </a:p>
        </p:txBody>
      </p:sp>
    </p:spTree>
    <p:extLst>
      <p:ext uri="{BB962C8B-B14F-4D97-AF65-F5344CB8AC3E}">
        <p14:creationId xmlns:p14="http://schemas.microsoft.com/office/powerpoint/2010/main" val="2301739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3.1.1VPN</a:t>
            </a:r>
            <a:r>
              <a:rPr lang="zh-CN" altLang="en-US" dirty="0"/>
              <a:t>与非</a:t>
            </a:r>
            <a:r>
              <a:rPr lang="en-US" altLang="zh-CN" dirty="0"/>
              <a:t>VPN</a:t>
            </a:r>
            <a:r>
              <a:rPr lang="zh-CN" altLang="en-US" dirty="0"/>
              <a:t>二分类实验</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r>
              <a:rPr lang="zh-CN" altLang="en-US" dirty="0"/>
              <a:t>本次实验数据为</a:t>
            </a:r>
            <a:r>
              <a:rPr lang="en-US" altLang="zh-CN" dirty="0"/>
              <a:t>ISCXVPN2016</a:t>
            </a:r>
            <a:r>
              <a:rPr lang="zh-CN" altLang="en-US" dirty="0"/>
              <a:t>公开数据集</a:t>
            </a:r>
            <a:r>
              <a:rPr lang="en-US" altLang="zh-CN" dirty="0"/>
              <a:t>10</a:t>
            </a:r>
            <a:r>
              <a:rPr lang="zh-CN" altLang="en-US" dirty="0"/>
              <a:t>种常规流量和对应的</a:t>
            </a:r>
            <a:r>
              <a:rPr lang="en-US" altLang="zh-CN" dirty="0"/>
              <a:t>10</a:t>
            </a:r>
            <a:r>
              <a:rPr lang="zh-CN" altLang="en-US" dirty="0"/>
              <a:t>种</a:t>
            </a:r>
            <a:r>
              <a:rPr lang="en-US" altLang="zh-CN" dirty="0"/>
              <a:t>VPN</a:t>
            </a:r>
            <a:r>
              <a:rPr lang="zh-CN" altLang="en-US" dirty="0"/>
              <a:t>加密流量，每种流量采取</a:t>
            </a:r>
            <a:r>
              <a:rPr lang="en-US" altLang="zh-CN" dirty="0"/>
              <a:t>1000</a:t>
            </a:r>
            <a:r>
              <a:rPr lang="zh-CN" altLang="en-US" dirty="0"/>
              <a:t>个样本，共</a:t>
            </a:r>
            <a:r>
              <a:rPr lang="en-US" altLang="zh-CN" dirty="0"/>
              <a:t>20000</a:t>
            </a:r>
            <a:r>
              <a:rPr lang="zh-CN" altLang="en-US" dirty="0"/>
              <a:t>个样本。训练集，验证集，测试集比例为</a:t>
            </a:r>
            <a:r>
              <a:rPr lang="en-US" altLang="zh-CN" dirty="0"/>
              <a:t>8:1:1</a:t>
            </a:r>
            <a:r>
              <a:rPr lang="zh-CN" altLang="en-US" dirty="0"/>
              <a:t>。实验进行</a:t>
            </a:r>
            <a:r>
              <a:rPr lang="en-US" altLang="zh-CN" dirty="0"/>
              <a:t>20</a:t>
            </a:r>
            <a:r>
              <a:rPr lang="zh-CN" altLang="en-US" dirty="0"/>
              <a:t>次迭代。</a:t>
            </a:r>
            <a:r>
              <a:rPr lang="zh-CN" altLang="en-US" dirty="0">
                <a:solidFill>
                  <a:schemeClr val="accent3">
                    <a:lumMod val="60000"/>
                    <a:lumOff val="40000"/>
                  </a:schemeClr>
                </a:solidFill>
              </a:rPr>
              <a:t>此实验的目的是使得模型可以预测出两种类型的流量：常规流量和</a:t>
            </a:r>
            <a:r>
              <a:rPr lang="en-US" altLang="zh-CN" dirty="0">
                <a:solidFill>
                  <a:schemeClr val="accent3">
                    <a:lumMod val="60000"/>
                    <a:lumOff val="40000"/>
                  </a:schemeClr>
                </a:solidFill>
              </a:rPr>
              <a:t>VPN</a:t>
            </a:r>
            <a:r>
              <a:rPr lang="zh-CN" altLang="en-US" dirty="0">
                <a:solidFill>
                  <a:schemeClr val="accent3">
                    <a:lumMod val="60000"/>
                    <a:lumOff val="40000"/>
                  </a:schemeClr>
                </a:solidFill>
              </a:rPr>
              <a:t>加密流量。</a:t>
            </a:r>
            <a:endParaRPr lang="en-US" altLang="zh-CN" dirty="0">
              <a:solidFill>
                <a:schemeClr val="accent3">
                  <a:lumMod val="60000"/>
                  <a:lumOff val="40000"/>
                </a:schemeClr>
              </a:solidFill>
            </a:endParaRPr>
          </a:p>
          <a:p>
            <a:pPr marL="0" indent="0">
              <a:buNone/>
            </a:pPr>
            <a:endParaRPr lang="zh-CN" altLang="en-US" dirty="0"/>
          </a:p>
        </p:txBody>
      </p:sp>
    </p:spTree>
    <p:extLst>
      <p:ext uri="{BB962C8B-B14F-4D97-AF65-F5344CB8AC3E}">
        <p14:creationId xmlns:p14="http://schemas.microsoft.com/office/powerpoint/2010/main" val="299372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7FDA9-357A-4980-A3EB-EB7D7336C237}"/>
              </a:ext>
            </a:extLst>
          </p:cNvPr>
          <p:cNvSpPr>
            <a:spLocks noGrp="1"/>
          </p:cNvSpPr>
          <p:nvPr>
            <p:ph type="title"/>
          </p:nvPr>
        </p:nvSpPr>
        <p:spPr/>
        <p:txBody>
          <a:bodyPr/>
          <a:lstStyle/>
          <a:p>
            <a:r>
              <a:rPr lang="en-US" altLang="zh-CN" dirty="0"/>
              <a:t>3.1.1VPN</a:t>
            </a:r>
            <a:r>
              <a:rPr lang="zh-CN" altLang="en-US" dirty="0"/>
              <a:t>与非</a:t>
            </a:r>
            <a:r>
              <a:rPr lang="en-US" altLang="zh-CN" dirty="0"/>
              <a:t>VPN</a:t>
            </a:r>
            <a:r>
              <a:rPr lang="zh-CN" altLang="en-US" dirty="0"/>
              <a:t>二分类实验</a:t>
            </a:r>
          </a:p>
        </p:txBody>
      </p:sp>
      <p:pic>
        <p:nvPicPr>
          <p:cNvPr id="4" name="内容占位符 3">
            <a:extLst>
              <a:ext uri="{FF2B5EF4-FFF2-40B4-BE49-F238E27FC236}">
                <a16:creationId xmlns:a16="http://schemas.microsoft.com/office/drawing/2014/main" id="{4223FDB1-3161-4F1E-B4B3-887472A13AB1}"/>
              </a:ext>
            </a:extLst>
          </p:cNvPr>
          <p:cNvPicPr>
            <a:picLocks noGrp="1" noChangeAspect="1"/>
          </p:cNvPicPr>
          <p:nvPr>
            <p:ph idx="1"/>
          </p:nvPr>
        </p:nvPicPr>
        <p:blipFill>
          <a:blip r:embed="rId2"/>
          <a:stretch>
            <a:fillRect/>
          </a:stretch>
        </p:blipFill>
        <p:spPr>
          <a:xfrm>
            <a:off x="1135381" y="2157094"/>
            <a:ext cx="3817620" cy="3688400"/>
          </a:xfrm>
          <a:prstGeom prst="rect">
            <a:avLst/>
          </a:prstGeom>
        </p:spPr>
      </p:pic>
      <p:graphicFrame>
        <p:nvGraphicFramePr>
          <p:cNvPr id="5" name="表格 4">
            <a:extLst>
              <a:ext uri="{FF2B5EF4-FFF2-40B4-BE49-F238E27FC236}">
                <a16:creationId xmlns:a16="http://schemas.microsoft.com/office/drawing/2014/main" id="{FDC4600E-7D56-4206-B080-F700FA83D1E0}"/>
              </a:ext>
            </a:extLst>
          </p:cNvPr>
          <p:cNvGraphicFramePr>
            <a:graphicFrameLocks noGrp="1"/>
          </p:cNvGraphicFramePr>
          <p:nvPr/>
        </p:nvGraphicFramePr>
        <p:xfrm>
          <a:off x="5074920" y="2658332"/>
          <a:ext cx="6530338" cy="1981200"/>
        </p:xfrm>
        <a:graphic>
          <a:graphicData uri="http://schemas.openxmlformats.org/drawingml/2006/table">
            <a:tbl>
              <a:tblPr firstRow="1" firstCol="1" bandRow="1"/>
              <a:tblGrid>
                <a:gridCol w="1147761">
                  <a:extLst>
                    <a:ext uri="{9D8B030D-6E8A-4147-A177-3AD203B41FA5}">
                      <a16:colId xmlns:a16="http://schemas.microsoft.com/office/drawing/2014/main" val="1374417958"/>
                    </a:ext>
                  </a:extLst>
                </a:gridCol>
                <a:gridCol w="1173096">
                  <a:extLst>
                    <a:ext uri="{9D8B030D-6E8A-4147-A177-3AD203B41FA5}">
                      <a16:colId xmlns:a16="http://schemas.microsoft.com/office/drawing/2014/main" val="1566753985"/>
                    </a:ext>
                  </a:extLst>
                </a:gridCol>
                <a:gridCol w="1114748">
                  <a:extLst>
                    <a:ext uri="{9D8B030D-6E8A-4147-A177-3AD203B41FA5}">
                      <a16:colId xmlns:a16="http://schemas.microsoft.com/office/drawing/2014/main" val="2174865250"/>
                    </a:ext>
                  </a:extLst>
                </a:gridCol>
                <a:gridCol w="1095555">
                  <a:extLst>
                    <a:ext uri="{9D8B030D-6E8A-4147-A177-3AD203B41FA5}">
                      <a16:colId xmlns:a16="http://schemas.microsoft.com/office/drawing/2014/main" val="1689979234"/>
                    </a:ext>
                  </a:extLst>
                </a:gridCol>
                <a:gridCol w="985720">
                  <a:extLst>
                    <a:ext uri="{9D8B030D-6E8A-4147-A177-3AD203B41FA5}">
                      <a16:colId xmlns:a16="http://schemas.microsoft.com/office/drawing/2014/main" val="1121888728"/>
                    </a:ext>
                  </a:extLst>
                </a:gridCol>
                <a:gridCol w="1013458">
                  <a:extLst>
                    <a:ext uri="{9D8B030D-6E8A-4147-A177-3AD203B41FA5}">
                      <a16:colId xmlns:a16="http://schemas.microsoft.com/office/drawing/2014/main" val="766797011"/>
                    </a:ext>
                  </a:extLst>
                </a:gridCol>
              </a:tblGrid>
              <a:tr h="396240">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100"/>
                        </a:lnSpc>
                        <a:spcAft>
                          <a:spcPts val="0"/>
                        </a:spcAft>
                      </a:pPr>
                      <a:r>
                        <a:rPr lang="en-US" sz="1200" kern="0">
                          <a:effectLst/>
                          <a:latin typeface="Times New Roman" panose="02020603050405020304" pitchFamily="18" charset="0"/>
                          <a:ea typeface="宋体" panose="02010600030101010101" pitchFamily="2" charset="-122"/>
                        </a:rPr>
                        <a:t> </a:t>
                      </a:r>
                      <a:r>
                        <a:rPr lang="en-US" sz="1050" kern="0">
                          <a:effectLst/>
                          <a:latin typeface="黑体" panose="02010609060101010101" pitchFamily="49" charset="-122"/>
                          <a:ea typeface="宋体" panose="02010600030101010101" pitchFamily="2" charset="-122"/>
                        </a:rPr>
                        <a:t>precision</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recall</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f1-score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accuracy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support</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745046"/>
                  </a:ext>
                </a:extLst>
              </a:tr>
              <a:tr h="396240">
                <a:tc>
                  <a:txBody>
                    <a:bodyPr/>
                    <a:lstStyle/>
                    <a:p>
                      <a:pPr indent="266700" algn="ctr">
                        <a:lnSpc>
                          <a:spcPts val="2100"/>
                        </a:lnSpc>
                        <a:spcAft>
                          <a:spcPts val="0"/>
                        </a:spcAft>
                      </a:pPr>
                      <a:r>
                        <a:rPr lang="en-US" sz="1050" kern="0" dirty="0" err="1">
                          <a:effectLst/>
                          <a:latin typeface="Times New Roman" panose="02020603050405020304" pitchFamily="18" charset="0"/>
                          <a:ea typeface="宋体" panose="02010600030101010101" pitchFamily="2" charset="-122"/>
                        </a:rPr>
                        <a:t>vpn_flow</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5364590"/>
                  </a:ext>
                </a:extLst>
              </a:tr>
              <a:tr h="396240">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flow</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741168"/>
                  </a:ext>
                </a:extLst>
              </a:tr>
              <a:tr h="396240">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200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64572"/>
                  </a:ext>
                </a:extLst>
              </a:tr>
              <a:tr h="396240">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weighted 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200</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7577258"/>
                  </a:ext>
                </a:extLst>
              </a:tr>
            </a:tbl>
          </a:graphicData>
        </a:graphic>
      </p:graphicFrame>
    </p:spTree>
    <p:extLst>
      <p:ext uri="{BB962C8B-B14F-4D97-AF65-F5344CB8AC3E}">
        <p14:creationId xmlns:p14="http://schemas.microsoft.com/office/powerpoint/2010/main" val="2804731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3.1.2 VPN10</a:t>
            </a:r>
            <a:r>
              <a:rPr lang="zh-CN" altLang="en-US" dirty="0"/>
              <a:t>分类</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r>
              <a:rPr lang="zh-CN" altLang="en-US" dirty="0"/>
              <a:t>本次实验数据为</a:t>
            </a:r>
            <a:r>
              <a:rPr lang="en-US" altLang="zh-CN" dirty="0"/>
              <a:t>ISCXVPN2016</a:t>
            </a:r>
            <a:r>
              <a:rPr lang="zh-CN" altLang="en-US" dirty="0"/>
              <a:t>公开数据集</a:t>
            </a:r>
            <a:r>
              <a:rPr lang="en-US" altLang="zh-CN" dirty="0"/>
              <a:t>10</a:t>
            </a:r>
            <a:r>
              <a:rPr lang="zh-CN" altLang="en-US" dirty="0"/>
              <a:t>种加密流量，每种流量最多采取</a:t>
            </a:r>
            <a:r>
              <a:rPr lang="en-US" altLang="zh-CN" dirty="0"/>
              <a:t>5000</a:t>
            </a:r>
            <a:r>
              <a:rPr lang="zh-CN" altLang="en-US" dirty="0"/>
              <a:t>个样本。训练集，验证集，测试集比例为</a:t>
            </a:r>
            <a:r>
              <a:rPr lang="en-US" altLang="zh-CN" dirty="0"/>
              <a:t>8:1:1</a:t>
            </a:r>
            <a:r>
              <a:rPr lang="zh-CN" altLang="en-US" dirty="0"/>
              <a:t>。实验进行</a:t>
            </a:r>
            <a:r>
              <a:rPr lang="en-US" altLang="zh-CN" dirty="0"/>
              <a:t>50</a:t>
            </a:r>
            <a:r>
              <a:rPr lang="zh-CN" altLang="en-US" dirty="0"/>
              <a:t>次迭代。</a:t>
            </a:r>
            <a:r>
              <a:rPr lang="zh-CN" altLang="en-US" dirty="0">
                <a:solidFill>
                  <a:schemeClr val="accent3">
                    <a:lumMod val="60000"/>
                    <a:lumOff val="40000"/>
                  </a:schemeClr>
                </a:solidFill>
              </a:rPr>
              <a:t>此实验的目的是使得模型可以预测出</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a:t>
            </a:r>
            <a:r>
              <a:rPr lang="en-US" altLang="zh-CN" dirty="0">
                <a:solidFill>
                  <a:schemeClr val="accent3">
                    <a:lumMod val="60000"/>
                    <a:lumOff val="40000"/>
                  </a:schemeClr>
                </a:solidFill>
              </a:rPr>
              <a:t>VPN</a:t>
            </a:r>
            <a:r>
              <a:rPr lang="zh-CN" altLang="en-US" dirty="0">
                <a:solidFill>
                  <a:schemeClr val="accent3">
                    <a:lumMod val="60000"/>
                    <a:lumOff val="40000"/>
                  </a:schemeClr>
                </a:solidFill>
              </a:rPr>
              <a:t>加密类型的流量。</a:t>
            </a:r>
          </a:p>
        </p:txBody>
      </p:sp>
    </p:spTree>
    <p:extLst>
      <p:ext uri="{BB962C8B-B14F-4D97-AF65-F5344CB8AC3E}">
        <p14:creationId xmlns:p14="http://schemas.microsoft.com/office/powerpoint/2010/main" val="39589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080C357E-BDF3-40F4-8FC6-6EE7ABBBE0DA}"/>
              </a:ext>
            </a:extLst>
          </p:cNvPr>
          <p:cNvSpPr txBox="1">
            <a:spLocks/>
          </p:cNvSpPr>
          <p:nvPr/>
        </p:nvSpPr>
        <p:spPr>
          <a:xfrm>
            <a:off x="3578650" y="1391408"/>
            <a:ext cx="5034699" cy="831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1.1 </a:t>
            </a:r>
            <a:r>
              <a:rPr lang="zh-CN" altLang="en-US" sz="3600" dirty="0"/>
              <a:t>研究背景及意义</a:t>
            </a:r>
          </a:p>
        </p:txBody>
      </p:sp>
      <p:sp>
        <p:nvSpPr>
          <p:cNvPr id="6" name="标题 1">
            <a:extLst>
              <a:ext uri="{FF2B5EF4-FFF2-40B4-BE49-F238E27FC236}">
                <a16:creationId xmlns:a16="http://schemas.microsoft.com/office/drawing/2014/main" id="{C706DF5D-3A1E-4FB5-A859-5684BA8E917F}"/>
              </a:ext>
            </a:extLst>
          </p:cNvPr>
          <p:cNvSpPr txBox="1">
            <a:spLocks/>
          </p:cNvSpPr>
          <p:nvPr/>
        </p:nvSpPr>
        <p:spPr>
          <a:xfrm>
            <a:off x="3538711" y="2191344"/>
            <a:ext cx="5034699" cy="831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1.2 </a:t>
            </a:r>
            <a:r>
              <a:rPr lang="zh-CN" altLang="en-US" sz="3600" dirty="0"/>
              <a:t>国内外研究现状</a:t>
            </a:r>
          </a:p>
        </p:txBody>
      </p:sp>
      <p:sp>
        <p:nvSpPr>
          <p:cNvPr id="7" name="标题 1">
            <a:extLst>
              <a:ext uri="{FF2B5EF4-FFF2-40B4-BE49-F238E27FC236}">
                <a16:creationId xmlns:a16="http://schemas.microsoft.com/office/drawing/2014/main" id="{C3E81DAB-6E7D-46D7-9F14-EF807C014658}"/>
              </a:ext>
            </a:extLst>
          </p:cNvPr>
          <p:cNvSpPr txBox="1">
            <a:spLocks/>
          </p:cNvSpPr>
          <p:nvPr/>
        </p:nvSpPr>
        <p:spPr>
          <a:xfrm>
            <a:off x="4334438" y="3004621"/>
            <a:ext cx="6092350" cy="831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a:t>1.2.1</a:t>
            </a:r>
            <a:r>
              <a:rPr lang="zh-CN" altLang="en-US" sz="2800" dirty="0"/>
              <a:t>传统网络流量分类技术</a:t>
            </a:r>
          </a:p>
        </p:txBody>
      </p:sp>
      <p:sp>
        <p:nvSpPr>
          <p:cNvPr id="8" name="标题 1">
            <a:extLst>
              <a:ext uri="{FF2B5EF4-FFF2-40B4-BE49-F238E27FC236}">
                <a16:creationId xmlns:a16="http://schemas.microsoft.com/office/drawing/2014/main" id="{0B2BC9B0-18C3-43FD-8E2B-FBADB2035D90}"/>
              </a:ext>
            </a:extLst>
          </p:cNvPr>
          <p:cNvSpPr txBox="1">
            <a:spLocks/>
          </p:cNvSpPr>
          <p:nvPr/>
        </p:nvSpPr>
        <p:spPr>
          <a:xfrm>
            <a:off x="4324074" y="3617617"/>
            <a:ext cx="5682018" cy="831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a:t>1.2.2</a:t>
            </a:r>
            <a:r>
              <a:rPr lang="zh-CN" altLang="en-US" sz="2800" dirty="0"/>
              <a:t>基于深度学习的流量分类技术</a:t>
            </a:r>
          </a:p>
        </p:txBody>
      </p:sp>
      <p:sp>
        <p:nvSpPr>
          <p:cNvPr id="9" name="标题 1">
            <a:extLst>
              <a:ext uri="{FF2B5EF4-FFF2-40B4-BE49-F238E27FC236}">
                <a16:creationId xmlns:a16="http://schemas.microsoft.com/office/drawing/2014/main" id="{D5147244-0DE9-4EAC-8FA7-407914EC4773}"/>
              </a:ext>
            </a:extLst>
          </p:cNvPr>
          <p:cNvSpPr txBox="1">
            <a:spLocks/>
          </p:cNvSpPr>
          <p:nvPr/>
        </p:nvSpPr>
        <p:spPr>
          <a:xfrm>
            <a:off x="3538711" y="4306114"/>
            <a:ext cx="6158962" cy="831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1.3 CNN</a:t>
            </a:r>
            <a:r>
              <a:rPr lang="zh-CN" altLang="en-US" sz="3600" dirty="0"/>
              <a:t>流量分类的差异</a:t>
            </a:r>
          </a:p>
        </p:txBody>
      </p:sp>
      <p:sp>
        <p:nvSpPr>
          <p:cNvPr id="4" name="标题 3">
            <a:extLst>
              <a:ext uri="{FF2B5EF4-FFF2-40B4-BE49-F238E27FC236}">
                <a16:creationId xmlns:a16="http://schemas.microsoft.com/office/drawing/2014/main" id="{7A895683-73EC-4DE9-A563-868E52514387}"/>
              </a:ext>
            </a:extLst>
          </p:cNvPr>
          <p:cNvSpPr>
            <a:spLocks noGrp="1"/>
          </p:cNvSpPr>
          <p:nvPr>
            <p:ph type="title"/>
          </p:nvPr>
        </p:nvSpPr>
        <p:spPr/>
        <p:txBody>
          <a:bodyPr/>
          <a:lstStyle/>
          <a:p>
            <a:r>
              <a:rPr lang="en-US" altLang="zh-CN" dirty="0"/>
              <a:t>1 </a:t>
            </a:r>
            <a:r>
              <a:rPr lang="zh-CN" altLang="en-US" dirty="0"/>
              <a:t>绪论</a:t>
            </a:r>
          </a:p>
        </p:txBody>
      </p:sp>
    </p:spTree>
    <p:extLst>
      <p:ext uri="{BB962C8B-B14F-4D97-AF65-F5344CB8AC3E}">
        <p14:creationId xmlns:p14="http://schemas.microsoft.com/office/powerpoint/2010/main" val="93623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3.1.2 VPN10</a:t>
            </a:r>
            <a:r>
              <a:rPr lang="zh-CN" altLang="en-US" dirty="0"/>
              <a:t>分类</a:t>
            </a:r>
          </a:p>
        </p:txBody>
      </p:sp>
      <p:pic>
        <p:nvPicPr>
          <p:cNvPr id="3" name="内容占位符 2">
            <a:extLst>
              <a:ext uri="{FF2B5EF4-FFF2-40B4-BE49-F238E27FC236}">
                <a16:creationId xmlns:a16="http://schemas.microsoft.com/office/drawing/2014/main" id="{4E6BD560-781B-4031-8A3B-485D057D12BD}"/>
              </a:ext>
            </a:extLst>
          </p:cNvPr>
          <p:cNvPicPr>
            <a:picLocks noGrp="1" noChangeAspect="1"/>
          </p:cNvPicPr>
          <p:nvPr>
            <p:ph idx="1"/>
          </p:nvPr>
        </p:nvPicPr>
        <p:blipFill>
          <a:blip r:embed="rId2"/>
          <a:stretch>
            <a:fillRect/>
          </a:stretch>
        </p:blipFill>
        <p:spPr>
          <a:xfrm>
            <a:off x="396241" y="1825625"/>
            <a:ext cx="4175760" cy="4351338"/>
          </a:xfrm>
          <a:prstGeom prst="rect">
            <a:avLst/>
          </a:prstGeom>
        </p:spPr>
      </p:pic>
      <p:graphicFrame>
        <p:nvGraphicFramePr>
          <p:cNvPr id="5" name="表格 4">
            <a:extLst>
              <a:ext uri="{FF2B5EF4-FFF2-40B4-BE49-F238E27FC236}">
                <a16:creationId xmlns:a16="http://schemas.microsoft.com/office/drawing/2014/main" id="{B6BD4FA4-AF27-414C-A8D1-86EEE995A4C1}"/>
              </a:ext>
            </a:extLst>
          </p:cNvPr>
          <p:cNvGraphicFramePr>
            <a:graphicFrameLocks noGrp="1"/>
          </p:cNvGraphicFramePr>
          <p:nvPr/>
        </p:nvGraphicFramePr>
        <p:xfrm>
          <a:off x="4930140" y="1690688"/>
          <a:ext cx="6423660" cy="4298628"/>
        </p:xfrm>
        <a:graphic>
          <a:graphicData uri="http://schemas.openxmlformats.org/drawingml/2006/table">
            <a:tbl>
              <a:tblPr firstRow="1" firstCol="1" bandRow="1"/>
              <a:tblGrid>
                <a:gridCol w="1129011">
                  <a:extLst>
                    <a:ext uri="{9D8B030D-6E8A-4147-A177-3AD203B41FA5}">
                      <a16:colId xmlns:a16="http://schemas.microsoft.com/office/drawing/2014/main" val="1706504195"/>
                    </a:ext>
                  </a:extLst>
                </a:gridCol>
                <a:gridCol w="1153933">
                  <a:extLst>
                    <a:ext uri="{9D8B030D-6E8A-4147-A177-3AD203B41FA5}">
                      <a16:colId xmlns:a16="http://schemas.microsoft.com/office/drawing/2014/main" val="3139587301"/>
                    </a:ext>
                  </a:extLst>
                </a:gridCol>
                <a:gridCol w="1096538">
                  <a:extLst>
                    <a:ext uri="{9D8B030D-6E8A-4147-A177-3AD203B41FA5}">
                      <a16:colId xmlns:a16="http://schemas.microsoft.com/office/drawing/2014/main" val="2357370767"/>
                    </a:ext>
                  </a:extLst>
                </a:gridCol>
                <a:gridCol w="1077658">
                  <a:extLst>
                    <a:ext uri="{9D8B030D-6E8A-4147-A177-3AD203B41FA5}">
                      <a16:colId xmlns:a16="http://schemas.microsoft.com/office/drawing/2014/main" val="3657834326"/>
                    </a:ext>
                  </a:extLst>
                </a:gridCol>
                <a:gridCol w="983260">
                  <a:extLst>
                    <a:ext uri="{9D8B030D-6E8A-4147-A177-3AD203B41FA5}">
                      <a16:colId xmlns:a16="http://schemas.microsoft.com/office/drawing/2014/main" val="2065647236"/>
                    </a:ext>
                  </a:extLst>
                </a:gridCol>
                <a:gridCol w="983260">
                  <a:extLst>
                    <a:ext uri="{9D8B030D-6E8A-4147-A177-3AD203B41FA5}">
                      <a16:colId xmlns:a16="http://schemas.microsoft.com/office/drawing/2014/main" val="1921759181"/>
                    </a:ext>
                  </a:extLst>
                </a:gridCol>
              </a:tblGrid>
              <a:tr h="376357">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 </a:t>
                      </a:r>
                      <a:r>
                        <a:rPr lang="en-US" sz="1050" kern="0" dirty="0">
                          <a:effectLst/>
                          <a:latin typeface="黑体" panose="02010609060101010101" pitchFamily="49" charset="-122"/>
                          <a:ea typeface="宋体" panose="02010600030101010101" pitchFamily="2" charset="-122"/>
                        </a:rPr>
                        <a:t>precision</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recall</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f1-score</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accuracy</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黑体" panose="02010609060101010101" pitchFamily="49" charset="-122"/>
                          <a:ea typeface="宋体" panose="02010600030101010101" pitchFamily="2" charset="-122"/>
                        </a:rPr>
                        <a:t>support</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477955"/>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vpn_hangouts</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96%</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8898504"/>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vpn_vimeo</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99%</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100%</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905705"/>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vpn_youtube</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99%</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99%</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186091"/>
                  </a:ext>
                </a:extLst>
              </a:tr>
              <a:tr h="300469">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vpn_icq</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97%</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074976"/>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vpn_netflix</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97%</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454294"/>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vpn_email</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669936"/>
                  </a:ext>
                </a:extLst>
              </a:tr>
              <a:tr h="300469">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vpn_aim</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91%</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94%</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275</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66804"/>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vpn_skype</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99%</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989535"/>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vpn_spotify</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96%</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500</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1367477"/>
                  </a:ext>
                </a:extLst>
              </a:tr>
              <a:tr h="300469">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avg</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97%</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200</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59033"/>
                  </a:ext>
                </a:extLst>
              </a:tr>
              <a:tr h="377608">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weighted avg</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98%</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98%</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2100"/>
                        </a:lnSpc>
                        <a:spcAft>
                          <a:spcPts val="0"/>
                        </a:spcAft>
                      </a:pPr>
                      <a:r>
                        <a:rPr lang="en-US" sz="1050" kern="0" dirty="0">
                          <a:effectLst/>
                          <a:latin typeface="Times New Roman" panose="02020603050405020304" pitchFamily="18" charset="0"/>
                          <a:ea typeface="宋体" panose="02010600030101010101" pitchFamily="2" charset="-122"/>
                        </a:rPr>
                        <a:t>200</a:t>
                      </a:r>
                      <a:endParaRPr lang="zh-CN" sz="1050" kern="100" dirty="0">
                        <a:effectLst/>
                        <a:latin typeface="Times New Roman" panose="02020603050405020304" pitchFamily="18" charset="0"/>
                        <a:ea typeface="宋体" panose="02010600030101010101" pitchFamily="2" charset="-122"/>
                      </a:endParaRPr>
                    </a:p>
                  </a:txBody>
                  <a:tcPr marL="52642" marR="52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967664"/>
                  </a:ext>
                </a:extLst>
              </a:tr>
            </a:tbl>
          </a:graphicData>
        </a:graphic>
      </p:graphicFrame>
    </p:spTree>
    <p:extLst>
      <p:ext uri="{BB962C8B-B14F-4D97-AF65-F5344CB8AC3E}">
        <p14:creationId xmlns:p14="http://schemas.microsoft.com/office/powerpoint/2010/main" val="3547403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3.1.3 </a:t>
            </a:r>
            <a:r>
              <a:rPr lang="zh-CN" altLang="en-US" dirty="0"/>
              <a:t>非</a:t>
            </a:r>
            <a:r>
              <a:rPr lang="en-US" altLang="zh-CN" dirty="0"/>
              <a:t>VPN10</a:t>
            </a:r>
            <a:r>
              <a:rPr lang="zh-CN" altLang="en-US" dirty="0"/>
              <a:t>分类</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r>
              <a:rPr lang="zh-CN" altLang="en-US" dirty="0"/>
              <a:t>本次实验数据为</a:t>
            </a:r>
            <a:r>
              <a:rPr lang="en-US" altLang="zh-CN" dirty="0"/>
              <a:t>ISCXVPN2016</a:t>
            </a:r>
            <a:r>
              <a:rPr lang="zh-CN" altLang="en-US" dirty="0"/>
              <a:t>公开数据集</a:t>
            </a:r>
            <a:r>
              <a:rPr lang="en-US" altLang="zh-CN" dirty="0"/>
              <a:t>10</a:t>
            </a:r>
            <a:r>
              <a:rPr lang="zh-CN" altLang="en-US" dirty="0"/>
              <a:t>种常规流量，每种流量最多采取</a:t>
            </a:r>
            <a:r>
              <a:rPr lang="en-US" altLang="zh-CN" dirty="0"/>
              <a:t>5000</a:t>
            </a:r>
            <a:r>
              <a:rPr lang="zh-CN" altLang="en-US" dirty="0"/>
              <a:t>个样本。训练集，验证集，测试集比例为</a:t>
            </a:r>
            <a:r>
              <a:rPr lang="en-US" altLang="zh-CN" dirty="0"/>
              <a:t>8:1:1</a:t>
            </a:r>
            <a:r>
              <a:rPr lang="zh-CN" altLang="en-US" dirty="0"/>
              <a:t>。实验进行</a:t>
            </a:r>
            <a:r>
              <a:rPr lang="en-US" altLang="zh-CN" dirty="0"/>
              <a:t>50</a:t>
            </a:r>
            <a:r>
              <a:rPr lang="zh-CN" altLang="en-US" dirty="0"/>
              <a:t>次迭代。</a:t>
            </a:r>
            <a:r>
              <a:rPr lang="zh-CN" altLang="en-US" dirty="0">
                <a:solidFill>
                  <a:schemeClr val="accent3">
                    <a:lumMod val="60000"/>
                    <a:lumOff val="40000"/>
                  </a:schemeClr>
                </a:solidFill>
              </a:rPr>
              <a:t>此实验的目的是使得模型可以预测出</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种常规类型的流量。</a:t>
            </a:r>
          </a:p>
        </p:txBody>
      </p:sp>
    </p:spTree>
    <p:extLst>
      <p:ext uri="{BB962C8B-B14F-4D97-AF65-F5344CB8AC3E}">
        <p14:creationId xmlns:p14="http://schemas.microsoft.com/office/powerpoint/2010/main" val="2585416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3.1.3 </a:t>
            </a:r>
            <a:r>
              <a:rPr lang="zh-CN" altLang="en-US" dirty="0"/>
              <a:t>非</a:t>
            </a:r>
            <a:r>
              <a:rPr lang="en-US" altLang="zh-CN" dirty="0"/>
              <a:t>VPN10</a:t>
            </a:r>
            <a:r>
              <a:rPr lang="zh-CN" altLang="en-US" dirty="0"/>
              <a:t>分类</a:t>
            </a:r>
          </a:p>
        </p:txBody>
      </p:sp>
      <p:pic>
        <p:nvPicPr>
          <p:cNvPr id="3" name="内容占位符 2">
            <a:extLst>
              <a:ext uri="{FF2B5EF4-FFF2-40B4-BE49-F238E27FC236}">
                <a16:creationId xmlns:a16="http://schemas.microsoft.com/office/drawing/2014/main" id="{E60DE35E-5B2B-4CCE-BBE4-DEA44B7DB08C}"/>
              </a:ext>
            </a:extLst>
          </p:cNvPr>
          <p:cNvPicPr>
            <a:picLocks noGrp="1" noChangeAspect="1"/>
          </p:cNvPicPr>
          <p:nvPr>
            <p:ph idx="1"/>
          </p:nvPr>
        </p:nvPicPr>
        <p:blipFill>
          <a:blip r:embed="rId2"/>
          <a:stretch>
            <a:fillRect/>
          </a:stretch>
        </p:blipFill>
        <p:spPr>
          <a:xfrm>
            <a:off x="769394" y="1690688"/>
            <a:ext cx="5212532" cy="3981033"/>
          </a:xfrm>
          <a:prstGeom prst="rect">
            <a:avLst/>
          </a:prstGeom>
        </p:spPr>
      </p:pic>
      <p:graphicFrame>
        <p:nvGraphicFramePr>
          <p:cNvPr id="5" name="表格 4">
            <a:extLst>
              <a:ext uri="{FF2B5EF4-FFF2-40B4-BE49-F238E27FC236}">
                <a16:creationId xmlns:a16="http://schemas.microsoft.com/office/drawing/2014/main" id="{A5CBBAEF-C195-4AC1-860C-B733426C533C}"/>
              </a:ext>
            </a:extLst>
          </p:cNvPr>
          <p:cNvGraphicFramePr>
            <a:graphicFrameLocks noGrp="1"/>
          </p:cNvGraphicFramePr>
          <p:nvPr>
            <p:extLst>
              <p:ext uri="{D42A27DB-BD31-4B8C-83A1-F6EECF244321}">
                <p14:modId xmlns:p14="http://schemas.microsoft.com/office/powerpoint/2010/main" val="2602807204"/>
              </p:ext>
            </p:extLst>
          </p:nvPr>
        </p:nvGraphicFramePr>
        <p:xfrm>
          <a:off x="6384720" y="2225834"/>
          <a:ext cx="4078605" cy="2727960"/>
        </p:xfrm>
        <a:graphic>
          <a:graphicData uri="http://schemas.openxmlformats.org/drawingml/2006/table">
            <a:tbl>
              <a:tblPr firstRow="1" firstCol="1" bandRow="1"/>
              <a:tblGrid>
                <a:gridCol w="941705">
                  <a:extLst>
                    <a:ext uri="{9D8B030D-6E8A-4147-A177-3AD203B41FA5}">
                      <a16:colId xmlns:a16="http://schemas.microsoft.com/office/drawing/2014/main" val="4132481915"/>
                    </a:ext>
                  </a:extLst>
                </a:gridCol>
                <a:gridCol w="626110">
                  <a:extLst>
                    <a:ext uri="{9D8B030D-6E8A-4147-A177-3AD203B41FA5}">
                      <a16:colId xmlns:a16="http://schemas.microsoft.com/office/drawing/2014/main" val="4246614366"/>
                    </a:ext>
                  </a:extLst>
                </a:gridCol>
                <a:gridCol w="574675">
                  <a:extLst>
                    <a:ext uri="{9D8B030D-6E8A-4147-A177-3AD203B41FA5}">
                      <a16:colId xmlns:a16="http://schemas.microsoft.com/office/drawing/2014/main" val="2112757511"/>
                    </a:ext>
                  </a:extLst>
                </a:gridCol>
                <a:gridCol w="738505">
                  <a:extLst>
                    <a:ext uri="{9D8B030D-6E8A-4147-A177-3AD203B41FA5}">
                      <a16:colId xmlns:a16="http://schemas.microsoft.com/office/drawing/2014/main" val="1074759893"/>
                    </a:ext>
                  </a:extLst>
                </a:gridCol>
                <a:gridCol w="610870">
                  <a:extLst>
                    <a:ext uri="{9D8B030D-6E8A-4147-A177-3AD203B41FA5}">
                      <a16:colId xmlns:a16="http://schemas.microsoft.com/office/drawing/2014/main" val="3845734928"/>
                    </a:ext>
                  </a:extLst>
                </a:gridCol>
                <a:gridCol w="586740">
                  <a:extLst>
                    <a:ext uri="{9D8B030D-6E8A-4147-A177-3AD203B41FA5}">
                      <a16:colId xmlns:a16="http://schemas.microsoft.com/office/drawing/2014/main" val="1650345992"/>
                    </a:ext>
                  </a:extLst>
                </a:gridCol>
              </a:tblGrid>
              <a:tr h="182880">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precision</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recall</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f1-score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accuracy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support</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685062"/>
                  </a:ext>
                </a:extLst>
              </a:tr>
              <a:tr h="182880">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aim</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74%</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85%</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79%</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b="1"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409</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741084"/>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vimeo</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870394"/>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spotify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88%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253914"/>
                  </a:ext>
                </a:extLst>
              </a:tr>
              <a:tr h="182880">
                <a:tc>
                  <a:txBody>
                    <a:bodyPr/>
                    <a:lstStyle/>
                    <a:p>
                      <a:pPr algn="ctr">
                        <a:spcAft>
                          <a:spcPts val="0"/>
                        </a:spcAft>
                      </a:pPr>
                      <a:r>
                        <a:rPr lang="en-US" sz="1050" b="1" kern="0" dirty="0" err="1">
                          <a:solidFill>
                            <a:srgbClr val="FF0000"/>
                          </a:solidFill>
                          <a:effectLst/>
                          <a:latin typeface="Times New Roman" panose="02020603050405020304" pitchFamily="18" charset="0"/>
                          <a:ea typeface="楷体_GB2312"/>
                        </a:rPr>
                        <a:t>icq</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80%</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65%</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71%</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b="1"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b="1" kern="0" dirty="0">
                          <a:solidFill>
                            <a:srgbClr val="FF0000"/>
                          </a:solidFill>
                          <a:effectLst/>
                          <a:latin typeface="Times New Roman" panose="02020603050405020304" pitchFamily="18" charset="0"/>
                          <a:ea typeface="楷体_GB2312"/>
                        </a:rPr>
                        <a:t>347</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319436"/>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hangouts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363359"/>
                  </a:ext>
                </a:extLst>
              </a:tr>
              <a:tr h="182880">
                <a:tc>
                  <a:txBody>
                    <a:bodyPr/>
                    <a:lstStyle/>
                    <a:p>
                      <a:pPr algn="ctr">
                        <a:spcAft>
                          <a:spcPts val="0"/>
                        </a:spcAft>
                      </a:pPr>
                      <a:r>
                        <a:rPr lang="en-US" sz="1050" kern="0" dirty="0">
                          <a:solidFill>
                            <a:srgbClr val="000000"/>
                          </a:solidFill>
                          <a:effectLst/>
                          <a:latin typeface="Times New Roman" panose="02020603050405020304" pitchFamily="18" charset="0"/>
                          <a:ea typeface="楷体_GB2312"/>
                        </a:rPr>
                        <a:t>email</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254300"/>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facebook</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518338"/>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skype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443256"/>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netflix</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423830"/>
                  </a:ext>
                </a:extLst>
              </a:tr>
              <a:tr h="182880">
                <a:tc>
                  <a:txBody>
                    <a:bodyPr/>
                    <a:lstStyle/>
                    <a:p>
                      <a:pPr algn="ctr">
                        <a:spcAft>
                          <a:spcPts val="0"/>
                        </a:spcAft>
                      </a:pPr>
                      <a:r>
                        <a:rPr lang="en-US" sz="1050" kern="0">
                          <a:solidFill>
                            <a:srgbClr val="000000"/>
                          </a:solidFill>
                          <a:effectLst/>
                          <a:latin typeface="Times New Roman" panose="02020603050405020304" pitchFamily="18" charset="0"/>
                          <a:ea typeface="楷体_GB2312"/>
                        </a:rPr>
                        <a:t>youtube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3974371"/>
                  </a:ext>
                </a:extLst>
              </a:tr>
              <a:tr h="358140">
                <a:tc>
                  <a:txBody>
                    <a:bodyPr/>
                    <a:lstStyle/>
                    <a:p>
                      <a:pPr algn="ctr">
                        <a:spcAft>
                          <a:spcPts val="0"/>
                        </a:spcAft>
                      </a:pPr>
                      <a:r>
                        <a:rPr lang="en-US" sz="1050" kern="0">
                          <a:solidFill>
                            <a:srgbClr val="000000"/>
                          </a:solidFill>
                          <a:effectLst/>
                          <a:latin typeface="Times New Roman" panose="02020603050405020304" pitchFamily="18" charset="0"/>
                          <a:ea typeface="楷体_GB2312"/>
                        </a:rPr>
                        <a:t>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4756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329147"/>
                  </a:ext>
                </a:extLst>
              </a:tr>
              <a:tr h="358140">
                <a:tc>
                  <a:txBody>
                    <a:bodyPr/>
                    <a:lstStyle/>
                    <a:p>
                      <a:pPr algn="ctr">
                        <a:spcAft>
                          <a:spcPts val="0"/>
                        </a:spcAft>
                      </a:pPr>
                      <a:r>
                        <a:rPr lang="en-US" sz="1050" kern="0">
                          <a:solidFill>
                            <a:srgbClr val="000000"/>
                          </a:solidFill>
                          <a:effectLst/>
                          <a:latin typeface="Times New Roman" panose="02020603050405020304" pitchFamily="18" charset="0"/>
                          <a:ea typeface="楷体_GB2312"/>
                        </a:rPr>
                        <a:t>Weighted 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dirty="0">
                          <a:solidFill>
                            <a:srgbClr val="000000"/>
                          </a:solidFill>
                          <a:effectLst/>
                          <a:latin typeface="Times New Roman" panose="02020603050405020304" pitchFamily="18" charset="0"/>
                          <a:ea typeface="楷体_GB2312"/>
                        </a:rPr>
                        <a:t>4756</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01814"/>
                  </a:ext>
                </a:extLst>
              </a:tr>
            </a:tbl>
          </a:graphicData>
        </a:graphic>
      </p:graphicFrame>
    </p:spTree>
    <p:extLst>
      <p:ext uri="{BB962C8B-B14F-4D97-AF65-F5344CB8AC3E}">
        <p14:creationId xmlns:p14="http://schemas.microsoft.com/office/powerpoint/2010/main" val="2595151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3.1.4 VPN</a:t>
            </a:r>
            <a:r>
              <a:rPr lang="zh-CN" altLang="en-US" dirty="0"/>
              <a:t>和非</a:t>
            </a:r>
            <a:r>
              <a:rPr lang="en-US" altLang="zh-CN" dirty="0"/>
              <a:t>VPN20</a:t>
            </a:r>
            <a:r>
              <a:rPr lang="zh-CN" altLang="en-US" dirty="0"/>
              <a:t>分类</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r>
              <a:rPr lang="zh-CN" altLang="en-US" dirty="0"/>
              <a:t>本次实验数据为</a:t>
            </a:r>
            <a:r>
              <a:rPr lang="en-US" altLang="zh-CN" dirty="0"/>
              <a:t>ISCXVPN2016</a:t>
            </a:r>
            <a:r>
              <a:rPr lang="zh-CN" altLang="en-US" dirty="0"/>
              <a:t>公开数据集</a:t>
            </a:r>
            <a:r>
              <a:rPr lang="en-US" altLang="zh-CN" dirty="0"/>
              <a:t>10</a:t>
            </a:r>
            <a:r>
              <a:rPr lang="zh-CN" altLang="en-US" dirty="0"/>
              <a:t>种常规流量和</a:t>
            </a:r>
            <a:r>
              <a:rPr lang="en-US" altLang="zh-CN" dirty="0"/>
              <a:t>10</a:t>
            </a:r>
            <a:r>
              <a:rPr lang="zh-CN" altLang="en-US" dirty="0"/>
              <a:t>种加密流量，每种流量最多采取</a:t>
            </a:r>
            <a:r>
              <a:rPr lang="en-US" altLang="zh-CN" dirty="0"/>
              <a:t>5000</a:t>
            </a:r>
            <a:r>
              <a:rPr lang="zh-CN" altLang="en-US" dirty="0"/>
              <a:t>个样本。训练集，验证集，测试集比例为</a:t>
            </a:r>
            <a:r>
              <a:rPr lang="en-US" altLang="zh-CN" dirty="0"/>
              <a:t>8:1:1</a:t>
            </a:r>
            <a:r>
              <a:rPr lang="zh-CN" altLang="en-US" dirty="0"/>
              <a:t>。实验进行</a:t>
            </a:r>
            <a:r>
              <a:rPr lang="en-US" altLang="zh-CN" dirty="0"/>
              <a:t>50</a:t>
            </a:r>
            <a:r>
              <a:rPr lang="zh-CN" altLang="en-US" dirty="0"/>
              <a:t>次迭代。</a:t>
            </a:r>
            <a:r>
              <a:rPr lang="zh-CN" altLang="en-US" dirty="0">
                <a:solidFill>
                  <a:schemeClr val="accent3">
                    <a:lumMod val="60000"/>
                    <a:lumOff val="40000"/>
                  </a:schemeClr>
                </a:solidFill>
              </a:rPr>
              <a:t>此实验的目的是使得模型可以预测出</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种常规类型以及</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种加密流量的流量。</a:t>
            </a:r>
          </a:p>
        </p:txBody>
      </p:sp>
    </p:spTree>
    <p:extLst>
      <p:ext uri="{BB962C8B-B14F-4D97-AF65-F5344CB8AC3E}">
        <p14:creationId xmlns:p14="http://schemas.microsoft.com/office/powerpoint/2010/main" val="407207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3.1.4 VPN</a:t>
            </a:r>
            <a:r>
              <a:rPr lang="zh-CN" altLang="en-US" dirty="0"/>
              <a:t>和非</a:t>
            </a:r>
            <a:r>
              <a:rPr lang="en-US" altLang="zh-CN" dirty="0"/>
              <a:t>VPN20</a:t>
            </a:r>
            <a:r>
              <a:rPr lang="zh-CN" altLang="en-US" dirty="0"/>
              <a:t>分类</a:t>
            </a:r>
          </a:p>
        </p:txBody>
      </p:sp>
      <p:pic>
        <p:nvPicPr>
          <p:cNvPr id="3" name="内容占位符 2">
            <a:extLst>
              <a:ext uri="{FF2B5EF4-FFF2-40B4-BE49-F238E27FC236}">
                <a16:creationId xmlns:a16="http://schemas.microsoft.com/office/drawing/2014/main" id="{C421AC4B-B796-433B-89B0-FD8DA044E90E}"/>
              </a:ext>
            </a:extLst>
          </p:cNvPr>
          <p:cNvPicPr>
            <a:picLocks noGrp="1" noChangeAspect="1"/>
          </p:cNvPicPr>
          <p:nvPr>
            <p:ph idx="1"/>
          </p:nvPr>
        </p:nvPicPr>
        <p:blipFill>
          <a:blip r:embed="rId2"/>
          <a:stretch>
            <a:fillRect/>
          </a:stretch>
        </p:blipFill>
        <p:spPr>
          <a:xfrm>
            <a:off x="677955" y="1690688"/>
            <a:ext cx="5182049" cy="3889585"/>
          </a:xfrm>
          <a:prstGeom prst="rect">
            <a:avLst/>
          </a:prstGeom>
        </p:spPr>
      </p:pic>
      <p:graphicFrame>
        <p:nvGraphicFramePr>
          <p:cNvPr id="4" name="表格 3">
            <a:extLst>
              <a:ext uri="{FF2B5EF4-FFF2-40B4-BE49-F238E27FC236}">
                <a16:creationId xmlns:a16="http://schemas.microsoft.com/office/drawing/2014/main" id="{B38DD581-A096-43C7-B7C2-BD1C29B1D13D}"/>
              </a:ext>
            </a:extLst>
          </p:cNvPr>
          <p:cNvGraphicFramePr>
            <a:graphicFrameLocks noGrp="1"/>
          </p:cNvGraphicFramePr>
          <p:nvPr/>
        </p:nvGraphicFramePr>
        <p:xfrm>
          <a:off x="6096000" y="1549293"/>
          <a:ext cx="5512435" cy="4030980"/>
        </p:xfrm>
        <a:graphic>
          <a:graphicData uri="http://schemas.openxmlformats.org/drawingml/2006/table">
            <a:tbl>
              <a:tblPr firstRow="1" firstCol="1" bandRow="1"/>
              <a:tblGrid>
                <a:gridCol w="1237615">
                  <a:extLst>
                    <a:ext uri="{9D8B030D-6E8A-4147-A177-3AD203B41FA5}">
                      <a16:colId xmlns:a16="http://schemas.microsoft.com/office/drawing/2014/main" val="1253519633"/>
                    </a:ext>
                  </a:extLst>
                </a:gridCol>
                <a:gridCol w="1023620">
                  <a:extLst>
                    <a:ext uri="{9D8B030D-6E8A-4147-A177-3AD203B41FA5}">
                      <a16:colId xmlns:a16="http://schemas.microsoft.com/office/drawing/2014/main" val="1497817404"/>
                    </a:ext>
                  </a:extLst>
                </a:gridCol>
                <a:gridCol w="797560">
                  <a:extLst>
                    <a:ext uri="{9D8B030D-6E8A-4147-A177-3AD203B41FA5}">
                      <a16:colId xmlns:a16="http://schemas.microsoft.com/office/drawing/2014/main" val="2420064682"/>
                    </a:ext>
                  </a:extLst>
                </a:gridCol>
                <a:gridCol w="847725">
                  <a:extLst>
                    <a:ext uri="{9D8B030D-6E8A-4147-A177-3AD203B41FA5}">
                      <a16:colId xmlns:a16="http://schemas.microsoft.com/office/drawing/2014/main" val="3976684668"/>
                    </a:ext>
                  </a:extLst>
                </a:gridCol>
                <a:gridCol w="773430">
                  <a:extLst>
                    <a:ext uri="{9D8B030D-6E8A-4147-A177-3AD203B41FA5}">
                      <a16:colId xmlns:a16="http://schemas.microsoft.com/office/drawing/2014/main" val="1055341112"/>
                    </a:ext>
                  </a:extLst>
                </a:gridCol>
                <a:gridCol w="832485">
                  <a:extLst>
                    <a:ext uri="{9D8B030D-6E8A-4147-A177-3AD203B41FA5}">
                      <a16:colId xmlns:a16="http://schemas.microsoft.com/office/drawing/2014/main" val="967120907"/>
                    </a:ext>
                  </a:extLst>
                </a:gridCol>
              </a:tblGrid>
              <a:tr h="175260">
                <a:tc>
                  <a:txBody>
                    <a:bodyPr/>
                    <a:lstStyle/>
                    <a:p>
                      <a:endParaRPr lang="zh-CN" sz="10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precision</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recall</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f1-score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accuracy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0">
                          <a:solidFill>
                            <a:srgbClr val="000000"/>
                          </a:solidFill>
                          <a:effectLst/>
                          <a:latin typeface="Times New Roman" panose="02020603050405020304" pitchFamily="18" charset="0"/>
                          <a:ea typeface="楷体_GB2312"/>
                        </a:rPr>
                        <a:t>support</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993249"/>
                  </a:ext>
                </a:extLst>
              </a:tr>
              <a:tr h="175260">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aim</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77%</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70%</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73%</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 </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b="1" kern="0" dirty="0">
                          <a:solidFill>
                            <a:srgbClr val="FF0000"/>
                          </a:solidFill>
                          <a:effectLst/>
                          <a:latin typeface="Times New Roman" panose="02020603050405020304" pitchFamily="18" charset="0"/>
                          <a:ea typeface="楷体_GB2312"/>
                        </a:rPr>
                        <a:t>409</a:t>
                      </a:r>
                      <a:endParaRPr lang="zh-CN" sz="120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766337"/>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youtube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605203"/>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email</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563083"/>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vimeo</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997076"/>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vpn_netflix</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859348"/>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skype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000000"/>
                          </a:solidFill>
                          <a:effectLst/>
                          <a:latin typeface="Times New Roman" panose="02020603050405020304" pitchFamily="18" charset="0"/>
                          <a:ea typeface="楷体_GB2312"/>
                        </a:rPr>
                        <a:t>97%</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908420"/>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vpn_hangouts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846997"/>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netflix</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626928"/>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vpn_icq</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568333"/>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facebook</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030964"/>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vpn_facebook</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834979"/>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vpn_aim</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245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8739285"/>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hangouts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717310"/>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vpn_youtube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816194"/>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vpn_spotify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834648"/>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spotify</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337349"/>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vpn_vimeo</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862886"/>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vpn_skype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221546"/>
                  </a:ext>
                </a:extLst>
              </a:tr>
              <a:tr h="175260">
                <a:tc>
                  <a:txBody>
                    <a:bodyPr/>
                    <a:lstStyle/>
                    <a:p>
                      <a:pPr indent="266700" algn="l">
                        <a:spcAft>
                          <a:spcPts val="0"/>
                        </a:spcAft>
                      </a:pPr>
                      <a:r>
                        <a:rPr lang="en-US" sz="1050" kern="0" dirty="0" err="1">
                          <a:solidFill>
                            <a:srgbClr val="FF0000"/>
                          </a:solidFill>
                          <a:effectLst/>
                          <a:latin typeface="Times New Roman" panose="02020603050405020304" pitchFamily="18" charset="0"/>
                          <a:ea typeface="楷体_GB2312"/>
                        </a:rPr>
                        <a:t>icq</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FF0000"/>
                          </a:solidFill>
                          <a:effectLst/>
                          <a:latin typeface="Times New Roman" panose="02020603050405020304" pitchFamily="18" charset="0"/>
                          <a:ea typeface="楷体_GB2312"/>
                        </a:rPr>
                        <a:t>69%</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FF0000"/>
                          </a:solidFill>
                          <a:effectLst/>
                          <a:latin typeface="Times New Roman" panose="02020603050405020304" pitchFamily="18" charset="0"/>
                          <a:ea typeface="楷体_GB2312"/>
                        </a:rPr>
                        <a:t>79%</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FF0000"/>
                          </a:solidFill>
                          <a:effectLst/>
                          <a:latin typeface="Times New Roman" panose="02020603050405020304" pitchFamily="18" charset="0"/>
                          <a:ea typeface="楷体_GB2312"/>
                        </a:rPr>
                        <a:t>74%</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FF0000"/>
                          </a:solidFill>
                          <a:effectLst/>
                          <a:latin typeface="Times New Roman" panose="02020603050405020304" pitchFamily="18" charset="0"/>
                          <a:ea typeface="楷体_GB2312"/>
                        </a:rPr>
                        <a:t> </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FF0000"/>
                          </a:solidFill>
                          <a:effectLst/>
                          <a:latin typeface="Times New Roman" panose="02020603050405020304" pitchFamily="18" charset="0"/>
                          <a:ea typeface="楷体_GB2312"/>
                        </a:rPr>
                        <a:t>347</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539056"/>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vpn_email</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500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837132"/>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9501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945072"/>
                  </a:ext>
                </a:extLst>
              </a:tr>
              <a:tr h="175260">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weighted avg</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94%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a:solidFill>
                            <a:srgbClr val="000000"/>
                          </a:solidFill>
                          <a:effectLst/>
                          <a:latin typeface="Times New Roman" panose="02020603050405020304" pitchFamily="18" charset="0"/>
                          <a:ea typeface="楷体_GB231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1050" kern="0" dirty="0">
                          <a:solidFill>
                            <a:srgbClr val="000000"/>
                          </a:solidFill>
                          <a:effectLst/>
                          <a:latin typeface="Times New Roman" panose="02020603050405020304" pitchFamily="18" charset="0"/>
                          <a:ea typeface="楷体_GB2312"/>
                        </a:rPr>
                        <a:t>9501</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257925"/>
                  </a:ext>
                </a:extLst>
              </a:tr>
            </a:tbl>
          </a:graphicData>
        </a:graphic>
      </p:graphicFrame>
    </p:spTree>
    <p:extLst>
      <p:ext uri="{BB962C8B-B14F-4D97-AF65-F5344CB8AC3E}">
        <p14:creationId xmlns:p14="http://schemas.microsoft.com/office/powerpoint/2010/main" val="1222026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3.1.5 </a:t>
            </a:r>
            <a:r>
              <a:rPr lang="zh-CN" altLang="en-US" dirty="0"/>
              <a:t>常规流量和恶意流量</a:t>
            </a:r>
            <a:r>
              <a:rPr lang="en-US" altLang="zh-CN" dirty="0"/>
              <a:t>10</a:t>
            </a:r>
            <a:r>
              <a:rPr lang="zh-CN" altLang="en-US" dirty="0"/>
              <a:t>分类</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r>
              <a:rPr lang="zh-CN" altLang="en-US" dirty="0"/>
              <a:t>本次实验数据为</a:t>
            </a:r>
            <a:r>
              <a:rPr lang="en-US" altLang="zh-CN" dirty="0"/>
              <a:t>USTC-TFC2016</a:t>
            </a:r>
            <a:r>
              <a:rPr lang="zh-CN" altLang="en-US" dirty="0"/>
              <a:t>数据集</a:t>
            </a:r>
            <a:r>
              <a:rPr lang="en-US" altLang="zh-CN" dirty="0"/>
              <a:t>8</a:t>
            </a:r>
            <a:r>
              <a:rPr lang="zh-CN" altLang="en-US" dirty="0"/>
              <a:t>种常规流量和</a:t>
            </a:r>
            <a:r>
              <a:rPr lang="en-US" altLang="zh-CN" dirty="0"/>
              <a:t>2</a:t>
            </a:r>
            <a:r>
              <a:rPr lang="zh-CN" altLang="en-US" dirty="0"/>
              <a:t>种网络攻击恶意流量，每种流量最多采取</a:t>
            </a:r>
            <a:r>
              <a:rPr lang="en-US" altLang="zh-CN" dirty="0"/>
              <a:t>5000</a:t>
            </a:r>
            <a:r>
              <a:rPr lang="zh-CN" altLang="en-US" dirty="0"/>
              <a:t>个样本。训练集，验证集，测试集比例为</a:t>
            </a:r>
            <a:r>
              <a:rPr lang="en-US" altLang="zh-CN" dirty="0"/>
              <a:t>8:1:1</a:t>
            </a:r>
            <a:r>
              <a:rPr lang="zh-CN" altLang="en-US" dirty="0"/>
              <a:t>。实验进行</a:t>
            </a:r>
            <a:r>
              <a:rPr lang="en-US" altLang="zh-CN" dirty="0"/>
              <a:t>20</a:t>
            </a:r>
            <a:r>
              <a:rPr lang="zh-CN" altLang="en-US" dirty="0"/>
              <a:t>次迭代。</a:t>
            </a:r>
            <a:r>
              <a:rPr lang="zh-CN" altLang="en-US" dirty="0">
                <a:solidFill>
                  <a:schemeClr val="accent3">
                    <a:lumMod val="60000"/>
                    <a:lumOff val="40000"/>
                  </a:schemeClr>
                </a:solidFill>
              </a:rPr>
              <a:t>此实验的目的是使得模型可以预测出</a:t>
            </a:r>
            <a:r>
              <a:rPr lang="en-US" altLang="zh-CN" dirty="0">
                <a:solidFill>
                  <a:schemeClr val="accent3">
                    <a:lumMod val="60000"/>
                    <a:lumOff val="40000"/>
                  </a:schemeClr>
                </a:solidFill>
              </a:rPr>
              <a:t>8</a:t>
            </a:r>
            <a:r>
              <a:rPr lang="zh-CN" altLang="en-US" dirty="0">
                <a:solidFill>
                  <a:schemeClr val="accent3">
                    <a:lumMod val="60000"/>
                    <a:lumOff val="40000"/>
                  </a:schemeClr>
                </a:solidFill>
              </a:rPr>
              <a:t>种常规类型以及</a:t>
            </a:r>
            <a:r>
              <a:rPr lang="en-US" altLang="zh-CN" dirty="0">
                <a:solidFill>
                  <a:schemeClr val="accent3">
                    <a:lumMod val="60000"/>
                    <a:lumOff val="40000"/>
                  </a:schemeClr>
                </a:solidFill>
              </a:rPr>
              <a:t>2</a:t>
            </a:r>
            <a:r>
              <a:rPr lang="zh-CN" altLang="en-US" dirty="0">
                <a:solidFill>
                  <a:schemeClr val="accent3">
                    <a:lumMod val="60000"/>
                    <a:lumOff val="40000"/>
                  </a:schemeClr>
                </a:solidFill>
              </a:rPr>
              <a:t>种恶意的流量。</a:t>
            </a:r>
          </a:p>
        </p:txBody>
      </p:sp>
    </p:spTree>
    <p:extLst>
      <p:ext uri="{BB962C8B-B14F-4D97-AF65-F5344CB8AC3E}">
        <p14:creationId xmlns:p14="http://schemas.microsoft.com/office/powerpoint/2010/main" val="3053113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3.1.5 </a:t>
            </a:r>
            <a:r>
              <a:rPr lang="zh-CN" altLang="en-US" dirty="0"/>
              <a:t>常规流量和恶意流量</a:t>
            </a:r>
            <a:r>
              <a:rPr lang="en-US" altLang="zh-CN" dirty="0"/>
              <a:t>10</a:t>
            </a:r>
            <a:r>
              <a:rPr lang="zh-CN" altLang="en-US" dirty="0"/>
              <a:t>分类</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endParaRPr lang="zh-CN" altLang="en-US" dirty="0"/>
          </a:p>
        </p:txBody>
      </p:sp>
      <p:pic>
        <p:nvPicPr>
          <p:cNvPr id="4" name="图片 3">
            <a:extLst>
              <a:ext uri="{FF2B5EF4-FFF2-40B4-BE49-F238E27FC236}">
                <a16:creationId xmlns:a16="http://schemas.microsoft.com/office/drawing/2014/main" id="{56A07CFD-5E01-4B04-BF89-FEA2F6A6F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366415"/>
            <a:ext cx="5852160" cy="4389120"/>
          </a:xfrm>
          <a:prstGeom prst="rect">
            <a:avLst/>
          </a:prstGeom>
        </p:spPr>
      </p:pic>
      <p:graphicFrame>
        <p:nvGraphicFramePr>
          <p:cNvPr id="5" name="表格 4">
            <a:extLst>
              <a:ext uri="{FF2B5EF4-FFF2-40B4-BE49-F238E27FC236}">
                <a16:creationId xmlns:a16="http://schemas.microsoft.com/office/drawing/2014/main" id="{7B41E13F-2985-4441-BC3C-3FBE4584ED44}"/>
              </a:ext>
            </a:extLst>
          </p:cNvPr>
          <p:cNvGraphicFramePr>
            <a:graphicFrameLocks noGrp="1"/>
          </p:cNvGraphicFramePr>
          <p:nvPr>
            <p:extLst>
              <p:ext uri="{D42A27DB-BD31-4B8C-83A1-F6EECF244321}">
                <p14:modId xmlns:p14="http://schemas.microsoft.com/office/powerpoint/2010/main" val="3324887434"/>
              </p:ext>
            </p:extLst>
          </p:nvPr>
        </p:nvGraphicFramePr>
        <p:xfrm>
          <a:off x="5684363" y="1501353"/>
          <a:ext cx="6263797" cy="4389119"/>
        </p:xfrm>
        <a:graphic>
          <a:graphicData uri="http://schemas.openxmlformats.org/drawingml/2006/table">
            <a:tbl>
              <a:tblPr firstRow="1" firstCol="1" bandRow="1"/>
              <a:tblGrid>
                <a:gridCol w="1656418">
                  <a:extLst>
                    <a:ext uri="{9D8B030D-6E8A-4147-A177-3AD203B41FA5}">
                      <a16:colId xmlns:a16="http://schemas.microsoft.com/office/drawing/2014/main" val="2700267723"/>
                    </a:ext>
                  </a:extLst>
                </a:gridCol>
                <a:gridCol w="919610">
                  <a:extLst>
                    <a:ext uri="{9D8B030D-6E8A-4147-A177-3AD203B41FA5}">
                      <a16:colId xmlns:a16="http://schemas.microsoft.com/office/drawing/2014/main" val="1270428195"/>
                    </a:ext>
                  </a:extLst>
                </a:gridCol>
                <a:gridCol w="844064">
                  <a:extLst>
                    <a:ext uri="{9D8B030D-6E8A-4147-A177-3AD203B41FA5}">
                      <a16:colId xmlns:a16="http://schemas.microsoft.com/office/drawing/2014/main" val="2489755251"/>
                    </a:ext>
                  </a:extLst>
                </a:gridCol>
                <a:gridCol w="1084693">
                  <a:extLst>
                    <a:ext uri="{9D8B030D-6E8A-4147-A177-3AD203B41FA5}">
                      <a16:colId xmlns:a16="http://schemas.microsoft.com/office/drawing/2014/main" val="1316449235"/>
                    </a:ext>
                  </a:extLst>
                </a:gridCol>
                <a:gridCol w="897226">
                  <a:extLst>
                    <a:ext uri="{9D8B030D-6E8A-4147-A177-3AD203B41FA5}">
                      <a16:colId xmlns:a16="http://schemas.microsoft.com/office/drawing/2014/main" val="253148611"/>
                    </a:ext>
                  </a:extLst>
                </a:gridCol>
                <a:gridCol w="861786">
                  <a:extLst>
                    <a:ext uri="{9D8B030D-6E8A-4147-A177-3AD203B41FA5}">
                      <a16:colId xmlns:a16="http://schemas.microsoft.com/office/drawing/2014/main" val="4282301020"/>
                    </a:ext>
                  </a:extLst>
                </a:gridCol>
              </a:tblGrid>
              <a:tr h="275756">
                <a:tc>
                  <a:txBody>
                    <a:bodyPr/>
                    <a:lstStyle/>
                    <a:p>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precision</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recall</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Times New Roman" panose="02020603050405020304" pitchFamily="18" charset="0"/>
                          <a:ea typeface="楷体_GB2312"/>
                        </a:rPr>
                        <a:t>f1-score</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accuracy</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support</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901268"/>
                  </a:ext>
                </a:extLst>
              </a:tr>
              <a:tr h="275756">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weibo</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688033"/>
                  </a:ext>
                </a:extLst>
              </a:tr>
              <a:tr h="551513">
                <a:tc>
                  <a:txBody>
                    <a:bodyPr/>
                    <a:lstStyle/>
                    <a:p>
                      <a:pPr algn="ctr">
                        <a:spcAft>
                          <a:spcPts val="0"/>
                        </a:spcAft>
                      </a:pPr>
                      <a:r>
                        <a:rPr lang="en-US" sz="1600" kern="0" dirty="0" err="1">
                          <a:effectLst/>
                          <a:latin typeface="Times New Roman" panose="02020603050405020304" pitchFamily="18" charset="0"/>
                          <a:ea typeface="宋体" panose="02010600030101010101" pitchFamily="2" charset="-122"/>
                        </a:rPr>
                        <a:t>worldofwarcraft</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470152"/>
                  </a:ext>
                </a:extLst>
              </a:tr>
              <a:tr h="275756">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skype</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1231096"/>
                  </a:ext>
                </a:extLst>
              </a:tr>
              <a:tr h="275756">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facetime</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015834"/>
                  </a:ext>
                </a:extLst>
              </a:tr>
              <a:tr h="275756">
                <a:tc>
                  <a:txBody>
                    <a:bodyPr/>
                    <a:lstStyle/>
                    <a:p>
                      <a:pPr algn="ctr">
                        <a:spcAft>
                          <a:spcPts val="0"/>
                        </a:spcAft>
                      </a:pPr>
                      <a:r>
                        <a:rPr lang="en-US" sz="1600" kern="0" dirty="0" err="1">
                          <a:solidFill>
                            <a:schemeClr val="accent5"/>
                          </a:solidFill>
                          <a:effectLst/>
                          <a:latin typeface="Times New Roman" panose="02020603050405020304" pitchFamily="18" charset="0"/>
                          <a:ea typeface="宋体" panose="02010600030101010101" pitchFamily="2" charset="-122"/>
                        </a:rPr>
                        <a:t>virut</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99%</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98%</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99%</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500</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475019"/>
                  </a:ext>
                </a:extLst>
              </a:tr>
              <a:tr h="275756">
                <a:tc>
                  <a:txBody>
                    <a:bodyPr/>
                    <a:lstStyle/>
                    <a:p>
                      <a:pPr algn="ctr">
                        <a:spcAft>
                          <a:spcPts val="0"/>
                        </a:spcAft>
                      </a:pPr>
                      <a:r>
                        <a:rPr lang="en-US" sz="1600" kern="0" dirty="0" err="1">
                          <a:effectLst/>
                          <a:latin typeface="Times New Roman" panose="02020603050405020304" pitchFamily="18" charset="0"/>
                          <a:ea typeface="宋体" panose="02010600030101010101" pitchFamily="2" charset="-122"/>
                        </a:rPr>
                        <a:t>smb</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383584"/>
                  </a:ext>
                </a:extLst>
              </a:tr>
              <a:tr h="275756">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ftp</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848356"/>
                  </a:ext>
                </a:extLst>
              </a:tr>
              <a:tr h="275756">
                <a:tc>
                  <a:txBody>
                    <a:bodyPr/>
                    <a:lstStyle/>
                    <a:p>
                      <a:pPr algn="ctr">
                        <a:spcAft>
                          <a:spcPts val="0"/>
                        </a:spcAft>
                      </a:pPr>
                      <a:r>
                        <a:rPr lang="en-US" sz="1600" kern="0" dirty="0" err="1">
                          <a:effectLst/>
                          <a:latin typeface="Times New Roman" panose="02020603050405020304" pitchFamily="18" charset="0"/>
                          <a:ea typeface="宋体" panose="02010600030101010101" pitchFamily="2" charset="-122"/>
                        </a:rPr>
                        <a:t>mysql</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effectLst/>
                          <a:latin typeface="Times New Roman" panose="02020603050405020304" pitchFamily="18" charset="0"/>
                          <a:ea typeface="宋体" panose="02010600030101010101" pitchFamily="2" charset="-122"/>
                        </a:rPr>
                        <a:t>97%</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253804"/>
                  </a:ext>
                </a:extLst>
              </a:tr>
              <a:tr h="275756">
                <a:tc>
                  <a:txBody>
                    <a:bodyPr/>
                    <a:lstStyle/>
                    <a:p>
                      <a:pPr algn="ctr">
                        <a:spcAft>
                          <a:spcPts val="0"/>
                        </a:spcAft>
                      </a:pPr>
                      <a:r>
                        <a:rPr lang="en-US" sz="1600" kern="0" dirty="0" err="1">
                          <a:solidFill>
                            <a:schemeClr val="accent5"/>
                          </a:solidFill>
                          <a:effectLst/>
                          <a:latin typeface="Times New Roman" panose="02020603050405020304" pitchFamily="18" charset="0"/>
                          <a:ea typeface="宋体" panose="02010600030101010101" pitchFamily="2" charset="-122"/>
                        </a:rPr>
                        <a:t>zeus</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98%</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99%</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99%</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accent5"/>
                          </a:solidFill>
                          <a:effectLst/>
                          <a:latin typeface="Times New Roman" panose="02020603050405020304" pitchFamily="18" charset="0"/>
                          <a:ea typeface="宋体" panose="02010600030101010101" pitchFamily="2" charset="-122"/>
                        </a:rPr>
                        <a:t>500</a:t>
                      </a:r>
                      <a:endParaRPr lang="zh-CN" sz="1600" kern="100" dirty="0">
                        <a:solidFill>
                          <a:schemeClr val="accent5"/>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289547"/>
                  </a:ext>
                </a:extLst>
              </a:tr>
              <a:tr h="275756">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bittorrent</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100%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effectLst/>
                          <a:latin typeface="Times New Roman" panose="02020603050405020304" pitchFamily="18" charset="0"/>
                          <a:ea typeface="宋体" panose="02010600030101010101" pitchFamily="2" charset="-122"/>
                        </a:rPr>
                        <a:t>500</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160302"/>
                  </a:ext>
                </a:extLst>
              </a:tr>
              <a:tr h="540023">
                <a:tc>
                  <a:txBody>
                    <a:bodyPr/>
                    <a:lstStyle/>
                    <a:p>
                      <a:pPr algn="ctr">
                        <a:spcAft>
                          <a:spcPts val="0"/>
                        </a:spcAft>
                      </a:pPr>
                      <a:r>
                        <a:rPr lang="en-US" sz="1600" kern="0" dirty="0">
                          <a:effectLst/>
                          <a:latin typeface="Times New Roman" panose="02020603050405020304" pitchFamily="18" charset="0"/>
                          <a:ea typeface="宋体" panose="02010600030101010101" pitchFamily="2" charset="-122"/>
                        </a:rPr>
                        <a:t>avg</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effectLst/>
                          <a:latin typeface="Times New Roman" panose="02020603050405020304" pitchFamily="18" charset="0"/>
                          <a:ea typeface="宋体" panose="02010600030101010101" pitchFamily="2" charset="-122"/>
                        </a:rPr>
                        <a:t>98%</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effectLst/>
                          <a:latin typeface="Times New Roman" panose="02020603050405020304" pitchFamily="18" charset="0"/>
                          <a:ea typeface="宋体" panose="02010600030101010101" pitchFamily="2" charset="-122"/>
                        </a:rPr>
                        <a:t>5000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2633575"/>
                  </a:ext>
                </a:extLst>
              </a:tr>
              <a:tr h="540023">
                <a:tc>
                  <a:txBody>
                    <a:bodyPr/>
                    <a:lstStyle/>
                    <a:p>
                      <a:pPr algn="ctr">
                        <a:spcAft>
                          <a:spcPts val="0"/>
                        </a:spcAft>
                      </a:pPr>
                      <a:r>
                        <a:rPr lang="en-US" sz="1600" kern="0" dirty="0">
                          <a:solidFill>
                            <a:srgbClr val="000000"/>
                          </a:solidFill>
                          <a:effectLst/>
                          <a:latin typeface="Times New Roman" panose="02020603050405020304" pitchFamily="18" charset="0"/>
                          <a:ea typeface="楷体_GB2312"/>
                        </a:rPr>
                        <a:t>Weighted avg</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Times New Roman" panose="02020603050405020304" pitchFamily="18" charset="0"/>
                          <a:ea typeface="楷体_GB2312"/>
                        </a:rPr>
                        <a:t>98%</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effectLst/>
                          <a:latin typeface="Times New Roman" panose="02020603050405020304" pitchFamily="18" charset="0"/>
                          <a:ea typeface="宋体" panose="02010600030101010101" pitchFamily="2" charset="-122"/>
                        </a:rPr>
                        <a:t>5000</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178912"/>
                  </a:ext>
                </a:extLst>
              </a:tr>
            </a:tbl>
          </a:graphicData>
        </a:graphic>
      </p:graphicFrame>
    </p:spTree>
    <p:extLst>
      <p:ext uri="{BB962C8B-B14F-4D97-AF65-F5344CB8AC3E}">
        <p14:creationId xmlns:p14="http://schemas.microsoft.com/office/powerpoint/2010/main" val="2840089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46DC4-3B86-4F20-9324-DEB524DE32A6}"/>
              </a:ext>
            </a:extLst>
          </p:cNvPr>
          <p:cNvSpPr>
            <a:spLocks noGrp="1"/>
          </p:cNvSpPr>
          <p:nvPr>
            <p:ph type="title"/>
          </p:nvPr>
        </p:nvSpPr>
        <p:spPr/>
        <p:txBody>
          <a:bodyPr/>
          <a:lstStyle/>
          <a:p>
            <a:r>
              <a:rPr lang="en-US" altLang="zh-CN" dirty="0"/>
              <a:t>3.2 </a:t>
            </a:r>
            <a:r>
              <a:rPr lang="zh-CN" altLang="en-US" dirty="0"/>
              <a:t>采样三组实验</a:t>
            </a:r>
          </a:p>
        </p:txBody>
      </p:sp>
      <p:sp>
        <p:nvSpPr>
          <p:cNvPr id="3" name="内容占位符 2">
            <a:extLst>
              <a:ext uri="{FF2B5EF4-FFF2-40B4-BE49-F238E27FC236}">
                <a16:creationId xmlns:a16="http://schemas.microsoft.com/office/drawing/2014/main" id="{D76D7A8E-C595-450D-88F5-7D22556A1C52}"/>
              </a:ext>
            </a:extLst>
          </p:cNvPr>
          <p:cNvSpPr>
            <a:spLocks noGrp="1"/>
          </p:cNvSpPr>
          <p:nvPr>
            <p:ph idx="1"/>
          </p:nvPr>
        </p:nvSpPr>
        <p:spPr>
          <a:xfrm>
            <a:off x="1193928" y="1937588"/>
            <a:ext cx="8946541" cy="4195481"/>
          </a:xfrm>
        </p:spPr>
        <p:txBody>
          <a:bodyPr>
            <a:normAutofit fontScale="92500" lnSpcReduction="10000"/>
          </a:bodyPr>
          <a:lstStyle/>
          <a:p>
            <a:pPr marL="0" indent="0">
              <a:buNone/>
            </a:pPr>
            <a:r>
              <a:rPr lang="en-US" altLang="zh-CN" dirty="0"/>
              <a:t>	</a:t>
            </a:r>
            <a:r>
              <a:rPr lang="zh-CN" altLang="en-US" dirty="0"/>
              <a:t>本次实验为了研究不平衡数据的不同处理方法对准确率的影响，先在</a:t>
            </a:r>
            <a:r>
              <a:rPr lang="en-US" altLang="zh-CN" dirty="0"/>
              <a:t>ISCXVPN2016</a:t>
            </a:r>
            <a:r>
              <a:rPr lang="zh-CN" altLang="en-US" dirty="0"/>
              <a:t>数据集选取</a:t>
            </a:r>
            <a:r>
              <a:rPr lang="en-US" altLang="zh-CN" dirty="0"/>
              <a:t>10</a:t>
            </a:r>
            <a:r>
              <a:rPr lang="zh-CN" altLang="en-US" dirty="0"/>
              <a:t>个非</a:t>
            </a:r>
            <a:r>
              <a:rPr lang="en-US" altLang="zh-CN" dirty="0"/>
              <a:t>VPN</a:t>
            </a:r>
            <a:r>
              <a:rPr lang="zh-CN" altLang="en-US" dirty="0"/>
              <a:t>流量类别，</a:t>
            </a:r>
            <a:r>
              <a:rPr lang="zh-CN" altLang="en-US" dirty="0">
                <a:solidFill>
                  <a:schemeClr val="accent3">
                    <a:lumMod val="60000"/>
                    <a:lumOff val="40000"/>
                  </a:schemeClr>
                </a:solidFill>
              </a:rPr>
              <a:t>从样本采样的角度来进行实验，提高分类准确率。</a:t>
            </a:r>
            <a:r>
              <a:rPr lang="zh-CN" altLang="en-US" dirty="0"/>
              <a:t>并对</a:t>
            </a:r>
            <a:r>
              <a:rPr lang="en-US" altLang="zh-CN" dirty="0"/>
              <a:t>3</a:t>
            </a:r>
            <a:r>
              <a:rPr lang="zh-CN" altLang="en-US" dirty="0"/>
              <a:t>种采样方法对比：仅过采样，仅欠采样，过采样和欠采样结合。</a:t>
            </a:r>
          </a:p>
          <a:p>
            <a:pPr marL="0" indent="0">
              <a:buNone/>
            </a:pPr>
            <a:r>
              <a:rPr lang="en-US" altLang="zh-CN" dirty="0"/>
              <a:t>	3</a:t>
            </a:r>
            <a:r>
              <a:rPr lang="zh-CN" altLang="en-US" dirty="0"/>
              <a:t>种方法目的是一样的，即使得</a:t>
            </a:r>
            <a:r>
              <a:rPr lang="zh-CN" altLang="en-US" dirty="0">
                <a:solidFill>
                  <a:schemeClr val="accent3">
                    <a:lumMod val="60000"/>
                    <a:lumOff val="40000"/>
                  </a:schemeClr>
                </a:solidFill>
              </a:rPr>
              <a:t>各个流量类别的训练样本数目保持一致。</a:t>
            </a:r>
            <a:r>
              <a:rPr lang="zh-CN" altLang="en-US" dirty="0"/>
              <a:t>仅过采样方法是样本数目都处理为样本最多的流量类别的数目。仅欠采样方法是样本数目都处理为样本最少的流量类别的数目。过采样和欠采样结合方法是在样本最多的流量类别的数目和样本最少的流量类别的数目之间探索出一个合适的样本数目。</a:t>
            </a:r>
          </a:p>
          <a:p>
            <a:pPr marL="0" indent="0">
              <a:buNone/>
            </a:pPr>
            <a:r>
              <a:rPr lang="en-US" altLang="zh-CN" dirty="0"/>
              <a:t>	</a:t>
            </a:r>
            <a:r>
              <a:rPr lang="zh-CN" altLang="en-US" dirty="0"/>
              <a:t>对于第一种仅过采样，在第一部分实验中</a:t>
            </a:r>
            <a:r>
              <a:rPr lang="en-US" altLang="zh-CN" dirty="0"/>
              <a:t>50000</a:t>
            </a:r>
            <a:r>
              <a:rPr lang="zh-CN" altLang="en-US" dirty="0"/>
              <a:t>份数据就可以达到</a:t>
            </a:r>
            <a:r>
              <a:rPr lang="en-US" altLang="zh-CN" dirty="0"/>
              <a:t>98%</a:t>
            </a:r>
            <a:r>
              <a:rPr lang="zh-CN" altLang="en-US" dirty="0"/>
              <a:t>的准确率，所以实际上没有必要采取那么多的样本，一定量的样本是可以满足模型的训练学习的，而且对于视频流量（</a:t>
            </a:r>
            <a:r>
              <a:rPr lang="en-US" altLang="zh-CN" dirty="0"/>
              <a:t>Netflix</a:t>
            </a:r>
            <a:r>
              <a:rPr lang="zh-CN" altLang="en-US" dirty="0"/>
              <a:t>，</a:t>
            </a:r>
            <a:r>
              <a:rPr lang="en-US" altLang="zh-CN" dirty="0" err="1"/>
              <a:t>Youtobe</a:t>
            </a:r>
            <a:r>
              <a:rPr lang="zh-CN" altLang="en-US" dirty="0"/>
              <a:t>等）的样本数目可能是几百万，对于小类就要复制几百次，复制次数到达一定程度时也是对于模型分类的提高没有多大的效果的。在此次研究中，我的硬件设施也是不支持的，所以综合分析，这个方法被排除了。</a:t>
            </a:r>
          </a:p>
        </p:txBody>
      </p:sp>
    </p:spTree>
    <p:extLst>
      <p:ext uri="{BB962C8B-B14F-4D97-AF65-F5344CB8AC3E}">
        <p14:creationId xmlns:p14="http://schemas.microsoft.com/office/powerpoint/2010/main" val="181023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46DC4-3B86-4F20-9324-DEB524DE32A6}"/>
              </a:ext>
            </a:extLst>
          </p:cNvPr>
          <p:cNvSpPr>
            <a:spLocks noGrp="1"/>
          </p:cNvSpPr>
          <p:nvPr>
            <p:ph type="title"/>
          </p:nvPr>
        </p:nvSpPr>
        <p:spPr/>
        <p:txBody>
          <a:bodyPr/>
          <a:lstStyle/>
          <a:p>
            <a:r>
              <a:rPr lang="en-US" altLang="zh-CN" dirty="0"/>
              <a:t>3.2 </a:t>
            </a:r>
            <a:r>
              <a:rPr lang="zh-CN" altLang="en-US" dirty="0"/>
              <a:t>采样三组实验</a:t>
            </a:r>
          </a:p>
        </p:txBody>
      </p:sp>
      <p:sp>
        <p:nvSpPr>
          <p:cNvPr id="3" name="内容占位符 2">
            <a:extLst>
              <a:ext uri="{FF2B5EF4-FFF2-40B4-BE49-F238E27FC236}">
                <a16:creationId xmlns:a16="http://schemas.microsoft.com/office/drawing/2014/main" id="{D76D7A8E-C595-450D-88F5-7D22556A1C52}"/>
              </a:ext>
            </a:extLst>
          </p:cNvPr>
          <p:cNvSpPr>
            <a:spLocks noGrp="1"/>
          </p:cNvSpPr>
          <p:nvPr>
            <p:ph idx="1"/>
          </p:nvPr>
        </p:nvSpPr>
        <p:spPr>
          <a:xfrm>
            <a:off x="1193928" y="1937588"/>
            <a:ext cx="8946541" cy="4195481"/>
          </a:xfrm>
        </p:spPr>
        <p:txBody>
          <a:bodyPr>
            <a:normAutofit fontScale="85000" lnSpcReduction="10000"/>
          </a:bodyPr>
          <a:lstStyle/>
          <a:p>
            <a:pPr marL="0" indent="0">
              <a:buNone/>
            </a:pPr>
            <a:r>
              <a:rPr lang="en-US" altLang="zh-CN" dirty="0"/>
              <a:t>	</a:t>
            </a:r>
            <a:r>
              <a:rPr lang="en-US" altLang="zh-CN" dirty="0">
                <a:solidFill>
                  <a:schemeClr val="accent3">
                    <a:lumMod val="60000"/>
                    <a:lumOff val="40000"/>
                  </a:schemeClr>
                </a:solidFill>
              </a:rPr>
              <a:t>1.</a:t>
            </a:r>
            <a:r>
              <a:rPr lang="zh-CN" altLang="en-US" dirty="0">
                <a:solidFill>
                  <a:schemeClr val="accent3">
                    <a:lumMod val="60000"/>
                    <a:lumOff val="40000"/>
                  </a:schemeClr>
                </a:solidFill>
              </a:rPr>
              <a:t>原始对照实验</a:t>
            </a:r>
          </a:p>
          <a:p>
            <a:pPr marL="0" indent="0">
              <a:buNone/>
            </a:pPr>
            <a:r>
              <a:rPr lang="en-US" altLang="zh-CN" dirty="0"/>
              <a:t>	</a:t>
            </a:r>
            <a:r>
              <a:rPr lang="zh-CN" altLang="en-US" dirty="0"/>
              <a:t>对于第一种实验不做任何处理，作为对照实验，与基础五组实验的非</a:t>
            </a:r>
            <a:r>
              <a:rPr lang="en-US" altLang="zh-CN" dirty="0"/>
              <a:t>VPN10</a:t>
            </a:r>
            <a:r>
              <a:rPr lang="zh-CN" altLang="en-US" dirty="0"/>
              <a:t>分类实验保持一致。</a:t>
            </a:r>
          </a:p>
          <a:p>
            <a:pPr marL="0" indent="0">
              <a:buNone/>
            </a:pPr>
            <a:r>
              <a:rPr lang="en-US" altLang="zh-CN" dirty="0"/>
              <a:t>	</a:t>
            </a:r>
            <a:r>
              <a:rPr lang="en-US" altLang="zh-CN" dirty="0">
                <a:solidFill>
                  <a:schemeClr val="accent3">
                    <a:lumMod val="60000"/>
                    <a:lumOff val="40000"/>
                  </a:schemeClr>
                </a:solidFill>
              </a:rPr>
              <a:t>2.</a:t>
            </a:r>
            <a:r>
              <a:rPr lang="zh-CN" altLang="en-US" dirty="0">
                <a:solidFill>
                  <a:schemeClr val="accent3">
                    <a:lumMod val="60000"/>
                    <a:lumOff val="40000"/>
                  </a:schemeClr>
                </a:solidFill>
              </a:rPr>
              <a:t>仅欠采样</a:t>
            </a:r>
          </a:p>
          <a:p>
            <a:pPr marL="0" indent="0">
              <a:buNone/>
            </a:pPr>
            <a:r>
              <a:rPr lang="en-US" altLang="zh-CN" dirty="0"/>
              <a:t>	</a:t>
            </a:r>
            <a:r>
              <a:rPr lang="zh-CN" altLang="en-US" dirty="0"/>
              <a:t>在仅欠采样实验中，保证每个类别的训练集和验证集样本数目一致，每类样本数目采取至最小类别流量的样本数目，最小类别流量为</a:t>
            </a:r>
            <a:r>
              <a:rPr lang="en-US" altLang="zh-CN" dirty="0"/>
              <a:t>3476</a:t>
            </a:r>
            <a:r>
              <a:rPr lang="zh-CN" altLang="en-US" dirty="0"/>
              <a:t>个。其他条件与原始对照实验保持一致。</a:t>
            </a:r>
          </a:p>
          <a:p>
            <a:pPr marL="0" indent="0">
              <a:buNone/>
            </a:pPr>
            <a:r>
              <a:rPr lang="en-US" altLang="zh-CN" dirty="0"/>
              <a:t>	</a:t>
            </a:r>
            <a:r>
              <a:rPr lang="en-US" altLang="zh-CN" dirty="0">
                <a:solidFill>
                  <a:schemeClr val="accent3">
                    <a:lumMod val="60000"/>
                    <a:lumOff val="40000"/>
                  </a:schemeClr>
                </a:solidFill>
              </a:rPr>
              <a:t>3.</a:t>
            </a:r>
            <a:r>
              <a:rPr lang="zh-CN" altLang="en-US" dirty="0">
                <a:solidFill>
                  <a:schemeClr val="accent3">
                    <a:lumMod val="60000"/>
                    <a:lumOff val="40000"/>
                  </a:schemeClr>
                </a:solidFill>
              </a:rPr>
              <a:t>过采样和欠采样结合</a:t>
            </a:r>
          </a:p>
          <a:p>
            <a:pPr marL="0" indent="0">
              <a:buNone/>
            </a:pPr>
            <a:r>
              <a:rPr lang="en-US" altLang="zh-CN" dirty="0"/>
              <a:t>	</a:t>
            </a:r>
            <a:r>
              <a:rPr lang="zh-CN" altLang="en-US" dirty="0"/>
              <a:t>在过采样和欠采样结合实验中，每个类别的训练集和验证集样本数目也是一样的，按照训练集，验证集，测试集的比例为</a:t>
            </a:r>
            <a:r>
              <a:rPr lang="en-US" altLang="zh-CN" dirty="0"/>
              <a:t>8:1:1</a:t>
            </a:r>
            <a:r>
              <a:rPr lang="zh-CN" altLang="en-US" dirty="0"/>
              <a:t>的原则。那么每个类别的训练集和验证集共有</a:t>
            </a:r>
            <a:r>
              <a:rPr lang="en-US" altLang="zh-CN" dirty="0"/>
              <a:t>4500</a:t>
            </a:r>
            <a:r>
              <a:rPr lang="zh-CN" altLang="en-US" dirty="0"/>
              <a:t>个样本，对大类流量采取样本至</a:t>
            </a:r>
            <a:r>
              <a:rPr lang="en-US" altLang="zh-CN" dirty="0"/>
              <a:t>4500</a:t>
            </a:r>
            <a:r>
              <a:rPr lang="zh-CN" altLang="en-US" dirty="0"/>
              <a:t>个，对小类流量（</a:t>
            </a:r>
            <a:r>
              <a:rPr lang="en-US" altLang="zh-CN" dirty="0"/>
              <a:t>aim</a:t>
            </a:r>
            <a:r>
              <a:rPr lang="zh-CN" altLang="en-US" dirty="0"/>
              <a:t>，</a:t>
            </a:r>
            <a:r>
              <a:rPr lang="en-US" altLang="zh-CN" dirty="0" err="1"/>
              <a:t>icq</a:t>
            </a:r>
            <a:r>
              <a:rPr lang="zh-CN" altLang="en-US" dirty="0"/>
              <a:t>）采用随机复制扩充至</a:t>
            </a:r>
            <a:r>
              <a:rPr lang="en-US" altLang="zh-CN" dirty="0"/>
              <a:t>4500</a:t>
            </a:r>
            <a:r>
              <a:rPr lang="zh-CN" altLang="en-US" dirty="0"/>
              <a:t>个样本。测试集不做处理，保证数据的原始分布。其他条件与原始对照实验保持一致。</a:t>
            </a:r>
          </a:p>
          <a:p>
            <a:pPr marL="0" indent="0">
              <a:buNone/>
            </a:pPr>
            <a:r>
              <a:rPr lang="en-US" altLang="zh-CN" dirty="0"/>
              <a:t>	</a:t>
            </a:r>
            <a:r>
              <a:rPr lang="zh-CN" altLang="en-US" dirty="0"/>
              <a:t>在实验结果分析时，我抽取前三组每个实验的</a:t>
            </a:r>
            <a:r>
              <a:rPr lang="en-US" altLang="zh-CN" dirty="0">
                <a:solidFill>
                  <a:schemeClr val="accent3">
                    <a:lumMod val="60000"/>
                    <a:lumOff val="40000"/>
                  </a:schemeClr>
                </a:solidFill>
              </a:rPr>
              <a:t>aim</a:t>
            </a:r>
            <a:r>
              <a:rPr lang="zh-CN" altLang="en-US" dirty="0">
                <a:solidFill>
                  <a:schemeClr val="accent3">
                    <a:lumMod val="60000"/>
                    <a:lumOff val="40000"/>
                  </a:schemeClr>
                </a:solidFill>
              </a:rPr>
              <a:t>类别流量</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a:t>
            </a:r>
            <a:r>
              <a:rPr lang="en-US" altLang="zh-CN" dirty="0" err="1">
                <a:solidFill>
                  <a:schemeClr val="accent3">
                    <a:lumMod val="60000"/>
                    <a:lumOff val="40000"/>
                  </a:schemeClr>
                </a:solidFill>
              </a:rPr>
              <a:t>icq</a:t>
            </a:r>
            <a:r>
              <a:rPr lang="zh-CN" altLang="en-US" dirty="0">
                <a:solidFill>
                  <a:schemeClr val="accent3">
                    <a:lumMod val="60000"/>
                    <a:lumOff val="40000"/>
                  </a:schemeClr>
                </a:solidFill>
              </a:rPr>
              <a:t>类别流量</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a:t>
            </a:r>
            <a:r>
              <a:rPr lang="en-US" altLang="zh-CN" dirty="0">
                <a:solidFill>
                  <a:schemeClr val="accent3">
                    <a:lumMod val="60000"/>
                    <a:lumOff val="40000"/>
                  </a:schemeClr>
                </a:solidFill>
              </a:rPr>
              <a:t>,</a:t>
            </a:r>
            <a:r>
              <a:rPr lang="zh-CN" altLang="en-US" dirty="0">
                <a:solidFill>
                  <a:schemeClr val="accent3">
                    <a:lumMod val="60000"/>
                    <a:lumOff val="40000"/>
                  </a:schemeClr>
                </a:solidFill>
              </a:rPr>
              <a:t>综合</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得分，综合准确率四个指标</a:t>
            </a:r>
            <a:r>
              <a:rPr lang="zh-CN" altLang="en-US" dirty="0"/>
              <a:t>进行比较。</a:t>
            </a:r>
          </a:p>
        </p:txBody>
      </p:sp>
    </p:spTree>
    <p:extLst>
      <p:ext uri="{BB962C8B-B14F-4D97-AF65-F5344CB8AC3E}">
        <p14:creationId xmlns:p14="http://schemas.microsoft.com/office/powerpoint/2010/main" val="1267328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3B148-723D-446C-9B13-E5ADFB31FB93}"/>
              </a:ext>
            </a:extLst>
          </p:cNvPr>
          <p:cNvSpPr>
            <a:spLocks noGrp="1"/>
          </p:cNvSpPr>
          <p:nvPr>
            <p:ph type="title"/>
          </p:nvPr>
        </p:nvSpPr>
        <p:spPr/>
        <p:txBody>
          <a:bodyPr/>
          <a:lstStyle/>
          <a:p>
            <a:r>
              <a:rPr lang="en-US" altLang="zh-CN" dirty="0"/>
              <a:t>3.2 </a:t>
            </a:r>
            <a:r>
              <a:rPr lang="zh-CN" altLang="en-US" dirty="0"/>
              <a:t>采样三组实验</a:t>
            </a:r>
          </a:p>
        </p:txBody>
      </p:sp>
      <p:sp>
        <p:nvSpPr>
          <p:cNvPr id="6" name="内容占位符 5">
            <a:extLst>
              <a:ext uri="{FF2B5EF4-FFF2-40B4-BE49-F238E27FC236}">
                <a16:creationId xmlns:a16="http://schemas.microsoft.com/office/drawing/2014/main" id="{DED9216A-0657-4C5A-A3D0-4C730DA665B4}"/>
              </a:ext>
            </a:extLst>
          </p:cNvPr>
          <p:cNvSpPr>
            <a:spLocks noGrp="1"/>
          </p:cNvSpPr>
          <p:nvPr>
            <p:ph idx="1"/>
          </p:nvPr>
        </p:nvSpPr>
        <p:spPr/>
        <p:txBody>
          <a:bodyPr/>
          <a:lstStyle/>
          <a:p>
            <a:pPr marL="0" indent="0">
              <a:buNone/>
            </a:pPr>
            <a:r>
              <a:rPr lang="en-US" altLang="zh-CN" dirty="0"/>
              <a:t>	</a:t>
            </a:r>
            <a:endParaRPr lang="zh-CN" altLang="en-US" dirty="0"/>
          </a:p>
        </p:txBody>
      </p:sp>
      <p:pic>
        <p:nvPicPr>
          <p:cNvPr id="3" name="图片 2">
            <a:extLst>
              <a:ext uri="{FF2B5EF4-FFF2-40B4-BE49-F238E27FC236}">
                <a16:creationId xmlns:a16="http://schemas.microsoft.com/office/drawing/2014/main" id="{B909A000-2DD1-4185-980A-096E8B4A0175}"/>
              </a:ext>
            </a:extLst>
          </p:cNvPr>
          <p:cNvPicPr>
            <a:picLocks noChangeAspect="1"/>
          </p:cNvPicPr>
          <p:nvPr/>
        </p:nvPicPr>
        <p:blipFill>
          <a:blip r:embed="rId2"/>
          <a:stretch>
            <a:fillRect/>
          </a:stretch>
        </p:blipFill>
        <p:spPr>
          <a:xfrm>
            <a:off x="1577838" y="1424611"/>
            <a:ext cx="8584105" cy="4467141"/>
          </a:xfrm>
          <a:prstGeom prst="rect">
            <a:avLst/>
          </a:prstGeom>
        </p:spPr>
      </p:pic>
    </p:spTree>
    <p:extLst>
      <p:ext uri="{BB962C8B-B14F-4D97-AF65-F5344CB8AC3E}">
        <p14:creationId xmlns:p14="http://schemas.microsoft.com/office/powerpoint/2010/main" val="19568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A09E4-4A75-4489-ACFB-0C23130E9DC1}"/>
              </a:ext>
            </a:extLst>
          </p:cNvPr>
          <p:cNvSpPr>
            <a:spLocks noGrp="1"/>
          </p:cNvSpPr>
          <p:nvPr>
            <p:ph type="title"/>
          </p:nvPr>
        </p:nvSpPr>
        <p:spPr/>
        <p:txBody>
          <a:bodyPr/>
          <a:lstStyle/>
          <a:p>
            <a:r>
              <a:rPr lang="en-US" altLang="zh-CN" dirty="0"/>
              <a:t>1.1 </a:t>
            </a:r>
            <a:r>
              <a:rPr lang="zh-CN" altLang="en-US" dirty="0"/>
              <a:t>研究背景及意义</a:t>
            </a:r>
          </a:p>
        </p:txBody>
      </p:sp>
      <p:sp>
        <p:nvSpPr>
          <p:cNvPr id="3" name="内容占位符 2">
            <a:extLst>
              <a:ext uri="{FF2B5EF4-FFF2-40B4-BE49-F238E27FC236}">
                <a16:creationId xmlns:a16="http://schemas.microsoft.com/office/drawing/2014/main" id="{3E1D6002-2ABB-420B-92E5-DEA49853579F}"/>
              </a:ext>
            </a:extLst>
          </p:cNvPr>
          <p:cNvSpPr>
            <a:spLocks noGrp="1"/>
          </p:cNvSpPr>
          <p:nvPr>
            <p:ph idx="1"/>
          </p:nvPr>
        </p:nvSpPr>
        <p:spPr>
          <a:xfrm>
            <a:off x="838200" y="1825625"/>
            <a:ext cx="4836736" cy="4351338"/>
          </a:xfrm>
        </p:spPr>
        <p:txBody>
          <a:bodyPr>
            <a:normAutofit/>
          </a:bodyPr>
          <a:lstStyle/>
          <a:p>
            <a:pPr marL="0" indent="0">
              <a:buNone/>
            </a:pPr>
            <a:r>
              <a:rPr lang="en-US" altLang="zh-CN" dirty="0"/>
              <a:t>	</a:t>
            </a:r>
            <a:r>
              <a:rPr lang="zh-CN" altLang="en-US" dirty="0"/>
              <a:t>由于互联网的快速发展，互联网用户数量在庞大的基础上仍然不断增加，并且出现了各种互联网服务和互联网应用，随之而来的是网络流量数据的数量不断增加，流量形成的复杂性也在增加。</a:t>
            </a:r>
            <a:r>
              <a:rPr lang="zh-CN" altLang="en-US" dirty="0">
                <a:solidFill>
                  <a:schemeClr val="accent3">
                    <a:lumMod val="60000"/>
                    <a:lumOff val="40000"/>
                  </a:schemeClr>
                </a:solidFill>
              </a:rPr>
              <a:t>为了确保互联网的良性发展，需要不断更新互联网相关技术。</a:t>
            </a:r>
          </a:p>
          <a:p>
            <a:endParaRPr lang="zh-CN" altLang="en-US" dirty="0"/>
          </a:p>
        </p:txBody>
      </p:sp>
      <p:sp>
        <p:nvSpPr>
          <p:cNvPr id="5" name="内容占位符 2">
            <a:extLst>
              <a:ext uri="{FF2B5EF4-FFF2-40B4-BE49-F238E27FC236}">
                <a16:creationId xmlns:a16="http://schemas.microsoft.com/office/drawing/2014/main" id="{956EFA53-AD97-4B64-A843-DC2F4DC65A0D}"/>
              </a:ext>
            </a:extLst>
          </p:cNvPr>
          <p:cNvSpPr txBox="1">
            <a:spLocks/>
          </p:cNvSpPr>
          <p:nvPr/>
        </p:nvSpPr>
        <p:spPr>
          <a:xfrm>
            <a:off x="5674936" y="1825625"/>
            <a:ext cx="57786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altLang="zh-CN" sz="2000" dirty="0">
                <a:latin typeface="+mj-lt"/>
                <a:ea typeface="+mj-ea"/>
                <a:cs typeface="+mj-cs"/>
              </a:rPr>
              <a:t>	</a:t>
            </a:r>
            <a:r>
              <a:rPr lang="zh-CN" altLang="en-US" sz="2000" dirty="0">
                <a:latin typeface="+mj-lt"/>
                <a:ea typeface="+mj-ea"/>
                <a:cs typeface="+mj-cs"/>
              </a:rPr>
              <a:t>流量分类技术作为互联网相关技术之一，在解决互联网服务提供商（</a:t>
            </a:r>
            <a:r>
              <a:rPr lang="en-US" altLang="zh-CN" sz="2000" dirty="0">
                <a:latin typeface="+mj-lt"/>
                <a:ea typeface="+mj-ea"/>
                <a:cs typeface="+mj-cs"/>
              </a:rPr>
              <a:t>ISP</a:t>
            </a:r>
            <a:r>
              <a:rPr lang="zh-CN" altLang="en-US" sz="2000" dirty="0">
                <a:latin typeface="+mj-lt"/>
                <a:ea typeface="+mj-ea"/>
                <a:cs typeface="+mj-cs"/>
              </a:rPr>
              <a:t>）的网络问题中起着重要的作用，可以给网络管理者提供许多帮助。网络运营商也需要了解网络中每个类别流量类型的资源占用情况，以便</a:t>
            </a:r>
            <a:r>
              <a:rPr lang="zh-CN" altLang="en-US" sz="2000" dirty="0">
                <a:solidFill>
                  <a:schemeClr val="accent3">
                    <a:lumMod val="60000"/>
                    <a:lumOff val="40000"/>
                  </a:schemeClr>
                </a:solidFill>
                <a:latin typeface="+mj-lt"/>
                <a:ea typeface="+mj-ea"/>
                <a:cs typeface="+mj-cs"/>
              </a:rPr>
              <a:t>合理的分配网络资源</a:t>
            </a:r>
            <a:r>
              <a:rPr lang="zh-CN" altLang="en-US" sz="2000" dirty="0">
                <a:latin typeface="+mj-lt"/>
                <a:ea typeface="+mj-ea"/>
                <a:cs typeface="+mj-cs"/>
              </a:rPr>
              <a:t>，保证互联网用户的良好冲浪体验。在网络安全方面流量分类可用于</a:t>
            </a:r>
            <a:r>
              <a:rPr lang="zh-CN" altLang="en-US" sz="2000" dirty="0">
                <a:solidFill>
                  <a:schemeClr val="accent3">
                    <a:lumMod val="60000"/>
                    <a:lumOff val="40000"/>
                  </a:schemeClr>
                </a:solidFill>
                <a:latin typeface="+mj-lt"/>
                <a:ea typeface="+mj-ea"/>
                <a:cs typeface="+mj-cs"/>
              </a:rPr>
              <a:t>识别加密流量以及有关网络攻击的恶意流量。</a:t>
            </a:r>
          </a:p>
        </p:txBody>
      </p:sp>
    </p:spTree>
    <p:extLst>
      <p:ext uri="{BB962C8B-B14F-4D97-AF65-F5344CB8AC3E}">
        <p14:creationId xmlns:p14="http://schemas.microsoft.com/office/powerpoint/2010/main" val="1367475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46DC4-3B86-4F20-9324-DEB524DE32A6}"/>
              </a:ext>
            </a:extLst>
          </p:cNvPr>
          <p:cNvSpPr>
            <a:spLocks noGrp="1"/>
          </p:cNvSpPr>
          <p:nvPr>
            <p:ph type="title"/>
          </p:nvPr>
        </p:nvSpPr>
        <p:spPr/>
        <p:txBody>
          <a:bodyPr/>
          <a:lstStyle/>
          <a:p>
            <a:r>
              <a:rPr lang="en-US" altLang="zh-CN" dirty="0"/>
              <a:t>3.3 </a:t>
            </a:r>
            <a:r>
              <a:rPr lang="zh-CN" altLang="en-US" dirty="0"/>
              <a:t>交叉验证三组实验</a:t>
            </a:r>
          </a:p>
        </p:txBody>
      </p:sp>
      <p:sp>
        <p:nvSpPr>
          <p:cNvPr id="3" name="内容占位符 2">
            <a:extLst>
              <a:ext uri="{FF2B5EF4-FFF2-40B4-BE49-F238E27FC236}">
                <a16:creationId xmlns:a16="http://schemas.microsoft.com/office/drawing/2014/main" id="{D76D7A8E-C595-450D-88F5-7D22556A1C52}"/>
              </a:ext>
            </a:extLst>
          </p:cNvPr>
          <p:cNvSpPr>
            <a:spLocks noGrp="1"/>
          </p:cNvSpPr>
          <p:nvPr>
            <p:ph idx="1"/>
          </p:nvPr>
        </p:nvSpPr>
        <p:spPr/>
        <p:txBody>
          <a:bodyPr/>
          <a:lstStyle/>
          <a:p>
            <a:pPr marL="0" indent="0">
              <a:buNone/>
            </a:pPr>
            <a:r>
              <a:rPr lang="en-US" altLang="zh-CN" dirty="0"/>
              <a:t>	</a:t>
            </a:r>
            <a:r>
              <a:rPr lang="zh-CN" altLang="en-US" dirty="0"/>
              <a:t>本次验证交叉验证方法借鉴经典交叉验证思想，但是针对本次实验又加以改变，使得分类系统可以充分利用数据集，减少数据不平衡时对准确率的影响，提高准确率的同时避免过拟合。</a:t>
            </a:r>
            <a:r>
              <a:rPr lang="zh-CN" altLang="en-US" dirty="0">
                <a:solidFill>
                  <a:schemeClr val="accent3">
                    <a:lumMod val="60000"/>
                    <a:lumOff val="40000"/>
                  </a:schemeClr>
                </a:solidFill>
              </a:rPr>
              <a:t>从数据集充分利用的角度来提高分类准确率。</a:t>
            </a:r>
            <a:r>
              <a:rPr lang="en-US" altLang="zh-CN" dirty="0"/>
              <a:t>	</a:t>
            </a:r>
            <a:r>
              <a:rPr lang="zh-CN" altLang="en-US" dirty="0"/>
              <a:t>数据集选取</a:t>
            </a:r>
            <a:r>
              <a:rPr lang="en-US" altLang="zh-CN" dirty="0"/>
              <a:t>10</a:t>
            </a:r>
            <a:r>
              <a:rPr lang="zh-CN" altLang="en-US" dirty="0"/>
              <a:t>个非</a:t>
            </a:r>
            <a:r>
              <a:rPr lang="en-US" altLang="zh-CN" dirty="0"/>
              <a:t>VPN</a:t>
            </a:r>
            <a:r>
              <a:rPr lang="zh-CN" altLang="en-US" dirty="0"/>
              <a:t>流量类别，根据对照实验处理为三组，第一组为训练集，验证集和测试集大致为</a:t>
            </a:r>
            <a:r>
              <a:rPr lang="en-US" altLang="zh-CN" dirty="0"/>
              <a:t>8:1:1</a:t>
            </a:r>
            <a:r>
              <a:rPr lang="zh-CN" altLang="en-US" dirty="0"/>
              <a:t>的固定的数据集，第二组实验数据集中首先拿出十分之一的数据集保留为测试集，然后其余部分为训练集和验证集，训练集和验证集遵循五折交叉验证的原则，测试集仍然保证对于模型是未知的。第三组实验数据集中同第二组相比训练集和验证集遵循十折交叉验证的原则，其他与第二组保持一致。</a:t>
            </a:r>
          </a:p>
        </p:txBody>
      </p:sp>
    </p:spTree>
    <p:extLst>
      <p:ext uri="{BB962C8B-B14F-4D97-AF65-F5344CB8AC3E}">
        <p14:creationId xmlns:p14="http://schemas.microsoft.com/office/powerpoint/2010/main" val="3382189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46DC4-3B86-4F20-9324-DEB524DE32A6}"/>
              </a:ext>
            </a:extLst>
          </p:cNvPr>
          <p:cNvSpPr>
            <a:spLocks noGrp="1"/>
          </p:cNvSpPr>
          <p:nvPr>
            <p:ph type="title"/>
          </p:nvPr>
        </p:nvSpPr>
        <p:spPr/>
        <p:txBody>
          <a:bodyPr/>
          <a:lstStyle/>
          <a:p>
            <a:r>
              <a:rPr lang="en-US" altLang="zh-CN" dirty="0"/>
              <a:t>3.3 </a:t>
            </a:r>
            <a:r>
              <a:rPr lang="zh-CN" altLang="en-US" dirty="0"/>
              <a:t>交叉验证三组实验</a:t>
            </a:r>
          </a:p>
        </p:txBody>
      </p:sp>
      <p:sp>
        <p:nvSpPr>
          <p:cNvPr id="3" name="内容占位符 2">
            <a:extLst>
              <a:ext uri="{FF2B5EF4-FFF2-40B4-BE49-F238E27FC236}">
                <a16:creationId xmlns:a16="http://schemas.microsoft.com/office/drawing/2014/main" id="{D76D7A8E-C595-450D-88F5-7D22556A1C52}"/>
              </a:ext>
            </a:extLst>
          </p:cNvPr>
          <p:cNvSpPr>
            <a:spLocks noGrp="1"/>
          </p:cNvSpPr>
          <p:nvPr>
            <p:ph idx="1"/>
          </p:nvPr>
        </p:nvSpPr>
        <p:spPr>
          <a:xfrm>
            <a:off x="1103312" y="1458097"/>
            <a:ext cx="9803585" cy="4790303"/>
          </a:xfrm>
        </p:spPr>
        <p:txBody>
          <a:bodyPr>
            <a:normAutofit fontScale="92500" lnSpcReduction="10000"/>
          </a:bodyPr>
          <a:lstStyle/>
          <a:p>
            <a:pPr marL="0" indent="0">
              <a:buNone/>
            </a:pPr>
            <a:r>
              <a:rPr lang="en-US" altLang="zh-CN" dirty="0"/>
              <a:t>	</a:t>
            </a:r>
            <a:r>
              <a:rPr lang="en-US" altLang="zh-CN" dirty="0">
                <a:solidFill>
                  <a:schemeClr val="accent3">
                    <a:lumMod val="60000"/>
                    <a:lumOff val="40000"/>
                  </a:schemeClr>
                </a:solidFill>
              </a:rPr>
              <a:t>1.</a:t>
            </a:r>
            <a:r>
              <a:rPr lang="zh-CN" altLang="en-US" dirty="0">
                <a:solidFill>
                  <a:schemeClr val="accent3">
                    <a:lumMod val="60000"/>
                    <a:lumOff val="40000"/>
                  </a:schemeClr>
                </a:solidFill>
              </a:rPr>
              <a:t>原始对照实验</a:t>
            </a:r>
          </a:p>
          <a:p>
            <a:pPr marL="0" indent="0">
              <a:buNone/>
            </a:pPr>
            <a:r>
              <a:rPr lang="en-US" altLang="zh-CN" dirty="0"/>
              <a:t>	</a:t>
            </a:r>
            <a:r>
              <a:rPr lang="zh-CN" altLang="en-US" dirty="0"/>
              <a:t>对于第一个实验不做任何处理，作为对照实验，与基础五组实验的非</a:t>
            </a:r>
            <a:r>
              <a:rPr lang="en-US" altLang="zh-CN" dirty="0"/>
              <a:t>VPN10</a:t>
            </a:r>
            <a:r>
              <a:rPr lang="zh-CN" altLang="en-US" dirty="0"/>
              <a:t>分类实验保持一致。</a:t>
            </a:r>
          </a:p>
          <a:p>
            <a:pPr marL="0" indent="0">
              <a:buNone/>
            </a:pPr>
            <a:r>
              <a:rPr lang="en-US" altLang="zh-CN" dirty="0"/>
              <a:t>	</a:t>
            </a:r>
            <a:r>
              <a:rPr lang="en-US" altLang="zh-CN" dirty="0">
                <a:solidFill>
                  <a:schemeClr val="accent3">
                    <a:lumMod val="60000"/>
                    <a:lumOff val="40000"/>
                  </a:schemeClr>
                </a:solidFill>
              </a:rPr>
              <a:t>2.</a:t>
            </a:r>
            <a:r>
              <a:rPr lang="zh-CN" altLang="en-US" dirty="0">
                <a:solidFill>
                  <a:schemeClr val="accent3">
                    <a:lumMod val="60000"/>
                    <a:lumOff val="40000"/>
                  </a:schemeClr>
                </a:solidFill>
              </a:rPr>
              <a:t>五折交叉实验</a:t>
            </a:r>
          </a:p>
          <a:p>
            <a:pPr marL="0" indent="0">
              <a:buNone/>
            </a:pPr>
            <a:r>
              <a:rPr lang="en-US" altLang="zh-CN" dirty="0"/>
              <a:t>	</a:t>
            </a:r>
            <a:r>
              <a:rPr lang="zh-CN" altLang="en-US" dirty="0"/>
              <a:t>五折交叉实验的改变在数据输入上，首先拿出十分之一的数据作为测试集，测试集不参与模型的训练，保证对于模型它是未知的。然后对剩下的五分之四（训练集和验证集）做交叉验证，每轮</a:t>
            </a:r>
            <a:r>
              <a:rPr lang="en-US" altLang="zh-CN" dirty="0"/>
              <a:t>10</a:t>
            </a:r>
            <a:r>
              <a:rPr lang="zh-CN" altLang="en-US" dirty="0"/>
              <a:t>次迭代，继承上一轮的模型，共</a:t>
            </a:r>
            <a:r>
              <a:rPr lang="en-US" altLang="zh-CN" dirty="0"/>
              <a:t>50</a:t>
            </a:r>
            <a:r>
              <a:rPr lang="zh-CN" altLang="en-US" dirty="0"/>
              <a:t>次迭代。与对照实验的</a:t>
            </a:r>
            <a:r>
              <a:rPr lang="en-US" altLang="zh-CN" dirty="0"/>
              <a:t>50</a:t>
            </a:r>
            <a:r>
              <a:rPr lang="zh-CN" altLang="en-US" dirty="0"/>
              <a:t>次迭代一致，其他条件和第一个对照实验保持一致。</a:t>
            </a:r>
          </a:p>
          <a:p>
            <a:pPr marL="0" indent="0">
              <a:buNone/>
            </a:pPr>
            <a:r>
              <a:rPr lang="en-US" altLang="zh-CN" dirty="0"/>
              <a:t>	</a:t>
            </a:r>
            <a:r>
              <a:rPr lang="en-US" altLang="zh-CN" dirty="0">
                <a:solidFill>
                  <a:schemeClr val="accent3">
                    <a:lumMod val="60000"/>
                    <a:lumOff val="40000"/>
                  </a:schemeClr>
                </a:solidFill>
              </a:rPr>
              <a:t>3.</a:t>
            </a:r>
            <a:r>
              <a:rPr lang="zh-CN" altLang="en-US" dirty="0">
                <a:solidFill>
                  <a:schemeClr val="accent3">
                    <a:lumMod val="60000"/>
                    <a:lumOff val="40000"/>
                  </a:schemeClr>
                </a:solidFill>
              </a:rPr>
              <a:t>十折交叉实验</a:t>
            </a:r>
          </a:p>
          <a:p>
            <a:pPr marL="0" indent="0">
              <a:buNone/>
            </a:pPr>
            <a:r>
              <a:rPr lang="en-US" altLang="zh-CN" dirty="0"/>
              <a:t>	</a:t>
            </a:r>
            <a:r>
              <a:rPr lang="zh-CN" altLang="en-US" dirty="0"/>
              <a:t>对于十折交叉实验，首先拿出十分之一的数据保留为测试集，然后对剩下的十分之九（训练集和验证集）做交叉验证，每轮</a:t>
            </a:r>
            <a:r>
              <a:rPr lang="en-US" altLang="zh-CN" dirty="0"/>
              <a:t>5</a:t>
            </a:r>
            <a:r>
              <a:rPr lang="zh-CN" altLang="en-US" dirty="0"/>
              <a:t>次迭代，继承上一轮的模型，共</a:t>
            </a:r>
            <a:r>
              <a:rPr lang="en-US" altLang="zh-CN" dirty="0"/>
              <a:t>50</a:t>
            </a:r>
            <a:r>
              <a:rPr lang="zh-CN" altLang="en-US" dirty="0"/>
              <a:t>次迭代，总的与对照实验一致，其他条件和第一个对照实验保持一致。</a:t>
            </a:r>
          </a:p>
          <a:p>
            <a:pPr marL="0" indent="0">
              <a:buNone/>
            </a:pPr>
            <a:r>
              <a:rPr lang="en-US" altLang="zh-CN" dirty="0"/>
              <a:t>	</a:t>
            </a:r>
            <a:r>
              <a:rPr lang="zh-CN" altLang="en-US" dirty="0"/>
              <a:t>在实验结果分析时，我抽取三组每个实验的</a:t>
            </a:r>
            <a:r>
              <a:rPr lang="en-US" altLang="zh-CN" dirty="0">
                <a:solidFill>
                  <a:schemeClr val="accent3">
                    <a:lumMod val="60000"/>
                    <a:lumOff val="40000"/>
                  </a:schemeClr>
                </a:solidFill>
              </a:rPr>
              <a:t>aim</a:t>
            </a:r>
            <a:r>
              <a:rPr lang="zh-CN" altLang="en-US" dirty="0">
                <a:solidFill>
                  <a:schemeClr val="accent3">
                    <a:lumMod val="60000"/>
                    <a:lumOff val="40000"/>
                  </a:schemeClr>
                </a:solidFill>
              </a:rPr>
              <a:t>类别流量</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a:t>
            </a:r>
            <a:r>
              <a:rPr lang="en-US" altLang="zh-CN" dirty="0" err="1">
                <a:solidFill>
                  <a:schemeClr val="accent3">
                    <a:lumMod val="60000"/>
                    <a:lumOff val="40000"/>
                  </a:schemeClr>
                </a:solidFill>
              </a:rPr>
              <a:t>icq</a:t>
            </a:r>
            <a:r>
              <a:rPr lang="zh-CN" altLang="en-US" dirty="0">
                <a:solidFill>
                  <a:schemeClr val="accent3">
                    <a:lumMod val="60000"/>
                    <a:lumOff val="40000"/>
                  </a:schemeClr>
                </a:solidFill>
              </a:rPr>
              <a:t>类别流量</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得分，综合</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得分，综合准确率四个指标</a:t>
            </a:r>
            <a:r>
              <a:rPr lang="zh-CN" altLang="en-US" dirty="0"/>
              <a:t>进行比较。</a:t>
            </a:r>
          </a:p>
        </p:txBody>
      </p:sp>
    </p:spTree>
    <p:extLst>
      <p:ext uri="{BB962C8B-B14F-4D97-AF65-F5344CB8AC3E}">
        <p14:creationId xmlns:p14="http://schemas.microsoft.com/office/powerpoint/2010/main" val="367427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936A5-1338-4E9D-ACD7-9BC87099926B}"/>
              </a:ext>
            </a:extLst>
          </p:cNvPr>
          <p:cNvSpPr>
            <a:spLocks noGrp="1"/>
          </p:cNvSpPr>
          <p:nvPr>
            <p:ph type="title"/>
          </p:nvPr>
        </p:nvSpPr>
        <p:spPr/>
        <p:txBody>
          <a:bodyPr/>
          <a:lstStyle/>
          <a:p>
            <a:r>
              <a:rPr lang="en-US" altLang="zh-CN" dirty="0"/>
              <a:t>3.3 </a:t>
            </a:r>
            <a:r>
              <a:rPr lang="zh-CN" altLang="en-US" dirty="0"/>
              <a:t>交叉验证三组实验</a:t>
            </a:r>
          </a:p>
        </p:txBody>
      </p:sp>
      <p:pic>
        <p:nvPicPr>
          <p:cNvPr id="3" name="内容占位符 2">
            <a:extLst>
              <a:ext uri="{FF2B5EF4-FFF2-40B4-BE49-F238E27FC236}">
                <a16:creationId xmlns:a16="http://schemas.microsoft.com/office/drawing/2014/main" id="{10BD0F8C-B2F3-4703-B9C7-FDC450A4E591}"/>
              </a:ext>
            </a:extLst>
          </p:cNvPr>
          <p:cNvPicPr>
            <a:picLocks noGrp="1" noChangeAspect="1"/>
          </p:cNvPicPr>
          <p:nvPr>
            <p:ph idx="1"/>
          </p:nvPr>
        </p:nvPicPr>
        <p:blipFill>
          <a:blip r:embed="rId2"/>
          <a:stretch>
            <a:fillRect/>
          </a:stretch>
        </p:blipFill>
        <p:spPr>
          <a:xfrm>
            <a:off x="1291647" y="1521009"/>
            <a:ext cx="9608705" cy="4465012"/>
          </a:xfrm>
          <a:prstGeom prst="rect">
            <a:avLst/>
          </a:prstGeom>
        </p:spPr>
      </p:pic>
    </p:spTree>
    <p:extLst>
      <p:ext uri="{BB962C8B-B14F-4D97-AF65-F5344CB8AC3E}">
        <p14:creationId xmlns:p14="http://schemas.microsoft.com/office/powerpoint/2010/main" val="1295593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739AF-2EAE-461E-856D-CB91B57C8AF9}"/>
              </a:ext>
            </a:extLst>
          </p:cNvPr>
          <p:cNvSpPr>
            <a:spLocks noGrp="1"/>
          </p:cNvSpPr>
          <p:nvPr>
            <p:ph type="title"/>
          </p:nvPr>
        </p:nvSpPr>
        <p:spPr/>
        <p:txBody>
          <a:bodyPr/>
          <a:lstStyle/>
          <a:p>
            <a:r>
              <a:rPr lang="en-US" altLang="zh-CN" dirty="0"/>
              <a:t>4 </a:t>
            </a:r>
            <a:r>
              <a:rPr lang="zh-CN" altLang="en-US" dirty="0"/>
              <a:t>总结展望</a:t>
            </a:r>
          </a:p>
        </p:txBody>
      </p:sp>
      <p:sp>
        <p:nvSpPr>
          <p:cNvPr id="8" name="标题 1">
            <a:extLst>
              <a:ext uri="{FF2B5EF4-FFF2-40B4-BE49-F238E27FC236}">
                <a16:creationId xmlns:a16="http://schemas.microsoft.com/office/drawing/2014/main" id="{10315A0C-75E0-4DD1-82BF-0F79FBD4B4E6}"/>
              </a:ext>
            </a:extLst>
          </p:cNvPr>
          <p:cNvSpPr txBox="1">
            <a:spLocks/>
          </p:cNvSpPr>
          <p:nvPr/>
        </p:nvSpPr>
        <p:spPr>
          <a:xfrm>
            <a:off x="4368185" y="2103437"/>
            <a:ext cx="5034699"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4.1 </a:t>
            </a:r>
            <a:r>
              <a:rPr lang="zh-CN" altLang="en-US" sz="3600" dirty="0"/>
              <a:t>研究总结</a:t>
            </a:r>
          </a:p>
        </p:txBody>
      </p:sp>
      <p:sp>
        <p:nvSpPr>
          <p:cNvPr id="9" name="标题 1">
            <a:extLst>
              <a:ext uri="{FF2B5EF4-FFF2-40B4-BE49-F238E27FC236}">
                <a16:creationId xmlns:a16="http://schemas.microsoft.com/office/drawing/2014/main" id="{BF53CCFA-734F-4761-9F53-D07E1382B29A}"/>
              </a:ext>
            </a:extLst>
          </p:cNvPr>
          <p:cNvSpPr txBox="1">
            <a:spLocks/>
          </p:cNvSpPr>
          <p:nvPr/>
        </p:nvSpPr>
        <p:spPr>
          <a:xfrm>
            <a:off x="4368186" y="3301201"/>
            <a:ext cx="5034699"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600" dirty="0"/>
              <a:t>4.2 </a:t>
            </a:r>
            <a:r>
              <a:rPr lang="zh-CN" altLang="en-US" sz="3600" dirty="0"/>
              <a:t>未来展望</a:t>
            </a:r>
          </a:p>
        </p:txBody>
      </p:sp>
    </p:spTree>
    <p:extLst>
      <p:ext uri="{BB962C8B-B14F-4D97-AF65-F5344CB8AC3E}">
        <p14:creationId xmlns:p14="http://schemas.microsoft.com/office/powerpoint/2010/main" val="1228535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C10F9-6A1D-4BDE-927B-F41E522AF3CC}"/>
              </a:ext>
            </a:extLst>
          </p:cNvPr>
          <p:cNvSpPr>
            <a:spLocks noGrp="1"/>
          </p:cNvSpPr>
          <p:nvPr>
            <p:ph type="title"/>
          </p:nvPr>
        </p:nvSpPr>
        <p:spPr/>
        <p:txBody>
          <a:bodyPr/>
          <a:lstStyle/>
          <a:p>
            <a:r>
              <a:rPr lang="en-US" altLang="zh-CN" dirty="0"/>
              <a:t>4.1 </a:t>
            </a:r>
            <a:r>
              <a:rPr lang="zh-CN" altLang="en-US" dirty="0"/>
              <a:t>研究总结</a:t>
            </a:r>
            <a:br>
              <a:rPr lang="zh-CN" altLang="en-US" dirty="0"/>
            </a:br>
            <a:endParaRPr lang="zh-CN" altLang="en-US" dirty="0"/>
          </a:p>
        </p:txBody>
      </p:sp>
      <p:sp>
        <p:nvSpPr>
          <p:cNvPr id="3" name="内容占位符 2">
            <a:extLst>
              <a:ext uri="{FF2B5EF4-FFF2-40B4-BE49-F238E27FC236}">
                <a16:creationId xmlns:a16="http://schemas.microsoft.com/office/drawing/2014/main" id="{721FEE6B-6F02-4410-BD31-8FD6D43CB04F}"/>
              </a:ext>
            </a:extLst>
          </p:cNvPr>
          <p:cNvSpPr>
            <a:spLocks noGrp="1"/>
          </p:cNvSpPr>
          <p:nvPr>
            <p:ph idx="1"/>
          </p:nvPr>
        </p:nvSpPr>
        <p:spPr/>
        <p:txBody>
          <a:bodyPr/>
          <a:lstStyle/>
          <a:p>
            <a:pPr marL="0" indent="0">
              <a:buNone/>
            </a:pPr>
            <a:r>
              <a:rPr lang="en-US" altLang="zh-CN" dirty="0"/>
              <a:t>	</a:t>
            </a:r>
            <a:r>
              <a:rPr lang="zh-CN" altLang="en-US" dirty="0"/>
              <a:t>在本次研究中我通过阅读有关网络流量分类的文献，了解了网络流量分类领域的现状，认识到了传统网络流量分类技术的局限性。思考近年来一些学者利用卷积神经网络进行网络流量分类的工作，总结出了基于卷积神经网络的网络流量分类性能差异的主要原因。</a:t>
            </a:r>
          </a:p>
          <a:p>
            <a:pPr marL="0" indent="0">
              <a:buNone/>
            </a:pPr>
            <a:r>
              <a:rPr lang="en-US" altLang="zh-CN" dirty="0"/>
              <a:t>	</a:t>
            </a:r>
            <a:r>
              <a:rPr lang="zh-CN" altLang="en-US" dirty="0"/>
              <a:t>在研究中，我选取原始流量数据的数据包作为数据来源，进行一系列的数据预处理，保证数据能够输入到卷积神经网络模型。然后使用深度学习框架</a:t>
            </a:r>
            <a:r>
              <a:rPr lang="en-US" altLang="zh-CN" dirty="0" err="1"/>
              <a:t>Tensorflow</a:t>
            </a:r>
            <a:r>
              <a:rPr lang="zh-CN" altLang="en-US" dirty="0"/>
              <a:t>完成模型的搭建，调整超参数和网络架构。直至模型</a:t>
            </a:r>
            <a:r>
              <a:rPr lang="en-US" altLang="zh-CN" dirty="0"/>
              <a:t>ISCXVPN2016</a:t>
            </a:r>
            <a:r>
              <a:rPr lang="zh-CN" altLang="en-US" dirty="0"/>
              <a:t>数据集混合流量分类时可以</a:t>
            </a:r>
            <a:r>
              <a:rPr lang="zh-CN" altLang="en-US" dirty="0">
                <a:solidFill>
                  <a:schemeClr val="accent3">
                    <a:lumMod val="60000"/>
                    <a:lumOff val="40000"/>
                  </a:schemeClr>
                </a:solidFill>
              </a:rPr>
              <a:t>分出</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种常规流量以及对应的</a:t>
            </a:r>
            <a:r>
              <a:rPr lang="en-US" altLang="zh-CN" dirty="0">
                <a:solidFill>
                  <a:schemeClr val="accent3">
                    <a:lumMod val="60000"/>
                    <a:lumOff val="40000"/>
                  </a:schemeClr>
                </a:solidFill>
              </a:rPr>
              <a:t>10</a:t>
            </a:r>
            <a:r>
              <a:rPr lang="zh-CN" altLang="en-US" dirty="0">
                <a:solidFill>
                  <a:schemeClr val="accent3">
                    <a:lumMod val="60000"/>
                    <a:lumOff val="40000"/>
                  </a:schemeClr>
                </a:solidFill>
              </a:rPr>
              <a:t>种加密流量</a:t>
            </a:r>
            <a:r>
              <a:rPr lang="zh-CN" altLang="en-US" dirty="0"/>
              <a:t>，还可以识别出</a:t>
            </a:r>
            <a:r>
              <a:rPr lang="en-US" altLang="zh-CN" dirty="0"/>
              <a:t>USTC-TFC2016</a:t>
            </a:r>
            <a:r>
              <a:rPr lang="zh-CN" altLang="en-US" dirty="0"/>
              <a:t>数据集混合流量的</a:t>
            </a:r>
            <a:r>
              <a:rPr lang="en-US" altLang="zh-CN" dirty="0">
                <a:solidFill>
                  <a:schemeClr val="accent3">
                    <a:lumMod val="60000"/>
                    <a:lumOff val="40000"/>
                  </a:schemeClr>
                </a:solidFill>
              </a:rPr>
              <a:t>8</a:t>
            </a:r>
            <a:r>
              <a:rPr lang="zh-CN" altLang="en-US" dirty="0">
                <a:solidFill>
                  <a:schemeClr val="accent3">
                    <a:lumMod val="60000"/>
                    <a:lumOff val="40000"/>
                  </a:schemeClr>
                </a:solidFill>
              </a:rPr>
              <a:t>种常规流量和</a:t>
            </a:r>
            <a:r>
              <a:rPr lang="en-US" altLang="zh-CN" dirty="0">
                <a:solidFill>
                  <a:schemeClr val="accent3">
                    <a:lumMod val="60000"/>
                    <a:lumOff val="40000"/>
                  </a:schemeClr>
                </a:solidFill>
              </a:rPr>
              <a:t>2</a:t>
            </a:r>
            <a:r>
              <a:rPr lang="zh-CN" altLang="en-US" dirty="0">
                <a:solidFill>
                  <a:schemeClr val="accent3">
                    <a:lumMod val="60000"/>
                    <a:lumOff val="40000"/>
                  </a:schemeClr>
                </a:solidFill>
              </a:rPr>
              <a:t>种恶意流量</a:t>
            </a:r>
            <a:r>
              <a:rPr lang="zh-CN" altLang="en-US" dirty="0"/>
              <a:t>，并且准确率都达到</a:t>
            </a:r>
            <a:r>
              <a:rPr lang="en-US" altLang="zh-CN" dirty="0"/>
              <a:t>90%</a:t>
            </a:r>
            <a:r>
              <a:rPr lang="zh-CN" altLang="en-US" dirty="0"/>
              <a:t>以上。最后面对数据不平衡问题，尝试了</a:t>
            </a:r>
            <a:r>
              <a:rPr lang="zh-CN" altLang="en-US" dirty="0">
                <a:solidFill>
                  <a:schemeClr val="accent3">
                    <a:lumMod val="60000"/>
                    <a:lumOff val="40000"/>
                  </a:schemeClr>
                </a:solidFill>
              </a:rPr>
              <a:t>采样方法以及改进的交叉验证方法，</a:t>
            </a:r>
            <a:r>
              <a:rPr lang="en-US" altLang="zh-CN" dirty="0">
                <a:solidFill>
                  <a:schemeClr val="accent3">
                    <a:lumMod val="60000"/>
                    <a:lumOff val="40000"/>
                  </a:schemeClr>
                </a:solidFill>
              </a:rPr>
              <a:t>F1</a:t>
            </a:r>
            <a:r>
              <a:rPr lang="zh-CN" altLang="en-US" dirty="0">
                <a:solidFill>
                  <a:schemeClr val="accent3">
                    <a:lumMod val="60000"/>
                    <a:lumOff val="40000"/>
                  </a:schemeClr>
                </a:solidFill>
              </a:rPr>
              <a:t>得分和准确率都在原来的基础上提升了</a:t>
            </a:r>
            <a:r>
              <a:rPr lang="en-US" altLang="zh-CN" dirty="0">
                <a:solidFill>
                  <a:schemeClr val="accent3">
                    <a:lumMod val="60000"/>
                    <a:lumOff val="40000"/>
                  </a:schemeClr>
                </a:solidFill>
              </a:rPr>
              <a:t>2</a:t>
            </a:r>
            <a:r>
              <a:rPr lang="zh-CN" altLang="en-US" dirty="0">
                <a:solidFill>
                  <a:schemeClr val="accent3">
                    <a:lumMod val="60000"/>
                    <a:lumOff val="40000"/>
                  </a:schemeClr>
                </a:solidFill>
              </a:rPr>
              <a:t>个百分点</a:t>
            </a:r>
            <a:r>
              <a:rPr lang="zh-CN" altLang="en-US" dirty="0"/>
              <a:t>。</a:t>
            </a:r>
          </a:p>
          <a:p>
            <a:pPr marL="0" indent="0">
              <a:buNone/>
            </a:pPr>
            <a:endParaRPr lang="zh-CN" altLang="en-US" dirty="0"/>
          </a:p>
        </p:txBody>
      </p:sp>
    </p:spTree>
    <p:extLst>
      <p:ext uri="{BB962C8B-B14F-4D97-AF65-F5344CB8AC3E}">
        <p14:creationId xmlns:p14="http://schemas.microsoft.com/office/powerpoint/2010/main" val="1401330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C10F9-6A1D-4BDE-927B-F41E522AF3CC}"/>
              </a:ext>
            </a:extLst>
          </p:cNvPr>
          <p:cNvSpPr>
            <a:spLocks noGrp="1"/>
          </p:cNvSpPr>
          <p:nvPr>
            <p:ph type="title"/>
          </p:nvPr>
        </p:nvSpPr>
        <p:spPr/>
        <p:txBody>
          <a:bodyPr/>
          <a:lstStyle/>
          <a:p>
            <a:r>
              <a:rPr lang="en-US" altLang="zh-CN" dirty="0"/>
              <a:t>4.2 </a:t>
            </a:r>
            <a:r>
              <a:rPr lang="zh-CN" altLang="en-US" dirty="0"/>
              <a:t>未来展望</a:t>
            </a:r>
            <a:br>
              <a:rPr lang="zh-CN" altLang="en-US" dirty="0"/>
            </a:br>
            <a:r>
              <a:rPr lang="zh-CN" altLang="en-US" dirty="0"/>
              <a:t/>
            </a:r>
            <a:br>
              <a:rPr lang="zh-CN" altLang="en-US" dirty="0"/>
            </a:br>
            <a:endParaRPr lang="zh-CN" altLang="en-US" dirty="0"/>
          </a:p>
        </p:txBody>
      </p:sp>
      <p:sp>
        <p:nvSpPr>
          <p:cNvPr id="3" name="内容占位符 2">
            <a:extLst>
              <a:ext uri="{FF2B5EF4-FFF2-40B4-BE49-F238E27FC236}">
                <a16:creationId xmlns:a16="http://schemas.microsoft.com/office/drawing/2014/main" id="{721FEE6B-6F02-4410-BD31-8FD6D43CB04F}"/>
              </a:ext>
            </a:extLst>
          </p:cNvPr>
          <p:cNvSpPr>
            <a:spLocks noGrp="1"/>
          </p:cNvSpPr>
          <p:nvPr>
            <p:ph idx="1"/>
          </p:nvPr>
        </p:nvSpPr>
        <p:spPr>
          <a:xfrm>
            <a:off x="1161958" y="1962302"/>
            <a:ext cx="8946541" cy="4195481"/>
          </a:xfrm>
        </p:spPr>
        <p:txBody>
          <a:bodyPr/>
          <a:lstStyle/>
          <a:p>
            <a:pPr marL="0" indent="0">
              <a:buNone/>
            </a:pPr>
            <a:r>
              <a:rPr lang="en-US" altLang="zh-CN" dirty="0"/>
              <a:t>	</a:t>
            </a:r>
            <a:r>
              <a:rPr lang="zh-CN" altLang="en-US" dirty="0"/>
              <a:t>在面对数据不平衡问题时，我尝试了采样方法和改进的交叉验证方法，取得了一定的效果，但是小类流量的准确率和</a:t>
            </a:r>
            <a:r>
              <a:rPr lang="en-US" altLang="zh-CN" dirty="0"/>
              <a:t>F1</a:t>
            </a:r>
            <a:r>
              <a:rPr lang="zh-CN" altLang="en-US" dirty="0"/>
              <a:t>得分还是和大类有着差距，我经过思考和查阅资料，提出了几个可以尝试的方向。</a:t>
            </a:r>
            <a:endParaRPr lang="en-US" altLang="zh-CN" dirty="0"/>
          </a:p>
          <a:p>
            <a:pPr marL="0" indent="0">
              <a:buNone/>
            </a:pPr>
            <a:r>
              <a:rPr lang="en-US" altLang="zh-CN" dirty="0">
                <a:solidFill>
                  <a:schemeClr val="accent3">
                    <a:lumMod val="60000"/>
                    <a:lumOff val="40000"/>
                  </a:schemeClr>
                </a:solidFill>
              </a:rPr>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1</a:t>
            </a:r>
            <a:r>
              <a:rPr lang="zh-CN" altLang="en-US" dirty="0">
                <a:solidFill>
                  <a:schemeClr val="accent3">
                    <a:lumMod val="60000"/>
                    <a:lumOff val="40000"/>
                  </a:schemeClr>
                </a:solidFill>
              </a:rPr>
              <a:t>）</a:t>
            </a:r>
            <a:r>
              <a:rPr lang="zh-CN" altLang="zh-CN" dirty="0">
                <a:solidFill>
                  <a:schemeClr val="accent3">
                    <a:lumMod val="60000"/>
                    <a:lumOff val="40000"/>
                  </a:schemeClr>
                </a:solidFill>
              </a:rPr>
              <a:t>选取时间序列等流特征代替数据包数据作为数据来源。</a:t>
            </a:r>
            <a:r>
              <a:rPr lang="zh-CN" altLang="zh-CN" dirty="0"/>
              <a:t>在此次研究中，通过实验我发现小类流量的差异和大类流量的差异在两个方面，一个是数据包的内容，一个是数据包的数目。如果选取数据来源时使用大类流量和小类流量没有差异的流特征，那么就避开了小类流量和大类流量的样本内容的差异，只剩下了样本的数目差异。这个方法的关键在于选取哪些小类流量和大类流量差异不大的流特征。</a:t>
            </a:r>
            <a:endParaRPr lang="en-US" altLang="zh-CN" dirty="0"/>
          </a:p>
          <a:p>
            <a:pPr marL="0" indent="0">
              <a:buNone/>
            </a:pPr>
            <a:r>
              <a:rPr lang="zh-CN" altLang="en-US" dirty="0">
                <a:solidFill>
                  <a:srgbClr val="E6B729">
                    <a:lumMod val="60000"/>
                    <a:lumOff val="40000"/>
                  </a:srgbClr>
                </a:solidFill>
              </a:rPr>
              <a:t>   （</a:t>
            </a:r>
            <a:r>
              <a:rPr lang="en-US" altLang="zh-CN" dirty="0">
                <a:solidFill>
                  <a:srgbClr val="E6B729">
                    <a:lumMod val="60000"/>
                    <a:lumOff val="40000"/>
                  </a:srgbClr>
                </a:solidFill>
              </a:rPr>
              <a:t>2</a:t>
            </a:r>
            <a:r>
              <a:rPr lang="zh-CN" altLang="en-US" dirty="0">
                <a:solidFill>
                  <a:srgbClr val="E6B729">
                    <a:lumMod val="60000"/>
                    <a:lumOff val="40000"/>
                  </a:srgbClr>
                </a:solidFill>
              </a:rPr>
              <a:t>）对于小类流量使用更加严格的惩罚因子。</a:t>
            </a:r>
            <a:r>
              <a:rPr lang="zh-CN" altLang="en-US" dirty="0">
                <a:solidFill>
                  <a:prstClr val="white"/>
                </a:solidFill>
              </a:rPr>
              <a:t>面对小类流量误判犯错时，给予它相比于大类流量更加严格的惩罚，加快小类流量的学习进程。这个需要对神经网络有着深入的了解。</a:t>
            </a:r>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1913733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C10F9-6A1D-4BDE-927B-F41E522AF3CC}"/>
              </a:ext>
            </a:extLst>
          </p:cNvPr>
          <p:cNvSpPr>
            <a:spLocks noGrp="1"/>
          </p:cNvSpPr>
          <p:nvPr>
            <p:ph type="title"/>
          </p:nvPr>
        </p:nvSpPr>
        <p:spPr/>
        <p:txBody>
          <a:bodyPr/>
          <a:lstStyle/>
          <a:p>
            <a:r>
              <a:rPr lang="en-US" altLang="zh-CN" dirty="0"/>
              <a:t>4.2 </a:t>
            </a:r>
            <a:r>
              <a:rPr lang="zh-CN" altLang="en-US" dirty="0"/>
              <a:t>未来展望</a:t>
            </a:r>
            <a:br>
              <a:rPr lang="zh-CN" altLang="en-US" dirty="0"/>
            </a:br>
            <a:r>
              <a:rPr lang="zh-CN" altLang="en-US" dirty="0"/>
              <a:t/>
            </a:r>
            <a:br>
              <a:rPr lang="zh-CN" altLang="en-US" dirty="0"/>
            </a:br>
            <a:endParaRPr lang="zh-CN" altLang="en-US" dirty="0"/>
          </a:p>
        </p:txBody>
      </p:sp>
      <p:sp>
        <p:nvSpPr>
          <p:cNvPr id="3" name="内容占位符 2">
            <a:extLst>
              <a:ext uri="{FF2B5EF4-FFF2-40B4-BE49-F238E27FC236}">
                <a16:creationId xmlns:a16="http://schemas.microsoft.com/office/drawing/2014/main" id="{721FEE6B-6F02-4410-BD31-8FD6D43CB04F}"/>
              </a:ext>
            </a:extLst>
          </p:cNvPr>
          <p:cNvSpPr>
            <a:spLocks noGrp="1"/>
          </p:cNvSpPr>
          <p:nvPr>
            <p:ph idx="1"/>
          </p:nvPr>
        </p:nvSpPr>
        <p:spPr>
          <a:xfrm>
            <a:off x="1103312" y="1408670"/>
            <a:ext cx="9853012" cy="4996612"/>
          </a:xfrm>
        </p:spPr>
        <p:txBody>
          <a:bodyPr>
            <a:normAutofit/>
          </a:bodyPr>
          <a:lstStyle/>
          <a:p>
            <a:pPr marL="0" indent="0">
              <a:buNone/>
            </a:pPr>
            <a:r>
              <a:rPr lang="en-US" altLang="zh-CN" dirty="0"/>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3</a:t>
            </a:r>
            <a:r>
              <a:rPr lang="zh-CN" altLang="en-US" dirty="0">
                <a:solidFill>
                  <a:schemeClr val="accent3">
                    <a:lumMod val="60000"/>
                    <a:lumOff val="40000"/>
                  </a:schemeClr>
                </a:solidFill>
              </a:rPr>
              <a:t>）对于小类流量加入人工构造数据。</a:t>
            </a:r>
            <a:r>
              <a:rPr lang="zh-CN" altLang="en-US" dirty="0"/>
              <a:t>例如</a:t>
            </a:r>
            <a:r>
              <a:rPr lang="en-US" altLang="zh-CN" dirty="0"/>
              <a:t>SMOTE(Synthetic Minority Over-sampling Technique)</a:t>
            </a:r>
            <a:r>
              <a:rPr lang="zh-CN" altLang="en-US" dirty="0"/>
              <a:t>。</a:t>
            </a:r>
            <a:r>
              <a:rPr lang="en-US" altLang="zh-CN" dirty="0"/>
              <a:t>SMOTE</a:t>
            </a:r>
            <a:r>
              <a:rPr lang="zh-CN" altLang="en-US" dirty="0"/>
              <a:t>是过采样算法，它可以人工生成数据集中从未出现过新的小类样本。具体就是使用</a:t>
            </a:r>
            <a:r>
              <a:rPr lang="en-US" altLang="zh-CN" dirty="0"/>
              <a:t>K</a:t>
            </a:r>
            <a:r>
              <a:rPr lang="zh-CN" altLang="en-US" dirty="0"/>
              <a:t>近邻在少数类样本之间插值生成新的样本。这个方法难点在需要一些工作找寻合适的</a:t>
            </a:r>
            <a:r>
              <a:rPr lang="en-US" altLang="zh-CN" dirty="0"/>
              <a:t>K</a:t>
            </a:r>
            <a:r>
              <a:rPr lang="zh-CN" altLang="en-US" dirty="0"/>
              <a:t>值。</a:t>
            </a:r>
            <a:endParaRPr lang="en-US" altLang="zh-CN" dirty="0"/>
          </a:p>
          <a:p>
            <a:pPr marL="0" indent="0">
              <a:buNone/>
            </a:pPr>
            <a:r>
              <a:rPr lang="en-US" altLang="zh-CN" dirty="0"/>
              <a:t>	</a:t>
            </a:r>
            <a:r>
              <a:rPr lang="zh-CN" altLang="en-US" dirty="0">
                <a:solidFill>
                  <a:schemeClr val="accent3">
                    <a:lumMod val="60000"/>
                    <a:lumOff val="40000"/>
                  </a:schemeClr>
                </a:solidFill>
              </a:rPr>
              <a:t>（</a:t>
            </a:r>
            <a:r>
              <a:rPr lang="en-US" altLang="zh-CN" dirty="0">
                <a:solidFill>
                  <a:schemeClr val="accent3">
                    <a:lumMod val="60000"/>
                    <a:lumOff val="40000"/>
                  </a:schemeClr>
                </a:solidFill>
              </a:rPr>
              <a:t>4</a:t>
            </a:r>
            <a:r>
              <a:rPr lang="zh-CN" altLang="en-US" dirty="0">
                <a:solidFill>
                  <a:schemeClr val="accent3">
                    <a:lumMod val="60000"/>
                    <a:lumOff val="40000"/>
                  </a:schemeClr>
                </a:solidFill>
              </a:rPr>
              <a:t>）加入机器学习算法。</a:t>
            </a:r>
            <a:r>
              <a:rPr lang="zh-CN" altLang="en-US" dirty="0"/>
              <a:t>在这个方面前人做出了尝试，例如</a:t>
            </a:r>
            <a:r>
              <a:rPr lang="en-US" altLang="zh-CN" dirty="0"/>
              <a:t>V. Tong</a:t>
            </a:r>
            <a:r>
              <a:rPr lang="zh-CN" altLang="en-US" dirty="0"/>
              <a:t>等人第一阶段使用随机森林检测两种小类流量。第二阶段将第一阶段剩下的流量采用卷积神经网络等手段分为其他三种流量。最后的实验结果表明可以分类出五种基于</a:t>
            </a:r>
            <a:r>
              <a:rPr lang="en-US" altLang="zh-CN" dirty="0"/>
              <a:t>QUIC</a:t>
            </a:r>
            <a:r>
              <a:rPr lang="zh-CN" altLang="en-US" dirty="0"/>
              <a:t>的流量，准确度很高（约</a:t>
            </a:r>
            <a:r>
              <a:rPr lang="en-US" altLang="zh-CN" dirty="0"/>
              <a:t>99</a:t>
            </a:r>
            <a:r>
              <a:rPr lang="zh-CN" altLang="en-US" dirty="0"/>
              <a:t>％）。</a:t>
            </a:r>
          </a:p>
          <a:p>
            <a:pPr marL="0" indent="0">
              <a:buNone/>
            </a:pPr>
            <a:r>
              <a:rPr lang="en-US" altLang="zh-CN" dirty="0"/>
              <a:t>	</a:t>
            </a:r>
            <a:r>
              <a:rPr lang="zh-CN" altLang="en-US" dirty="0"/>
              <a:t>不过这种办法还是很耗时耗力的。我想到了几个比较难的问题，第一是首先要找到对小类别流量数据友好的机器学习算法，这中间要尝试很多机器学习算法，要做很多工作，第二是找到合适的算法之后，面对数据集的迁移变化，可能这个合适的算法就会变得不再适用，接着又回到了第一个问题，所以还是挺耗费时间和精力的，但是一个不错的尝试方向。</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2186338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E624E7C3-AE1D-48CB-8B24-89C5C088225C}"/>
              </a:ext>
            </a:extLst>
          </p:cNvPr>
          <p:cNvSpPr>
            <a:spLocks noGrp="1"/>
          </p:cNvSpPr>
          <p:nvPr>
            <p:ph type="ctrTitle"/>
          </p:nvPr>
        </p:nvSpPr>
        <p:spPr>
          <a:xfrm>
            <a:off x="4054674" y="2553730"/>
            <a:ext cx="6119056" cy="1325727"/>
          </a:xfrm>
        </p:spPr>
        <p:txBody>
          <a:bodyPr/>
          <a:lstStyle/>
          <a:p>
            <a:r>
              <a:rPr lang="zh-CN" altLang="en-US" dirty="0"/>
              <a:t>谢谢观看</a:t>
            </a:r>
          </a:p>
        </p:txBody>
      </p:sp>
    </p:spTree>
    <p:extLst>
      <p:ext uri="{BB962C8B-B14F-4D97-AF65-F5344CB8AC3E}">
        <p14:creationId xmlns:p14="http://schemas.microsoft.com/office/powerpoint/2010/main" val="64201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A09E4-4A75-4489-ACFB-0C23130E9DC1}"/>
              </a:ext>
            </a:extLst>
          </p:cNvPr>
          <p:cNvSpPr>
            <a:spLocks noGrp="1"/>
          </p:cNvSpPr>
          <p:nvPr>
            <p:ph type="title"/>
          </p:nvPr>
        </p:nvSpPr>
        <p:spPr/>
        <p:txBody>
          <a:bodyPr/>
          <a:lstStyle/>
          <a:p>
            <a:r>
              <a:rPr lang="en-US" altLang="zh-CN" dirty="0"/>
              <a:t>1.1 </a:t>
            </a:r>
            <a:r>
              <a:rPr lang="zh-CN" altLang="en-US" dirty="0"/>
              <a:t>研究背景及意义</a:t>
            </a:r>
          </a:p>
        </p:txBody>
      </p:sp>
      <p:sp>
        <p:nvSpPr>
          <p:cNvPr id="3" name="内容占位符 2">
            <a:extLst>
              <a:ext uri="{FF2B5EF4-FFF2-40B4-BE49-F238E27FC236}">
                <a16:creationId xmlns:a16="http://schemas.microsoft.com/office/drawing/2014/main" id="{3E1D6002-2ABB-420B-92E5-DEA49853579F}"/>
              </a:ext>
            </a:extLst>
          </p:cNvPr>
          <p:cNvSpPr>
            <a:spLocks noGrp="1"/>
          </p:cNvSpPr>
          <p:nvPr>
            <p:ph idx="1"/>
          </p:nvPr>
        </p:nvSpPr>
        <p:spPr>
          <a:xfrm>
            <a:off x="838200" y="1825625"/>
            <a:ext cx="4836736" cy="4351338"/>
          </a:xfrm>
        </p:spPr>
        <p:txBody>
          <a:bodyPr>
            <a:normAutofit/>
          </a:bodyPr>
          <a:lstStyle/>
          <a:p>
            <a:pPr marL="0" indent="0">
              <a:buNone/>
            </a:pPr>
            <a:r>
              <a:rPr lang="en-US" altLang="zh-CN" dirty="0"/>
              <a:t>	</a:t>
            </a:r>
            <a:r>
              <a:rPr lang="zh-CN" altLang="en-US" dirty="0">
                <a:solidFill>
                  <a:schemeClr val="accent3">
                    <a:lumMod val="60000"/>
                    <a:lumOff val="40000"/>
                  </a:schemeClr>
                </a:solidFill>
              </a:rPr>
              <a:t>网络流量的组成通常是不平衡的。</a:t>
            </a:r>
            <a:r>
              <a:rPr lang="zh-CN" altLang="en-US" dirty="0"/>
              <a:t>例如视频流量和文字聊天流量的数据包数目差异很大，正常流量的数据包数目也是远远超出恶意攻击流量的数据包数目。而且网络流量的组成是不断更替的，每隔一段时间就出涌现出一些新的流量，这些流量刚开始也是规模比较小。所以面对数据不平衡的网络流量，在网络流量分类过程中分辨出多数大类流量的同时兼顾少数小类流量也是非常重要的。</a:t>
            </a:r>
          </a:p>
        </p:txBody>
      </p:sp>
      <p:sp>
        <p:nvSpPr>
          <p:cNvPr id="5" name="内容占位符 2">
            <a:extLst>
              <a:ext uri="{FF2B5EF4-FFF2-40B4-BE49-F238E27FC236}">
                <a16:creationId xmlns:a16="http://schemas.microsoft.com/office/drawing/2014/main" id="{956EFA53-AD97-4B64-A843-DC2F4DC65A0D}"/>
              </a:ext>
            </a:extLst>
          </p:cNvPr>
          <p:cNvSpPr txBox="1">
            <a:spLocks/>
          </p:cNvSpPr>
          <p:nvPr/>
        </p:nvSpPr>
        <p:spPr>
          <a:xfrm>
            <a:off x="5674936" y="1825625"/>
            <a:ext cx="57786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Clr>
                <a:schemeClr val="bg2">
                  <a:lumMod val="40000"/>
                  <a:lumOff val="60000"/>
                </a:schemeClr>
              </a:buClr>
              <a:buSzPct val="80000"/>
              <a:buNone/>
            </a:pPr>
            <a:r>
              <a:rPr lang="en-US" altLang="zh-CN" sz="2000" dirty="0">
                <a:latin typeface="+mj-lt"/>
                <a:ea typeface="+mj-ea"/>
                <a:cs typeface="+mj-cs"/>
              </a:rPr>
              <a:t>	</a:t>
            </a:r>
            <a:r>
              <a:rPr lang="zh-CN" altLang="en-US" sz="2000" dirty="0">
                <a:latin typeface="+mj-lt"/>
                <a:ea typeface="+mj-ea"/>
                <a:cs typeface="+mj-cs"/>
              </a:rPr>
              <a:t>流量分类已经研究了二十年：从</a:t>
            </a:r>
            <a:r>
              <a:rPr lang="en-US" altLang="zh-CN" sz="2000" dirty="0">
                <a:latin typeface="+mj-lt"/>
                <a:ea typeface="+mj-ea"/>
                <a:cs typeface="+mj-cs"/>
              </a:rPr>
              <a:t>ISP</a:t>
            </a:r>
            <a:r>
              <a:rPr lang="zh-CN" altLang="en-US" sz="2000" dirty="0">
                <a:latin typeface="+mj-lt"/>
                <a:ea typeface="+mj-ea"/>
                <a:cs typeface="+mj-cs"/>
              </a:rPr>
              <a:t>的</a:t>
            </a:r>
            <a:r>
              <a:rPr lang="en-US" altLang="zh-CN" sz="2000" dirty="0" err="1">
                <a:latin typeface="+mj-lt"/>
                <a:ea typeface="+mj-ea"/>
                <a:cs typeface="+mj-cs"/>
              </a:rPr>
              <a:t>Qos</a:t>
            </a:r>
            <a:r>
              <a:rPr lang="zh-CN" altLang="en-US" sz="2000" dirty="0">
                <a:latin typeface="+mj-lt"/>
                <a:ea typeface="+mj-ea"/>
                <a:cs typeface="+mj-cs"/>
              </a:rPr>
              <a:t>设置和计费，到防火墙和入侵检测系统等。基于端口，数据包检测和经典的机器学习方法已被广泛使用，但是由于互联网的急剧变化，这些方法的准确率已经下降。随着深度学习方法的蓬勃发展，</a:t>
            </a:r>
            <a:r>
              <a:rPr lang="zh-CN" altLang="en-US" sz="2000" dirty="0">
                <a:solidFill>
                  <a:schemeClr val="accent3">
                    <a:lumMod val="60000"/>
                    <a:lumOff val="40000"/>
                  </a:schemeClr>
                </a:solidFill>
                <a:latin typeface="+mj-lt"/>
                <a:ea typeface="+mj-ea"/>
                <a:cs typeface="+mj-cs"/>
              </a:rPr>
              <a:t>网络流量分类领域已经有学者用深度学习的方法做出了很多尝试，取得了很好的效果。</a:t>
            </a:r>
          </a:p>
        </p:txBody>
      </p:sp>
    </p:spTree>
    <p:extLst>
      <p:ext uri="{BB962C8B-B14F-4D97-AF65-F5344CB8AC3E}">
        <p14:creationId xmlns:p14="http://schemas.microsoft.com/office/powerpoint/2010/main" val="84368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A09E4-4A75-4489-ACFB-0C23130E9DC1}"/>
              </a:ext>
            </a:extLst>
          </p:cNvPr>
          <p:cNvSpPr>
            <a:spLocks noGrp="1"/>
          </p:cNvSpPr>
          <p:nvPr>
            <p:ph type="title"/>
          </p:nvPr>
        </p:nvSpPr>
        <p:spPr/>
        <p:txBody>
          <a:bodyPr/>
          <a:lstStyle/>
          <a:p>
            <a:r>
              <a:rPr lang="en-US" altLang="zh-CN" dirty="0"/>
              <a:t>1.2 </a:t>
            </a:r>
            <a:r>
              <a:rPr lang="zh-CN" altLang="en-US" dirty="0"/>
              <a:t>国内外研究现状</a:t>
            </a:r>
          </a:p>
        </p:txBody>
      </p:sp>
      <p:sp>
        <p:nvSpPr>
          <p:cNvPr id="5" name="内容占位符 4">
            <a:extLst>
              <a:ext uri="{FF2B5EF4-FFF2-40B4-BE49-F238E27FC236}">
                <a16:creationId xmlns:a16="http://schemas.microsoft.com/office/drawing/2014/main" id="{86838060-E7E6-44AC-AEA5-2562763795E8}"/>
              </a:ext>
            </a:extLst>
          </p:cNvPr>
          <p:cNvSpPr>
            <a:spLocks noGrp="1"/>
          </p:cNvSpPr>
          <p:nvPr>
            <p:ph idx="1"/>
          </p:nvPr>
        </p:nvSpPr>
        <p:spPr>
          <a:xfrm>
            <a:off x="1391636" y="2341242"/>
            <a:ext cx="8946541" cy="4195481"/>
          </a:xfrm>
        </p:spPr>
        <p:txBody>
          <a:bodyPr/>
          <a:lstStyle/>
          <a:p>
            <a:pPr marL="0" indent="0">
              <a:buNone/>
            </a:pPr>
            <a:r>
              <a:rPr lang="en-US" altLang="zh-CN" dirty="0"/>
              <a:t>	</a:t>
            </a:r>
            <a:r>
              <a:rPr lang="zh-CN" altLang="en-US" dirty="0"/>
              <a:t>为了满足网络管理的需要，流量分类技术得到了显著发展。根据我的理解，目前存在两种流量分类技术：</a:t>
            </a:r>
            <a:r>
              <a:rPr lang="zh-CN" altLang="en-US" dirty="0">
                <a:solidFill>
                  <a:schemeClr val="accent3">
                    <a:lumMod val="60000"/>
                    <a:lumOff val="40000"/>
                  </a:schemeClr>
                </a:solidFill>
              </a:rPr>
              <a:t>第一种为传统网络流量分类技术</a:t>
            </a:r>
            <a:r>
              <a:rPr lang="zh-CN" altLang="en-US" dirty="0"/>
              <a:t>，包括基于端口的流量分类技术，基于数据包的流量分类技术以及基于经典机器学习的分类技术，第二种种为近年来兴起的</a:t>
            </a:r>
            <a:r>
              <a:rPr lang="zh-CN" altLang="en-US" dirty="0">
                <a:solidFill>
                  <a:schemeClr val="accent3">
                    <a:lumMod val="60000"/>
                    <a:lumOff val="40000"/>
                  </a:schemeClr>
                </a:solidFill>
              </a:rPr>
              <a:t>基于深度学习的流量分类技术</a:t>
            </a:r>
            <a:r>
              <a:rPr lang="zh-CN" altLang="en-US" dirty="0"/>
              <a:t>。</a:t>
            </a:r>
          </a:p>
        </p:txBody>
      </p:sp>
    </p:spTree>
    <p:extLst>
      <p:ext uri="{BB962C8B-B14F-4D97-AF65-F5344CB8AC3E}">
        <p14:creationId xmlns:p14="http://schemas.microsoft.com/office/powerpoint/2010/main" val="173884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A09E4-4A75-4489-ACFB-0C23130E9DC1}"/>
              </a:ext>
            </a:extLst>
          </p:cNvPr>
          <p:cNvSpPr>
            <a:spLocks noGrp="1"/>
          </p:cNvSpPr>
          <p:nvPr>
            <p:ph type="title"/>
          </p:nvPr>
        </p:nvSpPr>
        <p:spPr>
          <a:xfrm>
            <a:off x="646111" y="452718"/>
            <a:ext cx="9404723" cy="1120709"/>
          </a:xfrm>
        </p:spPr>
        <p:txBody>
          <a:bodyPr/>
          <a:lstStyle/>
          <a:p>
            <a:r>
              <a:rPr lang="en-US" altLang="zh-CN" dirty="0"/>
              <a:t>1.2.1 </a:t>
            </a:r>
            <a:r>
              <a:rPr lang="zh-CN" altLang="en-US" dirty="0"/>
              <a:t>传统网络流量分类技术</a:t>
            </a:r>
          </a:p>
        </p:txBody>
      </p:sp>
      <p:graphicFrame>
        <p:nvGraphicFramePr>
          <p:cNvPr id="4" name="表格 4">
            <a:extLst>
              <a:ext uri="{FF2B5EF4-FFF2-40B4-BE49-F238E27FC236}">
                <a16:creationId xmlns:a16="http://schemas.microsoft.com/office/drawing/2014/main" id="{EB84AC9B-974B-4540-BAF4-659DC4F8E631}"/>
              </a:ext>
            </a:extLst>
          </p:cNvPr>
          <p:cNvGraphicFramePr>
            <a:graphicFrameLocks noGrp="1"/>
          </p:cNvGraphicFramePr>
          <p:nvPr>
            <p:ph idx="1"/>
            <p:extLst>
              <p:ext uri="{D42A27DB-BD31-4B8C-83A1-F6EECF244321}">
                <p14:modId xmlns:p14="http://schemas.microsoft.com/office/powerpoint/2010/main" val="1819678005"/>
              </p:ext>
            </p:extLst>
          </p:nvPr>
        </p:nvGraphicFramePr>
        <p:xfrm>
          <a:off x="522544" y="1985320"/>
          <a:ext cx="10808043" cy="4522572"/>
        </p:xfrm>
        <a:graphic>
          <a:graphicData uri="http://schemas.openxmlformats.org/drawingml/2006/table">
            <a:tbl>
              <a:tblPr firstRow="1" bandRow="1">
                <a:tableStyleId>{5C22544A-7EE6-4342-B048-85BDC9FD1C3A}</a:tableStyleId>
              </a:tblPr>
              <a:tblGrid>
                <a:gridCol w="3602681">
                  <a:extLst>
                    <a:ext uri="{9D8B030D-6E8A-4147-A177-3AD203B41FA5}">
                      <a16:colId xmlns:a16="http://schemas.microsoft.com/office/drawing/2014/main" val="1970817636"/>
                    </a:ext>
                  </a:extLst>
                </a:gridCol>
                <a:gridCol w="3602681">
                  <a:extLst>
                    <a:ext uri="{9D8B030D-6E8A-4147-A177-3AD203B41FA5}">
                      <a16:colId xmlns:a16="http://schemas.microsoft.com/office/drawing/2014/main" val="3067198514"/>
                    </a:ext>
                  </a:extLst>
                </a:gridCol>
                <a:gridCol w="3602681">
                  <a:extLst>
                    <a:ext uri="{9D8B030D-6E8A-4147-A177-3AD203B41FA5}">
                      <a16:colId xmlns:a16="http://schemas.microsoft.com/office/drawing/2014/main" val="3375008925"/>
                    </a:ext>
                  </a:extLst>
                </a:gridCol>
              </a:tblGrid>
              <a:tr h="1507524">
                <a:tc>
                  <a:txBody>
                    <a:bodyPr/>
                    <a:lstStyle/>
                    <a:p>
                      <a:r>
                        <a:rPr lang="en-US" altLang="zh-CN" dirty="0"/>
                        <a:t>1 </a:t>
                      </a:r>
                      <a:r>
                        <a:rPr lang="zh-CN" altLang="en-US" dirty="0"/>
                        <a:t>基于端口的流量分类技术</a:t>
                      </a:r>
                    </a:p>
                  </a:txBody>
                  <a:tcPr>
                    <a:solidFill>
                      <a:schemeClr val="accent4"/>
                    </a:solidFill>
                  </a:tcPr>
                </a:tc>
                <a:tc>
                  <a:txBody>
                    <a:bodyPr/>
                    <a:lstStyle/>
                    <a:p>
                      <a:r>
                        <a:rPr lang="zh-CN" altLang="en-US" dirty="0"/>
                        <a:t>例如，</a:t>
                      </a:r>
                      <a:r>
                        <a:rPr lang="en-US" altLang="zh-CN" dirty="0"/>
                        <a:t>21</a:t>
                      </a:r>
                      <a:r>
                        <a:rPr lang="zh-CN" altLang="en-US" dirty="0"/>
                        <a:t>端口号对应于</a:t>
                      </a:r>
                      <a:r>
                        <a:rPr lang="en-US" altLang="zh-CN" dirty="0"/>
                        <a:t>FTP</a:t>
                      </a:r>
                      <a:r>
                        <a:rPr lang="zh-CN" altLang="en-US" dirty="0"/>
                        <a:t>服务，</a:t>
                      </a:r>
                      <a:r>
                        <a:rPr lang="en-US" altLang="zh-CN" dirty="0"/>
                        <a:t>22</a:t>
                      </a:r>
                      <a:r>
                        <a:rPr lang="zh-CN" altLang="en-US" dirty="0"/>
                        <a:t>端口号对应于</a:t>
                      </a:r>
                      <a:r>
                        <a:rPr lang="en-US" altLang="zh-CN" dirty="0"/>
                        <a:t>SSH</a:t>
                      </a:r>
                      <a:r>
                        <a:rPr lang="zh-CN" altLang="en-US" dirty="0"/>
                        <a:t>服务，</a:t>
                      </a:r>
                      <a:r>
                        <a:rPr lang="en-US" altLang="zh-CN" dirty="0"/>
                        <a:t>80</a:t>
                      </a:r>
                      <a:r>
                        <a:rPr lang="zh-CN" altLang="en-US" dirty="0"/>
                        <a:t>端口号对应于</a:t>
                      </a:r>
                      <a:r>
                        <a:rPr lang="en-US" altLang="zh-CN" dirty="0"/>
                        <a:t>HTTP</a:t>
                      </a:r>
                      <a:r>
                        <a:rPr lang="zh-CN" altLang="en-US" dirty="0"/>
                        <a:t>服务，</a:t>
                      </a:r>
                      <a:r>
                        <a:rPr lang="en-US" altLang="zh-CN" dirty="0"/>
                        <a:t>443</a:t>
                      </a:r>
                      <a:r>
                        <a:rPr lang="zh-CN" altLang="en-US" dirty="0"/>
                        <a:t>端口号对应于</a:t>
                      </a:r>
                      <a:r>
                        <a:rPr lang="en-US" altLang="zh-CN" dirty="0"/>
                        <a:t>HTTPS</a:t>
                      </a:r>
                      <a:r>
                        <a:rPr lang="zh-CN" altLang="en-US" dirty="0"/>
                        <a:t>服务。</a:t>
                      </a:r>
                    </a:p>
                  </a:txBody>
                  <a:tcPr>
                    <a:solidFill>
                      <a:schemeClr val="accent4"/>
                    </a:solidFill>
                  </a:tcPr>
                </a:tc>
                <a:tc>
                  <a:txBody>
                    <a:bodyPr/>
                    <a:lstStyle/>
                    <a:p>
                      <a:r>
                        <a:rPr lang="en-US" altLang="zh-CN" dirty="0"/>
                        <a:t>P2P</a:t>
                      </a:r>
                      <a:r>
                        <a:rPr lang="zh-CN" altLang="en-US" dirty="0"/>
                        <a:t>应用程序开始使用动态端口号，某些服务允许用户自定义端口号。分类效果逐渐下降，识别率仅仅为</a:t>
                      </a:r>
                      <a:r>
                        <a:rPr lang="en-US" altLang="zh-CN" dirty="0"/>
                        <a:t>50%</a:t>
                      </a:r>
                      <a:r>
                        <a:rPr lang="zh-CN" altLang="en-US" dirty="0"/>
                        <a:t>至</a:t>
                      </a:r>
                      <a:r>
                        <a:rPr lang="en-US" altLang="zh-CN" dirty="0"/>
                        <a:t>70% </a:t>
                      </a:r>
                      <a:endParaRPr lang="zh-CN" altLang="en-US" dirty="0"/>
                    </a:p>
                  </a:txBody>
                  <a:tcPr>
                    <a:solidFill>
                      <a:schemeClr val="accent4"/>
                    </a:solidFill>
                  </a:tcPr>
                </a:tc>
                <a:extLst>
                  <a:ext uri="{0D108BD9-81ED-4DB2-BD59-A6C34878D82A}">
                    <a16:rowId xmlns:a16="http://schemas.microsoft.com/office/drawing/2014/main" val="625194273"/>
                  </a:ext>
                </a:extLst>
              </a:tr>
              <a:tr h="1507524">
                <a:tc>
                  <a:txBody>
                    <a:bodyPr/>
                    <a:lstStyle/>
                    <a:p>
                      <a:r>
                        <a:rPr lang="en-US" altLang="zh-CN" dirty="0"/>
                        <a:t>2 </a:t>
                      </a:r>
                      <a:r>
                        <a:rPr lang="zh-CN" altLang="en-US" dirty="0"/>
                        <a:t>基于数据包的流量分类技术</a:t>
                      </a:r>
                    </a:p>
                  </a:txBody>
                  <a:tcPr/>
                </a:tc>
                <a:tc>
                  <a:txBody>
                    <a:bodyPr/>
                    <a:lstStyle/>
                    <a:p>
                      <a:r>
                        <a:rPr lang="zh-CN" altLang="en-US" dirty="0"/>
                        <a:t>对网络流量数据的数据包载荷进行深度包检测，在应用层内容搜索协议特征串，例如：</a:t>
                      </a:r>
                      <a:r>
                        <a:rPr lang="en-US" altLang="zh-CN" dirty="0"/>
                        <a:t>BitTorrent Protocol</a:t>
                      </a:r>
                      <a:r>
                        <a:rPr lang="zh-CN" altLang="en-US" dirty="0"/>
                        <a:t>对应</a:t>
                      </a:r>
                      <a:r>
                        <a:rPr lang="en-US" altLang="zh-CN" dirty="0"/>
                        <a:t>BitTorrent</a:t>
                      </a:r>
                      <a:r>
                        <a:rPr lang="zh-CN" altLang="en-US" dirty="0"/>
                        <a:t>协议，</a:t>
                      </a:r>
                      <a:r>
                        <a:rPr lang="en-US" altLang="zh-CN" dirty="0"/>
                        <a:t>GET</a:t>
                      </a:r>
                      <a:r>
                        <a:rPr lang="zh-CN" altLang="en-US" dirty="0"/>
                        <a:t>对应</a:t>
                      </a:r>
                      <a:r>
                        <a:rPr lang="en-US" altLang="zh-CN" dirty="0"/>
                        <a:t>HTTP</a:t>
                      </a:r>
                      <a:r>
                        <a:rPr lang="zh-CN" altLang="en-US" dirty="0"/>
                        <a:t>协议。</a:t>
                      </a:r>
                    </a:p>
                  </a:txBody>
                  <a:tcPr/>
                </a:tc>
                <a:tc>
                  <a:txBody>
                    <a:bodyPr/>
                    <a:lstStyle/>
                    <a:p>
                      <a:r>
                        <a:rPr lang="zh-CN" altLang="en-US" dirty="0"/>
                        <a:t>互联网上的加密流量不断增加，许多应用程序使用协议封装或混淆来避免一些网络识别和拦截策略。用户的隐私得不到保证。不再是主流技术。</a:t>
                      </a:r>
                    </a:p>
                  </a:txBody>
                  <a:tcPr/>
                </a:tc>
                <a:extLst>
                  <a:ext uri="{0D108BD9-81ED-4DB2-BD59-A6C34878D82A}">
                    <a16:rowId xmlns:a16="http://schemas.microsoft.com/office/drawing/2014/main" val="1011590867"/>
                  </a:ext>
                </a:extLst>
              </a:tr>
              <a:tr h="1507524">
                <a:tc>
                  <a:txBody>
                    <a:bodyPr/>
                    <a:lstStyle/>
                    <a:p>
                      <a:r>
                        <a:rPr lang="en-US" altLang="zh-CN" dirty="0"/>
                        <a:t>3 </a:t>
                      </a:r>
                      <a:r>
                        <a:rPr lang="zh-CN" altLang="en-US" dirty="0"/>
                        <a:t>基于机器学习的流量分类技术</a:t>
                      </a:r>
                    </a:p>
                  </a:txBody>
                  <a:tcPr/>
                </a:tc>
                <a:tc>
                  <a:txBody>
                    <a:bodyPr/>
                    <a:lstStyle/>
                    <a:p>
                      <a:r>
                        <a:rPr lang="zh-CN" altLang="en-US" dirty="0"/>
                        <a:t>例如</a:t>
                      </a:r>
                      <a:r>
                        <a:rPr lang="en-US" altLang="zh-CN" dirty="0"/>
                        <a:t>Zhang J</a:t>
                      </a:r>
                      <a:r>
                        <a:rPr lang="zh-CN" altLang="en-US" dirty="0"/>
                        <a:t>等人尝试使用自动优化参数的半监督</a:t>
                      </a:r>
                      <a:r>
                        <a:rPr lang="en-US" altLang="zh-CN" dirty="0"/>
                        <a:t>K-means</a:t>
                      </a:r>
                      <a:r>
                        <a:rPr lang="zh-CN" altLang="en-US" dirty="0"/>
                        <a:t>聚类算法细粒度区分未知流量。</a:t>
                      </a:r>
                      <a:r>
                        <a:rPr lang="en-US" altLang="zh-CN" dirty="0"/>
                        <a:t>Kong</a:t>
                      </a:r>
                      <a:r>
                        <a:rPr lang="zh-CN" altLang="en-US" dirty="0"/>
                        <a:t>等人利用 </a:t>
                      </a:r>
                      <a:r>
                        <a:rPr lang="en-US" altLang="zh-CN" dirty="0"/>
                        <a:t>SVM</a:t>
                      </a:r>
                      <a:r>
                        <a:rPr lang="zh-CN" altLang="en-US" dirty="0"/>
                        <a:t>对多种攻击流量应用进行分类和识别。</a:t>
                      </a:r>
                    </a:p>
                  </a:txBody>
                  <a:tcPr/>
                </a:tc>
                <a:tc>
                  <a:txBody>
                    <a:bodyPr/>
                    <a:lstStyle/>
                    <a:p>
                      <a:r>
                        <a:rPr lang="zh-CN" altLang="en-US" dirty="0"/>
                        <a:t>特征工程依赖于行业的专家来做特征选取工作。而且面对如今的大数据时代，此项技术的效率也在慢慢的下降。</a:t>
                      </a:r>
                    </a:p>
                  </a:txBody>
                  <a:tcPr/>
                </a:tc>
                <a:extLst>
                  <a:ext uri="{0D108BD9-81ED-4DB2-BD59-A6C34878D82A}">
                    <a16:rowId xmlns:a16="http://schemas.microsoft.com/office/drawing/2014/main" val="2704919492"/>
                  </a:ext>
                </a:extLst>
              </a:tr>
            </a:tbl>
          </a:graphicData>
        </a:graphic>
      </p:graphicFrame>
      <p:graphicFrame>
        <p:nvGraphicFramePr>
          <p:cNvPr id="8" name="表格 7">
            <a:extLst>
              <a:ext uri="{FF2B5EF4-FFF2-40B4-BE49-F238E27FC236}">
                <a16:creationId xmlns:a16="http://schemas.microsoft.com/office/drawing/2014/main" id="{61152B89-6FBC-4502-BD67-1C781FB12F4B}"/>
              </a:ext>
            </a:extLst>
          </p:cNvPr>
          <p:cNvGraphicFramePr>
            <a:graphicFrameLocks noGrp="1"/>
          </p:cNvGraphicFramePr>
          <p:nvPr>
            <p:extLst>
              <p:ext uri="{D42A27DB-BD31-4B8C-83A1-F6EECF244321}">
                <p14:modId xmlns:p14="http://schemas.microsoft.com/office/powerpoint/2010/main" val="281801175"/>
              </p:ext>
            </p:extLst>
          </p:nvPr>
        </p:nvGraphicFramePr>
        <p:xfrm>
          <a:off x="522544" y="1426563"/>
          <a:ext cx="10808043" cy="558757"/>
        </p:xfrm>
        <a:graphic>
          <a:graphicData uri="http://schemas.openxmlformats.org/drawingml/2006/table">
            <a:tbl>
              <a:tblPr firstRow="1" bandRow="1">
                <a:tableStyleId>{5C22544A-7EE6-4342-B048-85BDC9FD1C3A}</a:tableStyleId>
              </a:tblPr>
              <a:tblGrid>
                <a:gridCol w="3602681">
                  <a:extLst>
                    <a:ext uri="{9D8B030D-6E8A-4147-A177-3AD203B41FA5}">
                      <a16:colId xmlns:a16="http://schemas.microsoft.com/office/drawing/2014/main" val="3280026823"/>
                    </a:ext>
                  </a:extLst>
                </a:gridCol>
                <a:gridCol w="3602681">
                  <a:extLst>
                    <a:ext uri="{9D8B030D-6E8A-4147-A177-3AD203B41FA5}">
                      <a16:colId xmlns:a16="http://schemas.microsoft.com/office/drawing/2014/main" val="1206542196"/>
                    </a:ext>
                  </a:extLst>
                </a:gridCol>
                <a:gridCol w="3602681">
                  <a:extLst>
                    <a:ext uri="{9D8B030D-6E8A-4147-A177-3AD203B41FA5}">
                      <a16:colId xmlns:a16="http://schemas.microsoft.com/office/drawing/2014/main" val="1635154948"/>
                    </a:ext>
                  </a:extLst>
                </a:gridCol>
              </a:tblGrid>
              <a:tr h="558757">
                <a:tc>
                  <a:txBody>
                    <a:bodyPr/>
                    <a:lstStyle/>
                    <a:p>
                      <a:pPr algn="ctr"/>
                      <a:r>
                        <a:rPr lang="zh-CN" altLang="en-US" dirty="0"/>
                        <a:t>传统网络流量分类技术类别</a:t>
                      </a:r>
                    </a:p>
                  </a:txBody>
                  <a:tcPr>
                    <a:solidFill>
                      <a:schemeClr val="accent3"/>
                    </a:solidFill>
                  </a:tcPr>
                </a:tc>
                <a:tc>
                  <a:txBody>
                    <a:bodyPr/>
                    <a:lstStyle/>
                    <a:p>
                      <a:pPr algn="ctr"/>
                      <a:r>
                        <a:rPr lang="zh-CN" altLang="en-US" dirty="0"/>
                        <a:t>识别过程</a:t>
                      </a:r>
                    </a:p>
                  </a:txBody>
                  <a:tcPr>
                    <a:solidFill>
                      <a:schemeClr val="accent3"/>
                    </a:solidFill>
                  </a:tcPr>
                </a:tc>
                <a:tc>
                  <a:txBody>
                    <a:bodyPr/>
                    <a:lstStyle/>
                    <a:p>
                      <a:pPr algn="ctr"/>
                      <a:r>
                        <a:rPr lang="zh-CN" altLang="en-US" sz="1800" b="1" kern="1200" dirty="0">
                          <a:solidFill>
                            <a:schemeClr val="lt1"/>
                          </a:solidFill>
                          <a:latin typeface="+mn-lt"/>
                          <a:ea typeface="+mn-ea"/>
                          <a:cs typeface="+mn-cs"/>
                        </a:rPr>
                        <a:t>现今的问题</a:t>
                      </a:r>
                    </a:p>
                  </a:txBody>
                  <a:tcPr>
                    <a:solidFill>
                      <a:schemeClr val="accent3"/>
                    </a:solidFill>
                  </a:tcPr>
                </a:tc>
                <a:extLst>
                  <a:ext uri="{0D108BD9-81ED-4DB2-BD59-A6C34878D82A}">
                    <a16:rowId xmlns:a16="http://schemas.microsoft.com/office/drawing/2014/main" val="1135025799"/>
                  </a:ext>
                </a:extLst>
              </a:tr>
            </a:tbl>
          </a:graphicData>
        </a:graphic>
      </p:graphicFrame>
    </p:spTree>
    <p:extLst>
      <p:ext uri="{BB962C8B-B14F-4D97-AF65-F5344CB8AC3E}">
        <p14:creationId xmlns:p14="http://schemas.microsoft.com/office/powerpoint/2010/main" val="286597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A09E4-4A75-4489-ACFB-0C23130E9DC1}"/>
              </a:ext>
            </a:extLst>
          </p:cNvPr>
          <p:cNvSpPr>
            <a:spLocks noGrp="1"/>
          </p:cNvSpPr>
          <p:nvPr>
            <p:ph type="title"/>
          </p:nvPr>
        </p:nvSpPr>
        <p:spPr/>
        <p:txBody>
          <a:bodyPr/>
          <a:lstStyle/>
          <a:p>
            <a:r>
              <a:rPr lang="en-US" altLang="zh-CN" dirty="0"/>
              <a:t>1.2.2 </a:t>
            </a:r>
            <a:r>
              <a:rPr lang="zh-CN" altLang="en-US" dirty="0"/>
              <a:t>基于深度学习的流量分类技术</a:t>
            </a:r>
          </a:p>
        </p:txBody>
      </p:sp>
      <p:sp>
        <p:nvSpPr>
          <p:cNvPr id="5" name="内容占位符 4">
            <a:extLst>
              <a:ext uri="{FF2B5EF4-FFF2-40B4-BE49-F238E27FC236}">
                <a16:creationId xmlns:a16="http://schemas.microsoft.com/office/drawing/2014/main" id="{86838060-E7E6-44AC-AEA5-2562763795E8}"/>
              </a:ext>
            </a:extLst>
          </p:cNvPr>
          <p:cNvSpPr>
            <a:spLocks noGrp="1"/>
          </p:cNvSpPr>
          <p:nvPr>
            <p:ph sz="half" idx="2"/>
          </p:nvPr>
        </p:nvSpPr>
        <p:spPr>
          <a:xfrm>
            <a:off x="1076311" y="2899551"/>
            <a:ext cx="4396339" cy="3573162"/>
          </a:xfrm>
        </p:spPr>
        <p:txBody>
          <a:bodyPr>
            <a:normAutofit/>
          </a:bodyPr>
          <a:lstStyle/>
          <a:p>
            <a:pPr marL="0" indent="0">
              <a:buNone/>
            </a:pPr>
            <a:r>
              <a:rPr lang="en-US" altLang="zh-CN" dirty="0"/>
              <a:t>	Wei Wang</a:t>
            </a:r>
            <a:r>
              <a:rPr lang="zh-CN" altLang="en-US" dirty="0"/>
              <a:t>等人将预处理后的流量数据输入两种维度的</a:t>
            </a:r>
            <a:r>
              <a:rPr lang="en-US" altLang="zh-CN" dirty="0"/>
              <a:t>CNN</a:t>
            </a:r>
            <a:r>
              <a:rPr lang="zh-CN" altLang="en-US" dirty="0"/>
              <a:t>（一维和二维</a:t>
            </a:r>
            <a:r>
              <a:rPr lang="en-US" altLang="zh-CN" dirty="0"/>
              <a:t>CNN</a:t>
            </a:r>
            <a:r>
              <a:rPr lang="zh-CN" altLang="en-US" dirty="0"/>
              <a:t>）进行分类 。作者观察实验评价指标中的准确率等，和基于经典机器学习技术（</a:t>
            </a:r>
            <a:r>
              <a:rPr lang="en-US" altLang="zh-CN" dirty="0"/>
              <a:t>C4.5</a:t>
            </a:r>
            <a:r>
              <a:rPr lang="zh-CN" altLang="en-US" dirty="0"/>
              <a:t>等）相比实现了大的超越。验证了此方法的优越性。</a:t>
            </a:r>
          </a:p>
        </p:txBody>
      </p:sp>
      <p:sp>
        <p:nvSpPr>
          <p:cNvPr id="14" name="内容占位符 13">
            <a:extLst>
              <a:ext uri="{FF2B5EF4-FFF2-40B4-BE49-F238E27FC236}">
                <a16:creationId xmlns:a16="http://schemas.microsoft.com/office/drawing/2014/main" id="{3B167CC2-FA4C-421A-9A9A-AB5DCE130CEC}"/>
              </a:ext>
            </a:extLst>
          </p:cNvPr>
          <p:cNvSpPr>
            <a:spLocks noGrp="1"/>
          </p:cNvSpPr>
          <p:nvPr>
            <p:ph sz="quarter" idx="4"/>
          </p:nvPr>
        </p:nvSpPr>
        <p:spPr>
          <a:xfrm>
            <a:off x="5654494" y="2899551"/>
            <a:ext cx="4396339" cy="3741738"/>
          </a:xfrm>
        </p:spPr>
        <p:txBody>
          <a:bodyPr>
            <a:normAutofit/>
          </a:bodyPr>
          <a:lstStyle/>
          <a:p>
            <a:pPr marL="0" indent="0">
              <a:buNone/>
            </a:pPr>
            <a:r>
              <a:rPr lang="en-US" altLang="zh-CN" dirty="0"/>
              <a:t> 	</a:t>
            </a:r>
            <a:r>
              <a:rPr lang="en-US" altLang="zh-CN" dirty="0" err="1"/>
              <a:t>M.Lopez</a:t>
            </a:r>
            <a:r>
              <a:rPr lang="en-US" altLang="zh-CN" dirty="0"/>
              <a:t>-Martin</a:t>
            </a:r>
            <a:r>
              <a:rPr lang="zh-CN" altLang="en-US" dirty="0"/>
              <a:t>等人将</a:t>
            </a:r>
            <a:r>
              <a:rPr lang="en-US" altLang="zh-CN" dirty="0"/>
              <a:t>CNN</a:t>
            </a:r>
            <a:r>
              <a:rPr lang="zh-CN" altLang="en-US" dirty="0"/>
              <a:t>和</a:t>
            </a:r>
            <a:r>
              <a:rPr lang="en-US" altLang="zh-CN" dirty="0"/>
              <a:t>RNN</a:t>
            </a:r>
            <a:r>
              <a:rPr lang="zh-CN" altLang="en-US" dirty="0"/>
              <a:t>结合起来，用于网络流量分类。网络输入数据的两个维度分别为作者选取的流统计特征（源端口号、目的端口号、包方向、负载字节数、</a:t>
            </a:r>
            <a:r>
              <a:rPr lang="en-US" altLang="zh-CN" dirty="0"/>
              <a:t>TCP</a:t>
            </a:r>
            <a:r>
              <a:rPr lang="zh-CN" altLang="en-US" dirty="0"/>
              <a:t>窗口大小、到达间隔等）和数据包序列号。实验取得了优异的效果。作者还通过实验研究了网络结构、选取的特征、时间序列长度对分类性能的影响。</a:t>
            </a:r>
          </a:p>
          <a:p>
            <a:pPr marL="0" indent="0">
              <a:buNone/>
            </a:pPr>
            <a:endParaRPr lang="zh-CN" altLang="en-US" dirty="0"/>
          </a:p>
        </p:txBody>
      </p:sp>
      <p:sp>
        <p:nvSpPr>
          <p:cNvPr id="15" name="内容占位符 4">
            <a:extLst>
              <a:ext uri="{FF2B5EF4-FFF2-40B4-BE49-F238E27FC236}">
                <a16:creationId xmlns:a16="http://schemas.microsoft.com/office/drawing/2014/main" id="{8FBAEF18-7CE8-44FD-8683-75029E636382}"/>
              </a:ext>
            </a:extLst>
          </p:cNvPr>
          <p:cNvSpPr txBox="1">
            <a:spLocks/>
          </p:cNvSpPr>
          <p:nvPr/>
        </p:nvSpPr>
        <p:spPr>
          <a:xfrm>
            <a:off x="1009798" y="1853248"/>
            <a:ext cx="9041035" cy="15342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US" altLang="zh-CN" dirty="0"/>
              <a:t>	</a:t>
            </a:r>
            <a:r>
              <a:rPr lang="zh-CN" altLang="en-US" dirty="0"/>
              <a:t>近年来，深度学习在许多领域取得了不凡的成就，许多学者也开始将它应用于网络流量分类。许多研究证明了</a:t>
            </a:r>
            <a:r>
              <a:rPr lang="en-US" altLang="zh-CN" dirty="0"/>
              <a:t>CNN</a:t>
            </a:r>
            <a:r>
              <a:rPr lang="zh-CN" altLang="en-US" dirty="0"/>
              <a:t>应用于网络流量分类的可行性和有效性。</a:t>
            </a:r>
            <a:r>
              <a:rPr lang="en-US" altLang="zh-CN" dirty="0"/>
              <a:t>	</a:t>
            </a:r>
            <a:endParaRPr lang="zh-CN" altLang="en-US" dirty="0"/>
          </a:p>
        </p:txBody>
      </p:sp>
    </p:spTree>
    <p:extLst>
      <p:ext uri="{BB962C8B-B14F-4D97-AF65-F5344CB8AC3E}">
        <p14:creationId xmlns:p14="http://schemas.microsoft.com/office/powerpoint/2010/main" val="21615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E829BB8-323B-433A-953E-FA2F72044FD1}"/>
              </a:ext>
            </a:extLst>
          </p:cNvPr>
          <p:cNvSpPr>
            <a:spLocks noGrp="1"/>
          </p:cNvSpPr>
          <p:nvPr>
            <p:ph type="title"/>
          </p:nvPr>
        </p:nvSpPr>
        <p:spPr/>
        <p:txBody>
          <a:bodyPr/>
          <a:lstStyle/>
          <a:p>
            <a:r>
              <a:rPr lang="en-US" altLang="zh-CN" dirty="0"/>
              <a:t>1.3 CNN</a:t>
            </a:r>
            <a:r>
              <a:rPr lang="zh-CN" altLang="en-US" dirty="0"/>
              <a:t>流量分类的差异</a:t>
            </a:r>
            <a:br>
              <a:rPr lang="zh-CN" altLang="en-US" dirty="0"/>
            </a:br>
            <a:endParaRPr lang="zh-CN" altLang="en-US" dirty="0"/>
          </a:p>
        </p:txBody>
      </p:sp>
      <p:sp>
        <p:nvSpPr>
          <p:cNvPr id="10" name="内容占位符 9">
            <a:extLst>
              <a:ext uri="{FF2B5EF4-FFF2-40B4-BE49-F238E27FC236}">
                <a16:creationId xmlns:a16="http://schemas.microsoft.com/office/drawing/2014/main" id="{714C1DD1-CDEA-4E34-87C2-72059F445DB1}"/>
              </a:ext>
            </a:extLst>
          </p:cNvPr>
          <p:cNvSpPr>
            <a:spLocks noGrp="1"/>
          </p:cNvSpPr>
          <p:nvPr>
            <p:ph idx="1"/>
          </p:nvPr>
        </p:nvSpPr>
        <p:spPr/>
        <p:txBody>
          <a:bodyPr/>
          <a:lstStyle/>
          <a:p>
            <a:pPr marL="0" indent="0">
              <a:buNone/>
            </a:pPr>
            <a:r>
              <a:rPr lang="en-US" altLang="zh-CN" dirty="0"/>
              <a:t>	</a:t>
            </a:r>
            <a:r>
              <a:rPr lang="en-US" altLang="zh-CN" dirty="0">
                <a:solidFill>
                  <a:schemeClr val="accent3">
                    <a:lumMod val="60000"/>
                    <a:lumOff val="40000"/>
                  </a:schemeClr>
                </a:solidFill>
              </a:rPr>
              <a:t>1. </a:t>
            </a:r>
            <a:r>
              <a:rPr lang="zh-CN" altLang="en-US" dirty="0">
                <a:solidFill>
                  <a:schemeClr val="accent3">
                    <a:lumMod val="60000"/>
                    <a:lumOff val="40000"/>
                  </a:schemeClr>
                </a:solidFill>
              </a:rPr>
              <a:t>数据来源为原始数据包数据或者流统计特征</a:t>
            </a:r>
          </a:p>
          <a:p>
            <a:pPr marL="0" indent="0">
              <a:buNone/>
            </a:pPr>
            <a:r>
              <a:rPr lang="en-US" altLang="zh-CN" dirty="0"/>
              <a:t>	W. Wang</a:t>
            </a:r>
            <a:r>
              <a:rPr lang="zh-CN" altLang="en-US" dirty="0"/>
              <a:t>等人在在数据预处理阶段用一维向量来表示每个流或会话，只使用每个数据包中前</a:t>
            </a:r>
            <a:r>
              <a:rPr lang="en-US" altLang="zh-CN" dirty="0"/>
              <a:t>784</a:t>
            </a:r>
            <a:r>
              <a:rPr lang="zh-CN" altLang="en-US" dirty="0"/>
              <a:t>个字节。</a:t>
            </a:r>
            <a:r>
              <a:rPr lang="en-US" altLang="zh-CN" dirty="0"/>
              <a:t>	</a:t>
            </a:r>
          </a:p>
          <a:p>
            <a:pPr marL="0" indent="0">
              <a:buNone/>
            </a:pPr>
            <a:r>
              <a:rPr lang="en-US" altLang="zh-CN" dirty="0"/>
              <a:t>	S. Rezaei</a:t>
            </a:r>
            <a:r>
              <a:rPr lang="zh-CN" altLang="en-US" dirty="0"/>
              <a:t>等人中使用基于一维</a:t>
            </a:r>
            <a:r>
              <a:rPr lang="en-US" altLang="zh-CN" dirty="0"/>
              <a:t>CNN</a:t>
            </a:r>
            <a:r>
              <a:rPr lang="zh-CN" altLang="en-US" dirty="0"/>
              <a:t>的半监督方法对</a:t>
            </a:r>
            <a:r>
              <a:rPr lang="en-US" altLang="zh-CN" dirty="0"/>
              <a:t>Google</a:t>
            </a:r>
            <a:r>
              <a:rPr lang="zh-CN" altLang="en-US" dirty="0"/>
              <a:t>应用程序分类。他们使用采样时间序列特征代替前</a:t>
            </a:r>
            <a:r>
              <a:rPr lang="en-US" altLang="zh-CN" dirty="0"/>
              <a:t>n</a:t>
            </a:r>
            <a:r>
              <a:rPr lang="zh-CN" altLang="en-US" dirty="0"/>
              <a:t>个包，取得了不错的效果</a:t>
            </a:r>
            <a:r>
              <a:rPr lang="en-US" altLang="zh-CN" dirty="0"/>
              <a:t>,</a:t>
            </a:r>
            <a:r>
              <a:rPr lang="zh-CN" altLang="en-US" dirty="0"/>
              <a:t>这验证了使用采样时间序列特征代替前</a:t>
            </a:r>
            <a:r>
              <a:rPr lang="en-US" altLang="zh-CN" dirty="0"/>
              <a:t>n</a:t>
            </a:r>
            <a:r>
              <a:rPr lang="zh-CN" altLang="en-US" dirty="0"/>
              <a:t>个包的可能性。</a:t>
            </a:r>
          </a:p>
          <a:p>
            <a:pPr marL="0" indent="0">
              <a:buNone/>
            </a:pPr>
            <a:r>
              <a:rPr lang="en-US" altLang="zh-CN" dirty="0"/>
              <a:t>	</a:t>
            </a:r>
            <a:r>
              <a:rPr lang="zh-CN" altLang="en-US" dirty="0"/>
              <a:t>本次研究我选择使用了前</a:t>
            </a:r>
            <a:r>
              <a:rPr lang="en-US" altLang="zh-CN" dirty="0"/>
              <a:t>n</a:t>
            </a:r>
            <a:r>
              <a:rPr lang="zh-CN" altLang="en-US" dirty="0"/>
              <a:t>个包，因为它的处理比较简单，效果也不错。相比于流统计特征不相上下，很适合刚刚入门的我。</a:t>
            </a:r>
          </a:p>
          <a:p>
            <a:pPr marL="0" indent="0">
              <a:buNone/>
            </a:pPr>
            <a:endParaRPr lang="en-US" altLang="zh-CN" dirty="0"/>
          </a:p>
        </p:txBody>
      </p:sp>
    </p:spTree>
    <p:extLst>
      <p:ext uri="{BB962C8B-B14F-4D97-AF65-F5344CB8AC3E}">
        <p14:creationId xmlns:p14="http://schemas.microsoft.com/office/powerpoint/2010/main" val="3589009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1018</Words>
  <Application>Microsoft Office PowerPoint</Application>
  <PresentationFormat>宽屏</PresentationFormat>
  <Paragraphs>544</Paragraphs>
  <Slides>47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47</vt:i4>
      </vt:variant>
    </vt:vector>
  </HeadingPairs>
  <TitlesOfParts>
    <vt:vector size="60" baseType="lpstr">
      <vt:lpstr>等线</vt:lpstr>
      <vt:lpstr>等线 Light</vt:lpstr>
      <vt:lpstr>方正兰亭粗黑简体</vt:lpstr>
      <vt:lpstr>黑体</vt:lpstr>
      <vt:lpstr>楷体_GB2312</vt:lpstr>
      <vt:lpstr>宋体</vt:lpstr>
      <vt:lpstr>Arial</vt:lpstr>
      <vt:lpstr>Calibri</vt:lpstr>
      <vt:lpstr>Century Gothic</vt:lpstr>
      <vt:lpstr>Times New Roman</vt:lpstr>
      <vt:lpstr>Wingdings 3</vt:lpstr>
      <vt:lpstr>离子</vt:lpstr>
      <vt:lpstr>Office 主题​​</vt:lpstr>
      <vt:lpstr>基于卷积神经网络（CNN）      的网络流量分类</vt:lpstr>
      <vt:lpstr>PowerPoint 演示文稿</vt:lpstr>
      <vt:lpstr>1 绪论</vt:lpstr>
      <vt:lpstr>1.1 研究背景及意义</vt:lpstr>
      <vt:lpstr>1.1 研究背景及意义</vt:lpstr>
      <vt:lpstr>1.2 国内外研究现状</vt:lpstr>
      <vt:lpstr>1.2.1 传统网络流量分类技术</vt:lpstr>
      <vt:lpstr>1.2.2 基于深度学习的流量分类技术</vt:lpstr>
      <vt:lpstr>1.3 CNN流量分类的差异 </vt:lpstr>
      <vt:lpstr>1.3 CNN流量分类的差异 </vt:lpstr>
      <vt:lpstr>1.3 CNN流量分类的差异 </vt:lpstr>
      <vt:lpstr>1.3 CNN流量分类的差异 </vt:lpstr>
      <vt:lpstr>2 主要工作</vt:lpstr>
      <vt:lpstr>2 主要工作</vt:lpstr>
      <vt:lpstr>系统框架</vt:lpstr>
      <vt:lpstr>模型设计</vt:lpstr>
      <vt:lpstr>预处理模块</vt:lpstr>
      <vt:lpstr>预处理模块</vt:lpstr>
      <vt:lpstr>预处理模块</vt:lpstr>
      <vt:lpstr>预处理模块</vt:lpstr>
      <vt:lpstr>预处理模块</vt:lpstr>
      <vt:lpstr>预处理模块</vt:lpstr>
      <vt:lpstr>预处理模块</vt:lpstr>
      <vt:lpstr>训练与测试模块</vt:lpstr>
      <vt:lpstr>训练与测试模块</vt:lpstr>
      <vt:lpstr>PowerPoint 演示文稿</vt:lpstr>
      <vt:lpstr>3.1.1VPN与非VPN二分类实验</vt:lpstr>
      <vt:lpstr>3.1.1VPN与非VPN二分类实验</vt:lpstr>
      <vt:lpstr>3.1.2 VPN10分类</vt:lpstr>
      <vt:lpstr>3.1.2 VPN10分类</vt:lpstr>
      <vt:lpstr>3.1.3 非VPN10分类</vt:lpstr>
      <vt:lpstr>3.1.3 非VPN10分类</vt:lpstr>
      <vt:lpstr>3.1.4 VPN和非VPN20分类</vt:lpstr>
      <vt:lpstr>3.1.4 VPN和非VPN20分类</vt:lpstr>
      <vt:lpstr>3.1.5 常规流量和恶意流量10分类</vt:lpstr>
      <vt:lpstr>3.1.5 常规流量和恶意流量10分类</vt:lpstr>
      <vt:lpstr>3.2 采样三组实验</vt:lpstr>
      <vt:lpstr>3.2 采样三组实验</vt:lpstr>
      <vt:lpstr>3.2 采样三组实验</vt:lpstr>
      <vt:lpstr>3.3 交叉验证三组实验</vt:lpstr>
      <vt:lpstr>3.3 交叉验证三组实验</vt:lpstr>
      <vt:lpstr>3.3 交叉验证三组实验</vt:lpstr>
      <vt:lpstr>4 总结展望</vt:lpstr>
      <vt:lpstr>4.1 研究总结 </vt:lpstr>
      <vt:lpstr>4.2 未来展望  </vt:lpstr>
      <vt:lpstr>4.2 未来展望  </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基于卷积神经网络（CNN）的网络流量分类</dc:title>
  <dc:creator>张 钰</dc:creator>
  <cp:lastModifiedBy>张 钰</cp:lastModifiedBy>
  <cp:revision>167</cp:revision>
  <dcterms:created xsi:type="dcterms:W3CDTF">2020-05-30T10:01:04Z</dcterms:created>
  <dcterms:modified xsi:type="dcterms:W3CDTF">2021-04-13T02:57:39Z</dcterms:modified>
</cp:coreProperties>
</file>