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8" r:id="rId4"/>
    <p:sldId id="259" r:id="rId5"/>
    <p:sldId id="284" r:id="rId6"/>
    <p:sldId id="261" r:id="rId7"/>
    <p:sldId id="262" r:id="rId8"/>
    <p:sldId id="269" r:id="rId9"/>
    <p:sldId id="270" r:id="rId10"/>
    <p:sldId id="276" r:id="rId11"/>
    <p:sldId id="271" r:id="rId12"/>
    <p:sldId id="277" r:id="rId13"/>
    <p:sldId id="281" r:id="rId14"/>
    <p:sldId id="278" r:id="rId15"/>
    <p:sldId id="279" r:id="rId16"/>
    <p:sldId id="280" r:id="rId17"/>
    <p:sldId id="267" r:id="rId18"/>
    <p:sldId id="283" r:id="rId19"/>
    <p:sldId id="266" r:id="rId20"/>
  </p:sldIdLst>
  <p:sldSz cx="18288000" cy="10287000"/>
  <p:notesSz cx="6858000" cy="9144000"/>
  <p:embeddedFontLst>
    <p:embeddedFont>
      <p:font typeface="Clear Sans Regular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25E93-59DE-4FD5-A2AE-B5873047E44C}" v="16" dt="2024-05-09T04:34:58.629"/>
    <p1510:client id="{2AB7FACF-7F31-4A20-A067-807D0EFBF36C}" v="34" dt="2024-05-08T06:25:5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4" autoAdjust="0"/>
    <p:restoredTop sz="73146" autoAdjust="0"/>
  </p:normalViewPr>
  <p:slideViewPr>
    <p:cSldViewPr>
      <p:cViewPr varScale="1">
        <p:scale>
          <a:sx n="40" d="100"/>
          <a:sy n="40" d="100"/>
        </p:scale>
        <p:origin x="10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nsavath nithin" userId="159f9fec75ff079b" providerId="Windows Live" clId="Web-{26C25E93-59DE-4FD5-A2AE-B5873047E44C}"/>
    <pc:docChg chg="modSld">
      <pc:chgData name="noonsavath nithin" userId="159f9fec75ff079b" providerId="Windows Live" clId="Web-{26C25E93-59DE-4FD5-A2AE-B5873047E44C}" dt="2024-05-09T04:34:58.629" v="5" actId="20577"/>
      <pc:docMkLst>
        <pc:docMk/>
      </pc:docMkLst>
      <pc:sldChg chg="modSp">
        <pc:chgData name="noonsavath nithin" userId="159f9fec75ff079b" providerId="Windows Live" clId="Web-{26C25E93-59DE-4FD5-A2AE-B5873047E44C}" dt="2024-05-09T04:34:58.629" v="5" actId="20577"/>
        <pc:sldMkLst>
          <pc:docMk/>
          <pc:sldMk cId="0" sldId="260"/>
        </pc:sldMkLst>
        <pc:spChg chg="mod">
          <ac:chgData name="noonsavath nithin" userId="159f9fec75ff079b" providerId="Windows Live" clId="Web-{26C25E93-59DE-4FD5-A2AE-B5873047E44C}" dt="2024-05-09T04:34:34.082" v="3" actId="20577"/>
          <ac:spMkLst>
            <pc:docMk/>
            <pc:sldMk cId="0" sldId="260"/>
            <ac:spMk id="9" creationId="{44F8D460-1005-E700-DDC7-2C6A19B56647}"/>
          </ac:spMkLst>
        </pc:spChg>
        <pc:spChg chg="mod">
          <ac:chgData name="noonsavath nithin" userId="159f9fec75ff079b" providerId="Windows Live" clId="Web-{26C25E93-59DE-4FD5-A2AE-B5873047E44C}" dt="2024-05-09T04:34:15.019" v="1" actId="20577"/>
          <ac:spMkLst>
            <pc:docMk/>
            <pc:sldMk cId="0" sldId="260"/>
            <ac:spMk id="12" creationId="{3509BAB2-5CA8-377E-D19F-C7BEC269462E}"/>
          </ac:spMkLst>
        </pc:spChg>
        <pc:spChg chg="mod">
          <ac:chgData name="noonsavath nithin" userId="159f9fec75ff079b" providerId="Windows Live" clId="Web-{26C25E93-59DE-4FD5-A2AE-B5873047E44C}" dt="2024-05-09T04:34:06.659" v="0" actId="20577"/>
          <ac:spMkLst>
            <pc:docMk/>
            <pc:sldMk cId="0" sldId="260"/>
            <ac:spMk id="34" creationId="{DD7F6475-5AED-C7E2-1F48-C0808059A61D}"/>
          </ac:spMkLst>
        </pc:spChg>
        <pc:spChg chg="mod">
          <ac:chgData name="noonsavath nithin" userId="159f9fec75ff079b" providerId="Windows Live" clId="Web-{26C25E93-59DE-4FD5-A2AE-B5873047E44C}" dt="2024-05-09T04:34:29.035" v="2" actId="20577"/>
          <ac:spMkLst>
            <pc:docMk/>
            <pc:sldMk cId="0" sldId="260"/>
            <ac:spMk id="36" creationId="{3D881CE7-8163-93D5-3FDF-91629F236790}"/>
          </ac:spMkLst>
        </pc:spChg>
        <pc:spChg chg="mod">
          <ac:chgData name="noonsavath nithin" userId="159f9fec75ff079b" providerId="Windows Live" clId="Web-{26C25E93-59DE-4FD5-A2AE-B5873047E44C}" dt="2024-05-09T04:34:58.629" v="5" actId="20577"/>
          <ac:spMkLst>
            <pc:docMk/>
            <pc:sldMk cId="0" sldId="260"/>
            <ac:spMk id="52" creationId="{A0A0C708-2B57-B15D-B23D-267B34D566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97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17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81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359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63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725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4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311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366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5069" y="3280410"/>
            <a:ext cx="9803425" cy="2612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400" b="1" i="0" dirty="0">
                <a:solidFill>
                  <a:schemeClr val="bg1"/>
                </a:solidFill>
                <a:effectLst/>
                <a:latin typeface="Söhne"/>
              </a:rPr>
              <a:t>Student Performance Analysis</a:t>
            </a:r>
          </a:p>
          <a:p>
            <a:pPr algn="ctr">
              <a:lnSpc>
                <a:spcPts val="11059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 Unveiling Success Factors</a:t>
            </a:r>
            <a:endParaRPr lang="en-US" sz="3600" b="1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378FB-5B4C-3024-A21A-902A71322D04}"/>
              </a:ext>
            </a:extLst>
          </p:cNvPr>
          <p:cNvSpPr txBox="1"/>
          <p:nvPr/>
        </p:nvSpPr>
        <p:spPr>
          <a:xfrm>
            <a:off x="1676400" y="83439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“There is a 91% probability of passing the exam for students who perform excellently or well (good) in their assignment work.”</a:t>
            </a:r>
            <a:endParaRPr lang="en-US" sz="4400" b="1" i="0" dirty="0">
              <a:effectLst/>
              <a:latin typeface="Söhne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E75B2-5856-A5C5-C8A7-4DD0C50C3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4" y="1866900"/>
            <a:ext cx="1635720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2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A6B71-3241-B0E3-E9FB-3AC1DDA7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900"/>
            <a:ext cx="15773400" cy="655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"There is an 82% probability of passing the exam for students who demonstrate good or excellent performance in seminars."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57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"When students attend with attendance ranges of 70-80%, 80-89%, and 90-100%, there is an improvement in the passing percentage."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9DE6F-CEFB-6EA2-507E-514D2441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899"/>
            <a:ext cx="15773400" cy="64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EE7C7-0590-AAC0-B483-684A02A081B3}"/>
              </a:ext>
            </a:extLst>
          </p:cNvPr>
          <p:cNvSpPr txBox="1"/>
          <p:nvPr/>
        </p:nvSpPr>
        <p:spPr>
          <a:xfrm>
            <a:off x="1905000" y="4635668"/>
            <a:ext cx="1447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1391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4800" b="1" dirty="0"/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"When examining the promotion percentage graph, it reveals an 89% rate of student promotion in their exams, particularly among those with poor, average, and very poor performance in their assignments."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53FAA-E809-E3B8-B8D7-A2A44CCB7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897"/>
            <a:ext cx="15773400" cy="6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4800" b="1" dirty="0"/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"When examining the promotion percentage graph, it reveals a 90% rate of student promotion in their exams, particularly among those with poor, average, and very poor performance in their seminars."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544C2-B2CA-B277-9C72-91B59E181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93327"/>
            <a:ext cx="15773400" cy="63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4800" b="1" dirty="0"/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"There is an 89% chance of promotion for students with attendance percentages below 70%."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00C31-AB01-13BB-E1A7-39DE7EB9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895"/>
            <a:ext cx="15773400" cy="642677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FDDDD36-11D2-6550-138B-69A79EE9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1010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6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DF1E28CE-F14E-5467-0486-166A152DA485}"/>
              </a:ext>
            </a:extLst>
          </p:cNvPr>
          <p:cNvSpPr txBox="1"/>
          <p:nvPr/>
        </p:nvSpPr>
        <p:spPr>
          <a:xfrm>
            <a:off x="2554719" y="153924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Solutions to Improve Passing Percentage:</a:t>
            </a:r>
            <a:endParaRPr lang="en-US" sz="48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B2DF1-4465-C2D9-7660-1E5FC11964B9}"/>
              </a:ext>
            </a:extLst>
          </p:cNvPr>
          <p:cNvSpPr txBox="1"/>
          <p:nvPr/>
        </p:nvSpPr>
        <p:spPr>
          <a:xfrm>
            <a:off x="3352800" y="2628900"/>
            <a:ext cx="144561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Improving Attendance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 programs to help students with low attendance improve.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Give rewards for better attendance to motivate students.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Boosting Seminar Skills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workshops to help students do better in seminars.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tips on how to participate effectively.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 for Assignments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Give clear feedback to students who struggle with assignments.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 extra help like tutoring or study groups.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DF1E28CE-F14E-5467-0486-166A152DA485}"/>
              </a:ext>
            </a:extLst>
          </p:cNvPr>
          <p:cNvSpPr txBox="1"/>
          <p:nvPr/>
        </p:nvSpPr>
        <p:spPr>
          <a:xfrm>
            <a:off x="2554719" y="153924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4800" b="1" u="sng" dirty="0"/>
              <a:t>Conclusion: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92FB7-70BD-2FCC-2888-08C4F842CD07}"/>
              </a:ext>
            </a:extLst>
          </p:cNvPr>
          <p:cNvSpPr txBox="1"/>
          <p:nvPr/>
        </p:nvSpPr>
        <p:spPr>
          <a:xfrm>
            <a:off x="5943600" y="2019300"/>
            <a:ext cx="4495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C9F4726-AADE-BA8A-3CE0-F62C6114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020" y="1320695"/>
            <a:ext cx="13377226" cy="7201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 analyzes student performance determinants.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Data from 50 students over six semesters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Active seminar participation and high assignment scores linked to better exam outcomes.</a:t>
            </a:r>
            <a:endParaRPr lang="en-US" altLang="en-US" sz="36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89% promotion rate observed for students with poor assignment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Proposed solutions include attendance programs and feedback enhancements.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0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6">
            <a:extLst>
              <a:ext uri="{FF2B5EF4-FFF2-40B4-BE49-F238E27FC236}">
                <a16:creationId xmlns:a16="http://schemas.microsoft.com/office/drawing/2014/main" id="{958461F3-7DFE-702D-1EFC-C3158A8D4E6D}"/>
              </a:ext>
            </a:extLst>
          </p:cNvPr>
          <p:cNvGrpSpPr>
            <a:grpSpLocks noChangeAspect="1"/>
          </p:cNvGrpSpPr>
          <p:nvPr/>
        </p:nvGrpSpPr>
        <p:grpSpPr>
          <a:xfrm>
            <a:off x="10108101" y="4730357"/>
            <a:ext cx="2085137" cy="2085137"/>
            <a:chOff x="0" y="0"/>
            <a:chExt cx="6350000" cy="6350000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150E6778-5951-60C4-28A1-B018FE1C951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2236264" y="1599914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9657587" y="1772197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435403" y="4416368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540560" y="7147216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071292" y="262632"/>
            <a:ext cx="879707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20" name="Freeform 20"/>
          <p:cNvSpPr/>
          <p:nvPr/>
        </p:nvSpPr>
        <p:spPr>
          <a:xfrm>
            <a:off x="1224754" y="6731042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F6475-5AED-C7E2-1F48-C0808059A61D}"/>
              </a:ext>
            </a:extLst>
          </p:cNvPr>
          <p:cNvSpPr txBox="1"/>
          <p:nvPr/>
        </p:nvSpPr>
        <p:spPr>
          <a:xfrm>
            <a:off x="4139860" y="2282072"/>
            <a:ext cx="377344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Noonsavath Nithin</a:t>
            </a:r>
          </a:p>
          <a:p>
            <a:r>
              <a:rPr lang="en-US" sz="2800" dirty="0"/>
              <a:t>Project Development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881CE7-8163-93D5-3FDF-91629F236790}"/>
              </a:ext>
            </a:extLst>
          </p:cNvPr>
          <p:cNvSpPr txBox="1"/>
          <p:nvPr/>
        </p:nvSpPr>
        <p:spPr>
          <a:xfrm>
            <a:off x="4154522" y="7615356"/>
            <a:ext cx="343943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Neerudi Baskar</a:t>
            </a:r>
          </a:p>
          <a:p>
            <a:r>
              <a:rPr lang="en-US" sz="2800" dirty="0"/>
              <a:t>Data set creation</a:t>
            </a:r>
          </a:p>
        </p:txBody>
      </p:sp>
      <p:grpSp>
        <p:nvGrpSpPr>
          <p:cNvPr id="18" name="Group 28">
            <a:extLst>
              <a:ext uri="{FF2B5EF4-FFF2-40B4-BE49-F238E27FC236}">
                <a16:creationId xmlns:a16="http://schemas.microsoft.com/office/drawing/2014/main" id="{2C71D7C3-94AC-F651-822B-7939D9F83166}"/>
              </a:ext>
            </a:extLst>
          </p:cNvPr>
          <p:cNvGrpSpPr>
            <a:grpSpLocks noChangeAspect="1"/>
          </p:cNvGrpSpPr>
          <p:nvPr/>
        </p:nvGrpSpPr>
        <p:grpSpPr>
          <a:xfrm>
            <a:off x="9341101" y="1613385"/>
            <a:ext cx="2174041" cy="2165548"/>
            <a:chOff x="0" y="0"/>
            <a:chExt cx="6502400" cy="6477000"/>
          </a:xfrm>
        </p:grpSpPr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54A51085-60F3-934A-EB2A-03FD51F86B6A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E62E000-E444-AB54-225C-6615C1AB3EB1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37" name="Group 16">
            <a:extLst>
              <a:ext uri="{FF2B5EF4-FFF2-40B4-BE49-F238E27FC236}">
                <a16:creationId xmlns:a16="http://schemas.microsoft.com/office/drawing/2014/main" id="{92CBFC16-31CF-F850-079E-EF3D8A75B8AC}"/>
              </a:ext>
            </a:extLst>
          </p:cNvPr>
          <p:cNvGrpSpPr>
            <a:grpSpLocks noChangeAspect="1"/>
          </p:cNvGrpSpPr>
          <p:nvPr/>
        </p:nvGrpSpPr>
        <p:grpSpPr>
          <a:xfrm>
            <a:off x="9657588" y="7150907"/>
            <a:ext cx="2085137" cy="2085137"/>
            <a:chOff x="0" y="0"/>
            <a:chExt cx="6350000" cy="6350000"/>
          </a:xfrm>
        </p:grpSpPr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8584F22-25A9-0919-406A-BC616354158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39" name="Group 16">
            <a:extLst>
              <a:ext uri="{FF2B5EF4-FFF2-40B4-BE49-F238E27FC236}">
                <a16:creationId xmlns:a16="http://schemas.microsoft.com/office/drawing/2014/main" id="{FDCC1A80-151B-9D4E-77CA-43739BCF8EDA}"/>
              </a:ext>
            </a:extLst>
          </p:cNvPr>
          <p:cNvGrpSpPr>
            <a:grpSpLocks noChangeAspect="1"/>
          </p:cNvGrpSpPr>
          <p:nvPr/>
        </p:nvGrpSpPr>
        <p:grpSpPr>
          <a:xfrm>
            <a:off x="9708334" y="4371904"/>
            <a:ext cx="2085137" cy="2085137"/>
            <a:chOff x="0" y="0"/>
            <a:chExt cx="6350000" cy="6350000"/>
          </a:xfrm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C3BEFD8-2395-1347-CF64-44AD5F9F4ED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41" name="Group 16">
            <a:extLst>
              <a:ext uri="{FF2B5EF4-FFF2-40B4-BE49-F238E27FC236}">
                <a16:creationId xmlns:a16="http://schemas.microsoft.com/office/drawing/2014/main" id="{F4404E1B-73A8-AF38-35B8-BBE5FABBA617}"/>
              </a:ext>
            </a:extLst>
          </p:cNvPr>
          <p:cNvGrpSpPr>
            <a:grpSpLocks noChangeAspect="1"/>
          </p:cNvGrpSpPr>
          <p:nvPr/>
        </p:nvGrpSpPr>
        <p:grpSpPr>
          <a:xfrm>
            <a:off x="1485399" y="1727398"/>
            <a:ext cx="2085137" cy="2085137"/>
            <a:chOff x="0" y="0"/>
            <a:chExt cx="6350000" cy="6350000"/>
          </a:xfrm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12F27320-B845-F908-969F-E3BF02E3137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43" name="Group 28">
            <a:extLst>
              <a:ext uri="{FF2B5EF4-FFF2-40B4-BE49-F238E27FC236}">
                <a16:creationId xmlns:a16="http://schemas.microsoft.com/office/drawing/2014/main" id="{0546F593-9E5F-ACB2-BDF7-BF98D1670380}"/>
              </a:ext>
            </a:extLst>
          </p:cNvPr>
          <p:cNvGrpSpPr>
            <a:grpSpLocks noChangeAspect="1"/>
          </p:cNvGrpSpPr>
          <p:nvPr/>
        </p:nvGrpSpPr>
        <p:grpSpPr>
          <a:xfrm>
            <a:off x="9385321" y="4231567"/>
            <a:ext cx="2174041" cy="2165548"/>
            <a:chOff x="0" y="0"/>
            <a:chExt cx="6502400" cy="6477000"/>
          </a:xfrm>
        </p:grpSpPr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0938D459-673A-C8DC-2010-A2697E7199B7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76CE2D25-0EE5-55E4-EB2A-9F5E59536BF6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46" name="Group 28">
            <a:extLst>
              <a:ext uri="{FF2B5EF4-FFF2-40B4-BE49-F238E27FC236}">
                <a16:creationId xmlns:a16="http://schemas.microsoft.com/office/drawing/2014/main" id="{10F2EA3A-2574-4F86-617F-A0F435CE9688}"/>
              </a:ext>
            </a:extLst>
          </p:cNvPr>
          <p:cNvGrpSpPr>
            <a:grpSpLocks noChangeAspect="1"/>
          </p:cNvGrpSpPr>
          <p:nvPr/>
        </p:nvGrpSpPr>
        <p:grpSpPr>
          <a:xfrm>
            <a:off x="9379732" y="6988793"/>
            <a:ext cx="2174041" cy="2165548"/>
            <a:chOff x="0" y="0"/>
            <a:chExt cx="6502400" cy="6477000"/>
          </a:xfrm>
        </p:grpSpPr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F10BD642-B25C-7B46-751E-A3D50AA5665F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993C3F9B-1C94-BBF3-84D6-745A914BAD0F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0A0C708-2B57-B15D-B23D-267B34D56632}"/>
              </a:ext>
            </a:extLst>
          </p:cNvPr>
          <p:cNvSpPr txBox="1"/>
          <p:nvPr/>
        </p:nvSpPr>
        <p:spPr>
          <a:xfrm>
            <a:off x="12556273" y="7471643"/>
            <a:ext cx="377344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Namilla </a:t>
            </a:r>
            <a:r>
              <a:rPr lang="en-US" sz="2800" b="1" err="1"/>
              <a:t>Pundarikam</a:t>
            </a:r>
            <a:endParaRPr lang="en-US" sz="2800" b="1"/>
          </a:p>
          <a:p>
            <a:r>
              <a:rPr lang="en-US" sz="2800" dirty="0"/>
              <a:t>Dataset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986EA-2EB4-6621-8270-6E7DB718F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4" y="6786042"/>
            <a:ext cx="2238526" cy="20851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FB8AD-4E91-5A8E-08AF-F0C2609D79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22" y="7091184"/>
            <a:ext cx="2263198" cy="20428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EB82DB-0543-56D8-AC22-1297014A32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8" t="1816" r="1418" b="-1816"/>
          <a:stretch/>
        </p:blipFill>
        <p:spPr>
          <a:xfrm>
            <a:off x="1034886" y="1402851"/>
            <a:ext cx="2303512" cy="2303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2F3E0-E3C4-3F19-0177-BC33FC7A89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" y="4085700"/>
            <a:ext cx="2405426" cy="2303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F8D460-1005-E700-DDC7-2C6A19B56647}"/>
              </a:ext>
            </a:extLst>
          </p:cNvPr>
          <p:cNvSpPr txBox="1"/>
          <p:nvPr/>
        </p:nvSpPr>
        <p:spPr>
          <a:xfrm>
            <a:off x="3945279" y="5033794"/>
            <a:ext cx="46680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Kyadari Bhavana</a:t>
            </a:r>
          </a:p>
          <a:p>
            <a:r>
              <a:rPr lang="en-US" sz="2800" dirty="0"/>
              <a:t>Methodology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600FB-3F4A-362C-35A7-AE32D2D302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04" y="1484181"/>
            <a:ext cx="2373669" cy="23161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9739FB-A47A-2D30-1272-3BA8DD2DB75D}"/>
              </a:ext>
            </a:extLst>
          </p:cNvPr>
          <p:cNvSpPr txBox="1"/>
          <p:nvPr/>
        </p:nvSpPr>
        <p:spPr>
          <a:xfrm>
            <a:off x="12472462" y="2248626"/>
            <a:ext cx="3773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Mangali</a:t>
            </a:r>
            <a:r>
              <a:rPr lang="en-US" sz="2800" b="1" dirty="0"/>
              <a:t> Ashwini</a:t>
            </a:r>
          </a:p>
          <a:p>
            <a:r>
              <a:rPr lang="en-US" sz="2800" dirty="0"/>
              <a:t>Project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9BAB2-5CA8-377E-D19F-C7BEC269462E}"/>
              </a:ext>
            </a:extLst>
          </p:cNvPr>
          <p:cNvSpPr txBox="1"/>
          <p:nvPr/>
        </p:nvSpPr>
        <p:spPr>
          <a:xfrm>
            <a:off x="12453412" y="4917887"/>
            <a:ext cx="453918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Papagari Manasa</a:t>
            </a:r>
          </a:p>
          <a:p>
            <a:r>
              <a:rPr lang="en-US" sz="2800" dirty="0"/>
              <a:t>Methodology development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4C334-0EF4-A271-BF57-BB71E5EF09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44" y="4179739"/>
            <a:ext cx="2478223" cy="2496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83503" y="192871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1E8D2-8663-87E7-784F-5C4A4C13E1C8}"/>
              </a:ext>
            </a:extLst>
          </p:cNvPr>
          <p:cNvSpPr txBox="1"/>
          <p:nvPr/>
        </p:nvSpPr>
        <p:spPr>
          <a:xfrm>
            <a:off x="8568925" y="2601679"/>
            <a:ext cx="752488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Hello everyone, today we're diving into the world of student performance. Our goal? To understand what makes some students succeed while others struggle.</a:t>
            </a:r>
            <a:r>
              <a:rPr lang="en-US" sz="2800" dirty="0"/>
              <a:t>:</a:t>
            </a:r>
          </a:p>
          <a:p>
            <a:endParaRPr lang="en-US" sz="24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Exploring student performance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 data from 50 students across six semesters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Objective: Understand relationships between academic</a:t>
            </a: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metrics and student results</a:t>
            </a:r>
          </a:p>
          <a:p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Providing solutions to enhance student performance</a:t>
            </a:r>
          </a:p>
          <a:p>
            <a:pPr algn="l"/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br>
              <a:rPr lang="en-IN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C2F41-C3D0-0520-8644-EE8886FB966B}"/>
              </a:ext>
            </a:extLst>
          </p:cNvPr>
          <p:cNvSpPr txBox="1"/>
          <p:nvPr/>
        </p:nvSpPr>
        <p:spPr>
          <a:xfrm>
            <a:off x="2432170" y="5229751"/>
            <a:ext cx="72076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Over 46% of students are promoted every year.</a:t>
            </a:r>
          </a:p>
          <a:p>
            <a:pPr algn="l"/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After the 1st semester, we observe a passing percentage below 60%.</a:t>
            </a:r>
          </a:p>
          <a:p>
            <a:pPr algn="l"/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Our goal is to identify the factors influencing students' promotion percentages.</a:t>
            </a:r>
          </a:p>
          <a:p>
            <a:pPr algn="l"/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We will analyze the data to uncover key factors that can enhance student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65E87-9A2E-E0F3-4AA2-2C07ED45C772}"/>
              </a:ext>
            </a:extLst>
          </p:cNvPr>
          <p:cNvSpPr txBox="1"/>
          <p:nvPr/>
        </p:nvSpPr>
        <p:spPr>
          <a:xfrm>
            <a:off x="6019800" y="5715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Tools and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361ED-5089-6ACD-0CF7-54525B65F80A}"/>
              </a:ext>
            </a:extLst>
          </p:cNvPr>
          <p:cNvSpPr txBox="1"/>
          <p:nvPr/>
        </p:nvSpPr>
        <p:spPr>
          <a:xfrm>
            <a:off x="3657600" y="2705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8F933-08BB-A80D-8D87-1B11366CA7BD}"/>
              </a:ext>
            </a:extLst>
          </p:cNvPr>
          <p:cNvSpPr txBox="1"/>
          <p:nvPr/>
        </p:nvSpPr>
        <p:spPr>
          <a:xfrm>
            <a:off x="3810000" y="2857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5F6E9-DD3F-3C77-098D-36E7EB97CBC2}"/>
              </a:ext>
            </a:extLst>
          </p:cNvPr>
          <p:cNvSpPr txBox="1"/>
          <p:nvPr/>
        </p:nvSpPr>
        <p:spPr>
          <a:xfrm>
            <a:off x="3962400" y="3009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C028-52A9-D05A-F5C7-1FEA15DFCAB6}"/>
              </a:ext>
            </a:extLst>
          </p:cNvPr>
          <p:cNvSpPr txBox="1"/>
          <p:nvPr/>
        </p:nvSpPr>
        <p:spPr>
          <a:xfrm>
            <a:off x="4267200" y="3314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6DA5D-30AE-1FEF-5BC7-5D45B8BBD3D5}"/>
              </a:ext>
            </a:extLst>
          </p:cNvPr>
          <p:cNvSpPr txBox="1"/>
          <p:nvPr/>
        </p:nvSpPr>
        <p:spPr>
          <a:xfrm>
            <a:off x="4419600" y="3467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C4D4E-B089-1BD9-0DE8-E3B1D663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02907"/>
            <a:ext cx="4419600" cy="2152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BE166-80F2-5FB9-4D27-992C2669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302906"/>
            <a:ext cx="4572000" cy="2152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273C42-1D25-0CD0-5C6F-8539D11A25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2666" y="2302905"/>
            <a:ext cx="4783668" cy="2152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EB20A1-0C43-1966-D6D7-2D586EA48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8" y="4493895"/>
            <a:ext cx="4795837" cy="2886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44C01A-A394-85BE-CB52-E87E03EEA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66" y="4858386"/>
            <a:ext cx="4783668" cy="22758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1E77CC-DEE9-E10E-9781-98D438D59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58386"/>
            <a:ext cx="4572000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1C98CD-27AB-8B5E-4C0E-7B0968A8A33E}"/>
              </a:ext>
            </a:extLst>
          </p:cNvPr>
          <p:cNvSpPr txBox="1"/>
          <p:nvPr/>
        </p:nvSpPr>
        <p:spPr>
          <a:xfrm>
            <a:off x="4128664" y="1021521"/>
            <a:ext cx="620851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Problem Identification</a:t>
            </a:r>
            <a:endParaRPr lang="en-US" sz="7200" b="1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EBC1F-A1A0-7C9E-4020-55D13B90C002}"/>
              </a:ext>
            </a:extLst>
          </p:cNvPr>
          <p:cNvSpPr txBox="1"/>
          <p:nvPr/>
        </p:nvSpPr>
        <p:spPr>
          <a:xfrm>
            <a:off x="5877498" y="2535065"/>
            <a:ext cx="841901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Data Collection and Preparation</a:t>
            </a:r>
            <a:endParaRPr lang="en-US" sz="7200" b="1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F42934-47C5-9636-65F2-1A8031B0C550}"/>
              </a:ext>
            </a:extLst>
          </p:cNvPr>
          <p:cNvSpPr txBox="1"/>
          <p:nvPr/>
        </p:nvSpPr>
        <p:spPr>
          <a:xfrm>
            <a:off x="7843900" y="4205263"/>
            <a:ext cx="803308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7200" b="1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09D55-1E2B-7544-A6BE-907719B956C8}"/>
              </a:ext>
            </a:extLst>
          </p:cNvPr>
          <p:cNvSpPr txBox="1"/>
          <p:nvPr/>
        </p:nvSpPr>
        <p:spPr>
          <a:xfrm>
            <a:off x="9515640" y="6080269"/>
            <a:ext cx="8548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Söhne"/>
              </a:rPr>
              <a:t>Influencing Factors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5D2F3-1F23-C332-C1FB-E2AC0F48564D}"/>
              </a:ext>
            </a:extLst>
          </p:cNvPr>
          <p:cNvSpPr txBox="1"/>
          <p:nvPr/>
        </p:nvSpPr>
        <p:spPr>
          <a:xfrm>
            <a:off x="11316731" y="8025289"/>
            <a:ext cx="3929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6CBA0-AA16-9D76-0F73-2C3D0841C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4" r="35137"/>
          <a:stretch/>
        </p:blipFill>
        <p:spPr>
          <a:xfrm>
            <a:off x="6963735" y="1393162"/>
            <a:ext cx="8984244" cy="82717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92595" y="266700"/>
            <a:ext cx="9544994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Problem Identification</a:t>
            </a:r>
            <a:endParaRPr lang="en-US" sz="96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310131-7C52-1AD8-5665-7417C0780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8" t="22234" r="735" b="43333"/>
          <a:stretch/>
        </p:blipFill>
        <p:spPr>
          <a:xfrm>
            <a:off x="14795105" y="3052539"/>
            <a:ext cx="3031258" cy="24574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E378FB-5B4C-3024-A21A-902A71322D04}"/>
              </a:ext>
            </a:extLst>
          </p:cNvPr>
          <p:cNvSpPr txBox="1"/>
          <p:nvPr/>
        </p:nvSpPr>
        <p:spPr>
          <a:xfrm>
            <a:off x="1524000" y="4174004"/>
            <a:ext cx="73999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0" dirty="0">
                <a:effectLst/>
                <a:latin typeface="Söhne"/>
              </a:rPr>
              <a:t>Over 46% of students are promoted every year.</a:t>
            </a:r>
          </a:p>
          <a:p>
            <a:pPr algn="l"/>
            <a:endParaRPr lang="en-US" sz="4400" b="1" i="0" dirty="0">
              <a:effectLst/>
              <a:latin typeface="Söhne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463986-EEA2-3B0A-3214-AF355D05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90700"/>
            <a:ext cx="12286770" cy="6705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92595" y="266700"/>
            <a:ext cx="9544994" cy="11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Problem</a:t>
            </a:r>
            <a:r>
              <a:rPr lang="en-US" sz="72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US" sz="60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Identification</a:t>
            </a:r>
            <a:endParaRPr lang="en-US" sz="138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378FB-5B4C-3024-A21A-902A71322D04}"/>
              </a:ext>
            </a:extLst>
          </p:cNvPr>
          <p:cNvSpPr txBox="1"/>
          <p:nvPr/>
        </p:nvSpPr>
        <p:spPr>
          <a:xfrm>
            <a:off x="1676400" y="8343900"/>
            <a:ext cx="1607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0" dirty="0">
                <a:effectLst/>
                <a:latin typeface="Söhne"/>
              </a:rPr>
              <a:t>After the 1st semester, we observe a passing percentage below 60%.</a:t>
            </a:r>
          </a:p>
          <a:p>
            <a:pPr algn="l"/>
            <a:endParaRPr lang="en-US" sz="4400" b="1" i="0" dirty="0">
              <a:effectLst/>
              <a:latin typeface="Söhne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</p:spTree>
    <p:extLst>
      <p:ext uri="{BB962C8B-B14F-4D97-AF65-F5344CB8AC3E}">
        <p14:creationId xmlns:p14="http://schemas.microsoft.com/office/powerpoint/2010/main" val="273031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A9297-B9C2-DB09-BC09-F09C7C8B5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208" y="1943100"/>
            <a:ext cx="9288310" cy="5943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92594" y="266700"/>
            <a:ext cx="12286769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Collection and Preparation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9AB46-3E62-1D44-BAC7-C950A35E690E}"/>
              </a:ext>
            </a:extLst>
          </p:cNvPr>
          <p:cNvSpPr txBox="1"/>
          <p:nvPr/>
        </p:nvSpPr>
        <p:spPr>
          <a:xfrm>
            <a:off x="1343808" y="3314700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collected marks data for 50 students over six semesters.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put together the data from student records and added some random info.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organized the data in Excel, managing variables based on performance and other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611</Words>
  <Application>Microsoft Office PowerPoint</Application>
  <PresentationFormat>Custom</PresentationFormat>
  <Paragraphs>134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vikram rathod</cp:lastModifiedBy>
  <cp:revision>17</cp:revision>
  <dcterms:created xsi:type="dcterms:W3CDTF">2006-08-16T00:00:00Z</dcterms:created>
  <dcterms:modified xsi:type="dcterms:W3CDTF">2024-05-09T04:35:09Z</dcterms:modified>
  <dc:identifier>DAEhDyfaYKE</dc:identifier>
</cp:coreProperties>
</file>