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7" r:id="rId3"/>
    <p:sldId id="259" r:id="rId4"/>
    <p:sldId id="260" r:id="rId5"/>
    <p:sldId id="261" r:id="rId6"/>
    <p:sldId id="262" r:id="rId7"/>
    <p:sldId id="263" r:id="rId8"/>
    <p:sldId id="256" r:id="rId9"/>
    <p:sldId id="264" r:id="rId10"/>
    <p:sldId id="265" r:id="rId11"/>
  </p:sldIdLst>
  <p:sldSz cx="14400213" cy="8135938"/>
  <p:notesSz cx="6858000" cy="9144000"/>
  <p:defaultTextStyle>
    <a:defPPr>
      <a:defRPr lang="fr-FR"/>
    </a:defPPr>
    <a:lvl1pPr marL="0" algn="l" defTabSz="1209568" rtl="0" eaLnBrk="1" latinLnBrk="0" hangingPunct="1">
      <a:defRPr sz="2381" kern="1200">
        <a:solidFill>
          <a:schemeClr val="tx1"/>
        </a:solidFill>
        <a:latin typeface="+mn-lt"/>
        <a:ea typeface="+mn-ea"/>
        <a:cs typeface="+mn-cs"/>
      </a:defRPr>
    </a:lvl1pPr>
    <a:lvl2pPr marL="604784" algn="l" defTabSz="1209568" rtl="0" eaLnBrk="1" latinLnBrk="0" hangingPunct="1">
      <a:defRPr sz="2381" kern="1200">
        <a:solidFill>
          <a:schemeClr val="tx1"/>
        </a:solidFill>
        <a:latin typeface="+mn-lt"/>
        <a:ea typeface="+mn-ea"/>
        <a:cs typeface="+mn-cs"/>
      </a:defRPr>
    </a:lvl2pPr>
    <a:lvl3pPr marL="1209568" algn="l" defTabSz="1209568" rtl="0" eaLnBrk="1" latinLnBrk="0" hangingPunct="1">
      <a:defRPr sz="2381" kern="1200">
        <a:solidFill>
          <a:schemeClr val="tx1"/>
        </a:solidFill>
        <a:latin typeface="+mn-lt"/>
        <a:ea typeface="+mn-ea"/>
        <a:cs typeface="+mn-cs"/>
      </a:defRPr>
    </a:lvl3pPr>
    <a:lvl4pPr marL="1814352" algn="l" defTabSz="1209568" rtl="0" eaLnBrk="1" latinLnBrk="0" hangingPunct="1">
      <a:defRPr sz="2381" kern="1200">
        <a:solidFill>
          <a:schemeClr val="tx1"/>
        </a:solidFill>
        <a:latin typeface="+mn-lt"/>
        <a:ea typeface="+mn-ea"/>
        <a:cs typeface="+mn-cs"/>
      </a:defRPr>
    </a:lvl4pPr>
    <a:lvl5pPr marL="2419137" algn="l" defTabSz="1209568" rtl="0" eaLnBrk="1" latinLnBrk="0" hangingPunct="1">
      <a:defRPr sz="2381" kern="1200">
        <a:solidFill>
          <a:schemeClr val="tx1"/>
        </a:solidFill>
        <a:latin typeface="+mn-lt"/>
        <a:ea typeface="+mn-ea"/>
        <a:cs typeface="+mn-cs"/>
      </a:defRPr>
    </a:lvl5pPr>
    <a:lvl6pPr marL="3023921" algn="l" defTabSz="1209568" rtl="0" eaLnBrk="1" latinLnBrk="0" hangingPunct="1">
      <a:defRPr sz="2381" kern="1200">
        <a:solidFill>
          <a:schemeClr val="tx1"/>
        </a:solidFill>
        <a:latin typeface="+mn-lt"/>
        <a:ea typeface="+mn-ea"/>
        <a:cs typeface="+mn-cs"/>
      </a:defRPr>
    </a:lvl6pPr>
    <a:lvl7pPr marL="3628705" algn="l" defTabSz="1209568" rtl="0" eaLnBrk="1" latinLnBrk="0" hangingPunct="1">
      <a:defRPr sz="2381" kern="1200">
        <a:solidFill>
          <a:schemeClr val="tx1"/>
        </a:solidFill>
        <a:latin typeface="+mn-lt"/>
        <a:ea typeface="+mn-ea"/>
        <a:cs typeface="+mn-cs"/>
      </a:defRPr>
    </a:lvl7pPr>
    <a:lvl8pPr marL="4233489" algn="l" defTabSz="1209568" rtl="0" eaLnBrk="1" latinLnBrk="0" hangingPunct="1">
      <a:defRPr sz="2381" kern="1200">
        <a:solidFill>
          <a:schemeClr val="tx1"/>
        </a:solidFill>
        <a:latin typeface="+mn-lt"/>
        <a:ea typeface="+mn-ea"/>
        <a:cs typeface="+mn-cs"/>
      </a:defRPr>
    </a:lvl8pPr>
    <a:lvl9pPr marL="4838273" algn="l" defTabSz="1209568" rtl="0" eaLnBrk="1" latinLnBrk="0" hangingPunct="1">
      <a:defRPr sz="2381"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7F0000"/>
    <a:srgbClr val="FF0066"/>
    <a:srgbClr val="E8F53D"/>
    <a:srgbClr val="C31B9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558" y="-66"/>
      </p:cViewPr>
      <p:guideLst>
        <p:guide orient="horz" pos="2562"/>
        <p:guide pos="453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331507"/>
            <a:ext cx="10800160" cy="2832512"/>
          </a:xfrm>
        </p:spPr>
        <p:txBody>
          <a:bodyPr anchor="b"/>
          <a:lstStyle>
            <a:lvl1pPr algn="ctr">
              <a:defRPr sz="7087"/>
            </a:lvl1pPr>
          </a:lstStyle>
          <a:p>
            <a:r>
              <a:rPr lang="en-US" smtClean="0"/>
              <a:t>Click to edit Master title style</a:t>
            </a:r>
            <a:endParaRPr lang="en-US" dirty="0"/>
          </a:p>
        </p:txBody>
      </p:sp>
      <p:sp>
        <p:nvSpPr>
          <p:cNvPr id="3" name="Subtitle 2"/>
          <p:cNvSpPr>
            <a:spLocks noGrp="1"/>
          </p:cNvSpPr>
          <p:nvPr>
            <p:ph type="subTitle" idx="1"/>
          </p:nvPr>
        </p:nvSpPr>
        <p:spPr>
          <a:xfrm>
            <a:off x="1800027" y="4273251"/>
            <a:ext cx="10800160" cy="1964301"/>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394136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210626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33164"/>
            <a:ext cx="3105046" cy="689483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015" y="433164"/>
            <a:ext cx="9135135" cy="689483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366204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160407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028336"/>
            <a:ext cx="12420184" cy="3384324"/>
          </a:xfrm>
        </p:spPr>
        <p:txBody>
          <a:bodyPr anchor="b"/>
          <a:lstStyle>
            <a:lvl1pPr>
              <a:defRPr sz="7087"/>
            </a:lvl1pPr>
          </a:lstStyle>
          <a:p>
            <a:r>
              <a:rPr lang="en-US" smtClean="0"/>
              <a:t>Click to edit Master title style</a:t>
            </a:r>
            <a:endParaRPr lang="en-US" dirty="0"/>
          </a:p>
        </p:txBody>
      </p:sp>
      <p:sp>
        <p:nvSpPr>
          <p:cNvPr id="3" name="Text Placeholder 2"/>
          <p:cNvSpPr>
            <a:spLocks noGrp="1"/>
          </p:cNvSpPr>
          <p:nvPr>
            <p:ph type="body" idx="1"/>
          </p:nvPr>
        </p:nvSpPr>
        <p:spPr>
          <a:xfrm>
            <a:off x="982514" y="5444676"/>
            <a:ext cx="12420184" cy="1779736"/>
          </a:xfrm>
        </p:spPr>
        <p:txBody>
          <a:bodyPr/>
          <a:lstStyle>
            <a:lvl1pPr marL="0" indent="0">
              <a:buNone/>
              <a:defRPr sz="2835">
                <a:solidFill>
                  <a:schemeClr val="tx1">
                    <a:tint val="75000"/>
                  </a:schemeClr>
                </a:solidFill>
              </a:defRPr>
            </a:lvl1pPr>
            <a:lvl2pPr marL="539999" indent="0">
              <a:buNone/>
              <a:defRPr sz="2362">
                <a:solidFill>
                  <a:schemeClr val="tx1">
                    <a:tint val="75000"/>
                  </a:schemeClr>
                </a:solidFill>
              </a:defRPr>
            </a:lvl2pPr>
            <a:lvl3pPr marL="1079998" indent="0">
              <a:buNone/>
              <a:defRPr sz="2126">
                <a:solidFill>
                  <a:schemeClr val="tx1">
                    <a:tint val="75000"/>
                  </a:schemeClr>
                </a:solidFill>
              </a:defRPr>
            </a:lvl3pPr>
            <a:lvl4pPr marL="1619997" indent="0">
              <a:buNone/>
              <a:defRPr sz="1890">
                <a:solidFill>
                  <a:schemeClr val="tx1">
                    <a:tint val="75000"/>
                  </a:schemeClr>
                </a:solidFill>
              </a:defRPr>
            </a:lvl4pPr>
            <a:lvl5pPr marL="2159996" indent="0">
              <a:buNone/>
              <a:defRPr sz="1890">
                <a:solidFill>
                  <a:schemeClr val="tx1">
                    <a:tint val="75000"/>
                  </a:schemeClr>
                </a:solidFill>
              </a:defRPr>
            </a:lvl5pPr>
            <a:lvl6pPr marL="2699995" indent="0">
              <a:buNone/>
              <a:defRPr sz="1890">
                <a:solidFill>
                  <a:schemeClr val="tx1">
                    <a:tint val="75000"/>
                  </a:schemeClr>
                </a:solidFill>
              </a:defRPr>
            </a:lvl6pPr>
            <a:lvl7pPr marL="3239994" indent="0">
              <a:buNone/>
              <a:defRPr sz="1890">
                <a:solidFill>
                  <a:schemeClr val="tx1">
                    <a:tint val="75000"/>
                  </a:schemeClr>
                </a:solidFill>
              </a:defRPr>
            </a:lvl7pPr>
            <a:lvl8pPr marL="3779992" indent="0">
              <a:buNone/>
              <a:defRPr sz="1890">
                <a:solidFill>
                  <a:schemeClr val="tx1">
                    <a:tint val="75000"/>
                  </a:schemeClr>
                </a:solidFill>
              </a:defRPr>
            </a:lvl8pPr>
            <a:lvl9pPr marL="4319991" indent="0">
              <a:buNone/>
              <a:defRPr sz="189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349277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90014" y="2165817"/>
            <a:ext cx="6120091" cy="51621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290108" y="2165817"/>
            <a:ext cx="6120091" cy="516217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245789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33164"/>
            <a:ext cx="12420184" cy="157257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91891" y="1994435"/>
            <a:ext cx="6091965" cy="977442"/>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smtClean="0"/>
              <a:t>Click to edit Master text styles</a:t>
            </a:r>
          </a:p>
        </p:txBody>
      </p:sp>
      <p:sp>
        <p:nvSpPr>
          <p:cNvPr id="4" name="Content Placeholder 3"/>
          <p:cNvSpPr>
            <a:spLocks noGrp="1"/>
          </p:cNvSpPr>
          <p:nvPr>
            <p:ph sz="half" idx="2"/>
          </p:nvPr>
        </p:nvSpPr>
        <p:spPr>
          <a:xfrm>
            <a:off x="991891" y="2971877"/>
            <a:ext cx="6091965" cy="43711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290108" y="1994435"/>
            <a:ext cx="6121966" cy="977442"/>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smtClean="0"/>
              <a:t>Click to edit Master text styles</a:t>
            </a:r>
          </a:p>
        </p:txBody>
      </p:sp>
      <p:sp>
        <p:nvSpPr>
          <p:cNvPr id="6" name="Content Placeholder 5"/>
          <p:cNvSpPr>
            <a:spLocks noGrp="1"/>
          </p:cNvSpPr>
          <p:nvPr>
            <p:ph sz="quarter" idx="4"/>
          </p:nvPr>
        </p:nvSpPr>
        <p:spPr>
          <a:xfrm>
            <a:off x="7290108" y="2971877"/>
            <a:ext cx="6121966" cy="43711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4257923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175801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322313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42396"/>
            <a:ext cx="4644443" cy="1898386"/>
          </a:xfrm>
        </p:spPr>
        <p:txBody>
          <a:bodyPr anchor="b"/>
          <a:lstStyle>
            <a:lvl1pPr>
              <a:defRPr sz="3780"/>
            </a:lvl1pPr>
          </a:lstStyle>
          <a:p>
            <a:r>
              <a:rPr lang="en-US" smtClean="0"/>
              <a:t>Click to edit Master title style</a:t>
            </a:r>
            <a:endParaRPr lang="en-US" dirty="0"/>
          </a:p>
        </p:txBody>
      </p:sp>
      <p:sp>
        <p:nvSpPr>
          <p:cNvPr id="3" name="Content Placeholder 2"/>
          <p:cNvSpPr>
            <a:spLocks noGrp="1"/>
          </p:cNvSpPr>
          <p:nvPr>
            <p:ph idx="1"/>
          </p:nvPr>
        </p:nvSpPr>
        <p:spPr>
          <a:xfrm>
            <a:off x="6121966" y="1171425"/>
            <a:ext cx="7290108" cy="5781789"/>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91891" y="2440782"/>
            <a:ext cx="4644443" cy="4521849"/>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265106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42396"/>
            <a:ext cx="4644443" cy="1898386"/>
          </a:xfrm>
        </p:spPr>
        <p:txBody>
          <a:bodyPr anchor="b"/>
          <a:lstStyle>
            <a:lvl1pPr>
              <a:defRPr sz="378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121966" y="1171425"/>
            <a:ext cx="7290108" cy="5781789"/>
          </a:xfrm>
        </p:spPr>
        <p:txBody>
          <a:bodyPr anchor="t"/>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r>
              <a:rPr lang="en-US" smtClean="0"/>
              <a:t>Click icon to add picture</a:t>
            </a:r>
            <a:endParaRPr lang="en-US" dirty="0"/>
          </a:p>
        </p:txBody>
      </p:sp>
      <p:sp>
        <p:nvSpPr>
          <p:cNvPr id="4" name="Text Placeholder 3"/>
          <p:cNvSpPr>
            <a:spLocks noGrp="1"/>
          </p:cNvSpPr>
          <p:nvPr>
            <p:ph type="body" sz="half" idx="2"/>
          </p:nvPr>
        </p:nvSpPr>
        <p:spPr>
          <a:xfrm>
            <a:off x="991891" y="2440782"/>
            <a:ext cx="4644443" cy="4521849"/>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6B2873-36E5-4DF6-9959-31459F64DA86}" type="datetimeFigureOut">
              <a:rPr lang="fr-FR" smtClean="0"/>
              <a:pPr/>
              <a:t>14/03/2016</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100014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33164"/>
            <a:ext cx="12420184" cy="157257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90015" y="2165817"/>
            <a:ext cx="12420184" cy="516217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015" y="7540810"/>
            <a:ext cx="3240048" cy="433163"/>
          </a:xfrm>
          <a:prstGeom prst="rect">
            <a:avLst/>
          </a:prstGeom>
        </p:spPr>
        <p:txBody>
          <a:bodyPr vert="horz" lIns="91440" tIns="45720" rIns="91440" bIns="45720" rtlCol="0" anchor="ctr"/>
          <a:lstStyle>
            <a:lvl1pPr algn="l">
              <a:defRPr sz="1417">
                <a:solidFill>
                  <a:schemeClr val="tx1">
                    <a:tint val="75000"/>
                  </a:schemeClr>
                </a:solidFill>
              </a:defRPr>
            </a:lvl1pPr>
          </a:lstStyle>
          <a:p>
            <a:fld id="{C86B2873-36E5-4DF6-9959-31459F64DA86}" type="datetimeFigureOut">
              <a:rPr lang="fr-FR" smtClean="0"/>
              <a:pPr/>
              <a:t>14/03/2016</a:t>
            </a:fld>
            <a:endParaRPr lang="fr-FR"/>
          </a:p>
        </p:txBody>
      </p:sp>
      <p:sp>
        <p:nvSpPr>
          <p:cNvPr id="5" name="Footer Placeholder 4"/>
          <p:cNvSpPr>
            <a:spLocks noGrp="1"/>
          </p:cNvSpPr>
          <p:nvPr>
            <p:ph type="ftr" sz="quarter" idx="3"/>
          </p:nvPr>
        </p:nvSpPr>
        <p:spPr>
          <a:xfrm>
            <a:off x="4770071" y="7540810"/>
            <a:ext cx="4860072" cy="433163"/>
          </a:xfrm>
          <a:prstGeom prst="rect">
            <a:avLst/>
          </a:prstGeom>
        </p:spPr>
        <p:txBody>
          <a:bodyPr vert="horz" lIns="91440" tIns="45720" rIns="91440" bIns="45720" rtlCol="0" anchor="ctr"/>
          <a:lstStyle>
            <a:lvl1pPr algn="ctr">
              <a:defRPr sz="1417">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170150" y="7540810"/>
            <a:ext cx="3240048" cy="433163"/>
          </a:xfrm>
          <a:prstGeom prst="rect">
            <a:avLst/>
          </a:prstGeom>
        </p:spPr>
        <p:txBody>
          <a:bodyPr vert="horz" lIns="91440" tIns="45720" rIns="91440" bIns="45720" rtlCol="0" anchor="ctr"/>
          <a:lstStyle>
            <a:lvl1pPr algn="r">
              <a:defRPr sz="1417">
                <a:solidFill>
                  <a:schemeClr val="tx1">
                    <a:tint val="75000"/>
                  </a:schemeClr>
                </a:solidFill>
              </a:defRPr>
            </a:lvl1pPr>
          </a:lstStyle>
          <a:p>
            <a:fld id="{066B1E08-7AC6-4BBC-B00B-74B89543C53B}" type="slidenum">
              <a:rPr lang="fr-FR" smtClean="0"/>
              <a:pPr/>
              <a:t>‹N°›</a:t>
            </a:fld>
            <a:endParaRPr lang="fr-FR"/>
          </a:p>
        </p:txBody>
      </p:sp>
    </p:spTree>
    <p:extLst>
      <p:ext uri="{BB962C8B-B14F-4D97-AF65-F5344CB8AC3E}">
        <p14:creationId xmlns:p14="http://schemas.microsoft.com/office/powerpoint/2010/main" xmlns="" val="964122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79998" rtl="0" eaLnBrk="1" latinLnBrk="0" hangingPunct="1">
        <a:lnSpc>
          <a:spcPct val="90000"/>
        </a:lnSpc>
        <a:spcBef>
          <a:spcPct val="0"/>
        </a:spcBef>
        <a:buNone/>
        <a:defRPr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98" rtl="0" eaLnBrk="1" latinLnBrk="0" hangingPunct="1">
        <a:defRPr sz="2126" kern="1200">
          <a:solidFill>
            <a:schemeClr val="tx1"/>
          </a:solidFill>
          <a:latin typeface="+mn-lt"/>
          <a:ea typeface="+mn-ea"/>
          <a:cs typeface="+mn-cs"/>
        </a:defRPr>
      </a:lvl1pPr>
      <a:lvl2pPr marL="539999" algn="l" defTabSz="1079998" rtl="0" eaLnBrk="1" latinLnBrk="0" hangingPunct="1">
        <a:defRPr sz="2126" kern="1200">
          <a:solidFill>
            <a:schemeClr val="tx1"/>
          </a:solidFill>
          <a:latin typeface="+mn-lt"/>
          <a:ea typeface="+mn-ea"/>
          <a:cs typeface="+mn-cs"/>
        </a:defRPr>
      </a:lvl2pPr>
      <a:lvl3pPr marL="1079998" algn="l" defTabSz="1079998" rtl="0" eaLnBrk="1" latinLnBrk="0" hangingPunct="1">
        <a:defRPr sz="2126" kern="1200">
          <a:solidFill>
            <a:schemeClr val="tx1"/>
          </a:solidFill>
          <a:latin typeface="+mn-lt"/>
          <a:ea typeface="+mn-ea"/>
          <a:cs typeface="+mn-cs"/>
        </a:defRPr>
      </a:lvl3pPr>
      <a:lvl4pPr marL="1619997" algn="l" defTabSz="1079998" rtl="0" eaLnBrk="1" latinLnBrk="0" hangingPunct="1">
        <a:defRPr sz="2126" kern="1200">
          <a:solidFill>
            <a:schemeClr val="tx1"/>
          </a:solidFill>
          <a:latin typeface="+mn-lt"/>
          <a:ea typeface="+mn-ea"/>
          <a:cs typeface="+mn-cs"/>
        </a:defRPr>
      </a:lvl4pPr>
      <a:lvl5pPr marL="2159996" algn="l" defTabSz="1079998" rtl="0" eaLnBrk="1" latinLnBrk="0" hangingPunct="1">
        <a:defRPr sz="2126" kern="1200">
          <a:solidFill>
            <a:schemeClr val="tx1"/>
          </a:solidFill>
          <a:latin typeface="+mn-lt"/>
          <a:ea typeface="+mn-ea"/>
          <a:cs typeface="+mn-cs"/>
        </a:defRPr>
      </a:lvl5pPr>
      <a:lvl6pPr marL="2699995" algn="l" defTabSz="1079998" rtl="0" eaLnBrk="1" latinLnBrk="0" hangingPunct="1">
        <a:defRPr sz="2126" kern="1200">
          <a:solidFill>
            <a:schemeClr val="tx1"/>
          </a:solidFill>
          <a:latin typeface="+mn-lt"/>
          <a:ea typeface="+mn-ea"/>
          <a:cs typeface="+mn-cs"/>
        </a:defRPr>
      </a:lvl6pPr>
      <a:lvl7pPr marL="3239994" algn="l" defTabSz="1079998" rtl="0" eaLnBrk="1" latinLnBrk="0" hangingPunct="1">
        <a:defRPr sz="2126" kern="1200">
          <a:solidFill>
            <a:schemeClr val="tx1"/>
          </a:solidFill>
          <a:latin typeface="+mn-lt"/>
          <a:ea typeface="+mn-ea"/>
          <a:cs typeface="+mn-cs"/>
        </a:defRPr>
      </a:lvl7pPr>
      <a:lvl8pPr marL="3779992" algn="l" defTabSz="1079998" rtl="0" eaLnBrk="1" latinLnBrk="0" hangingPunct="1">
        <a:defRPr sz="2126" kern="1200">
          <a:solidFill>
            <a:schemeClr val="tx1"/>
          </a:solidFill>
          <a:latin typeface="+mn-lt"/>
          <a:ea typeface="+mn-ea"/>
          <a:cs typeface="+mn-cs"/>
        </a:defRPr>
      </a:lvl8pPr>
      <a:lvl9pPr marL="4319991" algn="l" defTabSz="1079998"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zestedesavoir.com/tutoriels/686/arduino-premiers-pas-en-informatique-embarquee/742_decouverte-de-larduino/3415_quelques-bases-elementaire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19.png"/><Relationship Id="rId18" Type="http://schemas.openxmlformats.org/officeDocument/2006/relationships/image" Target="../media/image22.png"/><Relationship Id="rId3" Type="http://schemas.openxmlformats.org/officeDocument/2006/relationships/image" Target="../media/image12.png"/><Relationship Id="rId21" Type="http://schemas.openxmlformats.org/officeDocument/2006/relationships/image" Target="../media/image24.png"/><Relationship Id="rId7" Type="http://schemas.openxmlformats.org/officeDocument/2006/relationships/image" Target="../media/image15.png"/><Relationship Id="rId12" Type="http://schemas.microsoft.com/office/2007/relationships/hdphoto" Target="../media/hdphoto4.wdp"/><Relationship Id="rId17" Type="http://schemas.microsoft.com/office/2007/relationships/hdphoto" Target="../media/hdphoto6.wdp"/><Relationship Id="rId2" Type="http://schemas.openxmlformats.org/officeDocument/2006/relationships/image" Target="../media/image11.png"/><Relationship Id="rId16" Type="http://schemas.openxmlformats.org/officeDocument/2006/relationships/image" Target="../media/image21.png"/><Relationship Id="rId20" Type="http://schemas.microsoft.com/office/2007/relationships/hdphoto" Target="../media/hdphoto7.wdp"/><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8.png"/><Relationship Id="rId5" Type="http://schemas.microsoft.com/office/2007/relationships/hdphoto" Target="../media/hdphoto2.wdp"/><Relationship Id="rId15" Type="http://schemas.microsoft.com/office/2007/relationships/hdphoto" Target="../media/hdphoto5.wdp"/><Relationship Id="rId10" Type="http://schemas.openxmlformats.org/officeDocument/2006/relationships/image" Target="../media/image17.png"/><Relationship Id="rId19" Type="http://schemas.openxmlformats.org/officeDocument/2006/relationships/image" Target="../media/image23.png"/><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image" Target="../media/image20.png"/><Relationship Id="rId22" Type="http://schemas.microsoft.com/office/2007/relationships/hdphoto" Target="../media/hdphoto8.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Les bases</a:t>
            </a:r>
            <a:endParaRPr lang="fr-FR" dirty="0"/>
          </a:p>
        </p:txBody>
      </p:sp>
      <p:sp>
        <p:nvSpPr>
          <p:cNvPr id="4" name="TextBox 3"/>
          <p:cNvSpPr txBox="1"/>
          <p:nvPr/>
        </p:nvSpPr>
        <p:spPr>
          <a:xfrm>
            <a:off x="1434662" y="4666593"/>
            <a:ext cx="11414235" cy="825098"/>
          </a:xfrm>
          <a:prstGeom prst="rect">
            <a:avLst/>
          </a:prstGeom>
          <a:noFill/>
        </p:spPr>
        <p:txBody>
          <a:bodyPr wrap="square" rtlCol="0">
            <a:spAutoFit/>
          </a:bodyPr>
          <a:lstStyle/>
          <a:p>
            <a:r>
              <a:rPr lang="fr-FR" dirty="0" smtClean="0"/>
              <a:t>Voir sur : </a:t>
            </a:r>
            <a:r>
              <a:rPr lang="fr-FR" dirty="0" smtClean="0">
                <a:hlinkClick r:id="rId2"/>
              </a:rPr>
              <a:t>https://zestedesavoir.com/tutoriels/686/arduino-premiers-pas-en-informatique-embarquee/742_decouverte-de-larduino/3415_quelques-bases-elementaires/</a:t>
            </a:r>
            <a:r>
              <a:rPr lang="fr-FR" dirty="0" smtClean="0"/>
              <a:t> </a:t>
            </a:r>
            <a:endParaRPr lang="fr-FR" dirty="0"/>
          </a:p>
        </p:txBody>
      </p:sp>
    </p:spTree>
    <p:extLst>
      <p:ext uri="{BB962C8B-B14F-4D97-AF65-F5344CB8AC3E}">
        <p14:creationId xmlns:p14="http://schemas.microsoft.com/office/powerpoint/2010/main" xmlns="" val="362415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 </a:t>
            </a:r>
            <a:r>
              <a:rPr lang="fr-FR" dirty="0" err="1" smtClean="0"/>
              <a:t>be</a:t>
            </a:r>
            <a:r>
              <a:rPr lang="fr-FR" dirty="0" smtClean="0"/>
              <a:t> </a:t>
            </a:r>
            <a:r>
              <a:rPr lang="fr-FR" dirty="0" err="1" smtClean="0"/>
              <a:t>continued</a:t>
            </a:r>
            <a:r>
              <a:rPr lang="fr-FR" dirty="0" smtClean="0"/>
              <a:t>…</a:t>
            </a:r>
            <a:endParaRPr lang="fr-FR" dirty="0"/>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stretch>
            <a:fillRect/>
          </a:stretch>
        </p:blipFill>
        <p:spPr>
          <a:xfrm>
            <a:off x="972726" y="189323"/>
            <a:ext cx="12801600" cy="3752850"/>
          </a:xfrm>
          <a:prstGeom prst="rect">
            <a:avLst/>
          </a:prstGeom>
        </p:spPr>
      </p:pic>
      <p:pic>
        <p:nvPicPr>
          <p:cNvPr id="7" name="Picture 6"/>
          <p:cNvPicPr>
            <a:picLocks noChangeAspect="1"/>
          </p:cNvPicPr>
          <p:nvPr/>
        </p:nvPicPr>
        <p:blipFill rotWithShape="1">
          <a:blip r:embed="rId3" cstate="print"/>
          <a:srcRect b="55308"/>
          <a:stretch/>
        </p:blipFill>
        <p:spPr>
          <a:xfrm>
            <a:off x="972726" y="4462435"/>
            <a:ext cx="12620625" cy="2647813"/>
          </a:xfrm>
          <a:prstGeom prst="rect">
            <a:avLst/>
          </a:prstGeom>
        </p:spPr>
      </p:pic>
    </p:spTree>
    <p:extLst>
      <p:ext uri="{BB962C8B-B14F-4D97-AF65-F5344CB8AC3E}">
        <p14:creationId xmlns:p14="http://schemas.microsoft.com/office/powerpoint/2010/main" xmlns="" val="3213111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459033" y="339425"/>
            <a:ext cx="12725400" cy="3200400"/>
          </a:xfrm>
          <a:prstGeom prst="rect">
            <a:avLst/>
          </a:prstGeom>
        </p:spPr>
      </p:pic>
      <p:pic>
        <p:nvPicPr>
          <p:cNvPr id="5" name="Picture 4"/>
          <p:cNvPicPr>
            <a:picLocks noChangeAspect="1"/>
          </p:cNvPicPr>
          <p:nvPr/>
        </p:nvPicPr>
        <p:blipFill rotWithShape="1">
          <a:blip r:embed="rId3" cstate="print"/>
          <a:srcRect b="62535"/>
          <a:stretch/>
        </p:blipFill>
        <p:spPr>
          <a:xfrm>
            <a:off x="459033" y="3539826"/>
            <a:ext cx="12687300" cy="2230354"/>
          </a:xfrm>
          <a:prstGeom prst="rect">
            <a:avLst/>
          </a:prstGeom>
        </p:spPr>
      </p:pic>
      <p:pic>
        <p:nvPicPr>
          <p:cNvPr id="6" name="Picture 5"/>
          <p:cNvPicPr>
            <a:picLocks noChangeAspect="1"/>
          </p:cNvPicPr>
          <p:nvPr/>
        </p:nvPicPr>
        <p:blipFill>
          <a:blip r:embed="rId4" cstate="print"/>
          <a:stretch>
            <a:fillRect/>
          </a:stretch>
        </p:blipFill>
        <p:spPr>
          <a:xfrm>
            <a:off x="882868" y="5770180"/>
            <a:ext cx="2850137" cy="2177935"/>
          </a:xfrm>
          <a:prstGeom prst="rect">
            <a:avLst/>
          </a:prstGeom>
        </p:spPr>
      </p:pic>
      <p:sp>
        <p:nvSpPr>
          <p:cNvPr id="7" name="Rectangle 6"/>
          <p:cNvSpPr/>
          <p:nvPr/>
        </p:nvSpPr>
        <p:spPr>
          <a:xfrm>
            <a:off x="7220607" y="6122239"/>
            <a:ext cx="5475861" cy="15578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0" i="0" dirty="0" smtClean="0">
                <a:solidFill>
                  <a:srgbClr val="424242"/>
                </a:solidFill>
                <a:effectLst/>
                <a:latin typeface="Merriweather"/>
              </a:rPr>
              <a:t>L’intensité du courant est la vitesse à laquelle circule ce courant. Tandis que le courant est un déplacement ordonné de charges électriques.</a:t>
            </a:r>
            <a:endParaRPr lang="fr-FR" dirty="0"/>
          </a:p>
        </p:txBody>
      </p:sp>
      <p:sp>
        <p:nvSpPr>
          <p:cNvPr id="8" name="Isosceles Triangle 7"/>
          <p:cNvSpPr/>
          <p:nvPr/>
        </p:nvSpPr>
        <p:spPr>
          <a:xfrm>
            <a:off x="6416566" y="6122239"/>
            <a:ext cx="677917" cy="73690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tIns="0" bIns="216000" rtlCol="0" anchor="ctr"/>
          <a:lstStyle/>
          <a:p>
            <a:pPr algn="ctr"/>
            <a:r>
              <a:rPr lang="fr-FR" sz="4400" dirty="0" smtClean="0"/>
              <a:t>!</a:t>
            </a:r>
            <a:endParaRPr lang="fr-FR" dirty="0"/>
          </a:p>
        </p:txBody>
      </p:sp>
    </p:spTree>
    <p:extLst>
      <p:ext uri="{BB962C8B-B14F-4D97-AF65-F5344CB8AC3E}">
        <p14:creationId xmlns:p14="http://schemas.microsoft.com/office/powerpoint/2010/main" xmlns="" val="299367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622930" y="752119"/>
            <a:ext cx="12744450" cy="3762375"/>
          </a:xfrm>
          <a:prstGeom prst="rect">
            <a:avLst/>
          </a:prstGeom>
        </p:spPr>
      </p:pic>
    </p:spTree>
    <p:extLst>
      <p:ext uri="{BB962C8B-B14F-4D97-AF65-F5344CB8AC3E}">
        <p14:creationId xmlns:p14="http://schemas.microsoft.com/office/powerpoint/2010/main" xmlns="" val="80061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481040" y="257312"/>
            <a:ext cx="1771650" cy="495300"/>
          </a:xfrm>
          <a:prstGeom prst="rect">
            <a:avLst/>
          </a:prstGeom>
        </p:spPr>
      </p:pic>
      <p:pic>
        <p:nvPicPr>
          <p:cNvPr id="5" name="Picture 4"/>
          <p:cNvPicPr>
            <a:picLocks noChangeAspect="1"/>
          </p:cNvPicPr>
          <p:nvPr/>
        </p:nvPicPr>
        <p:blipFill>
          <a:blip r:embed="rId3" cstate="print"/>
          <a:stretch>
            <a:fillRect/>
          </a:stretch>
        </p:blipFill>
        <p:spPr>
          <a:xfrm>
            <a:off x="591399" y="752612"/>
            <a:ext cx="12496800" cy="5067300"/>
          </a:xfrm>
          <a:prstGeom prst="rect">
            <a:avLst/>
          </a:prstGeom>
        </p:spPr>
      </p:pic>
    </p:spTree>
    <p:extLst>
      <p:ext uri="{BB962C8B-B14F-4D97-AF65-F5344CB8AC3E}">
        <p14:creationId xmlns:p14="http://schemas.microsoft.com/office/powerpoint/2010/main" xmlns="" val="3132483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xmlns="">
                  <a14:imgLayer r:embed="rId3">
                    <a14:imgEffect>
                      <a14:backgroundRemoval t="0" b="100000" l="0" r="100000">
                        <a14:foregroundMark x1="970" y1="4417" x2="13358" y2="4594"/>
                        <a14:foregroundMark x1="12612" y1="26678" x2="9403" y2="2650"/>
                        <a14:foregroundMark x1="14701" y1="15548" x2="96343" y2="17314"/>
                        <a14:foregroundMark x1="52239" y1="93286" x2="52239" y2="93286"/>
                        <a14:foregroundMark x1="46418" y1="93286" x2="55075" y2="94170"/>
                        <a14:backgroundMark x1="15448" y1="5477" x2="23209" y2="3534"/>
                        <a14:backgroundMark x1="23731" y1="6184" x2="15821" y2="2650"/>
                      </a14:backgroundRemoval>
                    </a14:imgEffect>
                  </a14:imgLayer>
                </a14:imgProps>
              </a:ext>
            </a:extLst>
          </a:blip>
          <a:stretch>
            <a:fillRect/>
          </a:stretch>
        </p:blipFill>
        <p:spPr>
          <a:xfrm>
            <a:off x="282329" y="253042"/>
            <a:ext cx="12763500" cy="5391150"/>
          </a:xfrm>
          <a:prstGeom prst="rect">
            <a:avLst/>
          </a:prstGeom>
        </p:spPr>
      </p:pic>
      <p:pic>
        <p:nvPicPr>
          <p:cNvPr id="5" name="Picture 4"/>
          <p:cNvPicPr>
            <a:picLocks noChangeAspect="1"/>
          </p:cNvPicPr>
          <p:nvPr/>
        </p:nvPicPr>
        <p:blipFill rotWithShape="1">
          <a:blip r:embed="rId4" cstate="print"/>
          <a:srcRect b="60669"/>
          <a:stretch/>
        </p:blipFill>
        <p:spPr>
          <a:xfrm>
            <a:off x="282329" y="5809512"/>
            <a:ext cx="12401550" cy="2326426"/>
          </a:xfrm>
          <a:prstGeom prst="rect">
            <a:avLst/>
          </a:prstGeom>
        </p:spPr>
      </p:pic>
    </p:spTree>
    <p:extLst>
      <p:ext uri="{BB962C8B-B14F-4D97-AF65-F5344CB8AC3E}">
        <p14:creationId xmlns:p14="http://schemas.microsoft.com/office/powerpoint/2010/main" xmlns="" val="166549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De quoi est fait l’objet connecté ?</a:t>
            </a:r>
            <a:endParaRPr lang="fr-FR" dirty="0"/>
          </a:p>
        </p:txBody>
      </p:sp>
    </p:spTree>
    <p:extLst>
      <p:ext uri="{BB962C8B-B14F-4D97-AF65-F5344CB8AC3E}">
        <p14:creationId xmlns:p14="http://schemas.microsoft.com/office/powerpoint/2010/main" xmlns="" val="4050412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 name="Group 111"/>
          <p:cNvGrpSpPr/>
          <p:nvPr/>
        </p:nvGrpSpPr>
        <p:grpSpPr>
          <a:xfrm>
            <a:off x="1437959" y="265024"/>
            <a:ext cx="11163869" cy="6857671"/>
            <a:chOff x="0" y="0"/>
            <a:chExt cx="11163869" cy="6857671"/>
          </a:xfrm>
        </p:grpSpPr>
        <p:pic>
          <p:nvPicPr>
            <p:cNvPr id="113" name="Picture 112"/>
            <p:cNvPicPr>
              <a:picLocks noChangeAspect="1"/>
            </p:cNvPicPr>
            <p:nvPr/>
          </p:nvPicPr>
          <p:blipFill rotWithShape="1">
            <a:blip r:embed="rId2" cstate="print"/>
            <a:srcRect l="6189" t="6482" r="8008" b="8442"/>
            <a:stretch/>
          </p:blipFill>
          <p:spPr>
            <a:xfrm>
              <a:off x="0" y="0"/>
              <a:ext cx="11163869" cy="6223379"/>
            </a:xfrm>
            <a:prstGeom prst="rect">
              <a:avLst/>
            </a:prstGeom>
          </p:spPr>
        </p:pic>
        <p:pic>
          <p:nvPicPr>
            <p:cNvPr id="114" name="Picture 113"/>
            <p:cNvPicPr>
              <a:picLocks noChangeAspect="1"/>
            </p:cNvPicPr>
            <p:nvPr/>
          </p:nvPicPr>
          <p:blipFill rotWithShape="1">
            <a:blip r:embed="rId3" cstate="print"/>
            <a:srcRect l="7974" t="62267" r="24630" b="24300"/>
            <a:stretch/>
          </p:blipFill>
          <p:spPr>
            <a:xfrm>
              <a:off x="237034" y="5875362"/>
              <a:ext cx="8766000" cy="982309"/>
            </a:xfrm>
            <a:prstGeom prst="rect">
              <a:avLst/>
            </a:prstGeom>
          </p:spPr>
        </p:pic>
      </p:grpSp>
      <p:cxnSp>
        <p:nvCxnSpPr>
          <p:cNvPr id="115" name="Straight Arrow Connector 114"/>
          <p:cNvCxnSpPr>
            <a:stCxn id="116" idx="1"/>
          </p:cNvCxnSpPr>
          <p:nvPr/>
        </p:nvCxnSpPr>
        <p:spPr>
          <a:xfrm flipH="1" flipV="1">
            <a:off x="6707330" y="4346713"/>
            <a:ext cx="674324" cy="3997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381654" y="4469512"/>
            <a:ext cx="2061713" cy="553998"/>
          </a:xfrm>
          <a:prstGeom prst="rect">
            <a:avLst/>
          </a:prstGeom>
          <a:noFill/>
          <a:ln>
            <a:solidFill>
              <a:srgbClr val="FF0000"/>
            </a:solidFill>
          </a:ln>
        </p:spPr>
        <p:txBody>
          <a:bodyPr wrap="square" rtlCol="0">
            <a:spAutoFit/>
          </a:bodyPr>
          <a:lstStyle/>
          <a:p>
            <a:pPr algn="just"/>
            <a:r>
              <a:rPr lang="fr-FR" sz="1000" dirty="0" smtClean="0"/>
              <a:t>Le </a:t>
            </a:r>
            <a:r>
              <a:rPr lang="fr-FR" sz="1000" b="1" dirty="0" smtClean="0"/>
              <a:t>microcontrôleur</a:t>
            </a:r>
            <a:r>
              <a:rPr lang="fr-FR" sz="1000" dirty="0" smtClean="0"/>
              <a:t> est le cerveau de notre objet. </a:t>
            </a:r>
            <a:r>
              <a:rPr lang="fr-FR" sz="1000" dirty="0"/>
              <a:t>C'est lui que nous allons programmer.</a:t>
            </a:r>
          </a:p>
        </p:txBody>
      </p:sp>
      <p:pic>
        <p:nvPicPr>
          <p:cNvPr id="117" name="Picture 2" descr="Afficher l'image d'origine"/>
          <p:cNvPicPr>
            <a:picLocks noChangeAspect="1" noChangeArrowheads="1"/>
          </p:cNvPicPr>
          <p:nvPr/>
        </p:nvPicPr>
        <p:blipFill>
          <a:blip r:embed="rId4" cstate="print">
            <a:extLst>
              <a:ext uri="{BEBA8EAE-BF5A-486C-A8C5-ECC9F3942E4B}">
                <a14:imgProps xmlns:a14="http://schemas.microsoft.com/office/drawing/2010/main" xmlns="">
                  <a14:imgLayer r:embed="rId5">
                    <a14:imgEffect>
                      <a14:backgroundRemoval t="0" b="100000" l="2800" r="97300"/>
                    </a14:imgEffect>
                  </a14:imgLayer>
                </a14:imgProps>
              </a:ext>
              <a:ext uri="{28A0092B-C50C-407E-A947-70E740481C1C}">
                <a14:useLocalDpi xmlns:a14="http://schemas.microsoft.com/office/drawing/2010/main" xmlns="" val="0"/>
              </a:ext>
            </a:extLst>
          </a:blip>
          <a:srcRect/>
          <a:stretch>
            <a:fillRect/>
          </a:stretch>
        </p:blipFill>
        <p:spPr bwMode="auto">
          <a:xfrm>
            <a:off x="6526862" y="4337291"/>
            <a:ext cx="786440" cy="786440"/>
          </a:xfrm>
          <a:prstGeom prst="rect">
            <a:avLst/>
          </a:prstGeom>
          <a:noFill/>
          <a:extLst>
            <a:ext uri="{909E8E84-426E-40DD-AFC4-6F175D3DCCD1}">
              <a14:hiddenFill xmlns:a14="http://schemas.microsoft.com/office/drawing/2010/main" xmlns="">
                <a:solidFill>
                  <a:srgbClr val="FFFFFF"/>
                </a:solidFill>
              </a14:hiddenFill>
            </a:ext>
          </a:extLst>
        </p:spPr>
      </p:pic>
      <p:sp>
        <p:nvSpPr>
          <p:cNvPr id="118" name="Rectangle 117"/>
          <p:cNvSpPr/>
          <p:nvPr/>
        </p:nvSpPr>
        <p:spPr>
          <a:xfrm>
            <a:off x="3676991" y="1817270"/>
            <a:ext cx="1381125" cy="762000"/>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9" name="TextBox 118"/>
          <p:cNvSpPr txBox="1"/>
          <p:nvPr/>
        </p:nvSpPr>
        <p:spPr>
          <a:xfrm>
            <a:off x="155662" y="111143"/>
            <a:ext cx="2592000" cy="1785104"/>
          </a:xfrm>
          <a:prstGeom prst="rect">
            <a:avLst/>
          </a:prstGeom>
          <a:noFill/>
          <a:ln>
            <a:solidFill>
              <a:srgbClr val="002060"/>
            </a:solidFill>
          </a:ln>
        </p:spPr>
        <p:txBody>
          <a:bodyPr wrap="square" rtlCol="0">
            <a:spAutoFit/>
          </a:bodyPr>
          <a:lstStyle/>
          <a:p>
            <a:pPr algn="just"/>
            <a:r>
              <a:rPr lang="fr-FR" sz="1000" dirty="0" smtClean="0"/>
              <a:t>Le </a:t>
            </a:r>
            <a:r>
              <a:rPr lang="fr-FR" sz="1000" b="1" dirty="0" smtClean="0"/>
              <a:t>quartz</a:t>
            </a:r>
            <a:r>
              <a:rPr lang="fr-FR" sz="1000" dirty="0" smtClean="0"/>
              <a:t> est une horloge. Il rythme toutes les actions du processeur. Le contrôleur possède déjà une horloge interne, mais nous ajoutons une pour être plus rapide. </a:t>
            </a:r>
          </a:p>
          <a:p>
            <a:pPr algn="just"/>
            <a:r>
              <a:rPr lang="fr-FR" sz="1000" dirty="0" smtClean="0"/>
              <a:t>On doit ajouter </a:t>
            </a:r>
            <a:r>
              <a:rPr lang="fr-FR" sz="1000" b="1" dirty="0" smtClean="0"/>
              <a:t>deux condensateurs </a:t>
            </a:r>
            <a:r>
              <a:rPr lang="fr-FR" sz="1000" dirty="0" smtClean="0"/>
              <a:t>de part à d’autre du quartz pour ajuster la fréquence. On peut faire des calculs complexes pour savoir la valeur des condensateurs, ou bien choisir des valeurs qui ont déjà été utilisées dans un montage et donc nous savons qu’elles marchent.</a:t>
            </a:r>
            <a:endParaRPr lang="fr-FR" sz="1000" dirty="0"/>
          </a:p>
        </p:txBody>
      </p:sp>
      <p:pic>
        <p:nvPicPr>
          <p:cNvPr id="120" name="Picture 119"/>
          <p:cNvPicPr>
            <a:picLocks noChangeAspect="1"/>
          </p:cNvPicPr>
          <p:nvPr/>
        </p:nvPicPr>
        <p:blipFill>
          <a:blip r:embed="rId6" cstate="print"/>
          <a:stretch>
            <a:fillRect/>
          </a:stretch>
        </p:blipFill>
        <p:spPr>
          <a:xfrm rot="16200000">
            <a:off x="3268810" y="2200208"/>
            <a:ext cx="762000" cy="590550"/>
          </a:xfrm>
          <a:prstGeom prst="rect">
            <a:avLst/>
          </a:prstGeom>
          <a:ln>
            <a:solidFill>
              <a:srgbClr val="002060"/>
            </a:solidFill>
          </a:ln>
        </p:spPr>
      </p:pic>
      <p:pic>
        <p:nvPicPr>
          <p:cNvPr id="121" name="Picture 120"/>
          <p:cNvPicPr>
            <a:picLocks noChangeAspect="1"/>
          </p:cNvPicPr>
          <p:nvPr/>
        </p:nvPicPr>
        <p:blipFill>
          <a:blip r:embed="rId7" cstate="print">
            <a:extLst>
              <a:ext uri="{BEBA8EAE-BF5A-486C-A8C5-ECC9F3942E4B}">
                <a14:imgProps xmlns:a14="http://schemas.microsoft.com/office/drawing/2010/main" xmlns="">
                  <a14:imgLayer r:embed="rId8">
                    <a14:imgEffect>
                      <a14:backgroundRemoval t="905" b="94570" l="2062" r="94845"/>
                    </a14:imgEffect>
                  </a14:imgLayer>
                </a14:imgProps>
              </a:ext>
            </a:extLst>
          </a:blip>
          <a:stretch>
            <a:fillRect/>
          </a:stretch>
        </p:blipFill>
        <p:spPr>
          <a:xfrm>
            <a:off x="0" y="4893516"/>
            <a:ext cx="2078136" cy="1578241"/>
          </a:xfrm>
          <a:prstGeom prst="rect">
            <a:avLst/>
          </a:prstGeom>
        </p:spPr>
      </p:pic>
      <p:sp>
        <p:nvSpPr>
          <p:cNvPr id="122" name="TextBox 121"/>
          <p:cNvSpPr txBox="1"/>
          <p:nvPr/>
        </p:nvSpPr>
        <p:spPr>
          <a:xfrm>
            <a:off x="154948" y="6565624"/>
            <a:ext cx="2674454" cy="1546577"/>
          </a:xfrm>
          <a:prstGeom prst="rect">
            <a:avLst/>
          </a:prstGeom>
          <a:noFill/>
          <a:ln>
            <a:solidFill>
              <a:schemeClr val="tx1"/>
            </a:solidFill>
          </a:ln>
        </p:spPr>
        <p:txBody>
          <a:bodyPr wrap="square" rtlCol="0">
            <a:spAutoFit/>
          </a:bodyPr>
          <a:lstStyle/>
          <a:p>
            <a:pPr algn="just"/>
            <a:r>
              <a:rPr lang="fr-FR" sz="1050" dirty="0" smtClean="0"/>
              <a:t>Pour alimenter notre objet en électricité, nous avons besoin d’une source de courant : les piles. 3 piles AAA de 1,2V chacune permettent d’avoir une tension entre 3,5 V et 5V. Il ne faut pas une tension supérieure à 5V.</a:t>
            </a:r>
          </a:p>
          <a:p>
            <a:pPr algn="just"/>
            <a:r>
              <a:rPr lang="fr-FR" sz="1050" dirty="0" smtClean="0"/>
              <a:t>Pensez à acheter des piles rechargeables </a:t>
            </a:r>
            <a:r>
              <a:rPr lang="fr-FR" sz="1050" dirty="0" smtClean="0">
                <a:sym typeface="Wingdings" panose="05000000000000000000" pitchFamily="2" charset="2"/>
              </a:rPr>
              <a:t></a:t>
            </a:r>
          </a:p>
          <a:p>
            <a:pPr algn="just"/>
            <a:r>
              <a:rPr lang="fr-FR" sz="1050" dirty="0" smtClean="0">
                <a:sym typeface="Wingdings" panose="05000000000000000000" pitchFamily="2" charset="2"/>
              </a:rPr>
              <a:t>De petites piles (style pile de montres) ne conviennent pas car leur autonomie serait de moins d’1h.</a:t>
            </a:r>
            <a:endParaRPr lang="fr-FR" sz="1050" dirty="0"/>
          </a:p>
        </p:txBody>
      </p:sp>
      <p:sp>
        <p:nvSpPr>
          <p:cNvPr id="123" name="Rectangle 122"/>
          <p:cNvSpPr/>
          <p:nvPr/>
        </p:nvSpPr>
        <p:spPr>
          <a:xfrm>
            <a:off x="2862085" y="3910107"/>
            <a:ext cx="1332000" cy="436605"/>
          </a:xfrm>
          <a:prstGeom prst="rect">
            <a:avLst/>
          </a:prstGeom>
          <a:noFill/>
          <a:ln w="38100">
            <a:solidFill>
              <a:srgbClr val="C31B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4" name="TextBox 123"/>
          <p:cNvSpPr txBox="1"/>
          <p:nvPr/>
        </p:nvSpPr>
        <p:spPr>
          <a:xfrm>
            <a:off x="154948" y="3702198"/>
            <a:ext cx="2592000" cy="707886"/>
          </a:xfrm>
          <a:prstGeom prst="rect">
            <a:avLst/>
          </a:prstGeom>
          <a:noFill/>
          <a:ln>
            <a:solidFill>
              <a:srgbClr val="C31B97"/>
            </a:solidFill>
          </a:ln>
        </p:spPr>
        <p:txBody>
          <a:bodyPr wrap="square" rtlCol="0">
            <a:spAutoFit/>
          </a:bodyPr>
          <a:lstStyle/>
          <a:p>
            <a:pPr algn="just"/>
            <a:r>
              <a:rPr lang="fr-FR" sz="1000" dirty="0" smtClean="0"/>
              <a:t>La </a:t>
            </a:r>
            <a:r>
              <a:rPr lang="fr-FR" sz="1000" b="1" dirty="0" smtClean="0"/>
              <a:t>diode électroluminescente (LED)</a:t>
            </a:r>
            <a:r>
              <a:rPr lang="fr-FR" sz="1000" dirty="0" smtClean="0"/>
              <a:t> permet simplement d’indiquer si l’objet est allumé :</a:t>
            </a:r>
          </a:p>
          <a:p>
            <a:pPr algn="just"/>
            <a:r>
              <a:rPr lang="fr-FR" sz="1000" dirty="0" smtClean="0"/>
              <a:t>Lorsque l’interrupteur est sur ON, le courant passe et la diode s’allume.</a:t>
            </a:r>
            <a:endParaRPr lang="fr-FR" sz="1000" dirty="0"/>
          </a:p>
        </p:txBody>
      </p:sp>
      <p:sp>
        <p:nvSpPr>
          <p:cNvPr id="125" name="Rectangle 124"/>
          <p:cNvSpPr/>
          <p:nvPr/>
        </p:nvSpPr>
        <p:spPr>
          <a:xfrm>
            <a:off x="2870283" y="3026362"/>
            <a:ext cx="1323802" cy="776177"/>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6" name="Picture 125"/>
          <p:cNvPicPr>
            <a:picLocks noChangeAspect="1"/>
          </p:cNvPicPr>
          <p:nvPr/>
        </p:nvPicPr>
        <p:blipFill>
          <a:blip r:embed="rId9" cstate="print"/>
          <a:stretch>
            <a:fillRect/>
          </a:stretch>
        </p:blipFill>
        <p:spPr>
          <a:xfrm rot="10800000">
            <a:off x="4048808" y="3116927"/>
            <a:ext cx="991764" cy="689512"/>
          </a:xfrm>
          <a:prstGeom prst="rect">
            <a:avLst/>
          </a:prstGeom>
          <a:ln>
            <a:solidFill>
              <a:schemeClr val="accent2"/>
            </a:solidFill>
          </a:ln>
        </p:spPr>
      </p:pic>
      <p:sp>
        <p:nvSpPr>
          <p:cNvPr id="127" name="TextBox 126"/>
          <p:cNvSpPr txBox="1"/>
          <p:nvPr/>
        </p:nvSpPr>
        <p:spPr>
          <a:xfrm>
            <a:off x="4743748" y="5255315"/>
            <a:ext cx="3036419" cy="2092881"/>
          </a:xfrm>
          <a:prstGeom prst="rect">
            <a:avLst/>
          </a:prstGeom>
          <a:noFill/>
          <a:ln>
            <a:solidFill>
              <a:schemeClr val="accent2"/>
            </a:solidFill>
          </a:ln>
        </p:spPr>
        <p:txBody>
          <a:bodyPr wrap="square" rtlCol="0">
            <a:spAutoFit/>
          </a:bodyPr>
          <a:lstStyle/>
          <a:p>
            <a:pPr algn="just"/>
            <a:r>
              <a:rPr lang="fr-FR" sz="1000" dirty="0" smtClean="0"/>
              <a:t>Tous les </a:t>
            </a:r>
            <a:r>
              <a:rPr lang="fr-FR" sz="1000" b="1" dirty="0" smtClean="0"/>
              <a:t>condensateurs</a:t>
            </a:r>
            <a:r>
              <a:rPr lang="fr-FR" sz="1000" dirty="0" smtClean="0"/>
              <a:t> de ce circuit (sauf ceux reliés à l’horloge) servent au filtrage antiparasite. Il existe des valeurs standards comme celles que l’on a choisies, et il faut prendre deux valeurs éloignées : une grande et une petite afin de filtrer un large panel de parasite.</a:t>
            </a:r>
          </a:p>
          <a:p>
            <a:pPr algn="just"/>
            <a:endParaRPr lang="fr-FR" sz="1000" dirty="0" smtClean="0"/>
          </a:p>
          <a:p>
            <a:pPr algn="just"/>
            <a:r>
              <a:rPr lang="fr-FR" sz="1000" dirty="0" smtClean="0"/>
              <a:t>Le condensateur avec de 10µF est polarisé : le courant ne passe pas de la même manière dans un sens et dans l’autre. On lui indique donc un +. Le côté + est relié à l’alimentation (VCC) et l’autre côté (côté -) est relié à la masse (GND = </a:t>
            </a:r>
            <a:r>
              <a:rPr lang="fr-FR" sz="1000" dirty="0" err="1" smtClean="0"/>
              <a:t>ground</a:t>
            </a:r>
            <a:r>
              <a:rPr lang="fr-FR" sz="1000" dirty="0" smtClean="0"/>
              <a:t>). Sur ces condensateurs, on repère le côté – car c’est celui où le condensateur comporte une bande blanche.</a:t>
            </a:r>
            <a:endParaRPr lang="fr-FR" sz="1000" dirty="0"/>
          </a:p>
        </p:txBody>
      </p:sp>
      <p:cxnSp>
        <p:nvCxnSpPr>
          <p:cNvPr id="128" name="Straight Arrow Connector 127"/>
          <p:cNvCxnSpPr>
            <a:endCxn id="126" idx="0"/>
          </p:cNvCxnSpPr>
          <p:nvPr/>
        </p:nvCxnSpPr>
        <p:spPr>
          <a:xfrm flipH="1" flipV="1">
            <a:off x="4544690" y="3806439"/>
            <a:ext cx="942894" cy="1448876"/>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2829402" y="4450380"/>
            <a:ext cx="1549047" cy="278933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0" name="Picture 129"/>
          <p:cNvPicPr>
            <a:picLocks noChangeAspect="1"/>
          </p:cNvPicPr>
          <p:nvPr/>
        </p:nvPicPr>
        <p:blipFill>
          <a:blip r:embed="rId10" cstate="print"/>
          <a:stretch>
            <a:fillRect/>
          </a:stretch>
        </p:blipFill>
        <p:spPr>
          <a:xfrm>
            <a:off x="3875878" y="4351126"/>
            <a:ext cx="762000" cy="552450"/>
          </a:xfrm>
          <a:prstGeom prst="rect">
            <a:avLst/>
          </a:prstGeom>
          <a:ln>
            <a:solidFill>
              <a:srgbClr val="C31B97"/>
            </a:solidFill>
          </a:ln>
        </p:spPr>
      </p:pic>
      <p:sp>
        <p:nvSpPr>
          <p:cNvPr id="131" name="Rectangle 130"/>
          <p:cNvSpPr/>
          <p:nvPr/>
        </p:nvSpPr>
        <p:spPr>
          <a:xfrm>
            <a:off x="9868457" y="5495467"/>
            <a:ext cx="1323802" cy="77617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2" name="Straight Arrow Connector 131"/>
          <p:cNvCxnSpPr/>
          <p:nvPr/>
        </p:nvCxnSpPr>
        <p:spPr>
          <a:xfrm flipV="1">
            <a:off x="7782888" y="5883555"/>
            <a:ext cx="2088000"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133" name="Picture 4" descr="Afficher l'image d'origine"/>
          <p:cNvPicPr>
            <a:picLocks noChangeAspect="1" noChangeArrowheads="1"/>
          </p:cNvPicPr>
          <p:nvPr/>
        </p:nvPicPr>
        <p:blipFill>
          <a:blip r:embed="rId11" cstate="print">
            <a:extLst>
              <a:ext uri="{BEBA8EAE-BF5A-486C-A8C5-ECC9F3942E4B}">
                <a14:imgProps xmlns:a14="http://schemas.microsoft.com/office/drawing/2010/main" xmlns="">
                  <a14:imgLayer r:embed="rId12">
                    <a14:imgEffect>
                      <a14:backgroundRemoval t="0" b="97324" l="0" r="100000"/>
                    </a14:imgEffect>
                  </a14:imgLayer>
                </a14:imgProps>
              </a:ext>
              <a:ext uri="{28A0092B-C50C-407E-A947-70E740481C1C}">
                <a14:useLocalDpi xmlns:a14="http://schemas.microsoft.com/office/drawing/2010/main" xmlns="" val="0"/>
              </a:ext>
            </a:extLst>
          </a:blip>
          <a:srcRect/>
          <a:stretch>
            <a:fillRect/>
          </a:stretch>
        </p:blipFill>
        <p:spPr bwMode="auto">
          <a:xfrm>
            <a:off x="6526862" y="7041389"/>
            <a:ext cx="1289796" cy="1144938"/>
          </a:xfrm>
          <a:prstGeom prst="rect">
            <a:avLst/>
          </a:prstGeom>
          <a:noFill/>
          <a:extLst>
            <a:ext uri="{909E8E84-426E-40DD-AFC4-6F175D3DCCD1}">
              <a14:hiddenFill xmlns:a14="http://schemas.microsoft.com/office/drawing/2010/main" xmlns="">
                <a:solidFill>
                  <a:srgbClr val="FFFFFF"/>
                </a:solidFill>
              </a14:hiddenFill>
            </a:ext>
          </a:extLst>
        </p:spPr>
      </p:pic>
      <p:pic>
        <p:nvPicPr>
          <p:cNvPr id="134" name="Picture 133"/>
          <p:cNvPicPr>
            <a:picLocks noChangeAspect="1"/>
          </p:cNvPicPr>
          <p:nvPr/>
        </p:nvPicPr>
        <p:blipFill>
          <a:blip r:embed="rId9" cstate="print"/>
          <a:stretch>
            <a:fillRect/>
          </a:stretch>
        </p:blipFill>
        <p:spPr>
          <a:xfrm rot="10800000">
            <a:off x="8612553" y="5604743"/>
            <a:ext cx="991764" cy="689512"/>
          </a:xfrm>
          <a:prstGeom prst="rect">
            <a:avLst/>
          </a:prstGeom>
          <a:ln>
            <a:solidFill>
              <a:schemeClr val="accent2"/>
            </a:solidFill>
          </a:ln>
        </p:spPr>
      </p:pic>
      <p:sp>
        <p:nvSpPr>
          <p:cNvPr id="135" name="Rectangle 134"/>
          <p:cNvSpPr/>
          <p:nvPr/>
        </p:nvSpPr>
        <p:spPr>
          <a:xfrm>
            <a:off x="7967207" y="222637"/>
            <a:ext cx="2138901" cy="1432198"/>
          </a:xfrm>
          <a:prstGeom prst="rect">
            <a:avLst/>
          </a:prstGeom>
          <a:noFill/>
          <a:ln w="38100">
            <a:solidFill>
              <a:srgbClr val="E8F5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6" name="TextBox 135"/>
          <p:cNvSpPr txBox="1"/>
          <p:nvPr/>
        </p:nvSpPr>
        <p:spPr>
          <a:xfrm>
            <a:off x="10115791" y="127101"/>
            <a:ext cx="3952571" cy="1015663"/>
          </a:xfrm>
          <a:prstGeom prst="rect">
            <a:avLst/>
          </a:prstGeom>
          <a:noFill/>
          <a:ln w="28575">
            <a:solidFill>
              <a:srgbClr val="E8F53D"/>
            </a:solidFill>
          </a:ln>
        </p:spPr>
        <p:txBody>
          <a:bodyPr wrap="square" rtlCol="0">
            <a:spAutoFit/>
          </a:bodyPr>
          <a:lstStyle/>
          <a:p>
            <a:pPr algn="just"/>
            <a:r>
              <a:rPr lang="fr-FR" sz="1000" b="1" dirty="0" smtClean="0"/>
              <a:t>Le micro : </a:t>
            </a:r>
            <a:r>
              <a:rPr lang="fr-FR" sz="1000" dirty="0" smtClean="0"/>
              <a:t>il permet de détecter de fortes variations de voix, que l’on assimile à une situation anormale. C’est donc un des capteurs qui alimente notre objet intelligent. On l’accompagne d’une </a:t>
            </a:r>
            <a:r>
              <a:rPr lang="fr-FR" sz="1000" b="1" dirty="0" smtClean="0"/>
              <a:t>résistance</a:t>
            </a:r>
            <a:r>
              <a:rPr lang="fr-FR" sz="1000" dirty="0" smtClean="0"/>
              <a:t> de rappel : elle rappelle la tension pour stabiliser le niveau de tension à l’état bas (0V).</a:t>
            </a:r>
          </a:p>
          <a:p>
            <a:pPr algn="just"/>
            <a:r>
              <a:rPr lang="fr-FR" sz="1000" dirty="0" smtClean="0"/>
              <a:t>Le micro est polarisé : il faut faire attention au sens avant de le brancher.</a:t>
            </a:r>
            <a:endParaRPr lang="fr-FR" sz="1000" dirty="0"/>
          </a:p>
        </p:txBody>
      </p:sp>
      <p:sp>
        <p:nvSpPr>
          <p:cNvPr id="137" name="Rectangle 136"/>
          <p:cNvSpPr/>
          <p:nvPr/>
        </p:nvSpPr>
        <p:spPr>
          <a:xfrm>
            <a:off x="10934700" y="1295401"/>
            <a:ext cx="1362075" cy="7617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8" name="TextBox 137"/>
          <p:cNvSpPr txBox="1"/>
          <p:nvPr/>
        </p:nvSpPr>
        <p:spPr>
          <a:xfrm>
            <a:off x="12296776" y="1336799"/>
            <a:ext cx="2009774" cy="1477328"/>
          </a:xfrm>
          <a:prstGeom prst="rect">
            <a:avLst/>
          </a:prstGeom>
          <a:noFill/>
          <a:ln>
            <a:solidFill>
              <a:schemeClr val="accent1"/>
            </a:solidFill>
          </a:ln>
        </p:spPr>
        <p:txBody>
          <a:bodyPr wrap="square" rtlCol="0">
            <a:spAutoFit/>
          </a:bodyPr>
          <a:lstStyle/>
          <a:p>
            <a:pPr algn="just"/>
            <a:r>
              <a:rPr lang="fr-FR" sz="1000" b="1" dirty="0" smtClean="0"/>
              <a:t>Le capteur de pouls : </a:t>
            </a:r>
            <a:r>
              <a:rPr lang="fr-FR" sz="1000" dirty="0" smtClean="0"/>
              <a:t>c’est le deuxième capteur essentiel à notre objet intelligent. C’est grâce au rythme cardiaque que l’on peut détecter des pics de stress. </a:t>
            </a:r>
          </a:p>
          <a:p>
            <a:pPr algn="just"/>
            <a:r>
              <a:rPr lang="fr-FR" sz="1000" dirty="0" smtClean="0"/>
              <a:t>Lorsqu’on l’achète, il a déjà les 4 fils qui le relient à notre circuit.</a:t>
            </a:r>
          </a:p>
          <a:p>
            <a:pPr algn="just"/>
            <a:r>
              <a:rPr lang="fr-FR" sz="1000" dirty="0" smtClean="0"/>
              <a:t>Fil rouge : alimentation (VCC) et fil noir : la masse (GND).</a:t>
            </a:r>
            <a:endParaRPr lang="fr-FR" sz="1000" dirty="0"/>
          </a:p>
        </p:txBody>
      </p:sp>
      <p:pic>
        <p:nvPicPr>
          <p:cNvPr id="139" name="Picture 138"/>
          <p:cNvPicPr>
            <a:picLocks noChangeAspect="1"/>
          </p:cNvPicPr>
          <p:nvPr/>
        </p:nvPicPr>
        <p:blipFill>
          <a:blip r:embed="rId13" cstate="print"/>
          <a:stretch>
            <a:fillRect/>
          </a:stretch>
        </p:blipFill>
        <p:spPr>
          <a:xfrm rot="16200000">
            <a:off x="9082890" y="292745"/>
            <a:ext cx="358481" cy="684373"/>
          </a:xfrm>
          <a:prstGeom prst="rect">
            <a:avLst/>
          </a:prstGeom>
        </p:spPr>
      </p:pic>
      <p:pic>
        <p:nvPicPr>
          <p:cNvPr id="140" name="Picture 139"/>
          <p:cNvPicPr>
            <a:picLocks noChangeAspect="1"/>
          </p:cNvPicPr>
          <p:nvPr/>
        </p:nvPicPr>
        <p:blipFill>
          <a:blip r:embed="rId14" cstate="print">
            <a:extLst>
              <a:ext uri="{BEBA8EAE-BF5A-486C-A8C5-ECC9F3942E4B}">
                <a14:imgProps xmlns:a14="http://schemas.microsoft.com/office/drawing/2010/main" xmlns="">
                  <a14:imgLayer r:embed="rId15">
                    <a14:imgEffect>
                      <a14:backgroundRemoval t="0" b="100000" l="0" r="100000">
                        <a14:foregroundMark x1="27350" y1="6415" x2="65812" y2="6415"/>
                        <a14:foregroundMark x1="47009" y1="22642" x2="10256" y2="1887"/>
                        <a14:foregroundMark x1="76923" y1="16226" x2="93162" y2="2642"/>
                        <a14:foregroundMark x1="36752" y1="92075" x2="38462" y2="81887"/>
                        <a14:backgroundMark x1="46154" y1="96604" x2="71795" y2="78868"/>
                        <a14:backgroundMark x1="43590" y1="86415" x2="69231" y2="79623"/>
                        <a14:backgroundMark x1="98291" y1="10943" x2="99145" y2="6038"/>
                      </a14:backgroundRemoval>
                    </a14:imgEffect>
                  </a14:imgLayer>
                </a14:imgProps>
              </a:ext>
            </a:extLst>
          </a:blip>
          <a:stretch>
            <a:fillRect/>
          </a:stretch>
        </p:blipFill>
        <p:spPr>
          <a:xfrm rot="5400000">
            <a:off x="11248209" y="1677750"/>
            <a:ext cx="642315" cy="1454817"/>
          </a:xfrm>
          <a:prstGeom prst="rect">
            <a:avLst/>
          </a:prstGeom>
        </p:spPr>
      </p:pic>
      <p:sp>
        <p:nvSpPr>
          <p:cNvPr id="141" name="Rectangle 140"/>
          <p:cNvSpPr/>
          <p:nvPr/>
        </p:nvSpPr>
        <p:spPr>
          <a:xfrm>
            <a:off x="8115300" y="1933646"/>
            <a:ext cx="2209800" cy="615143"/>
          </a:xfrm>
          <a:prstGeom prst="rect">
            <a:avLst/>
          </a:pr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2" name="TextBox 141"/>
          <p:cNvSpPr txBox="1"/>
          <p:nvPr/>
        </p:nvSpPr>
        <p:spPr>
          <a:xfrm>
            <a:off x="12296774" y="2930642"/>
            <a:ext cx="2009775" cy="1323439"/>
          </a:xfrm>
          <a:prstGeom prst="rect">
            <a:avLst/>
          </a:prstGeom>
          <a:noFill/>
          <a:ln>
            <a:solidFill>
              <a:srgbClr val="FF0066"/>
            </a:solidFill>
          </a:ln>
        </p:spPr>
        <p:txBody>
          <a:bodyPr wrap="square" rtlCol="0">
            <a:spAutoFit/>
          </a:bodyPr>
          <a:lstStyle/>
          <a:p>
            <a:pPr algn="just"/>
            <a:r>
              <a:rPr lang="fr-FR" sz="1000" b="1" dirty="0" smtClean="0"/>
              <a:t>Module vibreur :</a:t>
            </a:r>
          </a:p>
          <a:p>
            <a:pPr algn="just"/>
            <a:r>
              <a:rPr lang="fr-FR" sz="1000" dirty="0" smtClean="0"/>
              <a:t>Il permet de transmettre à l’utilisateur une vibration, pour assurer que son alerte a bien été transmise.</a:t>
            </a:r>
          </a:p>
          <a:p>
            <a:pPr algn="just"/>
            <a:r>
              <a:rPr lang="fr-FR" sz="1000" dirty="0" smtClean="0"/>
              <a:t>On le relie à une </a:t>
            </a:r>
            <a:r>
              <a:rPr lang="fr-FR" sz="1000" b="1" dirty="0" smtClean="0"/>
              <a:t>résistance</a:t>
            </a:r>
            <a:r>
              <a:rPr lang="fr-FR" sz="1000" dirty="0" smtClean="0"/>
              <a:t> de 10</a:t>
            </a:r>
            <a:r>
              <a:rPr lang="el-GR" sz="1000" dirty="0" smtClean="0"/>
              <a:t>Ω</a:t>
            </a:r>
            <a:r>
              <a:rPr lang="fr-FR" sz="1000" dirty="0" smtClean="0"/>
              <a:t> qui permet de diminuer l’intensité du courant qui traverse le vibreur.</a:t>
            </a:r>
            <a:endParaRPr lang="fr-FR" sz="1000" dirty="0"/>
          </a:p>
        </p:txBody>
      </p:sp>
      <p:cxnSp>
        <p:nvCxnSpPr>
          <p:cNvPr id="143" name="Straight Arrow Connector 142"/>
          <p:cNvCxnSpPr/>
          <p:nvPr/>
        </p:nvCxnSpPr>
        <p:spPr>
          <a:xfrm flipH="1" flipV="1">
            <a:off x="10325100" y="2548789"/>
            <a:ext cx="1971676" cy="381854"/>
          </a:xfrm>
          <a:prstGeom prst="straightConnector1">
            <a:avLst/>
          </a:prstGeom>
          <a:ln>
            <a:solidFill>
              <a:srgbClr val="FF0066"/>
            </a:solidFill>
            <a:tailEnd type="triangle"/>
          </a:ln>
        </p:spPr>
        <p:style>
          <a:lnRef idx="1">
            <a:schemeClr val="accent1"/>
          </a:lnRef>
          <a:fillRef idx="0">
            <a:schemeClr val="accent1"/>
          </a:fillRef>
          <a:effectRef idx="0">
            <a:schemeClr val="accent1"/>
          </a:effectRef>
          <a:fontRef idx="minor">
            <a:schemeClr val="tx1"/>
          </a:fontRef>
        </p:style>
      </p:cxnSp>
      <p:pic>
        <p:nvPicPr>
          <p:cNvPr id="144" name="Picture 143"/>
          <p:cNvPicPr>
            <a:picLocks noChangeAspect="1"/>
          </p:cNvPicPr>
          <p:nvPr/>
        </p:nvPicPr>
        <p:blipFill>
          <a:blip r:embed="rId16" cstate="print">
            <a:extLst>
              <a:ext uri="{BEBA8EAE-BF5A-486C-A8C5-ECC9F3942E4B}">
                <a14:imgProps xmlns:a14="http://schemas.microsoft.com/office/drawing/2010/main" xmlns="">
                  <a14:imgLayer r:embed="rId17">
                    <a14:imgEffect>
                      <a14:backgroundRemoval t="0" b="100000" l="0" r="100000">
                        <a14:foregroundMark x1="22485" y1="83688" x2="22485" y2="83688"/>
                        <a14:foregroundMark x1="14201" y1="78014" x2="19527" y2="72340"/>
                        <a14:foregroundMark x1="12426" y1="92908" x2="12426" y2="65957"/>
                        <a14:foregroundMark x1="31953" y1="75887" x2="31953" y2="59574"/>
                        <a14:foregroundMark x1="51479" y1="20567" x2="63905" y2="13475"/>
                        <a14:foregroundMark x1="93491" y1="18440" x2="95266" y2="3546"/>
                        <a14:foregroundMark x1="3550" y1="85106" x2="11834" y2="70922"/>
                        <a14:backgroundMark x1="20118" y1="29078" x2="26627" y2="14894"/>
                        <a14:backgroundMark x1="47929" y1="33333" x2="65680" y2="26241"/>
                        <a14:backgroundMark x1="3550" y1="97163" x2="13609" y2="98582"/>
                      </a14:backgroundRemoval>
                    </a14:imgEffect>
                  </a14:imgLayer>
                </a14:imgProps>
              </a:ext>
            </a:extLst>
          </a:blip>
          <a:stretch>
            <a:fillRect/>
          </a:stretch>
        </p:blipFill>
        <p:spPr>
          <a:xfrm rot="5400000">
            <a:off x="7629533" y="1615853"/>
            <a:ext cx="853698" cy="712257"/>
          </a:xfrm>
          <a:prstGeom prst="rect">
            <a:avLst/>
          </a:prstGeom>
        </p:spPr>
      </p:pic>
      <p:sp>
        <p:nvSpPr>
          <p:cNvPr id="145" name="Rectangle 144"/>
          <p:cNvSpPr/>
          <p:nvPr/>
        </p:nvSpPr>
        <p:spPr>
          <a:xfrm>
            <a:off x="8275320" y="2709571"/>
            <a:ext cx="1044000" cy="720000"/>
          </a:xfrm>
          <a:prstGeom prst="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6" name="Straight Arrow Connector 145"/>
          <p:cNvCxnSpPr/>
          <p:nvPr/>
        </p:nvCxnSpPr>
        <p:spPr>
          <a:xfrm flipH="1" flipV="1">
            <a:off x="9334338" y="3429572"/>
            <a:ext cx="2054023" cy="304218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11327713" y="6471757"/>
            <a:ext cx="2274879" cy="1477328"/>
          </a:xfrm>
          <a:prstGeom prst="rect">
            <a:avLst/>
          </a:prstGeom>
          <a:noFill/>
          <a:ln>
            <a:solidFill>
              <a:srgbClr val="7030A0"/>
            </a:solidFill>
          </a:ln>
        </p:spPr>
        <p:txBody>
          <a:bodyPr wrap="square" rtlCol="0">
            <a:spAutoFit/>
          </a:bodyPr>
          <a:lstStyle/>
          <a:p>
            <a:pPr algn="just"/>
            <a:r>
              <a:rPr lang="fr-FR" sz="1000" b="1" dirty="0" smtClean="0"/>
              <a:t>Bouton de signalement </a:t>
            </a:r>
            <a:r>
              <a:rPr lang="fr-FR" sz="1000" dirty="0" smtClean="0"/>
              <a:t>: permet d’envoyer manuellement un signal d’alerte en cas de danger. Lorsqu’on appuie sur le bouton, le circuit se ferme et le courant passe.</a:t>
            </a:r>
          </a:p>
          <a:p>
            <a:pPr algn="just"/>
            <a:r>
              <a:rPr lang="fr-FR" sz="1000" dirty="0" smtClean="0"/>
              <a:t>On l’accompagne d’une </a:t>
            </a:r>
            <a:r>
              <a:rPr lang="fr-FR" sz="1000" b="1" dirty="0" smtClean="0"/>
              <a:t>résistance</a:t>
            </a:r>
            <a:r>
              <a:rPr lang="fr-FR" sz="1000" dirty="0" smtClean="0"/>
              <a:t> de rappel : elle rappelle la tension pour stabiliser le niveau de tension à l’état bas (0V).</a:t>
            </a:r>
          </a:p>
        </p:txBody>
      </p:sp>
      <p:pic>
        <p:nvPicPr>
          <p:cNvPr id="148" name="Picture 147"/>
          <p:cNvPicPr>
            <a:picLocks noChangeAspect="1"/>
          </p:cNvPicPr>
          <p:nvPr/>
        </p:nvPicPr>
        <p:blipFill>
          <a:blip r:embed="rId18" cstate="print"/>
          <a:stretch>
            <a:fillRect/>
          </a:stretch>
        </p:blipFill>
        <p:spPr>
          <a:xfrm>
            <a:off x="13693806" y="7484461"/>
            <a:ext cx="444647" cy="193821"/>
          </a:xfrm>
          <a:prstGeom prst="rect">
            <a:avLst/>
          </a:prstGeom>
        </p:spPr>
      </p:pic>
      <p:pic>
        <p:nvPicPr>
          <p:cNvPr id="149" name="Picture 148"/>
          <p:cNvPicPr>
            <a:picLocks noChangeAspect="1"/>
          </p:cNvPicPr>
          <p:nvPr/>
        </p:nvPicPr>
        <p:blipFill>
          <a:blip r:embed="rId19" cstate="print">
            <a:extLst>
              <a:ext uri="{BEBA8EAE-BF5A-486C-A8C5-ECC9F3942E4B}">
                <a14:imgProps xmlns:a14="http://schemas.microsoft.com/office/drawing/2010/main" xmlns="">
                  <a14:imgLayer r:embed="rId20">
                    <a14:imgEffect>
                      <a14:backgroundRemoval t="0" b="100000" l="0" r="100000">
                        <a14:foregroundMark x1="88967" y1="62349" x2="98774" y2="66265"/>
                        <a14:foregroundMark x1="83363" y1="21084" x2="98249" y2="21084"/>
                        <a14:backgroundMark x1="68476" y1="87952" x2="46760" y2="91867"/>
                        <a14:backgroundMark x1="34851" y1="95783" x2="49037" y2="89759"/>
                      </a14:backgroundRemoval>
                    </a14:imgEffect>
                  </a14:imgLayer>
                </a14:imgProps>
              </a:ext>
            </a:extLst>
          </a:blip>
          <a:stretch>
            <a:fillRect/>
          </a:stretch>
        </p:blipFill>
        <p:spPr>
          <a:xfrm rot="16200000" flipH="1">
            <a:off x="13570102" y="6966196"/>
            <a:ext cx="591088" cy="343680"/>
          </a:xfrm>
          <a:prstGeom prst="rect">
            <a:avLst/>
          </a:prstGeom>
        </p:spPr>
      </p:pic>
      <p:cxnSp>
        <p:nvCxnSpPr>
          <p:cNvPr id="150" name="Straight Arrow Connector 149"/>
          <p:cNvCxnSpPr/>
          <p:nvPr/>
        </p:nvCxnSpPr>
        <p:spPr>
          <a:xfrm flipV="1">
            <a:off x="11664210" y="4346712"/>
            <a:ext cx="0" cy="266208"/>
          </a:xfrm>
          <a:prstGeom prst="straightConnector1">
            <a:avLst/>
          </a:prstGeom>
          <a:ln>
            <a:solidFill>
              <a:srgbClr val="7F0000"/>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11270659" y="4612920"/>
            <a:ext cx="3025070" cy="1785104"/>
          </a:xfrm>
          <a:prstGeom prst="rect">
            <a:avLst/>
          </a:prstGeom>
          <a:noFill/>
          <a:ln>
            <a:solidFill>
              <a:srgbClr val="7F0000"/>
            </a:solidFill>
          </a:ln>
        </p:spPr>
        <p:txBody>
          <a:bodyPr wrap="square" rtlCol="0">
            <a:spAutoFit/>
          </a:bodyPr>
          <a:lstStyle/>
          <a:p>
            <a:pPr algn="just"/>
            <a:r>
              <a:rPr lang="fr-FR" sz="1000" b="1" dirty="0" smtClean="0"/>
              <a:t>Module Bluetooth : </a:t>
            </a:r>
            <a:r>
              <a:rPr lang="fr-FR" sz="1000" dirty="0" smtClean="0"/>
              <a:t>C’est par lui que transitent toutes les données que l’objet envoie (pouls, forte intensité sonore, envoie d’une alerte) et qu’il reçoit (instruction d’émettre une vibration). </a:t>
            </a:r>
          </a:p>
          <a:p>
            <a:pPr algn="just"/>
            <a:r>
              <a:rPr lang="fr-FR" sz="1000" dirty="0" smtClean="0"/>
              <a:t>Nous avons choisi une connexion Bluetooth pour relier notre objet au téléphone pour pouvoir utiliser le GPS du téléphone. On pourrait se passer du module Bluetooth et avoir un objet indépendant du téléphone : on ajoute un GPS sur l’objet et on utilise un réseau comme </a:t>
            </a:r>
            <a:r>
              <a:rPr lang="fr-FR" sz="1000" dirty="0" err="1" smtClean="0"/>
              <a:t>LoRa</a:t>
            </a:r>
            <a:r>
              <a:rPr lang="fr-FR" sz="1000" dirty="0" smtClean="0"/>
              <a:t> ou </a:t>
            </a:r>
            <a:r>
              <a:rPr lang="fr-FR" sz="1000" dirty="0" err="1" smtClean="0"/>
              <a:t>Sigfox</a:t>
            </a:r>
            <a:r>
              <a:rPr lang="fr-FR" sz="1000" dirty="0" smtClean="0"/>
              <a:t> pour envoyer et recevoir les données. Dans ce cas, on devra payer un abonnement.</a:t>
            </a:r>
            <a:endParaRPr lang="fr-FR" sz="1000" dirty="0"/>
          </a:p>
        </p:txBody>
      </p:sp>
      <p:pic>
        <p:nvPicPr>
          <p:cNvPr id="152" name="Picture 151"/>
          <p:cNvPicPr>
            <a:picLocks noChangeAspect="1"/>
          </p:cNvPicPr>
          <p:nvPr/>
        </p:nvPicPr>
        <p:blipFill>
          <a:blip r:embed="rId21" cstate="print">
            <a:extLst>
              <a:ext uri="{BEBA8EAE-BF5A-486C-A8C5-ECC9F3942E4B}">
                <a14:imgProps xmlns:a14="http://schemas.microsoft.com/office/drawing/2010/main" xmlns="">
                  <a14:imgLayer r:embed="rId22">
                    <a14:imgEffect>
                      <a14:backgroundRemoval t="0" b="100000" l="0" r="99254">
                        <a14:foregroundMark x1="44776" y1="4962" x2="73134" y2="5344"/>
                        <a14:foregroundMark x1="55597" y1="89695" x2="21269" y2="92366"/>
                        <a14:foregroundMark x1="32463" y1="92366" x2="25746" y2="93130"/>
                        <a14:backgroundMark x1="46269" y1="2290" x2="7090" y2="0"/>
                        <a14:backgroundMark x1="7836" y1="96947" x2="52985" y2="98473"/>
                        <a14:backgroundMark x1="3731" y1="95420" x2="0" y2="89695"/>
                        <a14:backgroundMark x1="2239" y1="2290" x2="373" y2="24809"/>
                      </a14:backgroundRemoval>
                    </a14:imgEffect>
                  </a14:imgLayer>
                </a14:imgProps>
              </a:ext>
            </a:extLst>
          </a:blip>
          <a:stretch>
            <a:fillRect/>
          </a:stretch>
        </p:blipFill>
        <p:spPr>
          <a:xfrm>
            <a:off x="10583302" y="4160562"/>
            <a:ext cx="799826" cy="781919"/>
          </a:xfrm>
          <a:prstGeom prst="rect">
            <a:avLst/>
          </a:prstGeom>
        </p:spPr>
      </p:pic>
      <p:cxnSp>
        <p:nvCxnSpPr>
          <p:cNvPr id="81" name="Straight Arrow Connector 80"/>
          <p:cNvCxnSpPr>
            <a:stCxn id="119" idx="3"/>
          </p:cNvCxnSpPr>
          <p:nvPr/>
        </p:nvCxnSpPr>
        <p:spPr>
          <a:xfrm>
            <a:off x="2747662" y="1003695"/>
            <a:ext cx="929328" cy="81357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6230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smtClean="0"/>
              <a:t>Comment placer les composants ?</a:t>
            </a:r>
            <a:endParaRPr lang="fr-FR" dirty="0"/>
          </a:p>
        </p:txBody>
      </p:sp>
    </p:spTree>
    <p:extLst>
      <p:ext uri="{BB962C8B-B14F-4D97-AF65-F5344CB8AC3E}">
        <p14:creationId xmlns:p14="http://schemas.microsoft.com/office/powerpoint/2010/main" xmlns="" val="1880729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702</Words>
  <Application>Microsoft Office PowerPoint</Application>
  <PresentationFormat>Personnalisé</PresentationFormat>
  <Paragraphs>30</Paragraphs>
  <Slides>10</Slides>
  <Notes>0</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Office Theme</vt:lpstr>
      <vt:lpstr>Les bases</vt:lpstr>
      <vt:lpstr>Diapositive 2</vt:lpstr>
      <vt:lpstr>Diapositive 3</vt:lpstr>
      <vt:lpstr>Diapositive 4</vt:lpstr>
      <vt:lpstr>Diapositive 5</vt:lpstr>
      <vt:lpstr>Diapositive 6</vt:lpstr>
      <vt:lpstr>De quoi est fait l’objet connecté ?</vt:lpstr>
      <vt:lpstr>Diapositive 8</vt:lpstr>
      <vt:lpstr>Comment placer les composants ?</vt:lpstr>
      <vt:lpstr>To be continued…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dc:creator>
  <cp:lastModifiedBy>Antoine Jouannais</cp:lastModifiedBy>
  <cp:revision>56</cp:revision>
  <dcterms:created xsi:type="dcterms:W3CDTF">2016-01-29T13:20:28Z</dcterms:created>
  <dcterms:modified xsi:type="dcterms:W3CDTF">2016-03-14T13:03:06Z</dcterms:modified>
</cp:coreProperties>
</file>