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792" y="3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0B3C1-CAAA-4369-AB7E-9608DFA16D4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E82FC-56EE-4453-81D4-4A77BD087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8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E82FC-56EE-4453-81D4-4A77BD087BF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399519" y="6227064"/>
            <a:ext cx="460248" cy="460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914" y="6258873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408"/>
                </a:moveTo>
                <a:lnTo>
                  <a:pt x="5266" y="153685"/>
                </a:lnTo>
                <a:lnTo>
                  <a:pt x="20267" y="111713"/>
                </a:lnTo>
                <a:lnTo>
                  <a:pt x="43807" y="74688"/>
                </a:lnTo>
                <a:lnTo>
                  <a:pt x="74687" y="43807"/>
                </a:lnTo>
                <a:lnTo>
                  <a:pt x="111712" y="20268"/>
                </a:lnTo>
                <a:lnTo>
                  <a:pt x="153684" y="5266"/>
                </a:lnTo>
                <a:lnTo>
                  <a:pt x="199406" y="0"/>
                </a:lnTo>
                <a:lnTo>
                  <a:pt x="245128" y="5266"/>
                </a:lnTo>
                <a:lnTo>
                  <a:pt x="287100" y="20268"/>
                </a:lnTo>
                <a:lnTo>
                  <a:pt x="324125" y="43807"/>
                </a:lnTo>
                <a:lnTo>
                  <a:pt x="355005" y="74688"/>
                </a:lnTo>
                <a:lnTo>
                  <a:pt x="378545" y="111713"/>
                </a:lnTo>
                <a:lnTo>
                  <a:pt x="393546" y="153685"/>
                </a:lnTo>
                <a:lnTo>
                  <a:pt x="398813" y="199408"/>
                </a:lnTo>
                <a:lnTo>
                  <a:pt x="393546" y="245130"/>
                </a:lnTo>
                <a:lnTo>
                  <a:pt x="378545" y="287102"/>
                </a:lnTo>
                <a:lnTo>
                  <a:pt x="355005" y="324126"/>
                </a:lnTo>
                <a:lnTo>
                  <a:pt x="324125" y="355007"/>
                </a:lnTo>
                <a:lnTo>
                  <a:pt x="287100" y="378547"/>
                </a:lnTo>
                <a:lnTo>
                  <a:pt x="245128" y="393548"/>
                </a:lnTo>
                <a:lnTo>
                  <a:pt x="199406" y="398815"/>
                </a:lnTo>
                <a:lnTo>
                  <a:pt x="153684" y="393548"/>
                </a:lnTo>
                <a:lnTo>
                  <a:pt x="111712" y="378547"/>
                </a:lnTo>
                <a:lnTo>
                  <a:pt x="74687" y="355007"/>
                </a:lnTo>
                <a:lnTo>
                  <a:pt x="43807" y="324126"/>
                </a:lnTo>
                <a:lnTo>
                  <a:pt x="20267" y="287102"/>
                </a:lnTo>
                <a:lnTo>
                  <a:pt x="5266" y="245130"/>
                </a:lnTo>
                <a:lnTo>
                  <a:pt x="0" y="19940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89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spc="-385" dirty="0"/>
              <a:t>‹#›</a:t>
            </a:fld>
            <a:endParaRPr spc="-38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496" y="1808988"/>
            <a:ext cx="10226040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496" y="4762500"/>
            <a:ext cx="10226040" cy="85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20496" y="1949196"/>
            <a:ext cx="10226040" cy="3666744"/>
            <a:chOff x="920496" y="1484375"/>
            <a:chExt cx="10226040" cy="3666744"/>
          </a:xfrm>
        </p:grpSpPr>
        <p:sp>
          <p:nvSpPr>
            <p:cNvPr id="5" name="object 5"/>
            <p:cNvSpPr/>
            <p:nvPr/>
          </p:nvSpPr>
          <p:spPr>
            <a:xfrm>
              <a:off x="920496" y="1484375"/>
              <a:ext cx="10226040" cy="2746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46919" y="4066031"/>
              <a:ext cx="1085087" cy="10850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57308" y="4177017"/>
              <a:ext cx="864869" cy="864869"/>
            </a:xfrm>
            <a:custGeom>
              <a:avLst/>
              <a:gdLst/>
              <a:ahLst/>
              <a:cxnLst/>
              <a:rect l="l" t="t" r="r" b="b"/>
              <a:pathLst>
                <a:path w="864870" h="864870">
                  <a:moveTo>
                    <a:pt x="0" y="432361"/>
                  </a:moveTo>
                  <a:lnTo>
                    <a:pt x="2537" y="385250"/>
                  </a:lnTo>
                  <a:lnTo>
                    <a:pt x="9972" y="339609"/>
                  </a:lnTo>
                  <a:lnTo>
                    <a:pt x="22042" y="295701"/>
                  </a:lnTo>
                  <a:lnTo>
                    <a:pt x="38482" y="253790"/>
                  </a:lnTo>
                  <a:lnTo>
                    <a:pt x="59030" y="214140"/>
                  </a:lnTo>
                  <a:lnTo>
                    <a:pt x="83420" y="177014"/>
                  </a:lnTo>
                  <a:lnTo>
                    <a:pt x="111390" y="142676"/>
                  </a:lnTo>
                  <a:lnTo>
                    <a:pt x="142676" y="111390"/>
                  </a:lnTo>
                  <a:lnTo>
                    <a:pt x="177014" y="83420"/>
                  </a:lnTo>
                  <a:lnTo>
                    <a:pt x="214140" y="59030"/>
                  </a:lnTo>
                  <a:lnTo>
                    <a:pt x="253791" y="38482"/>
                  </a:lnTo>
                  <a:lnTo>
                    <a:pt x="295702" y="22042"/>
                  </a:lnTo>
                  <a:lnTo>
                    <a:pt x="339610" y="9972"/>
                  </a:lnTo>
                  <a:lnTo>
                    <a:pt x="385251" y="2537"/>
                  </a:lnTo>
                  <a:lnTo>
                    <a:pt x="432362" y="0"/>
                  </a:lnTo>
                  <a:lnTo>
                    <a:pt x="479472" y="2537"/>
                  </a:lnTo>
                  <a:lnTo>
                    <a:pt x="525113" y="9972"/>
                  </a:lnTo>
                  <a:lnTo>
                    <a:pt x="569021" y="22042"/>
                  </a:lnTo>
                  <a:lnTo>
                    <a:pt x="610932" y="38482"/>
                  </a:lnTo>
                  <a:lnTo>
                    <a:pt x="650583" y="59030"/>
                  </a:lnTo>
                  <a:lnTo>
                    <a:pt x="687709" y="83420"/>
                  </a:lnTo>
                  <a:lnTo>
                    <a:pt x="722046" y="111390"/>
                  </a:lnTo>
                  <a:lnTo>
                    <a:pt x="753332" y="142676"/>
                  </a:lnTo>
                  <a:lnTo>
                    <a:pt x="781302" y="177014"/>
                  </a:lnTo>
                  <a:lnTo>
                    <a:pt x="805693" y="214140"/>
                  </a:lnTo>
                  <a:lnTo>
                    <a:pt x="826240" y="253790"/>
                  </a:lnTo>
                  <a:lnTo>
                    <a:pt x="842681" y="295701"/>
                  </a:lnTo>
                  <a:lnTo>
                    <a:pt x="854751" y="339609"/>
                  </a:lnTo>
                  <a:lnTo>
                    <a:pt x="862186" y="385250"/>
                  </a:lnTo>
                  <a:lnTo>
                    <a:pt x="864723" y="432361"/>
                  </a:lnTo>
                  <a:lnTo>
                    <a:pt x="862186" y="479471"/>
                  </a:lnTo>
                  <a:lnTo>
                    <a:pt x="854751" y="525112"/>
                  </a:lnTo>
                  <a:lnTo>
                    <a:pt x="842681" y="569020"/>
                  </a:lnTo>
                  <a:lnTo>
                    <a:pt x="826240" y="610931"/>
                  </a:lnTo>
                  <a:lnTo>
                    <a:pt x="805693" y="650582"/>
                  </a:lnTo>
                  <a:lnTo>
                    <a:pt x="781302" y="687708"/>
                  </a:lnTo>
                  <a:lnTo>
                    <a:pt x="753332" y="722045"/>
                  </a:lnTo>
                  <a:lnTo>
                    <a:pt x="722046" y="753331"/>
                  </a:lnTo>
                  <a:lnTo>
                    <a:pt x="687709" y="781301"/>
                  </a:lnTo>
                  <a:lnTo>
                    <a:pt x="650583" y="805692"/>
                  </a:lnTo>
                  <a:lnTo>
                    <a:pt x="610932" y="826239"/>
                  </a:lnTo>
                  <a:lnTo>
                    <a:pt x="569021" y="842680"/>
                  </a:lnTo>
                  <a:lnTo>
                    <a:pt x="525113" y="854750"/>
                  </a:lnTo>
                  <a:lnTo>
                    <a:pt x="479472" y="862185"/>
                  </a:lnTo>
                  <a:lnTo>
                    <a:pt x="432362" y="864722"/>
                  </a:lnTo>
                  <a:lnTo>
                    <a:pt x="385251" y="862185"/>
                  </a:lnTo>
                  <a:lnTo>
                    <a:pt x="339610" y="854750"/>
                  </a:lnTo>
                  <a:lnTo>
                    <a:pt x="295702" y="842680"/>
                  </a:lnTo>
                  <a:lnTo>
                    <a:pt x="253791" y="826239"/>
                  </a:lnTo>
                  <a:lnTo>
                    <a:pt x="214140" y="805692"/>
                  </a:lnTo>
                  <a:lnTo>
                    <a:pt x="177014" y="781301"/>
                  </a:lnTo>
                  <a:lnTo>
                    <a:pt x="142676" y="753331"/>
                  </a:lnTo>
                  <a:lnTo>
                    <a:pt x="111390" y="722045"/>
                  </a:lnTo>
                  <a:lnTo>
                    <a:pt x="83420" y="687708"/>
                  </a:lnTo>
                  <a:lnTo>
                    <a:pt x="59030" y="650582"/>
                  </a:lnTo>
                  <a:lnTo>
                    <a:pt x="38482" y="610931"/>
                  </a:lnTo>
                  <a:lnTo>
                    <a:pt x="22042" y="569020"/>
                  </a:lnTo>
                  <a:lnTo>
                    <a:pt x="9972" y="525112"/>
                  </a:lnTo>
                  <a:lnTo>
                    <a:pt x="2537" y="479471"/>
                  </a:lnTo>
                  <a:lnTo>
                    <a:pt x="0" y="43236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7B272232-A718-4C9D-BB9B-60D87EE6D834}"/>
              </a:ext>
            </a:extLst>
          </p:cNvPr>
          <p:cNvSpPr/>
          <p:nvPr/>
        </p:nvSpPr>
        <p:spPr>
          <a:xfrm>
            <a:off x="3301651" y="1961388"/>
            <a:ext cx="5588697" cy="2886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CD48D0E9-693F-411F-BD36-71987737EE17}"/>
              </a:ext>
            </a:extLst>
          </p:cNvPr>
          <p:cNvSpPr txBox="1">
            <a:spLocks/>
          </p:cNvSpPr>
          <p:nvPr/>
        </p:nvSpPr>
        <p:spPr>
          <a:xfrm>
            <a:off x="4445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eCommerce Website</a:t>
            </a:r>
            <a:endParaRPr lang="en-IN" sz="4800" kern="0" dirty="0">
              <a:solidFill>
                <a:sysClr val="windowText" lastClr="000000"/>
              </a:solidFill>
              <a:latin typeface="Britannic Bold" panose="020B0903060703020204" pitchFamily="34" charset="0"/>
              <a:cs typeface="Carlito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95200AE4-D0EE-44EE-9F7B-5603DB1DA1A4}"/>
              </a:ext>
            </a:extLst>
          </p:cNvPr>
          <p:cNvSpPr txBox="1">
            <a:spLocks/>
          </p:cNvSpPr>
          <p:nvPr/>
        </p:nvSpPr>
        <p:spPr>
          <a:xfrm>
            <a:off x="920496" y="4866797"/>
            <a:ext cx="816610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4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By Amitabh Kumar</a:t>
            </a:r>
          </a:p>
          <a:p>
            <a:pPr marL="12700">
              <a:spcBef>
                <a:spcPts val="100"/>
              </a:spcBef>
            </a:pPr>
            <a:endParaRPr lang="en-IN" sz="2400" kern="0" spc="-10" dirty="0">
              <a:solidFill>
                <a:sysClr val="windowText" lastClr="000000"/>
              </a:solidFill>
              <a:latin typeface="Britannic Bold" panose="020B0903060703020204" pitchFamily="34" charset="0"/>
              <a:cs typeface="Carlito"/>
            </a:endParaRPr>
          </a:p>
          <a:p>
            <a:pPr marL="12700">
              <a:spcBef>
                <a:spcPts val="100"/>
              </a:spcBef>
            </a:pPr>
            <a:r>
              <a:rPr lang="en-IN" sz="24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Date: April 29, 2020</a:t>
            </a:r>
            <a:endParaRPr lang="en-IN" sz="2400" kern="0" dirty="0">
              <a:solidFill>
                <a:sysClr val="windowText" lastClr="000000"/>
              </a:solidFill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30937" y="2510214"/>
            <a:ext cx="5109747" cy="3661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lang="en-IN" spc="-385" dirty="0"/>
              <a:t>8</a:t>
            </a:r>
            <a:endParaRPr spc="-38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490F63-B8F1-4B32-B3E1-7F42B5F7F6E5}"/>
              </a:ext>
            </a:extLst>
          </p:cNvPr>
          <p:cNvSpPr txBox="1">
            <a:spLocks/>
          </p:cNvSpPr>
          <p:nvPr/>
        </p:nvSpPr>
        <p:spPr>
          <a:xfrm>
            <a:off x="5969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Are there any questions?</a:t>
            </a:r>
            <a:endParaRPr lang="en-IN" sz="4800" kern="0" dirty="0">
              <a:solidFill>
                <a:sysClr val="windowText" lastClr="000000"/>
              </a:solidFill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1992884"/>
            <a:ext cx="5709412" cy="389209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15" dirty="0">
                <a:latin typeface="Georgia"/>
                <a:cs typeface="Georgia"/>
              </a:rPr>
              <a:t>Introduction </a:t>
            </a:r>
            <a:r>
              <a:rPr sz="2400" spc="-85" dirty="0">
                <a:latin typeface="Georgia"/>
                <a:cs typeface="Georgia"/>
              </a:rPr>
              <a:t>&amp;</a:t>
            </a:r>
            <a:r>
              <a:rPr lang="en-IN" sz="2400" spc="-8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35" dirty="0">
                <a:latin typeface="Georgia"/>
                <a:cs typeface="Georgia"/>
              </a:rPr>
              <a:t>target</a:t>
            </a:r>
            <a:r>
              <a:rPr sz="2400" spc="13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audience</a:t>
            </a:r>
            <a:endParaRPr sz="2400" dirty="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35" dirty="0">
                <a:latin typeface="Georgia"/>
                <a:cs typeface="Georgia"/>
              </a:rPr>
              <a:t>Current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60" dirty="0">
                <a:latin typeface="Georgia"/>
                <a:cs typeface="Georgia"/>
              </a:rPr>
              <a:t>problems</a:t>
            </a:r>
            <a:endParaRPr sz="2400" dirty="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45" dirty="0">
                <a:latin typeface="Georgia"/>
                <a:cs typeface="Georgia"/>
              </a:rPr>
              <a:t>Solving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60" dirty="0">
                <a:latin typeface="Georgia"/>
                <a:cs typeface="Georgia"/>
              </a:rPr>
              <a:t>problems</a:t>
            </a:r>
            <a:endParaRPr lang="en-IN" sz="2400" spc="60" dirty="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IN" sz="2400" dirty="0">
                <a:latin typeface="Georgia"/>
                <a:cs typeface="Georgia"/>
              </a:rPr>
              <a:t>eCommerce Process Flow</a:t>
            </a: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IN" sz="2400" dirty="0">
                <a:latin typeface="Georgia"/>
                <a:cs typeface="Georgia"/>
              </a:rPr>
              <a:t>Architecture (MVC)</a:t>
            </a: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IN" sz="2400" dirty="0">
                <a:latin typeface="Georgia"/>
                <a:cs typeface="Georgia"/>
              </a:rPr>
              <a:t>Languages &amp; Tools</a:t>
            </a:r>
            <a:endParaRPr sz="2400" dirty="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Georgia"/>
                <a:cs typeface="Georgia"/>
              </a:rPr>
              <a:t>Demonstration</a:t>
            </a: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35" dirty="0">
                <a:latin typeface="Georgia"/>
                <a:cs typeface="Georgia"/>
              </a:rPr>
              <a:t>Questions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?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61368" y="3807047"/>
            <a:ext cx="2339720" cy="2355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spc="-385" dirty="0"/>
              <a:t>1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44B59F2-7EC2-43C0-842C-F9702712926C}"/>
              </a:ext>
            </a:extLst>
          </p:cNvPr>
          <p:cNvSpPr txBox="1">
            <a:spLocks/>
          </p:cNvSpPr>
          <p:nvPr/>
        </p:nvSpPr>
        <p:spPr>
          <a:xfrm>
            <a:off x="4445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Agenda</a:t>
            </a:r>
            <a:endParaRPr lang="en-IN" sz="4800" kern="0" dirty="0">
              <a:solidFill>
                <a:sysClr val="windowText" lastClr="000000"/>
              </a:solidFill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1992884"/>
            <a:ext cx="10967212" cy="232243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lang="en-IN" sz="2400" b="1" spc="55" dirty="0">
                <a:latin typeface="Trebuchet MS"/>
                <a:cs typeface="Trebuchet MS"/>
              </a:rPr>
              <a:t>Introduction</a:t>
            </a:r>
            <a:endParaRPr sz="2400" dirty="0">
              <a:latin typeface="Trebuchet MS"/>
              <a:cs typeface="Trebuchet MS"/>
            </a:endParaRP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spc="-62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lang="en-US" sz="2400" b="1" i="1" spc="-125" dirty="0">
                <a:latin typeface="Trebuchet MS"/>
              </a:rPr>
              <a:t>E-Commerce</a:t>
            </a:r>
            <a:r>
              <a:rPr lang="en-US" sz="2400" b="1" spc="-125" dirty="0">
                <a:latin typeface="Trebuchet MS"/>
              </a:rPr>
              <a:t> </a:t>
            </a:r>
            <a:r>
              <a:rPr lang="en-US" sz="2400" spc="-125" dirty="0">
                <a:latin typeface="Trebuchet MS"/>
              </a:rPr>
              <a:t> is a process of  buying, selling, transferring, or exchanging products,  services, and/or information online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Trebuchet MS"/>
              </a:rPr>
              <a:t>E-Commerce  website </a:t>
            </a:r>
            <a:r>
              <a:rPr lang="en-US" sz="2400" spc="-125" dirty="0">
                <a:latin typeface="Trebuchet MS"/>
              </a:rPr>
              <a:t>is a platform to enable </a:t>
            </a:r>
            <a:r>
              <a:rPr lang="en-US" sz="2400" spc="-62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lang="en-US" sz="2400" i="1" spc="-125" dirty="0">
                <a:latin typeface="Trebuchet MS"/>
              </a:rPr>
              <a:t>E-Commerce</a:t>
            </a:r>
            <a:r>
              <a:rPr lang="en-US" sz="2400" spc="-125" dirty="0">
                <a:latin typeface="Trebuchet MS"/>
              </a:rPr>
              <a:t> </a:t>
            </a: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35682" y="4290575"/>
            <a:ext cx="3891397" cy="2095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spc="-385" dirty="0"/>
              <a:t>2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7991565-70DF-46B4-84E5-BE1BD7E3BD08}"/>
              </a:ext>
            </a:extLst>
          </p:cNvPr>
          <p:cNvSpPr txBox="1"/>
          <p:nvPr/>
        </p:nvSpPr>
        <p:spPr>
          <a:xfrm>
            <a:off x="1143000" y="3962400"/>
            <a:ext cx="6248400" cy="220701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sz="2400" b="1" spc="55" dirty="0">
                <a:latin typeface="Trebuchet MS"/>
                <a:cs typeface="Trebuchet MS"/>
              </a:rPr>
              <a:t>Target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80" dirty="0">
                <a:latin typeface="Trebuchet MS"/>
                <a:cs typeface="Trebuchet MS"/>
              </a:rPr>
              <a:t>Audience</a:t>
            </a:r>
            <a:endParaRPr sz="24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50" dirty="0">
                <a:latin typeface="Trebuchet MS"/>
                <a:cs typeface="Trebuchet MS"/>
              </a:rPr>
              <a:t>Buyers</a:t>
            </a:r>
            <a:r>
              <a:rPr lang="en-US" sz="2400" spc="50" dirty="0">
                <a:latin typeface="Trebuchet MS"/>
                <a:cs typeface="Trebuchet MS"/>
              </a:rPr>
              <a:t> - someone with money who want  to buy goods or services.</a:t>
            </a: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50" dirty="0">
                <a:latin typeface="Trebuchet MS"/>
                <a:cs typeface="Trebuchet MS"/>
              </a:rPr>
              <a:t>Sellers</a:t>
            </a:r>
            <a:r>
              <a:rPr lang="en-US" sz="2400" spc="50" dirty="0">
                <a:latin typeface="Trebuchet MS"/>
                <a:cs typeface="Trebuchet MS"/>
              </a:rPr>
              <a:t> – someone who offer goods  and services to buyers.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5754613-BD8F-4913-B533-E0AFBAF55BC6}"/>
              </a:ext>
            </a:extLst>
          </p:cNvPr>
          <p:cNvSpPr txBox="1">
            <a:spLocks/>
          </p:cNvSpPr>
          <p:nvPr/>
        </p:nvSpPr>
        <p:spPr>
          <a:xfrm>
            <a:off x="444500" y="772512"/>
            <a:ext cx="10299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Introduction &amp;  target audience</a:t>
            </a:r>
            <a:endParaRPr lang="en-IN" sz="4800" kern="0" dirty="0">
              <a:solidFill>
                <a:sysClr val="windowText" lastClr="000000"/>
              </a:solidFill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1992884"/>
            <a:ext cx="7409180" cy="342016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lang="en-US" sz="2400" b="1" spc="-85" dirty="0">
                <a:latin typeface="Georgia"/>
                <a:cs typeface="Georgia"/>
              </a:rPr>
              <a:t>Organizations:</a:t>
            </a:r>
            <a:endParaRPr lang="en-US" sz="2400" dirty="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90" dirty="0">
                <a:latin typeface="Trebuchet MS"/>
                <a:cs typeface="Trebuchet MS"/>
              </a:rPr>
              <a:t>High cost of entry and operating cost is high</a:t>
            </a: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90" dirty="0">
                <a:latin typeface="Trebuchet MS"/>
                <a:cs typeface="Trebuchet MS"/>
              </a:rPr>
              <a:t>Reach limited to a locality</a:t>
            </a:r>
            <a:endParaRPr lang="en-US" sz="24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5"/>
              </a:spcBef>
              <a:buClr>
                <a:srgbClr val="9E3611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60" dirty="0">
                <a:latin typeface="Trebuchet MS"/>
                <a:cs typeface="Trebuchet MS"/>
              </a:rPr>
              <a:t>Unable </a:t>
            </a:r>
            <a:r>
              <a:rPr lang="en-US" sz="2400" spc="-70" dirty="0">
                <a:latin typeface="Trebuchet MS"/>
                <a:cs typeface="Trebuchet MS"/>
              </a:rPr>
              <a:t>to </a:t>
            </a:r>
            <a:r>
              <a:rPr lang="en-US" sz="2400" spc="65" dirty="0">
                <a:latin typeface="Trebuchet MS"/>
                <a:cs typeface="Trebuchet MS"/>
              </a:rPr>
              <a:t>provide</a:t>
            </a:r>
            <a:r>
              <a:rPr lang="en-US" sz="2400" spc="-465" dirty="0">
                <a:latin typeface="Trebuchet MS"/>
                <a:cs typeface="Trebuchet MS"/>
              </a:rPr>
              <a:t> </a:t>
            </a:r>
            <a:r>
              <a:rPr lang="en-US" sz="2400" spc="-35" dirty="0">
                <a:latin typeface="Trebuchet MS"/>
                <a:cs typeface="Trebuchet MS"/>
              </a:rPr>
              <a:t>efficient </a:t>
            </a:r>
            <a:r>
              <a:rPr lang="en-US" sz="2400" spc="75" dirty="0">
                <a:latin typeface="Trebuchet MS"/>
                <a:cs typeface="Trebuchet MS"/>
              </a:rPr>
              <a:t>service</a:t>
            </a:r>
            <a:endParaRPr lang="en-US" sz="2400" dirty="0">
              <a:latin typeface="Trebuchet MS"/>
              <a:cs typeface="Trebuchet MS"/>
            </a:endParaRPr>
          </a:p>
          <a:p>
            <a:pPr marL="243840" indent="-231775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sz="2400" b="1" spc="-70" dirty="0">
                <a:latin typeface="Georgia"/>
                <a:cs typeface="Georgia"/>
              </a:rPr>
              <a:t>Customers</a:t>
            </a:r>
            <a:r>
              <a:rPr sz="2400" spc="-70" dirty="0">
                <a:latin typeface="Trebuchet MS"/>
                <a:cs typeface="Trebuchet MS"/>
              </a:rPr>
              <a:t>:</a:t>
            </a:r>
            <a:r>
              <a:rPr lang="en-IN" sz="2400" spc="-70" dirty="0">
                <a:latin typeface="Trebuchet MS"/>
                <a:cs typeface="Trebuchet MS"/>
              </a:rPr>
              <a:t>	</a:t>
            </a:r>
            <a:endParaRPr sz="24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Clr>
                <a:srgbClr val="9E3611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sz="2400" spc="114" dirty="0">
                <a:latin typeface="Trebuchet MS"/>
                <a:cs typeface="Trebuchet MS"/>
              </a:rPr>
              <a:t>Long </a:t>
            </a:r>
            <a:r>
              <a:rPr sz="2400" spc="25" dirty="0">
                <a:latin typeface="Trebuchet MS"/>
                <a:cs typeface="Trebuchet MS"/>
              </a:rPr>
              <a:t>waiting</a:t>
            </a:r>
            <a:r>
              <a:rPr sz="2400" spc="-37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time</a:t>
            </a:r>
            <a:endParaRPr sz="24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40"/>
              </a:spcBef>
              <a:buClr>
                <a:srgbClr val="9E3611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lang="en-IN" sz="2400" spc="210" dirty="0" err="1">
                <a:latin typeface="Trebuchet MS"/>
                <a:cs typeface="Trebuchet MS"/>
              </a:rPr>
              <a:t>Noisy</a:t>
            </a:r>
            <a:r>
              <a:rPr lang="en-IN" sz="2400" spc="210" dirty="0" err="1">
                <a:latin typeface="Arial"/>
                <a:cs typeface="Arial"/>
              </a:rPr>
              <a:t>,</a:t>
            </a:r>
            <a:r>
              <a:rPr lang="en-IN" sz="2400" spc="210" dirty="0" err="1">
                <a:latin typeface="Trebuchet MS"/>
                <a:cs typeface="Trebuchet MS"/>
              </a:rPr>
              <a:t>crowded</a:t>
            </a:r>
            <a:r>
              <a:rPr lang="en-IN" sz="2400" spc="-135" dirty="0">
                <a:latin typeface="Trebuchet MS"/>
                <a:cs typeface="Trebuchet MS"/>
              </a:rPr>
              <a:t> </a:t>
            </a:r>
            <a:r>
              <a:rPr lang="en-IN" sz="2400" spc="75" dirty="0">
                <a:latin typeface="Trebuchet MS"/>
                <a:cs typeface="Trebuchet MS"/>
              </a:rPr>
              <a:t>and</a:t>
            </a:r>
            <a:r>
              <a:rPr lang="en-IN" sz="2400" spc="-135" dirty="0">
                <a:latin typeface="Trebuchet MS"/>
                <a:cs typeface="Trebuchet MS"/>
              </a:rPr>
              <a:t> </a:t>
            </a:r>
            <a:r>
              <a:rPr lang="en-IN" sz="2400" spc="30" dirty="0">
                <a:latin typeface="Trebuchet MS"/>
                <a:cs typeface="Trebuchet MS"/>
              </a:rPr>
              <a:t>narrow</a:t>
            </a:r>
            <a:r>
              <a:rPr lang="en-IN" sz="2400" spc="-135" dirty="0">
                <a:latin typeface="Trebuchet MS"/>
                <a:cs typeface="Trebuchet MS"/>
              </a:rPr>
              <a:t> </a:t>
            </a:r>
            <a:r>
              <a:rPr lang="en-IN" sz="2400" spc="25" dirty="0">
                <a:latin typeface="Trebuchet MS"/>
                <a:cs typeface="Trebuchet MS"/>
              </a:rPr>
              <a:t>waiting</a:t>
            </a:r>
            <a:r>
              <a:rPr lang="en-IN" sz="2400" spc="-135" dirty="0">
                <a:latin typeface="Trebuchet MS"/>
                <a:cs typeface="Trebuchet MS"/>
              </a:rPr>
              <a:t> </a:t>
            </a:r>
            <a:r>
              <a:rPr lang="en-IN" sz="2400" spc="25" dirty="0">
                <a:latin typeface="Trebuchet MS"/>
                <a:cs typeface="Trebuchet MS"/>
              </a:rPr>
              <a:t>environment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5271" y="4639055"/>
            <a:ext cx="1712976" cy="153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spc="-385" dirty="0"/>
              <a:t>3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6DD824B-789B-4122-821A-D2CF4F254E2C}"/>
              </a:ext>
            </a:extLst>
          </p:cNvPr>
          <p:cNvSpPr txBox="1">
            <a:spLocks/>
          </p:cNvSpPr>
          <p:nvPr/>
        </p:nvSpPr>
        <p:spPr>
          <a:xfrm>
            <a:off x="4445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Problem</a:t>
            </a:r>
            <a:endParaRPr lang="en-IN" sz="4800" kern="0" dirty="0">
              <a:solidFill>
                <a:sysClr val="windowText" lastClr="000000"/>
              </a:solidFill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954768" y="432816"/>
            <a:ext cx="1844039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spc="-385" dirty="0"/>
              <a:t>4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7E6AD77-FC6F-48D1-A291-FD16DE676083}"/>
              </a:ext>
            </a:extLst>
          </p:cNvPr>
          <p:cNvSpPr txBox="1"/>
          <p:nvPr/>
        </p:nvSpPr>
        <p:spPr>
          <a:xfrm>
            <a:off x="544004" y="1752600"/>
            <a:ext cx="10967212" cy="1953099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lang="en-IN" sz="2400" b="1" spc="55" dirty="0">
                <a:latin typeface="Trebuchet MS"/>
                <a:cs typeface="Trebuchet MS"/>
              </a:rPr>
              <a:t>To Organisations</a:t>
            </a:r>
            <a:endParaRPr sz="2400" dirty="0">
              <a:latin typeface="Trebuchet MS"/>
              <a:cs typeface="Trebuchet MS"/>
            </a:endParaRP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Trebuchet MS"/>
              </a:rPr>
              <a:t>Global reach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Trebuchet MS"/>
              </a:rPr>
              <a:t>Cost reduction and low cost of entry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Trebuchet MS"/>
              </a:rPr>
              <a:t>24/7 access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829E8BF-97BA-4AAF-ADDF-E5F83693F0D4}"/>
              </a:ext>
            </a:extLst>
          </p:cNvPr>
          <p:cNvSpPr txBox="1"/>
          <p:nvPr/>
        </p:nvSpPr>
        <p:spPr>
          <a:xfrm>
            <a:off x="544004" y="3838101"/>
            <a:ext cx="10967212" cy="243784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10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244475" algn="l"/>
              </a:tabLst>
            </a:pPr>
            <a:r>
              <a:rPr lang="en-IN" sz="2400" b="1" spc="55" dirty="0">
                <a:latin typeface="Trebuchet MS"/>
                <a:cs typeface="Trebuchet MS"/>
              </a:rPr>
              <a:t>To Customers</a:t>
            </a:r>
            <a:endParaRPr sz="2400" dirty="0">
              <a:latin typeface="Trebuchet MS"/>
              <a:cs typeface="Trebuchet MS"/>
            </a:endParaRP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Trebuchet MS"/>
              </a:rPr>
              <a:t>A variety of  products and services to choose from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Trebuchet MS"/>
              </a:rPr>
              <a:t>Cheaper products and services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Trebuchet MS"/>
              </a:rPr>
              <a:t>Information availability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i="1" spc="-125" dirty="0">
                <a:latin typeface="Trebuchet MS"/>
              </a:rPr>
              <a:t>No privacy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B2F5871-4818-4AAC-B857-4E5E68FD2E8D}"/>
              </a:ext>
            </a:extLst>
          </p:cNvPr>
          <p:cNvSpPr txBox="1">
            <a:spLocks/>
          </p:cNvSpPr>
          <p:nvPr/>
        </p:nvSpPr>
        <p:spPr>
          <a:xfrm>
            <a:off x="4445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Solution</a:t>
            </a:r>
            <a:endParaRPr lang="en-IN" sz="4800" kern="0" dirty="0">
              <a:solidFill>
                <a:sysClr val="windowText" lastClr="000000"/>
              </a:solidFill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lang="en-IN" spc="-385" dirty="0"/>
              <a:t>5</a:t>
            </a:r>
            <a:endParaRPr spc="-38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25CC6AA-05B8-4CAA-80C6-CE5451640721}"/>
              </a:ext>
            </a:extLst>
          </p:cNvPr>
          <p:cNvSpPr/>
          <p:nvPr/>
        </p:nvSpPr>
        <p:spPr>
          <a:xfrm>
            <a:off x="1042416" y="1935479"/>
            <a:ext cx="6769608" cy="438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59F1EBF-3B00-44AE-8B5E-DD24E1185AF9}"/>
              </a:ext>
            </a:extLst>
          </p:cNvPr>
          <p:cNvSpPr txBox="1">
            <a:spLocks/>
          </p:cNvSpPr>
          <p:nvPr/>
        </p:nvSpPr>
        <p:spPr>
          <a:xfrm>
            <a:off x="5969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eCommerce </a:t>
            </a:r>
            <a:r>
              <a:rPr lang="en-IN" sz="4800" kern="0" spc="-15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Process Flow </a:t>
            </a:r>
            <a:endParaRPr lang="en-IN" sz="4800" kern="0" dirty="0">
              <a:solidFill>
                <a:sysClr val="windowText" lastClr="000000"/>
              </a:solidFill>
              <a:latin typeface="Britannic Bold" panose="020B0903060703020204" pitchFamily="34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2562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9">
            <a:extLst>
              <a:ext uri="{FF2B5EF4-FFF2-40B4-BE49-F238E27FC236}">
                <a16:creationId xmlns:a16="http://schemas.microsoft.com/office/drawing/2014/main" id="{220B6E6F-7925-40B4-8890-5A5DCE2F30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lang="en-IN" spc="-385" dirty="0"/>
              <a:t>6</a:t>
            </a:r>
            <a:endParaRPr spc="-385" dirty="0"/>
          </a:p>
        </p:txBody>
      </p:sp>
      <p:grpSp>
        <p:nvGrpSpPr>
          <p:cNvPr id="59" name="object 4">
            <a:extLst>
              <a:ext uri="{FF2B5EF4-FFF2-40B4-BE49-F238E27FC236}">
                <a16:creationId xmlns:a16="http://schemas.microsoft.com/office/drawing/2014/main" id="{4EC904B5-292B-4471-AC8C-9C2CBBD810F4}"/>
              </a:ext>
            </a:extLst>
          </p:cNvPr>
          <p:cNvGrpSpPr/>
          <p:nvPr/>
        </p:nvGrpSpPr>
        <p:grpSpPr>
          <a:xfrm>
            <a:off x="600201" y="2505201"/>
            <a:ext cx="2872105" cy="1850389"/>
            <a:chOff x="600201" y="2505201"/>
            <a:chExt cx="2872105" cy="1850389"/>
          </a:xfrm>
        </p:grpSpPr>
        <p:sp>
          <p:nvSpPr>
            <p:cNvPr id="60" name="object 5">
              <a:extLst>
                <a:ext uri="{FF2B5EF4-FFF2-40B4-BE49-F238E27FC236}">
                  <a16:creationId xmlns:a16="http://schemas.microsoft.com/office/drawing/2014/main" id="{6437F7F6-2A0D-491C-8FB3-12E9FB86921B}"/>
                </a:ext>
              </a:extLst>
            </p:cNvPr>
            <p:cNvSpPr/>
            <p:nvPr/>
          </p:nvSpPr>
          <p:spPr>
            <a:xfrm>
              <a:off x="2790444" y="3139439"/>
              <a:ext cx="676910" cy="562610"/>
            </a:xfrm>
            <a:custGeom>
              <a:avLst/>
              <a:gdLst/>
              <a:ahLst/>
              <a:cxnLst/>
              <a:rect l="l" t="t" r="r" b="b"/>
              <a:pathLst>
                <a:path w="676910" h="562610">
                  <a:moveTo>
                    <a:pt x="487680" y="0"/>
                  </a:moveTo>
                  <a:lnTo>
                    <a:pt x="487680" y="147827"/>
                  </a:lnTo>
                  <a:lnTo>
                    <a:pt x="188975" y="147827"/>
                  </a:lnTo>
                  <a:lnTo>
                    <a:pt x="188975" y="0"/>
                  </a:lnTo>
                  <a:lnTo>
                    <a:pt x="0" y="281177"/>
                  </a:lnTo>
                  <a:lnTo>
                    <a:pt x="188975" y="562356"/>
                  </a:lnTo>
                  <a:lnTo>
                    <a:pt x="188975" y="414527"/>
                  </a:lnTo>
                  <a:lnTo>
                    <a:pt x="487680" y="414527"/>
                  </a:lnTo>
                  <a:lnTo>
                    <a:pt x="487680" y="562356"/>
                  </a:lnTo>
                  <a:lnTo>
                    <a:pt x="676656" y="281177"/>
                  </a:lnTo>
                  <a:lnTo>
                    <a:pt x="48768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">
              <a:extLst>
                <a:ext uri="{FF2B5EF4-FFF2-40B4-BE49-F238E27FC236}">
                  <a16:creationId xmlns:a16="http://schemas.microsoft.com/office/drawing/2014/main" id="{9A6094DC-06B6-427B-B2BE-01E9AE2E0E6C}"/>
                </a:ext>
              </a:extLst>
            </p:cNvPr>
            <p:cNvSpPr/>
            <p:nvPr/>
          </p:nvSpPr>
          <p:spPr>
            <a:xfrm>
              <a:off x="2790444" y="3139439"/>
              <a:ext cx="676910" cy="562610"/>
            </a:xfrm>
            <a:custGeom>
              <a:avLst/>
              <a:gdLst/>
              <a:ahLst/>
              <a:cxnLst/>
              <a:rect l="l" t="t" r="r" b="b"/>
              <a:pathLst>
                <a:path w="676910" h="562610">
                  <a:moveTo>
                    <a:pt x="0" y="281177"/>
                  </a:moveTo>
                  <a:lnTo>
                    <a:pt x="188975" y="0"/>
                  </a:lnTo>
                  <a:lnTo>
                    <a:pt x="188975" y="147827"/>
                  </a:lnTo>
                  <a:lnTo>
                    <a:pt x="487680" y="147827"/>
                  </a:lnTo>
                  <a:lnTo>
                    <a:pt x="487680" y="0"/>
                  </a:lnTo>
                  <a:lnTo>
                    <a:pt x="676656" y="281177"/>
                  </a:lnTo>
                  <a:lnTo>
                    <a:pt x="487680" y="562356"/>
                  </a:lnTo>
                  <a:lnTo>
                    <a:pt x="487680" y="414527"/>
                  </a:lnTo>
                  <a:lnTo>
                    <a:pt x="188975" y="414527"/>
                  </a:lnTo>
                  <a:lnTo>
                    <a:pt x="188975" y="562356"/>
                  </a:lnTo>
                  <a:lnTo>
                    <a:pt x="0" y="2811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7">
              <a:extLst>
                <a:ext uri="{FF2B5EF4-FFF2-40B4-BE49-F238E27FC236}">
                  <a16:creationId xmlns:a16="http://schemas.microsoft.com/office/drawing/2014/main" id="{E7BE838B-8013-4400-8989-B0A5F3BECE5D}"/>
                </a:ext>
              </a:extLst>
            </p:cNvPr>
            <p:cNvSpPr/>
            <p:nvPr/>
          </p:nvSpPr>
          <p:spPr>
            <a:xfrm>
              <a:off x="675131" y="2580131"/>
              <a:ext cx="1991868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8">
              <a:extLst>
                <a:ext uri="{FF2B5EF4-FFF2-40B4-BE49-F238E27FC236}">
                  <a16:creationId xmlns:a16="http://schemas.microsoft.com/office/drawing/2014/main" id="{CBDD550F-2829-44A4-91AE-D3AD018A9D94}"/>
                </a:ext>
              </a:extLst>
            </p:cNvPr>
            <p:cNvSpPr/>
            <p:nvPr/>
          </p:nvSpPr>
          <p:spPr>
            <a:xfrm>
              <a:off x="610361" y="2515361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1969008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969008" y="1752600"/>
                  </a:lnTo>
                  <a:lnTo>
                    <a:pt x="1969008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9">
              <a:extLst>
                <a:ext uri="{FF2B5EF4-FFF2-40B4-BE49-F238E27FC236}">
                  <a16:creationId xmlns:a16="http://schemas.microsoft.com/office/drawing/2014/main" id="{6C95AFB3-033F-4912-8468-F6367E0D6127}"/>
                </a:ext>
              </a:extLst>
            </p:cNvPr>
            <p:cNvSpPr/>
            <p:nvPr/>
          </p:nvSpPr>
          <p:spPr>
            <a:xfrm>
              <a:off x="610361" y="2515361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0" y="1752600"/>
                  </a:moveTo>
                  <a:lnTo>
                    <a:pt x="1969008" y="1752600"/>
                  </a:lnTo>
                  <a:lnTo>
                    <a:pt x="1969008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10">
            <a:extLst>
              <a:ext uri="{FF2B5EF4-FFF2-40B4-BE49-F238E27FC236}">
                <a16:creationId xmlns:a16="http://schemas.microsoft.com/office/drawing/2014/main" id="{AF8F0BD7-6CF2-4556-96F2-F735A0E79B09}"/>
              </a:ext>
            </a:extLst>
          </p:cNvPr>
          <p:cNvSpPr txBox="1"/>
          <p:nvPr/>
        </p:nvSpPr>
        <p:spPr>
          <a:xfrm>
            <a:off x="610363" y="2515361"/>
            <a:ext cx="1828038" cy="1328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450215" algn="ctr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Arial"/>
                <a:cs typeface="Arial"/>
              </a:rPr>
              <a:t>Client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lang="en-IN"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ide</a:t>
            </a:r>
            <a:endParaRPr lang="en-IN" sz="1600" b="1" spc="-5" dirty="0">
              <a:latin typeface="Arial"/>
              <a:cs typeface="Arial"/>
            </a:endParaRPr>
          </a:p>
          <a:p>
            <a:pPr marL="450215" algn="ctr">
              <a:lnSpc>
                <a:spcPct val="100000"/>
              </a:lnSpc>
              <a:spcBef>
                <a:spcPts val="1080"/>
              </a:spcBef>
            </a:pPr>
            <a:r>
              <a:rPr lang="en-IN" sz="1600" b="1" spc="-5" dirty="0">
                <a:latin typeface="Arial"/>
                <a:cs typeface="Arial"/>
              </a:rPr>
              <a:t>REACT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66" name="object 11">
            <a:extLst>
              <a:ext uri="{FF2B5EF4-FFF2-40B4-BE49-F238E27FC236}">
                <a16:creationId xmlns:a16="http://schemas.microsoft.com/office/drawing/2014/main" id="{A4C201A2-900F-4D77-B3D3-8934701B517E}"/>
              </a:ext>
            </a:extLst>
          </p:cNvPr>
          <p:cNvGrpSpPr/>
          <p:nvPr/>
        </p:nvGrpSpPr>
        <p:grpSpPr>
          <a:xfrm>
            <a:off x="3547617" y="2502154"/>
            <a:ext cx="2066925" cy="1850389"/>
            <a:chOff x="3547617" y="2502154"/>
            <a:chExt cx="2066925" cy="1850389"/>
          </a:xfrm>
        </p:grpSpPr>
        <p:sp>
          <p:nvSpPr>
            <p:cNvPr id="67" name="object 12">
              <a:extLst>
                <a:ext uri="{FF2B5EF4-FFF2-40B4-BE49-F238E27FC236}">
                  <a16:creationId xmlns:a16="http://schemas.microsoft.com/office/drawing/2014/main" id="{A51654C2-7611-48FA-8C03-306F752F606B}"/>
                </a:ext>
              </a:extLst>
            </p:cNvPr>
            <p:cNvSpPr/>
            <p:nvPr/>
          </p:nvSpPr>
          <p:spPr>
            <a:xfrm>
              <a:off x="3622547" y="2577084"/>
              <a:ext cx="1991868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3">
              <a:extLst>
                <a:ext uri="{FF2B5EF4-FFF2-40B4-BE49-F238E27FC236}">
                  <a16:creationId xmlns:a16="http://schemas.microsoft.com/office/drawing/2014/main" id="{77ACE5C8-1452-4A09-9A5F-92370BA92BB8}"/>
                </a:ext>
              </a:extLst>
            </p:cNvPr>
            <p:cNvSpPr/>
            <p:nvPr/>
          </p:nvSpPr>
          <p:spPr>
            <a:xfrm>
              <a:off x="3557777" y="2512314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1969007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969007" y="1752600"/>
                  </a:lnTo>
                  <a:lnTo>
                    <a:pt x="196900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4">
              <a:extLst>
                <a:ext uri="{FF2B5EF4-FFF2-40B4-BE49-F238E27FC236}">
                  <a16:creationId xmlns:a16="http://schemas.microsoft.com/office/drawing/2014/main" id="{CF11E52B-554D-4898-9C8B-6EE88F5A32EE}"/>
                </a:ext>
              </a:extLst>
            </p:cNvPr>
            <p:cNvSpPr/>
            <p:nvPr/>
          </p:nvSpPr>
          <p:spPr>
            <a:xfrm>
              <a:off x="3557777" y="2512314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0" y="1752600"/>
                  </a:moveTo>
                  <a:lnTo>
                    <a:pt x="1969007" y="1752600"/>
                  </a:lnTo>
                  <a:lnTo>
                    <a:pt x="1969007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15">
            <a:extLst>
              <a:ext uri="{FF2B5EF4-FFF2-40B4-BE49-F238E27FC236}">
                <a16:creationId xmlns:a16="http://schemas.microsoft.com/office/drawing/2014/main" id="{B559213B-ABDB-4C5E-BE38-87734AE1E51E}"/>
              </a:ext>
            </a:extLst>
          </p:cNvPr>
          <p:cNvSpPr txBox="1"/>
          <p:nvPr/>
        </p:nvSpPr>
        <p:spPr>
          <a:xfrm>
            <a:off x="3557778" y="2512314"/>
            <a:ext cx="1969135" cy="1715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  <a:spcBef>
                <a:spcPts val="1125"/>
              </a:spcBef>
            </a:pPr>
            <a:r>
              <a:rPr sz="1600" b="1" spc="-10" dirty="0">
                <a:latin typeface="Arial"/>
                <a:cs typeface="Arial"/>
              </a:rPr>
              <a:t>Se</a:t>
            </a:r>
            <a:r>
              <a:rPr lang="en-IN" sz="1600" b="1" spc="-10" dirty="0" err="1">
                <a:latin typeface="Arial"/>
                <a:cs typeface="Arial"/>
              </a:rPr>
              <a:t>rver</a:t>
            </a:r>
            <a:r>
              <a:rPr lang="en-IN" sz="1600" b="1" spc="-10" dirty="0">
                <a:latin typeface="Arial"/>
                <a:cs typeface="Arial"/>
              </a:rPr>
              <a:t> Side</a:t>
            </a:r>
          </a:p>
          <a:p>
            <a:pPr marL="219075">
              <a:lnSpc>
                <a:spcPct val="100000"/>
              </a:lnSpc>
              <a:spcBef>
                <a:spcPts val="1125"/>
              </a:spcBef>
            </a:pPr>
            <a:r>
              <a:rPr lang="en-IN" sz="1600" b="1" spc="-10" dirty="0">
                <a:latin typeface="Arial"/>
                <a:cs typeface="Arial"/>
              </a:rPr>
              <a:t>NodeJS</a:t>
            </a:r>
          </a:p>
          <a:p>
            <a:pPr marL="219075">
              <a:lnSpc>
                <a:spcPct val="100000"/>
              </a:lnSpc>
              <a:spcBef>
                <a:spcPts val="1125"/>
              </a:spcBef>
            </a:pPr>
            <a:endParaRPr sz="1600" dirty="0">
              <a:latin typeface="Arial"/>
              <a:cs typeface="Arial"/>
            </a:endParaRPr>
          </a:p>
        </p:txBody>
      </p:sp>
      <p:grpSp>
        <p:nvGrpSpPr>
          <p:cNvPr id="71" name="object 16">
            <a:extLst>
              <a:ext uri="{FF2B5EF4-FFF2-40B4-BE49-F238E27FC236}">
                <a16:creationId xmlns:a16="http://schemas.microsoft.com/office/drawing/2014/main" id="{68FFBBBF-A5D5-48AD-954B-7EBEE4783C20}"/>
              </a:ext>
            </a:extLst>
          </p:cNvPr>
          <p:cNvGrpSpPr/>
          <p:nvPr/>
        </p:nvGrpSpPr>
        <p:grpSpPr>
          <a:xfrm>
            <a:off x="6467602" y="2505201"/>
            <a:ext cx="2065655" cy="1849120"/>
            <a:chOff x="6467602" y="2505201"/>
            <a:chExt cx="2065655" cy="1849120"/>
          </a:xfrm>
        </p:grpSpPr>
        <p:sp>
          <p:nvSpPr>
            <p:cNvPr id="72" name="object 17">
              <a:extLst>
                <a:ext uri="{FF2B5EF4-FFF2-40B4-BE49-F238E27FC236}">
                  <a16:creationId xmlns:a16="http://schemas.microsoft.com/office/drawing/2014/main" id="{94B9F342-9FB5-420B-B287-F540B9C48074}"/>
                </a:ext>
              </a:extLst>
            </p:cNvPr>
            <p:cNvSpPr/>
            <p:nvPr/>
          </p:nvSpPr>
          <p:spPr>
            <a:xfrm>
              <a:off x="6542532" y="2580131"/>
              <a:ext cx="1990344" cy="1773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8">
              <a:extLst>
                <a:ext uri="{FF2B5EF4-FFF2-40B4-BE49-F238E27FC236}">
                  <a16:creationId xmlns:a16="http://schemas.microsoft.com/office/drawing/2014/main" id="{9FFA14AD-9D19-4420-9CFA-4C5B36711C7A}"/>
                </a:ext>
              </a:extLst>
            </p:cNvPr>
            <p:cNvSpPr/>
            <p:nvPr/>
          </p:nvSpPr>
          <p:spPr>
            <a:xfrm>
              <a:off x="6477762" y="2515361"/>
              <a:ext cx="1967864" cy="1751330"/>
            </a:xfrm>
            <a:custGeom>
              <a:avLst/>
              <a:gdLst/>
              <a:ahLst/>
              <a:cxnLst/>
              <a:rect l="l" t="t" r="r" b="b"/>
              <a:pathLst>
                <a:path w="1967865" h="1751329">
                  <a:moveTo>
                    <a:pt x="1967484" y="0"/>
                  </a:moveTo>
                  <a:lnTo>
                    <a:pt x="0" y="0"/>
                  </a:lnTo>
                  <a:lnTo>
                    <a:pt x="0" y="1751076"/>
                  </a:lnTo>
                  <a:lnTo>
                    <a:pt x="1967484" y="1751076"/>
                  </a:lnTo>
                  <a:lnTo>
                    <a:pt x="1967484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9">
              <a:extLst>
                <a:ext uri="{FF2B5EF4-FFF2-40B4-BE49-F238E27FC236}">
                  <a16:creationId xmlns:a16="http://schemas.microsoft.com/office/drawing/2014/main" id="{84F6870D-1FB8-4900-804B-B45B4C32BC97}"/>
                </a:ext>
              </a:extLst>
            </p:cNvPr>
            <p:cNvSpPr/>
            <p:nvPr/>
          </p:nvSpPr>
          <p:spPr>
            <a:xfrm>
              <a:off x="6477762" y="2515361"/>
              <a:ext cx="1967864" cy="1751330"/>
            </a:xfrm>
            <a:custGeom>
              <a:avLst/>
              <a:gdLst/>
              <a:ahLst/>
              <a:cxnLst/>
              <a:rect l="l" t="t" r="r" b="b"/>
              <a:pathLst>
                <a:path w="1967865" h="1751329">
                  <a:moveTo>
                    <a:pt x="0" y="1751076"/>
                  </a:moveTo>
                  <a:lnTo>
                    <a:pt x="1967484" y="1751076"/>
                  </a:lnTo>
                  <a:lnTo>
                    <a:pt x="1967484" y="0"/>
                  </a:lnTo>
                  <a:lnTo>
                    <a:pt x="0" y="0"/>
                  </a:lnTo>
                  <a:lnTo>
                    <a:pt x="0" y="175107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20">
            <a:extLst>
              <a:ext uri="{FF2B5EF4-FFF2-40B4-BE49-F238E27FC236}">
                <a16:creationId xmlns:a16="http://schemas.microsoft.com/office/drawing/2014/main" id="{C5B26CCA-BF20-478C-BE9D-44E150B25DD1}"/>
              </a:ext>
            </a:extLst>
          </p:cNvPr>
          <p:cNvSpPr txBox="1"/>
          <p:nvPr/>
        </p:nvSpPr>
        <p:spPr>
          <a:xfrm>
            <a:off x="6640321" y="2515361"/>
            <a:ext cx="1817879" cy="1328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800" dirty="0">
              <a:latin typeface="Times New Roman"/>
              <a:cs typeface="Times New Roman"/>
            </a:endParaRPr>
          </a:p>
          <a:p>
            <a:pPr marL="218440">
              <a:lnSpc>
                <a:spcPct val="100000"/>
              </a:lnSpc>
              <a:spcBef>
                <a:spcPts val="1140"/>
              </a:spcBef>
            </a:pPr>
            <a:r>
              <a:rPr lang="en-IN" sz="1600" b="1" spc="-5" dirty="0">
                <a:latin typeface="Arial"/>
                <a:cs typeface="Arial"/>
              </a:rPr>
              <a:t>Database</a:t>
            </a:r>
          </a:p>
          <a:p>
            <a:pPr marL="218440">
              <a:lnSpc>
                <a:spcPct val="100000"/>
              </a:lnSpc>
              <a:spcBef>
                <a:spcPts val="1140"/>
              </a:spcBef>
            </a:pPr>
            <a:r>
              <a:rPr lang="en-IN" sz="1600" b="1" spc="-5" dirty="0">
                <a:latin typeface="Arial"/>
                <a:cs typeface="Arial"/>
              </a:rPr>
              <a:t>MongoDB</a:t>
            </a:r>
            <a:endParaRPr lang="en-IN" sz="1600" dirty="0">
              <a:latin typeface="Arial"/>
              <a:cs typeface="Arial"/>
            </a:endParaRPr>
          </a:p>
        </p:txBody>
      </p:sp>
      <p:sp>
        <p:nvSpPr>
          <p:cNvPr id="77" name="object 22">
            <a:extLst>
              <a:ext uri="{FF2B5EF4-FFF2-40B4-BE49-F238E27FC236}">
                <a16:creationId xmlns:a16="http://schemas.microsoft.com/office/drawing/2014/main" id="{41555047-72F7-4CF8-BF16-D66728BCFA1F}"/>
              </a:ext>
            </a:extLst>
          </p:cNvPr>
          <p:cNvSpPr/>
          <p:nvPr/>
        </p:nvSpPr>
        <p:spPr>
          <a:xfrm>
            <a:off x="5715000" y="3124200"/>
            <a:ext cx="676910" cy="562610"/>
          </a:xfrm>
          <a:custGeom>
            <a:avLst/>
            <a:gdLst/>
            <a:ahLst/>
            <a:cxnLst/>
            <a:rect l="l" t="t" r="r" b="b"/>
            <a:pathLst>
              <a:path w="676910" h="562610">
                <a:moveTo>
                  <a:pt x="487679" y="0"/>
                </a:moveTo>
                <a:lnTo>
                  <a:pt x="487679" y="147827"/>
                </a:lnTo>
                <a:lnTo>
                  <a:pt x="188975" y="147827"/>
                </a:lnTo>
                <a:lnTo>
                  <a:pt x="188975" y="0"/>
                </a:lnTo>
                <a:lnTo>
                  <a:pt x="0" y="281177"/>
                </a:lnTo>
                <a:lnTo>
                  <a:pt x="188975" y="562356"/>
                </a:lnTo>
                <a:lnTo>
                  <a:pt x="188975" y="414527"/>
                </a:lnTo>
                <a:lnTo>
                  <a:pt x="487679" y="414527"/>
                </a:lnTo>
                <a:lnTo>
                  <a:pt x="487679" y="562356"/>
                </a:lnTo>
                <a:lnTo>
                  <a:pt x="676655" y="281177"/>
                </a:lnTo>
                <a:lnTo>
                  <a:pt x="4876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3">
            <a:extLst>
              <a:ext uri="{FF2B5EF4-FFF2-40B4-BE49-F238E27FC236}">
                <a16:creationId xmlns:a16="http://schemas.microsoft.com/office/drawing/2014/main" id="{A5765A50-A649-4C2E-9D24-56F8D6C8C057}"/>
              </a:ext>
            </a:extLst>
          </p:cNvPr>
          <p:cNvSpPr/>
          <p:nvPr/>
        </p:nvSpPr>
        <p:spPr>
          <a:xfrm>
            <a:off x="5715000" y="3124200"/>
            <a:ext cx="676910" cy="562610"/>
          </a:xfrm>
          <a:custGeom>
            <a:avLst/>
            <a:gdLst/>
            <a:ahLst/>
            <a:cxnLst/>
            <a:rect l="l" t="t" r="r" b="b"/>
            <a:pathLst>
              <a:path w="676910" h="562610">
                <a:moveTo>
                  <a:pt x="0" y="281177"/>
                </a:moveTo>
                <a:lnTo>
                  <a:pt x="188975" y="0"/>
                </a:lnTo>
                <a:lnTo>
                  <a:pt x="188975" y="147827"/>
                </a:lnTo>
                <a:lnTo>
                  <a:pt x="487679" y="147827"/>
                </a:lnTo>
                <a:lnTo>
                  <a:pt x="487679" y="0"/>
                </a:lnTo>
                <a:lnTo>
                  <a:pt x="676655" y="281177"/>
                </a:lnTo>
                <a:lnTo>
                  <a:pt x="487679" y="562356"/>
                </a:lnTo>
                <a:lnTo>
                  <a:pt x="487679" y="414527"/>
                </a:lnTo>
                <a:lnTo>
                  <a:pt x="188975" y="414527"/>
                </a:lnTo>
                <a:lnTo>
                  <a:pt x="188975" y="562356"/>
                </a:lnTo>
                <a:lnTo>
                  <a:pt x="0" y="2811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4">
            <a:extLst>
              <a:ext uri="{FF2B5EF4-FFF2-40B4-BE49-F238E27FC236}">
                <a16:creationId xmlns:a16="http://schemas.microsoft.com/office/drawing/2014/main" id="{428D03C4-44F1-4A39-BB74-E9FDC898AD12}"/>
              </a:ext>
            </a:extLst>
          </p:cNvPr>
          <p:cNvSpPr/>
          <p:nvPr/>
        </p:nvSpPr>
        <p:spPr>
          <a:xfrm>
            <a:off x="3719830" y="1994916"/>
            <a:ext cx="4752340" cy="228808"/>
          </a:xfrm>
          <a:custGeom>
            <a:avLst/>
            <a:gdLst/>
            <a:ahLst/>
            <a:cxnLst/>
            <a:rect l="l" t="t" r="r" b="b"/>
            <a:pathLst>
              <a:path w="4752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752340" h="76200">
                <a:moveTo>
                  <a:pt x="4675632" y="0"/>
                </a:moveTo>
                <a:lnTo>
                  <a:pt x="4675632" y="76200"/>
                </a:lnTo>
                <a:lnTo>
                  <a:pt x="4739132" y="44450"/>
                </a:lnTo>
                <a:lnTo>
                  <a:pt x="4688332" y="44450"/>
                </a:lnTo>
                <a:lnTo>
                  <a:pt x="4688332" y="31750"/>
                </a:lnTo>
                <a:lnTo>
                  <a:pt x="4739132" y="31750"/>
                </a:lnTo>
                <a:lnTo>
                  <a:pt x="4675632" y="0"/>
                </a:lnTo>
                <a:close/>
              </a:path>
              <a:path w="4752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752340" h="76200">
                <a:moveTo>
                  <a:pt x="467563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675632" y="44450"/>
                </a:lnTo>
                <a:lnTo>
                  <a:pt x="4675632" y="31750"/>
                </a:lnTo>
                <a:close/>
              </a:path>
              <a:path w="4752340" h="76200">
                <a:moveTo>
                  <a:pt x="4739132" y="31750"/>
                </a:moveTo>
                <a:lnTo>
                  <a:pt x="4688332" y="31750"/>
                </a:lnTo>
                <a:lnTo>
                  <a:pt x="4688332" y="44450"/>
                </a:lnTo>
                <a:lnTo>
                  <a:pt x="4739132" y="44450"/>
                </a:lnTo>
                <a:lnTo>
                  <a:pt x="4751832" y="38100"/>
                </a:lnTo>
                <a:lnTo>
                  <a:pt x="473913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5">
            <a:extLst>
              <a:ext uri="{FF2B5EF4-FFF2-40B4-BE49-F238E27FC236}">
                <a16:creationId xmlns:a16="http://schemas.microsoft.com/office/drawing/2014/main" id="{952383C0-D6BF-4885-A776-35C91B5C2D2C}"/>
              </a:ext>
            </a:extLst>
          </p:cNvPr>
          <p:cNvSpPr txBox="1"/>
          <p:nvPr/>
        </p:nvSpPr>
        <p:spPr>
          <a:xfrm>
            <a:off x="5638800" y="1874990"/>
            <a:ext cx="753110" cy="4110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325"/>
              </a:spcBef>
            </a:pPr>
            <a:r>
              <a:rPr lang="en-IN" sz="2400" b="1" spc="-5" dirty="0">
                <a:solidFill>
                  <a:srgbClr val="FF6600"/>
                </a:solidFill>
                <a:latin typeface="Arial"/>
                <a:cs typeface="Arial"/>
              </a:rPr>
              <a:t>API</a:t>
            </a:r>
            <a:endParaRPr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A0642D14-2455-47BA-BB40-7DDC398F8C9A}"/>
              </a:ext>
            </a:extLst>
          </p:cNvPr>
          <p:cNvSpPr txBox="1">
            <a:spLocks/>
          </p:cNvSpPr>
          <p:nvPr/>
        </p:nvSpPr>
        <p:spPr>
          <a:xfrm>
            <a:off x="5969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Three-tier Architecture (MVC)</a:t>
            </a:r>
          </a:p>
        </p:txBody>
      </p:sp>
      <p:sp>
        <p:nvSpPr>
          <p:cNvPr id="82" name="object 24">
            <a:extLst>
              <a:ext uri="{FF2B5EF4-FFF2-40B4-BE49-F238E27FC236}">
                <a16:creationId xmlns:a16="http://schemas.microsoft.com/office/drawing/2014/main" id="{3FB009F3-6F02-4F51-85F8-F7BC0AD0F69F}"/>
              </a:ext>
            </a:extLst>
          </p:cNvPr>
          <p:cNvSpPr/>
          <p:nvPr/>
        </p:nvSpPr>
        <p:spPr>
          <a:xfrm>
            <a:off x="533400" y="1994916"/>
            <a:ext cx="2133599" cy="228808"/>
          </a:xfrm>
          <a:custGeom>
            <a:avLst/>
            <a:gdLst/>
            <a:ahLst/>
            <a:cxnLst/>
            <a:rect l="l" t="t" r="r" b="b"/>
            <a:pathLst>
              <a:path w="4752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752340" h="76200">
                <a:moveTo>
                  <a:pt x="4675632" y="0"/>
                </a:moveTo>
                <a:lnTo>
                  <a:pt x="4675632" y="76200"/>
                </a:lnTo>
                <a:lnTo>
                  <a:pt x="4739132" y="44450"/>
                </a:lnTo>
                <a:lnTo>
                  <a:pt x="4688332" y="44450"/>
                </a:lnTo>
                <a:lnTo>
                  <a:pt x="4688332" y="31750"/>
                </a:lnTo>
                <a:lnTo>
                  <a:pt x="4739132" y="31750"/>
                </a:lnTo>
                <a:lnTo>
                  <a:pt x="4675632" y="0"/>
                </a:lnTo>
                <a:close/>
              </a:path>
              <a:path w="4752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752340" h="76200">
                <a:moveTo>
                  <a:pt x="467563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675632" y="44450"/>
                </a:lnTo>
                <a:lnTo>
                  <a:pt x="4675632" y="31750"/>
                </a:lnTo>
                <a:close/>
              </a:path>
              <a:path w="4752340" h="76200">
                <a:moveTo>
                  <a:pt x="4739132" y="31750"/>
                </a:moveTo>
                <a:lnTo>
                  <a:pt x="4688332" y="31750"/>
                </a:lnTo>
                <a:lnTo>
                  <a:pt x="4688332" y="44450"/>
                </a:lnTo>
                <a:lnTo>
                  <a:pt x="4739132" y="44450"/>
                </a:lnTo>
                <a:lnTo>
                  <a:pt x="4751832" y="38100"/>
                </a:lnTo>
                <a:lnTo>
                  <a:pt x="473913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25">
            <a:extLst>
              <a:ext uri="{FF2B5EF4-FFF2-40B4-BE49-F238E27FC236}">
                <a16:creationId xmlns:a16="http://schemas.microsoft.com/office/drawing/2014/main" id="{E2864654-A265-43AC-9B20-C49FE0F0D61A}"/>
              </a:ext>
            </a:extLst>
          </p:cNvPr>
          <p:cNvSpPr txBox="1"/>
          <p:nvPr/>
        </p:nvSpPr>
        <p:spPr>
          <a:xfrm>
            <a:off x="1045845" y="1874990"/>
            <a:ext cx="935355" cy="4110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325"/>
              </a:spcBef>
            </a:pPr>
            <a:r>
              <a:rPr lang="en-IN" sz="2400" b="1" spc="-5" dirty="0">
                <a:solidFill>
                  <a:srgbClr val="FF6600"/>
                </a:solidFill>
                <a:latin typeface="Arial"/>
                <a:cs typeface="Arial"/>
              </a:rPr>
              <a:t>View</a:t>
            </a:r>
            <a:endParaRPr sz="2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8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3">
            <a:extLst>
              <a:ext uri="{FF2B5EF4-FFF2-40B4-BE49-F238E27FC236}">
                <a16:creationId xmlns:a16="http://schemas.microsoft.com/office/drawing/2014/main" id="{07045476-6FB2-42F1-92A1-E24397E3264D}"/>
              </a:ext>
            </a:extLst>
          </p:cNvPr>
          <p:cNvSpPr txBox="1">
            <a:spLocks/>
          </p:cNvSpPr>
          <p:nvPr/>
        </p:nvSpPr>
        <p:spPr>
          <a:xfrm>
            <a:off x="5969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Languages &amp; Tools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9D91A1B2-3C36-4DD4-BCDB-1CE6FA837AD0}"/>
              </a:ext>
            </a:extLst>
          </p:cNvPr>
          <p:cNvSpPr txBox="1"/>
          <p:nvPr/>
        </p:nvSpPr>
        <p:spPr>
          <a:xfrm>
            <a:off x="762000" y="1899109"/>
            <a:ext cx="10967212" cy="389209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-125" dirty="0">
                <a:latin typeface="Trebuchet MS"/>
              </a:rPr>
              <a:t>Node JS API (Backend), 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-125" dirty="0">
                <a:latin typeface="Trebuchet MS"/>
              </a:rPr>
              <a:t>React JS (Frontend) 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-125" dirty="0">
                <a:latin typeface="Trebuchet MS"/>
              </a:rPr>
              <a:t>&amp; powered </a:t>
            </a:r>
            <a:r>
              <a:rPr lang="en-US" sz="2400" b="1" spc="-125" dirty="0" err="1">
                <a:latin typeface="Trebuchet MS"/>
              </a:rPr>
              <a:t>byMongoDB</a:t>
            </a:r>
            <a:r>
              <a:rPr lang="en-US" sz="2400" b="1" spc="-125" dirty="0">
                <a:latin typeface="Trebuchet MS"/>
              </a:rPr>
              <a:t> database.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-125" dirty="0">
                <a:latin typeface="Trebuchet MS"/>
              </a:rPr>
              <a:t>Braintree Payment Processing,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-125" dirty="0">
                <a:latin typeface="Trebuchet MS"/>
              </a:rPr>
              <a:t>JWT Authentication, 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-125" dirty="0">
                <a:latin typeface="Trebuchet MS"/>
              </a:rPr>
              <a:t>Digital Ocean's Cloud Servers,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-125" dirty="0">
                <a:latin typeface="Trebuchet MS"/>
              </a:rPr>
              <a:t>Cloudflare CDN for speed and SSL for security, </a:t>
            </a:r>
          </a:p>
          <a:p>
            <a:pPr marL="195580" indent="-182880">
              <a:spcBef>
                <a:spcPts val="91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lang="en-US" sz="2400" b="1" spc="-125" dirty="0">
                <a:latin typeface="Trebuchet MS"/>
              </a:rPr>
              <a:t>Custom Domain name from Godaddy.com.</a:t>
            </a:r>
          </a:p>
        </p:txBody>
      </p:sp>
    </p:spTree>
    <p:extLst>
      <p:ext uri="{BB962C8B-B14F-4D97-AF65-F5344CB8AC3E}">
        <p14:creationId xmlns:p14="http://schemas.microsoft.com/office/powerpoint/2010/main" val="313325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093720" y="1493519"/>
            <a:ext cx="4666615" cy="4117975"/>
            <a:chOff x="3093720" y="1493519"/>
            <a:chExt cx="4666615" cy="4117975"/>
          </a:xfrm>
        </p:grpSpPr>
        <p:sp>
          <p:nvSpPr>
            <p:cNvPr id="4" name="object 4"/>
            <p:cNvSpPr/>
            <p:nvPr/>
          </p:nvSpPr>
          <p:spPr>
            <a:xfrm>
              <a:off x="3093720" y="1493519"/>
              <a:ext cx="4666487" cy="4117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1495" y="3920040"/>
              <a:ext cx="481330" cy="545465"/>
            </a:xfrm>
            <a:custGeom>
              <a:avLst/>
              <a:gdLst/>
              <a:ahLst/>
              <a:cxnLst/>
              <a:rect l="l" t="t" r="r" b="b"/>
              <a:pathLst>
                <a:path w="481329" h="545464">
                  <a:moveTo>
                    <a:pt x="481262" y="0"/>
                  </a:moveTo>
                  <a:lnTo>
                    <a:pt x="0" y="0"/>
                  </a:lnTo>
                  <a:lnTo>
                    <a:pt x="0" y="545431"/>
                  </a:lnTo>
                  <a:lnTo>
                    <a:pt x="481262" y="545431"/>
                  </a:lnTo>
                  <a:lnTo>
                    <a:pt x="4812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1495" y="3920032"/>
              <a:ext cx="481330" cy="545465"/>
            </a:xfrm>
            <a:custGeom>
              <a:avLst/>
              <a:gdLst/>
              <a:ahLst/>
              <a:cxnLst/>
              <a:rect l="l" t="t" r="r" b="b"/>
              <a:pathLst>
                <a:path w="481329" h="545464">
                  <a:moveTo>
                    <a:pt x="0" y="0"/>
                  </a:moveTo>
                  <a:lnTo>
                    <a:pt x="481263" y="0"/>
                  </a:lnTo>
                  <a:lnTo>
                    <a:pt x="481263" y="545432"/>
                  </a:lnTo>
                  <a:lnTo>
                    <a:pt x="0" y="5454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74072" y="3671380"/>
              <a:ext cx="337185" cy="497840"/>
            </a:xfrm>
            <a:custGeom>
              <a:avLst/>
              <a:gdLst/>
              <a:ahLst/>
              <a:cxnLst/>
              <a:rect l="l" t="t" r="r" b="b"/>
              <a:pathLst>
                <a:path w="337185" h="497839">
                  <a:moveTo>
                    <a:pt x="336885" y="0"/>
                  </a:moveTo>
                  <a:lnTo>
                    <a:pt x="0" y="0"/>
                  </a:lnTo>
                  <a:lnTo>
                    <a:pt x="0" y="497305"/>
                  </a:lnTo>
                  <a:lnTo>
                    <a:pt x="336885" y="497305"/>
                  </a:lnTo>
                  <a:lnTo>
                    <a:pt x="3368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4072" y="3671379"/>
              <a:ext cx="337185" cy="497840"/>
            </a:xfrm>
            <a:custGeom>
              <a:avLst/>
              <a:gdLst/>
              <a:ahLst/>
              <a:cxnLst/>
              <a:rect l="l" t="t" r="r" b="b"/>
              <a:pathLst>
                <a:path w="337185" h="497839">
                  <a:moveTo>
                    <a:pt x="0" y="0"/>
                  </a:moveTo>
                  <a:lnTo>
                    <a:pt x="336885" y="0"/>
                  </a:lnTo>
                  <a:lnTo>
                    <a:pt x="336885" y="497305"/>
                  </a:lnTo>
                  <a:lnTo>
                    <a:pt x="0" y="4973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180EC7EF-A90E-4F49-897C-AC1DE56BECC2}"/>
              </a:ext>
            </a:extLst>
          </p:cNvPr>
          <p:cNvSpPr txBox="1">
            <a:spLocks/>
          </p:cNvSpPr>
          <p:nvPr/>
        </p:nvSpPr>
        <p:spPr>
          <a:xfrm>
            <a:off x="596900" y="772512"/>
            <a:ext cx="8166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800" kern="0" spc="-10" dirty="0">
                <a:solidFill>
                  <a:sysClr val="windowText" lastClr="000000"/>
                </a:solidFill>
                <a:latin typeface="Britannic Bold" panose="020B0903060703020204" pitchFamily="34" charset="0"/>
                <a:cs typeface="Carlito"/>
              </a:rPr>
              <a:t>Demo</a:t>
            </a:r>
            <a:endParaRPr lang="en-IN" sz="4800" kern="0" dirty="0">
              <a:solidFill>
                <a:sysClr val="windowText" lastClr="000000"/>
              </a:solidFill>
              <a:latin typeface="Britannic Bold" panose="020B0903060703020204" pitchFamily="34" charset="0"/>
              <a:cs typeface="Carlito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ABE3E564-C19E-4AF4-8BEE-0458652E5D7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0"/>
              </a:lnSpc>
            </a:pPr>
            <a:r>
              <a:rPr lang="en-IN" spc="-385" dirty="0"/>
              <a:t>7</a:t>
            </a:r>
            <a:endParaRPr spc="-3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246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Britannic Bold</vt:lpstr>
      <vt:lpstr>Calibri</vt:lpstr>
      <vt:lpstr>Georgia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Amitabh Kumar</cp:lastModifiedBy>
  <cp:revision>13</cp:revision>
  <dcterms:created xsi:type="dcterms:W3CDTF">2020-04-29T17:45:13Z</dcterms:created>
  <dcterms:modified xsi:type="dcterms:W3CDTF">2020-04-30T00:42:56Z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2020-04-29T00:00:00Z</vt:filetime>
  </property>
</Properties>
</file>