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sldIdLst>
    <p:sldId id="256" r:id="rId5"/>
    <p:sldId id="257" r:id="rId6"/>
    <p:sldId id="258" r:id="rId7"/>
    <p:sldId id="259" r:id="rId8"/>
    <p:sldId id="260" r:id="rId9"/>
    <p:sldId id="262" r:id="rId10"/>
    <p:sldId id="278" r:id="rId11"/>
    <p:sldId id="263" r:id="rId12"/>
    <p:sldId id="264" r:id="rId13"/>
    <p:sldId id="280" r:id="rId14"/>
    <p:sldId id="265" r:id="rId15"/>
    <p:sldId id="267" r:id="rId16"/>
    <p:sldId id="269" r:id="rId17"/>
    <p:sldId id="276" r:id="rId18"/>
    <p:sldId id="271" r:id="rId19"/>
    <p:sldId id="270" r:id="rId20"/>
    <p:sldId id="272" r:id="rId21"/>
    <p:sldId id="273" r:id="rId22"/>
    <p:sldId id="275" r:id="rId23"/>
  </p:sldIdLst>
  <p:sldSz cx="12192000" cy="6858000"/>
  <p:notesSz cx="6858000" cy="1857375"/>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44" userDrawn="1">
          <p15:clr>
            <a:srgbClr val="A4A3A4"/>
          </p15:clr>
        </p15:guide>
        <p15:guide id="2" pos="28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BD3AA52-0FB4-F6D0-6D07-1A3D2D9FD3FC}" name="Marianne Seidler" initials="MS" userId="S::mariannes@skillup.tech::bb0b4178-c940-4a9a-9c5e-e97bf5d50d86" providerId="AD"/>
  <p188:author id="{F554C3DC-94B8-9F7D-83FC-6D4CEC0DE845}" name="Dawn Teel-Friedman" initials="DTF" userId="Dawn Teel-Friedman"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Beth Larsen" initials="BL" lastIdx="1" clrIdx="4">
    <p:extLst>
      <p:ext uri="{19B8F6BF-5375-455C-9EA6-DF929625EA0E}">
        <p15:presenceInfo xmlns:p15="http://schemas.microsoft.com/office/powerpoint/2012/main" userId="04edb8684ac0beb8" providerId="Windows Live"/>
      </p:ext>
    </p:extLst>
  </p:cmAuthor>
  <p:cmAuthor id="6" name="Matt Ockenfels" initials="MO" lastIdx="1" clrIdx="5">
    <p:extLst>
      <p:ext uri="{19B8F6BF-5375-455C-9EA6-DF929625EA0E}">
        <p15:presenceInfo xmlns:p15="http://schemas.microsoft.com/office/powerpoint/2012/main" userId="S::matto@skillup.tech::1f5f8b86-5465-4302-9a82-9a36d055e8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3"/>
    <a:srgbClr val="007D79"/>
    <a:srgbClr val="D02670"/>
    <a:srgbClr val="231F20"/>
    <a:srgbClr val="33B1FF"/>
    <a:srgbClr val="262626"/>
    <a:srgbClr val="525252"/>
    <a:srgbClr val="BE95FF"/>
    <a:srgbClr val="FFFFFF"/>
    <a:srgbClr val="C1C7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620" autoAdjust="0"/>
    <p:restoredTop sz="93700" autoAdjust="0"/>
  </p:normalViewPr>
  <p:slideViewPr>
    <p:cSldViewPr snapToGrid="0">
      <p:cViewPr>
        <p:scale>
          <a:sx n="125" d="100"/>
          <a:sy n="125" d="100"/>
        </p:scale>
        <p:origin x="1632" y="600"/>
      </p:cViewPr>
      <p:guideLst>
        <p:guide orient="horz" pos="744"/>
        <p:guide pos="288"/>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312" d="100"/>
          <a:sy n="312" d="100"/>
        </p:scale>
        <p:origin x="192" y="172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a:t>
            </a:r>
            <a:r>
              <a:rPr lang="en-US" baseline="0"/>
              <a:t> Annual Salary Across Programming Languages</a:t>
            </a:r>
            <a:r>
              <a:rPr lang="en-US"/>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Salary</c:v>
                </c:pt>
              </c:strCache>
            </c:strRef>
          </c:tx>
          <c:spPr>
            <a:solidFill>
              <a:schemeClr val="accent1"/>
            </a:solidFill>
            <a:ln>
              <a:noFill/>
            </a:ln>
            <a:effectLst/>
          </c:spPr>
          <c:invertIfNegative val="0"/>
          <c:cat>
            <c:strRef>
              <c:f>Sheet1!$A$2:$A$11</c:f>
              <c:strCache>
                <c:ptCount val="10"/>
                <c:pt idx="0">
                  <c:v>Swift</c:v>
                </c:pt>
                <c:pt idx="1">
                  <c:v>Python</c:v>
                </c:pt>
                <c:pt idx="2">
                  <c:v>C++</c:v>
                </c:pt>
                <c:pt idx="3">
                  <c:v>Javascript</c:v>
                </c:pt>
                <c:pt idx="4">
                  <c:v>Java</c:v>
                </c:pt>
                <c:pt idx="5">
                  <c:v>Go</c:v>
                </c:pt>
                <c:pt idx="6">
                  <c:v>R</c:v>
                </c:pt>
                <c:pt idx="7">
                  <c:v>C#</c:v>
                </c:pt>
                <c:pt idx="8">
                  <c:v>SQL</c:v>
                </c:pt>
                <c:pt idx="9">
                  <c:v>PHP</c:v>
                </c:pt>
              </c:strCache>
            </c:strRef>
          </c:cat>
          <c:val>
            <c:numRef>
              <c:f>Sheet1!$B$2:$B$11</c:f>
              <c:numCache>
                <c:formatCode>_-[$$-C09]* #,##0_-;\-[$$-C09]* #,##0_-;_-[$$-C09]* "-"??_-;_-@_-</c:formatCode>
                <c:ptCount val="10"/>
                <c:pt idx="0">
                  <c:v>130801</c:v>
                </c:pt>
                <c:pt idx="1">
                  <c:v>114383</c:v>
                </c:pt>
                <c:pt idx="2">
                  <c:v>113865</c:v>
                </c:pt>
                <c:pt idx="3">
                  <c:v>110981</c:v>
                </c:pt>
                <c:pt idx="4">
                  <c:v>101013</c:v>
                </c:pt>
                <c:pt idx="5">
                  <c:v>94082</c:v>
                </c:pt>
                <c:pt idx="6">
                  <c:v>92037</c:v>
                </c:pt>
                <c:pt idx="7">
                  <c:v>88726</c:v>
                </c:pt>
                <c:pt idx="8">
                  <c:v>84793</c:v>
                </c:pt>
                <c:pt idx="9">
                  <c:v>84727</c:v>
                </c:pt>
              </c:numCache>
            </c:numRef>
          </c:val>
          <c:extLst>
            <c:ext xmlns:c16="http://schemas.microsoft.com/office/drawing/2014/chart" uri="{C3380CC4-5D6E-409C-BE32-E72D297353CC}">
              <c16:uniqueId val="{00000000-1398-1C45-B519-0BDD51FDAD5E}"/>
            </c:ext>
          </c:extLst>
        </c:ser>
        <c:dLbls>
          <c:showLegendKey val="0"/>
          <c:showVal val="0"/>
          <c:showCatName val="0"/>
          <c:showSerName val="0"/>
          <c:showPercent val="0"/>
          <c:showBubbleSize val="0"/>
        </c:dLbls>
        <c:gapWidth val="219"/>
        <c:overlap val="-27"/>
        <c:axId val="698187536"/>
        <c:axId val="837760319"/>
      </c:barChart>
      <c:catAx>
        <c:axId val="698187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7760319"/>
        <c:crosses val="autoZero"/>
        <c:auto val="1"/>
        <c:lblAlgn val="ctr"/>
        <c:lblOffset val="100"/>
        <c:noMultiLvlLbl val="0"/>
      </c:catAx>
      <c:valAx>
        <c:axId val="837760319"/>
        <c:scaling>
          <c:orientation val="minMax"/>
        </c:scaling>
        <c:delete val="0"/>
        <c:axPos val="l"/>
        <c:majorGridlines>
          <c:spPr>
            <a:ln w="9525" cap="flat" cmpd="sng" algn="ctr">
              <a:solidFill>
                <a:schemeClr val="tx1">
                  <a:lumMod val="15000"/>
                  <a:lumOff val="85000"/>
                </a:schemeClr>
              </a:solidFill>
              <a:round/>
            </a:ln>
            <a:effectLst/>
          </c:spPr>
        </c:majorGridlines>
        <c:numFmt formatCode="_-[$$-C09]* #,##0_-;\-[$$-C09]* #,##0_-;_-[$$-C09]*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81875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8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8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1/26/25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r>
              <a:rPr lang="en-US"/>
              <a:t> </a:t>
            </a: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3873" y="1168401"/>
            <a:ext cx="10964254" cy="2387600"/>
          </a:xfrm>
          <a:solidFill>
            <a:schemeClr val="bg2"/>
          </a:solidFill>
        </p:spPr>
        <p:txBody>
          <a:bodyPr anchor="b">
            <a:normAutofit/>
          </a:bodyPr>
          <a:lstStyle>
            <a:lvl1pPr algn="ctr">
              <a:defRPr sz="4800" b="0" i="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528273" y="3731247"/>
            <a:ext cx="9135454" cy="1655762"/>
          </a:xfrm>
        </p:spPr>
        <p:txBody>
          <a:bodyPr>
            <a:normAutofit/>
          </a:bodyPr>
          <a:lstStyle>
            <a:lvl1pPr marL="0" indent="0" algn="ctr">
              <a:buNone/>
              <a:defRPr sz="2400" b="0" i="0">
                <a:solidFill>
                  <a:srgbClr val="525252"/>
                </a:solidFill>
                <a:latin typeface="IBM Plex Sans" panose="020B050305020300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a:ln>
            <a:solidFill>
              <a:srgbClr val="6C4DEA"/>
            </a:solidFill>
          </a:ln>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a:solidFill>
                  <a:srgbClr val="000000"/>
                </a:solidFill>
                <a:latin typeface="Helv"/>
              </a:rPr>
              <a:t>© IBM Corporation. All rights reserved.</a:t>
            </a:r>
          </a:p>
        </p:txBody>
      </p:sp>
      <p:grpSp>
        <p:nvGrpSpPr>
          <p:cNvPr id="5" name="Group 4">
            <a:extLst>
              <a:ext uri="{FF2B5EF4-FFF2-40B4-BE49-F238E27FC236}">
                <a16:creationId xmlns:a16="http://schemas.microsoft.com/office/drawing/2014/main" id="{CB5BAB42-A6B6-D2DB-EC91-721CA287B900}"/>
              </a:ext>
            </a:extLst>
          </p:cNvPr>
          <p:cNvGrpSpPr/>
          <p:nvPr userDrawn="1"/>
        </p:nvGrpSpPr>
        <p:grpSpPr>
          <a:xfrm>
            <a:off x="11094856" y="6244940"/>
            <a:ext cx="1098532" cy="613059"/>
            <a:chOff x="8965342" y="4231217"/>
            <a:chExt cx="1608171" cy="897474"/>
          </a:xfrm>
        </p:grpSpPr>
        <p:pic>
          <p:nvPicPr>
            <p:cNvPr id="6" name="Graphic 5">
              <a:extLst>
                <a:ext uri="{FF2B5EF4-FFF2-40B4-BE49-F238E27FC236}">
                  <a16:creationId xmlns:a16="http://schemas.microsoft.com/office/drawing/2014/main" id="{D9DAF80D-4D83-4EA4-3B9A-B4DEAA21CF4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321121" y="4418033"/>
              <a:ext cx="897474" cy="355817"/>
            </a:xfrm>
            <a:prstGeom prst="rect">
              <a:avLst/>
            </a:prstGeom>
          </p:spPr>
        </p:pic>
        <p:pic>
          <p:nvPicPr>
            <p:cNvPr id="11" name="Graphic 10" hidden="1">
              <a:extLst>
                <a:ext uri="{FF2B5EF4-FFF2-40B4-BE49-F238E27FC236}">
                  <a16:creationId xmlns:a16="http://schemas.microsoft.com/office/drawing/2014/main" id="{AA1B3EED-0A38-9B4D-C031-B7CFB1F16CD2}"/>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321121" y="4772874"/>
              <a:ext cx="897474" cy="355817"/>
            </a:xfrm>
            <a:prstGeom prst="rect">
              <a:avLst/>
            </a:prstGeom>
          </p:spPr>
        </p:pic>
        <p:pic>
          <p:nvPicPr>
            <p:cNvPr id="12" name="Graphic 11" hidden="1">
              <a:extLst>
                <a:ext uri="{FF2B5EF4-FFF2-40B4-BE49-F238E27FC236}">
                  <a16:creationId xmlns:a16="http://schemas.microsoft.com/office/drawing/2014/main" id="{D8BA40FF-052F-CEA2-8570-24062BFE0A7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6200000">
              <a:off x="9946868" y="4502045"/>
              <a:ext cx="897474" cy="355817"/>
            </a:xfrm>
            <a:prstGeom prst="rect">
              <a:avLst/>
            </a:prstGeom>
          </p:spPr>
        </p:pic>
        <p:pic>
          <p:nvPicPr>
            <p:cNvPr id="13" name="Graphic 12" hidden="1">
              <a:extLst>
                <a:ext uri="{FF2B5EF4-FFF2-40B4-BE49-F238E27FC236}">
                  <a16:creationId xmlns:a16="http://schemas.microsoft.com/office/drawing/2014/main" id="{10305589-4F05-9658-71A7-2F6E7BFE9524}"/>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6200000">
              <a:off x="8694514" y="4502045"/>
              <a:ext cx="897474" cy="355817"/>
            </a:xfrm>
            <a:prstGeom prst="rect">
              <a:avLst/>
            </a:prstGeom>
          </p:spPr>
        </p:pic>
      </p:grpSp>
      <p:pic>
        <p:nvPicPr>
          <p:cNvPr id="14" name="Graphic 13">
            <a:extLst>
              <a:ext uri="{FF2B5EF4-FFF2-40B4-BE49-F238E27FC236}">
                <a16:creationId xmlns:a16="http://schemas.microsoft.com/office/drawing/2014/main" id="{EEFE9B80-1CD0-9614-4D99-C0FA5B74A8B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41053" y="6372101"/>
            <a:ext cx="1630680" cy="247650"/>
          </a:xfrm>
          <a:prstGeom prst="rect">
            <a:avLst/>
          </a:prstGeom>
        </p:spPr>
      </p:pic>
    </p:spTree>
    <p:custDataLst>
      <p:tags r:id="rId1"/>
    </p:custDataLst>
    <p:extLst>
      <p:ext uri="{BB962C8B-B14F-4D97-AF65-F5344CB8AC3E}">
        <p14:creationId xmlns:p14="http://schemas.microsoft.com/office/powerpoint/2010/main" val="3736152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25252"/>
                </a:solidFill>
              </a:defRPr>
            </a:lvl1pPr>
          </a:lstStyle>
          <a:p>
            <a:r>
              <a:rPr lang="en-US"/>
              <a:t>Click to edit Master title style</a:t>
            </a:r>
            <a:endParaRPr lang="en-US" dirty="0"/>
          </a:p>
        </p:txBody>
      </p:sp>
      <p:sp>
        <p:nvSpPr>
          <p:cNvPr id="3" name="Content Placeholder 2"/>
          <p:cNvSpPr>
            <a:spLocks noGrp="1"/>
          </p:cNvSpPr>
          <p:nvPr>
            <p:ph idx="1"/>
          </p:nvPr>
        </p:nvSpPr>
        <p:spPr>
          <a:xfrm>
            <a:off x="838200" y="1600199"/>
            <a:ext cx="10744200" cy="4572000"/>
          </a:xfrm>
        </p:spPr>
        <p:txBody>
          <a:bodyPr/>
          <a:lstStyle>
            <a:lvl1pPr>
              <a:defRPr>
                <a:solidFill>
                  <a:srgbClr val="262626"/>
                </a:solidFill>
              </a:defRPr>
            </a:lvl1pPr>
            <a:lvl2pPr>
              <a:defRPr>
                <a:solidFill>
                  <a:srgbClr val="262626"/>
                </a:solidFill>
              </a:defRPr>
            </a:lvl2pPr>
            <a:lvl3pPr>
              <a:defRPr>
                <a:solidFill>
                  <a:srgbClr val="262626"/>
                </a:solidFill>
              </a:defRPr>
            </a:lvl3pPr>
            <a:lvl4pPr>
              <a:defRPr>
                <a:solidFill>
                  <a:srgbClr val="262626"/>
                </a:solidFill>
              </a:defRPr>
            </a:lvl4pPr>
            <a:lvl5pPr>
              <a:defRPr>
                <a:solidFill>
                  <a:srgbClr val="262626"/>
                </a:solidFill>
              </a:defRPr>
            </a:lvl5pPr>
          </a:lstStyle>
          <a:p>
            <a:pPr lvl="0"/>
            <a:r>
              <a:rPr lang="en-US"/>
              <a:t>Click to edit Master text styles</a:t>
            </a:r>
          </a:p>
          <a:p>
            <a:pPr lvl="1"/>
            <a:r>
              <a:rPr lang="en-US"/>
              <a:t>Second level</a:t>
            </a:r>
          </a:p>
          <a:p>
            <a:pPr lvl="2"/>
            <a:r>
              <a:rPr lang="en-US"/>
              <a:t>Third level</a:t>
            </a:r>
          </a:p>
        </p:txBody>
      </p:sp>
      <p:cxnSp>
        <p:nvCxnSpPr>
          <p:cNvPr id="7" name="Straight Connector 6"/>
          <p:cNvCxnSpPr/>
          <p:nvPr/>
        </p:nvCxnSpPr>
        <p:spPr>
          <a:xfrm>
            <a:off x="838200" y="1296645"/>
            <a:ext cx="10515600" cy="368"/>
          </a:xfrm>
          <a:prstGeom prst="line">
            <a:avLst/>
          </a:prstGeom>
          <a:ln>
            <a:solidFill>
              <a:srgbClr val="6C4DEA"/>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4970299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solidFill>
                  <a:srgbClr val="525252"/>
                </a:solidFill>
                <a:latin typeface="IBM Plex Sans SemiBold" panose="020B0503050203000203"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838200" y="1600200"/>
            <a:ext cx="5181600" cy="4572000"/>
          </a:xfrm>
        </p:spPr>
        <p:txBody>
          <a:bodyPr/>
          <a:lstStyle>
            <a:lvl1pPr>
              <a:defRPr>
                <a:solidFill>
                  <a:srgbClr val="262626"/>
                </a:solidFill>
              </a:defRPr>
            </a:lvl1pPr>
            <a:lvl2pPr>
              <a:defRPr>
                <a:solidFill>
                  <a:srgbClr val="262626"/>
                </a:solidFill>
              </a:defRPr>
            </a:lvl2pPr>
            <a:lvl3pPr>
              <a:defRPr>
                <a:solidFill>
                  <a:srgbClr val="262626"/>
                </a:solidFill>
              </a:defRPr>
            </a:lvl3pPr>
            <a:lvl4pPr>
              <a:defRPr>
                <a:solidFill>
                  <a:srgbClr val="525252"/>
                </a:solidFill>
              </a:defRPr>
            </a:lvl4pPr>
            <a:lvl5pPr>
              <a:defRPr>
                <a:solidFill>
                  <a:srgbClr val="525252"/>
                </a:solidFill>
              </a:defRPr>
            </a:lvl5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72200" y="1600200"/>
            <a:ext cx="5181600" cy="4572000"/>
          </a:xfrm>
        </p:spPr>
        <p:txBody>
          <a:bodyPr/>
          <a:lstStyle>
            <a:lvl1pPr>
              <a:defRPr>
                <a:solidFill>
                  <a:srgbClr val="262626"/>
                </a:solidFill>
              </a:defRPr>
            </a:lvl1pPr>
            <a:lvl2pPr>
              <a:defRPr>
                <a:solidFill>
                  <a:srgbClr val="262626"/>
                </a:solidFill>
              </a:defRPr>
            </a:lvl2pPr>
            <a:lvl3pPr>
              <a:defRPr>
                <a:solidFill>
                  <a:srgbClr val="262626"/>
                </a:solidFill>
              </a:defRPr>
            </a:lvl3pPr>
            <a:lvl4pPr>
              <a:defRPr>
                <a:solidFill>
                  <a:srgbClr val="525252"/>
                </a:solidFill>
              </a:defRPr>
            </a:lvl4pPr>
            <a:lvl5pPr>
              <a:defRPr>
                <a:solidFill>
                  <a:srgbClr val="525252"/>
                </a:solidFill>
              </a:defRPr>
            </a:lvl5pPr>
          </a:lstStyle>
          <a:p>
            <a:pPr lvl="0"/>
            <a:r>
              <a:rPr lang="en-US"/>
              <a:t>Click to edit Master text styles</a:t>
            </a:r>
          </a:p>
          <a:p>
            <a:pPr lvl="1"/>
            <a:r>
              <a:rPr lang="en-US"/>
              <a:t>Second level</a:t>
            </a:r>
          </a:p>
          <a:p>
            <a:pPr lvl="2"/>
            <a:r>
              <a:rPr lang="en-US"/>
              <a:t>Third level</a:t>
            </a:r>
          </a:p>
        </p:txBody>
      </p:sp>
      <p:cxnSp>
        <p:nvCxnSpPr>
          <p:cNvPr id="8" name="Straight Connector 7"/>
          <p:cNvCxnSpPr/>
          <p:nvPr/>
        </p:nvCxnSpPr>
        <p:spPr>
          <a:xfrm>
            <a:off x="838200" y="1364249"/>
            <a:ext cx="10515600" cy="368"/>
          </a:xfrm>
          <a:prstGeom prst="line">
            <a:avLst/>
          </a:prstGeom>
          <a:ln>
            <a:solidFill>
              <a:srgbClr val="6C4DEA"/>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871343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793464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b="1" i="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a:lstStyle>
          <a:p>
            <a:r>
              <a:rPr lang="en-US"/>
              <a:t>Click to edit Master title style</a:t>
            </a:r>
          </a:p>
        </p:txBody>
      </p:sp>
    </p:spTree>
    <p:extLst>
      <p:ext uri="{BB962C8B-B14F-4D97-AF65-F5344CB8AC3E}">
        <p14:creationId xmlns:p14="http://schemas.microsoft.com/office/powerpoint/2010/main" val="117327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2_Blan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3.svg"/><Relationship Id="rId2" Type="http://schemas.openxmlformats.org/officeDocument/2006/relationships/slideLayout" Target="../slideLayouts/slideLayout2.xml"/><Relationship Id="rId16" Type="http://schemas.openxmlformats.org/officeDocument/2006/relationships/image" Target="../media/image7.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image" Target="../media/image6.png"/><Relationship Id="rId10"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image" Target="../media/image1.png"/><Relationship Id="rId14" Type="http://schemas.openxmlformats.org/officeDocument/2006/relationships/image" Target="../media/image5.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12" name="Picture 11" descr="Text, logo&#10;&#10;Description automatically generated">
            <a:extLst>
              <a:ext uri="{FF2B5EF4-FFF2-40B4-BE49-F238E27FC236}">
                <a16:creationId xmlns:a16="http://schemas.microsoft.com/office/drawing/2014/main" id="{05161552-D656-B925-AB2F-4CA5F6FE7270}"/>
              </a:ext>
            </a:extLst>
          </p:cNvPr>
          <p:cNvPicPr>
            <a:picLocks noChangeAspect="1"/>
          </p:cNvPicPr>
          <p:nvPr userDrawn="1"/>
        </p:nvPicPr>
        <p:blipFill rotWithShape="1">
          <a:blip r:embed="rId9">
            <a:alphaModFix amt="5000"/>
            <a:extLst>
              <a:ext uri="{BEBA8EAE-BF5A-486C-A8C5-ECC9F3942E4B}">
                <a14:imgProps xmlns:a14="http://schemas.microsoft.com/office/drawing/2010/main">
                  <a14:imgLayer r:embed="rId10">
                    <a14:imgEffect>
                      <a14:saturation sat="155000"/>
                    </a14:imgEffect>
                    <a14:imgEffect>
                      <a14:brightnessContrast contrast="-77000"/>
                    </a14:imgEffect>
                  </a14:imgLayer>
                </a14:imgProps>
              </a:ext>
            </a:extLst>
          </a:blip>
          <a:srcRect l="-1923" r="70315"/>
          <a:stretch/>
        </p:blipFill>
        <p:spPr>
          <a:xfrm>
            <a:off x="3345127" y="1418811"/>
            <a:ext cx="5501746" cy="4826130"/>
          </a:xfrm>
          <a:prstGeom prst="rect">
            <a:avLst/>
          </a:prstGeom>
        </p:spPr>
      </p:pic>
      <p:sp>
        <p:nvSpPr>
          <p:cNvPr id="4" name="Rectangle 3">
            <a:extLst>
              <a:ext uri="{FF2B5EF4-FFF2-40B4-BE49-F238E27FC236}">
                <a16:creationId xmlns:a16="http://schemas.microsoft.com/office/drawing/2014/main" id="{AE377BDD-6725-68B2-639C-E47C9B4601F2}"/>
              </a:ext>
            </a:extLst>
          </p:cNvPr>
          <p:cNvSpPr/>
          <p:nvPr userDrawn="1"/>
        </p:nvSpPr>
        <p:spPr>
          <a:xfrm>
            <a:off x="12625444" y="2728308"/>
            <a:ext cx="1235879" cy="1235878"/>
          </a:xfrm>
          <a:prstGeom prst="rect">
            <a:avLst/>
          </a:prstGeom>
          <a:solidFill>
            <a:srgbClr val="BE95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#BE95FF</a:t>
            </a:r>
          </a:p>
        </p:txBody>
      </p:sp>
      <p:sp>
        <p:nvSpPr>
          <p:cNvPr id="5" name="Rectangle 4">
            <a:extLst>
              <a:ext uri="{FF2B5EF4-FFF2-40B4-BE49-F238E27FC236}">
                <a16:creationId xmlns:a16="http://schemas.microsoft.com/office/drawing/2014/main" id="{18771CE0-19C9-5FCF-1B71-ACF36DEE6664}"/>
              </a:ext>
            </a:extLst>
          </p:cNvPr>
          <p:cNvSpPr/>
          <p:nvPr userDrawn="1"/>
        </p:nvSpPr>
        <p:spPr>
          <a:xfrm>
            <a:off x="18071881" y="2728308"/>
            <a:ext cx="1235879" cy="1235878"/>
          </a:xfrm>
          <a:prstGeom prst="rect">
            <a:avLst/>
          </a:prstGeom>
          <a:solidFill>
            <a:srgbClr val="33B1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#33B1FF</a:t>
            </a:r>
          </a:p>
        </p:txBody>
      </p:sp>
      <p:sp>
        <p:nvSpPr>
          <p:cNvPr id="6" name="Rectangle 5">
            <a:extLst>
              <a:ext uri="{FF2B5EF4-FFF2-40B4-BE49-F238E27FC236}">
                <a16:creationId xmlns:a16="http://schemas.microsoft.com/office/drawing/2014/main" id="{832A3F44-3AAC-9557-E214-F323108F6B65}"/>
              </a:ext>
            </a:extLst>
          </p:cNvPr>
          <p:cNvSpPr/>
          <p:nvPr userDrawn="1"/>
        </p:nvSpPr>
        <p:spPr>
          <a:xfrm>
            <a:off x="14440923" y="2728308"/>
            <a:ext cx="1235879" cy="1235878"/>
          </a:xfrm>
          <a:prstGeom prst="rect">
            <a:avLst/>
          </a:prstGeom>
          <a:solidFill>
            <a:srgbClr val="FF7EB6"/>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#FF7EB6</a:t>
            </a:r>
          </a:p>
        </p:txBody>
      </p:sp>
      <p:sp>
        <p:nvSpPr>
          <p:cNvPr id="9" name="Rectangle 8">
            <a:extLst>
              <a:ext uri="{FF2B5EF4-FFF2-40B4-BE49-F238E27FC236}">
                <a16:creationId xmlns:a16="http://schemas.microsoft.com/office/drawing/2014/main" id="{06EA0613-E945-E437-C733-F9F008F63B76}"/>
              </a:ext>
            </a:extLst>
          </p:cNvPr>
          <p:cNvSpPr/>
          <p:nvPr userDrawn="1"/>
        </p:nvSpPr>
        <p:spPr>
          <a:xfrm>
            <a:off x="16256402" y="2728308"/>
            <a:ext cx="1235879" cy="1235878"/>
          </a:xfrm>
          <a:prstGeom prst="rect">
            <a:avLst/>
          </a:prstGeom>
          <a:solidFill>
            <a:srgbClr val="08BDBA"/>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#08BDBA</a:t>
            </a:r>
          </a:p>
        </p:txBody>
      </p:sp>
      <p:sp>
        <p:nvSpPr>
          <p:cNvPr id="10" name="TextBox 9">
            <a:extLst>
              <a:ext uri="{FF2B5EF4-FFF2-40B4-BE49-F238E27FC236}">
                <a16:creationId xmlns:a16="http://schemas.microsoft.com/office/drawing/2014/main" id="{F0EC5687-C25A-A73E-5192-674F560F89FA}"/>
              </a:ext>
            </a:extLst>
          </p:cNvPr>
          <p:cNvSpPr txBox="1"/>
          <p:nvPr userDrawn="1"/>
        </p:nvSpPr>
        <p:spPr>
          <a:xfrm>
            <a:off x="12602453" y="3912427"/>
            <a:ext cx="1237839" cy="369332"/>
          </a:xfrm>
          <a:prstGeom prst="rect">
            <a:avLst/>
          </a:prstGeom>
          <a:noFill/>
        </p:spPr>
        <p:txBody>
          <a:bodyPr wrap="none" rtlCol="0">
            <a:spAutoFit/>
          </a:bodyPr>
          <a:lstStyle/>
          <a:p>
            <a:r>
              <a:rPr lang="en-US" b="1" i="0" dirty="0">
                <a:solidFill>
                  <a:srgbClr val="FFFFFF"/>
                </a:solidFill>
                <a:effectLst/>
              </a:rPr>
              <a:t>Purple 40</a:t>
            </a:r>
            <a:endParaRPr lang="en-US" b="1" dirty="0">
              <a:solidFill>
                <a:srgbClr val="FFFFFF"/>
              </a:solidFill>
            </a:endParaRPr>
          </a:p>
        </p:txBody>
      </p:sp>
      <p:sp>
        <p:nvSpPr>
          <p:cNvPr id="13" name="TextBox 12">
            <a:extLst>
              <a:ext uri="{FF2B5EF4-FFF2-40B4-BE49-F238E27FC236}">
                <a16:creationId xmlns:a16="http://schemas.microsoft.com/office/drawing/2014/main" id="{C31F4021-33FE-506B-3C0D-688FEF669647}"/>
              </a:ext>
            </a:extLst>
          </p:cNvPr>
          <p:cNvSpPr txBox="1"/>
          <p:nvPr userDrawn="1"/>
        </p:nvSpPr>
        <p:spPr>
          <a:xfrm>
            <a:off x="14334144" y="3912427"/>
            <a:ext cx="1449436" cy="369332"/>
          </a:xfrm>
          <a:prstGeom prst="rect">
            <a:avLst/>
          </a:prstGeom>
          <a:noFill/>
        </p:spPr>
        <p:txBody>
          <a:bodyPr wrap="none" rtlCol="0">
            <a:spAutoFit/>
          </a:bodyPr>
          <a:lstStyle/>
          <a:p>
            <a:r>
              <a:rPr lang="en-US" b="1" dirty="0">
                <a:solidFill>
                  <a:srgbClr val="FFFFFF"/>
                </a:solidFill>
              </a:rPr>
              <a:t>Magenta</a:t>
            </a:r>
            <a:r>
              <a:rPr lang="en-US" b="1" i="0" dirty="0">
                <a:solidFill>
                  <a:srgbClr val="FFFFFF"/>
                </a:solidFill>
                <a:effectLst/>
              </a:rPr>
              <a:t> 40</a:t>
            </a:r>
            <a:endParaRPr lang="en-US" b="1" dirty="0">
              <a:solidFill>
                <a:srgbClr val="FFFFFF"/>
              </a:solidFill>
            </a:endParaRPr>
          </a:p>
        </p:txBody>
      </p:sp>
      <p:sp>
        <p:nvSpPr>
          <p:cNvPr id="14" name="TextBox 13">
            <a:extLst>
              <a:ext uri="{FF2B5EF4-FFF2-40B4-BE49-F238E27FC236}">
                <a16:creationId xmlns:a16="http://schemas.microsoft.com/office/drawing/2014/main" id="{586B112C-C780-5B47-83AA-D580E668C866}"/>
              </a:ext>
            </a:extLst>
          </p:cNvPr>
          <p:cNvSpPr txBox="1"/>
          <p:nvPr userDrawn="1"/>
        </p:nvSpPr>
        <p:spPr>
          <a:xfrm>
            <a:off x="16404771" y="3912427"/>
            <a:ext cx="966355" cy="369332"/>
          </a:xfrm>
          <a:prstGeom prst="rect">
            <a:avLst/>
          </a:prstGeom>
          <a:noFill/>
        </p:spPr>
        <p:txBody>
          <a:bodyPr wrap="none" rtlCol="0">
            <a:spAutoFit/>
          </a:bodyPr>
          <a:lstStyle/>
          <a:p>
            <a:r>
              <a:rPr lang="en-US" b="1" dirty="0">
                <a:solidFill>
                  <a:srgbClr val="FFFFFF"/>
                </a:solidFill>
              </a:rPr>
              <a:t>Teal</a:t>
            </a:r>
            <a:r>
              <a:rPr lang="en-US" b="1" i="0" dirty="0">
                <a:solidFill>
                  <a:srgbClr val="FFFFFF"/>
                </a:solidFill>
                <a:effectLst/>
              </a:rPr>
              <a:t> 40</a:t>
            </a:r>
            <a:endParaRPr lang="en-US" b="1" dirty="0">
              <a:solidFill>
                <a:srgbClr val="FFFFFF"/>
              </a:solidFill>
            </a:endParaRPr>
          </a:p>
        </p:txBody>
      </p:sp>
      <p:sp>
        <p:nvSpPr>
          <p:cNvPr id="15" name="TextBox 14">
            <a:extLst>
              <a:ext uri="{FF2B5EF4-FFF2-40B4-BE49-F238E27FC236}">
                <a16:creationId xmlns:a16="http://schemas.microsoft.com/office/drawing/2014/main" id="{D92FC597-9201-21C6-383D-67750826F14D}"/>
              </a:ext>
            </a:extLst>
          </p:cNvPr>
          <p:cNvSpPr txBox="1"/>
          <p:nvPr userDrawn="1"/>
        </p:nvSpPr>
        <p:spPr>
          <a:xfrm>
            <a:off x="18206642" y="3912427"/>
            <a:ext cx="1055097" cy="369332"/>
          </a:xfrm>
          <a:prstGeom prst="rect">
            <a:avLst/>
          </a:prstGeom>
          <a:noFill/>
        </p:spPr>
        <p:txBody>
          <a:bodyPr wrap="none" rtlCol="0">
            <a:spAutoFit/>
          </a:bodyPr>
          <a:lstStyle/>
          <a:p>
            <a:r>
              <a:rPr lang="en-US" b="1" dirty="0">
                <a:solidFill>
                  <a:srgbClr val="FFFFFF"/>
                </a:solidFill>
              </a:rPr>
              <a:t>Cyan</a:t>
            </a:r>
            <a:r>
              <a:rPr lang="en-US" b="1" i="0" dirty="0">
                <a:solidFill>
                  <a:srgbClr val="FFFFFF"/>
                </a:solidFill>
                <a:effectLst/>
              </a:rPr>
              <a:t> 40</a:t>
            </a:r>
            <a:endParaRPr lang="en-US" b="1" dirty="0">
              <a:solidFill>
                <a:srgbClr val="FFFFFF"/>
              </a:solidFill>
            </a:endParaRPr>
          </a:p>
        </p:txBody>
      </p:sp>
      <p:sp>
        <p:nvSpPr>
          <p:cNvPr id="16" name="Rectangle 15">
            <a:extLst>
              <a:ext uri="{FF2B5EF4-FFF2-40B4-BE49-F238E27FC236}">
                <a16:creationId xmlns:a16="http://schemas.microsoft.com/office/drawing/2014/main" id="{6B4A6D56-917B-72D3-81F7-A59A36FC4198}"/>
              </a:ext>
            </a:extLst>
          </p:cNvPr>
          <p:cNvSpPr/>
          <p:nvPr userDrawn="1"/>
        </p:nvSpPr>
        <p:spPr>
          <a:xfrm>
            <a:off x="12625444" y="4418033"/>
            <a:ext cx="1235879" cy="1235878"/>
          </a:xfrm>
          <a:prstGeom prst="rect">
            <a:avLst/>
          </a:prstGeom>
          <a:solidFill>
            <a:srgbClr val="8A3FFC"/>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#8A3FFC</a:t>
            </a:r>
          </a:p>
        </p:txBody>
      </p:sp>
      <p:sp>
        <p:nvSpPr>
          <p:cNvPr id="17" name="Rectangle 16">
            <a:extLst>
              <a:ext uri="{FF2B5EF4-FFF2-40B4-BE49-F238E27FC236}">
                <a16:creationId xmlns:a16="http://schemas.microsoft.com/office/drawing/2014/main" id="{49512372-0859-45E3-8DD7-AE730B4AFD19}"/>
              </a:ext>
            </a:extLst>
          </p:cNvPr>
          <p:cNvSpPr/>
          <p:nvPr userDrawn="1"/>
        </p:nvSpPr>
        <p:spPr>
          <a:xfrm>
            <a:off x="18071881" y="4418033"/>
            <a:ext cx="1235879" cy="1235878"/>
          </a:xfrm>
          <a:prstGeom prst="rect">
            <a:avLst/>
          </a:prstGeom>
          <a:solidFill>
            <a:srgbClr val="0072C3"/>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#0072C3</a:t>
            </a:r>
          </a:p>
        </p:txBody>
      </p:sp>
      <p:sp>
        <p:nvSpPr>
          <p:cNvPr id="18" name="Rectangle 17">
            <a:extLst>
              <a:ext uri="{FF2B5EF4-FFF2-40B4-BE49-F238E27FC236}">
                <a16:creationId xmlns:a16="http://schemas.microsoft.com/office/drawing/2014/main" id="{A4197D57-5F46-DB39-F81D-9205CC53189F}"/>
              </a:ext>
            </a:extLst>
          </p:cNvPr>
          <p:cNvSpPr/>
          <p:nvPr userDrawn="1"/>
        </p:nvSpPr>
        <p:spPr>
          <a:xfrm>
            <a:off x="14440923" y="4418033"/>
            <a:ext cx="1235879" cy="1235878"/>
          </a:xfrm>
          <a:prstGeom prst="rect">
            <a:avLst/>
          </a:prstGeom>
          <a:solidFill>
            <a:srgbClr val="D0267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#D02670</a:t>
            </a:r>
          </a:p>
        </p:txBody>
      </p:sp>
      <p:sp>
        <p:nvSpPr>
          <p:cNvPr id="19" name="Rectangle 18">
            <a:extLst>
              <a:ext uri="{FF2B5EF4-FFF2-40B4-BE49-F238E27FC236}">
                <a16:creationId xmlns:a16="http://schemas.microsoft.com/office/drawing/2014/main" id="{570AA9B1-D6E7-98E2-49EF-C98B6F0E7E2F}"/>
              </a:ext>
            </a:extLst>
          </p:cNvPr>
          <p:cNvSpPr/>
          <p:nvPr userDrawn="1"/>
        </p:nvSpPr>
        <p:spPr>
          <a:xfrm>
            <a:off x="16256402" y="4418033"/>
            <a:ext cx="1235879" cy="1235878"/>
          </a:xfrm>
          <a:prstGeom prst="rect">
            <a:avLst/>
          </a:prstGeom>
          <a:solidFill>
            <a:srgbClr val="007D7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#007D79</a:t>
            </a:r>
          </a:p>
        </p:txBody>
      </p:sp>
      <p:sp>
        <p:nvSpPr>
          <p:cNvPr id="20" name="TextBox 19">
            <a:extLst>
              <a:ext uri="{FF2B5EF4-FFF2-40B4-BE49-F238E27FC236}">
                <a16:creationId xmlns:a16="http://schemas.microsoft.com/office/drawing/2014/main" id="{B0A9DFA7-88D2-04F7-451C-7A2C388B178F}"/>
              </a:ext>
            </a:extLst>
          </p:cNvPr>
          <p:cNvSpPr txBox="1"/>
          <p:nvPr userDrawn="1"/>
        </p:nvSpPr>
        <p:spPr>
          <a:xfrm>
            <a:off x="12602453" y="5602152"/>
            <a:ext cx="1237839" cy="369332"/>
          </a:xfrm>
          <a:prstGeom prst="rect">
            <a:avLst/>
          </a:prstGeom>
          <a:noFill/>
        </p:spPr>
        <p:txBody>
          <a:bodyPr wrap="none" rtlCol="0">
            <a:spAutoFit/>
          </a:bodyPr>
          <a:lstStyle/>
          <a:p>
            <a:r>
              <a:rPr lang="en-US" b="1" i="0" dirty="0">
                <a:solidFill>
                  <a:srgbClr val="FFFFFF"/>
                </a:solidFill>
                <a:effectLst/>
              </a:rPr>
              <a:t>Purple 60</a:t>
            </a:r>
            <a:endParaRPr lang="en-US" b="1" dirty="0">
              <a:solidFill>
                <a:srgbClr val="FFFFFF"/>
              </a:solidFill>
            </a:endParaRPr>
          </a:p>
        </p:txBody>
      </p:sp>
      <p:sp>
        <p:nvSpPr>
          <p:cNvPr id="21" name="TextBox 20">
            <a:extLst>
              <a:ext uri="{FF2B5EF4-FFF2-40B4-BE49-F238E27FC236}">
                <a16:creationId xmlns:a16="http://schemas.microsoft.com/office/drawing/2014/main" id="{92C98F8E-1DCD-3647-3613-DFFC7CDFF372}"/>
              </a:ext>
            </a:extLst>
          </p:cNvPr>
          <p:cNvSpPr txBox="1"/>
          <p:nvPr userDrawn="1"/>
        </p:nvSpPr>
        <p:spPr>
          <a:xfrm>
            <a:off x="14334144" y="5602152"/>
            <a:ext cx="1448025" cy="369332"/>
          </a:xfrm>
          <a:prstGeom prst="rect">
            <a:avLst/>
          </a:prstGeom>
          <a:noFill/>
        </p:spPr>
        <p:txBody>
          <a:bodyPr wrap="none" rtlCol="0">
            <a:spAutoFit/>
          </a:bodyPr>
          <a:lstStyle/>
          <a:p>
            <a:r>
              <a:rPr lang="en-US" b="1" dirty="0">
                <a:solidFill>
                  <a:srgbClr val="FFFFFF"/>
                </a:solidFill>
              </a:rPr>
              <a:t>Magenta</a:t>
            </a:r>
            <a:r>
              <a:rPr lang="en-US" b="1" i="0" dirty="0">
                <a:solidFill>
                  <a:srgbClr val="FFFFFF"/>
                </a:solidFill>
                <a:effectLst/>
              </a:rPr>
              <a:t> 60</a:t>
            </a:r>
            <a:endParaRPr lang="en-US" b="1" dirty="0">
              <a:solidFill>
                <a:srgbClr val="FFFFFF"/>
              </a:solidFill>
            </a:endParaRPr>
          </a:p>
        </p:txBody>
      </p:sp>
      <p:sp>
        <p:nvSpPr>
          <p:cNvPr id="22" name="TextBox 21">
            <a:extLst>
              <a:ext uri="{FF2B5EF4-FFF2-40B4-BE49-F238E27FC236}">
                <a16:creationId xmlns:a16="http://schemas.microsoft.com/office/drawing/2014/main" id="{129F1073-373D-249D-C1F2-A527EB0210C9}"/>
              </a:ext>
            </a:extLst>
          </p:cNvPr>
          <p:cNvSpPr txBox="1"/>
          <p:nvPr userDrawn="1"/>
        </p:nvSpPr>
        <p:spPr>
          <a:xfrm>
            <a:off x="16404771" y="5602152"/>
            <a:ext cx="966931" cy="369332"/>
          </a:xfrm>
          <a:prstGeom prst="rect">
            <a:avLst/>
          </a:prstGeom>
          <a:noFill/>
        </p:spPr>
        <p:txBody>
          <a:bodyPr wrap="none" rtlCol="0">
            <a:spAutoFit/>
          </a:bodyPr>
          <a:lstStyle/>
          <a:p>
            <a:r>
              <a:rPr lang="en-US" b="1" dirty="0">
                <a:solidFill>
                  <a:srgbClr val="FFFFFF"/>
                </a:solidFill>
              </a:rPr>
              <a:t>Teal</a:t>
            </a:r>
            <a:r>
              <a:rPr lang="en-US" b="1" i="0" dirty="0">
                <a:solidFill>
                  <a:srgbClr val="FFFFFF"/>
                </a:solidFill>
                <a:effectLst/>
              </a:rPr>
              <a:t> 60</a:t>
            </a:r>
            <a:endParaRPr lang="en-US" b="1" dirty="0">
              <a:solidFill>
                <a:srgbClr val="FFFFFF"/>
              </a:solidFill>
            </a:endParaRPr>
          </a:p>
        </p:txBody>
      </p:sp>
      <p:sp>
        <p:nvSpPr>
          <p:cNvPr id="23" name="TextBox 22">
            <a:extLst>
              <a:ext uri="{FF2B5EF4-FFF2-40B4-BE49-F238E27FC236}">
                <a16:creationId xmlns:a16="http://schemas.microsoft.com/office/drawing/2014/main" id="{0D12B31A-8903-A616-B756-B8695FC8F38A}"/>
              </a:ext>
            </a:extLst>
          </p:cNvPr>
          <p:cNvSpPr txBox="1"/>
          <p:nvPr userDrawn="1"/>
        </p:nvSpPr>
        <p:spPr>
          <a:xfrm>
            <a:off x="18206642" y="5602152"/>
            <a:ext cx="1055097" cy="369332"/>
          </a:xfrm>
          <a:prstGeom prst="rect">
            <a:avLst/>
          </a:prstGeom>
          <a:noFill/>
        </p:spPr>
        <p:txBody>
          <a:bodyPr wrap="none" rtlCol="0">
            <a:spAutoFit/>
          </a:bodyPr>
          <a:lstStyle/>
          <a:p>
            <a:r>
              <a:rPr lang="en-US" b="1" dirty="0">
                <a:solidFill>
                  <a:srgbClr val="FFFFFF"/>
                </a:solidFill>
              </a:rPr>
              <a:t>Cyan</a:t>
            </a:r>
            <a:r>
              <a:rPr lang="en-US" b="1" i="0" dirty="0">
                <a:solidFill>
                  <a:srgbClr val="FFFFFF"/>
                </a:solidFill>
                <a:effectLst/>
              </a:rPr>
              <a:t> 60</a:t>
            </a:r>
            <a:endParaRPr lang="en-US" b="1" dirty="0">
              <a:solidFill>
                <a:srgbClr val="FFFFFF"/>
              </a:solidFill>
            </a:endParaRPr>
          </a:p>
        </p:txBody>
      </p:sp>
      <p:sp>
        <p:nvSpPr>
          <p:cNvPr id="24" name="Rectangle 23">
            <a:extLst>
              <a:ext uri="{FF2B5EF4-FFF2-40B4-BE49-F238E27FC236}">
                <a16:creationId xmlns:a16="http://schemas.microsoft.com/office/drawing/2014/main" id="{61892CDF-E500-AD18-C0DB-5405AF35ADE4}"/>
              </a:ext>
            </a:extLst>
          </p:cNvPr>
          <p:cNvSpPr/>
          <p:nvPr userDrawn="1"/>
        </p:nvSpPr>
        <p:spPr>
          <a:xfrm>
            <a:off x="19512379" y="2712316"/>
            <a:ext cx="1267863" cy="1267862"/>
          </a:xfrm>
          <a:prstGeom prst="rect">
            <a:avLst/>
          </a:prstGeom>
          <a:solidFill>
            <a:srgbClr val="12161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IBM Plex Sans" panose="020B0503050203000203" pitchFamily="34" charset="0"/>
              </a:rPr>
              <a:t>Icon</a:t>
            </a:r>
          </a:p>
          <a:p>
            <a:pPr algn="ctr"/>
            <a:r>
              <a:rPr lang="en-US" dirty="0">
                <a:solidFill>
                  <a:schemeClr val="bg2"/>
                </a:solidFill>
                <a:latin typeface="IBM Plex Sans" panose="020B0503050203000203" pitchFamily="34" charset="0"/>
              </a:rPr>
              <a:t>#</a:t>
            </a:r>
            <a:r>
              <a:rPr lang="en-US" b="0" i="0" dirty="0">
                <a:solidFill>
                  <a:srgbClr val="FFFFFF"/>
                </a:solidFill>
                <a:effectLst/>
                <a:latin typeface="IBM Plex Mono" panose="020B0509050203000203" pitchFamily="49" charset="0"/>
              </a:rPr>
              <a:t>000000</a:t>
            </a:r>
            <a:endParaRPr lang="en-US" dirty="0">
              <a:solidFill>
                <a:schemeClr val="bg2"/>
              </a:solidFill>
              <a:latin typeface="IBM Plex Sans" panose="020B0503050203000203" pitchFamily="34" charset="0"/>
            </a:endParaRPr>
          </a:p>
        </p:txBody>
      </p:sp>
      <p:sp>
        <p:nvSpPr>
          <p:cNvPr id="25" name="Rectangle 24">
            <a:extLst>
              <a:ext uri="{FF2B5EF4-FFF2-40B4-BE49-F238E27FC236}">
                <a16:creationId xmlns:a16="http://schemas.microsoft.com/office/drawing/2014/main" id="{FACF072D-B1FC-4829-B71E-556F57965D46}"/>
              </a:ext>
            </a:extLst>
          </p:cNvPr>
          <p:cNvSpPr/>
          <p:nvPr userDrawn="1"/>
        </p:nvSpPr>
        <p:spPr>
          <a:xfrm>
            <a:off x="19510690" y="4403963"/>
            <a:ext cx="1264019" cy="1264018"/>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262626"/>
                </a:solidFill>
                <a:latin typeface="IBM Plex Sans" panose="020B0503050203000203" pitchFamily="34" charset="0"/>
              </a:rPr>
              <a:t>Icon</a:t>
            </a:r>
          </a:p>
          <a:p>
            <a:pPr algn="ctr"/>
            <a:r>
              <a:rPr lang="en-US" dirty="0">
                <a:solidFill>
                  <a:srgbClr val="262626"/>
                </a:solidFill>
                <a:latin typeface="IBM Plex Sans" panose="020B0503050203000203" pitchFamily="34" charset="0"/>
              </a:rPr>
              <a:t>#</a:t>
            </a:r>
            <a:r>
              <a:rPr lang="en-US" b="0" i="0" dirty="0">
                <a:solidFill>
                  <a:srgbClr val="262626"/>
                </a:solidFill>
                <a:effectLst/>
                <a:latin typeface="IBM Plex Mono" panose="020B0509050203000203" pitchFamily="49" charset="0"/>
              </a:rPr>
              <a:t>FFFFFF</a:t>
            </a:r>
            <a:endParaRPr lang="en-US" dirty="0">
              <a:solidFill>
                <a:srgbClr val="262626"/>
              </a:solidFill>
              <a:latin typeface="IBM Plex Sans" panose="020B0503050203000203" pitchFamily="34" charset="0"/>
            </a:endParaRPr>
          </a:p>
        </p:txBody>
      </p:sp>
      <p:sp>
        <p:nvSpPr>
          <p:cNvPr id="26" name="Rectangle 25">
            <a:extLst>
              <a:ext uri="{FF2B5EF4-FFF2-40B4-BE49-F238E27FC236}">
                <a16:creationId xmlns:a16="http://schemas.microsoft.com/office/drawing/2014/main" id="{398BBA60-CCFF-F95A-ECC9-46204EA2214B}"/>
              </a:ext>
            </a:extLst>
          </p:cNvPr>
          <p:cNvSpPr/>
          <p:nvPr userDrawn="1"/>
        </p:nvSpPr>
        <p:spPr>
          <a:xfrm>
            <a:off x="12625444" y="1072749"/>
            <a:ext cx="1235879" cy="1235878"/>
          </a:xfrm>
          <a:prstGeom prst="rect">
            <a:avLst/>
          </a:prstGeom>
          <a:solidFill>
            <a:srgbClr val="F6F2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#F6F2FF</a:t>
            </a:r>
          </a:p>
        </p:txBody>
      </p:sp>
      <p:sp>
        <p:nvSpPr>
          <p:cNvPr id="27" name="Rectangle 26">
            <a:extLst>
              <a:ext uri="{FF2B5EF4-FFF2-40B4-BE49-F238E27FC236}">
                <a16:creationId xmlns:a16="http://schemas.microsoft.com/office/drawing/2014/main" id="{63F05CFF-A449-FBB3-5F13-F7A72C2E43DE}"/>
              </a:ext>
            </a:extLst>
          </p:cNvPr>
          <p:cNvSpPr/>
          <p:nvPr userDrawn="1"/>
        </p:nvSpPr>
        <p:spPr>
          <a:xfrm>
            <a:off x="18071881" y="1072749"/>
            <a:ext cx="1235879" cy="1235878"/>
          </a:xfrm>
          <a:prstGeom prst="rect">
            <a:avLst/>
          </a:prstGeom>
          <a:solidFill>
            <a:srgbClr val="E5F6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#E5F6FF</a:t>
            </a:r>
          </a:p>
        </p:txBody>
      </p:sp>
      <p:sp>
        <p:nvSpPr>
          <p:cNvPr id="28" name="Rectangle 27">
            <a:extLst>
              <a:ext uri="{FF2B5EF4-FFF2-40B4-BE49-F238E27FC236}">
                <a16:creationId xmlns:a16="http://schemas.microsoft.com/office/drawing/2014/main" id="{A4895BC4-B52A-2D00-62C1-71A44604BBB4}"/>
              </a:ext>
            </a:extLst>
          </p:cNvPr>
          <p:cNvSpPr/>
          <p:nvPr userDrawn="1"/>
        </p:nvSpPr>
        <p:spPr>
          <a:xfrm>
            <a:off x="14440923" y="1072749"/>
            <a:ext cx="1235879" cy="1235878"/>
          </a:xfrm>
          <a:prstGeom prst="rect">
            <a:avLst/>
          </a:prstGeom>
          <a:solidFill>
            <a:srgbClr val="FFF0F7"/>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#FFF0F7</a:t>
            </a:r>
          </a:p>
        </p:txBody>
      </p:sp>
      <p:sp>
        <p:nvSpPr>
          <p:cNvPr id="29" name="Rectangle 28">
            <a:extLst>
              <a:ext uri="{FF2B5EF4-FFF2-40B4-BE49-F238E27FC236}">
                <a16:creationId xmlns:a16="http://schemas.microsoft.com/office/drawing/2014/main" id="{F5B5B6C5-97CB-45FD-FDEC-1F5C2A0BDC3E}"/>
              </a:ext>
            </a:extLst>
          </p:cNvPr>
          <p:cNvSpPr/>
          <p:nvPr userDrawn="1"/>
        </p:nvSpPr>
        <p:spPr>
          <a:xfrm>
            <a:off x="16256402" y="1072749"/>
            <a:ext cx="1235879" cy="1235878"/>
          </a:xfrm>
          <a:prstGeom prst="rect">
            <a:avLst/>
          </a:prstGeom>
          <a:solidFill>
            <a:srgbClr val="D9FBFB"/>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#D9FBFB</a:t>
            </a:r>
          </a:p>
        </p:txBody>
      </p:sp>
      <p:sp>
        <p:nvSpPr>
          <p:cNvPr id="30" name="TextBox 29">
            <a:extLst>
              <a:ext uri="{FF2B5EF4-FFF2-40B4-BE49-F238E27FC236}">
                <a16:creationId xmlns:a16="http://schemas.microsoft.com/office/drawing/2014/main" id="{94DCC439-D448-E0FC-26EF-94C7A8B8D0DB}"/>
              </a:ext>
            </a:extLst>
          </p:cNvPr>
          <p:cNvSpPr txBox="1"/>
          <p:nvPr userDrawn="1"/>
        </p:nvSpPr>
        <p:spPr>
          <a:xfrm>
            <a:off x="12602453" y="2256868"/>
            <a:ext cx="1237839" cy="369332"/>
          </a:xfrm>
          <a:prstGeom prst="rect">
            <a:avLst/>
          </a:prstGeom>
          <a:noFill/>
        </p:spPr>
        <p:txBody>
          <a:bodyPr wrap="none" rtlCol="0">
            <a:spAutoFit/>
          </a:bodyPr>
          <a:lstStyle/>
          <a:p>
            <a:r>
              <a:rPr lang="en-US" b="1" i="0" dirty="0">
                <a:solidFill>
                  <a:srgbClr val="FFFFFF"/>
                </a:solidFill>
                <a:effectLst/>
              </a:rPr>
              <a:t>Purple 10</a:t>
            </a:r>
            <a:endParaRPr lang="en-US" b="1" dirty="0">
              <a:solidFill>
                <a:srgbClr val="FFFFFF"/>
              </a:solidFill>
            </a:endParaRPr>
          </a:p>
        </p:txBody>
      </p:sp>
      <p:sp>
        <p:nvSpPr>
          <p:cNvPr id="31" name="TextBox 30">
            <a:extLst>
              <a:ext uri="{FF2B5EF4-FFF2-40B4-BE49-F238E27FC236}">
                <a16:creationId xmlns:a16="http://schemas.microsoft.com/office/drawing/2014/main" id="{004B7B48-2E66-50BA-96FE-D24C4E60BFD7}"/>
              </a:ext>
            </a:extLst>
          </p:cNvPr>
          <p:cNvSpPr txBox="1"/>
          <p:nvPr userDrawn="1"/>
        </p:nvSpPr>
        <p:spPr>
          <a:xfrm>
            <a:off x="14334144" y="2256868"/>
            <a:ext cx="1449436" cy="369332"/>
          </a:xfrm>
          <a:prstGeom prst="rect">
            <a:avLst/>
          </a:prstGeom>
          <a:noFill/>
        </p:spPr>
        <p:txBody>
          <a:bodyPr wrap="none" rtlCol="0">
            <a:spAutoFit/>
          </a:bodyPr>
          <a:lstStyle/>
          <a:p>
            <a:r>
              <a:rPr lang="en-US" b="1" dirty="0">
                <a:solidFill>
                  <a:srgbClr val="FFFFFF"/>
                </a:solidFill>
              </a:rPr>
              <a:t>Magenta</a:t>
            </a:r>
            <a:r>
              <a:rPr lang="en-US" b="1" i="0" dirty="0">
                <a:solidFill>
                  <a:srgbClr val="FFFFFF"/>
                </a:solidFill>
                <a:effectLst/>
              </a:rPr>
              <a:t> 10</a:t>
            </a:r>
            <a:endParaRPr lang="en-US" b="1" dirty="0">
              <a:solidFill>
                <a:srgbClr val="FFFFFF"/>
              </a:solidFill>
            </a:endParaRPr>
          </a:p>
        </p:txBody>
      </p:sp>
      <p:sp>
        <p:nvSpPr>
          <p:cNvPr id="32" name="TextBox 31">
            <a:extLst>
              <a:ext uri="{FF2B5EF4-FFF2-40B4-BE49-F238E27FC236}">
                <a16:creationId xmlns:a16="http://schemas.microsoft.com/office/drawing/2014/main" id="{07C767BF-EB72-86A2-DBA6-0D26C6C02894}"/>
              </a:ext>
            </a:extLst>
          </p:cNvPr>
          <p:cNvSpPr txBox="1"/>
          <p:nvPr userDrawn="1"/>
        </p:nvSpPr>
        <p:spPr>
          <a:xfrm>
            <a:off x="16404771" y="2256868"/>
            <a:ext cx="966355" cy="369332"/>
          </a:xfrm>
          <a:prstGeom prst="rect">
            <a:avLst/>
          </a:prstGeom>
          <a:noFill/>
        </p:spPr>
        <p:txBody>
          <a:bodyPr wrap="none" rtlCol="0">
            <a:spAutoFit/>
          </a:bodyPr>
          <a:lstStyle/>
          <a:p>
            <a:r>
              <a:rPr lang="en-US" b="1" dirty="0">
                <a:solidFill>
                  <a:srgbClr val="FFFFFF"/>
                </a:solidFill>
              </a:rPr>
              <a:t>Teal</a:t>
            </a:r>
            <a:r>
              <a:rPr lang="en-US" b="1" i="0" dirty="0">
                <a:solidFill>
                  <a:srgbClr val="FFFFFF"/>
                </a:solidFill>
                <a:effectLst/>
              </a:rPr>
              <a:t> 10</a:t>
            </a:r>
            <a:endParaRPr lang="en-US" b="1" dirty="0">
              <a:solidFill>
                <a:srgbClr val="FFFFFF"/>
              </a:solidFill>
            </a:endParaRPr>
          </a:p>
        </p:txBody>
      </p:sp>
      <p:sp>
        <p:nvSpPr>
          <p:cNvPr id="33" name="TextBox 32">
            <a:extLst>
              <a:ext uri="{FF2B5EF4-FFF2-40B4-BE49-F238E27FC236}">
                <a16:creationId xmlns:a16="http://schemas.microsoft.com/office/drawing/2014/main" id="{BFEDF829-6CB0-F03B-E025-85D510B4DC26}"/>
              </a:ext>
            </a:extLst>
          </p:cNvPr>
          <p:cNvSpPr txBox="1"/>
          <p:nvPr userDrawn="1"/>
        </p:nvSpPr>
        <p:spPr>
          <a:xfrm>
            <a:off x="18206642" y="2256868"/>
            <a:ext cx="1055097" cy="369332"/>
          </a:xfrm>
          <a:prstGeom prst="rect">
            <a:avLst/>
          </a:prstGeom>
          <a:noFill/>
        </p:spPr>
        <p:txBody>
          <a:bodyPr wrap="none" rtlCol="0">
            <a:spAutoFit/>
          </a:bodyPr>
          <a:lstStyle/>
          <a:p>
            <a:r>
              <a:rPr lang="en-US" b="1" dirty="0">
                <a:solidFill>
                  <a:srgbClr val="FFFFFF"/>
                </a:solidFill>
              </a:rPr>
              <a:t>Cyan</a:t>
            </a:r>
            <a:r>
              <a:rPr lang="en-US" b="1" i="0" dirty="0">
                <a:solidFill>
                  <a:srgbClr val="FFFFFF"/>
                </a:solidFill>
                <a:effectLst/>
              </a:rPr>
              <a:t> 10</a:t>
            </a:r>
            <a:endParaRPr lang="en-US" b="1" dirty="0">
              <a:solidFill>
                <a:srgbClr val="FFFFFF"/>
              </a:solidFill>
            </a:endParaRPr>
          </a:p>
        </p:txBody>
      </p:sp>
      <p:sp>
        <p:nvSpPr>
          <p:cNvPr id="34" name="Rectangle 33">
            <a:extLst>
              <a:ext uri="{FF2B5EF4-FFF2-40B4-BE49-F238E27FC236}">
                <a16:creationId xmlns:a16="http://schemas.microsoft.com/office/drawing/2014/main" id="{7FF97BF5-A64D-02F2-4B04-BC95CE39DF3F}"/>
              </a:ext>
            </a:extLst>
          </p:cNvPr>
          <p:cNvSpPr/>
          <p:nvPr userDrawn="1"/>
        </p:nvSpPr>
        <p:spPr>
          <a:xfrm>
            <a:off x="16222135" y="-2341897"/>
            <a:ext cx="1267863" cy="1267862"/>
          </a:xfrm>
          <a:prstGeom prst="rect">
            <a:avLst/>
          </a:prstGeom>
          <a:solidFill>
            <a:srgbClr val="C1C7CD"/>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#C1C7CD</a:t>
            </a:r>
          </a:p>
        </p:txBody>
      </p:sp>
      <p:sp>
        <p:nvSpPr>
          <p:cNvPr id="37" name="Rectangle 36">
            <a:extLst>
              <a:ext uri="{FF2B5EF4-FFF2-40B4-BE49-F238E27FC236}">
                <a16:creationId xmlns:a16="http://schemas.microsoft.com/office/drawing/2014/main" id="{63738F9B-27C5-3C49-8FD7-0731EE9AC3BF}"/>
              </a:ext>
            </a:extLst>
          </p:cNvPr>
          <p:cNvSpPr/>
          <p:nvPr userDrawn="1"/>
        </p:nvSpPr>
        <p:spPr>
          <a:xfrm>
            <a:off x="16222135" y="-801901"/>
            <a:ext cx="1267863" cy="1267862"/>
          </a:xfrm>
          <a:prstGeom prst="rect">
            <a:avLst/>
          </a:prstGeom>
          <a:solidFill>
            <a:srgbClr val="F2F4F8"/>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#F2F4F8</a:t>
            </a:r>
          </a:p>
        </p:txBody>
      </p:sp>
      <p:sp>
        <p:nvSpPr>
          <p:cNvPr id="38" name="Rectangle 37">
            <a:extLst>
              <a:ext uri="{FF2B5EF4-FFF2-40B4-BE49-F238E27FC236}">
                <a16:creationId xmlns:a16="http://schemas.microsoft.com/office/drawing/2014/main" id="{A7194F16-D83C-3057-9151-A884EA8F0931}"/>
              </a:ext>
            </a:extLst>
          </p:cNvPr>
          <p:cNvSpPr/>
          <p:nvPr userDrawn="1"/>
        </p:nvSpPr>
        <p:spPr>
          <a:xfrm>
            <a:off x="14397282" y="-2352139"/>
            <a:ext cx="1267863" cy="1267862"/>
          </a:xfrm>
          <a:prstGeom prst="rect">
            <a:avLst/>
          </a:prstGeom>
          <a:solidFill>
            <a:srgbClr val="BE95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#BE95FF</a:t>
            </a:r>
          </a:p>
        </p:txBody>
      </p:sp>
      <p:sp>
        <p:nvSpPr>
          <p:cNvPr id="39" name="Rectangle 38">
            <a:extLst>
              <a:ext uri="{FF2B5EF4-FFF2-40B4-BE49-F238E27FC236}">
                <a16:creationId xmlns:a16="http://schemas.microsoft.com/office/drawing/2014/main" id="{80C7A661-0FF9-B849-2771-84AA24CF5EFF}"/>
              </a:ext>
            </a:extLst>
          </p:cNvPr>
          <p:cNvSpPr/>
          <p:nvPr userDrawn="1"/>
        </p:nvSpPr>
        <p:spPr>
          <a:xfrm>
            <a:off x="14397282" y="-812143"/>
            <a:ext cx="1267863" cy="1267862"/>
          </a:xfrm>
          <a:prstGeom prst="rect">
            <a:avLst/>
          </a:prstGeom>
          <a:solidFill>
            <a:srgbClr val="33B1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#33B1FF</a:t>
            </a:r>
          </a:p>
        </p:txBody>
      </p:sp>
      <p:sp>
        <p:nvSpPr>
          <p:cNvPr id="42" name="Rectangle 41">
            <a:extLst>
              <a:ext uri="{FF2B5EF4-FFF2-40B4-BE49-F238E27FC236}">
                <a16:creationId xmlns:a16="http://schemas.microsoft.com/office/drawing/2014/main" id="{784675A9-3F9A-460D-D8D6-C5D9516859D4}"/>
              </a:ext>
            </a:extLst>
          </p:cNvPr>
          <p:cNvSpPr/>
          <p:nvPr userDrawn="1"/>
        </p:nvSpPr>
        <p:spPr>
          <a:xfrm>
            <a:off x="12572429" y="-2309174"/>
            <a:ext cx="1267863" cy="1267862"/>
          </a:xfrm>
          <a:prstGeom prst="rect">
            <a:avLst/>
          </a:prstGeom>
          <a:solidFill>
            <a:srgbClr val="08BDBA"/>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#08BDBA</a:t>
            </a:r>
          </a:p>
        </p:txBody>
      </p:sp>
      <p:sp>
        <p:nvSpPr>
          <p:cNvPr id="43" name="Rectangle 42">
            <a:extLst>
              <a:ext uri="{FF2B5EF4-FFF2-40B4-BE49-F238E27FC236}">
                <a16:creationId xmlns:a16="http://schemas.microsoft.com/office/drawing/2014/main" id="{FD8C7787-7D0E-ED5D-DB99-53C4B52AA8F2}"/>
              </a:ext>
            </a:extLst>
          </p:cNvPr>
          <p:cNvSpPr/>
          <p:nvPr userDrawn="1"/>
        </p:nvSpPr>
        <p:spPr>
          <a:xfrm>
            <a:off x="12572429" y="-769178"/>
            <a:ext cx="1267863" cy="1267862"/>
          </a:xfrm>
          <a:prstGeom prst="rect">
            <a:avLst/>
          </a:prstGeom>
          <a:solidFill>
            <a:srgbClr val="78A9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#78A9FF</a:t>
            </a:r>
          </a:p>
        </p:txBody>
      </p:sp>
      <p:sp>
        <p:nvSpPr>
          <p:cNvPr id="46" name="Rectangle 45">
            <a:extLst>
              <a:ext uri="{FF2B5EF4-FFF2-40B4-BE49-F238E27FC236}">
                <a16:creationId xmlns:a16="http://schemas.microsoft.com/office/drawing/2014/main" id="{20CCBF62-5F94-E366-51BD-6C8DCBF90955}"/>
              </a:ext>
            </a:extLst>
          </p:cNvPr>
          <p:cNvSpPr/>
          <p:nvPr userDrawn="1"/>
        </p:nvSpPr>
        <p:spPr>
          <a:xfrm>
            <a:off x="17993876" y="-2309174"/>
            <a:ext cx="1267863" cy="1267862"/>
          </a:xfrm>
          <a:prstGeom prst="rect">
            <a:avLst/>
          </a:prstGeom>
          <a:solidFill>
            <a:srgbClr val="52525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IBM Plex Sans" panose="020B0503050203000203" pitchFamily="34" charset="0"/>
              </a:rPr>
              <a:t>Labels</a:t>
            </a:r>
          </a:p>
          <a:p>
            <a:pPr algn="ctr"/>
            <a:r>
              <a:rPr lang="en-US" dirty="0">
                <a:solidFill>
                  <a:schemeClr val="bg2"/>
                </a:solidFill>
                <a:latin typeface="IBM Plex Sans" panose="020B0503050203000203" pitchFamily="34" charset="0"/>
              </a:rPr>
              <a:t>#525252</a:t>
            </a:r>
          </a:p>
        </p:txBody>
      </p:sp>
      <p:sp>
        <p:nvSpPr>
          <p:cNvPr id="47" name="Rectangle 46">
            <a:extLst>
              <a:ext uri="{FF2B5EF4-FFF2-40B4-BE49-F238E27FC236}">
                <a16:creationId xmlns:a16="http://schemas.microsoft.com/office/drawing/2014/main" id="{E5880850-0EBA-AD14-E6FD-BB1DC94F3DA5}"/>
              </a:ext>
            </a:extLst>
          </p:cNvPr>
          <p:cNvSpPr/>
          <p:nvPr userDrawn="1"/>
        </p:nvSpPr>
        <p:spPr>
          <a:xfrm>
            <a:off x="17993875" y="-812143"/>
            <a:ext cx="1267863" cy="1267862"/>
          </a:xfrm>
          <a:prstGeom prst="rect">
            <a:avLst/>
          </a:prstGeom>
          <a:solidFill>
            <a:srgbClr val="262626"/>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IBM Plex Sans" panose="020B0503050203000203" pitchFamily="34" charset="0"/>
              </a:rPr>
              <a:t>Text</a:t>
            </a:r>
          </a:p>
          <a:p>
            <a:pPr algn="ctr"/>
            <a:r>
              <a:rPr lang="en-US" dirty="0">
                <a:solidFill>
                  <a:schemeClr val="bg2"/>
                </a:solidFill>
                <a:latin typeface="IBM Plex Sans" panose="020B0503050203000203" pitchFamily="34" charset="0"/>
              </a:rPr>
              <a:t>#262626</a:t>
            </a:r>
          </a:p>
        </p:txBody>
      </p:sp>
      <p:grpSp>
        <p:nvGrpSpPr>
          <p:cNvPr id="64" name="Group 63">
            <a:extLst>
              <a:ext uri="{FF2B5EF4-FFF2-40B4-BE49-F238E27FC236}">
                <a16:creationId xmlns:a16="http://schemas.microsoft.com/office/drawing/2014/main" id="{56209ACE-A4F7-EAC9-E98F-D141BE77F994}"/>
              </a:ext>
            </a:extLst>
          </p:cNvPr>
          <p:cNvGrpSpPr/>
          <p:nvPr userDrawn="1"/>
        </p:nvGrpSpPr>
        <p:grpSpPr>
          <a:xfrm>
            <a:off x="11094856" y="6244940"/>
            <a:ext cx="1098532" cy="613059"/>
            <a:chOff x="8965342" y="4231217"/>
            <a:chExt cx="1608171" cy="897474"/>
          </a:xfrm>
        </p:grpSpPr>
        <p:pic>
          <p:nvPicPr>
            <p:cNvPr id="60" name="Graphic 59">
              <a:extLst>
                <a:ext uri="{FF2B5EF4-FFF2-40B4-BE49-F238E27FC236}">
                  <a16:creationId xmlns:a16="http://schemas.microsoft.com/office/drawing/2014/main" id="{EFEE4105-67FB-F40B-E7BD-8C9B80C32F89}"/>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9321121" y="4418033"/>
              <a:ext cx="897474" cy="355817"/>
            </a:xfrm>
            <a:prstGeom prst="rect">
              <a:avLst/>
            </a:prstGeom>
          </p:spPr>
        </p:pic>
        <p:pic>
          <p:nvPicPr>
            <p:cNvPr id="61" name="Graphic 60" hidden="1">
              <a:extLst>
                <a:ext uri="{FF2B5EF4-FFF2-40B4-BE49-F238E27FC236}">
                  <a16:creationId xmlns:a16="http://schemas.microsoft.com/office/drawing/2014/main" id="{9AB2407C-B3E2-DCDD-0692-DD32E3C45227}"/>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9321121" y="4772874"/>
              <a:ext cx="897474" cy="355817"/>
            </a:xfrm>
            <a:prstGeom prst="rect">
              <a:avLst/>
            </a:prstGeom>
          </p:spPr>
        </p:pic>
        <p:pic>
          <p:nvPicPr>
            <p:cNvPr id="62" name="Graphic 61" hidden="1">
              <a:extLst>
                <a:ext uri="{FF2B5EF4-FFF2-40B4-BE49-F238E27FC236}">
                  <a16:creationId xmlns:a16="http://schemas.microsoft.com/office/drawing/2014/main" id="{9128FFA9-E729-6051-FE44-5C57854D2B9B}"/>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rot="16200000">
              <a:off x="9946868" y="4502045"/>
              <a:ext cx="897474" cy="355817"/>
            </a:xfrm>
            <a:prstGeom prst="rect">
              <a:avLst/>
            </a:prstGeom>
          </p:spPr>
        </p:pic>
        <p:pic>
          <p:nvPicPr>
            <p:cNvPr id="63" name="Graphic 62" hidden="1">
              <a:extLst>
                <a:ext uri="{FF2B5EF4-FFF2-40B4-BE49-F238E27FC236}">
                  <a16:creationId xmlns:a16="http://schemas.microsoft.com/office/drawing/2014/main" id="{21D1BE07-55D7-FEB6-D90F-FC214DFBDA4C}"/>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rot="16200000">
              <a:off x="8694514" y="4502045"/>
              <a:ext cx="897474" cy="355817"/>
            </a:xfrm>
            <a:prstGeom prst="rect">
              <a:avLst/>
            </a:prstGeom>
          </p:spPr>
        </p:pic>
      </p:grpSp>
      <p:pic>
        <p:nvPicPr>
          <p:cNvPr id="66" name="Graphic 65">
            <a:extLst>
              <a:ext uri="{FF2B5EF4-FFF2-40B4-BE49-F238E27FC236}">
                <a16:creationId xmlns:a16="http://schemas.microsoft.com/office/drawing/2014/main" id="{FD0E63E5-36ED-0A5F-F2A0-E31AD11555EA}"/>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241053" y="6372101"/>
            <a:ext cx="1630680" cy="247650"/>
          </a:xfrm>
          <a:prstGeom prst="rect">
            <a:avLst/>
          </a:prstGeom>
        </p:spPr>
      </p:pic>
      <p:sp>
        <p:nvSpPr>
          <p:cNvPr id="67" name="Rectangle 66" hidden="1">
            <a:extLst>
              <a:ext uri="{FF2B5EF4-FFF2-40B4-BE49-F238E27FC236}">
                <a16:creationId xmlns:a16="http://schemas.microsoft.com/office/drawing/2014/main" id="{04EE5960-43EB-4B14-0782-2876BE85A607}"/>
              </a:ext>
            </a:extLst>
          </p:cNvPr>
          <p:cNvSpPr/>
          <p:nvPr userDrawn="1"/>
        </p:nvSpPr>
        <p:spPr>
          <a:xfrm>
            <a:off x="-76201" y="6356350"/>
            <a:ext cx="12353925" cy="276797"/>
          </a:xfrm>
          <a:prstGeom prst="rect">
            <a:avLst/>
          </a:prstGeom>
          <a:no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8"/>
    </p:custDataLst>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 id="2147483667" r:id="rId5"/>
    <p:sldLayoutId id="2147483673" r:id="rId6"/>
  </p:sldLayoutIdLst>
  <p:txStyles>
    <p:titleStyle>
      <a:lvl1pPr algn="l" defTabSz="914400" rtl="0" eaLnBrk="1" latinLnBrk="0" hangingPunct="1">
        <a:lnSpc>
          <a:spcPct val="90000"/>
        </a:lnSpc>
        <a:spcBef>
          <a:spcPct val="0"/>
        </a:spcBef>
        <a:buNone/>
        <a:defRPr sz="4000" b="1" i="0" kern="120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3.xml"/><Relationship Id="rId1" Type="http://schemas.openxmlformats.org/officeDocument/2006/relationships/tags" Target="../tags/tag16.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3.xml"/><Relationship Id="rId1" Type="http://schemas.openxmlformats.org/officeDocument/2006/relationships/tags" Target="../tags/tag18.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customXml" Target="../ink/ink8.xml"/><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customXml" Target="../ink/ink7.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customXml" Target="../ink/ink2.xml"/><Relationship Id="rId11" Type="http://schemas.openxmlformats.org/officeDocument/2006/relationships/customXml" Target="../ink/ink6.xml"/><Relationship Id="rId5" Type="http://schemas.openxmlformats.org/officeDocument/2006/relationships/image" Target="../media/image10.png"/><Relationship Id="rId10" Type="http://schemas.openxmlformats.org/officeDocument/2006/relationships/customXml" Target="../ink/ink5.xml"/><Relationship Id="rId4" Type="http://schemas.openxmlformats.org/officeDocument/2006/relationships/customXml" Target="../ink/ink1.xml"/><Relationship Id="rId9" Type="http://schemas.openxmlformats.org/officeDocument/2006/relationships/customXml" Target="../ink/ink4.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3.xml"/><Relationship Id="rId1" Type="http://schemas.openxmlformats.org/officeDocument/2006/relationships/tags" Target="../tags/tag1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3.xml"/><Relationship Id="rId1" Type="http://schemas.openxmlformats.org/officeDocument/2006/relationships/tags" Target="../tags/tag13.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3.xml"/><Relationship Id="rId1" Type="http://schemas.openxmlformats.org/officeDocument/2006/relationships/tags" Target="../tags/tag15.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5631-0297-E86E-7069-C969B141FD7D}"/>
              </a:ext>
            </a:extLst>
          </p:cNvPr>
          <p:cNvSpPr>
            <a:spLocks noGrp="1"/>
          </p:cNvSpPr>
          <p:nvPr>
            <p:ph type="ctrTitle"/>
          </p:nvPr>
        </p:nvSpPr>
        <p:spPr>
          <a:xfrm>
            <a:off x="212420" y="1219730"/>
            <a:ext cx="7613486" cy="2387600"/>
          </a:xfrm>
          <a:noFill/>
        </p:spPr>
        <p:txBody>
          <a:bodyPr>
            <a:normAutofit/>
          </a:bodyPr>
          <a:lstStyle/>
          <a:p>
            <a:r>
              <a:rPr lang="en-US" dirty="0"/>
              <a:t>Trend Analysis </a:t>
            </a:r>
            <a:br>
              <a:rPr lang="en-US" dirty="0"/>
            </a:br>
            <a:r>
              <a:rPr lang="en-US" dirty="0"/>
              <a:t>of </a:t>
            </a:r>
            <a:br>
              <a:rPr lang="en-US" dirty="0"/>
            </a:br>
            <a:r>
              <a:rPr lang="en-US" dirty="0"/>
              <a:t>Developer Skills in IT</a:t>
            </a:r>
          </a:p>
        </p:txBody>
      </p:sp>
      <p:sp>
        <p:nvSpPr>
          <p:cNvPr id="3" name="Subtitle 2">
            <a:extLst>
              <a:ext uri="{FF2B5EF4-FFF2-40B4-BE49-F238E27FC236}">
                <a16:creationId xmlns:a16="http://schemas.microsoft.com/office/drawing/2014/main" id="{59DF6B8D-2BAC-11F8-7D28-B631D08C8D90}"/>
              </a:ext>
            </a:extLst>
          </p:cNvPr>
          <p:cNvSpPr>
            <a:spLocks noGrp="1"/>
          </p:cNvSpPr>
          <p:nvPr>
            <p:ph type="subTitle" idx="1"/>
          </p:nvPr>
        </p:nvSpPr>
        <p:spPr>
          <a:xfrm>
            <a:off x="-548564" y="3689941"/>
            <a:ext cx="9135454" cy="1655762"/>
          </a:xfrm>
          <a:noFill/>
        </p:spPr>
        <p:txBody>
          <a:bodyPr/>
          <a:lstStyle/>
          <a:p>
            <a:r>
              <a:rPr lang="en-US" dirty="0"/>
              <a:t>Aidil Sarjanisham</a:t>
            </a:r>
          </a:p>
          <a:p>
            <a:r>
              <a:rPr lang="en-US" dirty="0"/>
              <a:t>26</a:t>
            </a:r>
            <a:r>
              <a:rPr lang="en-US" baseline="30000" dirty="0"/>
              <a:t>th</a:t>
            </a:r>
            <a:r>
              <a:rPr lang="en-US" dirty="0"/>
              <a:t> January 2025</a:t>
            </a:r>
          </a:p>
        </p:txBody>
      </p:sp>
      <p:pic>
        <p:nvPicPr>
          <p:cNvPr id="4" name="Picture 3">
            <a:extLst>
              <a:ext uri="{FF2B5EF4-FFF2-40B4-BE49-F238E27FC236}">
                <a16:creationId xmlns:a16="http://schemas.microsoft.com/office/drawing/2014/main" id="{77323E2C-8982-861D-BE1D-3E30E5CC437C}"/>
              </a:ext>
            </a:extLst>
          </p:cNvPr>
          <p:cNvPicPr>
            <a:picLocks noChangeAspect="1"/>
          </p:cNvPicPr>
          <p:nvPr/>
        </p:nvPicPr>
        <p:blipFill>
          <a:blip r:embed="rId3"/>
          <a:stretch>
            <a:fillRect/>
          </a:stretch>
        </p:blipFill>
        <p:spPr>
          <a:xfrm>
            <a:off x="7184719" y="387350"/>
            <a:ext cx="4794861" cy="4351338"/>
          </a:xfrm>
          <a:prstGeom prst="rect">
            <a:avLst/>
          </a:prstGeom>
          <a:noFill/>
        </p:spPr>
      </p:pic>
      <p:cxnSp>
        <p:nvCxnSpPr>
          <p:cNvPr id="9" name="Straight Connector 8">
            <a:extLst>
              <a:ext uri="{FF2B5EF4-FFF2-40B4-BE49-F238E27FC236}">
                <a16:creationId xmlns:a16="http://schemas.microsoft.com/office/drawing/2014/main" id="{8348DA79-6B2A-3A9A-05BB-2557FFF36B17}"/>
              </a:ext>
            </a:extLst>
          </p:cNvPr>
          <p:cNvCxnSpPr>
            <a:cxnSpLocks/>
          </p:cNvCxnSpPr>
          <p:nvPr/>
        </p:nvCxnSpPr>
        <p:spPr>
          <a:xfrm flipH="1">
            <a:off x="564776" y="3648635"/>
            <a:ext cx="6759389" cy="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009730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0C4CBB-89E7-96F6-F544-1BBC2CDD8B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3A8CCA-5FFD-7E6F-0D9C-B0A6A5037B76}"/>
              </a:ext>
            </a:extLst>
          </p:cNvPr>
          <p:cNvSpPr>
            <a:spLocks noGrp="1"/>
          </p:cNvSpPr>
          <p:nvPr>
            <p:ph type="title"/>
          </p:nvPr>
        </p:nvSpPr>
        <p:spPr>
          <a:xfrm>
            <a:off x="862584" y="428768"/>
            <a:ext cx="10515600" cy="1325563"/>
          </a:xfrm>
        </p:spPr>
        <p:txBody>
          <a:bodyPr/>
          <a:lstStyle/>
          <a:p>
            <a:r>
              <a:rPr lang="en-US" dirty="0"/>
              <a:t>DATABASE TRENDS BY AGE GROUP</a:t>
            </a:r>
          </a:p>
        </p:txBody>
      </p:sp>
      <p:pic>
        <p:nvPicPr>
          <p:cNvPr id="14" name="Content Placeholder 13" descr="A graph of different colored bars&#10;&#10;AI-generated content may be incorrect.">
            <a:extLst>
              <a:ext uri="{FF2B5EF4-FFF2-40B4-BE49-F238E27FC236}">
                <a16:creationId xmlns:a16="http://schemas.microsoft.com/office/drawing/2014/main" id="{BB10236E-F4EF-073A-FA58-EA1A1BD2C84D}"/>
              </a:ext>
            </a:extLst>
          </p:cNvPr>
          <p:cNvPicPr>
            <a:picLocks noGrp="1" noChangeAspect="1"/>
          </p:cNvPicPr>
          <p:nvPr>
            <p:ph sz="half" idx="2"/>
          </p:nvPr>
        </p:nvPicPr>
        <p:blipFill>
          <a:blip r:embed="rId3"/>
          <a:stretch>
            <a:fillRect/>
          </a:stretch>
        </p:blipFill>
        <p:spPr>
          <a:xfrm>
            <a:off x="6172200" y="2334054"/>
            <a:ext cx="5181600" cy="3104291"/>
          </a:xfrm>
        </p:spPr>
      </p:pic>
      <p:pic>
        <p:nvPicPr>
          <p:cNvPr id="21" name="Content Placeholder 20" descr="A chart of different colors&#10;&#10;AI-generated content may be incorrect.">
            <a:extLst>
              <a:ext uri="{FF2B5EF4-FFF2-40B4-BE49-F238E27FC236}">
                <a16:creationId xmlns:a16="http://schemas.microsoft.com/office/drawing/2014/main" id="{C4CF680D-8DF3-3D31-54BB-5CE2E8AB818B}"/>
              </a:ext>
            </a:extLst>
          </p:cNvPr>
          <p:cNvPicPr>
            <a:picLocks noGrp="1" noChangeAspect="1"/>
          </p:cNvPicPr>
          <p:nvPr>
            <p:ph sz="half" idx="1"/>
          </p:nvPr>
        </p:nvPicPr>
        <p:blipFill>
          <a:blip r:embed="rId4"/>
          <a:stretch>
            <a:fillRect/>
          </a:stretch>
        </p:blipFill>
        <p:spPr>
          <a:xfrm>
            <a:off x="838200" y="2346823"/>
            <a:ext cx="5181600" cy="3078753"/>
          </a:xfrm>
        </p:spPr>
      </p:pic>
    </p:spTree>
    <p:custDataLst>
      <p:tags r:id="rId1"/>
    </p:custDataLst>
    <p:extLst>
      <p:ext uri="{BB962C8B-B14F-4D97-AF65-F5344CB8AC3E}">
        <p14:creationId xmlns:p14="http://schemas.microsoft.com/office/powerpoint/2010/main" val="311647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8A6A9C-70D0-119E-38BE-1738DA5AD3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797E2B-01DB-9C21-4CF2-1586AB1C34C4}"/>
              </a:ext>
            </a:extLst>
          </p:cNvPr>
          <p:cNvSpPr>
            <a:spLocks noGrp="1"/>
          </p:cNvSpPr>
          <p:nvPr>
            <p:ph type="title"/>
          </p:nvPr>
        </p:nvSpPr>
        <p:spPr>
          <a:xfrm>
            <a:off x="48985" y="365125"/>
            <a:ext cx="12094029" cy="1325563"/>
          </a:xfrm>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F73EC42F-75A2-FA08-F2B6-EB2817BBF83F}"/>
              </a:ext>
            </a:extLst>
          </p:cNvPr>
          <p:cNvSpPr>
            <a:spLocks noGrp="1"/>
          </p:cNvSpPr>
          <p:nvPr>
            <p:ph sz="half" idx="1"/>
          </p:nvPr>
        </p:nvSpPr>
        <p:spPr>
          <a:xfrm>
            <a:off x="813816" y="1825625"/>
            <a:ext cx="5181600" cy="4351338"/>
          </a:xfrm>
        </p:spPr>
        <p:txBody>
          <a:bodyPr>
            <a:normAutofit fontScale="55000" lnSpcReduction="20000"/>
          </a:bodyPr>
          <a:lstStyle/>
          <a:p>
            <a:pPr>
              <a:lnSpc>
                <a:spcPct val="150000"/>
              </a:lnSpc>
            </a:pPr>
            <a:r>
              <a:rPr lang="en-US" sz="2800" dirty="0"/>
              <a:t>The top 3 most used databases amongst respondents are </a:t>
            </a:r>
            <a:r>
              <a:rPr lang="en-US" sz="2800" b="1" dirty="0"/>
              <a:t>Microsoft SQL Server</a:t>
            </a:r>
            <a:r>
              <a:rPr lang="en-US" sz="2800" dirty="0"/>
              <a:t>, </a:t>
            </a:r>
            <a:r>
              <a:rPr lang="en-US" b="1" dirty="0"/>
              <a:t>PostgreSQL</a:t>
            </a:r>
            <a:r>
              <a:rPr lang="en-US" sz="2800" b="1" dirty="0"/>
              <a:t> </a:t>
            </a:r>
            <a:r>
              <a:rPr lang="en-US" sz="2800" dirty="0"/>
              <a:t>and </a:t>
            </a:r>
            <a:r>
              <a:rPr lang="en-US" sz="2800" b="1" dirty="0"/>
              <a:t>MySQL</a:t>
            </a:r>
            <a:r>
              <a:rPr lang="en-US" sz="2800" dirty="0"/>
              <a:t>.</a:t>
            </a:r>
          </a:p>
          <a:p>
            <a:pPr>
              <a:lnSpc>
                <a:spcPct val="150000"/>
              </a:lnSpc>
            </a:pPr>
            <a:r>
              <a:rPr lang="en-US" sz="2800" dirty="0"/>
              <a:t>The 3 least used programming languages amongst respondents are </a:t>
            </a:r>
            <a:r>
              <a:rPr lang="en-US" sz="2800" b="1" dirty="0" err="1"/>
              <a:t>BigQuery</a:t>
            </a:r>
            <a:r>
              <a:rPr lang="en-US" sz="2800" dirty="0"/>
              <a:t>, </a:t>
            </a:r>
            <a:r>
              <a:rPr lang="en-US" sz="2800" b="1" dirty="0"/>
              <a:t>Cloud </a:t>
            </a:r>
            <a:r>
              <a:rPr lang="en-US" sz="2800" b="1" dirty="0" err="1"/>
              <a:t>Firestore</a:t>
            </a:r>
            <a:r>
              <a:rPr lang="en-US" sz="2800" b="1" dirty="0"/>
              <a:t> </a:t>
            </a:r>
            <a:r>
              <a:rPr lang="en-US" sz="2800" dirty="0"/>
              <a:t>and </a:t>
            </a:r>
            <a:r>
              <a:rPr lang="en-US" sz="2800" b="1" dirty="0"/>
              <a:t>SQLite</a:t>
            </a:r>
            <a:r>
              <a:rPr lang="en-US" sz="2800" dirty="0"/>
              <a:t>.</a:t>
            </a:r>
          </a:p>
          <a:p>
            <a:pPr>
              <a:lnSpc>
                <a:spcPct val="150000"/>
              </a:lnSpc>
            </a:pPr>
            <a:r>
              <a:rPr lang="en-US" sz="2800" dirty="0"/>
              <a:t>The Majority of Respondents using </a:t>
            </a:r>
            <a:r>
              <a:rPr lang="en-US" sz="2800" b="1" dirty="0"/>
              <a:t>Microsoft SQL Server</a:t>
            </a:r>
            <a:r>
              <a:rPr lang="en-US" sz="2800" dirty="0"/>
              <a:t>, </a:t>
            </a:r>
            <a:r>
              <a:rPr lang="en-US" b="1" dirty="0"/>
              <a:t>PostgreSQL</a:t>
            </a:r>
            <a:r>
              <a:rPr lang="en-US" sz="2800" b="1" dirty="0"/>
              <a:t> </a:t>
            </a:r>
            <a:r>
              <a:rPr lang="en-US" sz="2800" dirty="0"/>
              <a:t>and </a:t>
            </a:r>
            <a:r>
              <a:rPr lang="en-US" sz="2800" b="1" dirty="0"/>
              <a:t>MySQL </a:t>
            </a:r>
            <a:r>
              <a:rPr lang="en-US" sz="2800" dirty="0"/>
              <a:t>fall in the age group of 25-34 years old.</a:t>
            </a:r>
          </a:p>
          <a:p>
            <a:pPr>
              <a:lnSpc>
                <a:spcPct val="150000"/>
              </a:lnSpc>
            </a:pPr>
            <a:r>
              <a:rPr lang="en-US" sz="2800" dirty="0"/>
              <a:t>The same age group also holds majority desire to work </a:t>
            </a:r>
            <a:r>
              <a:rPr lang="en-US" sz="2800" b="1" dirty="0"/>
              <a:t>Microsoft SQL Server</a:t>
            </a:r>
            <a:r>
              <a:rPr lang="en-US" sz="2800" dirty="0"/>
              <a:t>, </a:t>
            </a:r>
            <a:r>
              <a:rPr lang="en-US" b="1" dirty="0"/>
              <a:t>PostgreSQL</a:t>
            </a:r>
            <a:r>
              <a:rPr lang="en-US" sz="2800" b="1" dirty="0"/>
              <a:t> </a:t>
            </a:r>
            <a:r>
              <a:rPr lang="en-US" sz="2800" dirty="0"/>
              <a:t>and </a:t>
            </a:r>
            <a:r>
              <a:rPr lang="en-US" sz="2800" b="1" dirty="0"/>
              <a:t>MySQL</a:t>
            </a:r>
            <a:r>
              <a:rPr lang="en-US" sz="2800" dirty="0"/>
              <a:t>.</a:t>
            </a:r>
          </a:p>
        </p:txBody>
      </p:sp>
      <p:sp>
        <p:nvSpPr>
          <p:cNvPr id="5" name="Content Placeholder 2">
            <a:extLst>
              <a:ext uri="{FF2B5EF4-FFF2-40B4-BE49-F238E27FC236}">
                <a16:creationId xmlns:a16="http://schemas.microsoft.com/office/drawing/2014/main" id="{0C03B97E-CC81-A30B-A249-3EB37B09D1A4}"/>
              </a:ext>
            </a:extLst>
          </p:cNvPr>
          <p:cNvSpPr txBox="1">
            <a:spLocks/>
          </p:cNvSpPr>
          <p:nvPr/>
        </p:nvSpPr>
        <p:spPr>
          <a:xfrm>
            <a:off x="5995416" y="1825625"/>
            <a:ext cx="51816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20000"/>
              </a:lnSpc>
            </a:pPr>
            <a:r>
              <a:rPr lang="en-MY" sz="1600" b="1" dirty="0"/>
              <a:t>Most Used Databases (Microsoft SQL Server, PostgreSQL, MySQL)</a:t>
            </a:r>
            <a:r>
              <a:rPr lang="en-MY" sz="1600" dirty="0"/>
              <a:t>:</a:t>
            </a:r>
          </a:p>
          <a:p>
            <a:pPr lvl="1">
              <a:lnSpc>
                <a:spcPct val="120000"/>
              </a:lnSpc>
            </a:pPr>
            <a:r>
              <a:rPr lang="en-MY" sz="1600" dirty="0"/>
              <a:t>These databases are essential for backend development and database administration roles.</a:t>
            </a:r>
          </a:p>
          <a:p>
            <a:pPr>
              <a:lnSpc>
                <a:spcPct val="120000"/>
              </a:lnSpc>
            </a:pPr>
            <a:r>
              <a:rPr lang="en-MY" sz="1600" b="1" dirty="0"/>
              <a:t>Less Used Databases (</a:t>
            </a:r>
            <a:r>
              <a:rPr lang="en-MY" sz="1600" b="1" dirty="0" err="1"/>
              <a:t>BigQuery</a:t>
            </a:r>
            <a:r>
              <a:rPr lang="en-MY" sz="1600" b="1" dirty="0"/>
              <a:t>, Cloud </a:t>
            </a:r>
            <a:r>
              <a:rPr lang="en-MY" sz="1600" b="1" dirty="0" err="1"/>
              <a:t>Firestore</a:t>
            </a:r>
            <a:r>
              <a:rPr lang="en-MY" sz="1600" b="1" dirty="0"/>
              <a:t>, SQLite)</a:t>
            </a:r>
            <a:r>
              <a:rPr lang="en-MY" sz="1600" dirty="0"/>
              <a:t>:</a:t>
            </a:r>
          </a:p>
          <a:p>
            <a:pPr lvl="1">
              <a:lnSpc>
                <a:spcPct val="120000"/>
              </a:lnSpc>
            </a:pPr>
            <a:r>
              <a:rPr lang="en-MY" sz="1600" dirty="0"/>
              <a:t>These databases have less adoption but may offer niche opportunities, particularly in cloud-based and mobile app development.</a:t>
            </a:r>
          </a:p>
          <a:p>
            <a:pPr>
              <a:lnSpc>
                <a:spcPct val="120000"/>
              </a:lnSpc>
            </a:pPr>
            <a:r>
              <a:rPr lang="en-MY" sz="1600" b="1" dirty="0"/>
              <a:t>Age Group Insight (25-34 years old)</a:t>
            </a:r>
            <a:r>
              <a:rPr lang="en-MY" sz="1600" dirty="0"/>
              <a:t>:</a:t>
            </a:r>
          </a:p>
          <a:p>
            <a:pPr lvl="1">
              <a:lnSpc>
                <a:spcPct val="120000"/>
              </a:lnSpc>
            </a:pPr>
            <a:r>
              <a:rPr lang="en-MY" sz="1600" dirty="0"/>
              <a:t>This age group leads in both using and wanting to work with these databases, indicating strong career interest and potential for training programs to focus on these technologies.</a:t>
            </a:r>
          </a:p>
        </p:txBody>
      </p:sp>
    </p:spTree>
    <p:custDataLst>
      <p:tags r:id="rId1"/>
    </p:custDataLst>
    <p:extLst>
      <p:ext uri="{BB962C8B-B14F-4D97-AF65-F5344CB8AC3E}">
        <p14:creationId xmlns:p14="http://schemas.microsoft.com/office/powerpoint/2010/main" val="3188125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42F0CA-55D1-0835-20D4-03D017A1D5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393914-A678-A34E-C52A-16D0ADAA25AF}"/>
              </a:ext>
            </a:extLst>
          </p:cNvPr>
          <p:cNvSpPr>
            <a:spLocks noGrp="1"/>
          </p:cNvSpPr>
          <p:nvPr>
            <p:ph type="title"/>
          </p:nvPr>
        </p:nvSpPr>
        <p:spPr>
          <a:xfrm>
            <a:off x="838200" y="365125"/>
            <a:ext cx="10515600" cy="1325563"/>
          </a:xfrm>
        </p:spPr>
        <p:txBody>
          <a:bodyPr anchor="ctr">
            <a:normAutofit/>
          </a:bodyPr>
          <a:lstStyle/>
          <a:p>
            <a:r>
              <a:rPr lang="en-US" dirty="0"/>
              <a:t>CURRENT TECHNOLOGY USAGE</a:t>
            </a:r>
          </a:p>
        </p:txBody>
      </p:sp>
      <p:pic>
        <p:nvPicPr>
          <p:cNvPr id="5" name="Content Placeholder 4" descr="A screenshot of a graph&#10;&#10;AI-generated content may be incorrect.">
            <a:extLst>
              <a:ext uri="{FF2B5EF4-FFF2-40B4-BE49-F238E27FC236}">
                <a16:creationId xmlns:a16="http://schemas.microsoft.com/office/drawing/2014/main" id="{2DFCD8E6-EBD7-6A64-FEF4-D7519224E3A2}"/>
              </a:ext>
            </a:extLst>
          </p:cNvPr>
          <p:cNvPicPr>
            <a:picLocks noGrp="1" noChangeAspect="1"/>
          </p:cNvPicPr>
          <p:nvPr>
            <p:ph idx="1"/>
          </p:nvPr>
        </p:nvPicPr>
        <p:blipFill>
          <a:blip r:embed="rId3"/>
          <a:stretch>
            <a:fillRect/>
          </a:stretch>
        </p:blipFill>
        <p:spPr>
          <a:xfrm>
            <a:off x="2025446" y="1485822"/>
            <a:ext cx="7865806" cy="4933750"/>
          </a:xfrm>
        </p:spPr>
      </p:pic>
      <p:pic>
        <p:nvPicPr>
          <p:cNvPr id="7" name="Picture 6" descr="A circle with different colored circles&#10;&#10;AI-generated content may be incorrect.">
            <a:extLst>
              <a:ext uri="{FF2B5EF4-FFF2-40B4-BE49-F238E27FC236}">
                <a16:creationId xmlns:a16="http://schemas.microsoft.com/office/drawing/2014/main" id="{C0185E88-45CA-BBF5-2CB2-4BF129721949}"/>
              </a:ext>
            </a:extLst>
          </p:cNvPr>
          <p:cNvPicPr>
            <a:picLocks noChangeAspect="1"/>
          </p:cNvPicPr>
          <p:nvPr/>
        </p:nvPicPr>
        <p:blipFill>
          <a:blip r:embed="rId4"/>
          <a:stretch>
            <a:fillRect/>
          </a:stretch>
        </p:blipFill>
        <p:spPr>
          <a:xfrm>
            <a:off x="7077206" y="5093376"/>
            <a:ext cx="1421704" cy="1230615"/>
          </a:xfrm>
          <a:prstGeom prst="rect">
            <a:avLst/>
          </a:prstGeom>
        </p:spPr>
      </p:pic>
    </p:spTree>
    <p:custDataLst>
      <p:tags r:id="rId1"/>
    </p:custDataLst>
    <p:extLst>
      <p:ext uri="{BB962C8B-B14F-4D97-AF65-F5344CB8AC3E}">
        <p14:creationId xmlns:p14="http://schemas.microsoft.com/office/powerpoint/2010/main" val="2429736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A10D3-267F-7A90-5160-775BFEBCA6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2C0C82-5F1A-F7B1-2C56-5C08240C1647}"/>
              </a:ext>
            </a:extLst>
          </p:cNvPr>
          <p:cNvSpPr>
            <a:spLocks noGrp="1"/>
          </p:cNvSpPr>
          <p:nvPr>
            <p:ph type="title"/>
          </p:nvPr>
        </p:nvSpPr>
        <p:spPr>
          <a:xfrm>
            <a:off x="838200" y="365125"/>
            <a:ext cx="10515600" cy="1325563"/>
          </a:xfrm>
        </p:spPr>
        <p:txBody>
          <a:bodyPr anchor="ctr">
            <a:normAutofit/>
          </a:bodyPr>
          <a:lstStyle/>
          <a:p>
            <a:r>
              <a:rPr lang="en-US" dirty="0"/>
              <a:t>FUTURE TECHNOLOGY TRENDS</a:t>
            </a:r>
          </a:p>
        </p:txBody>
      </p:sp>
      <p:pic>
        <p:nvPicPr>
          <p:cNvPr id="11" name="Content Placeholder 4" descr="A close-up of a graph&#10;&#10;AI-generated content may be incorrect.">
            <a:extLst>
              <a:ext uri="{FF2B5EF4-FFF2-40B4-BE49-F238E27FC236}">
                <a16:creationId xmlns:a16="http://schemas.microsoft.com/office/drawing/2014/main" id="{9B769ABE-08CE-AE73-BECA-B5EE87136A0E}"/>
              </a:ext>
            </a:extLst>
          </p:cNvPr>
          <p:cNvPicPr>
            <a:picLocks noChangeAspect="1"/>
          </p:cNvPicPr>
          <p:nvPr/>
        </p:nvPicPr>
        <p:blipFill>
          <a:blip r:embed="rId3"/>
          <a:stretch>
            <a:fillRect/>
          </a:stretch>
        </p:blipFill>
        <p:spPr>
          <a:xfrm>
            <a:off x="2006600" y="1400047"/>
            <a:ext cx="8178800" cy="5234433"/>
          </a:xfrm>
          <a:prstGeom prst="rect">
            <a:avLst/>
          </a:prstGeom>
          <a:noFill/>
        </p:spPr>
      </p:pic>
    </p:spTree>
    <p:custDataLst>
      <p:tags r:id="rId1"/>
    </p:custDataLst>
    <p:extLst>
      <p:ext uri="{BB962C8B-B14F-4D97-AF65-F5344CB8AC3E}">
        <p14:creationId xmlns:p14="http://schemas.microsoft.com/office/powerpoint/2010/main" val="2405636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87E234-F9E4-62B4-CFAD-D38466B431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258FAC-A0C2-F78A-34FB-8ED54366AC08}"/>
              </a:ext>
            </a:extLst>
          </p:cNvPr>
          <p:cNvSpPr>
            <a:spLocks noGrp="1"/>
          </p:cNvSpPr>
          <p:nvPr>
            <p:ph type="title"/>
          </p:nvPr>
        </p:nvSpPr>
        <p:spPr>
          <a:xfrm>
            <a:off x="838200" y="365125"/>
            <a:ext cx="10515600" cy="1325563"/>
          </a:xfrm>
        </p:spPr>
        <p:txBody>
          <a:bodyPr anchor="ctr">
            <a:normAutofit/>
          </a:bodyPr>
          <a:lstStyle/>
          <a:p>
            <a:r>
              <a:rPr lang="en-US" dirty="0"/>
              <a:t>DEMOGRAPHICS</a:t>
            </a:r>
          </a:p>
        </p:txBody>
      </p:sp>
      <p:pic>
        <p:nvPicPr>
          <p:cNvPr id="5" name="Content Placeholder 4" descr="A screenshot of a graph and diagram&#10;&#10;AI-generated content may be incorrect.">
            <a:extLst>
              <a:ext uri="{FF2B5EF4-FFF2-40B4-BE49-F238E27FC236}">
                <a16:creationId xmlns:a16="http://schemas.microsoft.com/office/drawing/2014/main" id="{D07EE24D-369B-BE41-452E-48894DEFC232}"/>
              </a:ext>
            </a:extLst>
          </p:cNvPr>
          <p:cNvPicPr>
            <a:picLocks noGrp="1" noChangeAspect="1"/>
          </p:cNvPicPr>
          <p:nvPr>
            <p:ph idx="1"/>
          </p:nvPr>
        </p:nvPicPr>
        <p:blipFill>
          <a:blip r:embed="rId3"/>
          <a:stretch>
            <a:fillRect/>
          </a:stretch>
        </p:blipFill>
        <p:spPr>
          <a:xfrm>
            <a:off x="1971040" y="1430267"/>
            <a:ext cx="8117840" cy="4952761"/>
          </a:xfrm>
        </p:spPr>
      </p:pic>
    </p:spTree>
    <p:custDataLst>
      <p:tags r:id="rId1"/>
    </p:custDataLst>
    <p:extLst>
      <p:ext uri="{BB962C8B-B14F-4D97-AF65-F5344CB8AC3E}">
        <p14:creationId xmlns:p14="http://schemas.microsoft.com/office/powerpoint/2010/main" val="46064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05330-0589-A550-601A-037CA416F6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BA8902-AF46-DDE8-D792-7940E18AF629}"/>
              </a:ext>
            </a:extLst>
          </p:cNvPr>
          <p:cNvSpPr>
            <a:spLocks noGrp="1"/>
          </p:cNvSpPr>
          <p:nvPr>
            <p:ph type="title"/>
          </p:nvPr>
        </p:nvSpPr>
        <p:spPr>
          <a:xfrm>
            <a:off x="838200" y="365125"/>
            <a:ext cx="10515600" cy="1325563"/>
          </a:xfrm>
        </p:spPr>
        <p:txBody>
          <a:bodyPr/>
          <a:lstStyle/>
          <a:p>
            <a:r>
              <a:rPr lang="en-US" dirty="0"/>
              <a:t>OVERALL FINDINGS &amp; IMPLICATIONS</a:t>
            </a:r>
          </a:p>
        </p:txBody>
      </p:sp>
      <p:sp>
        <p:nvSpPr>
          <p:cNvPr id="9" name="Content Placeholder 2">
            <a:extLst>
              <a:ext uri="{FF2B5EF4-FFF2-40B4-BE49-F238E27FC236}">
                <a16:creationId xmlns:a16="http://schemas.microsoft.com/office/drawing/2014/main" id="{9315DFA3-C772-641B-DB34-75288DE8A379}"/>
              </a:ext>
            </a:extLst>
          </p:cNvPr>
          <p:cNvSpPr>
            <a:spLocks noGrp="1"/>
          </p:cNvSpPr>
          <p:nvPr>
            <p:ph sz="half" idx="1"/>
          </p:nvPr>
        </p:nvSpPr>
        <p:spPr>
          <a:xfrm>
            <a:off x="813816" y="1825625"/>
            <a:ext cx="5181600" cy="4351338"/>
          </a:xfrm>
        </p:spPr>
        <p:txBody>
          <a:bodyPr>
            <a:normAutofit/>
          </a:bodyPr>
          <a:lstStyle/>
          <a:p>
            <a:pPr>
              <a:lnSpc>
                <a:spcPct val="150000"/>
              </a:lnSpc>
            </a:pPr>
            <a:r>
              <a:rPr lang="en-US" sz="1600" dirty="0"/>
              <a:t>The top 3 most used web frames amongst respondents are </a:t>
            </a:r>
            <a:r>
              <a:rPr lang="en-US" sz="1600" b="1" dirty="0"/>
              <a:t>Spring Boot</a:t>
            </a:r>
            <a:r>
              <a:rPr lang="en-US" sz="1600" dirty="0"/>
              <a:t>, </a:t>
            </a:r>
            <a:r>
              <a:rPr lang="en-US" sz="1600" b="1" dirty="0"/>
              <a:t>React </a:t>
            </a:r>
            <a:r>
              <a:rPr lang="en-US" sz="1600" dirty="0"/>
              <a:t>and </a:t>
            </a:r>
            <a:r>
              <a:rPr lang="en-US" sz="1600" b="1" dirty="0"/>
              <a:t>ASP.NET Core</a:t>
            </a:r>
            <a:r>
              <a:rPr lang="en-US" sz="1600" dirty="0"/>
              <a:t>.</a:t>
            </a:r>
          </a:p>
          <a:p>
            <a:pPr>
              <a:lnSpc>
                <a:spcPct val="150000"/>
              </a:lnSpc>
            </a:pPr>
            <a:r>
              <a:rPr lang="en-US" sz="1600" dirty="0"/>
              <a:t>The top 3 most used platforms amongst respondents are </a:t>
            </a:r>
            <a:r>
              <a:rPr lang="en-US" sz="1600" b="1" dirty="0"/>
              <a:t>Amazon Web Services (AWS)</a:t>
            </a:r>
            <a:r>
              <a:rPr lang="en-US" sz="1600" dirty="0"/>
              <a:t>, </a:t>
            </a:r>
            <a:r>
              <a:rPr lang="en-US" sz="1600" b="1" dirty="0"/>
              <a:t>Microsoft Azure </a:t>
            </a:r>
            <a:r>
              <a:rPr lang="en-US" sz="1600" dirty="0"/>
              <a:t>and </a:t>
            </a:r>
            <a:r>
              <a:rPr lang="en-US" sz="1600" b="1" dirty="0"/>
              <a:t>Google Cloud</a:t>
            </a:r>
            <a:r>
              <a:rPr lang="en-US" sz="1600" dirty="0"/>
              <a:t>.</a:t>
            </a:r>
          </a:p>
          <a:p>
            <a:pPr>
              <a:lnSpc>
                <a:spcPct val="150000"/>
              </a:lnSpc>
            </a:pPr>
            <a:r>
              <a:rPr lang="en-US" sz="1600" dirty="0"/>
              <a:t>The majority of respondents originate from </a:t>
            </a:r>
            <a:r>
              <a:rPr lang="en-US" sz="1600" b="1" dirty="0"/>
              <a:t>America</a:t>
            </a:r>
            <a:r>
              <a:rPr lang="en-US" sz="1600" dirty="0"/>
              <a:t>.</a:t>
            </a:r>
          </a:p>
          <a:p>
            <a:pPr>
              <a:lnSpc>
                <a:spcPct val="150000"/>
              </a:lnSpc>
            </a:pPr>
            <a:r>
              <a:rPr lang="en-US" sz="1600" dirty="0"/>
              <a:t>The majority of respondents hold a formal education level of </a:t>
            </a:r>
            <a:r>
              <a:rPr lang="en-US" sz="1600" b="1" dirty="0"/>
              <a:t>Bachelor’s Degree</a:t>
            </a:r>
            <a:r>
              <a:rPr lang="en-US" sz="1600" dirty="0"/>
              <a:t>.</a:t>
            </a:r>
          </a:p>
          <a:p>
            <a:pPr>
              <a:lnSpc>
                <a:spcPct val="150000"/>
              </a:lnSpc>
            </a:pPr>
            <a:endParaRPr lang="en-US" sz="1600" b="1" dirty="0"/>
          </a:p>
        </p:txBody>
      </p:sp>
      <p:sp>
        <p:nvSpPr>
          <p:cNvPr id="10" name="Content Placeholder 2">
            <a:extLst>
              <a:ext uri="{FF2B5EF4-FFF2-40B4-BE49-F238E27FC236}">
                <a16:creationId xmlns:a16="http://schemas.microsoft.com/office/drawing/2014/main" id="{E5CD9935-6984-FEFF-7DB2-FD7F670927D8}"/>
              </a:ext>
            </a:extLst>
          </p:cNvPr>
          <p:cNvSpPr txBox="1">
            <a:spLocks/>
          </p:cNvSpPr>
          <p:nvPr/>
        </p:nvSpPr>
        <p:spPr>
          <a:xfrm>
            <a:off x="5995416" y="1825625"/>
            <a:ext cx="6064504"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MY" sz="1600" b="1" dirty="0"/>
              <a:t>Most Used Web Frameworks (Spring Boot, React, ASP.NET Core)</a:t>
            </a:r>
            <a:r>
              <a:rPr lang="en-MY" sz="1600" dirty="0"/>
              <a:t>:</a:t>
            </a:r>
          </a:p>
          <a:p>
            <a:pPr lvl="1">
              <a:lnSpc>
                <a:spcPct val="100000"/>
              </a:lnSpc>
            </a:pPr>
            <a:r>
              <a:rPr lang="en-MY" sz="1600" dirty="0"/>
              <a:t>These frameworks are in high demand for web development and enterprise applications.</a:t>
            </a:r>
          </a:p>
          <a:p>
            <a:pPr>
              <a:lnSpc>
                <a:spcPct val="100000"/>
              </a:lnSpc>
            </a:pPr>
            <a:r>
              <a:rPr lang="en-MY" sz="1600" b="1" dirty="0"/>
              <a:t>Most Used Platforms (AWS, Microsoft Azure, Google Cloud)</a:t>
            </a:r>
            <a:r>
              <a:rPr lang="en-MY" sz="1600" dirty="0"/>
              <a:t>:</a:t>
            </a:r>
          </a:p>
          <a:p>
            <a:pPr lvl="1">
              <a:lnSpc>
                <a:spcPct val="100000"/>
              </a:lnSpc>
            </a:pPr>
            <a:r>
              <a:rPr lang="en-MY" sz="1600" dirty="0"/>
              <a:t>Cloud computing skills are essential for developers working on scalable, cloud-based solutions.</a:t>
            </a:r>
          </a:p>
          <a:p>
            <a:pPr>
              <a:lnSpc>
                <a:spcPct val="100000"/>
              </a:lnSpc>
            </a:pPr>
            <a:r>
              <a:rPr lang="en-MY" sz="1600" b="1" dirty="0"/>
              <a:t>Majority of Respondents from America</a:t>
            </a:r>
            <a:r>
              <a:rPr lang="en-MY" sz="1600" dirty="0"/>
              <a:t>:</a:t>
            </a:r>
          </a:p>
          <a:p>
            <a:pPr lvl="1">
              <a:lnSpc>
                <a:spcPct val="100000"/>
              </a:lnSpc>
            </a:pPr>
            <a:r>
              <a:rPr lang="en-MY" sz="1600" dirty="0"/>
              <a:t>American markets are likely the primary focus for web development and cloud-based solutions.</a:t>
            </a:r>
          </a:p>
          <a:p>
            <a:pPr>
              <a:lnSpc>
                <a:spcPct val="100000"/>
              </a:lnSpc>
            </a:pPr>
            <a:r>
              <a:rPr lang="en-MY" sz="1600" b="1" dirty="0"/>
              <a:t>Majority Hold a Bachelor’s Degree</a:t>
            </a:r>
            <a:r>
              <a:rPr lang="en-MY" sz="1600" dirty="0"/>
              <a:t>:</a:t>
            </a:r>
          </a:p>
          <a:p>
            <a:pPr lvl="1">
              <a:lnSpc>
                <a:spcPct val="100000"/>
              </a:lnSpc>
            </a:pPr>
            <a:r>
              <a:rPr lang="en-MY" sz="1600" dirty="0"/>
              <a:t>This indicates that higher education may play a key role in accessing tech roles.</a:t>
            </a:r>
          </a:p>
        </p:txBody>
      </p:sp>
    </p:spTree>
    <p:custDataLst>
      <p:tags r:id="rId1"/>
    </p:custDataLst>
    <p:extLst>
      <p:ext uri="{BB962C8B-B14F-4D97-AF65-F5344CB8AC3E}">
        <p14:creationId xmlns:p14="http://schemas.microsoft.com/office/powerpoint/2010/main" val="3865637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62C0A-56EF-B349-A097-27B4D460D1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298769-531F-C6A5-406F-D1C3D2805950}"/>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1F45ECC1-C956-CADF-DDFD-F54C6608E401}"/>
              </a:ext>
            </a:extLst>
          </p:cNvPr>
          <p:cNvPicPr>
            <a:picLocks noGrp="1" noChangeAspect="1"/>
          </p:cNvPicPr>
          <p:nvPr>
            <p:ph sz="half" idx="1"/>
          </p:nvPr>
        </p:nvPicPr>
        <p:blipFill>
          <a:blip r:embed="rId3"/>
          <a:stretch>
            <a:fillRect/>
          </a:stretch>
        </p:blipFill>
        <p:spPr>
          <a:xfrm>
            <a:off x="4994751" y="-464661"/>
            <a:ext cx="2202498" cy="2202498"/>
          </a:xfrm>
          <a:prstGeom prst="rect">
            <a:avLst/>
          </a:prstGeom>
          <a:noFill/>
        </p:spPr>
      </p:pic>
      <p:sp>
        <p:nvSpPr>
          <p:cNvPr id="5" name="TextBox 4">
            <a:extLst>
              <a:ext uri="{FF2B5EF4-FFF2-40B4-BE49-F238E27FC236}">
                <a16:creationId xmlns:a16="http://schemas.microsoft.com/office/drawing/2014/main" id="{965EAF07-73FB-6145-0736-04FD14F31830}"/>
              </a:ext>
            </a:extLst>
          </p:cNvPr>
          <p:cNvSpPr txBox="1"/>
          <p:nvPr/>
        </p:nvSpPr>
        <p:spPr>
          <a:xfrm>
            <a:off x="770020" y="1381453"/>
            <a:ext cx="10583779" cy="4853380"/>
          </a:xfrm>
          <a:prstGeom prst="rect">
            <a:avLst/>
          </a:prstGeom>
          <a:noFill/>
        </p:spPr>
        <p:txBody>
          <a:bodyPr wrap="square" rtlCol="0">
            <a:spAutoFit/>
          </a:bodyPr>
          <a:lstStyle/>
          <a:p>
            <a:pPr>
              <a:lnSpc>
                <a:spcPct val="150000"/>
              </a:lnSpc>
            </a:pPr>
            <a:r>
              <a:rPr lang="en-MY" sz="1600" dirty="0"/>
              <a:t>1. </a:t>
            </a:r>
            <a:r>
              <a:rPr lang="en-MY" sz="1600" b="1" dirty="0"/>
              <a:t>Key Findings</a:t>
            </a:r>
            <a:r>
              <a:rPr lang="en-MY" sz="1600" dirty="0"/>
              <a:t>:</a:t>
            </a:r>
          </a:p>
          <a:p>
            <a:pPr>
              <a:lnSpc>
                <a:spcPct val="150000"/>
              </a:lnSpc>
            </a:pPr>
            <a:r>
              <a:rPr lang="en-MY" sz="1600" dirty="0"/>
              <a:t>What factors might explain the dominance of SQL-based databases in developer communities?</a:t>
            </a:r>
          </a:p>
          <a:p>
            <a:pPr>
              <a:lnSpc>
                <a:spcPct val="150000"/>
              </a:lnSpc>
            </a:pPr>
            <a:r>
              <a:rPr lang="en-MY" sz="1600" dirty="0"/>
              <a:t>2. </a:t>
            </a:r>
            <a:r>
              <a:rPr lang="en-MY" sz="1600" b="1" dirty="0"/>
              <a:t>Technology Adoption</a:t>
            </a:r>
            <a:r>
              <a:rPr lang="en-MY" sz="1600" dirty="0"/>
              <a:t>:</a:t>
            </a:r>
          </a:p>
          <a:p>
            <a:pPr>
              <a:lnSpc>
                <a:spcPct val="150000"/>
              </a:lnSpc>
            </a:pPr>
            <a:r>
              <a:rPr lang="en-MY" sz="1600" dirty="0"/>
              <a:t>Why do frameworks like Spring Boot, React, and ASP.NET Core remain the most used?</a:t>
            </a:r>
          </a:p>
          <a:p>
            <a:pPr>
              <a:lnSpc>
                <a:spcPct val="150000"/>
              </a:lnSpc>
            </a:pPr>
            <a:r>
              <a:rPr lang="en-MY" sz="1600" dirty="0"/>
              <a:t>3. </a:t>
            </a:r>
            <a:r>
              <a:rPr lang="en-MY" sz="1600" b="1" dirty="0"/>
              <a:t>Age Group Influence</a:t>
            </a:r>
            <a:r>
              <a:rPr lang="en-MY" sz="1600" dirty="0"/>
              <a:t>:</a:t>
            </a:r>
          </a:p>
          <a:p>
            <a:pPr>
              <a:lnSpc>
                <a:spcPct val="150000"/>
              </a:lnSpc>
            </a:pPr>
            <a:r>
              <a:rPr lang="en-MY" sz="1600" dirty="0"/>
              <a:t>What does the strong representation of the 25-34 age group in using and desiring to work with these technologies tell us about the future of tech development?</a:t>
            </a:r>
          </a:p>
          <a:p>
            <a:pPr>
              <a:lnSpc>
                <a:spcPct val="150000"/>
              </a:lnSpc>
            </a:pPr>
            <a:r>
              <a:rPr lang="en-MY" sz="1600" dirty="0"/>
              <a:t>4. </a:t>
            </a:r>
            <a:r>
              <a:rPr lang="en-MY" sz="1600" b="1" dirty="0"/>
              <a:t>Implications for Education and Training</a:t>
            </a:r>
            <a:r>
              <a:rPr lang="en-MY" sz="1600" dirty="0"/>
              <a:t>:</a:t>
            </a:r>
          </a:p>
          <a:p>
            <a:pPr>
              <a:lnSpc>
                <a:spcPct val="150000"/>
              </a:lnSpc>
            </a:pPr>
            <a:r>
              <a:rPr lang="en-MY" sz="1600" dirty="0"/>
              <a:t>How should training programs evolve to meet the demands of developers?</a:t>
            </a:r>
          </a:p>
          <a:p>
            <a:pPr>
              <a:lnSpc>
                <a:spcPct val="150000"/>
              </a:lnSpc>
            </a:pPr>
            <a:r>
              <a:rPr lang="en-MY" sz="1600" dirty="0"/>
              <a:t>5. </a:t>
            </a:r>
            <a:r>
              <a:rPr lang="en-MY" sz="1600" b="1" dirty="0"/>
              <a:t>Regional Trends</a:t>
            </a:r>
            <a:r>
              <a:rPr lang="en-MY" sz="1600" dirty="0"/>
              <a:t>:</a:t>
            </a:r>
          </a:p>
          <a:p>
            <a:pPr>
              <a:lnSpc>
                <a:spcPct val="150000"/>
              </a:lnSpc>
            </a:pPr>
            <a:r>
              <a:rPr lang="en-MY" sz="1600" dirty="0"/>
              <a:t>With the majority of respondents from the U.S., how might global trends differ? </a:t>
            </a:r>
          </a:p>
          <a:p>
            <a:pPr>
              <a:lnSpc>
                <a:spcPct val="150000"/>
              </a:lnSpc>
            </a:pPr>
            <a:r>
              <a:rPr lang="en-MY" sz="1600" dirty="0"/>
              <a:t>6. </a:t>
            </a:r>
            <a:r>
              <a:rPr lang="en-MY" sz="1600" b="1" dirty="0"/>
              <a:t>Looking Ahead</a:t>
            </a:r>
            <a:r>
              <a:rPr lang="en-MY" sz="1600" dirty="0"/>
              <a:t>:</a:t>
            </a:r>
          </a:p>
          <a:p>
            <a:pPr>
              <a:lnSpc>
                <a:spcPct val="150000"/>
              </a:lnSpc>
            </a:pPr>
            <a:r>
              <a:rPr lang="en-MY" sz="1600" dirty="0"/>
              <a:t>What emerging technologies might disrupt the current landscape?</a:t>
            </a:r>
          </a:p>
        </p:txBody>
      </p:sp>
    </p:spTree>
    <p:custDataLst>
      <p:tags r:id="rId1"/>
    </p:custDataLst>
    <p:extLst>
      <p:ext uri="{BB962C8B-B14F-4D97-AF65-F5344CB8AC3E}">
        <p14:creationId xmlns:p14="http://schemas.microsoft.com/office/powerpoint/2010/main" val="857333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3A16F-6AB5-5C0B-5466-65B2A6AE811E}"/>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5E978FF3-BC93-079A-1687-DD4786B81DF4}"/>
              </a:ext>
            </a:extLst>
          </p:cNvPr>
          <p:cNvSpPr>
            <a:spLocks noGrp="1"/>
          </p:cNvSpPr>
          <p:nvPr>
            <p:ph type="title"/>
          </p:nvPr>
        </p:nvSpPr>
        <p:spPr>
          <a:xfrm>
            <a:off x="838200" y="365125"/>
            <a:ext cx="10515600" cy="1325563"/>
          </a:xfrm>
        </p:spPr>
        <p:txBody>
          <a:bodyPr anchor="ctr">
            <a:normAutofit/>
          </a:bodyPr>
          <a:lstStyle/>
          <a:p>
            <a:r>
              <a:rPr lang="en-US" dirty="0"/>
              <a:t>CONCLUSION</a:t>
            </a:r>
          </a:p>
        </p:txBody>
      </p:sp>
      <p:pic>
        <p:nvPicPr>
          <p:cNvPr id="13" name="Content Placeholder 5">
            <a:extLst>
              <a:ext uri="{FF2B5EF4-FFF2-40B4-BE49-F238E27FC236}">
                <a16:creationId xmlns:a16="http://schemas.microsoft.com/office/drawing/2014/main" id="{CD985AE9-0D12-3398-B9B7-4395CABF1707}"/>
              </a:ext>
            </a:extLst>
          </p:cNvPr>
          <p:cNvPicPr>
            <a:picLocks noGrp="1" noChangeAspect="1"/>
          </p:cNvPicPr>
          <p:nvPr>
            <p:ph sz="half" idx="1"/>
          </p:nvPr>
        </p:nvPicPr>
        <p:blipFill>
          <a:blip r:embed="rId3"/>
          <a:stretch>
            <a:fillRect/>
          </a:stretch>
        </p:blipFill>
        <p:spPr>
          <a:xfrm>
            <a:off x="10669904" y="-145415"/>
            <a:ext cx="1659255" cy="1659255"/>
          </a:xfrm>
          <a:prstGeom prst="rect">
            <a:avLst/>
          </a:prstGeom>
        </p:spPr>
      </p:pic>
      <p:sp>
        <p:nvSpPr>
          <p:cNvPr id="2" name="TextBox 1">
            <a:extLst>
              <a:ext uri="{FF2B5EF4-FFF2-40B4-BE49-F238E27FC236}">
                <a16:creationId xmlns:a16="http://schemas.microsoft.com/office/drawing/2014/main" id="{7A29CC01-051A-93A4-5CE5-0CEBD4420F30}"/>
              </a:ext>
            </a:extLst>
          </p:cNvPr>
          <p:cNvSpPr txBox="1"/>
          <p:nvPr/>
        </p:nvSpPr>
        <p:spPr>
          <a:xfrm>
            <a:off x="770021" y="1381453"/>
            <a:ext cx="8345216" cy="4484048"/>
          </a:xfrm>
          <a:prstGeom prst="rect">
            <a:avLst/>
          </a:prstGeom>
          <a:noFill/>
        </p:spPr>
        <p:txBody>
          <a:bodyPr wrap="square" rtlCol="0">
            <a:spAutoFit/>
          </a:bodyPr>
          <a:lstStyle/>
          <a:p>
            <a:pPr>
              <a:lnSpc>
                <a:spcPct val="150000"/>
              </a:lnSpc>
            </a:pPr>
            <a:r>
              <a:rPr lang="en-MY" sz="1600" b="1" dirty="0"/>
              <a:t>Industry Trends</a:t>
            </a:r>
            <a:r>
              <a:rPr lang="en-MY" sz="1600" dirty="0"/>
              <a:t>: Popular technologies like Microsoft SQL Server, PostgreSQL, MySQL, Spring Boot, React, and major cloud platforms (AWS, Azure, Google Cloud) dominate, reflecting the demand for scalable web and cloud solutions.</a:t>
            </a:r>
          </a:p>
          <a:p>
            <a:pPr>
              <a:lnSpc>
                <a:spcPct val="150000"/>
              </a:lnSpc>
            </a:pPr>
            <a:r>
              <a:rPr lang="en-MY" sz="1600" b="1" dirty="0"/>
              <a:t>Specialization Opportunities</a:t>
            </a:r>
            <a:r>
              <a:rPr lang="en-MY" sz="1600" dirty="0"/>
              <a:t>: Emerging platforms like </a:t>
            </a:r>
            <a:r>
              <a:rPr lang="en-MY" sz="1600" dirty="0" err="1"/>
              <a:t>BigQuery</a:t>
            </a:r>
            <a:r>
              <a:rPr lang="en-MY" sz="1600" dirty="0"/>
              <a:t> and Cloud </a:t>
            </a:r>
            <a:r>
              <a:rPr lang="en-MY" sz="1600" dirty="0" err="1"/>
              <a:t>Firestore</a:t>
            </a:r>
            <a:r>
              <a:rPr lang="en-MY" sz="1600" dirty="0"/>
              <a:t> offer niche career opportunities in data analytics and cloud-native development.</a:t>
            </a:r>
          </a:p>
          <a:p>
            <a:pPr>
              <a:lnSpc>
                <a:spcPct val="150000"/>
              </a:lnSpc>
            </a:pPr>
            <a:r>
              <a:rPr lang="en-MY" sz="1600" b="1" dirty="0"/>
              <a:t>Demographic Insight</a:t>
            </a:r>
            <a:r>
              <a:rPr lang="en-MY" sz="1600" dirty="0"/>
              <a:t>: The 25-34 age group is central to technology adoption, highlighting the importance of targeting this group in workforce development and training.</a:t>
            </a:r>
          </a:p>
          <a:p>
            <a:pPr>
              <a:lnSpc>
                <a:spcPct val="150000"/>
              </a:lnSpc>
            </a:pPr>
            <a:r>
              <a:rPr lang="en-MY" sz="1600" b="1" dirty="0"/>
              <a:t>Education Pathways</a:t>
            </a:r>
            <a:r>
              <a:rPr lang="en-MY" sz="1600" dirty="0"/>
              <a:t>: A Bachelor’s degree remains common, showing that formal education plays a key role in accessing tech careers.</a:t>
            </a:r>
          </a:p>
          <a:p>
            <a:pPr>
              <a:lnSpc>
                <a:spcPct val="150000"/>
              </a:lnSpc>
            </a:pPr>
            <a:r>
              <a:rPr lang="en-MY" sz="1600" b="1" dirty="0"/>
              <a:t>Global Landscape</a:t>
            </a:r>
            <a:r>
              <a:rPr lang="en-MY" sz="1600" dirty="0"/>
              <a:t>: The majority of respondents from America indicates that U.S. trends influence global tech practices and hiring preferences.</a:t>
            </a:r>
          </a:p>
        </p:txBody>
      </p:sp>
    </p:spTree>
    <p:custDataLst>
      <p:tags r:id="rId1"/>
    </p:custDataLst>
    <p:extLst>
      <p:ext uri="{BB962C8B-B14F-4D97-AF65-F5344CB8AC3E}">
        <p14:creationId xmlns:p14="http://schemas.microsoft.com/office/powerpoint/2010/main" val="840378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1598F-DBE3-7B78-D1F9-0BA7F7DC75BC}"/>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34A3B939-6057-23B6-25B3-E33A2D205C2A}"/>
              </a:ext>
            </a:extLst>
          </p:cNvPr>
          <p:cNvSpPr>
            <a:spLocks noGrp="1"/>
          </p:cNvSpPr>
          <p:nvPr>
            <p:ph type="title"/>
          </p:nvPr>
        </p:nvSpPr>
        <p:spPr>
          <a:xfrm>
            <a:off x="838200" y="365125"/>
            <a:ext cx="10515600" cy="1325563"/>
          </a:xfrm>
        </p:spPr>
        <p:txBody>
          <a:bodyPr anchor="ctr">
            <a:normAutofit/>
          </a:bodyPr>
          <a:lstStyle/>
          <a:p>
            <a:r>
              <a:rPr lang="en-US" dirty="0"/>
              <a:t>APPENDIX</a:t>
            </a:r>
          </a:p>
        </p:txBody>
      </p:sp>
      <p:pic>
        <p:nvPicPr>
          <p:cNvPr id="11" name="Content Placeholder 3">
            <a:extLst>
              <a:ext uri="{FF2B5EF4-FFF2-40B4-BE49-F238E27FC236}">
                <a16:creationId xmlns:a16="http://schemas.microsoft.com/office/drawing/2014/main" id="{E8E550E5-7A15-A106-D083-8C1433A790A1}"/>
              </a:ext>
            </a:extLst>
          </p:cNvPr>
          <p:cNvPicPr>
            <a:picLocks noGrp="1" noChangeAspect="1"/>
          </p:cNvPicPr>
          <p:nvPr>
            <p:ph sz="half" idx="1"/>
          </p:nvPr>
        </p:nvPicPr>
        <p:blipFill>
          <a:blip r:embed="rId3"/>
          <a:stretch>
            <a:fillRect/>
          </a:stretch>
        </p:blipFill>
        <p:spPr>
          <a:xfrm>
            <a:off x="1055857" y="1849823"/>
            <a:ext cx="3194581" cy="3194581"/>
          </a:xfrm>
          <a:prstGeom prst="rect">
            <a:avLst/>
          </a:prstGeom>
        </p:spPr>
      </p:pic>
    </p:spTree>
    <p:custDataLst>
      <p:tags r:id="rId1"/>
    </p:custDataLst>
    <p:extLst>
      <p:ext uri="{BB962C8B-B14F-4D97-AF65-F5344CB8AC3E}">
        <p14:creationId xmlns:p14="http://schemas.microsoft.com/office/powerpoint/2010/main" val="1860158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6DB558-7141-B0CE-D399-712C1073BFD7}"/>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12CF5900-71B3-70B0-7CF1-4A1C535AD04B}"/>
              </a:ext>
            </a:extLst>
          </p:cNvPr>
          <p:cNvSpPr>
            <a:spLocks noGrp="1"/>
          </p:cNvSpPr>
          <p:nvPr>
            <p:ph type="title"/>
          </p:nvPr>
        </p:nvSpPr>
        <p:spPr>
          <a:xfrm>
            <a:off x="838200" y="365125"/>
            <a:ext cx="10515600" cy="1325563"/>
          </a:xfrm>
        </p:spPr>
        <p:txBody>
          <a:bodyPr anchor="ctr">
            <a:normAutofit/>
          </a:bodyPr>
          <a:lstStyle/>
          <a:p>
            <a:r>
              <a:rPr lang="en-US" dirty="0"/>
              <a:t>POPULAR LANGUAGES</a:t>
            </a:r>
          </a:p>
        </p:txBody>
      </p:sp>
      <p:sp>
        <p:nvSpPr>
          <p:cNvPr id="7" name="Content Placeholder 2">
            <a:extLst>
              <a:ext uri="{FF2B5EF4-FFF2-40B4-BE49-F238E27FC236}">
                <a16:creationId xmlns:a16="http://schemas.microsoft.com/office/drawing/2014/main" id="{95B1AABA-34AF-B1F5-3C7F-11AEB9E03637}"/>
              </a:ext>
            </a:extLst>
          </p:cNvPr>
          <p:cNvSpPr txBox="1">
            <a:spLocks/>
          </p:cNvSpPr>
          <p:nvPr/>
        </p:nvSpPr>
        <p:spPr>
          <a:xfrm>
            <a:off x="878305" y="2191385"/>
            <a:ext cx="10525371" cy="2862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endParaRPr lang="en-US" sz="2200" dirty="0"/>
          </a:p>
        </p:txBody>
      </p:sp>
      <p:graphicFrame>
        <p:nvGraphicFramePr>
          <p:cNvPr id="2" name="Chart 1">
            <a:extLst>
              <a:ext uri="{FF2B5EF4-FFF2-40B4-BE49-F238E27FC236}">
                <a16:creationId xmlns:a16="http://schemas.microsoft.com/office/drawing/2014/main" id="{0E06CB16-FD8D-985D-64A6-0A0E1DEA3783}"/>
              </a:ext>
            </a:extLst>
          </p:cNvPr>
          <p:cNvGraphicFramePr>
            <a:graphicFrameLocks/>
          </p:cNvGraphicFramePr>
          <p:nvPr>
            <p:extLst>
              <p:ext uri="{D42A27DB-BD31-4B8C-83A1-F6EECF244321}">
                <p14:modId xmlns:p14="http://schemas.microsoft.com/office/powerpoint/2010/main" val="3407224045"/>
              </p:ext>
            </p:extLst>
          </p:nvPr>
        </p:nvGraphicFramePr>
        <p:xfrm>
          <a:off x="838200" y="1600199"/>
          <a:ext cx="10744200" cy="4572000"/>
        </p:xfrm>
        <a:graphic>
          <a:graphicData uri="http://schemas.openxmlformats.org/drawingml/2006/chart">
            <c:chart xmlns:c="http://schemas.openxmlformats.org/drawingml/2006/chart" xmlns:r="http://schemas.openxmlformats.org/officeDocument/2006/relationships" r:id="rId3"/>
          </a:graphicData>
        </a:graphic>
      </p:graphicFrame>
    </p:spTree>
    <p:custDataLst>
      <p:tags r:id="rId1"/>
    </p:custDataLst>
    <p:extLst>
      <p:ext uri="{BB962C8B-B14F-4D97-AF65-F5344CB8AC3E}">
        <p14:creationId xmlns:p14="http://schemas.microsoft.com/office/powerpoint/2010/main" val="1945902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13BC838-B25A-D37F-BC71-DD617895704C}"/>
              </a:ext>
            </a:extLst>
          </p:cNvPr>
          <p:cNvPicPr>
            <a:picLocks noChangeAspect="1"/>
          </p:cNvPicPr>
          <p:nvPr/>
        </p:nvPicPr>
        <p:blipFill>
          <a:blip r:embed="rId3"/>
          <a:stretch>
            <a:fillRect/>
          </a:stretch>
        </p:blipFill>
        <p:spPr>
          <a:xfrm>
            <a:off x="1450711" y="2025672"/>
            <a:ext cx="3194581" cy="3194581"/>
          </a:xfrm>
          <a:prstGeom prst="rect">
            <a:avLst/>
          </a:prstGeom>
        </p:spPr>
      </p:pic>
      <p:sp>
        <p:nvSpPr>
          <p:cNvPr id="9" name="Title 1">
            <a:extLst>
              <a:ext uri="{FF2B5EF4-FFF2-40B4-BE49-F238E27FC236}">
                <a16:creationId xmlns:a16="http://schemas.microsoft.com/office/drawing/2014/main" id="{EEC79264-7E04-A135-9158-F7EF333AC3D8}"/>
              </a:ext>
            </a:extLst>
          </p:cNvPr>
          <p:cNvSpPr txBox="1">
            <a:spLocks/>
          </p:cNvSpPr>
          <p:nvPr/>
        </p:nvSpPr>
        <p:spPr>
          <a:xfrm>
            <a:off x="782054" y="263810"/>
            <a:ext cx="850852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i="0" kern="120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a:lstStyle>
          <a:p>
            <a:r>
              <a:rPr lang="en-US" dirty="0"/>
              <a:t>REPORT OUTLINE</a:t>
            </a:r>
          </a:p>
        </p:txBody>
      </p:sp>
      <p:sp>
        <p:nvSpPr>
          <p:cNvPr id="10" name="Content Placeholder 2">
            <a:extLst>
              <a:ext uri="{FF2B5EF4-FFF2-40B4-BE49-F238E27FC236}">
                <a16:creationId xmlns:a16="http://schemas.microsoft.com/office/drawing/2014/main" id="{79639434-C7DB-C6DD-28C9-5FE3588C5BC8}"/>
              </a:ext>
            </a:extLst>
          </p:cNvPr>
          <p:cNvSpPr txBox="1">
            <a:spLocks/>
          </p:cNvSpPr>
          <p:nvPr/>
        </p:nvSpPr>
        <p:spPr>
          <a:xfrm>
            <a:off x="6172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err="1"/>
              <a:t>Visualisation</a:t>
            </a:r>
            <a:r>
              <a:rPr lang="en-US" sz="1800" dirty="0"/>
              <a:t>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17992DA0-58E4-05C4-71CF-DD740B996440}"/>
                  </a:ext>
                </a:extLst>
              </p14:cNvPr>
              <p14:cNvContentPartPr/>
              <p14:nvPr/>
            </p14:nvContentPartPr>
            <p14:xfrm>
              <a:off x="1889280" y="999312"/>
              <a:ext cx="360" cy="360"/>
            </p14:xfrm>
          </p:contentPart>
        </mc:Choice>
        <mc:Fallback xmlns="">
          <p:pic>
            <p:nvPicPr>
              <p:cNvPr id="11" name="Ink 10">
                <a:extLst>
                  <a:ext uri="{FF2B5EF4-FFF2-40B4-BE49-F238E27FC236}">
                    <a16:creationId xmlns:a16="http://schemas.microsoft.com/office/drawing/2014/main" id="{17992DA0-58E4-05C4-71CF-DD740B996440}"/>
                  </a:ext>
                </a:extLst>
              </p:cNvPr>
              <p:cNvPicPr/>
              <p:nvPr/>
            </p:nvPicPr>
            <p:blipFill>
              <a:blip r:embed="rId5"/>
              <a:stretch>
                <a:fillRect/>
              </a:stretch>
            </p:blipFill>
            <p:spPr>
              <a:xfrm>
                <a:off x="1799280" y="819312"/>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2" name="Ink 11">
                <a:extLst>
                  <a:ext uri="{FF2B5EF4-FFF2-40B4-BE49-F238E27FC236}">
                    <a16:creationId xmlns:a16="http://schemas.microsoft.com/office/drawing/2014/main" id="{482A2257-403C-392A-475C-257A25E95802}"/>
                  </a:ext>
                </a:extLst>
              </p14:cNvPr>
              <p14:cNvContentPartPr/>
              <p14:nvPr/>
            </p14:nvContentPartPr>
            <p14:xfrm>
              <a:off x="2328120" y="962952"/>
              <a:ext cx="360" cy="360"/>
            </p14:xfrm>
          </p:contentPart>
        </mc:Choice>
        <mc:Fallback>
          <p:pic>
            <p:nvPicPr>
              <p:cNvPr id="12" name="Ink 11">
                <a:extLst>
                  <a:ext uri="{FF2B5EF4-FFF2-40B4-BE49-F238E27FC236}">
                    <a16:creationId xmlns:a16="http://schemas.microsoft.com/office/drawing/2014/main" id="{482A2257-403C-392A-475C-257A25E95802}"/>
                  </a:ext>
                </a:extLst>
              </p:cNvPr>
              <p:cNvPicPr/>
              <p:nvPr/>
            </p:nvPicPr>
            <p:blipFill>
              <a:blip r:embed="rId7"/>
              <a:stretch>
                <a:fillRect/>
              </a:stretch>
            </p:blipFill>
            <p:spPr>
              <a:xfrm>
                <a:off x="2238120" y="782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D029E5DF-95C3-9324-3430-6C07411D941C}"/>
                  </a:ext>
                </a:extLst>
              </p14:cNvPr>
              <p14:cNvContentPartPr/>
              <p14:nvPr/>
            </p14:nvContentPartPr>
            <p14:xfrm>
              <a:off x="2828160" y="926232"/>
              <a:ext cx="360" cy="360"/>
            </p14:xfrm>
          </p:contentPart>
        </mc:Choice>
        <mc:Fallback xmlns="">
          <p:pic>
            <p:nvPicPr>
              <p:cNvPr id="13" name="Ink 12">
                <a:extLst>
                  <a:ext uri="{FF2B5EF4-FFF2-40B4-BE49-F238E27FC236}">
                    <a16:creationId xmlns:a16="http://schemas.microsoft.com/office/drawing/2014/main" id="{D029E5DF-95C3-9324-3430-6C07411D941C}"/>
                  </a:ext>
                </a:extLst>
              </p:cNvPr>
              <p:cNvPicPr/>
              <p:nvPr/>
            </p:nvPicPr>
            <p:blipFill>
              <a:blip r:embed="rId5"/>
              <a:stretch>
                <a:fillRect/>
              </a:stretch>
            </p:blipFill>
            <p:spPr>
              <a:xfrm>
                <a:off x="2738160" y="746232"/>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5" name="Ink 14">
                <a:extLst>
                  <a:ext uri="{FF2B5EF4-FFF2-40B4-BE49-F238E27FC236}">
                    <a16:creationId xmlns:a16="http://schemas.microsoft.com/office/drawing/2014/main" id="{DA4954AB-7AA6-D07E-B72B-071B959556E6}"/>
                  </a:ext>
                </a:extLst>
              </p14:cNvPr>
              <p14:cNvContentPartPr/>
              <p14:nvPr/>
            </p14:nvContentPartPr>
            <p14:xfrm>
              <a:off x="1105137" y="616268"/>
              <a:ext cx="360" cy="360"/>
            </p14:xfrm>
          </p:contentPart>
        </mc:Choice>
        <mc:Fallback>
          <p:pic>
            <p:nvPicPr>
              <p:cNvPr id="15" name="Ink 14">
                <a:extLst>
                  <a:ext uri="{FF2B5EF4-FFF2-40B4-BE49-F238E27FC236}">
                    <a16:creationId xmlns:a16="http://schemas.microsoft.com/office/drawing/2014/main" id="{DA4954AB-7AA6-D07E-B72B-071B959556E6}"/>
                  </a:ext>
                </a:extLst>
              </p:cNvPr>
              <p:cNvPicPr/>
              <p:nvPr/>
            </p:nvPicPr>
            <p:blipFill>
              <a:blip r:embed="rId7"/>
              <a:stretch>
                <a:fillRect/>
              </a:stretch>
            </p:blipFill>
            <p:spPr>
              <a:xfrm>
                <a:off x="1015137" y="436268"/>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6" name="Ink 15">
                <a:extLst>
                  <a:ext uri="{FF2B5EF4-FFF2-40B4-BE49-F238E27FC236}">
                    <a16:creationId xmlns:a16="http://schemas.microsoft.com/office/drawing/2014/main" id="{4C9430D9-2989-125F-94DC-1DA2D66BDD55}"/>
                  </a:ext>
                </a:extLst>
              </p14:cNvPr>
              <p14:cNvContentPartPr/>
              <p14:nvPr/>
            </p14:nvContentPartPr>
            <p14:xfrm>
              <a:off x="3047641" y="999312"/>
              <a:ext cx="360" cy="360"/>
            </p14:xfrm>
          </p:contentPart>
        </mc:Choice>
        <mc:Fallback>
          <p:pic>
            <p:nvPicPr>
              <p:cNvPr id="16" name="Ink 15">
                <a:extLst>
                  <a:ext uri="{FF2B5EF4-FFF2-40B4-BE49-F238E27FC236}">
                    <a16:creationId xmlns:a16="http://schemas.microsoft.com/office/drawing/2014/main" id="{4C9430D9-2989-125F-94DC-1DA2D66BDD55}"/>
                  </a:ext>
                </a:extLst>
              </p:cNvPr>
              <p:cNvPicPr/>
              <p:nvPr/>
            </p:nvPicPr>
            <p:blipFill>
              <a:blip r:embed="rId7"/>
              <a:stretch>
                <a:fillRect/>
              </a:stretch>
            </p:blipFill>
            <p:spPr>
              <a:xfrm>
                <a:off x="2957641" y="819312"/>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009380E8-5542-6CEB-DEF5-1F0E98FBDFC2}"/>
                  </a:ext>
                </a:extLst>
              </p14:cNvPr>
              <p14:cNvContentPartPr/>
              <p14:nvPr/>
            </p14:nvContentPartPr>
            <p14:xfrm>
              <a:off x="3945992" y="616268"/>
              <a:ext cx="360" cy="360"/>
            </p14:xfrm>
          </p:contentPart>
        </mc:Choice>
        <mc:Fallback>
          <p:pic>
            <p:nvPicPr>
              <p:cNvPr id="17" name="Ink 16">
                <a:extLst>
                  <a:ext uri="{FF2B5EF4-FFF2-40B4-BE49-F238E27FC236}">
                    <a16:creationId xmlns:a16="http://schemas.microsoft.com/office/drawing/2014/main" id="{009380E8-5542-6CEB-DEF5-1F0E98FBDFC2}"/>
                  </a:ext>
                </a:extLst>
              </p:cNvPr>
              <p:cNvPicPr/>
              <p:nvPr/>
            </p:nvPicPr>
            <p:blipFill>
              <a:blip r:embed="rId7"/>
              <a:stretch>
                <a:fillRect/>
              </a:stretch>
            </p:blipFill>
            <p:spPr>
              <a:xfrm>
                <a:off x="3855992" y="436268"/>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8" name="Ink 17">
                <a:extLst>
                  <a:ext uri="{FF2B5EF4-FFF2-40B4-BE49-F238E27FC236}">
                    <a16:creationId xmlns:a16="http://schemas.microsoft.com/office/drawing/2014/main" id="{73A9B50E-8658-465E-AEAA-D97CD87BB40D}"/>
                  </a:ext>
                </a:extLst>
              </p14:cNvPr>
              <p14:cNvContentPartPr/>
              <p14:nvPr/>
            </p14:nvContentPartPr>
            <p14:xfrm>
              <a:off x="5036318" y="999312"/>
              <a:ext cx="360" cy="360"/>
            </p14:xfrm>
          </p:contentPart>
        </mc:Choice>
        <mc:Fallback>
          <p:pic>
            <p:nvPicPr>
              <p:cNvPr id="18" name="Ink 17">
                <a:extLst>
                  <a:ext uri="{FF2B5EF4-FFF2-40B4-BE49-F238E27FC236}">
                    <a16:creationId xmlns:a16="http://schemas.microsoft.com/office/drawing/2014/main" id="{73A9B50E-8658-465E-AEAA-D97CD87BB40D}"/>
                  </a:ext>
                </a:extLst>
              </p:cNvPr>
              <p:cNvPicPr/>
              <p:nvPr/>
            </p:nvPicPr>
            <p:blipFill>
              <a:blip r:embed="rId7"/>
              <a:stretch>
                <a:fillRect/>
              </a:stretch>
            </p:blipFill>
            <p:spPr>
              <a:xfrm>
                <a:off x="4946318" y="819312"/>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9" name="Ink 18">
                <a:extLst>
                  <a:ext uri="{FF2B5EF4-FFF2-40B4-BE49-F238E27FC236}">
                    <a16:creationId xmlns:a16="http://schemas.microsoft.com/office/drawing/2014/main" id="{329C95BA-F81E-F99B-4BF2-F62AECFA21A6}"/>
                  </a:ext>
                </a:extLst>
              </p14:cNvPr>
              <p14:cNvContentPartPr/>
              <p14:nvPr/>
            </p14:nvContentPartPr>
            <p14:xfrm>
              <a:off x="4434830" y="1145926"/>
              <a:ext cx="360" cy="360"/>
            </p14:xfrm>
          </p:contentPart>
        </mc:Choice>
        <mc:Fallback>
          <p:pic>
            <p:nvPicPr>
              <p:cNvPr id="19" name="Ink 18">
                <a:extLst>
                  <a:ext uri="{FF2B5EF4-FFF2-40B4-BE49-F238E27FC236}">
                    <a16:creationId xmlns:a16="http://schemas.microsoft.com/office/drawing/2014/main" id="{329C95BA-F81E-F99B-4BF2-F62AECFA21A6}"/>
                  </a:ext>
                </a:extLst>
              </p:cNvPr>
              <p:cNvPicPr/>
              <p:nvPr/>
            </p:nvPicPr>
            <p:blipFill>
              <a:blip r:embed="rId7"/>
              <a:stretch>
                <a:fillRect/>
              </a:stretch>
            </p:blipFill>
            <p:spPr>
              <a:xfrm>
                <a:off x="4344830" y="965926"/>
                <a:ext cx="180000" cy="360000"/>
              </a:xfrm>
              <a:prstGeom prst="rect">
                <a:avLst/>
              </a:prstGeom>
            </p:spPr>
          </p:pic>
        </mc:Fallback>
      </mc:AlternateContent>
    </p:spTree>
    <p:custDataLst>
      <p:tags r:id="rId1"/>
    </p:custDataLst>
    <p:extLst>
      <p:ext uri="{BB962C8B-B14F-4D97-AF65-F5344CB8AC3E}">
        <p14:creationId xmlns:p14="http://schemas.microsoft.com/office/powerpoint/2010/main" val="1453241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A6795A9-FE70-B337-8B17-B79ACA60A9C1}"/>
              </a:ext>
            </a:extLst>
          </p:cNvPr>
          <p:cNvPicPr>
            <a:picLocks noChangeAspect="1"/>
          </p:cNvPicPr>
          <p:nvPr/>
        </p:nvPicPr>
        <p:blipFill>
          <a:blip r:embed="rId3"/>
          <a:stretch>
            <a:fillRect/>
          </a:stretch>
        </p:blipFill>
        <p:spPr>
          <a:xfrm>
            <a:off x="-159470" y="-211991"/>
            <a:ext cx="1724110" cy="1724110"/>
          </a:xfrm>
          <a:prstGeom prst="rect">
            <a:avLst/>
          </a:prstGeom>
        </p:spPr>
      </p:pic>
      <p:sp>
        <p:nvSpPr>
          <p:cNvPr id="2" name="Title 1">
            <a:extLst>
              <a:ext uri="{FF2B5EF4-FFF2-40B4-BE49-F238E27FC236}">
                <a16:creationId xmlns:a16="http://schemas.microsoft.com/office/drawing/2014/main" id="{83E48DC5-8A48-2A34-31B9-FC8CB168CAED}"/>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06B44109-938A-7A63-C3A8-FDDB5C799EA5}"/>
              </a:ext>
            </a:extLst>
          </p:cNvPr>
          <p:cNvSpPr txBox="1">
            <a:spLocks/>
          </p:cNvSpPr>
          <p:nvPr/>
        </p:nvSpPr>
        <p:spPr>
          <a:xfrm>
            <a:off x="733926" y="1368424"/>
            <a:ext cx="10635114" cy="44654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50000"/>
              </a:lnSpc>
            </a:pPr>
            <a:r>
              <a:rPr lang="en-MY" sz="1600" dirty="0"/>
              <a:t>This report analyses the usage of key </a:t>
            </a:r>
            <a:r>
              <a:rPr lang="en-MY" sz="1600" b="1" dirty="0"/>
              <a:t>web frameworks</a:t>
            </a:r>
            <a:r>
              <a:rPr lang="en-MY" sz="1600" dirty="0"/>
              <a:t>, </a:t>
            </a:r>
            <a:r>
              <a:rPr lang="en-MY" sz="1600" b="1" dirty="0"/>
              <a:t>cloud platforms</a:t>
            </a:r>
            <a:r>
              <a:rPr lang="en-MY" sz="1600" dirty="0"/>
              <a:t>, and </a:t>
            </a:r>
            <a:r>
              <a:rPr lang="en-MY" sz="1600" b="1" dirty="0"/>
              <a:t>databases</a:t>
            </a:r>
            <a:r>
              <a:rPr lang="en-MY" sz="1600" dirty="0"/>
              <a:t> among developers, based on survey data. The findings reveal that </a:t>
            </a:r>
            <a:r>
              <a:rPr lang="en-MY" sz="1600" b="1" dirty="0"/>
              <a:t>Microsoft SQL Server</a:t>
            </a:r>
            <a:r>
              <a:rPr lang="en-MY" sz="1600" dirty="0"/>
              <a:t>, </a:t>
            </a:r>
            <a:r>
              <a:rPr lang="en-MY" sz="1600" b="1" dirty="0"/>
              <a:t>PostgreSQL</a:t>
            </a:r>
            <a:r>
              <a:rPr lang="en-MY" sz="1600" dirty="0"/>
              <a:t>, and </a:t>
            </a:r>
            <a:r>
              <a:rPr lang="en-MY" sz="1600" b="1" dirty="0"/>
              <a:t>MySQL </a:t>
            </a:r>
            <a:r>
              <a:rPr lang="en-MY" sz="1600" dirty="0"/>
              <a:t>are the most commonly used databases, while </a:t>
            </a:r>
            <a:r>
              <a:rPr lang="en-MY" sz="1600" b="1" dirty="0"/>
              <a:t>Spring Boot</a:t>
            </a:r>
            <a:r>
              <a:rPr lang="en-MY" sz="1600" dirty="0"/>
              <a:t>, </a:t>
            </a:r>
            <a:r>
              <a:rPr lang="en-MY" sz="1600" b="1" dirty="0"/>
              <a:t>React</a:t>
            </a:r>
            <a:r>
              <a:rPr lang="en-MY" sz="1600" dirty="0"/>
              <a:t>, and </a:t>
            </a:r>
            <a:r>
              <a:rPr lang="en-MY" sz="1600" b="1" dirty="0"/>
              <a:t>ASP.NET Core</a:t>
            </a:r>
            <a:r>
              <a:rPr lang="en-MY" sz="1600" dirty="0"/>
              <a:t> dominate the web frameworks space. Additionally, cloud platforms like </a:t>
            </a:r>
            <a:r>
              <a:rPr lang="en-MY" sz="1600" b="1" dirty="0"/>
              <a:t>AWS</a:t>
            </a:r>
            <a:r>
              <a:rPr lang="en-MY" sz="1600" dirty="0"/>
              <a:t>, </a:t>
            </a:r>
            <a:r>
              <a:rPr lang="en-MY" sz="1600" b="1" dirty="0"/>
              <a:t>Microsoft Azure</a:t>
            </a:r>
            <a:r>
              <a:rPr lang="en-MY" sz="1600" dirty="0"/>
              <a:t>, and </a:t>
            </a:r>
            <a:r>
              <a:rPr lang="en-MY" sz="1600" b="1" dirty="0"/>
              <a:t>Google Cloud</a:t>
            </a:r>
            <a:r>
              <a:rPr lang="en-MY" sz="1600" dirty="0"/>
              <a:t> are the leading choices for developers.</a:t>
            </a:r>
          </a:p>
          <a:p>
            <a:pPr>
              <a:lnSpc>
                <a:spcPct val="150000"/>
              </a:lnSpc>
            </a:pPr>
            <a:r>
              <a:rPr lang="en-MY" sz="1600" dirty="0"/>
              <a:t>The majority of respondents are from the </a:t>
            </a:r>
            <a:r>
              <a:rPr lang="en-MY" sz="1600" b="1" dirty="0"/>
              <a:t>25-34 age group</a:t>
            </a:r>
            <a:r>
              <a:rPr lang="en-MY" sz="1600" dirty="0"/>
              <a:t> and hold a </a:t>
            </a:r>
            <a:r>
              <a:rPr lang="en-MY" sz="1600" b="1" dirty="0"/>
              <a:t>Bachelor’s degree</a:t>
            </a:r>
            <a:r>
              <a:rPr lang="en-MY" sz="1600" dirty="0"/>
              <a:t>, indicating a strong presence of early-career professionals with formal education in the industry. These findings highlight the current tech landscape, with a clear preference for widely adopted technologies and cloud platforms.</a:t>
            </a:r>
          </a:p>
          <a:p>
            <a:pPr>
              <a:lnSpc>
                <a:spcPct val="150000"/>
              </a:lnSpc>
            </a:pPr>
            <a:r>
              <a:rPr lang="en-MY" sz="1600" dirty="0"/>
              <a:t>The report also explores trends in developer education, training, and future opportunities in emerging tools. As technology evolves, developers are encouraged to focus on cloud and web development skills to stay competitive in the job market.</a:t>
            </a:r>
          </a:p>
        </p:txBody>
      </p:sp>
    </p:spTree>
    <p:custDataLst>
      <p:tags r:id="rId1"/>
    </p:custDataLst>
    <p:extLst>
      <p:ext uri="{BB962C8B-B14F-4D97-AF65-F5344CB8AC3E}">
        <p14:creationId xmlns:p14="http://schemas.microsoft.com/office/powerpoint/2010/main" val="1555385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76FB0-8465-86A8-332A-32CC35A5D28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BCC879F-E713-B75A-D2DE-0953EB0EA469}"/>
              </a:ext>
            </a:extLst>
          </p:cNvPr>
          <p:cNvPicPr>
            <a:picLocks noChangeAspect="1"/>
          </p:cNvPicPr>
          <p:nvPr/>
        </p:nvPicPr>
        <p:blipFill>
          <a:blip r:embed="rId3"/>
          <a:stretch>
            <a:fillRect/>
          </a:stretch>
        </p:blipFill>
        <p:spPr>
          <a:xfrm>
            <a:off x="9286240" y="-260668"/>
            <a:ext cx="3054361" cy="3054361"/>
          </a:xfrm>
          <a:prstGeom prst="rect">
            <a:avLst/>
          </a:prstGeom>
        </p:spPr>
      </p:pic>
      <p:sp>
        <p:nvSpPr>
          <p:cNvPr id="2" name="Title 1">
            <a:extLst>
              <a:ext uri="{FF2B5EF4-FFF2-40B4-BE49-F238E27FC236}">
                <a16:creationId xmlns:a16="http://schemas.microsoft.com/office/drawing/2014/main" id="{12B7DC8D-244C-F7EC-5F66-ACB99A7D61C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sp>
        <p:nvSpPr>
          <p:cNvPr id="5" name="TextBox 4">
            <a:extLst>
              <a:ext uri="{FF2B5EF4-FFF2-40B4-BE49-F238E27FC236}">
                <a16:creationId xmlns:a16="http://schemas.microsoft.com/office/drawing/2014/main" id="{ABEFCB31-3BD6-5135-42D9-E83F2EE2821B}"/>
              </a:ext>
            </a:extLst>
          </p:cNvPr>
          <p:cNvSpPr txBox="1"/>
          <p:nvPr/>
        </p:nvSpPr>
        <p:spPr>
          <a:xfrm>
            <a:off x="770021" y="1381453"/>
            <a:ext cx="8345216" cy="1575560"/>
          </a:xfrm>
          <a:prstGeom prst="rect">
            <a:avLst/>
          </a:prstGeom>
          <a:noFill/>
        </p:spPr>
        <p:txBody>
          <a:bodyPr wrap="square" rtlCol="0">
            <a:spAutoFit/>
          </a:bodyPr>
          <a:lstStyle/>
          <a:p>
            <a:pPr>
              <a:lnSpc>
                <a:spcPct val="150000"/>
              </a:lnSpc>
            </a:pPr>
            <a:r>
              <a:rPr lang="en-US" b="1" dirty="0"/>
              <a:t>Project Overview</a:t>
            </a:r>
          </a:p>
          <a:p>
            <a:pPr marL="285750" indent="-285750">
              <a:lnSpc>
                <a:spcPct val="150000"/>
              </a:lnSpc>
              <a:buFont typeface="Arial" panose="020B0604020202020204" pitchFamily="34" charset="0"/>
              <a:buChar char="•"/>
            </a:pPr>
            <a:r>
              <a:rPr lang="en-MY" sz="1600" dirty="0"/>
              <a:t>Analysis of emerging and future skill requirements in the rapidly evolving IT industry.</a:t>
            </a:r>
          </a:p>
          <a:p>
            <a:pPr marL="285750" indent="-285750">
              <a:lnSpc>
                <a:spcPct val="150000"/>
              </a:lnSpc>
              <a:buFont typeface="Arial" panose="020B0604020202020204" pitchFamily="34" charset="0"/>
              <a:buChar char="•"/>
            </a:pPr>
            <a:r>
              <a:rPr lang="en-MY" sz="1600" dirty="0"/>
              <a:t>Focus on identifying trends in in-demand programming languages and database technologies</a:t>
            </a:r>
          </a:p>
        </p:txBody>
      </p:sp>
      <p:sp>
        <p:nvSpPr>
          <p:cNvPr id="8" name="TextBox 7">
            <a:extLst>
              <a:ext uri="{FF2B5EF4-FFF2-40B4-BE49-F238E27FC236}">
                <a16:creationId xmlns:a16="http://schemas.microsoft.com/office/drawing/2014/main" id="{E07ADFF1-DA3A-ED8A-1908-1E935FB6CB68}"/>
              </a:ext>
            </a:extLst>
          </p:cNvPr>
          <p:cNvSpPr txBox="1"/>
          <p:nvPr/>
        </p:nvSpPr>
        <p:spPr>
          <a:xfrm>
            <a:off x="770021" y="3058613"/>
            <a:ext cx="8345216" cy="1575560"/>
          </a:xfrm>
          <a:prstGeom prst="rect">
            <a:avLst/>
          </a:prstGeom>
          <a:noFill/>
        </p:spPr>
        <p:txBody>
          <a:bodyPr wrap="square" rtlCol="0">
            <a:spAutoFit/>
          </a:bodyPr>
          <a:lstStyle/>
          <a:p>
            <a:pPr>
              <a:lnSpc>
                <a:spcPct val="150000"/>
              </a:lnSpc>
            </a:pPr>
            <a:r>
              <a:rPr lang="en-US" b="1" dirty="0"/>
              <a:t>Objectives</a:t>
            </a:r>
          </a:p>
          <a:p>
            <a:pPr marL="285750" indent="-285750">
              <a:lnSpc>
                <a:spcPct val="150000"/>
              </a:lnSpc>
              <a:buFont typeface="Arial" panose="020B0604020202020204" pitchFamily="34" charset="0"/>
              <a:buChar char="•"/>
            </a:pPr>
            <a:r>
              <a:rPr lang="en-MY" sz="1600" dirty="0"/>
              <a:t>Provide actionable insights to help the organization stay competitive in the tech landscape.</a:t>
            </a:r>
          </a:p>
          <a:p>
            <a:pPr marL="285750" indent="-285750">
              <a:lnSpc>
                <a:spcPct val="150000"/>
              </a:lnSpc>
              <a:buFont typeface="Arial" panose="020B0604020202020204" pitchFamily="34" charset="0"/>
              <a:buChar char="•"/>
            </a:pPr>
            <a:r>
              <a:rPr lang="en-MY" sz="1600" dirty="0"/>
              <a:t>Highlight key skill trends to inform business and training strategies.</a:t>
            </a:r>
          </a:p>
        </p:txBody>
      </p:sp>
    </p:spTree>
    <p:custDataLst>
      <p:tags r:id="rId1"/>
    </p:custDataLst>
    <p:extLst>
      <p:ext uri="{BB962C8B-B14F-4D97-AF65-F5344CB8AC3E}">
        <p14:creationId xmlns:p14="http://schemas.microsoft.com/office/powerpoint/2010/main" val="2040863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11DCFD-8450-17AD-05D4-229BA1C66CC0}"/>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80CF71F-8A03-DAC7-4BC2-F05644ECBFFF}"/>
              </a:ext>
            </a:extLst>
          </p:cNvPr>
          <p:cNvPicPr>
            <a:picLocks noChangeAspect="1"/>
          </p:cNvPicPr>
          <p:nvPr/>
        </p:nvPicPr>
        <p:blipFill>
          <a:blip r:embed="rId3"/>
          <a:stretch>
            <a:fillRect/>
          </a:stretch>
        </p:blipFill>
        <p:spPr>
          <a:xfrm>
            <a:off x="-213360" y="-460563"/>
            <a:ext cx="2418080" cy="2418080"/>
          </a:xfrm>
          <a:prstGeom prst="rect">
            <a:avLst/>
          </a:prstGeom>
        </p:spPr>
      </p:pic>
      <p:sp>
        <p:nvSpPr>
          <p:cNvPr id="2" name="Title 1">
            <a:extLst>
              <a:ext uri="{FF2B5EF4-FFF2-40B4-BE49-F238E27FC236}">
                <a16:creationId xmlns:a16="http://schemas.microsoft.com/office/drawing/2014/main" id="{385AB7E7-7534-10CB-A359-88015C285B97}"/>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5" name="TextBox 4">
            <a:extLst>
              <a:ext uri="{FF2B5EF4-FFF2-40B4-BE49-F238E27FC236}">
                <a16:creationId xmlns:a16="http://schemas.microsoft.com/office/drawing/2014/main" id="{587FB312-53CA-1AA7-CAFE-551193FFEEFF}"/>
              </a:ext>
            </a:extLst>
          </p:cNvPr>
          <p:cNvSpPr txBox="1"/>
          <p:nvPr/>
        </p:nvSpPr>
        <p:spPr>
          <a:xfrm>
            <a:off x="782053" y="1381824"/>
            <a:ext cx="5385067" cy="2683555"/>
          </a:xfrm>
          <a:prstGeom prst="rect">
            <a:avLst/>
          </a:prstGeom>
          <a:noFill/>
        </p:spPr>
        <p:txBody>
          <a:bodyPr wrap="square" rtlCol="0">
            <a:spAutoFit/>
          </a:bodyPr>
          <a:lstStyle/>
          <a:p>
            <a:pPr>
              <a:lnSpc>
                <a:spcPct val="150000"/>
              </a:lnSpc>
            </a:pPr>
            <a:r>
              <a:rPr lang="en-US" b="1" dirty="0"/>
              <a:t>Data Sources</a:t>
            </a:r>
          </a:p>
          <a:p>
            <a:pPr marL="285750" indent="-285750">
              <a:lnSpc>
                <a:spcPct val="150000"/>
              </a:lnSpc>
              <a:buFont typeface="Arial" panose="020B0604020202020204" pitchFamily="34" charset="0"/>
              <a:buChar char="•"/>
            </a:pPr>
            <a:r>
              <a:rPr lang="en-MY" sz="1600" dirty="0" err="1"/>
              <a:t>Naukri.com</a:t>
            </a:r>
            <a:r>
              <a:rPr lang="en-MY" sz="1600" dirty="0"/>
              <a:t>: Extracted job postings using API.</a:t>
            </a:r>
          </a:p>
          <a:p>
            <a:pPr marL="285750" indent="-285750">
              <a:lnSpc>
                <a:spcPct val="150000"/>
              </a:lnSpc>
              <a:buFont typeface="Arial" panose="020B0604020202020204" pitchFamily="34" charset="0"/>
              <a:buChar char="•"/>
            </a:pPr>
            <a:r>
              <a:rPr lang="en-MY" sz="1600" dirty="0"/>
              <a:t>IBM Popular Programming Languages and Salary website: Web scraped with Beautiful Soup.</a:t>
            </a:r>
          </a:p>
          <a:p>
            <a:pPr marL="285750" indent="-285750">
              <a:lnSpc>
                <a:spcPct val="150000"/>
              </a:lnSpc>
              <a:buFont typeface="Arial" panose="020B0604020202020204" pitchFamily="34" charset="0"/>
              <a:buChar char="•"/>
            </a:pPr>
            <a:r>
              <a:rPr lang="en-MY" sz="1600" dirty="0"/>
              <a:t>Stack Overflow Developer Survey: Focused on key sections such as compensation, programming languages, databases, job satisfaction, and age.</a:t>
            </a:r>
          </a:p>
        </p:txBody>
      </p:sp>
      <p:sp>
        <p:nvSpPr>
          <p:cNvPr id="6" name="TextBox 5">
            <a:extLst>
              <a:ext uri="{FF2B5EF4-FFF2-40B4-BE49-F238E27FC236}">
                <a16:creationId xmlns:a16="http://schemas.microsoft.com/office/drawing/2014/main" id="{879992E8-365F-1099-CB56-421ACD00623F}"/>
              </a:ext>
            </a:extLst>
          </p:cNvPr>
          <p:cNvSpPr txBox="1"/>
          <p:nvPr/>
        </p:nvSpPr>
        <p:spPr>
          <a:xfrm>
            <a:off x="6167120" y="1373853"/>
            <a:ext cx="5385067" cy="1944891"/>
          </a:xfrm>
          <a:prstGeom prst="rect">
            <a:avLst/>
          </a:prstGeom>
          <a:noFill/>
        </p:spPr>
        <p:txBody>
          <a:bodyPr wrap="square" rtlCol="0">
            <a:spAutoFit/>
          </a:bodyPr>
          <a:lstStyle/>
          <a:p>
            <a:pPr>
              <a:lnSpc>
                <a:spcPct val="150000"/>
              </a:lnSpc>
            </a:pPr>
            <a:r>
              <a:rPr lang="en-US" b="1" dirty="0"/>
              <a:t>Tools and Technologies </a:t>
            </a:r>
            <a:r>
              <a:rPr lang="en-US" b="1" dirty="0" err="1"/>
              <a:t>Utilised</a:t>
            </a:r>
            <a:endParaRPr lang="en-US" b="1" dirty="0"/>
          </a:p>
          <a:p>
            <a:pPr marL="285750" indent="-285750">
              <a:lnSpc>
                <a:spcPct val="150000"/>
              </a:lnSpc>
              <a:buFont typeface="Arial" panose="020B0604020202020204" pitchFamily="34" charset="0"/>
              <a:buChar char="•"/>
            </a:pPr>
            <a:r>
              <a:rPr lang="en-MY" sz="1600" dirty="0"/>
              <a:t>Python: Pandas, </a:t>
            </a:r>
            <a:r>
              <a:rPr lang="en-MY" sz="1600" dirty="0" err="1"/>
              <a:t>Numpy</a:t>
            </a:r>
            <a:r>
              <a:rPr lang="en-MY" sz="1600" dirty="0"/>
              <a:t>, Matplotlib, Seaborn</a:t>
            </a:r>
          </a:p>
          <a:p>
            <a:pPr marL="285750" indent="-285750">
              <a:lnSpc>
                <a:spcPct val="150000"/>
              </a:lnSpc>
              <a:buFont typeface="Arial" panose="020B0604020202020204" pitchFamily="34" charset="0"/>
              <a:buChar char="•"/>
            </a:pPr>
            <a:r>
              <a:rPr lang="en-MY" sz="1600" dirty="0"/>
              <a:t>Microsoft Excel</a:t>
            </a:r>
          </a:p>
          <a:p>
            <a:pPr marL="285750" indent="-285750">
              <a:lnSpc>
                <a:spcPct val="150000"/>
              </a:lnSpc>
              <a:buFont typeface="Arial" panose="020B0604020202020204" pitchFamily="34" charset="0"/>
              <a:buChar char="•"/>
            </a:pPr>
            <a:r>
              <a:rPr lang="en-MY" sz="1600" dirty="0"/>
              <a:t>SQL</a:t>
            </a:r>
          </a:p>
          <a:p>
            <a:pPr marL="285750" indent="-285750">
              <a:lnSpc>
                <a:spcPct val="150000"/>
              </a:lnSpc>
              <a:buFont typeface="Arial" panose="020B0604020202020204" pitchFamily="34" charset="0"/>
              <a:buChar char="•"/>
            </a:pPr>
            <a:r>
              <a:rPr lang="en-MY" sz="1600" dirty="0"/>
              <a:t>IBM Cognos Analytics</a:t>
            </a:r>
          </a:p>
        </p:txBody>
      </p:sp>
      <p:sp>
        <p:nvSpPr>
          <p:cNvPr id="8" name="TextBox 7">
            <a:extLst>
              <a:ext uri="{FF2B5EF4-FFF2-40B4-BE49-F238E27FC236}">
                <a16:creationId xmlns:a16="http://schemas.microsoft.com/office/drawing/2014/main" id="{14142B17-FB70-02FC-D6B3-627212F2C4F5}"/>
              </a:ext>
            </a:extLst>
          </p:cNvPr>
          <p:cNvSpPr txBox="1"/>
          <p:nvPr/>
        </p:nvSpPr>
        <p:spPr>
          <a:xfrm>
            <a:off x="782052" y="4073350"/>
            <a:ext cx="5385067" cy="1944891"/>
          </a:xfrm>
          <a:prstGeom prst="rect">
            <a:avLst/>
          </a:prstGeom>
          <a:noFill/>
        </p:spPr>
        <p:txBody>
          <a:bodyPr wrap="square" rtlCol="0">
            <a:spAutoFit/>
          </a:bodyPr>
          <a:lstStyle/>
          <a:p>
            <a:pPr>
              <a:lnSpc>
                <a:spcPct val="150000"/>
              </a:lnSpc>
            </a:pPr>
            <a:r>
              <a:rPr lang="en-US" b="1" dirty="0"/>
              <a:t>Data Collection</a:t>
            </a:r>
          </a:p>
          <a:p>
            <a:pPr marL="285750" indent="-285750">
              <a:lnSpc>
                <a:spcPct val="150000"/>
              </a:lnSpc>
              <a:buFont typeface="Arial" panose="020B0604020202020204" pitchFamily="34" charset="0"/>
              <a:buChar char="•"/>
            </a:pPr>
            <a:r>
              <a:rPr lang="en-MY" sz="1600" dirty="0"/>
              <a:t>Combined data from APIs, web scraping, and downloaded survey datasets.</a:t>
            </a:r>
          </a:p>
          <a:p>
            <a:pPr marL="285750" indent="-285750">
              <a:lnSpc>
                <a:spcPct val="150000"/>
              </a:lnSpc>
              <a:buFont typeface="Arial" panose="020B0604020202020204" pitchFamily="34" charset="0"/>
              <a:buChar char="•"/>
            </a:pPr>
            <a:r>
              <a:rPr lang="en-MY" sz="1600" dirty="0"/>
              <a:t>Selected relevant variables aligned with project objectives.</a:t>
            </a:r>
          </a:p>
        </p:txBody>
      </p:sp>
      <p:sp>
        <p:nvSpPr>
          <p:cNvPr id="9" name="TextBox 8">
            <a:extLst>
              <a:ext uri="{FF2B5EF4-FFF2-40B4-BE49-F238E27FC236}">
                <a16:creationId xmlns:a16="http://schemas.microsoft.com/office/drawing/2014/main" id="{26D46961-8D3C-BDDA-5C45-F60459893521}"/>
              </a:ext>
            </a:extLst>
          </p:cNvPr>
          <p:cNvSpPr txBox="1"/>
          <p:nvPr/>
        </p:nvSpPr>
        <p:spPr>
          <a:xfrm>
            <a:off x="6167119" y="3381083"/>
            <a:ext cx="5385067" cy="34222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t>Data Wrangling</a:t>
            </a:r>
            <a:endParaRPr lang="en-MY" sz="1600" dirty="0"/>
          </a:p>
          <a:p>
            <a:pPr marL="285750" indent="-285750">
              <a:lnSpc>
                <a:spcPct val="150000"/>
              </a:lnSpc>
              <a:buFont typeface="Arial" panose="020B0604020202020204" pitchFamily="34" charset="0"/>
              <a:buChar char="•"/>
            </a:pPr>
            <a:r>
              <a:rPr lang="en-MY" sz="1600" dirty="0"/>
              <a:t>Cleaned data by removing null values, standardizing formats, and ensuring correct data types.</a:t>
            </a:r>
          </a:p>
          <a:p>
            <a:pPr marL="285750" indent="-285750">
              <a:lnSpc>
                <a:spcPct val="150000"/>
              </a:lnSpc>
              <a:buFont typeface="Arial" panose="020B0604020202020204" pitchFamily="34" charset="0"/>
              <a:buChar char="•"/>
            </a:pPr>
            <a:r>
              <a:rPr lang="en-MY" sz="1600" dirty="0"/>
              <a:t>Normalized numeric data and aggregated key metrics</a:t>
            </a:r>
          </a:p>
          <a:p>
            <a:pPr marL="285750" indent="-285750">
              <a:lnSpc>
                <a:spcPct val="150000"/>
              </a:lnSpc>
              <a:buFont typeface="Arial" panose="020B0604020202020204" pitchFamily="34" charset="0"/>
              <a:buChar char="•"/>
            </a:pPr>
            <a:r>
              <a:rPr lang="en-MY" sz="1600" dirty="0"/>
              <a:t>Encoded categorical data</a:t>
            </a:r>
          </a:p>
          <a:p>
            <a:pPr marL="285750" indent="-285750">
              <a:lnSpc>
                <a:spcPct val="150000"/>
              </a:lnSpc>
              <a:buFont typeface="Arial" panose="020B0604020202020204" pitchFamily="34" charset="0"/>
              <a:buChar char="•"/>
            </a:pPr>
            <a:r>
              <a:rPr lang="en-MY" sz="1600" dirty="0"/>
              <a:t>Handled outliers</a:t>
            </a:r>
          </a:p>
          <a:p>
            <a:pPr marL="285750" indent="-285750">
              <a:lnSpc>
                <a:spcPct val="150000"/>
              </a:lnSpc>
              <a:buFont typeface="Arial" panose="020B0604020202020204" pitchFamily="34" charset="0"/>
              <a:buChar char="•"/>
            </a:pPr>
            <a:r>
              <a:rPr lang="en-MY" sz="1600" dirty="0"/>
              <a:t>Addressed missing data</a:t>
            </a:r>
          </a:p>
          <a:p>
            <a:pPr marL="285750" indent="-285750">
              <a:lnSpc>
                <a:spcPct val="150000"/>
              </a:lnSpc>
              <a:buFont typeface="Arial" panose="020B0604020202020204" pitchFamily="34" charset="0"/>
              <a:buChar char="•"/>
            </a:pPr>
            <a:r>
              <a:rPr lang="en-MY" sz="1600" dirty="0"/>
              <a:t>Engineered features</a:t>
            </a:r>
          </a:p>
          <a:p>
            <a:pPr marL="285750" indent="-285750">
              <a:lnSpc>
                <a:spcPct val="150000"/>
              </a:lnSpc>
              <a:buFont typeface="Arial" panose="020B0604020202020204" pitchFamily="34" charset="0"/>
              <a:buChar char="•"/>
            </a:pPr>
            <a:r>
              <a:rPr lang="en-MY" sz="1600" dirty="0"/>
              <a:t>Removed duplicate records for dataset accuracy.</a:t>
            </a:r>
          </a:p>
        </p:txBody>
      </p:sp>
    </p:spTree>
    <p:custDataLst>
      <p:tags r:id="rId1"/>
    </p:custDataLst>
    <p:extLst>
      <p:ext uri="{BB962C8B-B14F-4D97-AF65-F5344CB8AC3E}">
        <p14:creationId xmlns:p14="http://schemas.microsoft.com/office/powerpoint/2010/main" val="3791692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27A2E-C667-F6D3-A1E3-47F70603EABA}"/>
            </a:ext>
          </a:extLst>
        </p:cNvPr>
        <p:cNvGrpSpPr/>
        <p:nvPr/>
      </p:nvGrpSpPr>
      <p:grpSpPr>
        <a:xfrm>
          <a:off x="0" y="0"/>
          <a:ext cx="0" cy="0"/>
          <a:chOff x="0" y="0"/>
          <a:chExt cx="0" cy="0"/>
        </a:xfrm>
      </p:grpSpPr>
      <p:pic>
        <p:nvPicPr>
          <p:cNvPr id="18" name="Content Placeholder 17" descr="A graph of a number of programming languages&#10;&#10;AI-generated content may be incorrect.">
            <a:extLst>
              <a:ext uri="{FF2B5EF4-FFF2-40B4-BE49-F238E27FC236}">
                <a16:creationId xmlns:a16="http://schemas.microsoft.com/office/drawing/2014/main" id="{4145BD89-F0D2-FD11-6CBF-A365FEE237D7}"/>
              </a:ext>
            </a:extLst>
          </p:cNvPr>
          <p:cNvPicPr>
            <a:picLocks noGrp="1" noChangeAspect="1"/>
          </p:cNvPicPr>
          <p:nvPr>
            <p:ph sz="half" idx="1"/>
          </p:nvPr>
        </p:nvPicPr>
        <p:blipFill>
          <a:blip r:embed="rId3"/>
          <a:stretch>
            <a:fillRect/>
          </a:stretch>
        </p:blipFill>
        <p:spPr>
          <a:xfrm>
            <a:off x="838200" y="1974542"/>
            <a:ext cx="4991100" cy="3860800"/>
          </a:xfrm>
        </p:spPr>
      </p:pic>
      <p:sp>
        <p:nvSpPr>
          <p:cNvPr id="7" name="Title 1">
            <a:extLst>
              <a:ext uri="{FF2B5EF4-FFF2-40B4-BE49-F238E27FC236}">
                <a16:creationId xmlns:a16="http://schemas.microsoft.com/office/drawing/2014/main" id="{5539A591-4DF0-3912-FF72-3FD0BD7B9C1F}"/>
              </a:ext>
            </a:extLst>
          </p:cNvPr>
          <p:cNvSpPr>
            <a:spLocks noGrp="1"/>
          </p:cNvSpPr>
          <p:nvPr>
            <p:ph type="title"/>
          </p:nvPr>
        </p:nvSpPr>
        <p:spPr>
          <a:xfrm>
            <a:off x="838200" y="365125"/>
            <a:ext cx="10515600" cy="1325563"/>
          </a:xfrm>
        </p:spPr>
        <p:txBody>
          <a:bodyPr/>
          <a:lstStyle/>
          <a:p>
            <a:r>
              <a:rPr lang="en-US" dirty="0"/>
              <a:t>PROGRAMMING LANGUAGE TRENDS</a:t>
            </a:r>
          </a:p>
        </p:txBody>
      </p:sp>
      <p:sp>
        <p:nvSpPr>
          <p:cNvPr id="11" name="Content Placeholder 2">
            <a:extLst>
              <a:ext uri="{FF2B5EF4-FFF2-40B4-BE49-F238E27FC236}">
                <a16:creationId xmlns:a16="http://schemas.microsoft.com/office/drawing/2014/main" id="{FBAA9DB0-9EAC-9B25-C7F3-3CE83758128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solidFill>
                  <a:schemeClr val="tx1"/>
                </a:solidFill>
              </a:rPr>
              <a:t>&lt; Bar chart of top 10 programming languages for the next year goes here.&gt;</a:t>
            </a:r>
          </a:p>
        </p:txBody>
      </p:sp>
      <p:pic>
        <p:nvPicPr>
          <p:cNvPr id="5" name="Content Placeholder 4" descr="A graph of a number of programming languages&#10;&#10;AI-generated content may be incorrect.">
            <a:extLst>
              <a:ext uri="{FF2B5EF4-FFF2-40B4-BE49-F238E27FC236}">
                <a16:creationId xmlns:a16="http://schemas.microsoft.com/office/drawing/2014/main" id="{88397EC8-BC01-CB66-A8D3-9F266FDCD0DB}"/>
              </a:ext>
            </a:extLst>
          </p:cNvPr>
          <p:cNvPicPr>
            <a:picLocks noGrp="1" noChangeAspect="1"/>
          </p:cNvPicPr>
          <p:nvPr>
            <p:ph sz="half" idx="2"/>
          </p:nvPr>
        </p:nvPicPr>
        <p:blipFill>
          <a:blip r:embed="rId4"/>
          <a:stretch>
            <a:fillRect/>
          </a:stretch>
        </p:blipFill>
        <p:spPr>
          <a:xfrm>
            <a:off x="6172200" y="1974542"/>
            <a:ext cx="5181600" cy="3823316"/>
          </a:xfrm>
        </p:spPr>
      </p:pic>
    </p:spTree>
    <p:custDataLst>
      <p:tags r:id="rId1"/>
    </p:custDataLst>
    <p:extLst>
      <p:ext uri="{BB962C8B-B14F-4D97-AF65-F5344CB8AC3E}">
        <p14:creationId xmlns:p14="http://schemas.microsoft.com/office/powerpoint/2010/main" val="3684467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C2B1B-8869-D407-C0EC-ACEEB32443EC}"/>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EEF1CF77-E325-55F8-6563-B6B9B916A484}"/>
              </a:ext>
            </a:extLst>
          </p:cNvPr>
          <p:cNvSpPr>
            <a:spLocks noGrp="1"/>
          </p:cNvSpPr>
          <p:nvPr>
            <p:ph type="title"/>
          </p:nvPr>
        </p:nvSpPr>
        <p:spPr>
          <a:xfrm>
            <a:off x="838200" y="18256"/>
            <a:ext cx="10515600" cy="1325563"/>
          </a:xfrm>
        </p:spPr>
        <p:txBody>
          <a:bodyPr/>
          <a:lstStyle/>
          <a:p>
            <a:r>
              <a:rPr lang="en-US" dirty="0"/>
              <a:t>PROGRAMMING LANGUAGE TRENDS BY AGE GROUP</a:t>
            </a:r>
          </a:p>
        </p:txBody>
      </p:sp>
      <p:sp>
        <p:nvSpPr>
          <p:cNvPr id="11" name="Content Placeholder 2">
            <a:extLst>
              <a:ext uri="{FF2B5EF4-FFF2-40B4-BE49-F238E27FC236}">
                <a16:creationId xmlns:a16="http://schemas.microsoft.com/office/drawing/2014/main" id="{33DA9652-6021-9D01-25BA-B24A90BFC8DA}"/>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solidFill>
                  <a:schemeClr val="tx1"/>
                </a:solidFill>
              </a:rPr>
              <a:t>&lt; Bar chart of top 10 programming languages for the next year goes here.&gt;</a:t>
            </a:r>
          </a:p>
        </p:txBody>
      </p:sp>
      <p:pic>
        <p:nvPicPr>
          <p:cNvPr id="4" name="Content Placeholder 13" descr="A graph of different colored bars&#10;&#10;AI-generated content may be incorrect.">
            <a:extLst>
              <a:ext uri="{FF2B5EF4-FFF2-40B4-BE49-F238E27FC236}">
                <a16:creationId xmlns:a16="http://schemas.microsoft.com/office/drawing/2014/main" id="{603CE746-AF42-BCAE-F555-B01CC8B3DBCB}"/>
              </a:ext>
            </a:extLst>
          </p:cNvPr>
          <p:cNvPicPr>
            <a:picLocks noGrp="1" noChangeAspect="1"/>
          </p:cNvPicPr>
          <p:nvPr>
            <p:ph sz="half" idx="1"/>
          </p:nvPr>
        </p:nvPicPr>
        <p:blipFill>
          <a:blip r:embed="rId3"/>
          <a:stretch>
            <a:fillRect/>
          </a:stretch>
        </p:blipFill>
        <p:spPr>
          <a:xfrm>
            <a:off x="838200" y="2339798"/>
            <a:ext cx="5181600" cy="3092803"/>
          </a:xfrm>
          <a:noFill/>
        </p:spPr>
      </p:pic>
      <p:pic>
        <p:nvPicPr>
          <p:cNvPr id="10" name="Content Placeholder 9" descr="A graph of different colored bars&#10;&#10;AI-generated content may be incorrect.">
            <a:extLst>
              <a:ext uri="{FF2B5EF4-FFF2-40B4-BE49-F238E27FC236}">
                <a16:creationId xmlns:a16="http://schemas.microsoft.com/office/drawing/2014/main" id="{F4D90341-2664-30FD-8952-795BA134C16C}"/>
              </a:ext>
            </a:extLst>
          </p:cNvPr>
          <p:cNvPicPr>
            <a:picLocks noGrp="1" noChangeAspect="1"/>
          </p:cNvPicPr>
          <p:nvPr>
            <p:ph sz="half" idx="2"/>
          </p:nvPr>
        </p:nvPicPr>
        <p:blipFill>
          <a:blip r:embed="rId4"/>
          <a:stretch>
            <a:fillRect/>
          </a:stretch>
        </p:blipFill>
        <p:spPr>
          <a:xfrm>
            <a:off x="6172200" y="2337542"/>
            <a:ext cx="5181600" cy="3097315"/>
          </a:xfrm>
        </p:spPr>
      </p:pic>
    </p:spTree>
    <p:custDataLst>
      <p:tags r:id="rId1"/>
    </p:custDataLst>
    <p:extLst>
      <p:ext uri="{BB962C8B-B14F-4D97-AF65-F5344CB8AC3E}">
        <p14:creationId xmlns:p14="http://schemas.microsoft.com/office/powerpoint/2010/main" val="512047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7BF14-48B4-018D-63EE-DF24A5A8CF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444DA4-C4B2-2A92-8A96-C527D8D026A7}"/>
              </a:ext>
            </a:extLst>
          </p:cNvPr>
          <p:cNvSpPr>
            <a:spLocks noGrp="1"/>
          </p:cNvSpPr>
          <p:nvPr>
            <p:ph type="title"/>
          </p:nvPr>
        </p:nvSpPr>
        <p:spPr>
          <a:xfrm>
            <a:off x="838200" y="365125"/>
            <a:ext cx="10515600" cy="1325563"/>
          </a:xfrm>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0E85DDBB-31B7-4F81-1E76-90009348F1DE}"/>
              </a:ext>
            </a:extLst>
          </p:cNvPr>
          <p:cNvSpPr>
            <a:spLocks noGrp="1"/>
          </p:cNvSpPr>
          <p:nvPr>
            <p:ph sz="half" idx="1"/>
          </p:nvPr>
        </p:nvSpPr>
        <p:spPr>
          <a:xfrm>
            <a:off x="813816" y="1825625"/>
            <a:ext cx="5181600" cy="4351338"/>
          </a:xfrm>
        </p:spPr>
        <p:txBody>
          <a:bodyPr>
            <a:normAutofit/>
          </a:bodyPr>
          <a:lstStyle/>
          <a:p>
            <a:pPr>
              <a:lnSpc>
                <a:spcPct val="150000"/>
              </a:lnSpc>
            </a:pPr>
            <a:r>
              <a:rPr lang="en-US" sz="1600" dirty="0"/>
              <a:t>The top 3 most used programming languages amongst respondents are </a:t>
            </a:r>
            <a:r>
              <a:rPr lang="en-US" sz="1600" b="1" dirty="0"/>
              <a:t>Bash</a:t>
            </a:r>
            <a:r>
              <a:rPr lang="en-US" sz="1600" dirty="0"/>
              <a:t>, </a:t>
            </a:r>
            <a:r>
              <a:rPr lang="en-US" sz="1600" b="1" dirty="0"/>
              <a:t>C# </a:t>
            </a:r>
            <a:r>
              <a:rPr lang="en-US" sz="1600" dirty="0"/>
              <a:t>and </a:t>
            </a:r>
            <a:r>
              <a:rPr lang="en-US" sz="1600" b="1" dirty="0"/>
              <a:t>HTML/CSS</a:t>
            </a:r>
            <a:r>
              <a:rPr lang="en-US" sz="1600" dirty="0"/>
              <a:t>.</a:t>
            </a:r>
          </a:p>
          <a:p>
            <a:pPr>
              <a:lnSpc>
                <a:spcPct val="150000"/>
              </a:lnSpc>
            </a:pPr>
            <a:r>
              <a:rPr lang="en-US" sz="1600" dirty="0"/>
              <a:t>The 3 least used programming languages amongst respondents are </a:t>
            </a:r>
            <a:r>
              <a:rPr lang="en-US" sz="1600" b="1" dirty="0"/>
              <a:t>JavaScript</a:t>
            </a:r>
            <a:r>
              <a:rPr lang="en-US" sz="1600" dirty="0"/>
              <a:t>, </a:t>
            </a:r>
            <a:r>
              <a:rPr lang="en-US" sz="1600" b="1" dirty="0"/>
              <a:t>Go </a:t>
            </a:r>
            <a:r>
              <a:rPr lang="en-US" sz="1600" dirty="0"/>
              <a:t>and </a:t>
            </a:r>
            <a:r>
              <a:rPr lang="en-US" sz="1600" b="1" dirty="0"/>
              <a:t>Python</a:t>
            </a:r>
            <a:r>
              <a:rPr lang="en-US" sz="1600" dirty="0"/>
              <a:t>.</a:t>
            </a:r>
          </a:p>
          <a:p>
            <a:pPr>
              <a:lnSpc>
                <a:spcPct val="150000"/>
              </a:lnSpc>
            </a:pPr>
            <a:r>
              <a:rPr lang="en-US" sz="1600" dirty="0"/>
              <a:t>The Majority of Respondents using </a:t>
            </a:r>
            <a:r>
              <a:rPr lang="en-US" sz="1600" b="1" dirty="0"/>
              <a:t>Bash</a:t>
            </a:r>
            <a:r>
              <a:rPr lang="en-US" sz="1600" dirty="0"/>
              <a:t>, </a:t>
            </a:r>
            <a:r>
              <a:rPr lang="en-US" sz="1600" b="1" dirty="0"/>
              <a:t>C# </a:t>
            </a:r>
            <a:r>
              <a:rPr lang="en-US" sz="1600" dirty="0"/>
              <a:t>and </a:t>
            </a:r>
            <a:r>
              <a:rPr lang="en-US" sz="1600" b="1" dirty="0"/>
              <a:t>HTML/CSS </a:t>
            </a:r>
            <a:r>
              <a:rPr lang="en-US" sz="1600" dirty="0"/>
              <a:t>fall in the age group of 25-34 years old.</a:t>
            </a:r>
          </a:p>
          <a:p>
            <a:pPr>
              <a:lnSpc>
                <a:spcPct val="150000"/>
              </a:lnSpc>
            </a:pPr>
            <a:r>
              <a:rPr lang="en-US" sz="1600" dirty="0"/>
              <a:t>The same age group also holds majority desire to work </a:t>
            </a:r>
            <a:r>
              <a:rPr lang="en-US" sz="1600" b="1" dirty="0"/>
              <a:t>Bash</a:t>
            </a:r>
            <a:r>
              <a:rPr lang="en-US" sz="1600" dirty="0"/>
              <a:t>, </a:t>
            </a:r>
            <a:r>
              <a:rPr lang="en-US" sz="1600" b="1" dirty="0"/>
              <a:t>C# </a:t>
            </a:r>
            <a:r>
              <a:rPr lang="en-US" sz="1600" dirty="0"/>
              <a:t>and </a:t>
            </a:r>
            <a:r>
              <a:rPr lang="en-US" sz="1600" b="1" dirty="0"/>
              <a:t>HTML/CSS</a:t>
            </a:r>
            <a:r>
              <a:rPr lang="en-US" sz="1600" dirty="0"/>
              <a:t>.</a:t>
            </a:r>
          </a:p>
        </p:txBody>
      </p:sp>
      <p:sp>
        <p:nvSpPr>
          <p:cNvPr id="7" name="Content Placeholder 2">
            <a:extLst>
              <a:ext uri="{FF2B5EF4-FFF2-40B4-BE49-F238E27FC236}">
                <a16:creationId xmlns:a16="http://schemas.microsoft.com/office/drawing/2014/main" id="{8DFD6D86-D58B-7B20-2C79-46CB091D8249}"/>
              </a:ext>
            </a:extLst>
          </p:cNvPr>
          <p:cNvSpPr txBox="1">
            <a:spLocks/>
          </p:cNvSpPr>
          <p:nvPr/>
        </p:nvSpPr>
        <p:spPr>
          <a:xfrm>
            <a:off x="5995416"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MY" sz="1600" b="1" dirty="0"/>
              <a:t>Popularity of Bash, C#, and HTML/CSS</a:t>
            </a:r>
            <a:r>
              <a:rPr lang="en-MY" sz="1600" dirty="0"/>
              <a:t>:</a:t>
            </a:r>
          </a:p>
          <a:p>
            <a:pPr lvl="1"/>
            <a:r>
              <a:rPr lang="en-MY" sz="1600" b="1" dirty="0"/>
              <a:t>Industry Demand</a:t>
            </a:r>
            <a:r>
              <a:rPr lang="en-MY" sz="1600" dirty="0"/>
              <a:t>: High demand in web development and system administration roles.</a:t>
            </a:r>
          </a:p>
          <a:p>
            <a:r>
              <a:rPr lang="en-MY" sz="1600" b="1" dirty="0"/>
              <a:t>Age Group Insight (25-34 years old)</a:t>
            </a:r>
            <a:r>
              <a:rPr lang="en-MY" sz="1600" dirty="0"/>
              <a:t>:</a:t>
            </a:r>
          </a:p>
          <a:p>
            <a:pPr lvl="1"/>
            <a:r>
              <a:rPr lang="en-MY" sz="1600" b="1" dirty="0"/>
              <a:t>Training Focus</a:t>
            </a:r>
            <a:r>
              <a:rPr lang="en-MY" sz="1600" dirty="0"/>
              <a:t>: Programs should emphasize these languages for this key age group.</a:t>
            </a:r>
          </a:p>
          <a:p>
            <a:r>
              <a:rPr lang="en-MY" sz="1600" b="1" dirty="0"/>
              <a:t>Growth Potential</a:t>
            </a:r>
            <a:r>
              <a:rPr lang="en-MY" sz="1600" dirty="0"/>
              <a:t>:</a:t>
            </a:r>
          </a:p>
          <a:p>
            <a:pPr lvl="1"/>
            <a:r>
              <a:rPr lang="en-MY" sz="1600" b="1" dirty="0"/>
              <a:t>Diversification</a:t>
            </a:r>
            <a:r>
              <a:rPr lang="en-MY" sz="1600" dirty="0"/>
              <a:t>: Learning less-used languages can open new job opportunities.</a:t>
            </a:r>
          </a:p>
        </p:txBody>
      </p:sp>
    </p:spTree>
    <p:custDataLst>
      <p:tags r:id="rId1"/>
    </p:custDataLst>
    <p:extLst>
      <p:ext uri="{BB962C8B-B14F-4D97-AF65-F5344CB8AC3E}">
        <p14:creationId xmlns:p14="http://schemas.microsoft.com/office/powerpoint/2010/main" val="3701288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A0F35-C02C-0C12-3664-049CAC5AFA69}"/>
            </a:ext>
          </a:extLst>
        </p:cNvPr>
        <p:cNvGrpSpPr/>
        <p:nvPr/>
      </p:nvGrpSpPr>
      <p:grpSpPr>
        <a:xfrm>
          <a:off x="0" y="0"/>
          <a:ext cx="0" cy="0"/>
          <a:chOff x="0" y="0"/>
          <a:chExt cx="0" cy="0"/>
        </a:xfrm>
      </p:grpSpPr>
      <p:pic>
        <p:nvPicPr>
          <p:cNvPr id="16" name="Content Placeholder 15" descr="A graph of a number of green columns&#10;&#10;AI-generated content may be incorrect.">
            <a:extLst>
              <a:ext uri="{FF2B5EF4-FFF2-40B4-BE49-F238E27FC236}">
                <a16:creationId xmlns:a16="http://schemas.microsoft.com/office/drawing/2014/main" id="{0B548A09-07F6-1510-2D66-C74D40717025}"/>
              </a:ext>
            </a:extLst>
          </p:cNvPr>
          <p:cNvPicPr>
            <a:picLocks noGrp="1" noChangeAspect="1"/>
          </p:cNvPicPr>
          <p:nvPr>
            <p:ph sz="half" idx="2"/>
          </p:nvPr>
        </p:nvPicPr>
        <p:blipFill>
          <a:blip r:embed="rId3"/>
          <a:stretch>
            <a:fillRect/>
          </a:stretch>
        </p:blipFill>
        <p:spPr>
          <a:xfrm>
            <a:off x="6248400" y="1924050"/>
            <a:ext cx="5029200" cy="3924300"/>
          </a:xfrm>
        </p:spPr>
      </p:pic>
      <p:pic>
        <p:nvPicPr>
          <p:cNvPr id="12" name="Content Placeholder 11" descr="A graph of a number of data&#10;&#10;AI-generated content may be incorrect.">
            <a:extLst>
              <a:ext uri="{FF2B5EF4-FFF2-40B4-BE49-F238E27FC236}">
                <a16:creationId xmlns:a16="http://schemas.microsoft.com/office/drawing/2014/main" id="{A6980AFA-07C1-4932-CF82-AF5FCE47528B}"/>
              </a:ext>
            </a:extLst>
          </p:cNvPr>
          <p:cNvPicPr>
            <a:picLocks noGrp="1" noChangeAspect="1"/>
          </p:cNvPicPr>
          <p:nvPr>
            <p:ph sz="half" idx="1"/>
          </p:nvPr>
        </p:nvPicPr>
        <p:blipFill>
          <a:blip r:embed="rId4"/>
          <a:stretch>
            <a:fillRect/>
          </a:stretch>
        </p:blipFill>
        <p:spPr>
          <a:xfrm>
            <a:off x="908050" y="1930400"/>
            <a:ext cx="5041900" cy="3911600"/>
          </a:xfrm>
        </p:spPr>
      </p:pic>
      <p:sp>
        <p:nvSpPr>
          <p:cNvPr id="2" name="Title 1">
            <a:extLst>
              <a:ext uri="{FF2B5EF4-FFF2-40B4-BE49-F238E27FC236}">
                <a16:creationId xmlns:a16="http://schemas.microsoft.com/office/drawing/2014/main" id="{580B430B-2D6C-26E3-5D00-4D061A250E06}"/>
              </a:ext>
            </a:extLst>
          </p:cNvPr>
          <p:cNvSpPr>
            <a:spLocks noGrp="1"/>
          </p:cNvSpPr>
          <p:nvPr>
            <p:ph type="title"/>
          </p:nvPr>
        </p:nvSpPr>
        <p:spPr>
          <a:xfrm>
            <a:off x="862584" y="428768"/>
            <a:ext cx="10515600" cy="1325563"/>
          </a:xfrm>
        </p:spPr>
        <p:txBody>
          <a:bodyPr/>
          <a:lstStyle/>
          <a:p>
            <a:r>
              <a:rPr lang="en-US" dirty="0"/>
              <a:t>DATABASE TRENDS</a:t>
            </a:r>
          </a:p>
        </p:txBody>
      </p:sp>
    </p:spTree>
    <p:custDataLst>
      <p:tags r:id="rId1"/>
    </p:custDataLst>
    <p:extLst>
      <p:ext uri="{BB962C8B-B14F-4D97-AF65-F5344CB8AC3E}">
        <p14:creationId xmlns:p14="http://schemas.microsoft.com/office/powerpoint/2010/main" val="15028874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8"/>
  <p:tag name="ARTICULATE_DESIGN_ID_SLIDE_TEMPLATE_SKILL_NETWORK" val="762xjmeN"/>
  <p:tag name="ARTICULATE_DESIGN_ID_IBM DEVELOPER 2018 WHITE BACKGROUND" val="AcyDFp8V"/>
  <p:tag name="ARTICULATE_SLIDE_THUMBNAIL_REFRESH"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LIDE_TEMPLATE_skill_network">
  <a:themeElements>
    <a:clrScheme name="IBM Skills Network">
      <a:dk1>
        <a:srgbClr val="262626"/>
      </a:dk1>
      <a:lt1>
        <a:srgbClr val="525252"/>
      </a:lt1>
      <a:dk2>
        <a:srgbClr val="FFFFFF"/>
      </a:dk2>
      <a:lt2>
        <a:srgbClr val="FFFFFF"/>
      </a:lt2>
      <a:accent1>
        <a:srgbClr val="6C4DEA"/>
      </a:accent1>
      <a:accent2>
        <a:srgbClr val="82CFFF"/>
      </a:accent2>
      <a:accent3>
        <a:srgbClr val="FF7EB6"/>
      </a:accent3>
      <a:accent4>
        <a:srgbClr val="3DDBD9"/>
      </a:accent4>
      <a:accent5>
        <a:srgbClr val="5B9BD5"/>
      </a:accent5>
      <a:accent6>
        <a:srgbClr val="525252"/>
      </a:accent6>
      <a:hlink>
        <a:srgbClr val="C1C7CD"/>
      </a:hlink>
      <a:folHlink>
        <a:srgbClr val="DA1E28"/>
      </a:folHlink>
    </a:clrScheme>
    <a:fontScheme name="IBM Skills Network">
      <a:majorFont>
        <a:latin typeface="IBM Plex Sans SemiBold"/>
        <a:ea typeface=""/>
        <a:cs typeface=""/>
      </a:majorFont>
      <a:minorFont>
        <a:latin typeface="IBM Plex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Skills Network PPT Template 01.2023.pptx" id="{565886F7-76CC-4370-877F-2511E1EB1B28}" vid="{AD061E48-3596-4052-9172-46F1919207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155be751-a274-42e8-93fb-f39d3b9bccc8">
      <Terms xmlns="http://schemas.microsoft.com/office/infopath/2007/PartnerControls"/>
    </lcf76f155ced4ddcb4097134ff3c332f>
    <TaxCatchAll xmlns="f80a141d-92ca-4d3d-9308-f7e7b1d44ce8" xsi:nil="true"/>
    <AWBlink xmlns="155be751-a274-42e8-93fb-f39d3b9bccc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9" ma:contentTypeDescription="Create a new document." ma:contentTypeScope="" ma:versionID="d7279d4efbac013e02c1e816bc7f7c13">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0a3fd1dbe83fc08387abb87098562ef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element ref="ns2:MediaLengthInSeconds" minOccurs="0"/>
                <xsd:element ref="ns2:lcf76f155ced4ddcb4097134ff3c332f" minOccurs="0"/>
                <xsd:element ref="ns3:TaxCatchAll" minOccurs="0"/>
                <xsd:element ref="ns2:MediaServiceObjectDetectorVersions" minOccurs="0"/>
                <xsd:element ref="ns2:AWBlink"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1bfc8dc1-ab14-4a6b-8a4a-9f7f0b948a9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AWBlink" ma:index="25" nillable="true" ma:displayName="AWB link" ma:description="Author Workbench link" ma:format="Dropdown" ma:internalName="AWBlink">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2edd55d-11a0-43df-8094-42adcb6055ca}" ma:internalName="TaxCatchAll" ma:showField="CatchAllData" ma:web="f80a141d-92ca-4d3d-9308-f7e7b1d44ce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155be751-a274-42e8-93fb-f39d3b9bccc8"/>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f80a141d-92ca-4d3d-9308-f7e7b1d44ce8"/>
    <ds:schemaRef ds:uri="http://www.w3.org/XML/1998/namespace"/>
    <ds:schemaRef ds:uri="http://purl.org/dc/terms/"/>
  </ds:schemaRefs>
</ds:datastoreItem>
</file>

<file path=customXml/itemProps3.xml><?xml version="1.0" encoding="utf-8"?>
<ds:datastoreItem xmlns:ds="http://schemas.openxmlformats.org/officeDocument/2006/customXml" ds:itemID="{BEAB06F8-DBB4-44C7-AF84-8B098C8B03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IBM PPT Temp Jan 2023</Template>
  <TotalTime>642</TotalTime>
  <Words>1199</Words>
  <Application>Microsoft Macintosh PowerPoint</Application>
  <PresentationFormat>Widescreen</PresentationFormat>
  <Paragraphs>112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Helv</vt:lpstr>
      <vt:lpstr>IBM Plex Mono</vt:lpstr>
      <vt:lpstr>IBM Plex Sans</vt:lpstr>
      <vt:lpstr>IBM Plex Sans SemiBold</vt:lpstr>
      <vt:lpstr>SLIDE_TEMPLATE_skill_network</vt:lpstr>
      <vt:lpstr>Trend Analysis  of  Developer Skills in IT</vt:lpstr>
      <vt:lpstr>PowerPoint Presentation</vt:lpstr>
      <vt:lpstr>EXECUTIVE SUMMARY</vt:lpstr>
      <vt:lpstr>INTRODUCTION</vt:lpstr>
      <vt:lpstr>METHODOLOGY</vt:lpstr>
      <vt:lpstr>PROGRAMMING LANGUAGE TRENDS</vt:lpstr>
      <vt:lpstr>PROGRAMMING LANGUAGE TRENDS BY AGE GROUP</vt:lpstr>
      <vt:lpstr>PROGRAMMING LANGUAGE TRENDS - FINDINGS &amp; IMPLICATIONS</vt:lpstr>
      <vt:lpstr>DATABASE TRENDS</vt:lpstr>
      <vt:lpstr>DATABASE TRENDS BY AGE GROUP</vt:lpstr>
      <vt:lpstr>DATABASE TRENDS - FINDINGS &amp; IMPLICATIONS</vt:lpstr>
      <vt:lpstr>CURRENT TECHNOLOGY USAGE</vt:lpstr>
      <vt:lpstr>FUTURE TECHNOLOGY TRENDS</vt:lpstr>
      <vt:lpstr>DEMOGRAPHICS</vt:lpstr>
      <vt:lpstr>OVERALL FINDINGS &amp; IMPLICATIONS</vt:lpstr>
      <vt:lpstr>DISCUSSION</vt:lpstr>
      <vt:lpstr>CONCLUSION</vt:lpstr>
      <vt:lpstr>APPENDIX</vt:lpstr>
      <vt:lpstr>POPULAR LANGUAGES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Tori Sleeper</dc:creator>
  <cp:lastModifiedBy>Aidil Sarjanisham</cp:lastModifiedBy>
  <cp:revision>127</cp:revision>
  <dcterms:created xsi:type="dcterms:W3CDTF">2024-10-30T05:40:03Z</dcterms:created>
  <dcterms:modified xsi:type="dcterms:W3CDTF">2025-01-26T14:47:00Z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y fmtid="{D5CDD505-2E9C-101B-9397-08002B2CF9AE}" pid="3" name="MediaServiceImageTags">
    <vt:lpwstr/>
  </property>
  <property fmtid="{D5CDD505-2E9C-101B-9397-08002B2CF9AE}" pid="4" name="ArticulateGUID">
    <vt:lpwstr>07C438A6-8092-445C-AC0D-AE1422093206</vt:lpwstr>
  </property>
  <property fmtid="{D5CDD505-2E9C-101B-9397-08002B2CF9AE}" pid="5" name="ArticulatePath">
    <vt:lpwstr>https://skilluptech.sharepoint.com/sites/Coursera/Shared Documents/General/PPT template/IBM Skills Network PPT Template 01.2023</vt:lpwstr>
  </property>
</Properties>
</file>