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71" r:id="rId2"/>
    <p:sldId id="260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</p:sldIdLst>
  <p:sldSz cx="6858000" cy="9906000" type="A4"/>
  <p:notesSz cx="6858000" cy="9144000"/>
  <p:embeddedFontLst>
    <p:embeddedFont>
      <p:font typeface="Play" panose="020B0604020202020204" charset="0"/>
      <p:regular r:id="rId14"/>
      <p:bold r:id="rId15"/>
    </p:embeddedFont>
    <p:embeddedFont>
      <p:font typeface="Rubik" pitchFamily="2" charset="-79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IjTqo3K3sA+qaQcyWGuxouObO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019823-FD4E-4325-A909-CEEA67606CA4}">
  <a:tblStyle styleId="{F3019823-FD4E-4325-A909-CEEA67606CA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02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0" name="Google Shape;40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8" name="Google Shape;4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556694130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g3556694130c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8" name="Google Shape;518;g3556694130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1449698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-1550678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467917" y="6629227"/>
            <a:ext cx="5915025" cy="216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350"/>
              <a:buNone/>
              <a:defRPr sz="135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72382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3471864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3471864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2915544" y="1426284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71489" y="527406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sz="33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71488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2271714" y="9181398"/>
            <a:ext cx="2314575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4843463" y="9181398"/>
            <a:ext cx="1543050" cy="527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4;p26">
            <a:extLst>
              <a:ext uri="{FF2B5EF4-FFF2-40B4-BE49-F238E27FC236}">
                <a16:creationId xmlns:a16="http://schemas.microsoft.com/office/drawing/2014/main" id="{790CC3A9-613E-28AA-E58F-8F79B0B607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633" y="2702743"/>
            <a:ext cx="2386174" cy="48910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5;p26">
            <a:extLst>
              <a:ext uri="{FF2B5EF4-FFF2-40B4-BE49-F238E27FC236}">
                <a16:creationId xmlns:a16="http://schemas.microsoft.com/office/drawing/2014/main" id="{89322405-7E73-79E2-7C9D-E9811EE40BE8}"/>
              </a:ext>
            </a:extLst>
          </p:cNvPr>
          <p:cNvSpPr/>
          <p:nvPr/>
        </p:nvSpPr>
        <p:spPr>
          <a:xfrm>
            <a:off x="627317" y="3443407"/>
            <a:ext cx="2080450" cy="686510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96;p26">
            <a:extLst>
              <a:ext uri="{FF2B5EF4-FFF2-40B4-BE49-F238E27FC236}">
                <a16:creationId xmlns:a16="http://schemas.microsoft.com/office/drawing/2014/main" id="{5F2D6262-3141-1D03-6385-31115C5D83FD}"/>
              </a:ext>
            </a:extLst>
          </p:cNvPr>
          <p:cNvSpPr/>
          <p:nvPr/>
        </p:nvSpPr>
        <p:spPr>
          <a:xfrm>
            <a:off x="619631" y="4191082"/>
            <a:ext cx="2080450" cy="781029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97;p26">
            <a:extLst>
              <a:ext uri="{FF2B5EF4-FFF2-40B4-BE49-F238E27FC236}">
                <a16:creationId xmlns:a16="http://schemas.microsoft.com/office/drawing/2014/main" id="{E0435B18-3584-5365-16ED-D672848A289C}"/>
              </a:ext>
            </a:extLst>
          </p:cNvPr>
          <p:cNvSpPr/>
          <p:nvPr/>
        </p:nvSpPr>
        <p:spPr>
          <a:xfrm>
            <a:off x="619631" y="5033277"/>
            <a:ext cx="2080450" cy="688136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8;p26">
            <a:extLst>
              <a:ext uri="{FF2B5EF4-FFF2-40B4-BE49-F238E27FC236}">
                <a16:creationId xmlns:a16="http://schemas.microsoft.com/office/drawing/2014/main" id="{72EDBC36-229C-352E-B5BE-5FDC051DC197}"/>
              </a:ext>
            </a:extLst>
          </p:cNvPr>
          <p:cNvSpPr/>
          <p:nvPr/>
        </p:nvSpPr>
        <p:spPr>
          <a:xfrm>
            <a:off x="619631" y="5778824"/>
            <a:ext cx="2080450" cy="587470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99;p26">
            <a:extLst>
              <a:ext uri="{FF2B5EF4-FFF2-40B4-BE49-F238E27FC236}">
                <a16:creationId xmlns:a16="http://schemas.microsoft.com/office/drawing/2014/main" id="{7731CA7D-778F-0103-BE3D-1FDD43FF0A19}"/>
              </a:ext>
            </a:extLst>
          </p:cNvPr>
          <p:cNvSpPr/>
          <p:nvPr/>
        </p:nvSpPr>
        <p:spPr>
          <a:xfrm>
            <a:off x="619631" y="6438351"/>
            <a:ext cx="2080450" cy="710862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200;p26">
            <a:extLst>
              <a:ext uri="{FF2B5EF4-FFF2-40B4-BE49-F238E27FC236}">
                <a16:creationId xmlns:a16="http://schemas.microsoft.com/office/drawing/2014/main" id="{0022E9B2-21A6-CB78-741F-3AB4BF839ADE}"/>
              </a:ext>
            </a:extLst>
          </p:cNvPr>
          <p:cNvGrpSpPr/>
          <p:nvPr/>
        </p:nvGrpSpPr>
        <p:grpSpPr>
          <a:xfrm>
            <a:off x="3429000" y="3846471"/>
            <a:ext cx="2815383" cy="741561"/>
            <a:chOff x="3585562" y="1851602"/>
            <a:chExt cx="2815383" cy="741561"/>
          </a:xfrm>
        </p:grpSpPr>
        <p:sp>
          <p:nvSpPr>
            <p:cNvPr id="11" name="Google Shape;201;p26">
              <a:extLst>
                <a:ext uri="{FF2B5EF4-FFF2-40B4-BE49-F238E27FC236}">
                  <a16:creationId xmlns:a16="http://schemas.microsoft.com/office/drawing/2014/main" id="{D74D5390-228C-890B-219C-B7AC273C1B3D}"/>
                </a:ext>
              </a:extLst>
            </p:cNvPr>
            <p:cNvSpPr/>
            <p:nvPr/>
          </p:nvSpPr>
          <p:spPr>
            <a:xfrm>
              <a:off x="3649586" y="2023409"/>
              <a:ext cx="2751359" cy="569754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Card created when patient scan is identified as CTA  taken under stroke protocol. </a:t>
              </a: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Flagged by AI for suspected VO.</a:t>
              </a:r>
              <a:endParaRPr sz="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2" name="Google Shape;202;p26">
              <a:extLst>
                <a:ext uri="{FF2B5EF4-FFF2-40B4-BE49-F238E27FC236}">
                  <a16:creationId xmlns:a16="http://schemas.microsoft.com/office/drawing/2014/main" id="{5A231639-0B40-073E-1644-33F7BF830B7B}"/>
                </a:ext>
              </a:extLst>
            </p:cNvPr>
            <p:cNvSpPr/>
            <p:nvPr/>
          </p:nvSpPr>
          <p:spPr>
            <a:xfrm>
              <a:off x="3585562" y="1851602"/>
              <a:ext cx="1523770" cy="246354"/>
            </a:xfrm>
            <a:prstGeom prst="roundRect">
              <a:avLst>
                <a:gd name="adj" fmla="val 8205"/>
              </a:avLst>
            </a:prstGeom>
            <a:solidFill>
              <a:srgbClr val="1A1E3E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Michael Brown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13" name="Google Shape;203;p26">
            <a:extLst>
              <a:ext uri="{FF2B5EF4-FFF2-40B4-BE49-F238E27FC236}">
                <a16:creationId xmlns:a16="http://schemas.microsoft.com/office/drawing/2014/main" id="{783F4C44-FF14-CBAE-79C2-81CFC3A04377}"/>
              </a:ext>
            </a:extLst>
          </p:cNvPr>
          <p:cNvGrpSpPr/>
          <p:nvPr/>
        </p:nvGrpSpPr>
        <p:grpSpPr>
          <a:xfrm>
            <a:off x="3429000" y="4963743"/>
            <a:ext cx="2879552" cy="741560"/>
            <a:chOff x="3608072" y="3186683"/>
            <a:chExt cx="2879552" cy="741560"/>
          </a:xfrm>
        </p:grpSpPr>
        <p:sp>
          <p:nvSpPr>
            <p:cNvPr id="14" name="Google Shape;204;p26">
              <a:extLst>
                <a:ext uri="{FF2B5EF4-FFF2-40B4-BE49-F238E27FC236}">
                  <a16:creationId xmlns:a16="http://schemas.microsoft.com/office/drawing/2014/main" id="{6C2B388C-7421-6A2F-9021-D2D03B94458A}"/>
                </a:ext>
              </a:extLst>
            </p:cNvPr>
            <p:cNvSpPr/>
            <p:nvPr/>
          </p:nvSpPr>
          <p:spPr>
            <a:xfrm>
              <a:off x="3672097" y="3358489"/>
              <a:ext cx="2815527" cy="569754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Card created when head CTA analyzed for VO  under non-stroke protocol. </a:t>
              </a: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Flagged by AI for suspected VO &amp; suspected BA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05;p26">
              <a:extLst>
                <a:ext uri="{FF2B5EF4-FFF2-40B4-BE49-F238E27FC236}">
                  <a16:creationId xmlns:a16="http://schemas.microsoft.com/office/drawing/2014/main" id="{4F241537-8588-2A6D-493D-CAB09290A9DD}"/>
                </a:ext>
              </a:extLst>
            </p:cNvPr>
            <p:cNvSpPr/>
            <p:nvPr/>
          </p:nvSpPr>
          <p:spPr>
            <a:xfrm>
              <a:off x="3608072" y="3186683"/>
              <a:ext cx="2132869" cy="251461"/>
            </a:xfrm>
            <a:prstGeom prst="roundRect">
              <a:avLst>
                <a:gd name="adj" fmla="val 8205"/>
              </a:avLst>
            </a:prstGeom>
            <a:solidFill>
              <a:srgbClr val="1A1E3E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Rachel McDonald Williamson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cxnSp>
        <p:nvCxnSpPr>
          <p:cNvPr id="16" name="Google Shape;206;p26">
            <a:extLst>
              <a:ext uri="{FF2B5EF4-FFF2-40B4-BE49-F238E27FC236}">
                <a16:creationId xmlns:a16="http://schemas.microsoft.com/office/drawing/2014/main" id="{691136F6-9CFB-A307-3AE0-26724D7F0AE5}"/>
              </a:ext>
            </a:extLst>
          </p:cNvPr>
          <p:cNvCxnSpPr>
            <a:stCxn id="7" idx="3"/>
            <a:endCxn id="15" idx="1"/>
          </p:cNvCxnSpPr>
          <p:nvPr/>
        </p:nvCxnSpPr>
        <p:spPr>
          <a:xfrm rot="10800000" flipH="1">
            <a:off x="2700081" y="5089345"/>
            <a:ext cx="729000" cy="2880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17" name="Google Shape;207;p26">
            <a:extLst>
              <a:ext uri="{FF2B5EF4-FFF2-40B4-BE49-F238E27FC236}">
                <a16:creationId xmlns:a16="http://schemas.microsoft.com/office/drawing/2014/main" id="{3D64EFC6-0C43-C03D-50F8-62EF9C8B316C}"/>
              </a:ext>
            </a:extLst>
          </p:cNvPr>
          <p:cNvGrpSpPr/>
          <p:nvPr/>
        </p:nvGrpSpPr>
        <p:grpSpPr>
          <a:xfrm>
            <a:off x="3429000" y="6081014"/>
            <a:ext cx="2870981" cy="696658"/>
            <a:chOff x="3701932" y="5763876"/>
            <a:chExt cx="2870981" cy="696658"/>
          </a:xfrm>
        </p:grpSpPr>
        <p:sp>
          <p:nvSpPr>
            <p:cNvPr id="18" name="Google Shape;208;p26">
              <a:extLst>
                <a:ext uri="{FF2B5EF4-FFF2-40B4-BE49-F238E27FC236}">
                  <a16:creationId xmlns:a16="http://schemas.microsoft.com/office/drawing/2014/main" id="{24D18EA2-3BC7-61AF-67EC-332205CFB2BA}"/>
                </a:ext>
              </a:extLst>
            </p:cNvPr>
            <p:cNvSpPr/>
            <p:nvPr/>
          </p:nvSpPr>
          <p:spPr>
            <a:xfrm>
              <a:off x="3765098" y="5868805"/>
              <a:ext cx="2807815" cy="591729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171450" marR="0" lvl="0" indent="-1270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171450" marR="0" lvl="0" indent="-1270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171450" marR="0" lvl="0" indent="-1270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14000"/>
                </a:lnSpc>
                <a:spcBef>
                  <a:spcPts val="180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Card created when imaging verified as  NCCT taken under non-stroke protocol (trauma). </a:t>
              </a: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Flagged by AI for suspected ICH.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09;p26">
              <a:extLst>
                <a:ext uri="{FF2B5EF4-FFF2-40B4-BE49-F238E27FC236}">
                  <a16:creationId xmlns:a16="http://schemas.microsoft.com/office/drawing/2014/main" id="{8B1E7271-167E-6F24-8EA5-DFB76311B687}"/>
                </a:ext>
              </a:extLst>
            </p:cNvPr>
            <p:cNvSpPr/>
            <p:nvPr/>
          </p:nvSpPr>
          <p:spPr>
            <a:xfrm>
              <a:off x="3701932" y="5763876"/>
              <a:ext cx="1679271" cy="189716"/>
            </a:xfrm>
            <a:prstGeom prst="roundRect">
              <a:avLst>
                <a:gd name="adj" fmla="val 8205"/>
              </a:avLst>
            </a:prstGeom>
            <a:solidFill>
              <a:srgbClr val="1A1E3E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Patrick King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cxnSp>
        <p:nvCxnSpPr>
          <p:cNvPr id="20" name="Google Shape;210;p26">
            <a:extLst>
              <a:ext uri="{FF2B5EF4-FFF2-40B4-BE49-F238E27FC236}">
                <a16:creationId xmlns:a16="http://schemas.microsoft.com/office/drawing/2014/main" id="{219939EB-872A-0E21-1CE8-C15CCA7A1178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2700081" y="6072559"/>
            <a:ext cx="792000" cy="4092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21" name="Google Shape;211;p26">
            <a:extLst>
              <a:ext uri="{FF2B5EF4-FFF2-40B4-BE49-F238E27FC236}">
                <a16:creationId xmlns:a16="http://schemas.microsoft.com/office/drawing/2014/main" id="{A0DF7AE8-0AC0-7F85-B2E7-414510D2E6E2}"/>
              </a:ext>
            </a:extLst>
          </p:cNvPr>
          <p:cNvGrpSpPr/>
          <p:nvPr/>
        </p:nvGrpSpPr>
        <p:grpSpPr>
          <a:xfrm>
            <a:off x="3429000" y="7149213"/>
            <a:ext cx="2807938" cy="726617"/>
            <a:chOff x="3765098" y="6863371"/>
            <a:chExt cx="2724112" cy="726617"/>
          </a:xfrm>
        </p:grpSpPr>
        <p:sp>
          <p:nvSpPr>
            <p:cNvPr id="22" name="Google Shape;212;p26">
              <a:extLst>
                <a:ext uri="{FF2B5EF4-FFF2-40B4-BE49-F238E27FC236}">
                  <a16:creationId xmlns:a16="http://schemas.microsoft.com/office/drawing/2014/main" id="{68DAC652-A79B-955E-04C6-0AE6932EE4D4}"/>
                </a:ext>
              </a:extLst>
            </p:cNvPr>
            <p:cNvSpPr/>
            <p:nvPr/>
          </p:nvSpPr>
          <p:spPr>
            <a:xfrm>
              <a:off x="3865710" y="7050588"/>
              <a:ext cx="2623500" cy="539400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171450" marR="0" lvl="0" indent="-1270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Card created when imaging verified as  CTA taken under non-stroke protocol (trauma). </a:t>
              </a: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AI analysis did not produce any flags.</a:t>
              </a:r>
              <a:endParaRPr sz="1400" b="1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13;p26">
              <a:extLst>
                <a:ext uri="{FF2B5EF4-FFF2-40B4-BE49-F238E27FC236}">
                  <a16:creationId xmlns:a16="http://schemas.microsoft.com/office/drawing/2014/main" id="{4CA8A773-55F7-5246-A07C-C5C3ACC9584F}"/>
                </a:ext>
              </a:extLst>
            </p:cNvPr>
            <p:cNvSpPr/>
            <p:nvPr/>
          </p:nvSpPr>
          <p:spPr>
            <a:xfrm>
              <a:off x="3765098" y="6863371"/>
              <a:ext cx="1679271" cy="251461"/>
            </a:xfrm>
            <a:prstGeom prst="roundRect">
              <a:avLst>
                <a:gd name="adj" fmla="val 8205"/>
              </a:avLst>
            </a:prstGeom>
            <a:solidFill>
              <a:srgbClr val="1A1E3E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Daniel Robinson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cxnSp>
        <p:nvCxnSpPr>
          <p:cNvPr id="24" name="Google Shape;214;p26">
            <a:extLst>
              <a:ext uri="{FF2B5EF4-FFF2-40B4-BE49-F238E27FC236}">
                <a16:creationId xmlns:a16="http://schemas.microsoft.com/office/drawing/2014/main" id="{733FF137-530B-DFD2-5000-B1862B0DA53E}"/>
              </a:ext>
            </a:extLst>
          </p:cNvPr>
          <p:cNvCxnSpPr>
            <a:stCxn id="9" idx="3"/>
            <a:endCxn id="22" idx="1"/>
          </p:cNvCxnSpPr>
          <p:nvPr/>
        </p:nvCxnSpPr>
        <p:spPr>
          <a:xfrm>
            <a:off x="2700081" y="6793782"/>
            <a:ext cx="832500" cy="8124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5" name="Google Shape;215;p26">
            <a:extLst>
              <a:ext uri="{FF2B5EF4-FFF2-40B4-BE49-F238E27FC236}">
                <a16:creationId xmlns:a16="http://schemas.microsoft.com/office/drawing/2014/main" id="{1ADAC9AB-A2AB-8AC1-91C5-3C29F4E452D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rot="10800000" flipH="1">
            <a:off x="2700081" y="3969597"/>
            <a:ext cx="729000" cy="6120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6" name="Google Shape;216;p26">
            <a:extLst>
              <a:ext uri="{FF2B5EF4-FFF2-40B4-BE49-F238E27FC236}">
                <a16:creationId xmlns:a16="http://schemas.microsoft.com/office/drawing/2014/main" id="{60778096-C7C8-042C-7619-3EDA9C2F63DD}"/>
              </a:ext>
            </a:extLst>
          </p:cNvPr>
          <p:cNvCxnSpPr>
            <a:stCxn id="5" idx="3"/>
            <a:endCxn id="29" idx="1"/>
          </p:cNvCxnSpPr>
          <p:nvPr/>
        </p:nvCxnSpPr>
        <p:spPr>
          <a:xfrm rot="10800000" flipH="1">
            <a:off x="2707767" y="2827862"/>
            <a:ext cx="721200" cy="9588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27" name="Google Shape;218;p26">
            <a:extLst>
              <a:ext uri="{FF2B5EF4-FFF2-40B4-BE49-F238E27FC236}">
                <a16:creationId xmlns:a16="http://schemas.microsoft.com/office/drawing/2014/main" id="{282036D6-B0D4-4578-727F-1F8321B1F7A7}"/>
              </a:ext>
            </a:extLst>
          </p:cNvPr>
          <p:cNvGrpSpPr/>
          <p:nvPr/>
        </p:nvGrpSpPr>
        <p:grpSpPr>
          <a:xfrm>
            <a:off x="3429000" y="2704634"/>
            <a:ext cx="2927552" cy="750964"/>
            <a:chOff x="3529725" y="711061"/>
            <a:chExt cx="2927552" cy="750964"/>
          </a:xfrm>
        </p:grpSpPr>
        <p:sp>
          <p:nvSpPr>
            <p:cNvPr id="28" name="Google Shape;219;p26">
              <a:extLst>
                <a:ext uri="{FF2B5EF4-FFF2-40B4-BE49-F238E27FC236}">
                  <a16:creationId xmlns:a16="http://schemas.microsoft.com/office/drawing/2014/main" id="{E0D799E4-0393-2214-C508-39FE4D08D41A}"/>
                </a:ext>
              </a:extLst>
            </p:cNvPr>
            <p:cNvSpPr/>
            <p:nvPr/>
          </p:nvSpPr>
          <p:spPr>
            <a:xfrm>
              <a:off x="3649577" y="864725"/>
              <a:ext cx="2807700" cy="597300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Card created when patient scan is identified as taken under stroke protocol – before imaging uploaded. </a:t>
              </a: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AI analysis not performed yet.</a:t>
              </a:r>
              <a:endParaRPr sz="800" b="1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17;p26">
              <a:extLst>
                <a:ext uri="{FF2B5EF4-FFF2-40B4-BE49-F238E27FC236}">
                  <a16:creationId xmlns:a16="http://schemas.microsoft.com/office/drawing/2014/main" id="{9F367928-D4ED-4AC9-9D02-381D5E880542}"/>
                </a:ext>
              </a:extLst>
            </p:cNvPr>
            <p:cNvSpPr/>
            <p:nvPr/>
          </p:nvSpPr>
          <p:spPr>
            <a:xfrm>
              <a:off x="3529725" y="711061"/>
              <a:ext cx="1523770" cy="246354"/>
            </a:xfrm>
            <a:prstGeom prst="roundRect">
              <a:avLst>
                <a:gd name="adj" fmla="val 8205"/>
              </a:avLst>
            </a:prstGeom>
            <a:solidFill>
              <a:srgbClr val="1A1E3E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Marina Schultz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46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" name="Google Shape;520;g3556694130c_1_0"/>
          <p:cNvGraphicFramePr/>
          <p:nvPr/>
        </p:nvGraphicFramePr>
        <p:xfrm>
          <a:off x="395246" y="2281878"/>
          <a:ext cx="5891250" cy="1849020"/>
        </p:xfrm>
        <a:graphic>
          <a:graphicData uri="http://schemas.openxmlformats.org/drawingml/2006/table">
            <a:tbl>
              <a:tblPr>
                <a:noFill/>
                <a:tableStyleId>{F3019823-FD4E-4325-A909-CEEA67606CA4}</a:tableStyleId>
              </a:tblPr>
              <a:tblGrid>
                <a:gridCol w="132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Notification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A1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Description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A1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solidFill>
                            <a:schemeClr val="lt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Default</a:t>
                      </a:r>
                      <a:endParaRPr sz="900" b="1" u="none" strike="noStrike" cap="none">
                        <a:solidFill>
                          <a:schemeClr val="lt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A1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Rubik"/>
                          <a:ea typeface="Rubik"/>
                          <a:cs typeface="Rubik"/>
                          <a:sym typeface="Rubik"/>
                        </a:rPr>
                        <a:t>First Suspected Stroke Imaging</a:t>
                      </a:r>
                      <a:endParaRPr sz="900" b="1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First stroke-related imaging series added to Patient Card</a:t>
                      </a:r>
                      <a:endParaRPr sz="1400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On/Regular</a:t>
                      </a:r>
                      <a:endParaRPr sz="1400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Rubik"/>
                          <a:ea typeface="Rubik"/>
                          <a:cs typeface="Rubik"/>
                          <a:sym typeface="Rubik"/>
                        </a:rPr>
                        <a:t>ICH</a:t>
                      </a:r>
                      <a:endParaRPr sz="1400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Rubik"/>
                          <a:ea typeface="Rubik"/>
                          <a:cs typeface="Rubik"/>
                          <a:sym typeface="Rubik"/>
                        </a:rPr>
                        <a:t>Head NCCT with suspected ICH AI flag available in the app.</a:t>
                      </a:r>
                      <a:endParaRPr sz="1400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Off</a:t>
                      </a:r>
                      <a:endParaRPr sz="900" u="none" strike="noStrike" cap="none">
                        <a:solidFill>
                          <a:schemeClr val="dk1"/>
                        </a:solidFill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Rubik"/>
                          <a:ea typeface="Rubik"/>
                          <a:cs typeface="Rubik"/>
                          <a:sym typeface="Rubik"/>
                        </a:rPr>
                        <a:t>BA</a:t>
                      </a:r>
                      <a:endParaRPr sz="1400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Head CTA with suspected BA AI flag available in the app.</a:t>
                      </a:r>
                      <a:endParaRPr sz="1400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5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Off</a:t>
                      </a:r>
                      <a:endParaRPr sz="1400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Rubik"/>
                          <a:ea typeface="Rubik"/>
                          <a:cs typeface="Rubik"/>
                          <a:sym typeface="Rubik"/>
                        </a:rPr>
                        <a:t>VO</a:t>
                      </a:r>
                      <a:endParaRPr sz="900" b="1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Rubik"/>
                          <a:ea typeface="Rubik"/>
                          <a:cs typeface="Rubik"/>
                          <a:sym typeface="Rubik"/>
                        </a:rPr>
                        <a:t>Head CTA with </a:t>
                      </a:r>
                      <a:r>
                        <a:rPr lang="en-US" sz="900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suspected </a:t>
                      </a:r>
                      <a:r>
                        <a:rPr lang="en-US" sz="900" u="none" strike="noStrike" cap="none">
                          <a:latin typeface="Rubik"/>
                          <a:ea typeface="Rubik"/>
                          <a:cs typeface="Rubik"/>
                          <a:sym typeface="Rubik"/>
                        </a:rPr>
                        <a:t>VO AI flag available in the app.</a:t>
                      </a:r>
                      <a:endParaRPr sz="1400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On/Siren</a:t>
                      </a:r>
                      <a:endParaRPr sz="1400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1" u="none" strike="noStrike" cap="none">
                          <a:latin typeface="Rubik"/>
                          <a:ea typeface="Rubik"/>
                          <a:cs typeface="Rubik"/>
                          <a:sym typeface="Rubik"/>
                        </a:rPr>
                        <a:t>CTP</a:t>
                      </a:r>
                      <a:endParaRPr sz="900" b="1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b="0" i="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CTP imaging is available in the app.</a:t>
                      </a:r>
                      <a:endParaRPr sz="1400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solidFill>
                            <a:schemeClr val="dk1"/>
                          </a:solidFill>
                          <a:latin typeface="Rubik"/>
                          <a:ea typeface="Rubik"/>
                          <a:cs typeface="Rubik"/>
                          <a:sym typeface="Rubik"/>
                        </a:rPr>
                        <a:t>On/Regular</a:t>
                      </a:r>
                      <a:endParaRPr sz="1400" u="none" strike="noStrike" cap="none">
                        <a:latin typeface="Rubik"/>
                        <a:ea typeface="Rubik"/>
                        <a:cs typeface="Rubik"/>
                        <a:sym typeface="Rubik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7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1" name="Google Shape;521;g3556694130c_1_0"/>
          <p:cNvSpPr/>
          <p:nvPr/>
        </p:nvSpPr>
        <p:spPr>
          <a:xfrm rot="-584940">
            <a:off x="6041914" y="2608553"/>
            <a:ext cx="542129" cy="223421"/>
          </a:xfrm>
          <a:prstGeom prst="roundRect">
            <a:avLst>
              <a:gd name="adj" fmla="val 16667"/>
            </a:avLst>
          </a:prstGeom>
          <a:solidFill>
            <a:srgbClr val="1A1E3E"/>
          </a:solidFill>
          <a:ln w="25400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g3556694130c_1_0"/>
          <p:cNvSpPr/>
          <p:nvPr/>
        </p:nvSpPr>
        <p:spPr>
          <a:xfrm rot="-584940">
            <a:off x="6091373" y="2938606"/>
            <a:ext cx="542129" cy="223421"/>
          </a:xfrm>
          <a:prstGeom prst="roundRect">
            <a:avLst>
              <a:gd name="adj" fmla="val 16667"/>
            </a:avLst>
          </a:prstGeom>
          <a:solidFill>
            <a:srgbClr val="1A1E3E"/>
          </a:solidFill>
          <a:ln w="25400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g3556694130c_1_0"/>
          <p:cNvSpPr txBox="1"/>
          <p:nvPr/>
        </p:nvSpPr>
        <p:spPr>
          <a:xfrm>
            <a:off x="6402558" y="9626955"/>
            <a:ext cx="455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g3556694130c_1_0"/>
          <p:cNvSpPr txBox="1"/>
          <p:nvPr/>
        </p:nvSpPr>
        <p:spPr>
          <a:xfrm>
            <a:off x="319032" y="1500180"/>
            <a:ext cx="59937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Mobile Stroke App offers three new notifications that allow clinical teams to focus on relevant cases</a:t>
            </a: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0"/>
                  </a:ext>
                </a:extLst>
              </a:rPr>
              <a:t>, and </a:t>
            </a:r>
            <a:r>
              <a:rPr lang="en-US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1"/>
                  </a:ext>
                </a:extLst>
              </a:rPr>
              <a:t>supports clinicians in managing </a:t>
            </a: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2"/>
                  </a:ext>
                </a:extLst>
              </a:rPr>
              <a:t>emergent situations </a:t>
            </a:r>
            <a:r>
              <a:rPr lang="en-US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3"/>
                  </a:ext>
                </a:extLst>
              </a:rPr>
              <a:t>effectively</a:t>
            </a: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4"/>
                  </a:ext>
                </a:extLst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525" name="Google Shape;525;g3556694130c_1_0"/>
          <p:cNvGrpSpPr/>
          <p:nvPr/>
        </p:nvGrpSpPr>
        <p:grpSpPr>
          <a:xfrm>
            <a:off x="0" y="6926"/>
            <a:ext cx="6858000" cy="516336"/>
            <a:chOff x="0" y="6926"/>
            <a:chExt cx="6858000" cy="516336"/>
          </a:xfrm>
        </p:grpSpPr>
        <p:sp>
          <p:nvSpPr>
            <p:cNvPr id="526" name="Google Shape;526;g3556694130c_1_0"/>
            <p:cNvSpPr/>
            <p:nvPr/>
          </p:nvSpPr>
          <p:spPr>
            <a:xfrm>
              <a:off x="0" y="399362"/>
              <a:ext cx="6858000" cy="123900"/>
            </a:xfrm>
            <a:prstGeom prst="rect">
              <a:avLst/>
            </a:prstGeom>
            <a:solidFill>
              <a:srgbClr val="D3E8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3556694130c_1_0"/>
            <p:cNvSpPr/>
            <p:nvPr/>
          </p:nvSpPr>
          <p:spPr>
            <a:xfrm>
              <a:off x="0" y="6926"/>
              <a:ext cx="6858000" cy="413400"/>
            </a:xfrm>
            <a:prstGeom prst="rect">
              <a:avLst/>
            </a:prstGeom>
            <a:gradFill>
              <a:gsLst>
                <a:gs pos="0">
                  <a:srgbClr val="007FFF"/>
                </a:gs>
                <a:gs pos="100000">
                  <a:srgbClr val="060C4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9"/>
                <a:buFont typeface="Arial"/>
                <a:buNone/>
              </a:pPr>
              <a:endParaRPr sz="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8" name="Google Shape;528;g3556694130c_1_0"/>
            <p:cNvPicPr preferRelativeResize="0"/>
            <p:nvPr/>
          </p:nvPicPr>
          <p:blipFill rotWithShape="1">
            <a:blip r:embed="rId3">
              <a:alphaModFix/>
            </a:blip>
            <a:srcRect l="73148" t="26296" r="10924" b="63629"/>
            <a:stretch/>
          </p:blipFill>
          <p:spPr>
            <a:xfrm>
              <a:off x="6076387" y="61612"/>
              <a:ext cx="732576" cy="2896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9" name="Google Shape;529;g3556694130c_1_0"/>
          <p:cNvSpPr txBox="1"/>
          <p:nvPr/>
        </p:nvSpPr>
        <p:spPr>
          <a:xfrm>
            <a:off x="319031" y="1066735"/>
            <a:ext cx="5421900" cy="37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New Stroke Mobile Notifications</a:t>
            </a:r>
            <a:endParaRPr sz="1400" b="0" i="0" u="none" strike="noStrike" cap="none">
              <a:solidFill>
                <a:srgbClr val="007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3556694130c_1_0"/>
          <p:cNvSpPr txBox="1"/>
          <p:nvPr/>
        </p:nvSpPr>
        <p:spPr>
          <a:xfrm>
            <a:off x="319032" y="703329"/>
            <a:ext cx="5421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User Guide: </a:t>
            </a:r>
            <a:r>
              <a:rPr lang="en-US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New Imaging Notifications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g3556694130c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84980" y="5586133"/>
            <a:ext cx="1336140" cy="2789147"/>
          </a:xfrm>
          <a:prstGeom prst="rect">
            <a:avLst/>
          </a:prstGeom>
          <a:noFill/>
          <a:ln>
            <a:noFill/>
          </a:ln>
          <a:effectLst>
            <a:reflection stA="50000" endA="300" endPos="12000" dist="25400" dir="5400000" fadeDir="5400012" sy="-100000" algn="bl" rotWithShape="0"/>
          </a:effectLst>
        </p:spPr>
      </p:pic>
      <p:sp>
        <p:nvSpPr>
          <p:cNvPr id="532" name="Google Shape;532;g3556694130c_1_0"/>
          <p:cNvSpPr txBox="1"/>
          <p:nvPr/>
        </p:nvSpPr>
        <p:spPr>
          <a:xfrm>
            <a:off x="319031" y="4483022"/>
            <a:ext cx="5168400" cy="55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Editing User Notification Settings</a:t>
            </a:r>
            <a:endParaRPr sz="1600" b="0" i="0" u="none" strike="noStrike" cap="none">
              <a:solidFill>
                <a:srgbClr val="007FFF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0" i="0" u="none" strike="noStrike" cap="none">
              <a:solidFill>
                <a:srgbClr val="007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33" name="Google Shape;533;g3556694130c_1_0"/>
          <p:cNvSpPr/>
          <p:nvPr/>
        </p:nvSpPr>
        <p:spPr>
          <a:xfrm>
            <a:off x="410300" y="8375281"/>
            <a:ext cx="1466400" cy="77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g3556694130c_1_0"/>
          <p:cNvSpPr/>
          <p:nvPr/>
        </p:nvSpPr>
        <p:spPr>
          <a:xfrm>
            <a:off x="2692323" y="8375281"/>
            <a:ext cx="1466400" cy="77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3556694130c_1_0"/>
          <p:cNvSpPr/>
          <p:nvPr/>
        </p:nvSpPr>
        <p:spPr>
          <a:xfrm>
            <a:off x="4916256" y="8375281"/>
            <a:ext cx="1466400" cy="77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6" name="Google Shape;536;g3556694130c_1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9853" y="5605608"/>
            <a:ext cx="1336141" cy="2798200"/>
          </a:xfrm>
          <a:prstGeom prst="rect">
            <a:avLst/>
          </a:prstGeom>
          <a:noFill/>
          <a:ln>
            <a:noFill/>
          </a:ln>
          <a:effectLst>
            <a:reflection stA="50000" endA="300" endPos="12000" dist="25400" dir="5400000" fadeDir="5400012" sy="-100000" algn="bl" rotWithShape="0"/>
          </a:effectLst>
        </p:spPr>
      </p:pic>
      <p:pic>
        <p:nvPicPr>
          <p:cNvPr id="537" name="Google Shape;537;g3556694130c_1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92322" y="5605608"/>
            <a:ext cx="1394893" cy="2769672"/>
          </a:xfrm>
          <a:prstGeom prst="rect">
            <a:avLst/>
          </a:prstGeom>
          <a:noFill/>
          <a:ln>
            <a:noFill/>
          </a:ln>
          <a:effectLst>
            <a:reflection stA="50000" endA="300" endPos="12000" dist="25400" dir="5400000" fadeDir="5400012" sy="-100000" algn="bl" rotWithShape="0"/>
          </a:effectLst>
        </p:spPr>
      </p:pic>
      <p:pic>
        <p:nvPicPr>
          <p:cNvPr id="538" name="Google Shape;538;g3556694130c_1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46636" y="5583329"/>
            <a:ext cx="1334112" cy="2820480"/>
          </a:xfrm>
          <a:prstGeom prst="rect">
            <a:avLst/>
          </a:prstGeom>
          <a:noFill/>
          <a:ln>
            <a:noFill/>
          </a:ln>
          <a:effectLst>
            <a:reflection stA="50000" endA="300" endPos="12000" dist="25400" dir="5400000" fadeDir="5400012" sy="-100000" algn="bl" rotWithShape="0"/>
          </a:effectLst>
        </p:spPr>
      </p:pic>
      <p:sp>
        <p:nvSpPr>
          <p:cNvPr id="539" name="Google Shape;539;g3556694130c_1_0"/>
          <p:cNvSpPr/>
          <p:nvPr/>
        </p:nvSpPr>
        <p:spPr>
          <a:xfrm>
            <a:off x="5038968" y="7455567"/>
            <a:ext cx="1250700" cy="201900"/>
          </a:xfrm>
          <a:prstGeom prst="roundRect">
            <a:avLst>
              <a:gd name="adj" fmla="val 8205"/>
            </a:avLst>
          </a:prstGeom>
          <a:noFill/>
          <a:ln w="12700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3556694130c_1_0"/>
          <p:cNvSpPr/>
          <p:nvPr/>
        </p:nvSpPr>
        <p:spPr>
          <a:xfrm>
            <a:off x="5038968" y="7057679"/>
            <a:ext cx="1250700" cy="201900"/>
          </a:xfrm>
          <a:prstGeom prst="roundRect">
            <a:avLst>
              <a:gd name="adj" fmla="val 8205"/>
            </a:avLst>
          </a:prstGeom>
          <a:noFill/>
          <a:ln w="12700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3556694130c_1_0"/>
          <p:cNvSpPr/>
          <p:nvPr/>
        </p:nvSpPr>
        <p:spPr>
          <a:xfrm rot="-584940">
            <a:off x="6105474" y="3255642"/>
            <a:ext cx="542129" cy="223421"/>
          </a:xfrm>
          <a:prstGeom prst="roundRect">
            <a:avLst>
              <a:gd name="adj" fmla="val 16667"/>
            </a:avLst>
          </a:prstGeom>
          <a:solidFill>
            <a:srgbClr val="1A1E3E"/>
          </a:solidFill>
          <a:ln w="25400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3556694130c_1_0"/>
          <p:cNvSpPr/>
          <p:nvPr/>
        </p:nvSpPr>
        <p:spPr>
          <a:xfrm>
            <a:off x="5042515" y="7252607"/>
            <a:ext cx="1250700" cy="201900"/>
          </a:xfrm>
          <a:prstGeom prst="roundRect">
            <a:avLst>
              <a:gd name="adj" fmla="val 8205"/>
            </a:avLst>
          </a:prstGeom>
          <a:noFill/>
          <a:ln w="12700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3556694130c_1_0"/>
          <p:cNvSpPr txBox="1"/>
          <p:nvPr/>
        </p:nvSpPr>
        <p:spPr>
          <a:xfrm>
            <a:off x="337609" y="8675241"/>
            <a:ext cx="1872900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1.  Click on the Home Screen Preferences menu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3556694130c_1_0"/>
          <p:cNvSpPr txBox="1"/>
          <p:nvPr/>
        </p:nvSpPr>
        <p:spPr>
          <a:xfrm>
            <a:off x="2619633" y="8675241"/>
            <a:ext cx="1611900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2.  Click on Stroke Flow Notifications dialog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3556694130c_1_0"/>
          <p:cNvSpPr txBox="1"/>
          <p:nvPr/>
        </p:nvSpPr>
        <p:spPr>
          <a:xfrm>
            <a:off x="4843565" y="8675241"/>
            <a:ext cx="1875300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3.  Modify notification settings/sound as needed.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3556694130c_1_0"/>
          <p:cNvSpPr txBox="1"/>
          <p:nvPr/>
        </p:nvSpPr>
        <p:spPr>
          <a:xfrm>
            <a:off x="319032" y="4893870"/>
            <a:ext cx="5993700" cy="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You can chang</a:t>
            </a:r>
            <a:r>
              <a:rPr lang="en-US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</a:t>
            </a: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the default setting (ON/OFF) and sound (Regular/Siren) of the mobile stroke notifications via the Preferences menu: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47" name="Google Shape;547;g3556694130c_1_0"/>
          <p:cNvSpPr/>
          <p:nvPr/>
        </p:nvSpPr>
        <p:spPr>
          <a:xfrm>
            <a:off x="402525" y="-1542"/>
            <a:ext cx="16374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[Approved] UG0002 Rev 1.0 2025-05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Stroke Mobile Solution Enhancements Package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©Aidoc 2025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/>
          <p:nvPr/>
        </p:nvSpPr>
        <p:spPr>
          <a:xfrm flipH="1">
            <a:off x="0" y="0"/>
            <a:ext cx="4264732" cy="9906000"/>
          </a:xfrm>
          <a:prstGeom prst="rect">
            <a:avLst/>
          </a:prstGeom>
          <a:gradFill>
            <a:gsLst>
              <a:gs pos="0">
                <a:srgbClr val="007FFF"/>
              </a:gs>
              <a:gs pos="100000">
                <a:srgbClr val="060C4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93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3" name="Google Shape;553;p41" descr="A blue and black lett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8087" y="929274"/>
            <a:ext cx="1887627" cy="5673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41"/>
          <p:cNvGrpSpPr/>
          <p:nvPr/>
        </p:nvGrpSpPr>
        <p:grpSpPr>
          <a:xfrm>
            <a:off x="347162" y="8244009"/>
            <a:ext cx="4052627" cy="460035"/>
            <a:chOff x="432226" y="7597187"/>
            <a:chExt cx="4052627" cy="460035"/>
          </a:xfrm>
        </p:grpSpPr>
        <p:sp>
          <p:nvSpPr>
            <p:cNvPr id="555" name="Google Shape;555;p41"/>
            <p:cNvSpPr txBox="1"/>
            <p:nvPr/>
          </p:nvSpPr>
          <p:spPr>
            <a:xfrm>
              <a:off x="432226" y="7687890"/>
              <a:ext cx="40526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www.aidoc.com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6" name="Google Shape;556;p41"/>
            <p:cNvCxnSpPr/>
            <p:nvPr/>
          </p:nvCxnSpPr>
          <p:spPr>
            <a:xfrm>
              <a:off x="494028" y="7597187"/>
              <a:ext cx="3483214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57" name="Google Shape;557;p41"/>
          <p:cNvPicPr preferRelativeResize="0"/>
          <p:nvPr/>
        </p:nvPicPr>
        <p:blipFill rotWithShape="1">
          <a:blip r:embed="rId4">
            <a:alphaModFix/>
          </a:blip>
          <a:srcRect t="43605" r="65383"/>
          <a:stretch/>
        </p:blipFill>
        <p:spPr>
          <a:xfrm>
            <a:off x="962524" y="1"/>
            <a:ext cx="3302208" cy="543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1"/>
          <p:cNvPicPr preferRelativeResize="0"/>
          <p:nvPr/>
        </p:nvPicPr>
        <p:blipFill rotWithShape="1">
          <a:blip r:embed="rId4">
            <a:alphaModFix/>
          </a:blip>
          <a:srcRect r="72318" b="65313"/>
          <a:stretch/>
        </p:blipFill>
        <p:spPr>
          <a:xfrm>
            <a:off x="3088758" y="6128662"/>
            <a:ext cx="3769242" cy="37773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559;p41"/>
          <p:cNvGrpSpPr/>
          <p:nvPr/>
        </p:nvGrpSpPr>
        <p:grpSpPr>
          <a:xfrm>
            <a:off x="890078" y="1821432"/>
            <a:ext cx="643270" cy="611655"/>
            <a:chOff x="834658" y="1440431"/>
            <a:chExt cx="643270" cy="611655"/>
          </a:xfrm>
        </p:grpSpPr>
        <p:sp>
          <p:nvSpPr>
            <p:cNvPr id="560" name="Google Shape;560;p41"/>
            <p:cNvSpPr/>
            <p:nvPr/>
          </p:nvSpPr>
          <p:spPr>
            <a:xfrm>
              <a:off x="834658" y="1440431"/>
              <a:ext cx="643270" cy="611655"/>
            </a:xfrm>
            <a:prstGeom prst="ellipse">
              <a:avLst/>
            </a:prstGeom>
            <a:noFill/>
            <a:ln w="19050" cap="flat" cmpd="sng">
              <a:solidFill>
                <a:srgbClr val="FF6324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1" name="Google Shape;561;p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4069" y="1634034"/>
              <a:ext cx="224448" cy="2244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2" name="Google Shape;562;p41"/>
          <p:cNvGrpSpPr/>
          <p:nvPr/>
        </p:nvGrpSpPr>
        <p:grpSpPr>
          <a:xfrm>
            <a:off x="5638821" y="6817418"/>
            <a:ext cx="643270" cy="611655"/>
            <a:chOff x="834658" y="1440431"/>
            <a:chExt cx="643270" cy="611655"/>
          </a:xfrm>
        </p:grpSpPr>
        <p:sp>
          <p:nvSpPr>
            <p:cNvPr id="563" name="Google Shape;563;p41"/>
            <p:cNvSpPr/>
            <p:nvPr/>
          </p:nvSpPr>
          <p:spPr>
            <a:xfrm>
              <a:off x="834658" y="1440431"/>
              <a:ext cx="643270" cy="611655"/>
            </a:xfrm>
            <a:prstGeom prst="ellipse">
              <a:avLst/>
            </a:prstGeom>
            <a:noFill/>
            <a:ln w="19050" cap="flat" cmpd="sng">
              <a:solidFill>
                <a:srgbClr val="FF6324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4" name="Google Shape;564;p4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4069" y="1634034"/>
              <a:ext cx="224448" cy="2244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5" name="Google Shape;565;p41"/>
          <p:cNvSpPr/>
          <p:nvPr/>
        </p:nvSpPr>
        <p:spPr>
          <a:xfrm>
            <a:off x="4612300" y="9373925"/>
            <a:ext cx="21840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[Approved] </a:t>
            </a:r>
            <a:r>
              <a:rPr lang="en-US" sz="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5"/>
                  </a:ext>
                </a:extLst>
              </a:rPr>
              <a:t>UG0002 </a:t>
            </a:r>
            <a:r>
              <a:rPr lang="en-US" sz="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6"/>
                  </a:ext>
                </a:extLst>
              </a:rPr>
              <a:t>Rev 1.0</a:t>
            </a:r>
            <a:r>
              <a:rPr lang="en-US" sz="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2025-05</a:t>
            </a:r>
            <a:endParaRPr sz="6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Stroke Mobile Solution Enhancements Package</a:t>
            </a:r>
            <a:endParaRPr sz="6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©Aidoc 2025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/>
        </p:nvSpPr>
        <p:spPr>
          <a:xfrm>
            <a:off x="319032" y="703329"/>
            <a:ext cx="542190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A5A5A5"/>
                </a:solidFill>
              </a:rPr>
              <a:t>User </a:t>
            </a:r>
            <a:r>
              <a:rPr lang="en-US"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Guide: </a:t>
            </a:r>
            <a:r>
              <a:rPr lang="en-US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Stroke Cases Filter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5"/>
          <p:cNvGrpSpPr/>
          <p:nvPr/>
        </p:nvGrpSpPr>
        <p:grpSpPr>
          <a:xfrm>
            <a:off x="0" y="6926"/>
            <a:ext cx="6858000" cy="516280"/>
            <a:chOff x="0" y="6926"/>
            <a:chExt cx="6858000" cy="516280"/>
          </a:xfrm>
        </p:grpSpPr>
        <p:sp>
          <p:nvSpPr>
            <p:cNvPr id="269" name="Google Shape;269;p5"/>
            <p:cNvSpPr/>
            <p:nvPr/>
          </p:nvSpPr>
          <p:spPr>
            <a:xfrm>
              <a:off x="0" y="399362"/>
              <a:ext cx="6858000" cy="123844"/>
            </a:xfrm>
            <a:prstGeom prst="rect">
              <a:avLst/>
            </a:prstGeom>
            <a:solidFill>
              <a:srgbClr val="D3E8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0" y="6926"/>
              <a:ext cx="6858000" cy="413468"/>
            </a:xfrm>
            <a:prstGeom prst="rect">
              <a:avLst/>
            </a:prstGeom>
            <a:gradFill>
              <a:gsLst>
                <a:gs pos="0">
                  <a:srgbClr val="007FFF"/>
                </a:gs>
                <a:gs pos="100000">
                  <a:srgbClr val="060C4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9"/>
                <a:buFont typeface="Arial"/>
                <a:buNone/>
              </a:pPr>
              <a:endParaRPr sz="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1" name="Google Shape;271;p5"/>
            <p:cNvPicPr preferRelativeResize="0"/>
            <p:nvPr/>
          </p:nvPicPr>
          <p:blipFill rotWithShape="1">
            <a:blip r:embed="rId3">
              <a:alphaModFix/>
            </a:blip>
            <a:srcRect l="73148" t="26296" r="10925" b="63630"/>
            <a:stretch/>
          </p:blipFill>
          <p:spPr>
            <a:xfrm>
              <a:off x="6076387" y="61612"/>
              <a:ext cx="732578" cy="2896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5"/>
          <p:cNvGrpSpPr/>
          <p:nvPr/>
        </p:nvGrpSpPr>
        <p:grpSpPr>
          <a:xfrm>
            <a:off x="504289" y="1460033"/>
            <a:ext cx="5892534" cy="569794"/>
            <a:chOff x="622383" y="3694628"/>
            <a:chExt cx="5892534" cy="569794"/>
          </a:xfrm>
        </p:grpSpPr>
        <p:sp>
          <p:nvSpPr>
            <p:cNvPr id="274" name="Google Shape;274;p5"/>
            <p:cNvSpPr/>
            <p:nvPr/>
          </p:nvSpPr>
          <p:spPr>
            <a:xfrm flipH="1">
              <a:off x="622383" y="3712386"/>
              <a:ext cx="2543795" cy="52047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7F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Patient Cards with imaging conducted under stroke protocol (</a:t>
              </a: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dedicated stroke imaging</a:t>
              </a: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), regardless of AI analysis results.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 flipH="1">
              <a:off x="3971123" y="3694628"/>
              <a:ext cx="2543794" cy="56979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7FFF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Patient Cards with imaging not conducted under stroke protocol (</a:t>
              </a: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non dedicated imaging</a:t>
              </a: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) flagged by AI for suspected </a:t>
              </a: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VO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3386512" y="3792231"/>
              <a:ext cx="357185" cy="338786"/>
            </a:xfrm>
            <a:prstGeom prst="mathPlus">
              <a:avLst>
                <a:gd name="adj1" fmla="val 23520"/>
              </a:avLst>
            </a:prstGeom>
            <a:solidFill>
              <a:srgbClr val="007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279" name="Google Shape;279;p5"/>
          <p:cNvSpPr/>
          <p:nvPr/>
        </p:nvSpPr>
        <p:spPr>
          <a:xfrm>
            <a:off x="402525" y="-1542"/>
            <a:ext cx="16374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[Approved] UG0002 Rev 1.0 2025-05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Stroke Mobile Solution Enhancements Package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©Aidoc 2025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228;p5">
            <a:extLst>
              <a:ext uri="{FF2B5EF4-FFF2-40B4-BE49-F238E27FC236}">
                <a16:creationId xmlns:a16="http://schemas.microsoft.com/office/drawing/2014/main" id="{2CE2CE37-BE0E-BBD8-F8D3-AA5EFCBDD77E}"/>
              </a:ext>
            </a:extLst>
          </p:cNvPr>
          <p:cNvSpPr/>
          <p:nvPr/>
        </p:nvSpPr>
        <p:spPr>
          <a:xfrm>
            <a:off x="3273766" y="3137099"/>
            <a:ext cx="3521209" cy="2385010"/>
          </a:xfrm>
          <a:prstGeom prst="roundRect">
            <a:avLst>
              <a:gd name="adj" fmla="val 8205"/>
            </a:avLst>
          </a:prstGeom>
          <a:solidFill>
            <a:srgbClr val="81E490">
              <a:alpha val="9019"/>
            </a:srgbClr>
          </a:solidFill>
          <a:ln w="1270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Filtered In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29;p5">
            <a:extLst>
              <a:ext uri="{FF2B5EF4-FFF2-40B4-BE49-F238E27FC236}">
                <a16:creationId xmlns:a16="http://schemas.microsoft.com/office/drawing/2014/main" id="{00ED0708-2CC1-44B8-48D3-D17D8852E772}"/>
              </a:ext>
            </a:extLst>
          </p:cNvPr>
          <p:cNvSpPr/>
          <p:nvPr/>
        </p:nvSpPr>
        <p:spPr>
          <a:xfrm>
            <a:off x="3337861" y="5824912"/>
            <a:ext cx="3457114" cy="1805744"/>
          </a:xfrm>
          <a:prstGeom prst="roundRect">
            <a:avLst>
              <a:gd name="adj" fmla="val 8205"/>
            </a:avLst>
          </a:prstGeom>
          <a:solidFill>
            <a:srgbClr val="FF0000">
              <a:alpha val="9019"/>
            </a:srgbClr>
          </a:solidFill>
          <a:ln w="1270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Filtered Out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231;p5">
            <a:extLst>
              <a:ext uri="{FF2B5EF4-FFF2-40B4-BE49-F238E27FC236}">
                <a16:creationId xmlns:a16="http://schemas.microsoft.com/office/drawing/2014/main" id="{48B57337-F37B-18B0-FDF3-3CCB9A3F81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9136" y="3483842"/>
            <a:ext cx="1880166" cy="3792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32;p5">
            <a:extLst>
              <a:ext uri="{FF2B5EF4-FFF2-40B4-BE49-F238E27FC236}">
                <a16:creationId xmlns:a16="http://schemas.microsoft.com/office/drawing/2014/main" id="{9D6D1380-2C8B-FC88-AA24-04328EA56082}"/>
              </a:ext>
            </a:extLst>
          </p:cNvPr>
          <p:cNvSpPr txBox="1"/>
          <p:nvPr/>
        </p:nvSpPr>
        <p:spPr>
          <a:xfrm>
            <a:off x="565983" y="3158863"/>
            <a:ext cx="3025465" cy="30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Default Stroke Feed</a:t>
            </a:r>
            <a:endParaRPr sz="1100" b="0" i="0" u="none" strike="noStrike" cap="none">
              <a:solidFill>
                <a:srgbClr val="007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33;p5">
            <a:extLst>
              <a:ext uri="{FF2B5EF4-FFF2-40B4-BE49-F238E27FC236}">
                <a16:creationId xmlns:a16="http://schemas.microsoft.com/office/drawing/2014/main" id="{52CE2751-495E-F580-9B7E-22810F3F0CFD}"/>
              </a:ext>
            </a:extLst>
          </p:cNvPr>
          <p:cNvSpPr/>
          <p:nvPr/>
        </p:nvSpPr>
        <p:spPr>
          <a:xfrm>
            <a:off x="600820" y="4086278"/>
            <a:ext cx="1611888" cy="532315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34;p5">
            <a:extLst>
              <a:ext uri="{FF2B5EF4-FFF2-40B4-BE49-F238E27FC236}">
                <a16:creationId xmlns:a16="http://schemas.microsoft.com/office/drawing/2014/main" id="{FA326006-8259-3BBB-68BE-282488079C9C}"/>
              </a:ext>
            </a:extLst>
          </p:cNvPr>
          <p:cNvSpPr/>
          <p:nvPr/>
        </p:nvSpPr>
        <p:spPr>
          <a:xfrm>
            <a:off x="593134" y="4642559"/>
            <a:ext cx="1611888" cy="605605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35;p5">
            <a:extLst>
              <a:ext uri="{FF2B5EF4-FFF2-40B4-BE49-F238E27FC236}">
                <a16:creationId xmlns:a16="http://schemas.microsoft.com/office/drawing/2014/main" id="{E41F61E6-9B9A-A635-7705-A14DB5BDF59E}"/>
              </a:ext>
            </a:extLst>
          </p:cNvPr>
          <p:cNvSpPr/>
          <p:nvPr/>
        </p:nvSpPr>
        <p:spPr>
          <a:xfrm>
            <a:off x="593134" y="5293365"/>
            <a:ext cx="1611888" cy="533576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36;p5">
            <a:extLst>
              <a:ext uri="{FF2B5EF4-FFF2-40B4-BE49-F238E27FC236}">
                <a16:creationId xmlns:a16="http://schemas.microsoft.com/office/drawing/2014/main" id="{7F9988E4-5187-E408-CAC2-AF2C5B40A5F8}"/>
              </a:ext>
            </a:extLst>
          </p:cNvPr>
          <p:cNvSpPr/>
          <p:nvPr/>
        </p:nvSpPr>
        <p:spPr>
          <a:xfrm>
            <a:off x="582501" y="5868800"/>
            <a:ext cx="1611888" cy="490744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EA91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37;p5">
            <a:extLst>
              <a:ext uri="{FF2B5EF4-FFF2-40B4-BE49-F238E27FC236}">
                <a16:creationId xmlns:a16="http://schemas.microsoft.com/office/drawing/2014/main" id="{37937801-AA8C-6531-6259-A6C9980601D7}"/>
              </a:ext>
            </a:extLst>
          </p:cNvPr>
          <p:cNvSpPr/>
          <p:nvPr/>
        </p:nvSpPr>
        <p:spPr>
          <a:xfrm>
            <a:off x="593134" y="6411373"/>
            <a:ext cx="1572321" cy="474187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EA91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238;p5">
            <a:extLst>
              <a:ext uri="{FF2B5EF4-FFF2-40B4-BE49-F238E27FC236}">
                <a16:creationId xmlns:a16="http://schemas.microsoft.com/office/drawing/2014/main" id="{D4223833-4889-A3BA-3716-CEFE68645144}"/>
              </a:ext>
            </a:extLst>
          </p:cNvPr>
          <p:cNvGrpSpPr/>
          <p:nvPr/>
        </p:nvGrpSpPr>
        <p:grpSpPr>
          <a:xfrm>
            <a:off x="3561265" y="4195525"/>
            <a:ext cx="2506213" cy="477581"/>
            <a:chOff x="3585562" y="1851602"/>
            <a:chExt cx="2506213" cy="477581"/>
          </a:xfrm>
        </p:grpSpPr>
        <p:sp>
          <p:nvSpPr>
            <p:cNvPr id="12" name="Google Shape;239;p5">
              <a:extLst>
                <a:ext uri="{FF2B5EF4-FFF2-40B4-BE49-F238E27FC236}">
                  <a16:creationId xmlns:a16="http://schemas.microsoft.com/office/drawing/2014/main" id="{B2515604-5880-3DED-5E74-F450238DDEE2}"/>
                </a:ext>
              </a:extLst>
            </p:cNvPr>
            <p:cNvSpPr/>
            <p:nvPr/>
          </p:nvSpPr>
          <p:spPr>
            <a:xfrm>
              <a:off x="3649587" y="2023408"/>
              <a:ext cx="2442188" cy="305775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In  Stroke filter – dedicated stroke imaging</a:t>
              </a:r>
              <a:endParaRPr sz="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3" name="Google Shape;240;p5">
              <a:extLst>
                <a:ext uri="{FF2B5EF4-FFF2-40B4-BE49-F238E27FC236}">
                  <a16:creationId xmlns:a16="http://schemas.microsoft.com/office/drawing/2014/main" id="{8A8BA2FB-2D97-FFFE-DD96-083A7AC2018A}"/>
                </a:ext>
              </a:extLst>
            </p:cNvPr>
            <p:cNvSpPr/>
            <p:nvPr/>
          </p:nvSpPr>
          <p:spPr>
            <a:xfrm>
              <a:off x="3585562" y="1851602"/>
              <a:ext cx="1523770" cy="246354"/>
            </a:xfrm>
            <a:prstGeom prst="roundRect">
              <a:avLst>
                <a:gd name="adj" fmla="val 8205"/>
              </a:avLst>
            </a:prstGeom>
            <a:solidFill>
              <a:srgbClr val="060C40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Michael Brown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14" name="Google Shape;241;p5">
            <a:extLst>
              <a:ext uri="{FF2B5EF4-FFF2-40B4-BE49-F238E27FC236}">
                <a16:creationId xmlns:a16="http://schemas.microsoft.com/office/drawing/2014/main" id="{6125D340-F7C8-5670-ACA2-38A929CC3C83}"/>
              </a:ext>
            </a:extLst>
          </p:cNvPr>
          <p:cNvGrpSpPr/>
          <p:nvPr/>
        </p:nvGrpSpPr>
        <p:grpSpPr>
          <a:xfrm>
            <a:off x="3561265" y="4846354"/>
            <a:ext cx="2445402" cy="489726"/>
            <a:chOff x="3608072" y="3186683"/>
            <a:chExt cx="2445402" cy="489726"/>
          </a:xfrm>
        </p:grpSpPr>
        <p:sp>
          <p:nvSpPr>
            <p:cNvPr id="15" name="Google Shape;242;p5">
              <a:extLst>
                <a:ext uri="{FF2B5EF4-FFF2-40B4-BE49-F238E27FC236}">
                  <a16:creationId xmlns:a16="http://schemas.microsoft.com/office/drawing/2014/main" id="{4C492F40-3C68-9287-FCBA-3FD695B55E16}"/>
                </a:ext>
              </a:extLst>
            </p:cNvPr>
            <p:cNvSpPr/>
            <p:nvPr/>
          </p:nvSpPr>
          <p:spPr>
            <a:xfrm>
              <a:off x="3672098" y="3358488"/>
              <a:ext cx="2381376" cy="317921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In Stroke Filter – suspected VO flag</a:t>
              </a:r>
              <a:endParaRPr sz="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6" name="Google Shape;243;p5">
              <a:extLst>
                <a:ext uri="{FF2B5EF4-FFF2-40B4-BE49-F238E27FC236}">
                  <a16:creationId xmlns:a16="http://schemas.microsoft.com/office/drawing/2014/main" id="{EEA4266D-0B77-18BA-D301-226A302DDD47}"/>
                </a:ext>
              </a:extLst>
            </p:cNvPr>
            <p:cNvSpPr/>
            <p:nvPr/>
          </p:nvSpPr>
          <p:spPr>
            <a:xfrm>
              <a:off x="3608072" y="3186683"/>
              <a:ext cx="2132869" cy="251461"/>
            </a:xfrm>
            <a:prstGeom prst="roundRect">
              <a:avLst>
                <a:gd name="adj" fmla="val 8205"/>
              </a:avLst>
            </a:prstGeom>
            <a:solidFill>
              <a:srgbClr val="060C40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Rachel McDonald Williamson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cxnSp>
        <p:nvCxnSpPr>
          <p:cNvPr id="17" name="Google Shape;244;p5">
            <a:extLst>
              <a:ext uri="{FF2B5EF4-FFF2-40B4-BE49-F238E27FC236}">
                <a16:creationId xmlns:a16="http://schemas.microsoft.com/office/drawing/2014/main" id="{105D31C5-FDCD-3DC4-7237-0252745D7D33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2205022" y="4972085"/>
            <a:ext cx="1356243" cy="588068"/>
          </a:xfrm>
          <a:prstGeom prst="bentConnector3">
            <a:avLst>
              <a:gd name="adj1" fmla="val 60301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8" name="Google Shape;245;p5">
            <a:extLst>
              <a:ext uri="{FF2B5EF4-FFF2-40B4-BE49-F238E27FC236}">
                <a16:creationId xmlns:a16="http://schemas.microsoft.com/office/drawing/2014/main" id="{35CD98DD-975E-52B1-8ED5-9A0B81E6410C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2165455" y="6648467"/>
            <a:ext cx="1582150" cy="29119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A9118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19" name="Google Shape;247;p5">
            <a:extLst>
              <a:ext uri="{FF2B5EF4-FFF2-40B4-BE49-F238E27FC236}">
                <a16:creationId xmlns:a16="http://schemas.microsoft.com/office/drawing/2014/main" id="{0E862970-4C04-5C2B-9701-D0F0184E504F}"/>
              </a:ext>
            </a:extLst>
          </p:cNvPr>
          <p:cNvGrpSpPr/>
          <p:nvPr/>
        </p:nvGrpSpPr>
        <p:grpSpPr>
          <a:xfrm>
            <a:off x="3747605" y="6831987"/>
            <a:ext cx="2189693" cy="434979"/>
            <a:chOff x="1747379" y="9686522"/>
            <a:chExt cx="2189693" cy="507943"/>
          </a:xfrm>
        </p:grpSpPr>
        <p:sp>
          <p:nvSpPr>
            <p:cNvPr id="20" name="Google Shape;248;p5">
              <a:extLst>
                <a:ext uri="{FF2B5EF4-FFF2-40B4-BE49-F238E27FC236}">
                  <a16:creationId xmlns:a16="http://schemas.microsoft.com/office/drawing/2014/main" id="{4B6F8BFD-84D5-39EF-E026-9C91F4CA4D6B}"/>
                </a:ext>
              </a:extLst>
            </p:cNvPr>
            <p:cNvSpPr/>
            <p:nvPr/>
          </p:nvSpPr>
          <p:spPr>
            <a:xfrm>
              <a:off x="1783824" y="9811101"/>
              <a:ext cx="2153248" cy="383364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EA911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Not in Stroke Filter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6;p5">
              <a:extLst>
                <a:ext uri="{FF2B5EF4-FFF2-40B4-BE49-F238E27FC236}">
                  <a16:creationId xmlns:a16="http://schemas.microsoft.com/office/drawing/2014/main" id="{FC6A515E-FA6B-214E-92D3-DBE0121A9EAA}"/>
                </a:ext>
              </a:extLst>
            </p:cNvPr>
            <p:cNvSpPr/>
            <p:nvPr/>
          </p:nvSpPr>
          <p:spPr>
            <a:xfrm>
              <a:off x="1747379" y="9686522"/>
              <a:ext cx="1679271" cy="251461"/>
            </a:xfrm>
            <a:prstGeom prst="roundRect">
              <a:avLst>
                <a:gd name="adj" fmla="val 8205"/>
              </a:avLst>
            </a:prstGeom>
            <a:solidFill>
              <a:srgbClr val="7F340D"/>
            </a:solidFill>
            <a:ln w="12700" cap="flat" cmpd="sng">
              <a:solidFill>
                <a:srgbClr val="EA911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Daniel Robinson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cxnSp>
        <p:nvCxnSpPr>
          <p:cNvPr id="22" name="Google Shape;249;p5">
            <a:extLst>
              <a:ext uri="{FF2B5EF4-FFF2-40B4-BE49-F238E27FC236}">
                <a16:creationId xmlns:a16="http://schemas.microsoft.com/office/drawing/2014/main" id="{E4A51C84-45A9-46C7-50C5-D8F2F46DF6C7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2205022" y="4318702"/>
            <a:ext cx="1356243" cy="626660"/>
          </a:xfrm>
          <a:prstGeom prst="bentConnector3">
            <a:avLst>
              <a:gd name="adj1" fmla="val 45318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3" name="Google Shape;250;p5">
            <a:extLst>
              <a:ext uri="{FF2B5EF4-FFF2-40B4-BE49-F238E27FC236}">
                <a16:creationId xmlns:a16="http://schemas.microsoft.com/office/drawing/2014/main" id="{515EF81A-5675-93BF-89A3-73B9B58794E1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2212708" y="3588822"/>
            <a:ext cx="1348557" cy="763614"/>
          </a:xfrm>
          <a:prstGeom prst="bentConnector3">
            <a:avLst>
              <a:gd name="adj1" fmla="val 30223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4" name="Google Shape;251;p5">
            <a:extLst>
              <a:ext uri="{FF2B5EF4-FFF2-40B4-BE49-F238E27FC236}">
                <a16:creationId xmlns:a16="http://schemas.microsoft.com/office/drawing/2014/main" id="{3382EA82-8738-8C94-8CC9-C718A952EF4B}"/>
              </a:ext>
            </a:extLst>
          </p:cNvPr>
          <p:cNvSpPr txBox="1"/>
          <p:nvPr/>
        </p:nvSpPr>
        <p:spPr>
          <a:xfrm>
            <a:off x="7617690" y="3158863"/>
            <a:ext cx="2460300" cy="30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Default Stroke Cases Filter</a:t>
            </a:r>
            <a:endParaRPr sz="1100" b="0" i="0" u="none" strike="noStrike" cap="none">
              <a:solidFill>
                <a:srgbClr val="007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2;p5">
            <a:extLst>
              <a:ext uri="{FF2B5EF4-FFF2-40B4-BE49-F238E27FC236}">
                <a16:creationId xmlns:a16="http://schemas.microsoft.com/office/drawing/2014/main" id="{A6A1C125-ECC2-6AD0-90F1-EA831858521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51475" y="3483842"/>
            <a:ext cx="1880166" cy="374779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53;p5">
            <a:extLst>
              <a:ext uri="{FF2B5EF4-FFF2-40B4-BE49-F238E27FC236}">
                <a16:creationId xmlns:a16="http://schemas.microsoft.com/office/drawing/2014/main" id="{9FF12333-69EC-786D-8C9F-2C12D2D1CD8A}"/>
              </a:ext>
            </a:extLst>
          </p:cNvPr>
          <p:cNvSpPr/>
          <p:nvPr/>
        </p:nvSpPr>
        <p:spPr>
          <a:xfrm>
            <a:off x="8009225" y="4627747"/>
            <a:ext cx="1579120" cy="628233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54;p5">
            <a:extLst>
              <a:ext uri="{FF2B5EF4-FFF2-40B4-BE49-F238E27FC236}">
                <a16:creationId xmlns:a16="http://schemas.microsoft.com/office/drawing/2014/main" id="{768B1ABA-6421-32CA-63ED-EE6DCB518139}"/>
              </a:ext>
            </a:extLst>
          </p:cNvPr>
          <p:cNvSpPr/>
          <p:nvPr/>
        </p:nvSpPr>
        <p:spPr>
          <a:xfrm>
            <a:off x="7993921" y="4092123"/>
            <a:ext cx="1612297" cy="465616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55;p5">
            <a:extLst>
              <a:ext uri="{FF2B5EF4-FFF2-40B4-BE49-F238E27FC236}">
                <a16:creationId xmlns:a16="http://schemas.microsoft.com/office/drawing/2014/main" id="{49F85925-E813-57B6-4BBB-7F1C601BE627}"/>
              </a:ext>
            </a:extLst>
          </p:cNvPr>
          <p:cNvSpPr/>
          <p:nvPr/>
        </p:nvSpPr>
        <p:spPr>
          <a:xfrm>
            <a:off x="8009225" y="5311798"/>
            <a:ext cx="1579120" cy="465616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56;p5">
            <a:extLst>
              <a:ext uri="{FF2B5EF4-FFF2-40B4-BE49-F238E27FC236}">
                <a16:creationId xmlns:a16="http://schemas.microsoft.com/office/drawing/2014/main" id="{4F927542-B4CF-8D71-BF12-C1C1845C65E3}"/>
              </a:ext>
            </a:extLst>
          </p:cNvPr>
          <p:cNvCxnSpPr>
            <a:cxnSpLocks/>
            <a:stCxn id="28" idx="1"/>
            <a:endCxn id="15" idx="3"/>
          </p:cNvCxnSpPr>
          <p:nvPr/>
        </p:nvCxnSpPr>
        <p:spPr>
          <a:xfrm rot="10800000">
            <a:off x="6006667" y="5177120"/>
            <a:ext cx="2002558" cy="3674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30" name="Google Shape;257;p5">
            <a:extLst>
              <a:ext uri="{FF2B5EF4-FFF2-40B4-BE49-F238E27FC236}">
                <a16:creationId xmlns:a16="http://schemas.microsoft.com/office/drawing/2014/main" id="{DCE47E19-DBBA-87F8-9157-19DBA5C75D78}"/>
              </a:ext>
            </a:extLst>
          </p:cNvPr>
          <p:cNvGrpSpPr/>
          <p:nvPr/>
        </p:nvGrpSpPr>
        <p:grpSpPr>
          <a:xfrm>
            <a:off x="3561265" y="3465645"/>
            <a:ext cx="2562160" cy="452501"/>
            <a:chOff x="3529725" y="711061"/>
            <a:chExt cx="2562160" cy="452501"/>
          </a:xfrm>
        </p:grpSpPr>
        <p:sp>
          <p:nvSpPr>
            <p:cNvPr id="31" name="Google Shape;258;p5">
              <a:extLst>
                <a:ext uri="{FF2B5EF4-FFF2-40B4-BE49-F238E27FC236}">
                  <a16:creationId xmlns:a16="http://schemas.microsoft.com/office/drawing/2014/main" id="{0217C1A2-15A3-7D4A-97DB-BCBD52DAAAF4}"/>
                </a:ext>
              </a:extLst>
            </p:cNvPr>
            <p:cNvSpPr/>
            <p:nvPr/>
          </p:nvSpPr>
          <p:spPr>
            <a:xfrm>
              <a:off x="3649585" y="829362"/>
              <a:ext cx="2442300" cy="334200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In Stroke Filter – dedicated stroke imaging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59;p5">
              <a:extLst>
                <a:ext uri="{FF2B5EF4-FFF2-40B4-BE49-F238E27FC236}">
                  <a16:creationId xmlns:a16="http://schemas.microsoft.com/office/drawing/2014/main" id="{6A258C1F-8F67-9796-81A6-90EE43526334}"/>
                </a:ext>
              </a:extLst>
            </p:cNvPr>
            <p:cNvSpPr/>
            <p:nvPr/>
          </p:nvSpPr>
          <p:spPr>
            <a:xfrm>
              <a:off x="3529725" y="711061"/>
              <a:ext cx="1523770" cy="246354"/>
            </a:xfrm>
            <a:prstGeom prst="roundRect">
              <a:avLst>
                <a:gd name="adj" fmla="val 8205"/>
              </a:avLst>
            </a:prstGeom>
            <a:solidFill>
              <a:srgbClr val="060C40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Marina Schultz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33" name="Google Shape;260;p5">
            <a:extLst>
              <a:ext uri="{FF2B5EF4-FFF2-40B4-BE49-F238E27FC236}">
                <a16:creationId xmlns:a16="http://schemas.microsoft.com/office/drawing/2014/main" id="{B3A9C525-C512-F581-CEC2-EC820CC77DB8}"/>
              </a:ext>
            </a:extLst>
          </p:cNvPr>
          <p:cNvGrpSpPr/>
          <p:nvPr/>
        </p:nvGrpSpPr>
        <p:grpSpPr>
          <a:xfrm>
            <a:off x="3709220" y="6250126"/>
            <a:ext cx="2218823" cy="367113"/>
            <a:chOff x="1663558" y="8821206"/>
            <a:chExt cx="2218823" cy="433223"/>
          </a:xfrm>
        </p:grpSpPr>
        <p:sp>
          <p:nvSpPr>
            <p:cNvPr id="34" name="Google Shape;261;p5">
              <a:extLst>
                <a:ext uri="{FF2B5EF4-FFF2-40B4-BE49-F238E27FC236}">
                  <a16:creationId xmlns:a16="http://schemas.microsoft.com/office/drawing/2014/main" id="{69F73E3B-9E65-7B13-15F9-9B9E05E368E4}"/>
                </a:ext>
              </a:extLst>
            </p:cNvPr>
            <p:cNvSpPr/>
            <p:nvPr/>
          </p:nvSpPr>
          <p:spPr>
            <a:xfrm>
              <a:off x="1663558" y="8926134"/>
              <a:ext cx="2218823" cy="328295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EA911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171450" marR="0" lvl="0" indent="-1270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171450" marR="0" lvl="0" indent="-1270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171450" marR="0" lvl="0" indent="-1270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171450" marR="0" lvl="0" indent="-1270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171450" marR="0" lvl="0" indent="-1270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171450" marR="0" lvl="0" indent="-1270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171450" marR="0" lvl="0" indent="-1270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171450" marR="0" lvl="0" indent="-127000" algn="l" rtl="0">
                <a:lnSpc>
                  <a:spcPct val="114000"/>
                </a:lnSpc>
                <a:spcBef>
                  <a:spcPts val="180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None/>
              </a:pP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Not in Stroke Filter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62;p5">
              <a:extLst>
                <a:ext uri="{FF2B5EF4-FFF2-40B4-BE49-F238E27FC236}">
                  <a16:creationId xmlns:a16="http://schemas.microsoft.com/office/drawing/2014/main" id="{D0BD15BE-4D1D-D0B5-7A58-46466B7EA45E}"/>
                </a:ext>
              </a:extLst>
            </p:cNvPr>
            <p:cNvSpPr/>
            <p:nvPr/>
          </p:nvSpPr>
          <p:spPr>
            <a:xfrm>
              <a:off x="1664190" y="8821206"/>
              <a:ext cx="1679271" cy="189716"/>
            </a:xfrm>
            <a:prstGeom prst="roundRect">
              <a:avLst>
                <a:gd name="adj" fmla="val 8205"/>
              </a:avLst>
            </a:prstGeom>
            <a:solidFill>
              <a:srgbClr val="7F340D"/>
            </a:solidFill>
            <a:ln w="12700" cap="flat" cmpd="sng">
              <a:solidFill>
                <a:srgbClr val="EA911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Patrick King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cxnSp>
        <p:nvCxnSpPr>
          <p:cNvPr id="36" name="Google Shape;263;p5">
            <a:extLst>
              <a:ext uri="{FF2B5EF4-FFF2-40B4-BE49-F238E27FC236}">
                <a16:creationId xmlns:a16="http://schemas.microsoft.com/office/drawing/2014/main" id="{7B2A1C15-5292-88C8-2079-1AE7675F1026}"/>
              </a:ext>
            </a:extLst>
          </p:cNvPr>
          <p:cNvCxnSpPr>
            <a:cxnSpLocks/>
            <a:stCxn id="9" idx="3"/>
            <a:endCxn id="34" idx="1"/>
          </p:cNvCxnSpPr>
          <p:nvPr/>
        </p:nvCxnSpPr>
        <p:spPr>
          <a:xfrm>
            <a:off x="2194389" y="6114172"/>
            <a:ext cx="1514831" cy="36396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A9118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7" name="Google Shape;264;p5">
            <a:extLst>
              <a:ext uri="{FF2B5EF4-FFF2-40B4-BE49-F238E27FC236}">
                <a16:creationId xmlns:a16="http://schemas.microsoft.com/office/drawing/2014/main" id="{F2CEEEE5-B7BF-DB55-E572-6030671F32E5}"/>
              </a:ext>
            </a:extLst>
          </p:cNvPr>
          <p:cNvCxnSpPr>
            <a:cxnSpLocks/>
            <a:stCxn id="26" idx="1"/>
            <a:endCxn id="12" idx="3"/>
          </p:cNvCxnSpPr>
          <p:nvPr/>
        </p:nvCxnSpPr>
        <p:spPr>
          <a:xfrm rot="10800000">
            <a:off x="6067479" y="4520220"/>
            <a:ext cx="1941747" cy="4216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8" name="Google Shape;265;p5">
            <a:extLst>
              <a:ext uri="{FF2B5EF4-FFF2-40B4-BE49-F238E27FC236}">
                <a16:creationId xmlns:a16="http://schemas.microsoft.com/office/drawing/2014/main" id="{01245BEC-0696-6EBB-F566-FE2465D9F32B}"/>
              </a:ext>
            </a:extLst>
          </p:cNvPr>
          <p:cNvCxnSpPr>
            <a:cxnSpLocks/>
            <a:stCxn id="27" idx="1"/>
            <a:endCxn id="31" idx="3"/>
          </p:cNvCxnSpPr>
          <p:nvPr/>
        </p:nvCxnSpPr>
        <p:spPr>
          <a:xfrm rot="10800000">
            <a:off x="6123425" y="3751047"/>
            <a:ext cx="1870496" cy="57388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88423" y="3425888"/>
            <a:ext cx="1861366" cy="3732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0"/>
          <p:cNvSpPr txBox="1"/>
          <p:nvPr/>
        </p:nvSpPr>
        <p:spPr>
          <a:xfrm>
            <a:off x="-1172428" y="2921911"/>
            <a:ext cx="2607430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Stroke Cases Filter: </a:t>
            </a:r>
            <a:br>
              <a:rPr lang="en-US" sz="10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0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Standard Configuration</a:t>
            </a:r>
            <a:endParaRPr sz="1000" b="0" i="0" u="none" strike="noStrike" cap="none">
              <a:solidFill>
                <a:srgbClr val="007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-1173702" y="4123249"/>
            <a:ext cx="1617105" cy="627479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0"/>
          <p:cNvSpPr/>
          <p:nvPr/>
        </p:nvSpPr>
        <p:spPr>
          <a:xfrm>
            <a:off x="-1181388" y="4797386"/>
            <a:ext cx="1617105" cy="661606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20"/>
          <p:cNvGrpSpPr/>
          <p:nvPr/>
        </p:nvGrpSpPr>
        <p:grpSpPr>
          <a:xfrm>
            <a:off x="1343977" y="4296802"/>
            <a:ext cx="2927843" cy="777538"/>
            <a:chOff x="3608072" y="3186683"/>
            <a:chExt cx="2445076" cy="777538"/>
          </a:xfrm>
        </p:grpSpPr>
        <p:sp>
          <p:nvSpPr>
            <p:cNvPr id="294" name="Google Shape;294;p20"/>
            <p:cNvSpPr/>
            <p:nvPr/>
          </p:nvSpPr>
          <p:spPr>
            <a:xfrm>
              <a:off x="3672097" y="3358488"/>
              <a:ext cx="2381051" cy="605733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171450" marR="0" lvl="0" indent="-17145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Card created when head analyzed for VO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Flagged by AI for suspected VO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In both filter configurations:  suspected VO flag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3608072" y="3186683"/>
              <a:ext cx="1641506" cy="243225"/>
            </a:xfrm>
            <a:prstGeom prst="roundRect">
              <a:avLst>
                <a:gd name="adj" fmla="val 8205"/>
              </a:avLst>
            </a:prstGeom>
            <a:solidFill>
              <a:srgbClr val="060C40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Rachel McDonald Williamson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296" name="Google Shape;296;p20"/>
          <p:cNvGrpSpPr/>
          <p:nvPr/>
        </p:nvGrpSpPr>
        <p:grpSpPr>
          <a:xfrm>
            <a:off x="1129204" y="3351695"/>
            <a:ext cx="3198144" cy="771790"/>
            <a:chOff x="3529725" y="711061"/>
            <a:chExt cx="3198144" cy="771790"/>
          </a:xfrm>
        </p:grpSpPr>
        <p:sp>
          <p:nvSpPr>
            <p:cNvPr id="297" name="Google Shape;297;p20"/>
            <p:cNvSpPr/>
            <p:nvPr/>
          </p:nvSpPr>
          <p:spPr>
            <a:xfrm>
              <a:off x="3649586" y="864734"/>
              <a:ext cx="3078283" cy="618117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114300" marR="0" lvl="0" indent="-1143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Card created when imaging verified as  CTA taken under stroke protocol 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14300" marR="0" lvl="0" indent="-11430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In both filter configurations: stroke-related imaging</a:t>
              </a: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3529725" y="711061"/>
              <a:ext cx="1523770" cy="246354"/>
            </a:xfrm>
            <a:prstGeom prst="roundRect">
              <a:avLst>
                <a:gd name="adj" fmla="val 8205"/>
              </a:avLst>
            </a:prstGeom>
            <a:solidFill>
              <a:srgbClr val="060C40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Daniel Robinson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pic>
        <p:nvPicPr>
          <p:cNvPr id="299" name="Google Shape;29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98112" y="3452391"/>
            <a:ext cx="1861367" cy="3732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4910306" y="4178864"/>
            <a:ext cx="1617106" cy="627479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4904436" y="4858836"/>
            <a:ext cx="1617106" cy="627479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20"/>
          <p:cNvCxnSpPr>
            <a:stCxn id="291" idx="3"/>
            <a:endCxn id="298" idx="1"/>
          </p:cNvCxnSpPr>
          <p:nvPr/>
        </p:nvCxnSpPr>
        <p:spPr>
          <a:xfrm flipV="1">
            <a:off x="443403" y="3474872"/>
            <a:ext cx="685801" cy="9621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03" name="Google Shape;303;p20"/>
          <p:cNvSpPr/>
          <p:nvPr/>
        </p:nvSpPr>
        <p:spPr>
          <a:xfrm>
            <a:off x="4919656" y="5535532"/>
            <a:ext cx="1617106" cy="627478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EA911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20"/>
          <p:cNvGrpSpPr/>
          <p:nvPr/>
        </p:nvGrpSpPr>
        <p:grpSpPr>
          <a:xfrm>
            <a:off x="1203316" y="5894502"/>
            <a:ext cx="3169780" cy="1064071"/>
            <a:chOff x="3608072" y="3186683"/>
            <a:chExt cx="4025989" cy="1064071"/>
          </a:xfrm>
        </p:grpSpPr>
        <p:sp>
          <p:nvSpPr>
            <p:cNvPr id="305" name="Google Shape;305;p20"/>
            <p:cNvSpPr/>
            <p:nvPr/>
          </p:nvSpPr>
          <p:spPr>
            <a:xfrm>
              <a:off x="3672095" y="3347855"/>
              <a:ext cx="3961966" cy="902899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EA911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171450" marR="0" lvl="0" indent="-171450" algn="l" rtl="0">
                <a:lnSpc>
                  <a:spcPct val="114000"/>
                </a:lnSpc>
                <a:spcBef>
                  <a:spcPts val="180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Card created when imaging verified as  NCCT taken under non-stroke protocol (trauma).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Flagged by AI for </a:t>
              </a: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  <a:extLst>
                    <a:ext uri="http://customooxmlschemas.google.com/">
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3"/>
                    </a:ext>
                  </a:extLst>
                </a:rPr>
                <a:t>suspected </a:t>
              </a: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ICH</a:t>
              </a:r>
              <a:endParaRPr sz="8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171450" marR="0" lvl="0" indent="-17145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In Stroke filter with Standard + ICH configuration due to ICH AI flag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608072" y="3186683"/>
              <a:ext cx="2132869" cy="251461"/>
            </a:xfrm>
            <a:prstGeom prst="roundRect">
              <a:avLst>
                <a:gd name="adj" fmla="val 8205"/>
              </a:avLst>
            </a:prstGeom>
            <a:solidFill>
              <a:srgbClr val="7F340D"/>
            </a:solidFill>
            <a:ln w="12700" cap="flat" cmpd="sng">
              <a:solidFill>
                <a:srgbClr val="EA911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Patrick King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307" name="Google Shape;307;p20"/>
          <p:cNvSpPr txBox="1"/>
          <p:nvPr/>
        </p:nvSpPr>
        <p:spPr>
          <a:xfrm>
            <a:off x="4872990" y="2921911"/>
            <a:ext cx="2607430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Stroke Cases Filter: </a:t>
            </a:r>
            <a:br>
              <a:rPr lang="en-US" sz="10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0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Standard + ICH Configuration</a:t>
            </a:r>
            <a:endParaRPr sz="1000" b="0" i="0" u="none" strike="noStrike" cap="none">
              <a:solidFill>
                <a:srgbClr val="007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20"/>
          <p:cNvCxnSpPr>
            <a:cxnSpLocks/>
            <a:stCxn id="300" idx="1"/>
            <a:endCxn id="297" idx="3"/>
          </p:cNvCxnSpPr>
          <p:nvPr/>
        </p:nvCxnSpPr>
        <p:spPr>
          <a:xfrm rot="10800000">
            <a:off x="4327348" y="3814428"/>
            <a:ext cx="582958" cy="67817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p20"/>
          <p:cNvCxnSpPr>
            <a:stCxn id="303" idx="1"/>
            <a:endCxn id="305" idx="3"/>
          </p:cNvCxnSpPr>
          <p:nvPr/>
        </p:nvCxnSpPr>
        <p:spPr>
          <a:xfrm rot="10800000" flipV="1">
            <a:off x="4373096" y="5849270"/>
            <a:ext cx="546560" cy="6578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EA9118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10" name="Google Shape;310;p20"/>
          <p:cNvCxnSpPr>
            <a:cxnSpLocks/>
            <a:stCxn id="292" idx="3"/>
            <a:endCxn id="295" idx="1"/>
          </p:cNvCxnSpPr>
          <p:nvPr/>
        </p:nvCxnSpPr>
        <p:spPr>
          <a:xfrm flipV="1">
            <a:off x="435717" y="4418415"/>
            <a:ext cx="908260" cy="70977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20"/>
          <p:cNvCxnSpPr>
            <a:cxnSpLocks/>
            <a:stCxn id="301" idx="1"/>
            <a:endCxn id="294" idx="3"/>
          </p:cNvCxnSpPr>
          <p:nvPr/>
        </p:nvCxnSpPr>
        <p:spPr>
          <a:xfrm rot="10800000">
            <a:off x="4271820" y="4771474"/>
            <a:ext cx="632616" cy="4011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12" name="Google Shape;312;p20"/>
          <p:cNvSpPr/>
          <p:nvPr/>
        </p:nvSpPr>
        <p:spPr>
          <a:xfrm>
            <a:off x="-247605" y="3894316"/>
            <a:ext cx="378892" cy="118006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>
            <a:off x="-125125" y="3581425"/>
            <a:ext cx="181896" cy="3008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FFF"/>
          </a:solidFill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5872329" y="3927861"/>
            <a:ext cx="378892" cy="118006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5994809" y="3614970"/>
            <a:ext cx="181896" cy="3008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FFF"/>
          </a:solidFill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6402558" y="9626955"/>
            <a:ext cx="45544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20"/>
          <p:cNvGrpSpPr/>
          <p:nvPr/>
        </p:nvGrpSpPr>
        <p:grpSpPr>
          <a:xfrm>
            <a:off x="0" y="6926"/>
            <a:ext cx="6858000" cy="516280"/>
            <a:chOff x="0" y="6926"/>
            <a:chExt cx="6858000" cy="516280"/>
          </a:xfrm>
        </p:grpSpPr>
        <p:sp>
          <p:nvSpPr>
            <p:cNvPr id="319" name="Google Shape;319;p20"/>
            <p:cNvSpPr/>
            <p:nvPr/>
          </p:nvSpPr>
          <p:spPr>
            <a:xfrm>
              <a:off x="0" y="399362"/>
              <a:ext cx="6858000" cy="123844"/>
            </a:xfrm>
            <a:prstGeom prst="rect">
              <a:avLst/>
            </a:prstGeom>
            <a:solidFill>
              <a:srgbClr val="D3E8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0" y="6926"/>
              <a:ext cx="6858000" cy="413468"/>
            </a:xfrm>
            <a:prstGeom prst="rect">
              <a:avLst/>
            </a:prstGeom>
            <a:gradFill>
              <a:gsLst>
                <a:gs pos="0">
                  <a:srgbClr val="007FFF"/>
                </a:gs>
                <a:gs pos="100000">
                  <a:srgbClr val="060C4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9"/>
                <a:buFont typeface="Arial"/>
                <a:buNone/>
              </a:pPr>
              <a:endParaRPr sz="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1" name="Google Shape;321;p20"/>
            <p:cNvPicPr preferRelativeResize="0"/>
            <p:nvPr/>
          </p:nvPicPr>
          <p:blipFill rotWithShape="1">
            <a:blip r:embed="rId5">
              <a:alphaModFix/>
            </a:blip>
            <a:srcRect l="73148" t="26296" r="10925" b="63630"/>
            <a:stretch/>
          </p:blipFill>
          <p:spPr>
            <a:xfrm>
              <a:off x="6076387" y="61612"/>
              <a:ext cx="732578" cy="2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20"/>
          <p:cNvSpPr/>
          <p:nvPr/>
        </p:nvSpPr>
        <p:spPr>
          <a:xfrm>
            <a:off x="402525" y="-1542"/>
            <a:ext cx="16374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[Approved] UG0002 Rev 1.0 2025-05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Stroke Mobile Solution Enhancements Package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©Aidoc 2025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3984" y="4060912"/>
            <a:ext cx="2386173" cy="489103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32" name="Google Shape;3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751" y="4060912"/>
            <a:ext cx="2386174" cy="489103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33" name="Google Shape;333;p28"/>
          <p:cNvSpPr txBox="1"/>
          <p:nvPr/>
        </p:nvSpPr>
        <p:spPr>
          <a:xfrm>
            <a:off x="649148" y="3626176"/>
            <a:ext cx="2496257" cy="3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Default Stroke Feed</a:t>
            </a:r>
            <a:endParaRPr sz="1200" b="0" i="0" u="none" strike="noStrike" cap="none">
              <a:solidFill>
                <a:srgbClr val="007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8"/>
          <p:cNvSpPr/>
          <p:nvPr/>
        </p:nvSpPr>
        <p:spPr>
          <a:xfrm>
            <a:off x="579749" y="5568962"/>
            <a:ext cx="2080450" cy="781029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8"/>
          <p:cNvSpPr/>
          <p:nvPr/>
        </p:nvSpPr>
        <p:spPr>
          <a:xfrm>
            <a:off x="579749" y="6411157"/>
            <a:ext cx="2080450" cy="688136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28"/>
          <p:cNvGrpSpPr/>
          <p:nvPr/>
        </p:nvGrpSpPr>
        <p:grpSpPr>
          <a:xfrm>
            <a:off x="3353991" y="5887460"/>
            <a:ext cx="2578262" cy="777918"/>
            <a:chOff x="3608072" y="3186683"/>
            <a:chExt cx="2578262" cy="777918"/>
          </a:xfrm>
        </p:grpSpPr>
        <p:sp>
          <p:nvSpPr>
            <p:cNvPr id="337" name="Google Shape;337;p28"/>
            <p:cNvSpPr/>
            <p:nvPr/>
          </p:nvSpPr>
          <p:spPr>
            <a:xfrm>
              <a:off x="3672097" y="3358489"/>
              <a:ext cx="2514237" cy="606112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171450" marR="0" lvl="0" indent="-17145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Non-dedicated Imaging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AI flags for suspected VO and suspected BA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Priority </a:t>
              </a:r>
              <a:r>
                <a:rPr lang="en-US" sz="800" b="1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case </a:t>
              </a: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due to suspected VO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3608072" y="3186683"/>
              <a:ext cx="2132869" cy="251461"/>
            </a:xfrm>
            <a:prstGeom prst="roundRect">
              <a:avLst>
                <a:gd name="adj" fmla="val 8205"/>
              </a:avLst>
            </a:prstGeom>
            <a:solidFill>
              <a:srgbClr val="1A1E3E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Rachel McDonald Williamson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cxnSp>
        <p:nvCxnSpPr>
          <p:cNvPr id="339" name="Google Shape;339;p28"/>
          <p:cNvCxnSpPr>
            <a:stCxn id="335" idx="3"/>
            <a:endCxn id="337" idx="1"/>
          </p:cNvCxnSpPr>
          <p:nvPr/>
        </p:nvCxnSpPr>
        <p:spPr>
          <a:xfrm flipV="1">
            <a:off x="2660199" y="6362322"/>
            <a:ext cx="757817" cy="3929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p28"/>
          <p:cNvCxnSpPr>
            <a:stCxn id="334" idx="3"/>
            <a:endCxn id="341" idx="1"/>
          </p:cNvCxnSpPr>
          <p:nvPr/>
        </p:nvCxnSpPr>
        <p:spPr>
          <a:xfrm flipV="1">
            <a:off x="2660199" y="4990623"/>
            <a:ext cx="578425" cy="96885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42" name="Google Shape;342;p28"/>
          <p:cNvSpPr txBox="1"/>
          <p:nvPr/>
        </p:nvSpPr>
        <p:spPr>
          <a:xfrm>
            <a:off x="6902477" y="3486664"/>
            <a:ext cx="1948445" cy="58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Stroke Cases + </a:t>
            </a:r>
            <a:br>
              <a:rPr lang="en-US" sz="14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14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Priority Cases Filters</a:t>
            </a:r>
            <a:endParaRPr sz="1200" b="0" i="0" u="none" strike="noStrike" cap="none">
              <a:solidFill>
                <a:srgbClr val="007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28"/>
          <p:cNvCxnSpPr>
            <a:cxnSpLocks/>
            <a:stCxn id="344" idx="1"/>
            <a:endCxn id="341" idx="3"/>
          </p:cNvCxnSpPr>
          <p:nvPr/>
        </p:nvCxnSpPr>
        <p:spPr>
          <a:xfrm rot="10800000">
            <a:off x="5904134" y="4990624"/>
            <a:ext cx="991640" cy="52115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45" name="Google Shape;345;p28"/>
          <p:cNvCxnSpPr>
            <a:cxnSpLocks/>
            <a:stCxn id="346" idx="1"/>
            <a:endCxn id="337" idx="3"/>
          </p:cNvCxnSpPr>
          <p:nvPr/>
        </p:nvCxnSpPr>
        <p:spPr>
          <a:xfrm rot="10800000">
            <a:off x="5932253" y="6362323"/>
            <a:ext cx="970224" cy="9890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7F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44" name="Google Shape;344;p28"/>
          <p:cNvSpPr/>
          <p:nvPr/>
        </p:nvSpPr>
        <p:spPr>
          <a:xfrm>
            <a:off x="6895774" y="5037484"/>
            <a:ext cx="2065623" cy="948592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8"/>
          <p:cNvSpPr/>
          <p:nvPr/>
        </p:nvSpPr>
        <p:spPr>
          <a:xfrm>
            <a:off x="6902477" y="6079382"/>
            <a:ext cx="2065623" cy="763689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8"/>
          <p:cNvSpPr/>
          <p:nvPr/>
        </p:nvSpPr>
        <p:spPr>
          <a:xfrm>
            <a:off x="8559682" y="4755078"/>
            <a:ext cx="499237" cy="176830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8642493" y="4497406"/>
            <a:ext cx="286892" cy="2759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FFF"/>
          </a:solidFill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8"/>
          <p:cNvSpPr/>
          <p:nvPr/>
        </p:nvSpPr>
        <p:spPr>
          <a:xfrm>
            <a:off x="8088628" y="4755076"/>
            <a:ext cx="499237" cy="176830"/>
          </a:xfrm>
          <a:prstGeom prst="roundRect">
            <a:avLst>
              <a:gd name="adj" fmla="val 8205"/>
            </a:avLst>
          </a:prstGeom>
          <a:noFill/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8171439" y="4497404"/>
            <a:ext cx="286892" cy="2759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FFF"/>
          </a:solidFill>
          <a:ln w="9525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3" name="Google Shape;353;p28"/>
          <p:cNvGrpSpPr/>
          <p:nvPr/>
        </p:nvGrpSpPr>
        <p:grpSpPr>
          <a:xfrm>
            <a:off x="0" y="6926"/>
            <a:ext cx="6858000" cy="516280"/>
            <a:chOff x="0" y="6926"/>
            <a:chExt cx="6858000" cy="516280"/>
          </a:xfrm>
        </p:grpSpPr>
        <p:sp>
          <p:nvSpPr>
            <p:cNvPr id="354" name="Google Shape;354;p28"/>
            <p:cNvSpPr/>
            <p:nvPr/>
          </p:nvSpPr>
          <p:spPr>
            <a:xfrm>
              <a:off x="0" y="399362"/>
              <a:ext cx="6858000" cy="123844"/>
            </a:xfrm>
            <a:prstGeom prst="rect">
              <a:avLst/>
            </a:prstGeom>
            <a:solidFill>
              <a:srgbClr val="D3E8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0" y="6926"/>
              <a:ext cx="6858000" cy="413468"/>
            </a:xfrm>
            <a:prstGeom prst="rect">
              <a:avLst/>
            </a:prstGeom>
            <a:gradFill>
              <a:gsLst>
                <a:gs pos="0">
                  <a:srgbClr val="007FFF"/>
                </a:gs>
                <a:gs pos="100000">
                  <a:srgbClr val="060C4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9"/>
                <a:buFont typeface="Arial"/>
                <a:buNone/>
              </a:pPr>
              <a:endParaRPr sz="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" name="Google Shape;356;p28"/>
            <p:cNvPicPr preferRelativeResize="0"/>
            <p:nvPr/>
          </p:nvPicPr>
          <p:blipFill rotWithShape="1">
            <a:blip r:embed="rId5">
              <a:alphaModFix/>
            </a:blip>
            <a:srcRect l="73148" t="26296" r="10925" b="63630"/>
            <a:stretch/>
          </p:blipFill>
          <p:spPr>
            <a:xfrm>
              <a:off x="6076387" y="61612"/>
              <a:ext cx="732578" cy="2896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9" name="Google Shape;359;p28"/>
          <p:cNvGrpSpPr/>
          <p:nvPr/>
        </p:nvGrpSpPr>
        <p:grpSpPr>
          <a:xfrm>
            <a:off x="3174599" y="4494216"/>
            <a:ext cx="2729535" cy="821008"/>
            <a:chOff x="3585562" y="1851602"/>
            <a:chExt cx="2729535" cy="821008"/>
          </a:xfrm>
        </p:grpSpPr>
        <p:sp>
          <p:nvSpPr>
            <p:cNvPr id="341" name="Google Shape;341;p28"/>
            <p:cNvSpPr/>
            <p:nvPr/>
          </p:nvSpPr>
          <p:spPr>
            <a:xfrm>
              <a:off x="3649587" y="2023408"/>
              <a:ext cx="2665510" cy="649202"/>
            </a:xfrm>
            <a:prstGeom prst="roundRect">
              <a:avLst>
                <a:gd name="adj" fmla="val 8205"/>
              </a:avLst>
            </a:prstGeom>
            <a:solidFill>
              <a:schemeClr val="lt1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b" anchorCtr="0">
              <a:noAutofit/>
            </a:bodyPr>
            <a:lstStyle/>
            <a:p>
              <a:pPr marL="171450" marR="0" lvl="0" indent="-17145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Dedicated Stroke Imaging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0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AI flag for suspected VO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Noto Sans Symbols"/>
                <a:buChar char="▪"/>
              </a:pPr>
              <a:r>
                <a:rPr lang="en-US" sz="800" b="1" i="0" u="none" strike="noStrike" cap="none">
                  <a:solidFill>
                    <a:schemeClr val="dk1"/>
                  </a:solidFill>
                  <a:latin typeface="Rubik"/>
                  <a:ea typeface="Rubik"/>
                  <a:cs typeface="Rubik"/>
                  <a:sym typeface="Rubik"/>
                </a:rPr>
                <a:t>Priority icon due to suspected VO</a:t>
              </a:r>
              <a:endParaRPr sz="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585562" y="1851602"/>
              <a:ext cx="1523770" cy="246354"/>
            </a:xfrm>
            <a:prstGeom prst="roundRect">
              <a:avLst>
                <a:gd name="adj" fmla="val 8205"/>
              </a:avLst>
            </a:prstGeom>
            <a:solidFill>
              <a:srgbClr val="1A1E3E"/>
            </a:solidFill>
            <a:ln w="12700" cap="flat" cmpd="sng">
              <a:solidFill>
                <a:srgbClr val="007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US" sz="800" b="1" i="0" u="none" strike="noStrike" cap="none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Michael Brown</a:t>
              </a:r>
              <a:endParaRPr sz="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361" name="Google Shape;361;p28"/>
          <p:cNvSpPr/>
          <p:nvPr/>
        </p:nvSpPr>
        <p:spPr>
          <a:xfrm>
            <a:off x="402525" y="-1542"/>
            <a:ext cx="16374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[Approved] UG0002 Rev 1.0 2025-05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Stroke Mobile Solution Enhancements Package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©Aidoc 2025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"/>
          <p:cNvSpPr txBox="1"/>
          <p:nvPr/>
        </p:nvSpPr>
        <p:spPr>
          <a:xfrm>
            <a:off x="336892" y="1597634"/>
            <a:ext cx="5883799" cy="61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Running a search while filter/s are applied may exclude Patient Cards that do not correspond to filtering criteria. Search results excluded due to filtering will appear under the indicator “Results outside your Filter”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"/>
          <p:cNvSpPr txBox="1"/>
          <p:nvPr/>
        </p:nvSpPr>
        <p:spPr>
          <a:xfrm>
            <a:off x="6402558" y="9626955"/>
            <a:ext cx="45544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3"/>
          <p:cNvGrpSpPr/>
          <p:nvPr/>
        </p:nvGrpSpPr>
        <p:grpSpPr>
          <a:xfrm>
            <a:off x="0" y="6926"/>
            <a:ext cx="6858000" cy="516280"/>
            <a:chOff x="0" y="6926"/>
            <a:chExt cx="6858000" cy="516280"/>
          </a:xfrm>
        </p:grpSpPr>
        <p:sp>
          <p:nvSpPr>
            <p:cNvPr id="370" name="Google Shape;370;p3"/>
            <p:cNvSpPr/>
            <p:nvPr/>
          </p:nvSpPr>
          <p:spPr>
            <a:xfrm>
              <a:off x="0" y="399362"/>
              <a:ext cx="6858000" cy="123844"/>
            </a:xfrm>
            <a:prstGeom prst="rect">
              <a:avLst/>
            </a:prstGeom>
            <a:solidFill>
              <a:srgbClr val="D3E8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0" y="6926"/>
              <a:ext cx="6858000" cy="413468"/>
            </a:xfrm>
            <a:prstGeom prst="rect">
              <a:avLst/>
            </a:prstGeom>
            <a:gradFill>
              <a:gsLst>
                <a:gs pos="0">
                  <a:srgbClr val="007FFF"/>
                </a:gs>
                <a:gs pos="100000">
                  <a:srgbClr val="060C4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9"/>
                <a:buFont typeface="Arial"/>
                <a:buNone/>
              </a:pPr>
              <a:endParaRPr sz="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2" name="Google Shape;372;p3"/>
            <p:cNvPicPr preferRelativeResize="0"/>
            <p:nvPr/>
          </p:nvPicPr>
          <p:blipFill rotWithShape="1">
            <a:blip r:embed="rId3">
              <a:alphaModFix/>
            </a:blip>
            <a:srcRect l="73148" t="26296" r="10925" b="63630"/>
            <a:stretch/>
          </p:blipFill>
          <p:spPr>
            <a:xfrm>
              <a:off x="6076387" y="61612"/>
              <a:ext cx="732578" cy="2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3" name="Google Shape;373;p3"/>
          <p:cNvSpPr txBox="1"/>
          <p:nvPr/>
        </p:nvSpPr>
        <p:spPr>
          <a:xfrm>
            <a:off x="319031" y="1066735"/>
            <a:ext cx="5421909" cy="37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Searching with Filters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"/>
          <p:cNvSpPr txBox="1"/>
          <p:nvPr/>
        </p:nvSpPr>
        <p:spPr>
          <a:xfrm>
            <a:off x="319032" y="703329"/>
            <a:ext cx="542190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User Guide: </a:t>
            </a:r>
            <a:r>
              <a:rPr lang="en-US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Stroke-Focused Mobile Feed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6101" y="2514174"/>
            <a:ext cx="3085797" cy="63250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6" name="Google Shape;376;p3"/>
          <p:cNvSpPr/>
          <p:nvPr/>
        </p:nvSpPr>
        <p:spPr>
          <a:xfrm>
            <a:off x="2007502" y="5622447"/>
            <a:ext cx="2898413" cy="367043"/>
          </a:xfrm>
          <a:prstGeom prst="roundRect">
            <a:avLst>
              <a:gd name="adj" fmla="val 8205"/>
            </a:avLst>
          </a:prstGeom>
          <a:noFill/>
          <a:ln w="12700" cap="flat" cmpd="sng">
            <a:solidFill>
              <a:srgbClr val="007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"/>
          <p:cNvSpPr/>
          <p:nvPr/>
        </p:nvSpPr>
        <p:spPr>
          <a:xfrm>
            <a:off x="402525" y="-1542"/>
            <a:ext cx="16374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[Approved] UG0002 Rev 1.0 2025-05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Stroke Mobile Solution Enhancements Package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©Aidoc 2025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612" y="3764676"/>
            <a:ext cx="1343307" cy="281454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6" name="Google Shape;406;p31"/>
          <p:cNvSpPr/>
          <p:nvPr/>
        </p:nvSpPr>
        <p:spPr>
          <a:xfrm>
            <a:off x="434716" y="5827262"/>
            <a:ext cx="1265099" cy="570080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9925" y="3764676"/>
            <a:ext cx="1343307" cy="281454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2" name="Google Shape;412;p31"/>
          <p:cNvSpPr/>
          <p:nvPr/>
        </p:nvSpPr>
        <p:spPr>
          <a:xfrm>
            <a:off x="2716368" y="4233746"/>
            <a:ext cx="274753" cy="191346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3858" y="3764676"/>
            <a:ext cx="1343307" cy="281454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17" name="Google Shape;417;p31"/>
          <p:cNvSpPr/>
          <p:nvPr/>
        </p:nvSpPr>
        <p:spPr>
          <a:xfrm>
            <a:off x="4933691" y="5496560"/>
            <a:ext cx="436655" cy="367330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0" name="Google Shape;420;p31"/>
          <p:cNvGrpSpPr/>
          <p:nvPr/>
        </p:nvGrpSpPr>
        <p:grpSpPr>
          <a:xfrm>
            <a:off x="0" y="6926"/>
            <a:ext cx="6858000" cy="516280"/>
            <a:chOff x="0" y="6926"/>
            <a:chExt cx="6858000" cy="516280"/>
          </a:xfrm>
        </p:grpSpPr>
        <p:sp>
          <p:nvSpPr>
            <p:cNvPr id="421" name="Google Shape;421;p31"/>
            <p:cNvSpPr/>
            <p:nvPr/>
          </p:nvSpPr>
          <p:spPr>
            <a:xfrm>
              <a:off x="0" y="399362"/>
              <a:ext cx="6858000" cy="123844"/>
            </a:xfrm>
            <a:prstGeom prst="rect">
              <a:avLst/>
            </a:prstGeom>
            <a:solidFill>
              <a:srgbClr val="D3E8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0" y="6926"/>
              <a:ext cx="6858000" cy="413468"/>
            </a:xfrm>
            <a:prstGeom prst="rect">
              <a:avLst/>
            </a:prstGeom>
            <a:gradFill>
              <a:gsLst>
                <a:gs pos="0">
                  <a:srgbClr val="007FFF"/>
                </a:gs>
                <a:gs pos="100000">
                  <a:srgbClr val="060C4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9"/>
                <a:buFont typeface="Arial"/>
                <a:buNone/>
              </a:pPr>
              <a:endParaRPr sz="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3" name="Google Shape;423;p31"/>
            <p:cNvPicPr preferRelativeResize="0"/>
            <p:nvPr/>
          </p:nvPicPr>
          <p:blipFill rotWithShape="1">
            <a:blip r:embed="rId6">
              <a:alphaModFix/>
            </a:blip>
            <a:srcRect l="73148" t="26296" r="10925" b="63630"/>
            <a:stretch/>
          </p:blipFill>
          <p:spPr>
            <a:xfrm>
              <a:off x="6076387" y="61612"/>
              <a:ext cx="732578" cy="2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5" name="Google Shape;425;p31"/>
          <p:cNvSpPr txBox="1"/>
          <p:nvPr/>
        </p:nvSpPr>
        <p:spPr>
          <a:xfrm>
            <a:off x="319032" y="703329"/>
            <a:ext cx="542190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User Guide: </a:t>
            </a:r>
            <a:r>
              <a:rPr lang="en-US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Enhanced Imaging Library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1"/>
          <p:cNvSpPr/>
          <p:nvPr/>
        </p:nvSpPr>
        <p:spPr>
          <a:xfrm>
            <a:off x="402525" y="-1542"/>
            <a:ext cx="16374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[Approved] UG0002 Rev 1.0 2025-05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Stroke Mobile Solution Enhancements Package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©Aidoc 2025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3F15656-A9D3-1409-CF8F-66455C9A8A0A}"/>
              </a:ext>
            </a:extLst>
          </p:cNvPr>
          <p:cNvSpPr/>
          <p:nvPr/>
        </p:nvSpPr>
        <p:spPr>
          <a:xfrm>
            <a:off x="1938325" y="4876800"/>
            <a:ext cx="579620" cy="393700"/>
          </a:xfrm>
          <a:prstGeom prst="rightArrow">
            <a:avLst/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8B9C8AF-BE2C-6F8F-D14E-735DC0BF39AA}"/>
              </a:ext>
            </a:extLst>
          </p:cNvPr>
          <p:cNvSpPr/>
          <p:nvPr/>
        </p:nvSpPr>
        <p:spPr>
          <a:xfrm>
            <a:off x="4143735" y="4876800"/>
            <a:ext cx="579620" cy="393700"/>
          </a:xfrm>
          <a:prstGeom prst="rightArrow">
            <a:avLst/>
          </a:prstGeom>
          <a:solidFill>
            <a:srgbClr val="007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"/>
          <p:cNvSpPr/>
          <p:nvPr/>
        </p:nvSpPr>
        <p:spPr>
          <a:xfrm flipH="1">
            <a:off x="3328294" y="0"/>
            <a:ext cx="3527700" cy="9905999"/>
          </a:xfrm>
          <a:prstGeom prst="rect">
            <a:avLst/>
          </a:prstGeom>
          <a:solidFill>
            <a:srgbClr val="D8D8D8">
              <a:alpha val="4588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37" name="Google Shape;437;p4"/>
          <p:cNvSpPr txBox="1"/>
          <p:nvPr/>
        </p:nvSpPr>
        <p:spPr>
          <a:xfrm>
            <a:off x="780821" y="9032877"/>
            <a:ext cx="54219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007FFF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3"/>
                  </a:ext>
                </a:extLst>
              </a:rPr>
              <a:t>NOTE:</a:t>
            </a:r>
            <a:r>
              <a:rPr lang="en-US" sz="1100" b="1" i="0" u="none" strike="noStrike" cap="none">
                <a:solidFill>
                  <a:srgbClr val="007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>
                <a:solidFill>
                  <a:srgbClr val="007FFF"/>
                </a:solidFill>
                <a:latin typeface="Arial"/>
                <a:ea typeface="Arial"/>
                <a:cs typeface="Arial"/>
                <a:sym typeface="Arial"/>
              </a:rPr>
              <a:t>Viewer is not for diagnostic use</a:t>
            </a:r>
            <a:endParaRPr sz="1400" b="0" i="0" u="none" strike="noStrike" cap="none">
              <a:solidFill>
                <a:srgbClr val="007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4"/>
          <p:cNvGrpSpPr/>
          <p:nvPr/>
        </p:nvGrpSpPr>
        <p:grpSpPr>
          <a:xfrm>
            <a:off x="3679990" y="2281154"/>
            <a:ext cx="2898586" cy="5655653"/>
            <a:chOff x="2922325" y="4118319"/>
            <a:chExt cx="1343307" cy="2814548"/>
          </a:xfrm>
        </p:grpSpPr>
        <p:pic>
          <p:nvPicPr>
            <p:cNvPr id="439" name="Google Shape;43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922325" y="4118319"/>
              <a:ext cx="1343307" cy="281454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440" name="Google Shape;440;p4"/>
            <p:cNvSpPr/>
            <p:nvPr/>
          </p:nvSpPr>
          <p:spPr>
            <a:xfrm>
              <a:off x="2988768" y="4632174"/>
              <a:ext cx="157268" cy="109716"/>
            </a:xfrm>
            <a:prstGeom prst="roundRect">
              <a:avLst>
                <a:gd name="adj" fmla="val 15138"/>
              </a:avLst>
            </a:prstGeom>
            <a:solidFill>
              <a:srgbClr val="EA9118">
                <a:alpha val="392"/>
              </a:srgbClr>
            </a:solidFill>
            <a:ln w="9525" cap="flat" cmpd="sng">
              <a:solidFill>
                <a:srgbClr val="007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4"/>
          <p:cNvSpPr/>
          <p:nvPr/>
        </p:nvSpPr>
        <p:spPr>
          <a:xfrm>
            <a:off x="4428983" y="3287692"/>
            <a:ext cx="1686267" cy="246490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"/>
          <p:cNvSpPr/>
          <p:nvPr/>
        </p:nvSpPr>
        <p:spPr>
          <a:xfrm>
            <a:off x="399820" y="1944302"/>
            <a:ext cx="1836718" cy="7098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F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Library icon indicating the number of imaging studies available in the Library.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3" name="Google Shape;443;p4"/>
          <p:cNvCxnSpPr>
            <a:stCxn id="440" idx="1"/>
            <a:endCxn id="442" idx="3"/>
          </p:cNvCxnSpPr>
          <p:nvPr/>
        </p:nvCxnSpPr>
        <p:spPr>
          <a:xfrm rot="10800000">
            <a:off x="2236661" y="2299246"/>
            <a:ext cx="1586700" cy="11247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rgbClr val="007FFF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44" name="Google Shape;444;p4"/>
          <p:cNvSpPr/>
          <p:nvPr/>
        </p:nvSpPr>
        <p:spPr>
          <a:xfrm>
            <a:off x="399820" y="4995734"/>
            <a:ext cx="2188200" cy="709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F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Hanging tabs display the most recent series in each Stroke Flow tab (CTP, CTA, NCCT)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p4"/>
          <p:cNvCxnSpPr>
            <a:stCxn id="441" idx="2"/>
            <a:endCxn id="444" idx="3"/>
          </p:cNvCxnSpPr>
          <p:nvPr/>
        </p:nvCxnSpPr>
        <p:spPr>
          <a:xfrm rot="5400000">
            <a:off x="3021817" y="3100382"/>
            <a:ext cx="1816500" cy="2684100"/>
          </a:xfrm>
          <a:prstGeom prst="bentConnector2">
            <a:avLst/>
          </a:prstGeom>
          <a:noFill/>
          <a:ln w="28575" cap="flat" cmpd="sng">
            <a:solidFill>
              <a:srgbClr val="007FFF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46" name="Google Shape;446;p4"/>
          <p:cNvSpPr/>
          <p:nvPr/>
        </p:nvSpPr>
        <p:spPr>
          <a:xfrm>
            <a:off x="5621419" y="3428839"/>
            <a:ext cx="264770" cy="71795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"/>
          <p:cNvSpPr/>
          <p:nvPr/>
        </p:nvSpPr>
        <p:spPr>
          <a:xfrm>
            <a:off x="399820" y="7780225"/>
            <a:ext cx="1836717" cy="70985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F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Hanging tab timestamp indicates when the </a:t>
            </a: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4"/>
                  </a:ext>
                </a:extLst>
              </a:rPr>
              <a:t>series was acquired.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8" name="Google Shape;448;p4"/>
          <p:cNvCxnSpPr>
            <a:stCxn id="446" idx="2"/>
            <a:endCxn id="447" idx="3"/>
          </p:cNvCxnSpPr>
          <p:nvPr/>
        </p:nvCxnSpPr>
        <p:spPr>
          <a:xfrm rot="5400000">
            <a:off x="1678004" y="4059234"/>
            <a:ext cx="4634400" cy="3517200"/>
          </a:xfrm>
          <a:prstGeom prst="bentConnector2">
            <a:avLst/>
          </a:prstGeom>
          <a:noFill/>
          <a:ln w="28575" cap="flat" cmpd="sng">
            <a:solidFill>
              <a:srgbClr val="007FFF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49" name="Google Shape;449;p4"/>
          <p:cNvSpPr/>
          <p:nvPr/>
        </p:nvSpPr>
        <p:spPr>
          <a:xfrm>
            <a:off x="4456827" y="3313401"/>
            <a:ext cx="402630" cy="110548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"/>
          <p:cNvSpPr/>
          <p:nvPr/>
        </p:nvSpPr>
        <p:spPr>
          <a:xfrm>
            <a:off x="399820" y="3392497"/>
            <a:ext cx="2188200" cy="8649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F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As imaging studies are added to the Library, the tabs move, with the most recent imaging study appearing on the left-most tab.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" name="Google Shape;451;p4"/>
          <p:cNvCxnSpPr>
            <a:stCxn id="449" idx="2"/>
            <a:endCxn id="450" idx="3"/>
          </p:cNvCxnSpPr>
          <p:nvPr/>
        </p:nvCxnSpPr>
        <p:spPr>
          <a:xfrm rot="5400000">
            <a:off x="3422592" y="2589499"/>
            <a:ext cx="401100" cy="2070000"/>
          </a:xfrm>
          <a:prstGeom prst="bentConnector2">
            <a:avLst/>
          </a:prstGeom>
          <a:noFill/>
          <a:ln w="28575" cap="flat" cmpd="sng">
            <a:solidFill>
              <a:srgbClr val="007FFF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52" name="Google Shape;452;p4"/>
          <p:cNvSpPr/>
          <p:nvPr/>
        </p:nvSpPr>
        <p:spPr>
          <a:xfrm>
            <a:off x="4428983" y="6599848"/>
            <a:ext cx="396004" cy="264393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"/>
          <p:cNvSpPr/>
          <p:nvPr/>
        </p:nvSpPr>
        <p:spPr>
          <a:xfrm>
            <a:off x="399825" y="6443874"/>
            <a:ext cx="2198400" cy="4011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F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Image preview slider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4" name="Google Shape;454;p4"/>
          <p:cNvCxnSpPr>
            <a:stCxn id="452" idx="1"/>
            <a:endCxn id="453" idx="3"/>
          </p:cNvCxnSpPr>
          <p:nvPr/>
        </p:nvCxnSpPr>
        <p:spPr>
          <a:xfrm rot="10800000">
            <a:off x="2598083" y="6644445"/>
            <a:ext cx="1830900" cy="87600"/>
          </a:xfrm>
          <a:prstGeom prst="bentConnector3">
            <a:avLst>
              <a:gd name="adj1" fmla="val 49996"/>
            </a:avLst>
          </a:prstGeom>
          <a:noFill/>
          <a:ln w="28575" cap="flat" cmpd="sng">
            <a:solidFill>
              <a:srgbClr val="007FFF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56" name="Google Shape;456;p4"/>
          <p:cNvSpPr txBox="1"/>
          <p:nvPr/>
        </p:nvSpPr>
        <p:spPr>
          <a:xfrm>
            <a:off x="6402558" y="9626955"/>
            <a:ext cx="45544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4"/>
          <p:cNvGrpSpPr/>
          <p:nvPr/>
        </p:nvGrpSpPr>
        <p:grpSpPr>
          <a:xfrm>
            <a:off x="0" y="6926"/>
            <a:ext cx="6858000" cy="516280"/>
            <a:chOff x="0" y="6926"/>
            <a:chExt cx="6858000" cy="516280"/>
          </a:xfrm>
        </p:grpSpPr>
        <p:sp>
          <p:nvSpPr>
            <p:cNvPr id="458" name="Google Shape;458;p4"/>
            <p:cNvSpPr/>
            <p:nvPr/>
          </p:nvSpPr>
          <p:spPr>
            <a:xfrm>
              <a:off x="0" y="399362"/>
              <a:ext cx="6858000" cy="123844"/>
            </a:xfrm>
            <a:prstGeom prst="rect">
              <a:avLst/>
            </a:prstGeom>
            <a:solidFill>
              <a:srgbClr val="D3E8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0" y="6926"/>
              <a:ext cx="6858000" cy="413468"/>
            </a:xfrm>
            <a:prstGeom prst="rect">
              <a:avLst/>
            </a:prstGeom>
            <a:gradFill>
              <a:gsLst>
                <a:gs pos="0">
                  <a:srgbClr val="007FFF"/>
                </a:gs>
                <a:gs pos="100000">
                  <a:srgbClr val="060C4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9"/>
                <a:buFont typeface="Arial"/>
                <a:buNone/>
              </a:pPr>
              <a:endParaRPr sz="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0" name="Google Shape;460;p4"/>
            <p:cNvPicPr preferRelativeResize="0"/>
            <p:nvPr/>
          </p:nvPicPr>
          <p:blipFill rotWithShape="1">
            <a:blip r:embed="rId4">
              <a:alphaModFix/>
            </a:blip>
            <a:srcRect l="73148" t="26296" r="10925" b="63630"/>
            <a:stretch/>
          </p:blipFill>
          <p:spPr>
            <a:xfrm>
              <a:off x="6076387" y="61612"/>
              <a:ext cx="732578" cy="2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p4"/>
          <p:cNvSpPr txBox="1"/>
          <p:nvPr/>
        </p:nvSpPr>
        <p:spPr>
          <a:xfrm>
            <a:off x="319031" y="1066735"/>
            <a:ext cx="5421909" cy="37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Image Viewer Layout</a:t>
            </a:r>
            <a:endParaRPr sz="1400" b="0" i="0" u="none" strike="noStrike" cap="none">
              <a:solidFill>
                <a:srgbClr val="007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"/>
          <p:cNvSpPr txBox="1"/>
          <p:nvPr/>
        </p:nvSpPr>
        <p:spPr>
          <a:xfrm>
            <a:off x="319032" y="703329"/>
            <a:ext cx="542190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User Guide: </a:t>
            </a:r>
            <a:r>
              <a:rPr lang="en-US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Enhanced Imaging Library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977" y="8987527"/>
            <a:ext cx="264774" cy="26477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"/>
          <p:cNvSpPr/>
          <p:nvPr/>
        </p:nvSpPr>
        <p:spPr>
          <a:xfrm>
            <a:off x="402525" y="-1542"/>
            <a:ext cx="16374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[Approved] UG0002 Rev 1.0 2025-05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Stroke Mobile Solution Enhancements Package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©Aidoc 2025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2"/>
          <p:cNvSpPr/>
          <p:nvPr/>
        </p:nvSpPr>
        <p:spPr>
          <a:xfrm flipH="1">
            <a:off x="3328294" y="0"/>
            <a:ext cx="3527700" cy="9905999"/>
          </a:xfrm>
          <a:prstGeom prst="rect">
            <a:avLst/>
          </a:prstGeom>
          <a:solidFill>
            <a:srgbClr val="D8D8D8">
              <a:alpha val="4588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71" name="Google Shape;47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669" y="2265114"/>
            <a:ext cx="2898586" cy="5686519"/>
          </a:xfrm>
          <a:prstGeom prst="rect">
            <a:avLst/>
          </a:prstGeom>
          <a:noFill/>
          <a:ln>
            <a:noFill/>
          </a:ln>
          <a:effectLst>
            <a:reflection stA="50000" endA="300" endPos="12000" dist="25400" dir="5400000" sy="-100000" algn="bl" rotWithShape="0"/>
          </a:effectLst>
        </p:spPr>
      </p:pic>
      <p:sp>
        <p:nvSpPr>
          <p:cNvPr id="472" name="Google Shape;472;p32"/>
          <p:cNvSpPr/>
          <p:nvPr/>
        </p:nvSpPr>
        <p:spPr>
          <a:xfrm>
            <a:off x="3536841" y="7895125"/>
            <a:ext cx="3164245" cy="155798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3813040" y="4294608"/>
            <a:ext cx="1513606" cy="161058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2"/>
          <p:cNvSpPr/>
          <p:nvPr/>
        </p:nvSpPr>
        <p:spPr>
          <a:xfrm>
            <a:off x="3813040" y="4502102"/>
            <a:ext cx="2605806" cy="751357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2"/>
          <p:cNvSpPr/>
          <p:nvPr/>
        </p:nvSpPr>
        <p:spPr>
          <a:xfrm>
            <a:off x="3813040" y="4173958"/>
            <a:ext cx="1062756" cy="101324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2"/>
          <p:cNvSpPr/>
          <p:nvPr/>
        </p:nvSpPr>
        <p:spPr>
          <a:xfrm>
            <a:off x="4852274" y="5041693"/>
            <a:ext cx="490275" cy="203815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2"/>
          <p:cNvSpPr/>
          <p:nvPr/>
        </p:nvSpPr>
        <p:spPr>
          <a:xfrm>
            <a:off x="3825741" y="5397387"/>
            <a:ext cx="655433" cy="167249"/>
          </a:xfrm>
          <a:prstGeom prst="roundRect">
            <a:avLst>
              <a:gd name="adj" fmla="val 15138"/>
            </a:avLst>
          </a:prstGeom>
          <a:solidFill>
            <a:srgbClr val="EA9118">
              <a:alpha val="392"/>
            </a:srgbClr>
          </a:solidFill>
          <a:ln w="9525" cap="flat" cmpd="sng">
            <a:solidFill>
              <a:srgbClr val="007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2"/>
          <p:cNvSpPr/>
          <p:nvPr/>
        </p:nvSpPr>
        <p:spPr>
          <a:xfrm>
            <a:off x="309573" y="2425564"/>
            <a:ext cx="2386550" cy="41723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F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Date &amp; time study was conducted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32"/>
          <p:cNvCxnSpPr>
            <a:stCxn id="475" idx="0"/>
            <a:endCxn id="478" idx="3"/>
          </p:cNvCxnSpPr>
          <p:nvPr/>
        </p:nvCxnSpPr>
        <p:spPr>
          <a:xfrm rot="5400000" flipH="1">
            <a:off x="2750368" y="2579908"/>
            <a:ext cx="1539900" cy="1648200"/>
          </a:xfrm>
          <a:prstGeom prst="bentConnector2">
            <a:avLst/>
          </a:prstGeom>
          <a:noFill/>
          <a:ln w="28575" cap="flat" cmpd="sng">
            <a:solidFill>
              <a:srgbClr val="007FFF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80" name="Google Shape;480;p32"/>
          <p:cNvSpPr/>
          <p:nvPr/>
        </p:nvSpPr>
        <p:spPr>
          <a:xfrm>
            <a:off x="309573" y="3854997"/>
            <a:ext cx="1057503" cy="38520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F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Study name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32"/>
          <p:cNvCxnSpPr>
            <a:stCxn id="473" idx="1"/>
            <a:endCxn id="480" idx="3"/>
          </p:cNvCxnSpPr>
          <p:nvPr/>
        </p:nvCxnSpPr>
        <p:spPr>
          <a:xfrm rot="10800000">
            <a:off x="1367140" y="4047537"/>
            <a:ext cx="2445900" cy="327600"/>
          </a:xfrm>
          <a:prstGeom prst="bentConnector3">
            <a:avLst>
              <a:gd name="adj1" fmla="val 50001"/>
            </a:avLst>
          </a:prstGeom>
          <a:noFill/>
          <a:ln w="28575" cap="flat" cmpd="sng">
            <a:solidFill>
              <a:srgbClr val="007FFF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82" name="Google Shape;482;p32"/>
          <p:cNvSpPr/>
          <p:nvPr/>
        </p:nvSpPr>
        <p:spPr>
          <a:xfrm>
            <a:off x="309573" y="5252404"/>
            <a:ext cx="1437078" cy="38520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F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All series in study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32"/>
          <p:cNvCxnSpPr>
            <a:stCxn id="474" idx="1"/>
            <a:endCxn id="482" idx="3"/>
          </p:cNvCxnSpPr>
          <p:nvPr/>
        </p:nvCxnSpPr>
        <p:spPr>
          <a:xfrm flipH="1">
            <a:off x="1746640" y="4877781"/>
            <a:ext cx="2066400" cy="567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rgbClr val="007FFF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84" name="Google Shape;484;p32"/>
          <p:cNvSpPr/>
          <p:nvPr/>
        </p:nvSpPr>
        <p:spPr>
          <a:xfrm>
            <a:off x="309573" y="6649812"/>
            <a:ext cx="2003700" cy="88945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F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The (VO) brackets indicate </a:t>
            </a:r>
            <a:r>
              <a:rPr lang="en-US" sz="1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 </a:t>
            </a: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5"/>
                  </a:ext>
                </a:extLst>
              </a:rPr>
              <a:t>Aidoc</a:t>
            </a: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6"/>
                  </a:ext>
                </a:extLst>
              </a:rPr>
              <a:t>algorithm</a:t>
            </a: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flagged a suspected VO </a:t>
            </a: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7"/>
                  </a:ext>
                </a:extLst>
              </a:rPr>
              <a:t>pathology</a:t>
            </a: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finding in this series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32"/>
          <p:cNvCxnSpPr>
            <a:stCxn id="476" idx="1"/>
            <a:endCxn id="484" idx="3"/>
          </p:cNvCxnSpPr>
          <p:nvPr/>
        </p:nvCxnSpPr>
        <p:spPr>
          <a:xfrm flipH="1">
            <a:off x="2313374" y="5143600"/>
            <a:ext cx="2538900" cy="19509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007FFF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86" name="Google Shape;486;p32"/>
          <p:cNvSpPr/>
          <p:nvPr/>
        </p:nvSpPr>
        <p:spPr>
          <a:xfrm>
            <a:off x="309573" y="8551465"/>
            <a:ext cx="2092500" cy="507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7FF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Indication that study was conducted over 24 hours ago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p32"/>
          <p:cNvCxnSpPr>
            <a:stCxn id="477" idx="2"/>
            <a:endCxn id="486" idx="3"/>
          </p:cNvCxnSpPr>
          <p:nvPr/>
        </p:nvCxnSpPr>
        <p:spPr>
          <a:xfrm rot="5400000">
            <a:off x="1657457" y="6309236"/>
            <a:ext cx="3240600" cy="1751400"/>
          </a:xfrm>
          <a:prstGeom prst="bentConnector2">
            <a:avLst/>
          </a:prstGeom>
          <a:noFill/>
          <a:ln w="28575" cap="flat" cmpd="sng">
            <a:solidFill>
              <a:srgbClr val="007FFF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488" name="Google Shape;488;p32"/>
          <p:cNvSpPr txBox="1"/>
          <p:nvPr/>
        </p:nvSpPr>
        <p:spPr>
          <a:xfrm>
            <a:off x="6402558" y="9626955"/>
            <a:ext cx="45544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12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32"/>
          <p:cNvGrpSpPr/>
          <p:nvPr/>
        </p:nvGrpSpPr>
        <p:grpSpPr>
          <a:xfrm>
            <a:off x="0" y="6926"/>
            <a:ext cx="6858000" cy="516280"/>
            <a:chOff x="0" y="6926"/>
            <a:chExt cx="6858000" cy="516280"/>
          </a:xfrm>
        </p:grpSpPr>
        <p:sp>
          <p:nvSpPr>
            <p:cNvPr id="490" name="Google Shape;490;p32"/>
            <p:cNvSpPr/>
            <p:nvPr/>
          </p:nvSpPr>
          <p:spPr>
            <a:xfrm>
              <a:off x="0" y="399362"/>
              <a:ext cx="6858000" cy="123844"/>
            </a:xfrm>
            <a:prstGeom prst="rect">
              <a:avLst/>
            </a:prstGeom>
            <a:solidFill>
              <a:srgbClr val="D3E8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0" y="6926"/>
              <a:ext cx="6858000" cy="413468"/>
            </a:xfrm>
            <a:prstGeom prst="rect">
              <a:avLst/>
            </a:prstGeom>
            <a:gradFill>
              <a:gsLst>
                <a:gs pos="0">
                  <a:srgbClr val="007FFF"/>
                </a:gs>
                <a:gs pos="100000">
                  <a:srgbClr val="060C4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79"/>
                <a:buFont typeface="Arial"/>
                <a:buNone/>
              </a:pPr>
              <a:endParaRPr sz="9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2" name="Google Shape;492;p32"/>
            <p:cNvPicPr preferRelativeResize="0"/>
            <p:nvPr/>
          </p:nvPicPr>
          <p:blipFill rotWithShape="1">
            <a:blip r:embed="rId4">
              <a:alphaModFix/>
            </a:blip>
            <a:srcRect l="73148" t="26296" r="10925" b="63630"/>
            <a:stretch/>
          </p:blipFill>
          <p:spPr>
            <a:xfrm>
              <a:off x="6076387" y="61612"/>
              <a:ext cx="732578" cy="2896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3" name="Google Shape;493;p32"/>
          <p:cNvSpPr txBox="1"/>
          <p:nvPr/>
        </p:nvSpPr>
        <p:spPr>
          <a:xfrm>
            <a:off x="319031" y="1066735"/>
            <a:ext cx="5421909" cy="37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FFF"/>
                </a:solidFill>
                <a:latin typeface="Rubik"/>
                <a:ea typeface="Rubik"/>
                <a:cs typeface="Rubik"/>
                <a:sym typeface="Rubik"/>
              </a:rPr>
              <a:t>Imaging Library Layout</a:t>
            </a:r>
            <a:endParaRPr sz="1400" b="0" i="0" u="none" strike="noStrike" cap="none">
              <a:solidFill>
                <a:srgbClr val="007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2"/>
          <p:cNvSpPr txBox="1"/>
          <p:nvPr/>
        </p:nvSpPr>
        <p:spPr>
          <a:xfrm>
            <a:off x="319032" y="703329"/>
            <a:ext cx="542190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User Guide: </a:t>
            </a:r>
            <a:r>
              <a:rPr lang="en-US" sz="11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Enhanced Imaging Library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402525" y="-1542"/>
            <a:ext cx="16374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[Approved] UG0002 Rev 1.0 2025-05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Stroke Mobile Solution Enhancements Package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4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©Aidoc 2025</a:t>
            </a:r>
            <a:endParaRPr sz="4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0" name="Google Shape;500;p40"/>
          <p:cNvCxnSpPr/>
          <p:nvPr/>
        </p:nvCxnSpPr>
        <p:spPr>
          <a:xfrm>
            <a:off x="524125" y="6409453"/>
            <a:ext cx="436537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1" name="Google Shape;501;p40"/>
          <p:cNvSpPr txBox="1"/>
          <p:nvPr/>
        </p:nvSpPr>
        <p:spPr>
          <a:xfrm>
            <a:off x="454851" y="6032591"/>
            <a:ext cx="546098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Imaging Notification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0"/>
          <p:cNvSpPr/>
          <p:nvPr/>
        </p:nvSpPr>
        <p:spPr>
          <a:xfrm flipH="1">
            <a:off x="4277344" y="0"/>
            <a:ext cx="2581530" cy="9906000"/>
          </a:xfrm>
          <a:prstGeom prst="rect">
            <a:avLst/>
          </a:prstGeom>
          <a:gradFill>
            <a:gsLst>
              <a:gs pos="0">
                <a:srgbClr val="007FFF"/>
              </a:gs>
              <a:gs pos="100000">
                <a:srgbClr val="060C40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endParaRPr sz="93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Google Shape;503;p40" descr="A blue and black lett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2134" y="751474"/>
            <a:ext cx="1887627" cy="567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40"/>
          <p:cNvPicPr preferRelativeResize="0"/>
          <p:nvPr/>
        </p:nvPicPr>
        <p:blipFill rotWithShape="1">
          <a:blip r:embed="rId4">
            <a:alphaModFix/>
          </a:blip>
          <a:srcRect t="43605" r="65383"/>
          <a:stretch/>
        </p:blipFill>
        <p:spPr>
          <a:xfrm>
            <a:off x="962524" y="1"/>
            <a:ext cx="3302208" cy="5434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0"/>
          <p:cNvPicPr preferRelativeResize="0"/>
          <p:nvPr/>
        </p:nvPicPr>
        <p:blipFill rotWithShape="1">
          <a:blip r:embed="rId4">
            <a:alphaModFix/>
          </a:blip>
          <a:srcRect r="72318" b="65313"/>
          <a:stretch/>
        </p:blipFill>
        <p:spPr>
          <a:xfrm>
            <a:off x="3088758" y="6128662"/>
            <a:ext cx="3769242" cy="37773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40"/>
          <p:cNvGrpSpPr/>
          <p:nvPr/>
        </p:nvGrpSpPr>
        <p:grpSpPr>
          <a:xfrm>
            <a:off x="890078" y="1821432"/>
            <a:ext cx="643270" cy="611655"/>
            <a:chOff x="834658" y="1440431"/>
            <a:chExt cx="643270" cy="611655"/>
          </a:xfrm>
        </p:grpSpPr>
        <p:sp>
          <p:nvSpPr>
            <p:cNvPr id="507" name="Google Shape;507;p40"/>
            <p:cNvSpPr/>
            <p:nvPr/>
          </p:nvSpPr>
          <p:spPr>
            <a:xfrm>
              <a:off x="834658" y="1440431"/>
              <a:ext cx="643270" cy="611655"/>
            </a:xfrm>
            <a:prstGeom prst="ellipse">
              <a:avLst/>
            </a:prstGeom>
            <a:noFill/>
            <a:ln w="19050" cap="flat" cmpd="sng">
              <a:solidFill>
                <a:srgbClr val="FF6324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8" name="Google Shape;508;p4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4069" y="1634034"/>
              <a:ext cx="224448" cy="2244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9" name="Google Shape;509;p40"/>
          <p:cNvGrpSpPr/>
          <p:nvPr/>
        </p:nvGrpSpPr>
        <p:grpSpPr>
          <a:xfrm>
            <a:off x="5638821" y="6817418"/>
            <a:ext cx="643270" cy="611655"/>
            <a:chOff x="834658" y="1440431"/>
            <a:chExt cx="643270" cy="611655"/>
          </a:xfrm>
        </p:grpSpPr>
        <p:sp>
          <p:nvSpPr>
            <p:cNvPr id="510" name="Google Shape;510;p40"/>
            <p:cNvSpPr/>
            <p:nvPr/>
          </p:nvSpPr>
          <p:spPr>
            <a:xfrm>
              <a:off x="834658" y="1440431"/>
              <a:ext cx="643270" cy="611655"/>
            </a:xfrm>
            <a:prstGeom prst="ellipse">
              <a:avLst/>
            </a:prstGeom>
            <a:noFill/>
            <a:ln w="19050" cap="flat" cmpd="sng">
              <a:solidFill>
                <a:srgbClr val="FF6324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1" name="Google Shape;511;p4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4069" y="1634034"/>
              <a:ext cx="224448" cy="2244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2" name="Google Shape;512;p40"/>
          <p:cNvSpPr txBox="1"/>
          <p:nvPr/>
        </p:nvSpPr>
        <p:spPr>
          <a:xfrm>
            <a:off x="6402558" y="9626955"/>
            <a:ext cx="45544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13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0"/>
          <p:cNvSpPr txBox="1"/>
          <p:nvPr/>
        </p:nvSpPr>
        <p:spPr>
          <a:xfrm>
            <a:off x="454851" y="6583254"/>
            <a:ext cx="6084494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 i="0" u="none" strike="noStrike" cap="none">
                <a:solidFill>
                  <a:srgbClr val="007FFF"/>
                </a:solidFill>
                <a:latin typeface="Arial"/>
                <a:ea typeface="Arial"/>
                <a:cs typeface="Arial"/>
                <a:sym typeface="Arial"/>
              </a:rPr>
              <a:t>New Stroke Mobile Notifications….....pg. 14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300" b="1" i="0" u="none" strike="noStrike" cap="none">
                <a:solidFill>
                  <a:srgbClr val="007FFF"/>
                </a:solidFill>
                <a:latin typeface="Arial"/>
                <a:ea typeface="Arial"/>
                <a:cs typeface="Arial"/>
                <a:sym typeface="Arial"/>
              </a:rPr>
              <a:t>Editing User Notification Settings…...pg. 14</a:t>
            </a: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4612300" y="8916725"/>
            <a:ext cx="2184000" cy="46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[Approved] </a:t>
            </a:r>
            <a:r>
              <a:rPr lang="en-US" sz="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8"/>
                  </a:ext>
                </a:extLst>
              </a:rPr>
              <a:t>UG0002 </a:t>
            </a:r>
            <a:r>
              <a:rPr lang="en-US" sz="6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9"/>
                  </a:ext>
                </a:extLst>
              </a:rPr>
              <a:t>Rev 1.0</a:t>
            </a:r>
            <a:r>
              <a:rPr lang="en-US" sz="6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2025-05</a:t>
            </a:r>
            <a:endParaRPr sz="6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Stroke Mobile Solution Enhancements Package</a:t>
            </a:r>
            <a:endParaRPr sz="6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©Aidoc 2025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904</Words>
  <Application>Microsoft Office PowerPoint</Application>
  <PresentationFormat>A4 Paper (210x297 mm)</PresentationFormat>
  <Paragraphs>158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Rubik</vt:lpstr>
      <vt:lpstr>Play</vt:lpstr>
      <vt:lpstr>Noto Sans Symbols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Gali Golan</dc:creator>
  <cp:lastModifiedBy>Gali Golan</cp:lastModifiedBy>
  <cp:revision>2</cp:revision>
  <dcterms:created xsi:type="dcterms:W3CDTF">2025-04-16T06:33:15Z</dcterms:created>
  <dcterms:modified xsi:type="dcterms:W3CDTF">2025-05-27T12:35:36Z</dcterms:modified>
</cp:coreProperties>
</file>