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2" r:id="rId2"/>
    <p:sldId id="256" r:id="rId3"/>
    <p:sldId id="259" r:id="rId4"/>
    <p:sldId id="261" r:id="rId5"/>
    <p:sldId id="260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1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3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7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I and Machine Learning Solution to Reduce Churn for Recurring Revenue Businesses_Trim">
            <a:hlinkClick r:id="" action="ppaction://media"/>
            <a:extLst>
              <a:ext uri="{FF2B5EF4-FFF2-40B4-BE49-F238E27FC236}">
                <a16:creationId xmlns:a16="http://schemas.microsoft.com/office/drawing/2014/main" id="{46662281-0257-4387-8CF1-3C09BD2553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2595E-CE23-4977-86A7-E6218AD4A8B8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C62B0-44F3-4D56-AF22-028B75F7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0B5D5-9C10-42A2-A91C-6A546DC4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7764" y="2592468"/>
            <a:ext cx="4713137" cy="3142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32555-E231-46E7-90F4-EC35E5E43EAC}"/>
              </a:ext>
            </a:extLst>
          </p:cNvPr>
          <p:cNvSpPr txBox="1"/>
          <p:nvPr/>
        </p:nvSpPr>
        <p:spPr>
          <a:xfrm>
            <a:off x="505722" y="2684759"/>
            <a:ext cx="51218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Segment:</a:t>
            </a:r>
            <a:r>
              <a:rPr lang="en-US" sz="4400" dirty="0"/>
              <a:t> </a:t>
            </a:r>
            <a:r>
              <a:rPr lang="en-US" sz="3600" dirty="0"/>
              <a:t>Divide a customer base into groups of individuals that are similar in specific ways relevant to marketing.</a:t>
            </a:r>
          </a:p>
        </p:txBody>
      </p:sp>
    </p:spTree>
    <p:extLst>
      <p:ext uri="{BB962C8B-B14F-4D97-AF65-F5344CB8AC3E}">
        <p14:creationId xmlns:p14="http://schemas.microsoft.com/office/powerpoint/2010/main" val="230074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50C6E-E955-4833-A216-9CBE027FC2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00" y="2558929"/>
            <a:ext cx="2766974" cy="27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BA32C-AD0E-4994-B8DA-5C02E1C6FB26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A6998-5531-42D3-9E89-706FD81FD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32E04-6E6B-44BF-B780-5A8DE54A3750}"/>
              </a:ext>
            </a:extLst>
          </p:cNvPr>
          <p:cNvSpPr txBox="1"/>
          <p:nvPr/>
        </p:nvSpPr>
        <p:spPr>
          <a:xfrm>
            <a:off x="4591050" y="2788254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Based on segmented data, the model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identifies</a:t>
            </a:r>
            <a:r>
              <a:rPr lang="en-US" sz="3600" dirty="0"/>
              <a:t> the group of your beloved customers with the intention to leave you(company)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70916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82D05-DD40-4680-9821-CB3050FC44BD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9BD9A-9491-451E-83D7-11138B7C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20FDC-E94C-4891-B629-44D327D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1899" y="2257764"/>
            <a:ext cx="3331893" cy="3331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62B94E-AEBC-430F-8F94-C0CFE8ADBD2E}"/>
              </a:ext>
            </a:extLst>
          </p:cNvPr>
          <p:cNvSpPr txBox="1"/>
          <p:nvPr/>
        </p:nvSpPr>
        <p:spPr>
          <a:xfrm>
            <a:off x="632307" y="2999183"/>
            <a:ext cx="615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Identify reasons for future churns and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suggest</a:t>
            </a:r>
            <a:r>
              <a:rPr lang="en-US" sz="4000" dirty="0"/>
              <a:t> service strategies.</a:t>
            </a:r>
          </a:p>
        </p:txBody>
      </p:sp>
    </p:spTree>
    <p:extLst>
      <p:ext uri="{BB962C8B-B14F-4D97-AF65-F5344CB8AC3E}">
        <p14:creationId xmlns:p14="http://schemas.microsoft.com/office/powerpoint/2010/main" val="10010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48AE7-33EB-4C97-B575-3139D7D4E3F7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900FE-6C9B-4FDF-91FE-4DDDC6796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C5D1B-B239-47AF-8E22-31DB7A16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3107" y="2279853"/>
            <a:ext cx="3288893" cy="3288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C9F66-6259-47D0-83CB-1C18D2071E41}"/>
              </a:ext>
            </a:extLst>
          </p:cNvPr>
          <p:cNvSpPr txBox="1"/>
          <p:nvPr/>
        </p:nvSpPr>
        <p:spPr>
          <a:xfrm>
            <a:off x="5208436" y="2598200"/>
            <a:ext cx="6259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model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gathers information </a:t>
            </a:r>
            <a:r>
              <a:rPr lang="en-US" sz="3600" dirty="0"/>
              <a:t>about your competitors’ products and services to stay ahead of the curve and win market share.</a:t>
            </a:r>
          </a:p>
        </p:txBody>
      </p:sp>
    </p:spTree>
    <p:extLst>
      <p:ext uri="{BB962C8B-B14F-4D97-AF65-F5344CB8AC3E}">
        <p14:creationId xmlns:p14="http://schemas.microsoft.com/office/powerpoint/2010/main" val="1915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77095-5F46-4154-8257-5AA9C4FE413C}"/>
              </a:ext>
            </a:extLst>
          </p:cNvPr>
          <p:cNvSpPr txBox="1"/>
          <p:nvPr/>
        </p:nvSpPr>
        <p:spPr>
          <a:xfrm>
            <a:off x="405114" y="120062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Target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3CB75-C49C-4F0C-A923-91D1F91C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4983" y="2123954"/>
            <a:ext cx="3180455" cy="318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2CAF0-77C8-46B3-A50A-DB0819A6516A}"/>
              </a:ext>
            </a:extLst>
          </p:cNvPr>
          <p:cNvSpPr txBox="1"/>
          <p:nvPr/>
        </p:nvSpPr>
        <p:spPr>
          <a:xfrm>
            <a:off x="747347" y="2397948"/>
            <a:ext cx="45895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Telcos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Micro-Finance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Super markets,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9F409-2C98-4FBE-A717-A52F2F8BF4B6}"/>
              </a:ext>
            </a:extLst>
          </p:cNvPr>
          <p:cNvSpPr txBox="1"/>
          <p:nvPr/>
        </p:nvSpPr>
        <p:spPr>
          <a:xfrm>
            <a:off x="747347" y="4824708"/>
            <a:ext cx="5936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generate </a:t>
            </a:r>
            <a:r>
              <a:rPr lang="en-US" sz="2800" dirty="0">
                <a:solidFill>
                  <a:srgbClr val="92D050"/>
                </a:solidFill>
              </a:rPr>
              <a:t>revenue</a:t>
            </a:r>
            <a:r>
              <a:rPr lang="en-US" sz="2800" dirty="0"/>
              <a:t> from services we </a:t>
            </a:r>
          </a:p>
          <a:p>
            <a:r>
              <a:rPr lang="en-US" sz="2800" dirty="0"/>
              <a:t>provide to these businesses.</a:t>
            </a:r>
          </a:p>
        </p:txBody>
      </p:sp>
    </p:spTree>
    <p:extLst>
      <p:ext uri="{BB962C8B-B14F-4D97-AF65-F5344CB8AC3E}">
        <p14:creationId xmlns:p14="http://schemas.microsoft.com/office/powerpoint/2010/main" val="331740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79B56-93D6-4A5F-9196-0EDB8BA195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9650" y="1816507"/>
            <a:ext cx="2517368" cy="2517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15C92-42F5-4C24-BE54-CBD73E49C6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5782" y="1816507"/>
            <a:ext cx="2517368" cy="2517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EFBDB-78EF-4B66-BF21-3540D999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6700" y="1123950"/>
            <a:ext cx="3829050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A7FFD-57A7-46E3-8B40-42D9090422E1}"/>
              </a:ext>
            </a:extLst>
          </p:cNvPr>
          <p:cNvSpPr txBox="1"/>
          <p:nvPr/>
        </p:nvSpPr>
        <p:spPr>
          <a:xfrm>
            <a:off x="937061" y="4368225"/>
            <a:ext cx="2336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Mitigate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1C59B-1B61-41F4-93E1-A1BEACE4A3AE}"/>
              </a:ext>
            </a:extLst>
          </p:cNvPr>
          <p:cNvSpPr txBox="1"/>
          <p:nvPr/>
        </p:nvSpPr>
        <p:spPr>
          <a:xfrm>
            <a:off x="4670780" y="5149275"/>
            <a:ext cx="2575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Prevent Churn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F48CC-5C7F-49D4-9B3E-C59005510F07}"/>
              </a:ext>
            </a:extLst>
          </p:cNvPr>
          <p:cNvSpPr txBox="1"/>
          <p:nvPr/>
        </p:nvSpPr>
        <p:spPr>
          <a:xfrm>
            <a:off x="8468029" y="4368224"/>
            <a:ext cx="3112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272183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C1E05-BE7B-4734-98D8-702E7BA8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5309" y="2540977"/>
            <a:ext cx="1612532" cy="16820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EF96A-346E-4966-8519-356E6714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13" y="2540977"/>
            <a:ext cx="1706443" cy="16820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5A59D-287F-4C54-B73D-D7BCB7690659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789F1-2190-416B-A820-685376DCF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5788C-9F78-4B42-9A32-983E7CA86D7F}"/>
              </a:ext>
            </a:extLst>
          </p:cNvPr>
          <p:cNvSpPr txBox="1"/>
          <p:nvPr/>
        </p:nvSpPr>
        <p:spPr>
          <a:xfrm>
            <a:off x="988413" y="2955637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Bernice </a:t>
            </a:r>
            <a:r>
              <a:rPr lang="en-US" sz="3200" dirty="0" err="1"/>
              <a:t>Abban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94B74-D4CD-48DB-90E2-B6E645E1D1D2}"/>
              </a:ext>
            </a:extLst>
          </p:cNvPr>
          <p:cNvSpPr txBox="1"/>
          <p:nvPr/>
        </p:nvSpPr>
        <p:spPr>
          <a:xfrm>
            <a:off x="8440501" y="2844225"/>
            <a:ext cx="3236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Kwabena Aboagye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0655F-A2CF-4C1C-89AD-425062DC0B3F}"/>
              </a:ext>
            </a:extLst>
          </p:cNvPr>
          <p:cNvSpPr txBox="1"/>
          <p:nvPr/>
        </p:nvSpPr>
        <p:spPr>
          <a:xfrm>
            <a:off x="1587753" y="3638357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Co-Founder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6845C-5B15-4B9A-A276-6200E3B0193D}"/>
              </a:ext>
            </a:extLst>
          </p:cNvPr>
          <p:cNvSpPr txBox="1"/>
          <p:nvPr/>
        </p:nvSpPr>
        <p:spPr>
          <a:xfrm>
            <a:off x="9415992" y="3457189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Co-Founder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766ED-DFDC-4A61-B562-7336FD08F48F}"/>
              </a:ext>
            </a:extLst>
          </p:cNvPr>
          <p:cNvSpPr txBox="1"/>
          <p:nvPr/>
        </p:nvSpPr>
        <p:spPr>
          <a:xfrm>
            <a:off x="4720692" y="4658686"/>
            <a:ext cx="310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410462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23D68-586F-4E3B-9951-3AF64D6D7635}"/>
              </a:ext>
            </a:extLst>
          </p:cNvPr>
          <p:cNvSpPr txBox="1"/>
          <p:nvPr/>
        </p:nvSpPr>
        <p:spPr>
          <a:xfrm>
            <a:off x="5509698" y="1996518"/>
            <a:ext cx="140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ELYT</a:t>
            </a:r>
            <a:endParaRPr lang="en-US" sz="115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52AF6-303D-4734-8B65-91422D90C6EB}"/>
              </a:ext>
            </a:extLst>
          </p:cNvPr>
          <p:cNvSpPr txBox="1"/>
          <p:nvPr/>
        </p:nvSpPr>
        <p:spPr>
          <a:xfrm>
            <a:off x="4659239" y="3261135"/>
            <a:ext cx="328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006EE-6153-47AA-857C-BF3831DD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589436" y="962733"/>
            <a:ext cx="1013127" cy="10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FB933D-72F8-4F6E-94D7-5642C00383C6}"/>
              </a:ext>
            </a:extLst>
          </p:cNvPr>
          <p:cNvSpPr txBox="1"/>
          <p:nvPr/>
        </p:nvSpPr>
        <p:spPr>
          <a:xfrm>
            <a:off x="4756110" y="3429000"/>
            <a:ext cx="28575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2A1B7E-735A-4426-AADA-82055165A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4945798" y="753575"/>
            <a:ext cx="2857500" cy="29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D5F3810-E8FF-4417-86E5-BD069372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7600" y="204002"/>
            <a:ext cx="4876800" cy="487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E03EC0-68D9-4E97-AF14-B2CCF18C3B2C}"/>
              </a:ext>
            </a:extLst>
          </p:cNvPr>
          <p:cNvSpPr txBox="1"/>
          <p:nvPr/>
        </p:nvSpPr>
        <p:spPr>
          <a:xfrm>
            <a:off x="3924300" y="4696081"/>
            <a:ext cx="407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Loss of Revenue</a:t>
            </a:r>
          </a:p>
        </p:txBody>
      </p:sp>
    </p:spTree>
    <p:extLst>
      <p:ext uri="{BB962C8B-B14F-4D97-AF65-F5344CB8AC3E}">
        <p14:creationId xmlns:p14="http://schemas.microsoft.com/office/powerpoint/2010/main" val="37110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4AE6C-7645-423F-9198-EE5D58FF9B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98202" y="2123954"/>
            <a:ext cx="5288684" cy="248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178EB-5C8E-4E92-88D2-D6B42A067286}"/>
              </a:ext>
            </a:extLst>
          </p:cNvPr>
          <p:cNvSpPr txBox="1"/>
          <p:nvPr/>
        </p:nvSpPr>
        <p:spPr>
          <a:xfrm>
            <a:off x="405114" y="120062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Customer Churn?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A1133-4472-4785-8AB7-F39771C18ABD}"/>
              </a:ext>
            </a:extLst>
          </p:cNvPr>
          <p:cNvSpPr txBox="1"/>
          <p:nvPr/>
        </p:nvSpPr>
        <p:spPr>
          <a:xfrm>
            <a:off x="7465671" y="2123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FFF34-3C76-42C6-A67C-79CD3D397A93}"/>
              </a:ext>
            </a:extLst>
          </p:cNvPr>
          <p:cNvSpPr txBox="1"/>
          <p:nvPr/>
        </p:nvSpPr>
        <p:spPr>
          <a:xfrm>
            <a:off x="544009" y="2233072"/>
            <a:ext cx="4969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percentage of customers that stopped using a company’s product or service during a certain time frame.</a:t>
            </a:r>
          </a:p>
        </p:txBody>
      </p:sp>
    </p:spTree>
    <p:extLst>
      <p:ext uri="{BB962C8B-B14F-4D97-AF65-F5344CB8AC3E}">
        <p14:creationId xmlns:p14="http://schemas.microsoft.com/office/powerpoint/2010/main" val="215810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89438B-B034-4D23-AEDC-A5D17DD027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6104" y="824356"/>
            <a:ext cx="2839791" cy="3562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0ADFEF-DDF8-44A1-BA96-E3860249356F}"/>
              </a:ext>
            </a:extLst>
          </p:cNvPr>
          <p:cNvSpPr txBox="1"/>
          <p:nvPr/>
        </p:nvSpPr>
        <p:spPr>
          <a:xfrm>
            <a:off x="5424667" y="4580432"/>
            <a:ext cx="134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Ken</a:t>
            </a:r>
          </a:p>
        </p:txBody>
      </p:sp>
    </p:spTree>
    <p:extLst>
      <p:ext uri="{BB962C8B-B14F-4D97-AF65-F5344CB8AC3E}">
        <p14:creationId xmlns:p14="http://schemas.microsoft.com/office/powerpoint/2010/main" val="118561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6A6C2-4F73-48B7-824F-A72A8A3C4DCC}"/>
              </a:ext>
            </a:extLst>
          </p:cNvPr>
          <p:cNvSpPr txBox="1"/>
          <p:nvPr/>
        </p:nvSpPr>
        <p:spPr>
          <a:xfrm>
            <a:off x="624840" y="1197287"/>
            <a:ext cx="441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Churn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5B88D-BA6C-4DF5-A383-3337F28B56DD}"/>
              </a:ext>
            </a:extLst>
          </p:cNvPr>
          <p:cNvSpPr txBox="1"/>
          <p:nvPr/>
        </p:nvSpPr>
        <p:spPr>
          <a:xfrm>
            <a:off x="624840" y="2259449"/>
            <a:ext cx="9555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Ken  has monthly recurring revenue of </a:t>
            </a:r>
            <a:r>
              <a:rPr lang="en-US" sz="4400" dirty="0">
                <a:solidFill>
                  <a:srgbClr val="92D050"/>
                </a:solidFill>
              </a:rPr>
              <a:t>Gh¢75,000</a:t>
            </a:r>
            <a:r>
              <a:rPr lang="en-US" sz="3600" dirty="0"/>
              <a:t>, and every month he gets to add another </a:t>
            </a:r>
            <a:r>
              <a:rPr lang="en-US" sz="4400" dirty="0">
                <a:solidFill>
                  <a:srgbClr val="92D050"/>
                </a:solidFill>
              </a:rPr>
              <a:t>Gh¢10,000 </a:t>
            </a:r>
            <a:r>
              <a:rPr lang="en-US" sz="3600" dirty="0"/>
              <a:t>to that.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F87A9-CD78-405C-BC05-54C49AF896B7}"/>
              </a:ext>
            </a:extLst>
          </p:cNvPr>
          <p:cNvSpPr txBox="1"/>
          <p:nvPr/>
        </p:nvSpPr>
        <p:spPr>
          <a:xfrm>
            <a:off x="618474" y="4259997"/>
            <a:ext cx="441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Churn Rate = 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2C805-80A4-4D39-83BF-8D10E908845A}"/>
              </a:ext>
            </a:extLst>
          </p:cNvPr>
          <p:cNvSpPr txBox="1"/>
          <p:nvPr/>
        </p:nvSpPr>
        <p:spPr>
          <a:xfrm>
            <a:off x="624840" y="4944076"/>
            <a:ext cx="880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all of that persists for the next five years, he'll end up generating almost </a:t>
            </a:r>
            <a:r>
              <a:rPr lang="en-US" sz="4400" dirty="0">
                <a:solidFill>
                  <a:srgbClr val="92D050"/>
                </a:solidFill>
              </a:rPr>
              <a:t>Gh¢ 13 million</a:t>
            </a:r>
            <a:r>
              <a:rPr lang="en-US" sz="2800" dirty="0"/>
              <a:t>. Not bad at all. </a:t>
            </a:r>
          </a:p>
        </p:txBody>
      </p:sp>
    </p:spTree>
    <p:extLst>
      <p:ext uri="{BB962C8B-B14F-4D97-AF65-F5344CB8AC3E}">
        <p14:creationId xmlns:p14="http://schemas.microsoft.com/office/powerpoint/2010/main" val="33045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A9B18-EE22-4079-AD5E-4008EFB673C0}"/>
              </a:ext>
            </a:extLst>
          </p:cNvPr>
          <p:cNvSpPr txBox="1"/>
          <p:nvPr/>
        </p:nvSpPr>
        <p:spPr>
          <a:xfrm>
            <a:off x="624840" y="1197287"/>
            <a:ext cx="441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Churn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E8AEB-AF0C-493C-880B-EEA12BBB75BD}"/>
              </a:ext>
            </a:extLst>
          </p:cNvPr>
          <p:cNvSpPr txBox="1"/>
          <p:nvPr/>
        </p:nvSpPr>
        <p:spPr>
          <a:xfrm>
            <a:off x="624840" y="2259449"/>
            <a:ext cx="95554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However, if he is able to decrease his churn rate by 10%,  that gives him an extra amount of about</a:t>
            </a:r>
          </a:p>
          <a:p>
            <a:r>
              <a:rPr lang="en-US" sz="4400" dirty="0">
                <a:solidFill>
                  <a:schemeClr val="accent6"/>
                </a:solidFill>
              </a:rPr>
              <a:t>Gh¢ 15 million </a:t>
            </a:r>
            <a:r>
              <a:rPr lang="en-US" sz="3600" dirty="0"/>
              <a:t>in revenue! 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4306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23D68-586F-4E3B-9951-3AF64D6D7635}"/>
              </a:ext>
            </a:extLst>
          </p:cNvPr>
          <p:cNvSpPr txBox="1"/>
          <p:nvPr/>
        </p:nvSpPr>
        <p:spPr>
          <a:xfrm>
            <a:off x="4795322" y="3096952"/>
            <a:ext cx="30881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0B0F0"/>
                </a:solidFill>
              </a:rPr>
              <a:t>ELYT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52AF6-303D-4734-8B65-91422D90C6EB}"/>
              </a:ext>
            </a:extLst>
          </p:cNvPr>
          <p:cNvSpPr txBox="1"/>
          <p:nvPr/>
        </p:nvSpPr>
        <p:spPr>
          <a:xfrm>
            <a:off x="3626067" y="4793599"/>
            <a:ext cx="6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Insightful Customer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006EE-6153-47AA-857C-BF3831DD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159073" y="917697"/>
            <a:ext cx="2360610" cy="24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2ED6F6-2BCE-4131-8C2E-D29C5DF5E67B}"/>
              </a:ext>
            </a:extLst>
          </p:cNvPr>
          <p:cNvSpPr txBox="1"/>
          <p:nvPr/>
        </p:nvSpPr>
        <p:spPr>
          <a:xfrm>
            <a:off x="5475136" y="1397478"/>
            <a:ext cx="130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ELYT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8D40E-E983-4EF3-9E4B-95B2BC178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5627536" y="503659"/>
            <a:ext cx="936927" cy="956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936A5-6A33-48AC-BD04-3D05A1A6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6686" y="2321084"/>
            <a:ext cx="3491513" cy="3491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FE995B-A2AE-4FE2-A326-20DFCD1BA9B4}"/>
              </a:ext>
            </a:extLst>
          </p:cNvPr>
          <p:cNvSpPr txBox="1"/>
          <p:nvPr/>
        </p:nvSpPr>
        <p:spPr>
          <a:xfrm>
            <a:off x="5244114" y="2543346"/>
            <a:ext cx="601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 and gather data of customer satisfaction in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real-time</a:t>
            </a:r>
            <a:r>
              <a:rPr lang="en-US" sz="3200" dirty="0"/>
              <a:t>. Moments that contribute to customer satisfaction and affect customer behavior. That translates into business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35300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252</Words>
  <Application>Microsoft Office PowerPoint</Application>
  <PresentationFormat>Widescreen</PresentationFormat>
  <Paragraphs>42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Aboagye Dougan</dc:creator>
  <cp:lastModifiedBy>Kwabena Aboagye Dougan</cp:lastModifiedBy>
  <cp:revision>57</cp:revision>
  <dcterms:created xsi:type="dcterms:W3CDTF">2019-09-12T17:54:51Z</dcterms:created>
  <dcterms:modified xsi:type="dcterms:W3CDTF">2019-09-14T12:46:43Z</dcterms:modified>
</cp:coreProperties>
</file>