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7" r:id="rId2"/>
  </p:sldIdLst>
  <p:sldSz cx="43891200" cy="32918400"/>
  <p:notesSz cx="43434000" cy="32461200"/>
  <p:defaultTextStyle>
    <a:defPPr>
      <a:defRPr lang="en-US"/>
    </a:defPPr>
    <a:lvl1pPr marL="0" algn="l" defTabSz="4388720" rtl="0" eaLnBrk="1" latinLnBrk="0" hangingPunct="1">
      <a:defRPr sz="8600" kern="1200">
        <a:solidFill>
          <a:schemeClr val="tx1"/>
        </a:solidFill>
        <a:latin typeface="+mn-lt"/>
        <a:ea typeface="+mn-ea"/>
        <a:cs typeface="+mn-cs"/>
      </a:defRPr>
    </a:lvl1pPr>
    <a:lvl2pPr marL="2194360" algn="l" defTabSz="4388720" rtl="0" eaLnBrk="1" latinLnBrk="0" hangingPunct="1">
      <a:defRPr sz="8600" kern="1200">
        <a:solidFill>
          <a:schemeClr val="tx1"/>
        </a:solidFill>
        <a:latin typeface="+mn-lt"/>
        <a:ea typeface="+mn-ea"/>
        <a:cs typeface="+mn-cs"/>
      </a:defRPr>
    </a:lvl2pPr>
    <a:lvl3pPr marL="4388720" algn="l" defTabSz="4388720" rtl="0" eaLnBrk="1" latinLnBrk="0" hangingPunct="1">
      <a:defRPr sz="8600" kern="1200">
        <a:solidFill>
          <a:schemeClr val="tx1"/>
        </a:solidFill>
        <a:latin typeface="+mn-lt"/>
        <a:ea typeface="+mn-ea"/>
        <a:cs typeface="+mn-cs"/>
      </a:defRPr>
    </a:lvl3pPr>
    <a:lvl4pPr marL="6583080" algn="l" defTabSz="4388720" rtl="0" eaLnBrk="1" latinLnBrk="0" hangingPunct="1">
      <a:defRPr sz="8600" kern="1200">
        <a:solidFill>
          <a:schemeClr val="tx1"/>
        </a:solidFill>
        <a:latin typeface="+mn-lt"/>
        <a:ea typeface="+mn-ea"/>
        <a:cs typeface="+mn-cs"/>
      </a:defRPr>
    </a:lvl4pPr>
    <a:lvl5pPr marL="8777440" algn="l" defTabSz="4388720" rtl="0" eaLnBrk="1" latinLnBrk="0" hangingPunct="1">
      <a:defRPr sz="8600" kern="1200">
        <a:solidFill>
          <a:schemeClr val="tx1"/>
        </a:solidFill>
        <a:latin typeface="+mn-lt"/>
        <a:ea typeface="+mn-ea"/>
        <a:cs typeface="+mn-cs"/>
      </a:defRPr>
    </a:lvl5pPr>
    <a:lvl6pPr marL="10971800" algn="l" defTabSz="4388720" rtl="0" eaLnBrk="1" latinLnBrk="0" hangingPunct="1">
      <a:defRPr sz="8600" kern="1200">
        <a:solidFill>
          <a:schemeClr val="tx1"/>
        </a:solidFill>
        <a:latin typeface="+mn-lt"/>
        <a:ea typeface="+mn-ea"/>
        <a:cs typeface="+mn-cs"/>
      </a:defRPr>
    </a:lvl6pPr>
    <a:lvl7pPr marL="13166160" algn="l" defTabSz="4388720" rtl="0" eaLnBrk="1" latinLnBrk="0" hangingPunct="1">
      <a:defRPr sz="8600" kern="1200">
        <a:solidFill>
          <a:schemeClr val="tx1"/>
        </a:solidFill>
        <a:latin typeface="+mn-lt"/>
        <a:ea typeface="+mn-ea"/>
        <a:cs typeface="+mn-cs"/>
      </a:defRPr>
    </a:lvl7pPr>
    <a:lvl8pPr marL="15360520" algn="l" defTabSz="4388720" rtl="0" eaLnBrk="1" latinLnBrk="0" hangingPunct="1">
      <a:defRPr sz="8600" kern="1200">
        <a:solidFill>
          <a:schemeClr val="tx1"/>
        </a:solidFill>
        <a:latin typeface="+mn-lt"/>
        <a:ea typeface="+mn-ea"/>
        <a:cs typeface="+mn-cs"/>
      </a:defRPr>
    </a:lvl8pPr>
    <a:lvl9pPr marL="17554880" algn="l" defTabSz="43887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657E"/>
    <a:srgbClr val="63B5DD"/>
    <a:srgbClr val="990000"/>
    <a:srgbClr val="011F5B"/>
    <a:srgbClr val="336699"/>
    <a:srgbClr val="CCCCCC"/>
    <a:srgbClr val="666666"/>
    <a:srgbClr val="A0B7E0"/>
    <a:srgbClr val="1F497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7627" autoAdjust="0"/>
  </p:normalViewPr>
  <p:slideViewPr>
    <p:cSldViewPr>
      <p:cViewPr varScale="1">
        <p:scale>
          <a:sx n="18" d="100"/>
          <a:sy n="18" d="100"/>
        </p:scale>
        <p:origin x="-1578" y="-186"/>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4" y="0"/>
            <a:ext cx="18825336" cy="1624169"/>
          </a:xfrm>
          <a:prstGeom prst="rect">
            <a:avLst/>
          </a:prstGeom>
        </p:spPr>
        <p:txBody>
          <a:bodyPr vert="horz" lIns="400537" tIns="200268" rIns="400537" bIns="200268" rtlCol="0"/>
          <a:lstStyle>
            <a:lvl1pPr algn="l">
              <a:defRPr sz="4900"/>
            </a:lvl1pPr>
          </a:lstStyle>
          <a:p>
            <a:endParaRPr lang="en-US"/>
          </a:p>
        </p:txBody>
      </p:sp>
      <p:sp>
        <p:nvSpPr>
          <p:cNvPr id="3" name="日期占位符 2"/>
          <p:cNvSpPr>
            <a:spLocks noGrp="1"/>
          </p:cNvSpPr>
          <p:nvPr>
            <p:ph type="dt" sz="quarter" idx="1"/>
          </p:nvPr>
        </p:nvSpPr>
        <p:spPr>
          <a:xfrm>
            <a:off x="24598834" y="0"/>
            <a:ext cx="18825336" cy="1624169"/>
          </a:xfrm>
          <a:prstGeom prst="rect">
            <a:avLst/>
          </a:prstGeom>
        </p:spPr>
        <p:txBody>
          <a:bodyPr vert="horz" lIns="400537" tIns="200268" rIns="400537" bIns="200268" rtlCol="0"/>
          <a:lstStyle>
            <a:lvl1pPr algn="r">
              <a:defRPr sz="4900"/>
            </a:lvl1pPr>
          </a:lstStyle>
          <a:p>
            <a:fld id="{D04ED990-8DFA-4F2B-B953-470043B96C0A}" type="datetimeFigureOut">
              <a:rPr lang="en-US" smtClean="0"/>
              <a:pPr/>
              <a:t>10/29/2010</a:t>
            </a:fld>
            <a:endParaRPr lang="en-US"/>
          </a:p>
        </p:txBody>
      </p:sp>
      <p:sp>
        <p:nvSpPr>
          <p:cNvPr id="4" name="页脚占位符 3"/>
          <p:cNvSpPr>
            <a:spLocks noGrp="1"/>
          </p:cNvSpPr>
          <p:nvPr>
            <p:ph type="ftr" sz="quarter" idx="2"/>
          </p:nvPr>
        </p:nvSpPr>
        <p:spPr>
          <a:xfrm>
            <a:off x="4" y="30831488"/>
            <a:ext cx="18825336" cy="1624169"/>
          </a:xfrm>
          <a:prstGeom prst="rect">
            <a:avLst/>
          </a:prstGeom>
        </p:spPr>
        <p:txBody>
          <a:bodyPr vert="horz" lIns="400537" tIns="200268" rIns="400537" bIns="200268" rtlCol="0" anchor="b"/>
          <a:lstStyle>
            <a:lvl1pPr algn="l">
              <a:defRPr sz="4900"/>
            </a:lvl1pPr>
          </a:lstStyle>
          <a:p>
            <a:endParaRPr lang="en-US"/>
          </a:p>
        </p:txBody>
      </p:sp>
      <p:sp>
        <p:nvSpPr>
          <p:cNvPr id="5" name="灯片编号占位符 4"/>
          <p:cNvSpPr>
            <a:spLocks noGrp="1"/>
          </p:cNvSpPr>
          <p:nvPr>
            <p:ph type="sldNum" sz="quarter" idx="3"/>
          </p:nvPr>
        </p:nvSpPr>
        <p:spPr>
          <a:xfrm>
            <a:off x="24598834" y="30831488"/>
            <a:ext cx="18825336" cy="1624169"/>
          </a:xfrm>
          <a:prstGeom prst="rect">
            <a:avLst/>
          </a:prstGeom>
        </p:spPr>
        <p:txBody>
          <a:bodyPr vert="horz" lIns="400537" tIns="200268" rIns="400537" bIns="200268" rtlCol="0" anchor="b"/>
          <a:lstStyle>
            <a:lvl1pPr algn="r">
              <a:defRPr sz="4900"/>
            </a:lvl1pPr>
          </a:lstStyle>
          <a:p>
            <a:fld id="{7CF489C0-C593-49DC-8400-261E73034B8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360" indent="0" algn="ctr">
              <a:buNone/>
              <a:defRPr>
                <a:solidFill>
                  <a:schemeClr val="tx1">
                    <a:tint val="75000"/>
                  </a:schemeClr>
                </a:solidFill>
              </a:defRPr>
            </a:lvl2pPr>
            <a:lvl3pPr marL="4388720" indent="0" algn="ctr">
              <a:buNone/>
              <a:defRPr>
                <a:solidFill>
                  <a:schemeClr val="tx1">
                    <a:tint val="75000"/>
                  </a:schemeClr>
                </a:solidFill>
              </a:defRPr>
            </a:lvl3pPr>
            <a:lvl4pPr marL="6583080" indent="0" algn="ctr">
              <a:buNone/>
              <a:defRPr>
                <a:solidFill>
                  <a:schemeClr val="tx1">
                    <a:tint val="75000"/>
                  </a:schemeClr>
                </a:solidFill>
              </a:defRPr>
            </a:lvl4pPr>
            <a:lvl5pPr marL="8777440" indent="0" algn="ctr">
              <a:buNone/>
              <a:defRPr>
                <a:solidFill>
                  <a:schemeClr val="tx1">
                    <a:tint val="75000"/>
                  </a:schemeClr>
                </a:solidFill>
              </a:defRPr>
            </a:lvl5pPr>
            <a:lvl6pPr marL="10971800" indent="0" algn="ctr">
              <a:buNone/>
              <a:defRPr>
                <a:solidFill>
                  <a:schemeClr val="tx1">
                    <a:tint val="75000"/>
                  </a:schemeClr>
                </a:solidFill>
              </a:defRPr>
            </a:lvl6pPr>
            <a:lvl7pPr marL="13166160" indent="0" algn="ctr">
              <a:buNone/>
              <a:defRPr>
                <a:solidFill>
                  <a:schemeClr val="tx1">
                    <a:tint val="75000"/>
                  </a:schemeClr>
                </a:solidFill>
              </a:defRPr>
            </a:lvl7pPr>
            <a:lvl8pPr marL="15360520" indent="0" algn="ctr">
              <a:buNone/>
              <a:defRPr>
                <a:solidFill>
                  <a:schemeClr val="tx1">
                    <a:tint val="75000"/>
                  </a:schemeClr>
                </a:solidFill>
              </a:defRPr>
            </a:lvl8pPr>
            <a:lvl9pPr marL="175548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DEFEF4-141D-4C60-B211-AF24D75F2083}" type="datetimeFigureOut">
              <a:rPr lang="en-US" smtClean="0"/>
              <a:pPr/>
              <a:t>10/29/2010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AB7EF-CE5B-4340-8DC0-3493BE63F2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DEFEF4-141D-4C60-B211-AF24D75F2083}" type="datetimeFigureOut">
              <a:rPr lang="en-US" smtClean="0"/>
              <a:pPr/>
              <a:t>10/29/2010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AB7EF-CE5B-4340-8DC0-3493BE63F2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557743" y="6149345"/>
            <a:ext cx="46413417" cy="1310792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317479" y="6149345"/>
            <a:ext cx="138508743" cy="1310792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DEFEF4-141D-4C60-B211-AF24D75F2083}" type="datetimeFigureOut">
              <a:rPr lang="en-US" smtClean="0"/>
              <a:pPr/>
              <a:t>10/29/2010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AB7EF-CE5B-4340-8DC0-3493BE63F2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DEFEF4-141D-4C60-B211-AF24D75F2083}" type="datetimeFigureOut">
              <a:rPr lang="en-US" smtClean="0"/>
              <a:pPr/>
              <a:t>10/29/2010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AB7EF-CE5B-4340-8DC0-3493BE63F2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3"/>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360" indent="0">
              <a:buNone/>
              <a:defRPr sz="8600">
                <a:solidFill>
                  <a:schemeClr val="tx1">
                    <a:tint val="75000"/>
                  </a:schemeClr>
                </a:solidFill>
              </a:defRPr>
            </a:lvl2pPr>
            <a:lvl3pPr marL="4388720" indent="0">
              <a:buNone/>
              <a:defRPr sz="7700">
                <a:solidFill>
                  <a:schemeClr val="tx1">
                    <a:tint val="75000"/>
                  </a:schemeClr>
                </a:solidFill>
              </a:defRPr>
            </a:lvl3pPr>
            <a:lvl4pPr marL="6583080" indent="0">
              <a:buNone/>
              <a:defRPr sz="6800">
                <a:solidFill>
                  <a:schemeClr val="tx1">
                    <a:tint val="75000"/>
                  </a:schemeClr>
                </a:solidFill>
              </a:defRPr>
            </a:lvl4pPr>
            <a:lvl5pPr marL="8777440" indent="0">
              <a:buNone/>
              <a:defRPr sz="6800">
                <a:solidFill>
                  <a:schemeClr val="tx1">
                    <a:tint val="75000"/>
                  </a:schemeClr>
                </a:solidFill>
              </a:defRPr>
            </a:lvl5pPr>
            <a:lvl6pPr marL="10971800" indent="0">
              <a:buNone/>
              <a:defRPr sz="6800">
                <a:solidFill>
                  <a:schemeClr val="tx1">
                    <a:tint val="75000"/>
                  </a:schemeClr>
                </a:solidFill>
              </a:defRPr>
            </a:lvl6pPr>
            <a:lvl7pPr marL="13166160" indent="0">
              <a:buNone/>
              <a:defRPr sz="6800">
                <a:solidFill>
                  <a:schemeClr val="tx1">
                    <a:tint val="75000"/>
                  </a:schemeClr>
                </a:solidFill>
              </a:defRPr>
            </a:lvl7pPr>
            <a:lvl8pPr marL="15360520" indent="0">
              <a:buNone/>
              <a:defRPr sz="6800">
                <a:solidFill>
                  <a:schemeClr val="tx1">
                    <a:tint val="75000"/>
                  </a:schemeClr>
                </a:solidFill>
              </a:defRPr>
            </a:lvl8pPr>
            <a:lvl9pPr marL="17554880" indent="0">
              <a:buNone/>
              <a:defRPr sz="6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DEFEF4-141D-4C60-B211-AF24D75F2083}" type="datetimeFigureOut">
              <a:rPr lang="en-US" smtClean="0"/>
              <a:pPr/>
              <a:t>10/29/2010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AB7EF-CE5B-4340-8DC0-3493BE63F2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317482" y="35844481"/>
            <a:ext cx="92461081" cy="1013841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3510082" y="35844481"/>
            <a:ext cx="92461081" cy="1013841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DEFEF4-141D-4C60-B211-AF24D75F2083}" type="datetimeFigureOut">
              <a:rPr lang="en-US" smtClean="0"/>
              <a:pPr/>
              <a:t>10/29/2010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AB7EF-CE5B-4340-8DC0-3493BE63F2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3"/>
            <a:ext cx="19392903" cy="3070858"/>
          </a:xfrm>
        </p:spPr>
        <p:txBody>
          <a:bodyPr anchor="b"/>
          <a:lstStyle>
            <a:lvl1pPr marL="0" indent="0">
              <a:buNone/>
              <a:defRPr sz="11500" b="1"/>
            </a:lvl1pPr>
            <a:lvl2pPr marL="2194360" indent="0">
              <a:buNone/>
              <a:defRPr sz="9600" b="1"/>
            </a:lvl2pPr>
            <a:lvl3pPr marL="4388720" indent="0">
              <a:buNone/>
              <a:defRPr sz="8600" b="1"/>
            </a:lvl3pPr>
            <a:lvl4pPr marL="6583080" indent="0">
              <a:buNone/>
              <a:defRPr sz="7700" b="1"/>
            </a:lvl4pPr>
            <a:lvl5pPr marL="8777440" indent="0">
              <a:buNone/>
              <a:defRPr sz="7700" b="1"/>
            </a:lvl5pPr>
            <a:lvl6pPr marL="10971800" indent="0">
              <a:buNone/>
              <a:defRPr sz="7700" b="1"/>
            </a:lvl6pPr>
            <a:lvl7pPr marL="13166160" indent="0">
              <a:buNone/>
              <a:defRPr sz="7700" b="1"/>
            </a:lvl7pPr>
            <a:lvl8pPr marL="15360520" indent="0">
              <a:buNone/>
              <a:defRPr sz="7700" b="1"/>
            </a:lvl8pPr>
            <a:lvl9pPr marL="175548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3"/>
            <a:ext cx="19400521" cy="3070858"/>
          </a:xfrm>
        </p:spPr>
        <p:txBody>
          <a:bodyPr anchor="b"/>
          <a:lstStyle>
            <a:lvl1pPr marL="0" indent="0">
              <a:buNone/>
              <a:defRPr sz="11500" b="1"/>
            </a:lvl1pPr>
            <a:lvl2pPr marL="2194360" indent="0">
              <a:buNone/>
              <a:defRPr sz="9600" b="1"/>
            </a:lvl2pPr>
            <a:lvl3pPr marL="4388720" indent="0">
              <a:buNone/>
              <a:defRPr sz="8600" b="1"/>
            </a:lvl3pPr>
            <a:lvl4pPr marL="6583080" indent="0">
              <a:buNone/>
              <a:defRPr sz="7700" b="1"/>
            </a:lvl4pPr>
            <a:lvl5pPr marL="8777440" indent="0">
              <a:buNone/>
              <a:defRPr sz="7700" b="1"/>
            </a:lvl5pPr>
            <a:lvl6pPr marL="10971800" indent="0">
              <a:buNone/>
              <a:defRPr sz="7700" b="1"/>
            </a:lvl6pPr>
            <a:lvl7pPr marL="13166160" indent="0">
              <a:buNone/>
              <a:defRPr sz="7700" b="1"/>
            </a:lvl7pPr>
            <a:lvl8pPr marL="15360520" indent="0">
              <a:buNone/>
              <a:defRPr sz="7700" b="1"/>
            </a:lvl8pPr>
            <a:lvl9pPr marL="175548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3" y="10439401"/>
            <a:ext cx="19400521"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DEFEF4-141D-4C60-B211-AF24D75F2083}" type="datetimeFigureOut">
              <a:rPr lang="en-US" smtClean="0"/>
              <a:pPr/>
              <a:t>10/29/2010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9AB7EF-CE5B-4340-8DC0-3493BE63F2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DEFEF4-141D-4C60-B211-AF24D75F2083}" type="datetimeFigureOut">
              <a:rPr lang="en-US" smtClean="0"/>
              <a:pPr/>
              <a:t>10/29/2010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9AB7EF-CE5B-4340-8DC0-3493BE63F2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EFEF4-141D-4C60-B211-AF24D75F2083}" type="datetimeFigureOut">
              <a:rPr lang="en-US" smtClean="0"/>
              <a:pPr/>
              <a:t>10/29/2010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9AB7EF-CE5B-4340-8DC0-3493BE63F2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800"/>
            </a:lvl1pPr>
            <a:lvl2pPr marL="2194360" indent="0">
              <a:buNone/>
              <a:defRPr sz="5700"/>
            </a:lvl2pPr>
            <a:lvl3pPr marL="4388720" indent="0">
              <a:buNone/>
              <a:defRPr sz="4800"/>
            </a:lvl3pPr>
            <a:lvl4pPr marL="6583080" indent="0">
              <a:buNone/>
              <a:defRPr sz="4300"/>
            </a:lvl4pPr>
            <a:lvl5pPr marL="8777440" indent="0">
              <a:buNone/>
              <a:defRPr sz="4300"/>
            </a:lvl5pPr>
            <a:lvl6pPr marL="10971800" indent="0">
              <a:buNone/>
              <a:defRPr sz="4300"/>
            </a:lvl6pPr>
            <a:lvl7pPr marL="13166160" indent="0">
              <a:buNone/>
              <a:defRPr sz="4300"/>
            </a:lvl7pPr>
            <a:lvl8pPr marL="15360520" indent="0">
              <a:buNone/>
              <a:defRPr sz="4300"/>
            </a:lvl8pPr>
            <a:lvl9pPr marL="175548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DEFEF4-141D-4C60-B211-AF24D75F2083}" type="datetimeFigureOut">
              <a:rPr lang="en-US" smtClean="0"/>
              <a:pPr/>
              <a:t>10/29/2010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AB7EF-CE5B-4340-8DC0-3493BE63F2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360" indent="0">
              <a:buNone/>
              <a:defRPr sz="13400"/>
            </a:lvl2pPr>
            <a:lvl3pPr marL="4388720" indent="0">
              <a:buNone/>
              <a:defRPr sz="11500"/>
            </a:lvl3pPr>
            <a:lvl4pPr marL="6583080" indent="0">
              <a:buNone/>
              <a:defRPr sz="9600"/>
            </a:lvl4pPr>
            <a:lvl5pPr marL="8777440" indent="0">
              <a:buNone/>
              <a:defRPr sz="9600"/>
            </a:lvl5pPr>
            <a:lvl6pPr marL="10971800" indent="0">
              <a:buNone/>
              <a:defRPr sz="9600"/>
            </a:lvl6pPr>
            <a:lvl7pPr marL="13166160" indent="0">
              <a:buNone/>
              <a:defRPr sz="9600"/>
            </a:lvl7pPr>
            <a:lvl8pPr marL="15360520" indent="0">
              <a:buNone/>
              <a:defRPr sz="9600"/>
            </a:lvl8pPr>
            <a:lvl9pPr marL="175548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800"/>
            </a:lvl1pPr>
            <a:lvl2pPr marL="2194360" indent="0">
              <a:buNone/>
              <a:defRPr sz="5700"/>
            </a:lvl2pPr>
            <a:lvl3pPr marL="4388720" indent="0">
              <a:buNone/>
              <a:defRPr sz="4800"/>
            </a:lvl3pPr>
            <a:lvl4pPr marL="6583080" indent="0">
              <a:buNone/>
              <a:defRPr sz="4300"/>
            </a:lvl4pPr>
            <a:lvl5pPr marL="8777440" indent="0">
              <a:buNone/>
              <a:defRPr sz="4300"/>
            </a:lvl5pPr>
            <a:lvl6pPr marL="10971800" indent="0">
              <a:buNone/>
              <a:defRPr sz="4300"/>
            </a:lvl6pPr>
            <a:lvl7pPr marL="13166160" indent="0">
              <a:buNone/>
              <a:defRPr sz="4300"/>
            </a:lvl7pPr>
            <a:lvl8pPr marL="15360520" indent="0">
              <a:buNone/>
              <a:defRPr sz="4300"/>
            </a:lvl8pPr>
            <a:lvl9pPr marL="175548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DEFEF4-141D-4C60-B211-AF24D75F2083}" type="datetimeFigureOut">
              <a:rPr lang="en-US" smtClean="0"/>
              <a:pPr/>
              <a:t>10/29/2010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AB7EF-CE5B-4340-8DC0-3493BE63F2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CCCC">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72" tIns="219436" rIns="438872" bIns="21943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72" tIns="219436" rIns="438872" bIns="21943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72" tIns="219436" rIns="438872" bIns="219436" rtlCol="0" anchor="ctr"/>
          <a:lstStyle>
            <a:lvl1pPr algn="l">
              <a:defRPr sz="5700">
                <a:solidFill>
                  <a:schemeClr val="tx1">
                    <a:tint val="75000"/>
                  </a:schemeClr>
                </a:solidFill>
              </a:defRPr>
            </a:lvl1pPr>
          </a:lstStyle>
          <a:p>
            <a:fld id="{32DEFEF4-141D-4C60-B211-AF24D75F2083}" type="datetimeFigureOut">
              <a:rPr lang="en-US" smtClean="0"/>
              <a:pPr/>
              <a:t>10/29/2010</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72" tIns="219436" rIns="438872" bIns="219436"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72" tIns="219436" rIns="438872" bIns="219436" rtlCol="0" anchor="ctr"/>
          <a:lstStyle>
            <a:lvl1pPr algn="r">
              <a:defRPr sz="5700">
                <a:solidFill>
                  <a:schemeClr val="tx1">
                    <a:tint val="75000"/>
                  </a:schemeClr>
                </a:solidFill>
              </a:defRPr>
            </a:lvl1pPr>
          </a:lstStyle>
          <a:p>
            <a:fld id="{4C9AB7EF-CE5B-4340-8DC0-3493BE63F2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720" rtl="0" eaLnBrk="1" latinLnBrk="0" hangingPunct="1">
        <a:spcBef>
          <a:spcPct val="0"/>
        </a:spcBef>
        <a:buNone/>
        <a:defRPr sz="21100" kern="1200">
          <a:solidFill>
            <a:schemeClr val="tx1"/>
          </a:solidFill>
          <a:latin typeface="+mj-lt"/>
          <a:ea typeface="+mj-ea"/>
          <a:cs typeface="+mj-cs"/>
        </a:defRPr>
      </a:lvl1pPr>
    </p:titleStyle>
    <p:bodyStyle>
      <a:lvl1pPr marL="1645770" indent="-1645770" algn="l" defTabSz="43887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35" indent="-1371475" algn="l" defTabSz="43887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0" indent="-1097180" algn="l" defTabSz="43887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26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2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8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4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0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59"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720" rtl="0" eaLnBrk="1" latinLnBrk="0" hangingPunct="1">
        <a:defRPr sz="8600" kern="1200">
          <a:solidFill>
            <a:schemeClr val="tx1"/>
          </a:solidFill>
          <a:latin typeface="+mn-lt"/>
          <a:ea typeface="+mn-ea"/>
          <a:cs typeface="+mn-cs"/>
        </a:defRPr>
      </a:lvl1pPr>
      <a:lvl2pPr marL="2194360" algn="l" defTabSz="4388720" rtl="0" eaLnBrk="1" latinLnBrk="0" hangingPunct="1">
        <a:defRPr sz="8600" kern="1200">
          <a:solidFill>
            <a:schemeClr val="tx1"/>
          </a:solidFill>
          <a:latin typeface="+mn-lt"/>
          <a:ea typeface="+mn-ea"/>
          <a:cs typeface="+mn-cs"/>
        </a:defRPr>
      </a:lvl2pPr>
      <a:lvl3pPr marL="4388720" algn="l" defTabSz="4388720" rtl="0" eaLnBrk="1" latinLnBrk="0" hangingPunct="1">
        <a:defRPr sz="8600" kern="1200">
          <a:solidFill>
            <a:schemeClr val="tx1"/>
          </a:solidFill>
          <a:latin typeface="+mn-lt"/>
          <a:ea typeface="+mn-ea"/>
          <a:cs typeface="+mn-cs"/>
        </a:defRPr>
      </a:lvl3pPr>
      <a:lvl4pPr marL="6583080" algn="l" defTabSz="4388720" rtl="0" eaLnBrk="1" latinLnBrk="0" hangingPunct="1">
        <a:defRPr sz="8600" kern="1200">
          <a:solidFill>
            <a:schemeClr val="tx1"/>
          </a:solidFill>
          <a:latin typeface="+mn-lt"/>
          <a:ea typeface="+mn-ea"/>
          <a:cs typeface="+mn-cs"/>
        </a:defRPr>
      </a:lvl4pPr>
      <a:lvl5pPr marL="8777440" algn="l" defTabSz="4388720" rtl="0" eaLnBrk="1" latinLnBrk="0" hangingPunct="1">
        <a:defRPr sz="8600" kern="1200">
          <a:solidFill>
            <a:schemeClr val="tx1"/>
          </a:solidFill>
          <a:latin typeface="+mn-lt"/>
          <a:ea typeface="+mn-ea"/>
          <a:cs typeface="+mn-cs"/>
        </a:defRPr>
      </a:lvl5pPr>
      <a:lvl6pPr marL="10971800" algn="l" defTabSz="4388720" rtl="0" eaLnBrk="1" latinLnBrk="0" hangingPunct="1">
        <a:defRPr sz="8600" kern="1200">
          <a:solidFill>
            <a:schemeClr val="tx1"/>
          </a:solidFill>
          <a:latin typeface="+mn-lt"/>
          <a:ea typeface="+mn-ea"/>
          <a:cs typeface="+mn-cs"/>
        </a:defRPr>
      </a:lvl6pPr>
      <a:lvl7pPr marL="13166160" algn="l" defTabSz="4388720" rtl="0" eaLnBrk="1" latinLnBrk="0" hangingPunct="1">
        <a:defRPr sz="8600" kern="1200">
          <a:solidFill>
            <a:schemeClr val="tx1"/>
          </a:solidFill>
          <a:latin typeface="+mn-lt"/>
          <a:ea typeface="+mn-ea"/>
          <a:cs typeface="+mn-cs"/>
        </a:defRPr>
      </a:lvl7pPr>
      <a:lvl8pPr marL="15360520" algn="l" defTabSz="4388720" rtl="0" eaLnBrk="1" latinLnBrk="0" hangingPunct="1">
        <a:defRPr sz="8600" kern="1200">
          <a:solidFill>
            <a:schemeClr val="tx1"/>
          </a:solidFill>
          <a:latin typeface="+mn-lt"/>
          <a:ea typeface="+mn-ea"/>
          <a:cs typeface="+mn-cs"/>
        </a:defRPr>
      </a:lvl8pPr>
      <a:lvl9pPr marL="17554880" algn="l" defTabSz="43887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457200"/>
            <a:ext cx="43891200" cy="32461200"/>
          </a:xfrm>
          <a:prstGeom prst="rect">
            <a:avLst/>
          </a:prstGeom>
          <a:gradFill>
            <a:gsLst>
              <a:gs pos="0">
                <a:srgbClr val="31657E"/>
              </a:gs>
              <a:gs pos="100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ounded Rectangle 148"/>
          <p:cNvSpPr/>
          <p:nvPr/>
        </p:nvSpPr>
        <p:spPr>
          <a:xfrm>
            <a:off x="914400" y="11049000"/>
            <a:ext cx="14020800" cy="6781800"/>
          </a:xfrm>
          <a:prstGeom prst="roundRect">
            <a:avLst/>
          </a:prstGeom>
          <a:solidFill>
            <a:schemeClr val="bg1"/>
          </a:solidFill>
          <a:ln w="76200">
            <a:solidFill>
              <a:srgbClr val="31657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0937200" y="23622000"/>
            <a:ext cx="11734800" cy="8839200"/>
          </a:xfrm>
          <a:prstGeom prst="roundRect">
            <a:avLst>
              <a:gd name="adj" fmla="val 7843"/>
            </a:avLst>
          </a:prstGeom>
          <a:solidFill>
            <a:schemeClr val="bg1"/>
          </a:solidFill>
          <a:ln w="76200">
            <a:solidFill>
              <a:srgbClr val="31657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5849600" y="11049000"/>
            <a:ext cx="14020800" cy="21412200"/>
          </a:xfrm>
          <a:prstGeom prst="roundRect">
            <a:avLst>
              <a:gd name="adj" fmla="val 7335"/>
            </a:avLst>
          </a:prstGeom>
          <a:solidFill>
            <a:schemeClr val="bg1"/>
          </a:solidFill>
          <a:ln w="76200">
            <a:solidFill>
              <a:srgbClr val="31657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34"/>
          <p:cNvSpPr/>
          <p:nvPr/>
        </p:nvSpPr>
        <p:spPr>
          <a:xfrm>
            <a:off x="30937200" y="11049000"/>
            <a:ext cx="11734800" cy="10515600"/>
          </a:xfrm>
          <a:prstGeom prst="roundRect">
            <a:avLst>
              <a:gd name="adj" fmla="val 10079"/>
            </a:avLst>
          </a:prstGeom>
          <a:solidFill>
            <a:schemeClr val="bg1"/>
          </a:solidFill>
          <a:ln w="76200">
            <a:solidFill>
              <a:srgbClr val="31657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914400" y="20116800"/>
            <a:ext cx="14020800" cy="12344400"/>
          </a:xfrm>
          <a:prstGeom prst="roundRect">
            <a:avLst>
              <a:gd name="adj" fmla="val 9713"/>
            </a:avLst>
          </a:prstGeom>
          <a:solidFill>
            <a:schemeClr val="bg1"/>
          </a:solidFill>
          <a:ln w="76200">
            <a:solidFill>
              <a:srgbClr val="31657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system_diagram2.png"/>
          <p:cNvPicPr>
            <a:picLocks noChangeAspect="1"/>
          </p:cNvPicPr>
          <p:nvPr/>
        </p:nvPicPr>
        <p:blipFill>
          <a:blip r:embed="rId2" cstate="print"/>
          <a:srcRect t="908"/>
          <a:stretch>
            <a:fillRect/>
          </a:stretch>
        </p:blipFill>
        <p:spPr>
          <a:xfrm>
            <a:off x="32232600" y="23698200"/>
            <a:ext cx="8763000" cy="8316352"/>
          </a:xfrm>
          <a:prstGeom prst="rect">
            <a:avLst/>
          </a:prstGeom>
        </p:spPr>
      </p:pic>
      <p:sp>
        <p:nvSpPr>
          <p:cNvPr id="75" name="TextBox 74"/>
          <p:cNvSpPr txBox="1"/>
          <p:nvPr/>
        </p:nvSpPr>
        <p:spPr>
          <a:xfrm>
            <a:off x="1371600" y="6096000"/>
            <a:ext cx="41148000" cy="3046988"/>
          </a:xfrm>
          <a:prstGeom prst="rect">
            <a:avLst/>
          </a:prstGeom>
          <a:noFill/>
        </p:spPr>
        <p:txBody>
          <a:bodyPr wrap="square" rtlCol="0">
            <a:spAutoFit/>
          </a:bodyPr>
          <a:lstStyle/>
          <a:p>
            <a:pPr algn="just"/>
            <a:r>
              <a:rPr lang="en-US" sz="4800" b="1" dirty="0" smtClean="0">
                <a:solidFill>
                  <a:srgbClr val="31657E"/>
                </a:solidFill>
                <a:effectLst>
                  <a:outerShdw blurRad="50800" dist="38100" dir="8100000" algn="tr" rotWithShape="0">
                    <a:prstClr val="black">
                      <a:alpha val="38000"/>
                    </a:prstClr>
                  </a:outerShdw>
                </a:effectLst>
                <a:latin typeface="Arial" pitchFamily="34" charset="0"/>
                <a:cs typeface="Arial" pitchFamily="34" charset="0"/>
              </a:rPr>
              <a:t>Overview: </a:t>
            </a:r>
            <a:r>
              <a:rPr lang="en-US" sz="4800" dirty="0" smtClean="0"/>
              <a:t>Quadrotors, or helicopters constructed from four distinct rotors, are highly maneuverable platforms with several advantages over conventional aircraft.   Due to the high price tag of most commercial </a:t>
            </a:r>
            <a:r>
              <a:rPr lang="en-US" sz="4800" dirty="0" err="1" smtClean="0"/>
              <a:t>quadrotors</a:t>
            </a:r>
            <a:r>
              <a:rPr lang="en-US" sz="4800" dirty="0" smtClean="0"/>
              <a:t>, creating a budget quadrotor platform opens the door to new and interesting research areas such as group communication, exploration, networking, and flocking patterns. Within the scope of this project, building a quadrotor robot offers an interesting application of wireless communication, high frequency sensor and ADC measurements, as well as a combination of mechanical design, electrical design, and controls theory. </a:t>
            </a:r>
            <a:endParaRPr lang="en-US" sz="4800" b="1" dirty="0" smtClean="0">
              <a:solidFill>
                <a:srgbClr val="011F5B"/>
              </a:solidFill>
              <a:effectLst>
                <a:outerShdw blurRad="38100" dist="38100" dir="2700000" algn="tl">
                  <a:srgbClr val="000000">
                    <a:alpha val="43137"/>
                  </a:srgbClr>
                </a:outerShdw>
              </a:effectLst>
              <a:latin typeface="Arial" pitchFamily="34" charset="0"/>
              <a:cs typeface="Arial" pitchFamily="34" charset="0"/>
            </a:endParaRPr>
          </a:p>
        </p:txBody>
      </p:sp>
      <p:sp>
        <p:nvSpPr>
          <p:cNvPr id="53" name="Rounded Rectangle 52"/>
          <p:cNvSpPr/>
          <p:nvPr/>
        </p:nvSpPr>
        <p:spPr>
          <a:xfrm>
            <a:off x="914400" y="685800"/>
            <a:ext cx="42062400" cy="4800600"/>
          </a:xfrm>
          <a:prstGeom prst="roundRect">
            <a:avLst>
              <a:gd name="adj" fmla="val 20859"/>
            </a:avLst>
          </a:prstGeom>
          <a:solidFill>
            <a:schemeClr val="bg1"/>
          </a:solidFill>
          <a:ln w="190500">
            <a:solidFill>
              <a:srgbClr val="31657E"/>
            </a:solidFill>
          </a:ln>
          <a:effectLst>
            <a:outerShdw blurRad="50800" dist="254000" dir="81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Picture 187" descr="penn_logo"/>
          <p:cNvPicPr>
            <a:picLocks noChangeAspect="1" noChangeArrowheads="1"/>
          </p:cNvPicPr>
          <p:nvPr/>
        </p:nvPicPr>
        <p:blipFill>
          <a:blip r:embed="rId3" cstate="print"/>
          <a:srcRect/>
          <a:stretch>
            <a:fillRect/>
          </a:stretch>
        </p:blipFill>
        <p:spPr bwMode="auto">
          <a:xfrm>
            <a:off x="1291835" y="1981200"/>
            <a:ext cx="6175765" cy="2011680"/>
          </a:xfrm>
          <a:prstGeom prst="rect">
            <a:avLst/>
          </a:prstGeom>
          <a:noFill/>
        </p:spPr>
      </p:pic>
      <p:sp>
        <p:nvSpPr>
          <p:cNvPr id="10" name="Rectangle 9"/>
          <p:cNvSpPr/>
          <p:nvPr/>
        </p:nvSpPr>
        <p:spPr>
          <a:xfrm>
            <a:off x="8763000" y="1035040"/>
            <a:ext cx="26746200" cy="4247317"/>
          </a:xfrm>
          <a:prstGeom prst="rect">
            <a:avLst/>
          </a:prstGeom>
          <a:ln w="76200">
            <a:noFill/>
          </a:ln>
        </p:spPr>
        <p:txBody>
          <a:bodyPr wrap="square">
            <a:spAutoFit/>
          </a:bodyPr>
          <a:lstStyle/>
          <a:p>
            <a:pPr algn="ctr"/>
            <a:r>
              <a:rPr lang="en-US" sz="9600" b="1" dirty="0" err="1" smtClean="0">
                <a:effectLst>
                  <a:outerShdw blurRad="38100" dist="38100" dir="2700000" algn="tl">
                    <a:srgbClr val="000000">
                      <a:alpha val="43137"/>
                    </a:srgbClr>
                  </a:outerShdw>
                </a:effectLst>
                <a:latin typeface="Arial" pitchFamily="34" charset="0"/>
                <a:cs typeface="Arial" pitchFamily="34" charset="0"/>
              </a:rPr>
              <a:t>Quadrotor</a:t>
            </a:r>
            <a:r>
              <a:rPr lang="en-US" sz="9600" b="1" dirty="0" smtClean="0">
                <a:effectLst>
                  <a:outerShdw blurRad="38100" dist="38100" dir="2700000" algn="tl">
                    <a:srgbClr val="000000">
                      <a:alpha val="43137"/>
                    </a:srgbClr>
                  </a:outerShdw>
                </a:effectLst>
                <a:latin typeface="Arial" pitchFamily="34" charset="0"/>
                <a:cs typeface="Arial" pitchFamily="34" charset="0"/>
              </a:rPr>
              <a:t> Robot for Search and Rescue</a:t>
            </a:r>
            <a:endParaRPr lang="en-US" sz="9600" b="1" dirty="0" smtClean="0">
              <a:effectLst>
                <a:outerShdw blurRad="38100" dist="38100" dir="2700000" algn="tl">
                  <a:srgbClr val="000000">
                    <a:alpha val="43137"/>
                  </a:srgbClr>
                </a:outerShdw>
              </a:effectLst>
              <a:latin typeface="Arial" pitchFamily="34" charset="0"/>
              <a:cs typeface="Arial" pitchFamily="34" charset="0"/>
            </a:endParaRPr>
          </a:p>
          <a:p>
            <a:pPr algn="ctr"/>
            <a:r>
              <a:rPr lang="en-US" sz="6600" b="1" dirty="0" smtClean="0">
                <a:latin typeface="Arial" pitchFamily="34" charset="0"/>
                <a:cs typeface="Arial" pitchFamily="34" charset="0"/>
              </a:rPr>
              <a:t>Constructing a Budget Quadrotor Helicopter Platform</a:t>
            </a:r>
          </a:p>
          <a:p>
            <a:pPr algn="ctr"/>
            <a:endParaRPr lang="en-US" sz="1000" dirty="0" smtClean="0">
              <a:latin typeface="Arial" pitchFamily="34" charset="0"/>
              <a:cs typeface="Arial" pitchFamily="34" charset="0"/>
            </a:endParaRPr>
          </a:p>
          <a:p>
            <a:pPr algn="ctr"/>
            <a:r>
              <a:rPr lang="en-US" sz="4400" dirty="0" smtClean="0">
                <a:latin typeface="Arial" pitchFamily="34" charset="0"/>
                <a:cs typeface="Arial" pitchFamily="34" charset="0"/>
              </a:rPr>
              <a:t>William </a:t>
            </a:r>
            <a:r>
              <a:rPr lang="en-US" sz="4400" dirty="0" err="1" smtClean="0">
                <a:latin typeface="Arial" pitchFamily="34" charset="0"/>
                <a:cs typeface="Arial" pitchFamily="34" charset="0"/>
              </a:rPr>
              <a:t>Etter</a:t>
            </a:r>
            <a:r>
              <a:rPr lang="en-US" sz="4400" dirty="0" smtClean="0">
                <a:latin typeface="Arial" pitchFamily="34" charset="0"/>
                <a:cs typeface="Arial" pitchFamily="34" charset="0"/>
              </a:rPr>
              <a:t> (EE ‘11) and Paul Martin (EE ‘11)	Advisor: </a:t>
            </a:r>
            <a:r>
              <a:rPr lang="en-US" sz="4400" dirty="0" err="1" smtClean="0">
                <a:latin typeface="Arial" pitchFamily="34" charset="0"/>
                <a:cs typeface="Arial" pitchFamily="34" charset="0"/>
              </a:rPr>
              <a:t>Rahul</a:t>
            </a:r>
            <a:r>
              <a:rPr lang="en-US" sz="4400" dirty="0" smtClean="0">
                <a:latin typeface="Arial" pitchFamily="34" charset="0"/>
                <a:cs typeface="Arial" pitchFamily="34" charset="0"/>
              </a:rPr>
              <a:t> Mangharam</a:t>
            </a:r>
          </a:p>
          <a:p>
            <a:pPr>
              <a:spcBef>
                <a:spcPts val="1200"/>
              </a:spcBef>
            </a:pPr>
            <a:r>
              <a:rPr lang="en-US" sz="4400" b="1" dirty="0" smtClean="0">
                <a:solidFill>
                  <a:srgbClr val="31657E"/>
                </a:solidFill>
                <a:latin typeface="Arial" pitchFamily="34" charset="0"/>
                <a:cs typeface="Arial" pitchFamily="34" charset="0"/>
              </a:rPr>
              <a:t>                                        http://</a:t>
            </a:r>
            <a:r>
              <a:rPr lang="en-US" sz="4400" b="1" dirty="0" err="1" smtClean="0">
                <a:solidFill>
                  <a:srgbClr val="31657E"/>
                </a:solidFill>
                <a:latin typeface="Arial" pitchFamily="34" charset="0"/>
                <a:cs typeface="Arial" pitchFamily="34" charset="0"/>
              </a:rPr>
              <a:t>airhacks.org</a:t>
            </a:r>
            <a:r>
              <a:rPr lang="en-US" sz="4400" b="1" dirty="0" smtClean="0">
                <a:solidFill>
                  <a:srgbClr val="31657E"/>
                </a:solidFill>
                <a:latin typeface="Arial" pitchFamily="34" charset="0"/>
                <a:cs typeface="Arial" pitchFamily="34" charset="0"/>
              </a:rPr>
              <a:t> 	                     http://</a:t>
            </a:r>
            <a:r>
              <a:rPr lang="en-US" sz="4400" b="1" dirty="0" err="1" smtClean="0">
                <a:solidFill>
                  <a:srgbClr val="31657E"/>
                </a:solidFill>
                <a:latin typeface="Arial" pitchFamily="34" charset="0"/>
                <a:cs typeface="Arial" pitchFamily="34" charset="0"/>
              </a:rPr>
              <a:t>mlab.seas.upenn.edu</a:t>
            </a:r>
            <a:endParaRPr lang="en-US" sz="4400" b="1" dirty="0" smtClean="0">
              <a:solidFill>
                <a:srgbClr val="31657E"/>
              </a:solidFill>
              <a:latin typeface="Arial" pitchFamily="34" charset="0"/>
              <a:cs typeface="Arial" pitchFamily="34" charset="0"/>
            </a:endParaRPr>
          </a:p>
        </p:txBody>
      </p:sp>
      <p:pic>
        <p:nvPicPr>
          <p:cNvPr id="111" name="Picture 110" descr="motorlayout.jpg"/>
          <p:cNvPicPr>
            <a:picLocks noChangeAspect="1"/>
          </p:cNvPicPr>
          <p:nvPr/>
        </p:nvPicPr>
        <p:blipFill>
          <a:blip r:embed="rId4" cstate="print"/>
          <a:stretch>
            <a:fillRect/>
          </a:stretch>
        </p:blipFill>
        <p:spPr>
          <a:xfrm>
            <a:off x="1219200" y="11658600"/>
            <a:ext cx="5486400" cy="5486400"/>
          </a:xfrm>
          <a:prstGeom prst="rect">
            <a:avLst/>
          </a:prstGeom>
        </p:spPr>
      </p:pic>
      <p:pic>
        <p:nvPicPr>
          <p:cNvPr id="112" name="Picture 111" descr="Wyvern-Controller.jpg"/>
          <p:cNvPicPr>
            <a:picLocks noChangeAspect="1"/>
          </p:cNvPicPr>
          <p:nvPr/>
        </p:nvPicPr>
        <p:blipFill>
          <a:blip r:embed="rId5" cstate="print"/>
          <a:stretch>
            <a:fillRect/>
          </a:stretch>
        </p:blipFill>
        <p:spPr>
          <a:xfrm>
            <a:off x="1600200" y="20497800"/>
            <a:ext cx="6781985" cy="4842596"/>
          </a:xfrm>
          <a:prstGeom prst="rect">
            <a:avLst/>
          </a:prstGeom>
        </p:spPr>
      </p:pic>
      <p:pic>
        <p:nvPicPr>
          <p:cNvPr id="113" name="Picture 112" descr="Wyvern.jpg"/>
          <p:cNvPicPr>
            <a:picLocks noChangeAspect="1"/>
          </p:cNvPicPr>
          <p:nvPr/>
        </p:nvPicPr>
        <p:blipFill>
          <a:blip r:embed="rId6" cstate="print"/>
          <a:stretch>
            <a:fillRect/>
          </a:stretch>
        </p:blipFill>
        <p:spPr>
          <a:xfrm>
            <a:off x="16306800" y="11506199"/>
            <a:ext cx="12877800" cy="8332695"/>
          </a:xfrm>
          <a:prstGeom prst="rect">
            <a:avLst/>
          </a:prstGeom>
        </p:spPr>
      </p:pic>
      <p:pic>
        <p:nvPicPr>
          <p:cNvPr id="120" name="Picture 119" descr="Group-Photo-reduced.jpg"/>
          <p:cNvPicPr>
            <a:picLocks noChangeAspect="1"/>
          </p:cNvPicPr>
          <p:nvPr/>
        </p:nvPicPr>
        <p:blipFill>
          <a:blip r:embed="rId7" cstate="print"/>
          <a:stretch>
            <a:fillRect/>
          </a:stretch>
        </p:blipFill>
        <p:spPr>
          <a:xfrm>
            <a:off x="24536400" y="25831800"/>
            <a:ext cx="5226050" cy="5393145"/>
          </a:xfrm>
          <a:prstGeom prst="rect">
            <a:avLst/>
          </a:prstGeom>
        </p:spPr>
      </p:pic>
      <p:pic>
        <p:nvPicPr>
          <p:cNvPr id="121" name="Picture 120" descr="Lift_Current_zoom.jpg"/>
          <p:cNvPicPr>
            <a:picLocks noChangeAspect="1"/>
          </p:cNvPicPr>
          <p:nvPr/>
        </p:nvPicPr>
        <p:blipFill>
          <a:blip r:embed="rId8" cstate="print"/>
          <a:srcRect l="4638" r="26566" b="5102"/>
          <a:stretch>
            <a:fillRect/>
          </a:stretch>
        </p:blipFill>
        <p:spPr>
          <a:xfrm>
            <a:off x="31851600" y="12564308"/>
            <a:ext cx="6781800" cy="7086600"/>
          </a:xfrm>
          <a:prstGeom prst="rect">
            <a:avLst/>
          </a:prstGeom>
        </p:spPr>
      </p:pic>
      <p:pic>
        <p:nvPicPr>
          <p:cNvPr id="122" name="Picture 121" descr="maevarm.jpg"/>
          <p:cNvPicPr>
            <a:picLocks noChangeAspect="1"/>
          </p:cNvPicPr>
          <p:nvPr/>
        </p:nvPicPr>
        <p:blipFill>
          <a:blip r:embed="rId9" cstate="print"/>
          <a:stretch>
            <a:fillRect/>
          </a:stretch>
        </p:blipFill>
        <p:spPr>
          <a:xfrm>
            <a:off x="9220200" y="20269200"/>
            <a:ext cx="4114800" cy="2173986"/>
          </a:xfrm>
          <a:prstGeom prst="rect">
            <a:avLst/>
          </a:prstGeom>
        </p:spPr>
      </p:pic>
      <p:pic>
        <p:nvPicPr>
          <p:cNvPr id="123" name="Picture 122" descr="QuadrotorModelIso.jpg"/>
          <p:cNvPicPr>
            <a:picLocks noChangeAspect="1"/>
          </p:cNvPicPr>
          <p:nvPr/>
        </p:nvPicPr>
        <p:blipFill>
          <a:blip r:embed="rId10" cstate="print"/>
          <a:stretch>
            <a:fillRect/>
          </a:stretch>
        </p:blipFill>
        <p:spPr>
          <a:xfrm>
            <a:off x="16306800" y="20650200"/>
            <a:ext cx="7086600" cy="4108029"/>
          </a:xfrm>
          <a:prstGeom prst="rect">
            <a:avLst/>
          </a:prstGeom>
        </p:spPr>
      </p:pic>
      <p:sp>
        <p:nvSpPr>
          <p:cNvPr id="124" name="TextBox 123"/>
          <p:cNvSpPr txBox="1"/>
          <p:nvPr/>
        </p:nvSpPr>
        <p:spPr>
          <a:xfrm>
            <a:off x="17678400" y="25831800"/>
            <a:ext cx="3397171" cy="677108"/>
          </a:xfrm>
          <a:prstGeom prst="rect">
            <a:avLst/>
          </a:prstGeom>
          <a:noFill/>
        </p:spPr>
        <p:txBody>
          <a:bodyPr wrap="none" rtlCol="0">
            <a:spAutoFit/>
          </a:bodyPr>
          <a:lstStyle/>
          <a:p>
            <a:r>
              <a:rPr lang="en-US" sz="3800" dirty="0" smtClean="0"/>
              <a:t>Project Timeline</a:t>
            </a:r>
          </a:p>
        </p:txBody>
      </p:sp>
      <p:pic>
        <p:nvPicPr>
          <p:cNvPr id="125" name="Picture 124" descr="logoOnlyLarge.png"/>
          <p:cNvPicPr>
            <a:picLocks noChangeAspect="1"/>
          </p:cNvPicPr>
          <p:nvPr/>
        </p:nvPicPr>
        <p:blipFill>
          <a:blip r:embed="rId11" cstate="print"/>
          <a:stretch>
            <a:fillRect/>
          </a:stretch>
        </p:blipFill>
        <p:spPr>
          <a:xfrm>
            <a:off x="38141031" y="1600200"/>
            <a:ext cx="4454769" cy="2895600"/>
          </a:xfrm>
          <a:prstGeom prst="rect">
            <a:avLst/>
          </a:prstGeom>
        </p:spPr>
      </p:pic>
      <p:sp>
        <p:nvSpPr>
          <p:cNvPr id="126" name="Rectangle 125"/>
          <p:cNvSpPr/>
          <p:nvPr/>
        </p:nvSpPr>
        <p:spPr>
          <a:xfrm>
            <a:off x="6629400" y="11430000"/>
            <a:ext cx="8077200" cy="5509200"/>
          </a:xfrm>
          <a:prstGeom prst="rect">
            <a:avLst/>
          </a:prstGeom>
        </p:spPr>
        <p:txBody>
          <a:bodyPr wrap="square">
            <a:spAutoFit/>
          </a:bodyPr>
          <a:lstStyle/>
          <a:p>
            <a:endParaRPr lang="en-US" sz="3200" dirty="0" smtClean="0"/>
          </a:p>
          <a:p>
            <a:pPr>
              <a:buFont typeface="Arial"/>
              <a:buChar char="•"/>
            </a:pPr>
            <a:r>
              <a:rPr lang="en-US" sz="3200" dirty="0" smtClean="0"/>
              <a:t>A positive pitch is effected by decreasing motor 4 and increasing motor 2. </a:t>
            </a:r>
          </a:p>
          <a:p>
            <a:pPr>
              <a:buFont typeface="Arial"/>
              <a:buChar char="•"/>
            </a:pPr>
            <a:endParaRPr lang="en-US" sz="3200" dirty="0" smtClean="0"/>
          </a:p>
          <a:p>
            <a:pPr>
              <a:buFont typeface="Arial"/>
              <a:buChar char="•"/>
            </a:pPr>
            <a:r>
              <a:rPr lang="en-US" sz="3200" dirty="0" smtClean="0"/>
              <a:t>A positive roll is effected by decreasing motor 1 and increasing motor 3. </a:t>
            </a:r>
          </a:p>
          <a:p>
            <a:pPr>
              <a:buFont typeface="Arial"/>
              <a:buChar char="•"/>
            </a:pPr>
            <a:endParaRPr lang="en-US" sz="3200" dirty="0" smtClean="0"/>
          </a:p>
          <a:p>
            <a:pPr>
              <a:buFont typeface="Arial"/>
              <a:buChar char="•"/>
            </a:pPr>
            <a:r>
              <a:rPr lang="en-US" sz="3200" dirty="0" smtClean="0"/>
              <a:t>A positive yaw is effected by decreasing one pair of counter rotating rotors (3 and 1 or 4 and 2) and increasing the other. This will depend on which pairs are installed on which motors. </a:t>
            </a:r>
          </a:p>
        </p:txBody>
      </p:sp>
      <p:sp>
        <p:nvSpPr>
          <p:cNvPr id="127" name="TextBox 126"/>
          <p:cNvSpPr txBox="1"/>
          <p:nvPr/>
        </p:nvSpPr>
        <p:spPr>
          <a:xfrm>
            <a:off x="8534400" y="26289000"/>
            <a:ext cx="6172200" cy="5016757"/>
          </a:xfrm>
          <a:prstGeom prst="rect">
            <a:avLst/>
          </a:prstGeom>
          <a:noFill/>
        </p:spPr>
        <p:txBody>
          <a:bodyPr wrap="square" rtlCol="0">
            <a:spAutoFit/>
          </a:bodyPr>
          <a:lstStyle/>
          <a:p>
            <a:r>
              <a:rPr lang="en-US" sz="3200" dirty="0" smtClean="0"/>
              <a:t>Stabilization of the </a:t>
            </a:r>
            <a:r>
              <a:rPr lang="en-US" sz="3200" dirty="0" err="1" smtClean="0"/>
              <a:t>quadrotor</a:t>
            </a:r>
            <a:r>
              <a:rPr lang="en-US" sz="3200" dirty="0" smtClean="0"/>
              <a:t> is accomplished by PID control using an ATMega32u4.  Wireless communication is achieved using two 2.4 GHz wireless transceivers.</a:t>
            </a:r>
          </a:p>
          <a:p>
            <a:endParaRPr lang="en-US" sz="3200" dirty="0" smtClean="0"/>
          </a:p>
          <a:p>
            <a:r>
              <a:rPr lang="en-US" sz="3200" dirty="0" smtClean="0"/>
              <a:t>Inertial measurement unit (IMU) data provides absolute yaw, pitch, and roll .  Lithium polymer battery provides ~12 minute flight time.</a:t>
            </a:r>
          </a:p>
          <a:p>
            <a:endParaRPr lang="en-US" sz="5400" dirty="0"/>
          </a:p>
        </p:txBody>
      </p:sp>
      <p:sp>
        <p:nvSpPr>
          <p:cNvPr id="128" name="TextBox 127"/>
          <p:cNvSpPr txBox="1"/>
          <p:nvPr/>
        </p:nvSpPr>
        <p:spPr>
          <a:xfrm>
            <a:off x="32689800" y="9525000"/>
            <a:ext cx="9144000" cy="1415772"/>
          </a:xfrm>
          <a:prstGeom prst="rect">
            <a:avLst/>
          </a:prstGeom>
          <a:noFill/>
        </p:spPr>
        <p:txBody>
          <a:bodyPr wrap="square" rtlCol="0">
            <a:spAutoFit/>
          </a:bodyPr>
          <a:lstStyle/>
          <a:p>
            <a:r>
              <a:rPr lang="en-US" dirty="0" smtClean="0"/>
              <a:t>Thrust Dynamics</a:t>
            </a:r>
            <a:endParaRPr lang="en-US" dirty="0"/>
          </a:p>
        </p:txBody>
      </p:sp>
      <p:sp>
        <p:nvSpPr>
          <p:cNvPr id="129" name="TextBox 128"/>
          <p:cNvSpPr txBox="1"/>
          <p:nvPr/>
        </p:nvSpPr>
        <p:spPr>
          <a:xfrm>
            <a:off x="4267200" y="9525000"/>
            <a:ext cx="7543800" cy="1415772"/>
          </a:xfrm>
          <a:prstGeom prst="rect">
            <a:avLst/>
          </a:prstGeom>
          <a:noFill/>
        </p:spPr>
        <p:txBody>
          <a:bodyPr wrap="square" rtlCol="0">
            <a:spAutoFit/>
          </a:bodyPr>
          <a:lstStyle/>
          <a:p>
            <a:r>
              <a:rPr lang="en-US" dirty="0" smtClean="0"/>
              <a:t>Attitude Control</a:t>
            </a:r>
            <a:endParaRPr lang="en-US" dirty="0"/>
          </a:p>
        </p:txBody>
      </p:sp>
      <p:pic>
        <p:nvPicPr>
          <p:cNvPr id="3" name="Picture 5" descr="C:\Users\Billy\Courses\Senior Year\Senior Design\Website\airhacks\wp-content\uploads\9DOF_razor.jpg"/>
          <p:cNvPicPr>
            <a:picLocks noChangeAspect="1" noChangeArrowheads="1"/>
          </p:cNvPicPr>
          <p:nvPr/>
        </p:nvPicPr>
        <p:blipFill>
          <a:blip r:embed="rId12" cstate="print"/>
          <a:srcRect/>
          <a:stretch>
            <a:fillRect/>
          </a:stretch>
        </p:blipFill>
        <p:spPr bwMode="auto">
          <a:xfrm>
            <a:off x="9372600" y="22936200"/>
            <a:ext cx="4145544" cy="2501900"/>
          </a:xfrm>
          <a:prstGeom prst="rect">
            <a:avLst/>
          </a:prstGeom>
          <a:noFill/>
        </p:spPr>
      </p:pic>
      <p:sp>
        <p:nvSpPr>
          <p:cNvPr id="130" name="TextBox 129"/>
          <p:cNvSpPr txBox="1"/>
          <p:nvPr/>
        </p:nvSpPr>
        <p:spPr>
          <a:xfrm>
            <a:off x="15925800" y="26670000"/>
            <a:ext cx="8305800" cy="4031873"/>
          </a:xfrm>
          <a:prstGeom prst="rect">
            <a:avLst/>
          </a:prstGeom>
          <a:noFill/>
        </p:spPr>
        <p:txBody>
          <a:bodyPr wrap="square" rtlCol="0">
            <a:spAutoFit/>
          </a:bodyPr>
          <a:lstStyle/>
          <a:p>
            <a:r>
              <a:rPr lang="en-US" sz="3200" dirty="0" smtClean="0"/>
              <a:t>Week 1 – Order materials and parts </a:t>
            </a:r>
          </a:p>
          <a:p>
            <a:r>
              <a:rPr lang="en-US" sz="3200" dirty="0" smtClean="0"/>
              <a:t>Week 2 – Airframe construction </a:t>
            </a:r>
          </a:p>
          <a:p>
            <a:r>
              <a:rPr lang="en-US" sz="3200" dirty="0" smtClean="0"/>
              <a:t>Week 3 – Modify IMU code and implement serial</a:t>
            </a:r>
          </a:p>
          <a:p>
            <a:r>
              <a:rPr lang="en-US" sz="3200" dirty="0" smtClean="0"/>
              <a:t>                  data communication</a:t>
            </a:r>
          </a:p>
          <a:p>
            <a:r>
              <a:rPr lang="en-US" sz="3200" dirty="0" smtClean="0"/>
              <a:t>Week 4 – Open-loop tests of ESCs and motors</a:t>
            </a:r>
          </a:p>
          <a:p>
            <a:r>
              <a:rPr lang="en-US" sz="3200" dirty="0" smtClean="0"/>
              <a:t>Week 5 – PID control loop design</a:t>
            </a:r>
          </a:p>
          <a:p>
            <a:r>
              <a:rPr lang="en-US" sz="3200" dirty="0" smtClean="0"/>
              <a:t>Week 6 – Finish adjustment of PID gains and first</a:t>
            </a:r>
          </a:p>
          <a:p>
            <a:r>
              <a:rPr lang="en-US" sz="3200" dirty="0" smtClean="0"/>
              <a:t>                  test flights</a:t>
            </a:r>
            <a:endParaRPr lang="en-US" sz="3200" dirty="0"/>
          </a:p>
        </p:txBody>
      </p:sp>
      <p:sp>
        <p:nvSpPr>
          <p:cNvPr id="131" name="TextBox 130"/>
          <p:cNvSpPr txBox="1"/>
          <p:nvPr/>
        </p:nvSpPr>
        <p:spPr>
          <a:xfrm>
            <a:off x="32461200" y="22250400"/>
            <a:ext cx="9372600" cy="1415772"/>
          </a:xfrm>
          <a:prstGeom prst="rect">
            <a:avLst/>
          </a:prstGeom>
          <a:noFill/>
        </p:spPr>
        <p:txBody>
          <a:bodyPr wrap="square" rtlCol="0">
            <a:spAutoFit/>
          </a:bodyPr>
          <a:lstStyle/>
          <a:p>
            <a:r>
              <a:rPr lang="en-US" dirty="0" err="1" smtClean="0"/>
              <a:t>Quadrotor</a:t>
            </a:r>
            <a:r>
              <a:rPr lang="en-US" dirty="0" smtClean="0"/>
              <a:t> Control</a:t>
            </a:r>
            <a:endParaRPr lang="en-US" dirty="0"/>
          </a:p>
        </p:txBody>
      </p:sp>
      <p:sp>
        <p:nvSpPr>
          <p:cNvPr id="135" name="TextBox 134"/>
          <p:cNvSpPr txBox="1"/>
          <p:nvPr/>
        </p:nvSpPr>
        <p:spPr>
          <a:xfrm>
            <a:off x="4876800" y="18516600"/>
            <a:ext cx="6096000" cy="1415772"/>
          </a:xfrm>
          <a:prstGeom prst="rect">
            <a:avLst/>
          </a:prstGeom>
          <a:noFill/>
        </p:spPr>
        <p:txBody>
          <a:bodyPr wrap="square" rtlCol="0">
            <a:spAutoFit/>
          </a:bodyPr>
          <a:lstStyle/>
          <a:p>
            <a:r>
              <a:rPr lang="en-US" dirty="0" smtClean="0"/>
              <a:t>Components</a:t>
            </a:r>
            <a:endParaRPr lang="en-US" dirty="0"/>
          </a:p>
        </p:txBody>
      </p:sp>
      <p:sp>
        <p:nvSpPr>
          <p:cNvPr id="137" name="TextBox 136"/>
          <p:cNvSpPr txBox="1"/>
          <p:nvPr/>
        </p:nvSpPr>
        <p:spPr>
          <a:xfrm>
            <a:off x="23545800" y="21336000"/>
            <a:ext cx="6019800" cy="4031873"/>
          </a:xfrm>
          <a:prstGeom prst="rect">
            <a:avLst/>
          </a:prstGeom>
          <a:noFill/>
        </p:spPr>
        <p:txBody>
          <a:bodyPr wrap="square" rtlCol="0">
            <a:spAutoFit/>
          </a:bodyPr>
          <a:lstStyle/>
          <a:p>
            <a:r>
              <a:rPr lang="en-US" sz="3200" dirty="0" smtClean="0"/>
              <a:t>Body is constructed using laser-cut ABS plastic and hollow aluminum rods. The design includes distinct modules for four motor mounts and one central node.  The central node was designed to be easily expanded for future applications.</a:t>
            </a:r>
          </a:p>
          <a:p>
            <a:r>
              <a:rPr lang="en-US" sz="3200" i="1" dirty="0" smtClean="0"/>
              <a:t>-Design by Uriah </a:t>
            </a:r>
            <a:r>
              <a:rPr lang="en-US" sz="3200" i="1" dirty="0" err="1" smtClean="0"/>
              <a:t>Baalke</a:t>
            </a:r>
            <a:r>
              <a:rPr lang="en-US" sz="3200" i="1" dirty="0" smtClean="0"/>
              <a:t>, MEAM‘11</a:t>
            </a:r>
          </a:p>
        </p:txBody>
      </p:sp>
      <p:pic>
        <p:nvPicPr>
          <p:cNvPr id="1030" name="Picture 6"/>
          <p:cNvPicPr>
            <a:picLocks noChangeAspect="1" noChangeArrowheads="1"/>
          </p:cNvPicPr>
          <p:nvPr/>
        </p:nvPicPr>
        <p:blipFill>
          <a:blip r:embed="rId13" cstate="print"/>
          <a:srcRect t="8163" b="8163"/>
          <a:stretch>
            <a:fillRect/>
          </a:stretch>
        </p:blipFill>
        <p:spPr bwMode="auto">
          <a:xfrm>
            <a:off x="38328600" y="11811000"/>
            <a:ext cx="3733800" cy="3124200"/>
          </a:xfrm>
          <a:prstGeom prst="rect">
            <a:avLst/>
          </a:prstGeom>
          <a:noFill/>
          <a:ln w="9525">
            <a:noFill/>
            <a:miter lim="800000"/>
            <a:headEnd/>
            <a:tailEnd/>
          </a:ln>
        </p:spPr>
      </p:pic>
      <p:sp>
        <p:nvSpPr>
          <p:cNvPr id="152" name="TextBox 151"/>
          <p:cNvSpPr txBox="1"/>
          <p:nvPr/>
        </p:nvSpPr>
        <p:spPr>
          <a:xfrm>
            <a:off x="31165800" y="31013400"/>
            <a:ext cx="11503814" cy="1077218"/>
          </a:xfrm>
          <a:prstGeom prst="rect">
            <a:avLst/>
          </a:prstGeom>
          <a:noFill/>
        </p:spPr>
        <p:txBody>
          <a:bodyPr wrap="square" rtlCol="0">
            <a:spAutoFit/>
          </a:bodyPr>
          <a:lstStyle/>
          <a:p>
            <a:pPr algn="ctr"/>
            <a:r>
              <a:rPr lang="en-US" sz="3200" dirty="0" smtClean="0"/>
              <a:t>Proportional, Integral,  and Derivative Control: </a:t>
            </a:r>
          </a:p>
          <a:p>
            <a:pPr algn="ctr"/>
            <a:r>
              <a:rPr lang="en-US" sz="3200" dirty="0" smtClean="0"/>
              <a:t>P = </a:t>
            </a:r>
            <a:r>
              <a:rPr lang="en-US" sz="3200" i="1" dirty="0" smtClean="0"/>
              <a:t>desired – actual , </a:t>
            </a:r>
            <a:r>
              <a:rPr lang="en-US" sz="3200" dirty="0" smtClean="0"/>
              <a:t>I = I + </a:t>
            </a:r>
            <a:r>
              <a:rPr lang="en-US" sz="3200" i="1" dirty="0" smtClean="0"/>
              <a:t>actual , </a:t>
            </a:r>
            <a:r>
              <a:rPr lang="en-US" sz="3200" dirty="0" smtClean="0"/>
              <a:t>D = </a:t>
            </a:r>
            <a:r>
              <a:rPr lang="en-US" sz="3200" i="1" dirty="0" err="1" smtClean="0"/>
              <a:t>current_error</a:t>
            </a:r>
            <a:r>
              <a:rPr lang="en-US" sz="3200" i="1" dirty="0" smtClean="0"/>
              <a:t> – </a:t>
            </a:r>
            <a:r>
              <a:rPr lang="en-US" sz="3200" i="1" dirty="0" err="1" smtClean="0"/>
              <a:t>past_error</a:t>
            </a:r>
            <a:endParaRPr lang="en-US" sz="3200" dirty="0"/>
          </a:p>
        </p:txBody>
      </p:sp>
      <p:sp>
        <p:nvSpPr>
          <p:cNvPr id="36" name="TextBox 35"/>
          <p:cNvSpPr txBox="1"/>
          <p:nvPr/>
        </p:nvSpPr>
        <p:spPr>
          <a:xfrm>
            <a:off x="31927800" y="11734800"/>
            <a:ext cx="6477000" cy="677108"/>
          </a:xfrm>
          <a:prstGeom prst="rect">
            <a:avLst/>
          </a:prstGeom>
          <a:noFill/>
        </p:spPr>
        <p:txBody>
          <a:bodyPr wrap="square" rtlCol="0">
            <a:spAutoFit/>
          </a:bodyPr>
          <a:lstStyle/>
          <a:p>
            <a:r>
              <a:rPr lang="en-US" sz="3800" dirty="0" smtClean="0"/>
              <a:t>Lift vs. Current – single motor</a:t>
            </a:r>
            <a:endParaRPr lang="en-US" sz="3800" dirty="0"/>
          </a:p>
        </p:txBody>
      </p:sp>
      <p:sp>
        <p:nvSpPr>
          <p:cNvPr id="39" name="TextBox 38"/>
          <p:cNvSpPr txBox="1"/>
          <p:nvPr/>
        </p:nvSpPr>
        <p:spPr>
          <a:xfrm>
            <a:off x="21412200" y="9525000"/>
            <a:ext cx="4572000" cy="1415772"/>
          </a:xfrm>
          <a:prstGeom prst="rect">
            <a:avLst/>
          </a:prstGeom>
          <a:noFill/>
        </p:spPr>
        <p:txBody>
          <a:bodyPr wrap="square" rtlCol="0">
            <a:spAutoFit/>
          </a:bodyPr>
          <a:lstStyle/>
          <a:p>
            <a:r>
              <a:rPr lang="en-US" dirty="0" smtClean="0"/>
              <a:t>Design</a:t>
            </a:r>
            <a:endParaRPr lang="en-US" dirty="0"/>
          </a:p>
        </p:txBody>
      </p:sp>
      <p:sp>
        <p:nvSpPr>
          <p:cNvPr id="40" name="TextBox 39"/>
          <p:cNvSpPr txBox="1"/>
          <p:nvPr/>
        </p:nvSpPr>
        <p:spPr>
          <a:xfrm>
            <a:off x="9372600" y="22402800"/>
            <a:ext cx="4343400" cy="369332"/>
          </a:xfrm>
          <a:prstGeom prst="rect">
            <a:avLst/>
          </a:prstGeom>
          <a:noFill/>
        </p:spPr>
        <p:txBody>
          <a:bodyPr wrap="square" rtlCol="0">
            <a:spAutoFit/>
          </a:bodyPr>
          <a:lstStyle/>
          <a:p>
            <a:r>
              <a:rPr lang="en-US" sz="1800" dirty="0" err="1" smtClean="0"/>
              <a:t>MaEvArM</a:t>
            </a:r>
            <a:r>
              <a:rPr lang="en-US" sz="1800" dirty="0" smtClean="0"/>
              <a:t> – ATMega32u4 Microcontroller</a:t>
            </a:r>
            <a:endParaRPr lang="en-US" sz="1800" dirty="0"/>
          </a:p>
        </p:txBody>
      </p:sp>
      <p:sp>
        <p:nvSpPr>
          <p:cNvPr id="41" name="TextBox 40"/>
          <p:cNvSpPr txBox="1"/>
          <p:nvPr/>
        </p:nvSpPr>
        <p:spPr>
          <a:xfrm>
            <a:off x="9372600" y="25374600"/>
            <a:ext cx="4343400" cy="369332"/>
          </a:xfrm>
          <a:prstGeom prst="rect">
            <a:avLst/>
          </a:prstGeom>
          <a:noFill/>
        </p:spPr>
        <p:txBody>
          <a:bodyPr wrap="square" rtlCol="0">
            <a:spAutoFit/>
          </a:bodyPr>
          <a:lstStyle/>
          <a:p>
            <a:r>
              <a:rPr lang="en-US" sz="1800" dirty="0" smtClean="0"/>
              <a:t>Razor IMU – 6 DOF with 3D magnetometer</a:t>
            </a:r>
            <a:endParaRPr lang="en-US" sz="1800" dirty="0"/>
          </a:p>
        </p:txBody>
      </p:sp>
      <p:sp>
        <p:nvSpPr>
          <p:cNvPr id="42" name="TextBox 41"/>
          <p:cNvSpPr txBox="1"/>
          <p:nvPr/>
        </p:nvSpPr>
        <p:spPr>
          <a:xfrm>
            <a:off x="2971800" y="25374600"/>
            <a:ext cx="4038600" cy="369332"/>
          </a:xfrm>
          <a:prstGeom prst="rect">
            <a:avLst/>
          </a:prstGeom>
          <a:noFill/>
        </p:spPr>
        <p:txBody>
          <a:bodyPr wrap="square" rtlCol="0">
            <a:spAutoFit/>
          </a:bodyPr>
          <a:lstStyle/>
          <a:p>
            <a:r>
              <a:rPr lang="en-US" sz="1800" dirty="0" smtClean="0"/>
              <a:t>Wireless control unit with ATMega32u4</a:t>
            </a:r>
            <a:endParaRPr lang="en-US" sz="1800" dirty="0"/>
          </a:p>
        </p:txBody>
      </p:sp>
      <p:sp>
        <p:nvSpPr>
          <p:cNvPr id="43" name="TextBox 42"/>
          <p:cNvSpPr txBox="1"/>
          <p:nvPr/>
        </p:nvSpPr>
        <p:spPr>
          <a:xfrm>
            <a:off x="1295400" y="26365200"/>
            <a:ext cx="7086600" cy="5355312"/>
          </a:xfrm>
          <a:prstGeom prst="rect">
            <a:avLst/>
          </a:prstGeom>
          <a:noFill/>
        </p:spPr>
        <p:txBody>
          <a:bodyPr wrap="square" rtlCol="0">
            <a:spAutoFit/>
          </a:bodyPr>
          <a:lstStyle/>
          <a:p>
            <a:r>
              <a:rPr lang="en-US" sz="3200" dirty="0" smtClean="0"/>
              <a:t>Parts List:</a:t>
            </a:r>
          </a:p>
          <a:p>
            <a:r>
              <a:rPr lang="en-US" sz="3200" dirty="0" smtClean="0"/>
              <a:t>  - (4) Brushless motors</a:t>
            </a:r>
          </a:p>
          <a:p>
            <a:r>
              <a:rPr lang="en-US" sz="3200" dirty="0" smtClean="0"/>
              <a:t>  - (4) ESC motor controllers</a:t>
            </a:r>
          </a:p>
          <a:p>
            <a:r>
              <a:rPr lang="en-US" sz="3200" dirty="0" smtClean="0"/>
              <a:t>  - (1) 6 DOF IMU</a:t>
            </a:r>
          </a:p>
          <a:p>
            <a:r>
              <a:rPr lang="en-US" sz="3200" dirty="0" smtClean="0"/>
              <a:t>  - (2) 2.4 GHz wireless transceivers</a:t>
            </a:r>
          </a:p>
          <a:p>
            <a:r>
              <a:rPr lang="en-US" sz="3200" dirty="0" smtClean="0"/>
              <a:t>  - (2) ATMega32u4 microcontrollers</a:t>
            </a:r>
          </a:p>
          <a:p>
            <a:r>
              <a:rPr lang="en-US" sz="3200" dirty="0" smtClean="0"/>
              <a:t>  - (1) 2.2 Ah, 25C lithium polymer battery</a:t>
            </a:r>
          </a:p>
          <a:p>
            <a:r>
              <a:rPr lang="en-US" sz="3200" dirty="0" smtClean="0"/>
              <a:t>  - ABS plastic</a:t>
            </a:r>
          </a:p>
          <a:p>
            <a:r>
              <a:rPr lang="en-US" sz="3200" dirty="0" smtClean="0"/>
              <a:t>  - Hollow aluminum rods</a:t>
            </a:r>
          </a:p>
          <a:p>
            <a:endParaRPr lang="en-US" sz="5400" dirty="0"/>
          </a:p>
        </p:txBody>
      </p:sp>
      <p:sp>
        <p:nvSpPr>
          <p:cNvPr id="44" name="TextBox 43"/>
          <p:cNvSpPr txBox="1"/>
          <p:nvPr/>
        </p:nvSpPr>
        <p:spPr>
          <a:xfrm>
            <a:off x="21717000" y="19964400"/>
            <a:ext cx="2971800" cy="381000"/>
          </a:xfrm>
          <a:prstGeom prst="rect">
            <a:avLst/>
          </a:prstGeom>
          <a:noFill/>
        </p:spPr>
        <p:txBody>
          <a:bodyPr wrap="square" rtlCol="0">
            <a:spAutoFit/>
          </a:bodyPr>
          <a:lstStyle/>
          <a:p>
            <a:r>
              <a:rPr lang="en-US" sz="1800" dirty="0" smtClean="0"/>
              <a:t>Wyvern </a:t>
            </a:r>
            <a:r>
              <a:rPr lang="en-US" sz="1800" dirty="0" err="1" smtClean="0"/>
              <a:t>quadrotor</a:t>
            </a:r>
            <a:r>
              <a:rPr lang="en-US" sz="1800" dirty="0" smtClean="0"/>
              <a:t> platform</a:t>
            </a:r>
            <a:endParaRPr lang="en-US" sz="1800" dirty="0"/>
          </a:p>
        </p:txBody>
      </p:sp>
      <p:sp>
        <p:nvSpPr>
          <p:cNvPr id="47" name="TextBox 46"/>
          <p:cNvSpPr txBox="1"/>
          <p:nvPr/>
        </p:nvSpPr>
        <p:spPr>
          <a:xfrm>
            <a:off x="24612600" y="31318200"/>
            <a:ext cx="5105400" cy="646331"/>
          </a:xfrm>
          <a:prstGeom prst="rect">
            <a:avLst/>
          </a:prstGeom>
          <a:noFill/>
        </p:spPr>
        <p:txBody>
          <a:bodyPr wrap="square" rtlCol="0">
            <a:spAutoFit/>
          </a:bodyPr>
          <a:lstStyle/>
          <a:p>
            <a:pPr algn="ctr"/>
            <a:r>
              <a:rPr lang="en-US" sz="1800" dirty="0" smtClean="0"/>
              <a:t>From left to right: Uriah </a:t>
            </a:r>
            <a:r>
              <a:rPr lang="en-US" sz="1800" dirty="0" err="1" smtClean="0"/>
              <a:t>Baalke</a:t>
            </a:r>
            <a:r>
              <a:rPr lang="en-US" sz="1800" dirty="0" smtClean="0"/>
              <a:t> (MEAM ‘11),</a:t>
            </a:r>
          </a:p>
          <a:p>
            <a:pPr algn="ctr"/>
            <a:r>
              <a:rPr lang="en-US" sz="1800" dirty="0" smtClean="0"/>
              <a:t> Paul Martin (EE ‘11) &amp; William </a:t>
            </a:r>
            <a:r>
              <a:rPr lang="en-US" sz="1800" dirty="0" err="1" smtClean="0"/>
              <a:t>Etter</a:t>
            </a:r>
            <a:r>
              <a:rPr lang="en-US" sz="1800" dirty="0" smtClean="0"/>
              <a:t> (EE ‘11)</a:t>
            </a:r>
            <a:endParaRPr lang="en-US" sz="1800" dirty="0"/>
          </a:p>
        </p:txBody>
      </p:sp>
      <p:sp>
        <p:nvSpPr>
          <p:cNvPr id="48" name="TextBox 47"/>
          <p:cNvSpPr txBox="1"/>
          <p:nvPr/>
        </p:nvSpPr>
        <p:spPr>
          <a:xfrm>
            <a:off x="24079200" y="20497800"/>
            <a:ext cx="4953000" cy="677108"/>
          </a:xfrm>
          <a:prstGeom prst="rect">
            <a:avLst/>
          </a:prstGeom>
          <a:noFill/>
        </p:spPr>
        <p:txBody>
          <a:bodyPr wrap="square" rtlCol="0">
            <a:spAutoFit/>
          </a:bodyPr>
          <a:lstStyle/>
          <a:p>
            <a:r>
              <a:rPr lang="en-US" sz="3800" dirty="0" smtClean="0"/>
              <a:t>Frame construction</a:t>
            </a:r>
          </a:p>
          <a:p>
            <a:endParaRPr lang="en-US" dirty="0"/>
          </a:p>
        </p:txBody>
      </p:sp>
      <p:sp>
        <p:nvSpPr>
          <p:cNvPr id="49" name="TextBox 48"/>
          <p:cNvSpPr txBox="1"/>
          <p:nvPr/>
        </p:nvSpPr>
        <p:spPr>
          <a:xfrm>
            <a:off x="17830800" y="24765000"/>
            <a:ext cx="4800600" cy="369332"/>
          </a:xfrm>
          <a:prstGeom prst="rect">
            <a:avLst/>
          </a:prstGeom>
          <a:noFill/>
        </p:spPr>
        <p:txBody>
          <a:bodyPr wrap="square" rtlCol="0">
            <a:spAutoFit/>
          </a:bodyPr>
          <a:lstStyle/>
          <a:p>
            <a:r>
              <a:rPr lang="en-US" sz="1800" dirty="0" smtClean="0"/>
              <a:t>Model of </a:t>
            </a:r>
            <a:r>
              <a:rPr lang="en-US" sz="1800" dirty="0" err="1" smtClean="0"/>
              <a:t>quadrotor</a:t>
            </a:r>
            <a:r>
              <a:rPr lang="en-US" sz="1800" dirty="0" smtClean="0"/>
              <a:t> frame – isotropic view</a:t>
            </a:r>
            <a:endParaRPr lang="en-US" sz="1800" dirty="0"/>
          </a:p>
        </p:txBody>
      </p:sp>
      <p:sp>
        <p:nvSpPr>
          <p:cNvPr id="50" name="TextBox 49"/>
          <p:cNvSpPr txBox="1"/>
          <p:nvPr/>
        </p:nvSpPr>
        <p:spPr>
          <a:xfrm>
            <a:off x="34290000" y="19574708"/>
            <a:ext cx="1828800" cy="369332"/>
          </a:xfrm>
          <a:prstGeom prst="rect">
            <a:avLst/>
          </a:prstGeom>
          <a:noFill/>
        </p:spPr>
        <p:txBody>
          <a:bodyPr wrap="square" rtlCol="0">
            <a:spAutoFit/>
          </a:bodyPr>
          <a:lstStyle/>
          <a:p>
            <a:r>
              <a:rPr lang="en-US" sz="1800" dirty="0" smtClean="0"/>
              <a:t>Current (Amps)</a:t>
            </a:r>
            <a:endParaRPr lang="en-US" sz="1800" dirty="0"/>
          </a:p>
        </p:txBody>
      </p:sp>
      <p:sp>
        <p:nvSpPr>
          <p:cNvPr id="51" name="TextBox 50"/>
          <p:cNvSpPr txBox="1"/>
          <p:nvPr/>
        </p:nvSpPr>
        <p:spPr>
          <a:xfrm rot="16200000">
            <a:off x="30664666" y="15732443"/>
            <a:ext cx="1676400" cy="369332"/>
          </a:xfrm>
          <a:prstGeom prst="rect">
            <a:avLst/>
          </a:prstGeom>
          <a:noFill/>
        </p:spPr>
        <p:txBody>
          <a:bodyPr wrap="square" rtlCol="0">
            <a:spAutoFit/>
          </a:bodyPr>
          <a:lstStyle/>
          <a:p>
            <a:r>
              <a:rPr lang="en-US" sz="1800" dirty="0" smtClean="0"/>
              <a:t>“Lift” (grams)</a:t>
            </a:r>
            <a:endParaRPr lang="en-US" sz="1800" dirty="0"/>
          </a:p>
        </p:txBody>
      </p:sp>
      <p:sp>
        <p:nvSpPr>
          <p:cNvPr id="52" name="TextBox 51"/>
          <p:cNvSpPr txBox="1"/>
          <p:nvPr/>
        </p:nvSpPr>
        <p:spPr>
          <a:xfrm>
            <a:off x="38785800" y="15458181"/>
            <a:ext cx="4038600" cy="1754327"/>
          </a:xfrm>
          <a:prstGeom prst="rect">
            <a:avLst/>
          </a:prstGeom>
          <a:noFill/>
        </p:spPr>
        <p:txBody>
          <a:bodyPr wrap="square" rtlCol="0">
            <a:spAutoFit/>
          </a:bodyPr>
          <a:lstStyle/>
          <a:p>
            <a:r>
              <a:rPr lang="en-US" sz="1800" dirty="0" smtClean="0"/>
              <a:t>Tri-Rotor</a:t>
            </a:r>
          </a:p>
          <a:p>
            <a:r>
              <a:rPr lang="en-US" sz="1800" dirty="0" smtClean="0"/>
              <a:t>Bi-Rotor</a:t>
            </a:r>
          </a:p>
          <a:p>
            <a:r>
              <a:rPr lang="en-US" sz="1800" dirty="0" smtClean="0"/>
              <a:t>Hover with Blue </a:t>
            </a:r>
            <a:r>
              <a:rPr lang="en-US" sz="1800" dirty="0" err="1" smtClean="0"/>
              <a:t>Lipo</a:t>
            </a:r>
            <a:r>
              <a:rPr lang="en-US" sz="1800" dirty="0" smtClean="0"/>
              <a:t> 615g</a:t>
            </a:r>
          </a:p>
          <a:p>
            <a:r>
              <a:rPr lang="en-US" sz="1800" dirty="0" smtClean="0"/>
              <a:t>Hover for Mystery </a:t>
            </a:r>
            <a:r>
              <a:rPr lang="en-US" sz="1800" dirty="0" err="1" smtClean="0"/>
              <a:t>Lipo</a:t>
            </a:r>
            <a:r>
              <a:rPr lang="en-US" sz="1800" dirty="0" smtClean="0"/>
              <a:t> 523g</a:t>
            </a:r>
          </a:p>
          <a:p>
            <a:r>
              <a:rPr lang="en-US" sz="1800" dirty="0" smtClean="0"/>
              <a:t>Linear (Hover with Blue </a:t>
            </a:r>
            <a:r>
              <a:rPr lang="en-US" sz="1800" dirty="0" err="1" smtClean="0"/>
              <a:t>Lipo</a:t>
            </a:r>
            <a:r>
              <a:rPr lang="en-US" sz="1800" dirty="0" smtClean="0"/>
              <a:t> 615g)</a:t>
            </a:r>
          </a:p>
          <a:p>
            <a:r>
              <a:rPr lang="en-US" sz="1800" dirty="0" smtClean="0"/>
              <a:t>Linear (Hover for Mystery </a:t>
            </a:r>
            <a:r>
              <a:rPr lang="en-US" sz="1800" dirty="0" err="1" smtClean="0"/>
              <a:t>Lipo</a:t>
            </a:r>
            <a:r>
              <a:rPr lang="en-US" sz="1800" dirty="0" smtClean="0"/>
              <a:t> 523g)</a:t>
            </a:r>
            <a:endParaRPr lang="en-US" sz="1800" dirty="0"/>
          </a:p>
        </p:txBody>
      </p:sp>
      <p:pic>
        <p:nvPicPr>
          <p:cNvPr id="54" name="Picture 53" descr="tri-blade.png"/>
          <p:cNvPicPr>
            <a:picLocks noChangeAspect="1"/>
          </p:cNvPicPr>
          <p:nvPr/>
        </p:nvPicPr>
        <p:blipFill>
          <a:blip r:embed="rId14" cstate="print"/>
          <a:stretch>
            <a:fillRect/>
          </a:stretch>
        </p:blipFill>
        <p:spPr>
          <a:xfrm>
            <a:off x="38328600" y="18069841"/>
            <a:ext cx="3733800" cy="235175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TotalTime>
  <Words>546</Words>
  <Application>Microsoft Office PowerPoint</Application>
  <PresentationFormat>Custom</PresentationFormat>
  <Paragraphs>59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mlab</dc:creator>
  <cp:lastModifiedBy>test</cp:lastModifiedBy>
  <cp:revision>197</cp:revision>
  <dcterms:created xsi:type="dcterms:W3CDTF">2010-10-29T02:25:08Z</dcterms:created>
  <dcterms:modified xsi:type="dcterms:W3CDTF">2010-10-29T15:35:41Z</dcterms:modified>
</cp:coreProperties>
</file>