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8" r:id="rId9"/>
    <p:sldId id="270" r:id="rId10"/>
    <p:sldId id="264" r:id="rId11"/>
    <p:sldId id="265" r:id="rId12"/>
    <p:sldId id="266" r:id="rId13"/>
    <p:sldId id="267" r:id="rId14"/>
  </p:sldIdLst>
  <p:sldSz cx="20104100" cy="11309350"/>
  <p:notesSz cx="20104100" cy="1130935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BM Plex Mono" panose="020B0509050203000203" pitchFamily="49" charset="-52"/>
      <p:regular r:id="rId20"/>
      <p:bold r:id="rId21"/>
      <p:italic r:id="rId22"/>
      <p:boldItalic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02">
          <p15:clr>
            <a:srgbClr val="A4A3A4"/>
          </p15:clr>
        </p15:guide>
        <p15:guide id="2" pos="42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oq7vyxNEsj0mw7RAIfIq333Y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2" y="72"/>
      </p:cViewPr>
      <p:guideLst>
        <p:guide orient="horz" pos="1402"/>
        <p:guide pos="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05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5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7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c-prombez.ru/solutions/Video_Analytics_in_production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iss.ru/products/securos-helmet-detect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ssl.ru/products/hardhat-detector-detektor-nalichiya-kasok" TargetMode="External"/><Relationship Id="rId5" Type="http://schemas.openxmlformats.org/officeDocument/2006/relationships/hyperlink" Target="https://center2m.ru/energoholding" TargetMode="External"/><Relationship Id="rId4" Type="http://schemas.openxmlformats.org/officeDocument/2006/relationships/hyperlink" Target="https://felenasoft.com/xeoma/ru/articles/safety-gear-detector-construction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93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794770" y="2759075"/>
            <a:ext cx="8876280" cy="395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тестирование приложения для выявления нарушений по охране труда в промышленности с помощью машинного обучения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464675"/>
            <a:ext cx="7503300" cy="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IBM Plex Sans" panose="020B0503050203000203" pitchFamily="34" charset="0"/>
              </a:rPr>
              <a:t>Тимаев Айдар Салаватович</a:t>
            </a:r>
            <a:endParaRPr sz="24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pic>
        <p:nvPicPr>
          <p:cNvPr id="49" name="Google Shape;49;p1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E1108B93-6D24-2E44-E478-D88EAB084C08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aidar2@mail.ru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1670050" y="1079240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endParaRPr dirty="0"/>
          </a:p>
        </p:txBody>
      </p:sp>
      <p:sp>
        <p:nvSpPr>
          <p:cNvPr id="134" name="Google Shape;134;p9"/>
          <p:cNvSpPr/>
          <p:nvPr/>
        </p:nvSpPr>
        <p:spPr>
          <a:xfrm>
            <a:off x="694871" y="2225675"/>
            <a:ext cx="17907000" cy="79214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670050" y="2467633"/>
            <a:ext cx="16230600" cy="743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 </a:t>
            </a:r>
            <a:endParaRPr dirty="0"/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Итак, рассмотрев применение </a:t>
            </a:r>
            <a:r>
              <a:rPr lang="ru-RU" sz="3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36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верточной</a:t>
            </a: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в контексте контроля за использованием работниками защитных касок, можно сделать несколько ключевых выводов.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3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36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верточной</a:t>
            </a: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позволит компании автоматически контролировать за использованием защитного оборудования и соблюдение правил безопасности на рабочем месте. Это способствует уменьшению рисков нанесения вреда жизни и здоровья сотрудника, что в конечном итоге снизить расходы на лечение и компенсации, связанные с травмами и заболеваниями, и сократить потери производства из-за простоев.</a:t>
            </a:r>
            <a:endParaRPr dirty="0"/>
          </a:p>
        </p:txBody>
      </p:sp>
      <p:pic>
        <p:nvPicPr>
          <p:cNvPr id="136" name="Google Shape;136;p9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55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2086611" y="1128124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Заключение:</a:t>
            </a:r>
            <a:endParaRPr dirty="0"/>
          </a:p>
        </p:txBody>
      </p:sp>
      <p:sp>
        <p:nvSpPr>
          <p:cNvPr id="143" name="Google Shape;143;p10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2086611" y="3089280"/>
            <a:ext cx="14729098" cy="59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работе использование 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сверточной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позволило автоматически извлекать важные признаки из больших объемов данных без необходимости ручного создания характеристик или функций для анализа. Это позволила упростить разработку и ускорить процесс обучения.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Так же </a:t>
            </a:r>
            <a:r>
              <a:rPr lang="ru-RU" sz="32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сверточные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нейронный сети имеют высокую точность, что позволило с хорошей вероятностью классифицировать объекты на изображение.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Высокая скорость обучения позволить в будущем </a:t>
            </a:r>
            <a:r>
              <a:rPr lang="ru-RU" sz="32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дообучить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модель на новых наборах данных.</a:t>
            </a:r>
            <a:endParaRPr dirty="0"/>
          </a:p>
        </p:txBody>
      </p:sp>
      <p:pic>
        <p:nvPicPr>
          <p:cNvPr id="145" name="Google Shape;145;p10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литературы: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1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1854381" y="2795905"/>
            <a:ext cx="15262497" cy="752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Хайкин Саймон, Левин М. В. Нейронные сети. Полный курс. – Вильямс, 2019. 1104 с</a:t>
            </a:r>
            <a:endParaRPr lang="ru-RU" dirty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Лекун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Ян,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учится машина: Революция в области нейронных сетей и глубокого обучения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Альпина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PRO, 20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335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Рашид Тарик, Создаем нейронную сеть. - Диалектика-Вильямс, 2020. - 271 с.</a:t>
            </a:r>
            <a:endParaRPr lang="ru-RU" dirty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Осовский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Станислав, Нейронные сети для обработки информации. М.: Финансы и статистика, 2004. 343 с. </a:t>
            </a:r>
          </a:p>
          <a:p>
            <a:pPr marL="763892" marR="8377" indent="-742950">
              <a:lnSpc>
                <a:spcPct val="120000"/>
              </a:lnSpc>
              <a:spcBef>
                <a:spcPts val="3000"/>
              </a:spcBef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Ростовцев В. С., Искусственные нейронные сети. Учебник для вузов, 3-е изд. - Лань, 2023. </a:t>
            </a:r>
            <a:r>
              <a:rPr lang="ru-RU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216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с. </a:t>
            </a:r>
            <a:endParaRPr lang="ru-RU" sz="3200" dirty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431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внимание</a:t>
            </a:r>
            <a:endParaRPr/>
          </a:p>
        </p:txBody>
      </p:sp>
      <p:pic>
        <p:nvPicPr>
          <p:cNvPr id="161" name="Google Shape;161;p12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61C5FBB5-28DD-E397-C788-079F567D237E}"/>
              </a:ext>
            </a:extLst>
          </p:cNvPr>
          <p:cNvSpPr txBox="1"/>
          <p:nvPr/>
        </p:nvSpPr>
        <p:spPr>
          <a:xfrm>
            <a:off x="831850" y="9464675"/>
            <a:ext cx="7503300" cy="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IBM Plex Sans" panose="020B0503050203000203" pitchFamily="34" charset="0"/>
              </a:rPr>
              <a:t>Тимаев Айдар Салаватович</a:t>
            </a:r>
            <a:endParaRPr sz="24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C8DAE02-A364-837E-32E6-757D7CB44FED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aidar2@mail.ru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5843" y="2275058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70642" y="2503658"/>
            <a:ext cx="15143871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исследования в области </a:t>
            </a:r>
            <a:r>
              <a:rPr lang="ru-RU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помощью машинного обучения 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примере </a:t>
            </a:r>
            <a:r>
              <a:rPr lang="ru-RU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выявления нарушений по охране труда в промышленности</a:t>
            </a:r>
            <a:endParaRPr lang="ru-RU" sz="3200" dirty="0">
              <a:solidFill>
                <a:schemeClr val="tx1"/>
              </a:solidFill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2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8242" y="445469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исследования: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65843" y="5826295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70643" y="6357355"/>
            <a:ext cx="13106400" cy="63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Искусственный интеллект</a:t>
            </a:r>
            <a:endParaRPr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818242" y="810995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изучения:</a:t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65843" y="9123120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123043" y="9683564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на основе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831850" y="1082675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679450" y="221252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077901" y="3137028"/>
            <a:ext cx="15262497" cy="642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данных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поиск и загрузка данных, которые будут нужны для обучения модели.</a:t>
            </a:r>
            <a:endParaRPr lang="ru-RU" sz="32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ru-RU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модели - </a:t>
            </a: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фреймворка глубокого обучения для создания </a:t>
            </a:r>
            <a:r>
              <a:rPr lang="ru-RU" sz="32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в соответствии с выбранной архитектурой. Определение функции потерь.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ru-RU" sz="32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отнесение объектов к одному из заранее известных классов. Целевая переменная должна иметь дискретные значения.</a:t>
            </a:r>
            <a:endParaRPr dirty="0"/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и тестирование модели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Оценка производительности модели на проверочном наборе данных для определения точности и других метрик в зависимости от задачи.</a:t>
            </a:r>
            <a:endParaRPr dirty="0"/>
          </a:p>
        </p:txBody>
      </p:sp>
      <p:pic>
        <p:nvPicPr>
          <p:cNvPr id="73" name="Google Shape;73;p3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15011" y="1060836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Компьютерное зрение </a:t>
            </a:r>
            <a:endParaRPr lang="ru-RU"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515011" y="2615970"/>
            <a:ext cx="14697446" cy="712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IBM Plex Mono"/>
                <a:cs typeface="Times New Roman"/>
                <a:sym typeface="Times New Roman"/>
              </a:rPr>
              <a:t>Компьютерное зрение (Computer Vision) —это область искусственного интеллекта и информатики, которая занимается разработкой методов и технологий, позволяющих компьютерам интерпретировать, анализировать и понимать визуальные данные, такие как изображения и видео. 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IBM Plex Mono"/>
                <a:cs typeface="Times New Roman"/>
                <a:sym typeface="Times New Roman"/>
              </a:rPr>
              <a:t>	Самыми распространенными библиотеками для решения 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 компьютерного зрения являются: </a:t>
            </a:r>
          </a:p>
          <a:p>
            <a:pPr marL="20942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(Open Source Computer Vision Library)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 (Python Imaging Library)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dlib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algn="l" rtl="0">
              <a:spcBef>
                <a:spcPts val="3000"/>
              </a:spcBef>
              <a:spcAft>
                <a:spcPts val="0"/>
              </a:spcAft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0942" marR="8377" lvl="0" algn="l" rtl="0">
              <a:spcBef>
                <a:spcPts val="3000"/>
              </a:spcBef>
              <a:spcAft>
                <a:spcPts val="0"/>
              </a:spcAft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0942" marR="8377">
              <a:spcBef>
                <a:spcPts val="3000"/>
              </a:spcBef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scikit-image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31850" y="1110018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«</a:t>
            </a:r>
            <a:r>
              <a:rPr lang="ru-RU" sz="4400" b="1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4400" b="1" i="0" u="none" strike="noStrike" cap="none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верточная</a:t>
            </a: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сеть»</a:t>
            </a:r>
            <a:endParaRPr dirty="0"/>
          </a:p>
        </p:txBody>
      </p:sp>
      <p:sp>
        <p:nvSpPr>
          <p:cNvPr id="99" name="Google Shape;99;p5"/>
          <p:cNvSpPr txBox="1"/>
          <p:nvPr/>
        </p:nvSpPr>
        <p:spPr>
          <a:xfrm>
            <a:off x="1878975" y="2838382"/>
            <a:ext cx="13411200" cy="699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Сверточная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(</a:t>
            </a:r>
            <a:r>
              <a:rPr lang="ru-RU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Network, CNN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это специализированная архитектура нейронных сетей, которая эффективно работает с данными, имеющими структуру сетки, такими как изображения. CNN были специально разработаны для обработки и анализа визуальных данных и показали выдающиеся результаты в задачах компьютерного зрения, таких как классификация изображений, распознавание объектов, сегментация изображений и многие другие.</a:t>
            </a:r>
            <a:endParaRPr dirty="0"/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Сверточные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обладают способностью автоматически извлекать иерархические признаки из изображений без явного программирования. Их специализированная архитектура делает их эффективными для обработки визуальных данных и позволяет достигать высоких результатов в решении задач компьютерного зрения.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</p:txBody>
      </p:sp>
      <p:pic>
        <p:nvPicPr>
          <p:cNvPr id="100" name="Google Shape;100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673100" y="2215795"/>
            <a:ext cx="15822950" cy="8239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Сверточная</a:t>
            </a: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в промышленности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804954" y="2296656"/>
            <a:ext cx="14697446" cy="816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Сверточные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(CNN)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играют значительную роль в различных отраслях промышленности благодаря их способности анализировать и обрабатывать визуальные данные.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Области применения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сверточной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промышленности: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Контроль качества;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Прогнозирование сбоев оборудования;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Качественный анализ продукции;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Управление интеллектуальными системами;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Медицинская диагностика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algn="l" rtl="0">
              <a:spcBef>
                <a:spcPts val="3000"/>
              </a:spcBef>
              <a:spcAft>
                <a:spcPts val="0"/>
              </a:spcAft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Автомобильная промышленность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0942" marR="8377" lvl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верточные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имеют широкий спектр применения в промышленности благодаря своей способности эффективно обрабатывать и анализировать визуальные данные, что способствует автоматизации процессов, повышению качества продукции и общей эффективности различных производственных и промышленных процессов.</a:t>
            </a:r>
            <a:endParaRPr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4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1670050" y="1106549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Охрана труда в промышленности:</a:t>
            </a:r>
            <a:endParaRPr dirty="0"/>
          </a:p>
        </p:txBody>
      </p:sp>
      <p:sp>
        <p:nvSpPr>
          <p:cNvPr id="117" name="Google Shape;117;p7"/>
          <p:cNvSpPr/>
          <p:nvPr/>
        </p:nvSpPr>
        <p:spPr>
          <a:xfrm>
            <a:off x="713014" y="2225675"/>
            <a:ext cx="17907000" cy="79214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1670050" y="2556203"/>
            <a:ext cx="16230600" cy="69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	</a:t>
            </a:r>
            <a:r>
              <a:rPr lang="ru-RU" sz="2400" b="1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Охрана труда в промышленности </a:t>
            </a: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представляет собой систему мероприятий, направленных на обеспечение безопасности и здоровья работников в производственной среде. Это включает в себя принятие различных мер для предотвращения производственных травм, заболеваний, а также создания безопасной и здоровой рабочей среды.</a:t>
            </a:r>
            <a:endParaRPr lang="en-US" sz="2400" b="0" i="0" u="none" strike="noStrike" cap="none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  <a:p>
            <a:pPr marL="20942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	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K</a:t>
            </a:r>
            <a:r>
              <a:rPr lang="ru-RU" sz="2400" b="0" i="0" u="none" strike="noStrike" cap="none" dirty="0" err="1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лючевые</a:t>
            </a:r>
            <a:r>
              <a:rPr lang="ru-RU" sz="24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 аспекты охраны труда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:</a:t>
            </a:r>
            <a:endParaRPr sz="2400" b="0" i="0" u="none" strike="noStrike" cap="none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Риски и оценка опасностей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и информирование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защитного оборудования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Эргономика рабочего места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Планирование и реагирование на чрезвычайные ситуации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Соблюдение стандартов и законодательства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Контроль и улучшение системы охраны труда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7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Сверточная</a:t>
            </a: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в </a:t>
            </a:r>
            <a:r>
              <a:rPr lang="ru-RU" sz="4400" b="1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области охраны труда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558554" y="2555189"/>
            <a:ext cx="14697446" cy="689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Сверточные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(CNN) 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быть применены в области охраны труда для улучшения безопасности и предотвращения травм на рабочем месте.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Способы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применения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сверточной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охране труда: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Автоматическое обнаружение опасных ситуаций;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Контроль за использованием защитного оборудования;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Обнаружение и предотвращение аварий;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Мониторинг рабочих процессов;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Обучение на основе анализа происшествий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</a:t>
            </a:r>
            <a:r>
              <a:rPr lang="ru-RU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сверточных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нейронных сетей в охране труда может помочь в автоматизации процессов контроля безопасности, обеспечении более быстрой реакции на потенциальные угрозы и снижении риска травм на производстве, что уменьшает вероятность нанесение вреда жизни и здоровью работника и сокращает расходы предприятия.</a:t>
            </a:r>
            <a:endParaRPr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7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решения в области охраны труда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394602" y="2961589"/>
            <a:ext cx="14392646" cy="525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данным момент на рынке имеется множество предложений с возможностями обнаружения нарушений с области охраны труда. 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Вот некоторые из них: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Xeoma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</a:t>
            </a:r>
            <a:r>
              <a:rPr lang="en-US" sz="24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enterVision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TRASSIR Hardhat Detector</a:t>
            </a:r>
            <a:r>
              <a:rPr lang="ru-RU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SecurOS</a:t>
            </a:r>
            <a:r>
              <a:rPr lang="en-US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Helmet Detector</a:t>
            </a:r>
            <a:r>
              <a:rPr lang="ru-RU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1С:Предприятие 8. Производственная безопасность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968</Words>
  <Application>Microsoft Office PowerPoint</Application>
  <PresentationFormat>Произвольный</PresentationFormat>
  <Paragraphs>88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IBM Plex Sans</vt:lpstr>
      <vt:lpstr>Times New Roman</vt:lpstr>
      <vt:lpstr>IBM Plex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Айдар Тимаев</cp:lastModifiedBy>
  <cp:revision>15</cp:revision>
  <dcterms:created xsi:type="dcterms:W3CDTF">2018-10-03T13:56:53Z</dcterms:created>
  <dcterms:modified xsi:type="dcterms:W3CDTF">2023-11-21T16:17:07Z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