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69" r:id="rId7"/>
    <p:sldId id="262" r:id="rId8"/>
    <p:sldId id="268" r:id="rId9"/>
    <p:sldId id="271" r:id="rId10"/>
    <p:sldId id="272" r:id="rId11"/>
    <p:sldId id="273" r:id="rId12"/>
    <p:sldId id="264" r:id="rId13"/>
    <p:sldId id="265" r:id="rId14"/>
    <p:sldId id="270" r:id="rId15"/>
    <p:sldId id="266" r:id="rId16"/>
    <p:sldId id="267" r:id="rId17"/>
  </p:sldIdLst>
  <p:sldSz cx="20104100" cy="11309350"/>
  <p:notesSz cx="20104100" cy="1130935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BM Plex Mono" panose="020B0509050203000203" pitchFamily="49" charset="-52"/>
      <p:regular r:id="rId23"/>
      <p:bold r:id="rId24"/>
      <p:italic r:id="rId25"/>
      <p:boldItalic r:id="rId26"/>
    </p:embeddedFont>
    <p:embeddedFont>
      <p:font typeface="IBM Plex Sans" panose="020B050305020300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02">
          <p15:clr>
            <a:srgbClr val="A4A3A4"/>
          </p15:clr>
        </p15:guide>
        <p15:guide id="2" pos="42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oq7vyxNEsj0mw7RAIfIq333YE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454" autoAdjust="0"/>
  </p:normalViewPr>
  <p:slideViewPr>
    <p:cSldViewPr snapToGrid="0">
      <p:cViewPr varScale="1">
        <p:scale>
          <a:sx n="69" d="100"/>
          <a:sy n="69" d="100"/>
        </p:scale>
        <p:origin x="786" y="96"/>
      </p:cViewPr>
      <p:guideLst>
        <p:guide orient="horz" pos="1402"/>
        <p:guide pos="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22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432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74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05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5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40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 u="none" strike="noStrike" cap="none">
                <a:solidFill>
                  <a:srgbClr val="60269E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c-prombez.ru/solutions/Video_Analytics_in_production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iss.ru/products/securos-helmet-detecto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ssl.ru/products/hardhat-detector-detektor-nalichiya-kasok" TargetMode="External"/><Relationship Id="rId5" Type="http://schemas.openxmlformats.org/officeDocument/2006/relationships/hyperlink" Target="https://center2m.ru/energoholding" TargetMode="External"/><Relationship Id="rId4" Type="http://schemas.openxmlformats.org/officeDocument/2006/relationships/hyperlink" Target="https://felenasoft.com/xeoma/ru/articles/safety-gear-detector-construction" TargetMode="External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93"/>
            <a:ext cx="2010008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794770" y="2759075"/>
            <a:ext cx="8876280" cy="395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и тестирование приложения для выявления нарушений по охране труда в промышленности с помощью машинного обучения</a:t>
            </a:r>
            <a:endParaRPr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831850" y="9464675"/>
            <a:ext cx="7503300" cy="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IBM Plex Sans" panose="020B0503050203000203" pitchFamily="34" charset="0"/>
              </a:rPr>
              <a:t>Тимаев Айдар Салаватович</a:t>
            </a:r>
            <a:endParaRPr sz="24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pic>
        <p:nvPicPr>
          <p:cNvPr id="49" name="Google Shape;49;p1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E1108B93-6D24-2E44-E478-D88EAB084C08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aidar2@mail.ru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58554" y="1048453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данных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139496" y="2430890"/>
            <a:ext cx="14538125" cy="906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тренировки и классификации используем библиотеку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ru-RU" sz="24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предобученную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модель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Resnet152.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A1D55-72AE-31D1-3613-A8FE657D7BB3}"/>
              </a:ext>
            </a:extLst>
          </p:cNvPr>
          <p:cNvSpPr txBox="1"/>
          <p:nvPr/>
        </p:nvSpPr>
        <p:spPr>
          <a:xfrm>
            <a:off x="2096101" y="5886510"/>
            <a:ext cx="12039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Обучение модели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num_epochs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epoch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num_epochs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running_loss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inputs, labels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dataloaders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inputs, labels = inputs.to(device), labels.to(device)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optimizer.zero_grad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outputs = model(inputs)</a:t>
            </a: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 = criterion(outputs, labels)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loss.backward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optimizer.step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running_loss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loss.item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last_loss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running_loss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dataset_sizes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"Epoch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{epoch +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Loss: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last_loss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2DF2A9-8740-371B-CD90-EA6D8CB81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949" y="3915717"/>
            <a:ext cx="3083840" cy="55636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80BE5F-A32E-C2D9-1985-6B69206277DB}"/>
              </a:ext>
            </a:extLst>
          </p:cNvPr>
          <p:cNvSpPr txBox="1"/>
          <p:nvPr/>
        </p:nvSpPr>
        <p:spPr>
          <a:xfrm>
            <a:off x="2202584" y="3009251"/>
            <a:ext cx="100514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Загрузка предварительно обученной модели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ResNet152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models.resnet152(pretrained=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Получение количества признаков в последнем </a:t>
            </a:r>
            <a:r>
              <a:rPr lang="ru-RU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полносвязном</a:t>
            </a:r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слое</a:t>
            </a:r>
            <a:endParaRPr lang="ru-RU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num_ftrs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model.fc.in_features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Замена последнего </a:t>
            </a:r>
            <a:r>
              <a:rPr lang="ru-RU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полносвязного</a:t>
            </a:r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слоя на слой с 2 выходами (2 класса: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helmet,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no_helmet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num_ftrs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Определение функции потерь (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cross-entropy) </a:t>
            </a:r>
            <a:r>
              <a:rPr lang="ru-RU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и оптимизатора (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SGD)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criterion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nn.CrossEntropyLoss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optimizer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optim.SGD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model.parameters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0.001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momentum=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214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622330" y="1060856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>
                <a:solidFill>
                  <a:srgbClr val="15B012"/>
                </a:solidFill>
                <a:latin typeface="Times New Roman"/>
                <a:cs typeface="Times New Roman"/>
                <a:sym typeface="Times New Roman"/>
              </a:rPr>
              <a:t>Результаты: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394601" y="2961589"/>
            <a:ext cx="14538125" cy="134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результатам обучения и 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валидации на 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тестовых данных были получены следующие результаты.</a:t>
            </a:r>
            <a:endParaRPr lang="en-US"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этом точность модели при проверке на тестовом наборе данных составила 83,33%.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03F3AF-C989-AD5A-6DF7-C783E24E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082" y="4298311"/>
            <a:ext cx="5358395" cy="41605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C8A995-3C03-098C-376A-7CBFE4DF6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711" y="4311253"/>
            <a:ext cx="5276098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1670050" y="1079240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Выводы:</a:t>
            </a:r>
            <a:endParaRPr dirty="0"/>
          </a:p>
        </p:txBody>
      </p:sp>
      <p:sp>
        <p:nvSpPr>
          <p:cNvPr id="134" name="Google Shape;134;p9"/>
          <p:cNvSpPr/>
          <p:nvPr/>
        </p:nvSpPr>
        <p:spPr>
          <a:xfrm>
            <a:off x="694871" y="2225675"/>
            <a:ext cx="17907000" cy="79214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670050" y="2467633"/>
            <a:ext cx="16230600" cy="7437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Задача: </a:t>
            </a:r>
            <a:endParaRPr dirty="0"/>
          </a:p>
          <a:p>
            <a:pPr marL="20942" marR="8377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Итак, рассмотрев применение </a:t>
            </a:r>
            <a:r>
              <a:rPr lang="ru-RU" sz="3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36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вёрточной</a:t>
            </a: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в контексте контроля за использованием работниками защитных касок, можно сделать несколько ключевых выводов.</a:t>
            </a:r>
            <a:r>
              <a:rPr lang="ru-RU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20942" marR="8377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</a:t>
            </a:r>
            <a:r>
              <a:rPr lang="ru-RU" sz="36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36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вёрточной</a:t>
            </a:r>
            <a:r>
              <a:rPr lang="ru-RU" sz="3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позволит компании автоматически контролировать за использованием защитного оборудования и соблюдение правил безопасности на рабочем месте. Это способствует уменьшению рисков нанесения вреда жизни и здоровья сотрудника, что в конечном итоге снизить расходы на лечение и компенсации, связанные с травмами и заболеваниями, и сократить потери производства из-за простоев.</a:t>
            </a:r>
            <a:endParaRPr dirty="0"/>
          </a:p>
        </p:txBody>
      </p:sp>
      <p:pic>
        <p:nvPicPr>
          <p:cNvPr id="136" name="Google Shape;136;p9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55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2086611" y="1128124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Заключение:</a:t>
            </a:r>
            <a:endParaRPr dirty="0"/>
          </a:p>
        </p:txBody>
      </p:sp>
      <p:sp>
        <p:nvSpPr>
          <p:cNvPr id="143" name="Google Shape;143;p10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2086611" y="3089280"/>
            <a:ext cx="14729098" cy="592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работе использование </a:t>
            </a: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свёрточной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позволило автоматически извлекать важные признаки из больших объемов данных без необходимости ручного создания характеристик или функций для анализа. Это позволило упростить разработку и ускорить процесс обучения.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Так же </a:t>
            </a:r>
            <a:r>
              <a:rPr lang="ru-RU" sz="32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свёрточные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нейронные сети имеют высокую точность, что позволило с хорошей вероятностью классифицировать объекты на изображении.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3200" dirty="0">
              <a:solidFill>
                <a:schemeClr val="lt1"/>
              </a:solidFill>
              <a:latin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Высокая скорость обучения позволит в будущем </a:t>
            </a:r>
            <a:r>
              <a:rPr lang="ru-RU" sz="3200" dirty="0" err="1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дообучить</a:t>
            </a:r>
            <a:r>
              <a:rPr lang="ru-RU" sz="32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 модель на новых наборах данных.</a:t>
            </a:r>
            <a:endParaRPr dirty="0"/>
          </a:p>
        </p:txBody>
      </p:sp>
      <p:pic>
        <p:nvPicPr>
          <p:cNvPr id="145" name="Google Shape;145;p10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58554" y="1048453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решения в области охраны труда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394602" y="2961589"/>
            <a:ext cx="14392646" cy="525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данный момент на рынке имеется множество предложений с возможностями обнаружения нарушений с области охраны труда. 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Вот некоторые из них: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Xeoma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</a:t>
            </a:r>
            <a:r>
              <a:rPr lang="en-US" sz="24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enterVision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TRASSIR Hardhat Detector</a:t>
            </a:r>
            <a:r>
              <a:rPr lang="ru-RU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SecurOS</a:t>
            </a:r>
            <a:r>
              <a:rPr lang="en-US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Helmet Detector</a:t>
            </a:r>
            <a:r>
              <a:rPr lang="ru-RU" sz="24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1С:Предприятие 8. Производственная безопасность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0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литературы:</a:t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30101" y="229069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1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1854381" y="2795905"/>
            <a:ext cx="15262497" cy="752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763892" marR="8377" lvl="0" indent="-742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Хайкин Саймон, Левин М. В. Нейронные сети. Полный курс. – Вильямс, 2019. 1104 с</a:t>
            </a:r>
            <a:endParaRPr lang="ru-RU" dirty="0"/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Лекун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Ян,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учится машина: Революция в области нейронных сетей и глубокого обучения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Альпина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PRO, 20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335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c.</a:t>
            </a:r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Рашид Тарик, Создаем нейронную сеть. - Диалектика-Вильямс, 2020. - 271 с.</a:t>
            </a:r>
            <a:endParaRPr lang="ru-RU" dirty="0"/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Осовский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Станислав, Нейронные сети для обработки информации. М.: Финансы и статистика, 2004. 343 с. </a:t>
            </a:r>
          </a:p>
          <a:p>
            <a:pPr marL="763892" marR="8377" indent="-742950">
              <a:lnSpc>
                <a:spcPct val="120000"/>
              </a:lnSpc>
              <a:spcBef>
                <a:spcPts val="3000"/>
              </a:spcBef>
              <a:buClr>
                <a:schemeClr val="lt1"/>
              </a:buClr>
              <a:buSzPts val="3200"/>
              <a:buFont typeface="Times New Roman"/>
              <a:buAutoNum type="arabicPeriod"/>
            </a:pP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Ростовцев В. С., Искусственные нейронные сети. Учебник для вузов, 3-е изд. - Лань, 2023. </a:t>
            </a:r>
            <a:r>
              <a:rPr lang="ru-RU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216</a:t>
            </a:r>
            <a:r>
              <a:rPr lang="ru-RU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с. </a:t>
            </a:r>
            <a:endParaRPr lang="ru-RU" sz="3200" dirty="0"/>
          </a:p>
          <a:p>
            <a:pPr marL="763892" marR="8377" lvl="0" indent="-74295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1431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831850" y="4587875"/>
            <a:ext cx="7996464" cy="212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внимание</a:t>
            </a:r>
            <a:endParaRPr/>
          </a:p>
        </p:txBody>
      </p:sp>
      <p:pic>
        <p:nvPicPr>
          <p:cNvPr id="161" name="Google Shape;161;p12" descr="Изображение выглядит как текст, Шрифт, снимок экрана, График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00" y="1105200"/>
            <a:ext cx="2880000" cy="7588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8;p1">
            <a:extLst>
              <a:ext uri="{FF2B5EF4-FFF2-40B4-BE49-F238E27FC236}">
                <a16:creationId xmlns:a16="http://schemas.microsoft.com/office/drawing/2014/main" id="{61C5FBB5-28DD-E397-C788-079F567D237E}"/>
              </a:ext>
            </a:extLst>
          </p:cNvPr>
          <p:cNvSpPr txBox="1"/>
          <p:nvPr/>
        </p:nvSpPr>
        <p:spPr>
          <a:xfrm>
            <a:off x="831850" y="9464675"/>
            <a:ext cx="7503300" cy="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IBM Plex Sans" panose="020B0503050203000203" pitchFamily="34" charset="0"/>
              </a:rPr>
              <a:t>Тимаев Айдар Салаватович</a:t>
            </a:r>
            <a:endParaRPr sz="24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C8DAE02-A364-837E-32E6-757D7CB44FED}"/>
              </a:ext>
            </a:extLst>
          </p:cNvPr>
          <p:cNvSpPr txBox="1"/>
          <p:nvPr/>
        </p:nvSpPr>
        <p:spPr>
          <a:xfrm>
            <a:off x="831850" y="9898404"/>
            <a:ext cx="7996464" cy="36479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IBM Plex Sans"/>
                <a:cs typeface="Times New Roman" panose="02020603050405020304" pitchFamily="18" charset="0"/>
              </a:rPr>
              <a:t>aidar2@mail.ru</a:t>
            </a:r>
            <a:endParaRPr lang="ru-RU" sz="2000" dirty="0">
              <a:solidFill>
                <a:srgbClr val="FFFFFF"/>
              </a:solidFill>
              <a:latin typeface="IBM Plex Sans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0"/>
            <a:ext cx="20086911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831850" y="108267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данной работы:</a:t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5843" y="2275058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70642" y="2503658"/>
            <a:ext cx="15143871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Проведение исследования в области </a:t>
            </a:r>
            <a:r>
              <a:rPr lang="ru-RU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машинного обучения 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примере </a:t>
            </a:r>
            <a:r>
              <a:rPr lang="ru-RU" sz="32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выявления нарушений по охране труда в промышленности</a:t>
            </a:r>
            <a:endParaRPr lang="ru-RU" sz="3200" dirty="0">
              <a:solidFill>
                <a:schemeClr val="tx1"/>
              </a:solidFill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8" name="Google Shape;58;p2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8242" y="445469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исследования:</a:t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665843" y="5826295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970643" y="6357355"/>
            <a:ext cx="13106400" cy="63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Искусственный интеллект</a:t>
            </a:r>
            <a:endParaRPr dirty="0"/>
          </a:p>
        </p:txBody>
      </p:sp>
      <p:sp>
        <p:nvSpPr>
          <p:cNvPr id="62" name="Google Shape;62;p2"/>
          <p:cNvSpPr txBox="1"/>
          <p:nvPr/>
        </p:nvSpPr>
        <p:spPr>
          <a:xfrm>
            <a:off x="818242" y="8109955"/>
            <a:ext cx="14624079" cy="75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 исследования:</a:t>
            </a:r>
            <a:endParaRPr dirty="0"/>
          </a:p>
        </p:txBody>
      </p:sp>
      <p:sp>
        <p:nvSpPr>
          <p:cNvPr id="63" name="Google Shape;63;p2"/>
          <p:cNvSpPr/>
          <p:nvPr/>
        </p:nvSpPr>
        <p:spPr>
          <a:xfrm>
            <a:off x="665843" y="9123120"/>
            <a:ext cx="15822950" cy="175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123043" y="9683564"/>
            <a:ext cx="131064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Модель на основе </a:t>
            </a:r>
            <a:r>
              <a:rPr lang="ru-RU" sz="3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свёрточной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831850" y="1082675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679450" y="2212521"/>
            <a:ext cx="18059400" cy="80010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2077901" y="3137028"/>
            <a:ext cx="15262497" cy="642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данных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поиск и загрузка данных, которые будут нужны для обучения модели.</a:t>
            </a:r>
            <a:endParaRPr lang="ru-RU" sz="32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ru-RU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модели 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фреймворка глубокого обучения для создания </a:t>
            </a:r>
            <a:r>
              <a:rPr lang="ru-RU" sz="32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свёрточной</a:t>
            </a:r>
            <a:r>
              <a:rPr lang="ru-RU" sz="3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в соответствии с выбранной архитектурой. Определение функции потерь.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ru-RU" sz="32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— отнесение объектов к одному из заранее известных классов. Целевая переменная должна иметь дискретные значения.</a:t>
            </a:r>
            <a:endParaRPr dirty="0"/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и тестирование модели</a:t>
            </a:r>
            <a:r>
              <a:rPr lang="ru-RU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оценка производительности модели на проверочном наборе данных для определения точности и других метрик в зависимости от задачи.</a:t>
            </a:r>
            <a:endParaRPr dirty="0"/>
          </a:p>
        </p:txBody>
      </p:sp>
      <p:pic>
        <p:nvPicPr>
          <p:cNvPr id="73" name="Google Shape;73;p3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15011" y="1060836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Компьютерное зрение </a:t>
            </a:r>
            <a:endParaRPr lang="ru-RU"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515011" y="2615970"/>
            <a:ext cx="14697446" cy="712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IBM Plex Mono"/>
                <a:cs typeface="Times New Roman"/>
                <a:sym typeface="Times New Roman"/>
              </a:rPr>
              <a:t>Компьютерное зрение (Computer Vision) — это область искусственного интеллекта и информатики, которая занимается разработкой методов и технологий, позволяющих компьютерам интерпретировать, анализировать и понимать визуальные данные, такие как изображения и видео. </a:t>
            </a:r>
          </a:p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IBM Plex Mono"/>
                <a:cs typeface="Times New Roman"/>
                <a:sym typeface="Times New Roman"/>
              </a:rPr>
              <a:t>	Самыми распространенными библиотеками для решения 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 компьютерного зрения являются: </a:t>
            </a:r>
          </a:p>
          <a:p>
            <a:pPr marL="20942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OpenCV (Open Source Computer Vision Library)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</a:t>
            </a: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 (Python Imaging Library)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dlib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algn="l" rtl="0">
              <a:spcBef>
                <a:spcPts val="3000"/>
              </a:spcBef>
              <a:spcAft>
                <a:spcPts val="0"/>
              </a:spcAft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0942" marR="8377" lvl="0" algn="l" rtl="0">
              <a:spcBef>
                <a:spcPts val="3000"/>
              </a:spcBef>
              <a:spcAft>
                <a:spcPts val="0"/>
              </a:spcAft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20942" marR="8377">
              <a:spcBef>
                <a:spcPts val="3000"/>
              </a:spcBef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scikit-image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dirty="0"/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831850" y="1110018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такое «</a:t>
            </a:r>
            <a:r>
              <a:rPr lang="ru-RU" sz="4400" b="1" dirty="0" err="1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4400" b="1" i="0" u="none" strike="noStrike" cap="none" dirty="0" err="1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вёрточная</a:t>
            </a: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сеть»</a:t>
            </a:r>
            <a:endParaRPr dirty="0"/>
          </a:p>
        </p:txBody>
      </p:sp>
      <p:sp>
        <p:nvSpPr>
          <p:cNvPr id="99" name="Google Shape;99;p5"/>
          <p:cNvSpPr txBox="1"/>
          <p:nvPr/>
        </p:nvSpPr>
        <p:spPr>
          <a:xfrm>
            <a:off x="1878975" y="2838382"/>
            <a:ext cx="13411200" cy="699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Свёрточная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 (</a:t>
            </a:r>
            <a:r>
              <a:rPr lang="ru-RU" sz="2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Network, CNN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это специализированная архитектура нейронных сетей, которая эффективно работает с данными, имеющими структуру сетки, такими как изображения. CNN были специально разработаны для обработки и анализа визуальных данных и показали выдающиеся результаты в задачах компьютерного зрения, таких как классификация изображений, распознавание объектов, сегментация изображений и многие другие.</a:t>
            </a:r>
            <a:endParaRPr dirty="0"/>
          </a:p>
          <a:p>
            <a:pPr marL="20942" marR="8377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Свёрточные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 обладают способностью автоматически извлекать иерархические признаки из изображений без явного программирования. Их специализированная архитектура делает их эффективными для обработки визуальных данных и позволяет достигать высоких результатов в решении задач компьютерного зрения.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/>
          </a:p>
        </p:txBody>
      </p:sp>
      <p:pic>
        <p:nvPicPr>
          <p:cNvPr id="100" name="Google Shape;100;p5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673100" y="2215795"/>
            <a:ext cx="15822950" cy="823948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58554" y="1048453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err="1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Свёрточная</a:t>
            </a: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 в промышленности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804954" y="2296656"/>
            <a:ext cx="14697446" cy="816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Свёрточные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 (CNN)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играют значительную роль в различных отраслях промышленности благодаря их способности анализировать и обрабатывать визуальные данные.</a:t>
            </a:r>
            <a:b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Области применения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свёрточной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промышленности:</a:t>
            </a:r>
          </a:p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Контроль качества;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Прогнозирование сбоев оборудования;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Качественный анализ продукции;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Управление интеллектуальными системами;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Медицинская диагностика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algn="l" rtl="0">
              <a:spcBef>
                <a:spcPts val="3000"/>
              </a:spcBef>
              <a:spcAft>
                <a:spcPts val="0"/>
              </a:spcAft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Автомобильная промышленность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0942" marR="8377" lvl="0" algn="l" rtl="0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вёрточные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 имеют широкий спектр применения в промышленности благодаря своей способности эффективно обрабатывать и анализировать визуальные данные, что способствует автоматизации процессов, повышению качества продукции и общей эффективности различных производственных и промышленных процессов.</a:t>
            </a:r>
            <a:endParaRPr dirty="0"/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4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7"/>
          <p:cNvSpPr txBox="1"/>
          <p:nvPr/>
        </p:nvSpPr>
        <p:spPr>
          <a:xfrm>
            <a:off x="1670050" y="1106549"/>
            <a:ext cx="14624079" cy="69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Охрана труда в промышленности:</a:t>
            </a:r>
            <a:endParaRPr dirty="0"/>
          </a:p>
        </p:txBody>
      </p:sp>
      <p:sp>
        <p:nvSpPr>
          <p:cNvPr id="117" name="Google Shape;117;p7"/>
          <p:cNvSpPr/>
          <p:nvPr/>
        </p:nvSpPr>
        <p:spPr>
          <a:xfrm>
            <a:off x="713014" y="2225675"/>
            <a:ext cx="17907000" cy="7921400"/>
          </a:xfrm>
          <a:prstGeom prst="roundRect">
            <a:avLst>
              <a:gd name="adj" fmla="val 16667"/>
            </a:avLst>
          </a:prstGeom>
          <a:solidFill>
            <a:srgbClr val="91A3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1670050" y="2556203"/>
            <a:ext cx="16230600" cy="699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	</a:t>
            </a:r>
            <a:r>
              <a:rPr lang="ru-RU" sz="2400" b="1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Охрана труда в промышленности </a:t>
            </a:r>
            <a:r>
              <a:rPr lang="ru-RU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представляет собой систему мероприятий, направленных на обеспечение безопасности и здоровья работников в производственной среде. Это включает в себя принятие различных мер для предотвращения производственных травм, заболеваний, а также создания безопасной и здоровой рабочей среды.</a:t>
            </a:r>
            <a:endParaRPr lang="en-US" sz="24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  <a:p>
            <a:pPr marL="20942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K</a:t>
            </a:r>
            <a:r>
              <a:rPr lang="ru-RU" sz="2400" b="0" i="0" u="none" strike="noStrike" cap="none" dirty="0" err="1">
                <a:solidFill>
                  <a:schemeClr val="bg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лючевые</a:t>
            </a:r>
            <a:r>
              <a:rPr lang="ru-RU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 аспекты охраны труда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IBM Plex Mono"/>
                <a:cs typeface="Times New Roman" panose="02020603050405020304" pitchFamily="18" charset="0"/>
                <a:sym typeface="IBM Plex Mono"/>
              </a:rPr>
              <a:t>:</a:t>
            </a:r>
            <a:endParaRPr sz="24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ea typeface="IBM Plex Mono"/>
              <a:cs typeface="Times New Roman" panose="02020603050405020304" pitchFamily="18" charset="0"/>
              <a:sym typeface="IBM Plex Mono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Риски и оценка опасностей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Обучение и информирование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защитного оборудования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Эргономика рабочего места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bg1"/>
              </a:solidFill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Планирование и реагирование на чрезвычайные ситуации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Соблюдение стандартов и законодательства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en-US" sz="24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842" marR="8377" lvl="0" indent="-342900" algn="l" rtl="0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BM Plex Mono"/>
              <a:buChar char="–"/>
            </a:pPr>
            <a:r>
              <a:rPr lang="ru-RU" sz="240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Контроль и улучшение системы охраны труда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7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58554" y="1048453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 err="1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Свёрточная</a:t>
            </a: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нейронная сеть в </a:t>
            </a:r>
            <a:r>
              <a:rPr lang="ru-RU" sz="4400" b="1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области охраны труда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558554" y="2555189"/>
            <a:ext cx="14697446" cy="689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Свёрточные</a:t>
            </a:r>
            <a:r>
              <a:rPr lang="ru-RU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нейронные сети (CNN) 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могут быть применены в области охраны труда для улучшения безопасности и предотвращения травм на рабочем месте.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Способы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применения </a:t>
            </a:r>
            <a:r>
              <a:rPr lang="ru-RU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свёрточной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охране труда:</a:t>
            </a:r>
          </a:p>
          <a:p>
            <a:pPr marL="20942" marR="837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Автоматическое обнаружение опасных ситуаций;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Контроль за использованием защитного оборудования;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Обнаружение и предотвращение аварий;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Мониторинг рабочих процессов;</a:t>
            </a:r>
            <a:endParaRPr dirty="0"/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Обучение на основе анализа происшествий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0942" marR="8377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Применение </a:t>
            </a:r>
            <a:r>
              <a:rPr lang="ru-RU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свёрточных</a:t>
            </a:r>
            <a:r>
              <a:rPr lang="ru-RU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нейронных сетей в охране труда может помочь в автоматизации процессов контроля безопасности, обеспечении более быстрой реакции на потенциальные угрозы и снижении риска травм на производстве, что уменьшает вероятность нанесение вреда жизни и здоровью работника и сокращает расходы предприятия.</a:t>
            </a:r>
            <a:endParaRPr dirty="0"/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75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59"/>
            <a:ext cx="20104100" cy="113046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/>
        </p:nvSpPr>
        <p:spPr>
          <a:xfrm>
            <a:off x="1558554" y="1048453"/>
            <a:ext cx="14624079" cy="69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0" marR="837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15B0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данных</a:t>
            </a:r>
            <a:endParaRPr dirty="0"/>
          </a:p>
        </p:txBody>
      </p:sp>
      <p:sp>
        <p:nvSpPr>
          <p:cNvPr id="108" name="Google Shape;108;p6"/>
          <p:cNvSpPr txBox="1"/>
          <p:nvPr/>
        </p:nvSpPr>
        <p:spPr>
          <a:xfrm>
            <a:off x="1394602" y="2899419"/>
            <a:ext cx="14392646" cy="17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75" rIns="0" bIns="0" anchor="t" anchorCtr="0">
            <a:spAutoFit/>
          </a:bodyPr>
          <a:lstStyle/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тренировки </a:t>
            </a:r>
            <a:r>
              <a:rPr lang="ru-RU" sz="24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предобученной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модели </a:t>
            </a:r>
            <a:r>
              <a:rPr lang="ru-RU" sz="24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свёрточной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нейронной сети был собран </a:t>
            </a:r>
            <a:r>
              <a:rPr lang="ru-RU" sz="24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датасет</a:t>
            </a: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изображением защитной каски и без него.</a:t>
            </a: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942" marR="8377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Google Shape;109;p6" descr="Изображение выглядит как черный, темнота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02400" y="1159200"/>
            <a:ext cx="2556000" cy="5988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/>
          <p:nvPr/>
        </p:nvSpPr>
        <p:spPr>
          <a:xfrm>
            <a:off x="679450" y="2225675"/>
            <a:ext cx="15822950" cy="8305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91A3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983C0A-AA0D-5992-59A5-BD442171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022" y="4187519"/>
            <a:ext cx="7421011" cy="43821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BF3FC-47D3-50E2-2230-292202E3C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9605" y="4187519"/>
            <a:ext cx="5925377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5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1274</Words>
  <Application>Microsoft Office PowerPoint</Application>
  <PresentationFormat>Произвольный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Times New Roman</vt:lpstr>
      <vt:lpstr>Arial</vt:lpstr>
      <vt:lpstr>Calibri</vt:lpstr>
      <vt:lpstr>IBM Plex Sans</vt:lpstr>
      <vt:lpstr>Courier New</vt:lpstr>
      <vt:lpstr>IBM Plex Mono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Климчик</dc:creator>
  <cp:lastModifiedBy>Айдар Тимаев</cp:lastModifiedBy>
  <cp:revision>20</cp:revision>
  <dcterms:created xsi:type="dcterms:W3CDTF">2018-10-03T13:56:53Z</dcterms:created>
  <dcterms:modified xsi:type="dcterms:W3CDTF">2023-11-27T14:47:02Z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