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86" r:id="rId7"/>
    <p:sldId id="262" r:id="rId8"/>
    <p:sldId id="263" r:id="rId9"/>
    <p:sldId id="265" r:id="rId10"/>
    <p:sldId id="290" r:id="rId11"/>
    <p:sldId id="268" r:id="rId12"/>
    <p:sldId id="269" r:id="rId13"/>
    <p:sldId id="266" r:id="rId14"/>
    <p:sldId id="274" r:id="rId15"/>
    <p:sldId id="275" r:id="rId16"/>
    <p:sldId id="273" r:id="rId17"/>
    <p:sldId id="267" r:id="rId18"/>
    <p:sldId id="270" r:id="rId19"/>
    <p:sldId id="271" r:id="rId20"/>
    <p:sldId id="288" r:id="rId21"/>
    <p:sldId id="276" r:id="rId22"/>
    <p:sldId id="289" r:id="rId23"/>
    <p:sldId id="278" r:id="rId24"/>
    <p:sldId id="280" r:id="rId25"/>
    <p:sldId id="282" r:id="rId26"/>
    <p:sldId id="283" r:id="rId27"/>
    <p:sldId id="287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B35"/>
    <a:srgbClr val="FFFFCC"/>
    <a:srgbClr val="FFFF66"/>
    <a:srgbClr val="97DE4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E1C1D-257E-432B-A900-965CABBF8AEE}" type="doc">
      <dgm:prSet loTypeId="urn:microsoft.com/office/officeart/2005/8/layout/cycle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B3FB6E-609E-465C-87C4-566F7ABB9215}">
      <dgm:prSet phldrT="[Текст]"/>
      <dgm:spPr/>
      <dgm:t>
        <a:bodyPr/>
        <a:lstStyle/>
        <a:p>
          <a:endParaRPr lang="ru-RU" dirty="0"/>
        </a:p>
      </dgm:t>
    </dgm:pt>
    <dgm:pt modelId="{2788F7D1-6A56-4BB7-A0BE-0105F2F14540}" type="parTrans" cxnId="{2F911807-ACD1-4898-A2AE-29DD11AB9AAF}">
      <dgm:prSet/>
      <dgm:spPr/>
      <dgm:t>
        <a:bodyPr/>
        <a:lstStyle/>
        <a:p>
          <a:endParaRPr lang="ru-RU"/>
        </a:p>
      </dgm:t>
    </dgm:pt>
    <dgm:pt modelId="{075709E1-81AD-430F-B50B-6ECDE8FECE7C}" type="sibTrans" cxnId="{2F911807-ACD1-4898-A2AE-29DD11AB9AAF}">
      <dgm:prSet/>
      <dgm:spPr/>
      <dgm:t>
        <a:bodyPr/>
        <a:lstStyle/>
        <a:p>
          <a:endParaRPr lang="ru-RU"/>
        </a:p>
      </dgm:t>
    </dgm:pt>
    <dgm:pt modelId="{4F8B7470-0597-45E3-9058-094A638C06C7}">
      <dgm:prSet phldrT="[Текст]"/>
      <dgm:spPr/>
      <dgm:t>
        <a:bodyPr/>
        <a:lstStyle/>
        <a:p>
          <a:endParaRPr lang="ru-RU" dirty="0"/>
        </a:p>
      </dgm:t>
    </dgm:pt>
    <dgm:pt modelId="{9EA33FE3-3D08-4BD0-B251-2548BA87F73D}" type="parTrans" cxnId="{FE200058-BD54-47C1-8D63-1198CDAB776D}">
      <dgm:prSet/>
      <dgm:spPr/>
      <dgm:t>
        <a:bodyPr/>
        <a:lstStyle/>
        <a:p>
          <a:endParaRPr lang="ru-RU"/>
        </a:p>
      </dgm:t>
    </dgm:pt>
    <dgm:pt modelId="{F6AC5822-34BA-4AB7-A17A-619F8E442C68}" type="sibTrans" cxnId="{FE200058-BD54-47C1-8D63-1198CDAB776D}">
      <dgm:prSet/>
      <dgm:spPr/>
      <dgm:t>
        <a:bodyPr/>
        <a:lstStyle/>
        <a:p>
          <a:endParaRPr lang="ru-RU"/>
        </a:p>
      </dgm:t>
    </dgm:pt>
    <dgm:pt modelId="{44764C49-98F1-4BA7-A8FB-6DC95CEB1FD2}">
      <dgm:prSet phldrT="[Текст]"/>
      <dgm:spPr/>
      <dgm:t>
        <a:bodyPr/>
        <a:lstStyle/>
        <a:p>
          <a:endParaRPr lang="ru-RU" dirty="0"/>
        </a:p>
      </dgm:t>
    </dgm:pt>
    <dgm:pt modelId="{63625637-645E-4784-92AA-AD826EE72233}" type="parTrans" cxnId="{99A0D6E4-CC08-45CA-9435-14E0154FD526}">
      <dgm:prSet/>
      <dgm:spPr/>
      <dgm:t>
        <a:bodyPr/>
        <a:lstStyle/>
        <a:p>
          <a:endParaRPr lang="ru-RU"/>
        </a:p>
      </dgm:t>
    </dgm:pt>
    <dgm:pt modelId="{86D56D0A-55CD-4957-9670-F1970DA67497}" type="sibTrans" cxnId="{99A0D6E4-CC08-45CA-9435-14E0154FD526}">
      <dgm:prSet/>
      <dgm:spPr/>
      <dgm:t>
        <a:bodyPr/>
        <a:lstStyle/>
        <a:p>
          <a:endParaRPr lang="ru-RU"/>
        </a:p>
      </dgm:t>
    </dgm:pt>
    <dgm:pt modelId="{CC94A2B9-5386-428D-9540-B5F6F42448FA}">
      <dgm:prSet phldrT="[Текст]"/>
      <dgm:spPr/>
      <dgm:t>
        <a:bodyPr/>
        <a:lstStyle/>
        <a:p>
          <a:endParaRPr lang="ru-RU" dirty="0"/>
        </a:p>
      </dgm:t>
    </dgm:pt>
    <dgm:pt modelId="{A8792B37-C138-44D7-81DF-AA0CF11CE828}" type="parTrans" cxnId="{411FC058-6918-4FD5-8276-DE6006FCB57B}">
      <dgm:prSet/>
      <dgm:spPr/>
      <dgm:t>
        <a:bodyPr/>
        <a:lstStyle/>
        <a:p>
          <a:endParaRPr lang="ru-RU"/>
        </a:p>
      </dgm:t>
    </dgm:pt>
    <dgm:pt modelId="{90A8F32E-DA42-463A-802C-F629F9F74E35}" type="sibTrans" cxnId="{411FC058-6918-4FD5-8276-DE6006FCB57B}">
      <dgm:prSet/>
      <dgm:spPr/>
      <dgm:t>
        <a:bodyPr/>
        <a:lstStyle/>
        <a:p>
          <a:endParaRPr lang="ru-RU"/>
        </a:p>
      </dgm:t>
    </dgm:pt>
    <dgm:pt modelId="{51E63D7B-8073-4F75-B618-B1ECED27DB69}">
      <dgm:prSet phldrT="[Текст]"/>
      <dgm:spPr/>
      <dgm:t>
        <a:bodyPr/>
        <a:lstStyle/>
        <a:p>
          <a:endParaRPr lang="ru-RU" dirty="0"/>
        </a:p>
      </dgm:t>
    </dgm:pt>
    <dgm:pt modelId="{5E1E12E4-5AE0-439E-A7EF-45696B07AFCA}" type="parTrans" cxnId="{C0ABF2BD-5910-4E6B-84F9-C949C2F9CBA1}">
      <dgm:prSet/>
      <dgm:spPr/>
      <dgm:t>
        <a:bodyPr/>
        <a:lstStyle/>
        <a:p>
          <a:endParaRPr lang="ru-RU"/>
        </a:p>
      </dgm:t>
    </dgm:pt>
    <dgm:pt modelId="{ED940D90-2B1C-4CF1-8E7B-08B3127732A4}" type="sibTrans" cxnId="{C0ABF2BD-5910-4E6B-84F9-C949C2F9CBA1}">
      <dgm:prSet/>
      <dgm:spPr/>
      <dgm:t>
        <a:bodyPr/>
        <a:lstStyle/>
        <a:p>
          <a:endParaRPr lang="ru-RU"/>
        </a:p>
      </dgm:t>
    </dgm:pt>
    <dgm:pt modelId="{479FF57B-0D77-485B-841A-6833C660B24E}" type="pres">
      <dgm:prSet presAssocID="{7D9E1C1D-257E-432B-A900-965CABBF8A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DE9A30-BF0B-4EF4-9DEA-603ADAF3E69E}" type="pres">
      <dgm:prSet presAssocID="{9EB3FB6E-609E-465C-87C4-566F7ABB921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00700B-C201-489C-9FD3-C88616CB49FF}" type="pres">
      <dgm:prSet presAssocID="{9EB3FB6E-609E-465C-87C4-566F7ABB9215}" presName="spNode" presStyleCnt="0"/>
      <dgm:spPr/>
      <dgm:t>
        <a:bodyPr/>
        <a:lstStyle/>
        <a:p>
          <a:endParaRPr lang="ru-RU"/>
        </a:p>
      </dgm:t>
    </dgm:pt>
    <dgm:pt modelId="{3FA44D8D-8372-4860-9989-D9853C6837DE}" type="pres">
      <dgm:prSet presAssocID="{075709E1-81AD-430F-B50B-6ECDE8FECE7C}" presName="sibTrans" presStyleLbl="sibTrans1D1" presStyleIdx="0" presStyleCnt="5"/>
      <dgm:spPr/>
      <dgm:t>
        <a:bodyPr/>
        <a:lstStyle/>
        <a:p>
          <a:endParaRPr lang="ru-RU"/>
        </a:p>
      </dgm:t>
    </dgm:pt>
    <dgm:pt modelId="{3AB22B0B-9BB4-42F0-B0ED-C59BAFDCADF8}" type="pres">
      <dgm:prSet presAssocID="{4F8B7470-0597-45E3-9058-094A638C06C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1467F6-A945-434A-B413-4FEE5449C833}" type="pres">
      <dgm:prSet presAssocID="{4F8B7470-0597-45E3-9058-094A638C06C7}" presName="spNode" presStyleCnt="0"/>
      <dgm:spPr/>
      <dgm:t>
        <a:bodyPr/>
        <a:lstStyle/>
        <a:p>
          <a:endParaRPr lang="ru-RU"/>
        </a:p>
      </dgm:t>
    </dgm:pt>
    <dgm:pt modelId="{5FB68188-862C-45F7-94FC-BA6BC4BB8F43}" type="pres">
      <dgm:prSet presAssocID="{F6AC5822-34BA-4AB7-A17A-619F8E442C68}" presName="sibTrans" presStyleLbl="sibTrans1D1" presStyleIdx="1" presStyleCnt="5"/>
      <dgm:spPr/>
      <dgm:t>
        <a:bodyPr/>
        <a:lstStyle/>
        <a:p>
          <a:endParaRPr lang="ru-RU"/>
        </a:p>
      </dgm:t>
    </dgm:pt>
    <dgm:pt modelId="{F0E8075C-F2D7-44D3-839A-0564AD015273}" type="pres">
      <dgm:prSet presAssocID="{44764C49-98F1-4BA7-A8FB-6DC95CEB1FD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6810F8-AC53-4FE9-8545-27E5D25EFCE6}" type="pres">
      <dgm:prSet presAssocID="{44764C49-98F1-4BA7-A8FB-6DC95CEB1FD2}" presName="spNode" presStyleCnt="0"/>
      <dgm:spPr/>
      <dgm:t>
        <a:bodyPr/>
        <a:lstStyle/>
        <a:p>
          <a:endParaRPr lang="ru-RU"/>
        </a:p>
      </dgm:t>
    </dgm:pt>
    <dgm:pt modelId="{0C717C59-E6B4-44C8-82B1-5446E31B857D}" type="pres">
      <dgm:prSet presAssocID="{86D56D0A-55CD-4957-9670-F1970DA67497}" presName="sibTrans" presStyleLbl="sibTrans1D1" presStyleIdx="2" presStyleCnt="5"/>
      <dgm:spPr/>
      <dgm:t>
        <a:bodyPr/>
        <a:lstStyle/>
        <a:p>
          <a:endParaRPr lang="ru-RU"/>
        </a:p>
      </dgm:t>
    </dgm:pt>
    <dgm:pt modelId="{9BDB7010-BEFA-4096-AD58-1107D73C1274}" type="pres">
      <dgm:prSet presAssocID="{CC94A2B9-5386-428D-9540-B5F6F42448F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0FF0CE-033D-48D1-A136-746B9C9E40BC}" type="pres">
      <dgm:prSet presAssocID="{CC94A2B9-5386-428D-9540-B5F6F42448FA}" presName="spNode" presStyleCnt="0"/>
      <dgm:spPr/>
      <dgm:t>
        <a:bodyPr/>
        <a:lstStyle/>
        <a:p>
          <a:endParaRPr lang="ru-RU"/>
        </a:p>
      </dgm:t>
    </dgm:pt>
    <dgm:pt modelId="{5CDF4852-32CA-4801-9A28-3981D3AF93B9}" type="pres">
      <dgm:prSet presAssocID="{90A8F32E-DA42-463A-802C-F629F9F74E35}" presName="sibTrans" presStyleLbl="sibTrans1D1" presStyleIdx="3" presStyleCnt="5"/>
      <dgm:spPr/>
      <dgm:t>
        <a:bodyPr/>
        <a:lstStyle/>
        <a:p>
          <a:endParaRPr lang="ru-RU"/>
        </a:p>
      </dgm:t>
    </dgm:pt>
    <dgm:pt modelId="{E368D500-B345-45F8-88E8-5566B54AC6D3}" type="pres">
      <dgm:prSet presAssocID="{51E63D7B-8073-4F75-B618-B1ECED27DB6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2ED8D3-C2AD-470D-A256-C0FE9D5488AB}" type="pres">
      <dgm:prSet presAssocID="{51E63D7B-8073-4F75-B618-B1ECED27DB69}" presName="spNode" presStyleCnt="0"/>
      <dgm:spPr/>
      <dgm:t>
        <a:bodyPr/>
        <a:lstStyle/>
        <a:p>
          <a:endParaRPr lang="ru-RU"/>
        </a:p>
      </dgm:t>
    </dgm:pt>
    <dgm:pt modelId="{E58F7994-9714-4C6A-8D68-C6DDD1F6D4E6}" type="pres">
      <dgm:prSet presAssocID="{ED940D90-2B1C-4CF1-8E7B-08B3127732A4}" presName="sibTrans" presStyleLbl="sibTrans1D1" presStyleIdx="4" presStyleCnt="5"/>
      <dgm:spPr/>
      <dgm:t>
        <a:bodyPr/>
        <a:lstStyle/>
        <a:p>
          <a:endParaRPr lang="ru-RU"/>
        </a:p>
      </dgm:t>
    </dgm:pt>
  </dgm:ptLst>
  <dgm:cxnLst>
    <dgm:cxn modelId="{2F911807-ACD1-4898-A2AE-29DD11AB9AAF}" srcId="{7D9E1C1D-257E-432B-A900-965CABBF8AEE}" destId="{9EB3FB6E-609E-465C-87C4-566F7ABB9215}" srcOrd="0" destOrd="0" parTransId="{2788F7D1-6A56-4BB7-A0BE-0105F2F14540}" sibTransId="{075709E1-81AD-430F-B50B-6ECDE8FECE7C}"/>
    <dgm:cxn modelId="{B08CF50A-23D6-40B6-A095-45B3616FA03C}" type="presOf" srcId="{7D9E1C1D-257E-432B-A900-965CABBF8AEE}" destId="{479FF57B-0D77-485B-841A-6833C660B24E}" srcOrd="0" destOrd="0" presId="urn:microsoft.com/office/officeart/2005/8/layout/cycle6"/>
    <dgm:cxn modelId="{67F9ACC1-E475-44AA-B415-7CF649AF6189}" type="presOf" srcId="{44764C49-98F1-4BA7-A8FB-6DC95CEB1FD2}" destId="{F0E8075C-F2D7-44D3-839A-0564AD015273}" srcOrd="0" destOrd="0" presId="urn:microsoft.com/office/officeart/2005/8/layout/cycle6"/>
    <dgm:cxn modelId="{7E3FF0A2-17A1-4AE5-AE82-38199D63BD49}" type="presOf" srcId="{51E63D7B-8073-4F75-B618-B1ECED27DB69}" destId="{E368D500-B345-45F8-88E8-5566B54AC6D3}" srcOrd="0" destOrd="0" presId="urn:microsoft.com/office/officeart/2005/8/layout/cycle6"/>
    <dgm:cxn modelId="{FE200058-BD54-47C1-8D63-1198CDAB776D}" srcId="{7D9E1C1D-257E-432B-A900-965CABBF8AEE}" destId="{4F8B7470-0597-45E3-9058-094A638C06C7}" srcOrd="1" destOrd="0" parTransId="{9EA33FE3-3D08-4BD0-B251-2548BA87F73D}" sibTransId="{F6AC5822-34BA-4AB7-A17A-619F8E442C68}"/>
    <dgm:cxn modelId="{A3EE8695-2747-47CA-B253-59FD92C2F224}" type="presOf" srcId="{9EB3FB6E-609E-465C-87C4-566F7ABB9215}" destId="{A5DE9A30-BF0B-4EF4-9DEA-603ADAF3E69E}" srcOrd="0" destOrd="0" presId="urn:microsoft.com/office/officeart/2005/8/layout/cycle6"/>
    <dgm:cxn modelId="{36A33BDE-F231-4106-9DE3-DAA8298E7B14}" type="presOf" srcId="{86D56D0A-55CD-4957-9670-F1970DA67497}" destId="{0C717C59-E6B4-44C8-82B1-5446E31B857D}" srcOrd="0" destOrd="0" presId="urn:microsoft.com/office/officeart/2005/8/layout/cycle6"/>
    <dgm:cxn modelId="{868859C4-33B5-493C-A690-FCA28E73953D}" type="presOf" srcId="{075709E1-81AD-430F-B50B-6ECDE8FECE7C}" destId="{3FA44D8D-8372-4860-9989-D9853C6837DE}" srcOrd="0" destOrd="0" presId="urn:microsoft.com/office/officeart/2005/8/layout/cycle6"/>
    <dgm:cxn modelId="{7960D320-518D-43CB-A103-88F8AFA6D06D}" type="presOf" srcId="{F6AC5822-34BA-4AB7-A17A-619F8E442C68}" destId="{5FB68188-862C-45F7-94FC-BA6BC4BB8F43}" srcOrd="0" destOrd="0" presId="urn:microsoft.com/office/officeart/2005/8/layout/cycle6"/>
    <dgm:cxn modelId="{C0ABF2BD-5910-4E6B-84F9-C949C2F9CBA1}" srcId="{7D9E1C1D-257E-432B-A900-965CABBF8AEE}" destId="{51E63D7B-8073-4F75-B618-B1ECED27DB69}" srcOrd="4" destOrd="0" parTransId="{5E1E12E4-5AE0-439E-A7EF-45696B07AFCA}" sibTransId="{ED940D90-2B1C-4CF1-8E7B-08B3127732A4}"/>
    <dgm:cxn modelId="{99A0D6E4-CC08-45CA-9435-14E0154FD526}" srcId="{7D9E1C1D-257E-432B-A900-965CABBF8AEE}" destId="{44764C49-98F1-4BA7-A8FB-6DC95CEB1FD2}" srcOrd="2" destOrd="0" parTransId="{63625637-645E-4784-92AA-AD826EE72233}" sibTransId="{86D56D0A-55CD-4957-9670-F1970DA67497}"/>
    <dgm:cxn modelId="{4ED628BF-64B3-4E4A-A2F3-3BFE3ACC1047}" type="presOf" srcId="{ED940D90-2B1C-4CF1-8E7B-08B3127732A4}" destId="{E58F7994-9714-4C6A-8D68-C6DDD1F6D4E6}" srcOrd="0" destOrd="0" presId="urn:microsoft.com/office/officeart/2005/8/layout/cycle6"/>
    <dgm:cxn modelId="{894939B8-5368-4162-A99B-0C7FD6E0A95F}" type="presOf" srcId="{4F8B7470-0597-45E3-9058-094A638C06C7}" destId="{3AB22B0B-9BB4-42F0-B0ED-C59BAFDCADF8}" srcOrd="0" destOrd="0" presId="urn:microsoft.com/office/officeart/2005/8/layout/cycle6"/>
    <dgm:cxn modelId="{5DABA8E4-4712-4FEA-BB22-90358C66E207}" type="presOf" srcId="{90A8F32E-DA42-463A-802C-F629F9F74E35}" destId="{5CDF4852-32CA-4801-9A28-3981D3AF93B9}" srcOrd="0" destOrd="0" presId="urn:microsoft.com/office/officeart/2005/8/layout/cycle6"/>
    <dgm:cxn modelId="{5F988F85-339B-4A61-BE2E-86FD98A92F22}" type="presOf" srcId="{CC94A2B9-5386-428D-9540-B5F6F42448FA}" destId="{9BDB7010-BEFA-4096-AD58-1107D73C1274}" srcOrd="0" destOrd="0" presId="urn:microsoft.com/office/officeart/2005/8/layout/cycle6"/>
    <dgm:cxn modelId="{411FC058-6918-4FD5-8276-DE6006FCB57B}" srcId="{7D9E1C1D-257E-432B-A900-965CABBF8AEE}" destId="{CC94A2B9-5386-428D-9540-B5F6F42448FA}" srcOrd="3" destOrd="0" parTransId="{A8792B37-C138-44D7-81DF-AA0CF11CE828}" sibTransId="{90A8F32E-DA42-463A-802C-F629F9F74E35}"/>
    <dgm:cxn modelId="{8FFEA58C-DA77-45D1-94CB-51EC8EAB6539}" type="presParOf" srcId="{479FF57B-0D77-485B-841A-6833C660B24E}" destId="{A5DE9A30-BF0B-4EF4-9DEA-603ADAF3E69E}" srcOrd="0" destOrd="0" presId="urn:microsoft.com/office/officeart/2005/8/layout/cycle6"/>
    <dgm:cxn modelId="{694EF361-727F-4688-ADED-35AEC6F9C645}" type="presParOf" srcId="{479FF57B-0D77-485B-841A-6833C660B24E}" destId="{AF00700B-C201-489C-9FD3-C88616CB49FF}" srcOrd="1" destOrd="0" presId="urn:microsoft.com/office/officeart/2005/8/layout/cycle6"/>
    <dgm:cxn modelId="{7CABD41C-CFE1-46E0-8CDC-E702D0BEDE04}" type="presParOf" srcId="{479FF57B-0D77-485B-841A-6833C660B24E}" destId="{3FA44D8D-8372-4860-9989-D9853C6837DE}" srcOrd="2" destOrd="0" presId="urn:microsoft.com/office/officeart/2005/8/layout/cycle6"/>
    <dgm:cxn modelId="{B90712E7-9577-4F82-B4B1-1918237CC8F4}" type="presParOf" srcId="{479FF57B-0D77-485B-841A-6833C660B24E}" destId="{3AB22B0B-9BB4-42F0-B0ED-C59BAFDCADF8}" srcOrd="3" destOrd="0" presId="urn:microsoft.com/office/officeart/2005/8/layout/cycle6"/>
    <dgm:cxn modelId="{4CD65154-37A3-449F-9379-59DD12735C01}" type="presParOf" srcId="{479FF57B-0D77-485B-841A-6833C660B24E}" destId="{3E1467F6-A945-434A-B413-4FEE5449C833}" srcOrd="4" destOrd="0" presId="urn:microsoft.com/office/officeart/2005/8/layout/cycle6"/>
    <dgm:cxn modelId="{8F927502-3EA0-44A5-A3AD-78D7A721308F}" type="presParOf" srcId="{479FF57B-0D77-485B-841A-6833C660B24E}" destId="{5FB68188-862C-45F7-94FC-BA6BC4BB8F43}" srcOrd="5" destOrd="0" presId="urn:microsoft.com/office/officeart/2005/8/layout/cycle6"/>
    <dgm:cxn modelId="{A78CB73B-864A-4CF1-B4CA-BF9FA24F73CD}" type="presParOf" srcId="{479FF57B-0D77-485B-841A-6833C660B24E}" destId="{F0E8075C-F2D7-44D3-839A-0564AD015273}" srcOrd="6" destOrd="0" presId="urn:microsoft.com/office/officeart/2005/8/layout/cycle6"/>
    <dgm:cxn modelId="{690D8F48-23D5-46D4-B6CC-F4520D2E6B25}" type="presParOf" srcId="{479FF57B-0D77-485B-841A-6833C660B24E}" destId="{D96810F8-AC53-4FE9-8545-27E5D25EFCE6}" srcOrd="7" destOrd="0" presId="urn:microsoft.com/office/officeart/2005/8/layout/cycle6"/>
    <dgm:cxn modelId="{CA45FC97-2E8C-4636-B485-A5237E9825A1}" type="presParOf" srcId="{479FF57B-0D77-485B-841A-6833C660B24E}" destId="{0C717C59-E6B4-44C8-82B1-5446E31B857D}" srcOrd="8" destOrd="0" presId="urn:microsoft.com/office/officeart/2005/8/layout/cycle6"/>
    <dgm:cxn modelId="{CAD0BB26-86EF-47B8-9147-80543C525DCA}" type="presParOf" srcId="{479FF57B-0D77-485B-841A-6833C660B24E}" destId="{9BDB7010-BEFA-4096-AD58-1107D73C1274}" srcOrd="9" destOrd="0" presId="urn:microsoft.com/office/officeart/2005/8/layout/cycle6"/>
    <dgm:cxn modelId="{9A4CB894-8E68-4311-8A8C-A1AD2A40045E}" type="presParOf" srcId="{479FF57B-0D77-485B-841A-6833C660B24E}" destId="{760FF0CE-033D-48D1-A136-746B9C9E40BC}" srcOrd="10" destOrd="0" presId="urn:microsoft.com/office/officeart/2005/8/layout/cycle6"/>
    <dgm:cxn modelId="{7910A1BF-86AF-41B1-9693-F84919659D9D}" type="presParOf" srcId="{479FF57B-0D77-485B-841A-6833C660B24E}" destId="{5CDF4852-32CA-4801-9A28-3981D3AF93B9}" srcOrd="11" destOrd="0" presId="urn:microsoft.com/office/officeart/2005/8/layout/cycle6"/>
    <dgm:cxn modelId="{0344C292-D48C-46DF-98D1-BDA8267B74D4}" type="presParOf" srcId="{479FF57B-0D77-485B-841A-6833C660B24E}" destId="{E368D500-B345-45F8-88E8-5566B54AC6D3}" srcOrd="12" destOrd="0" presId="urn:microsoft.com/office/officeart/2005/8/layout/cycle6"/>
    <dgm:cxn modelId="{80C3F5EB-C1DE-49AD-AF83-113941EB5435}" type="presParOf" srcId="{479FF57B-0D77-485B-841A-6833C660B24E}" destId="{5D2ED8D3-C2AD-470D-A256-C0FE9D5488AB}" srcOrd="13" destOrd="0" presId="urn:microsoft.com/office/officeart/2005/8/layout/cycle6"/>
    <dgm:cxn modelId="{B8358880-72DD-4527-9D1F-49215A473A14}" type="presParOf" srcId="{479FF57B-0D77-485B-841A-6833C660B24E}" destId="{E58F7994-9714-4C6A-8D68-C6DDD1F6D4E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E1C1D-257E-432B-A900-965CABBF8AEE}" type="doc">
      <dgm:prSet loTypeId="urn:microsoft.com/office/officeart/2005/8/layout/cycle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EB3FB6E-609E-465C-87C4-566F7ABB9215}">
      <dgm:prSet phldrT="[Текст]" custT="1"/>
      <dgm:spPr/>
      <dgm:t>
        <a:bodyPr/>
        <a:lstStyle/>
        <a:p>
          <a:r>
            <a:rPr lang="ru-R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бульон</a:t>
          </a:r>
          <a:endParaRPr lang="ru-RU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788F7D1-6A56-4BB7-A0BE-0105F2F14540}" type="parTrans" cxnId="{2F911807-ACD1-4898-A2AE-29DD11AB9AAF}">
      <dgm:prSet/>
      <dgm:spPr/>
      <dgm:t>
        <a:bodyPr/>
        <a:lstStyle/>
        <a:p>
          <a:endParaRPr lang="ru-RU"/>
        </a:p>
      </dgm:t>
    </dgm:pt>
    <dgm:pt modelId="{075709E1-81AD-430F-B50B-6ECDE8FECE7C}" type="sibTrans" cxnId="{2F911807-ACD1-4898-A2AE-29DD11AB9AAF}">
      <dgm:prSet/>
      <dgm:spPr/>
      <dgm:t>
        <a:bodyPr/>
        <a:lstStyle/>
        <a:p>
          <a:endParaRPr lang="ru-RU"/>
        </a:p>
      </dgm:t>
    </dgm:pt>
    <dgm:pt modelId="{4F8B7470-0597-45E3-9058-094A638C06C7}">
      <dgm:prSet phldrT="[Текст]" custT="1"/>
      <dgm:spPr/>
      <dgm:t>
        <a:bodyPr/>
        <a:lstStyle/>
        <a:p>
          <a:r>
            <a:rPr lang="ru-RU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молоко</a:t>
          </a:r>
          <a:endParaRPr lang="ru-RU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EA33FE3-3D08-4BD0-B251-2548BA87F73D}" type="parTrans" cxnId="{FE200058-BD54-47C1-8D63-1198CDAB776D}">
      <dgm:prSet/>
      <dgm:spPr/>
      <dgm:t>
        <a:bodyPr/>
        <a:lstStyle/>
        <a:p>
          <a:endParaRPr lang="ru-RU"/>
        </a:p>
      </dgm:t>
    </dgm:pt>
    <dgm:pt modelId="{F6AC5822-34BA-4AB7-A17A-619F8E442C68}" type="sibTrans" cxnId="{FE200058-BD54-47C1-8D63-1198CDAB776D}">
      <dgm:prSet/>
      <dgm:spPr/>
      <dgm:t>
        <a:bodyPr/>
        <a:lstStyle/>
        <a:p>
          <a:endParaRPr lang="ru-RU"/>
        </a:p>
      </dgm:t>
    </dgm:pt>
    <dgm:pt modelId="{44764C49-98F1-4BA7-A8FB-6DC95CEB1FD2}">
      <dgm:prSet phldrT="[Текст]" custT="1"/>
      <dgm:spPr/>
      <dgm:t>
        <a:bodyPr/>
        <a:lstStyle/>
        <a:p>
          <a:r>
            <a:rPr lang="ru-RU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Хлебный квас</a:t>
          </a:r>
          <a:endParaRPr lang="ru-RU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625637-645E-4784-92AA-AD826EE72233}" type="parTrans" cxnId="{99A0D6E4-CC08-45CA-9435-14E0154FD526}">
      <dgm:prSet/>
      <dgm:spPr/>
      <dgm:t>
        <a:bodyPr/>
        <a:lstStyle/>
        <a:p>
          <a:endParaRPr lang="ru-RU"/>
        </a:p>
      </dgm:t>
    </dgm:pt>
    <dgm:pt modelId="{86D56D0A-55CD-4957-9670-F1970DA67497}" type="sibTrans" cxnId="{99A0D6E4-CC08-45CA-9435-14E0154FD526}">
      <dgm:prSet/>
      <dgm:spPr/>
      <dgm:t>
        <a:bodyPr/>
        <a:lstStyle/>
        <a:p>
          <a:endParaRPr lang="ru-RU"/>
        </a:p>
      </dgm:t>
    </dgm:pt>
    <dgm:pt modelId="{CC94A2B9-5386-428D-9540-B5F6F42448FA}">
      <dgm:prSet phldrT="[Текст]"/>
      <dgm:spPr/>
      <dgm:t>
        <a:bodyPr/>
        <a:lstStyle/>
        <a:p>
          <a:r>
            <a:rPr lang="ru-RU" b="1" smtClean="0"/>
            <a:t>Кисло-молочные продукты</a:t>
          </a:r>
          <a:endParaRPr lang="ru-RU" b="1" dirty="0"/>
        </a:p>
      </dgm:t>
    </dgm:pt>
    <dgm:pt modelId="{A8792B37-C138-44D7-81DF-AA0CF11CE828}" type="parTrans" cxnId="{411FC058-6918-4FD5-8276-DE6006FCB57B}">
      <dgm:prSet/>
      <dgm:spPr/>
      <dgm:t>
        <a:bodyPr/>
        <a:lstStyle/>
        <a:p>
          <a:endParaRPr lang="ru-RU"/>
        </a:p>
      </dgm:t>
    </dgm:pt>
    <dgm:pt modelId="{90A8F32E-DA42-463A-802C-F629F9F74E35}" type="sibTrans" cxnId="{411FC058-6918-4FD5-8276-DE6006FCB57B}">
      <dgm:prSet/>
      <dgm:spPr/>
      <dgm:t>
        <a:bodyPr/>
        <a:lstStyle/>
        <a:p>
          <a:endParaRPr lang="ru-RU"/>
        </a:p>
      </dgm:t>
    </dgm:pt>
    <dgm:pt modelId="{51E63D7B-8073-4F75-B618-B1ECED27DB69}">
      <dgm:prSet phldrT="[Текст]" custT="1"/>
      <dgm:spPr/>
      <dgm:t>
        <a:bodyPr/>
        <a:lstStyle/>
        <a:p>
          <a:r>
            <a:rPr lang="ru-R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Крупяные </a:t>
          </a:r>
        </a:p>
        <a:p>
          <a:r>
            <a:rPr lang="ru-R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 овощные отвары</a:t>
          </a:r>
          <a:endParaRPr lang="ru-RU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1E12E4-5AE0-439E-A7EF-45696B07AFCA}" type="parTrans" cxnId="{C0ABF2BD-5910-4E6B-84F9-C949C2F9CBA1}">
      <dgm:prSet/>
      <dgm:spPr/>
      <dgm:t>
        <a:bodyPr/>
        <a:lstStyle/>
        <a:p>
          <a:endParaRPr lang="ru-RU"/>
        </a:p>
      </dgm:t>
    </dgm:pt>
    <dgm:pt modelId="{ED940D90-2B1C-4CF1-8E7B-08B3127732A4}" type="sibTrans" cxnId="{C0ABF2BD-5910-4E6B-84F9-C949C2F9CBA1}">
      <dgm:prSet/>
      <dgm:spPr/>
      <dgm:t>
        <a:bodyPr/>
        <a:lstStyle/>
        <a:p>
          <a:endParaRPr lang="ru-RU"/>
        </a:p>
      </dgm:t>
    </dgm:pt>
    <dgm:pt modelId="{479FF57B-0D77-485B-841A-6833C660B24E}" type="pres">
      <dgm:prSet presAssocID="{7D9E1C1D-257E-432B-A900-965CABBF8A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DE9A30-BF0B-4EF4-9DEA-603ADAF3E69E}" type="pres">
      <dgm:prSet presAssocID="{9EB3FB6E-609E-465C-87C4-566F7ABB921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00700B-C201-489C-9FD3-C88616CB49FF}" type="pres">
      <dgm:prSet presAssocID="{9EB3FB6E-609E-465C-87C4-566F7ABB9215}" presName="spNode" presStyleCnt="0"/>
      <dgm:spPr/>
      <dgm:t>
        <a:bodyPr/>
        <a:lstStyle/>
        <a:p>
          <a:endParaRPr lang="ru-RU"/>
        </a:p>
      </dgm:t>
    </dgm:pt>
    <dgm:pt modelId="{3FA44D8D-8372-4860-9989-D9853C6837DE}" type="pres">
      <dgm:prSet presAssocID="{075709E1-81AD-430F-B50B-6ECDE8FECE7C}" presName="sibTrans" presStyleLbl="sibTrans1D1" presStyleIdx="0" presStyleCnt="5"/>
      <dgm:spPr/>
      <dgm:t>
        <a:bodyPr/>
        <a:lstStyle/>
        <a:p>
          <a:endParaRPr lang="ru-RU"/>
        </a:p>
      </dgm:t>
    </dgm:pt>
    <dgm:pt modelId="{3AB22B0B-9BB4-42F0-B0ED-C59BAFDCADF8}" type="pres">
      <dgm:prSet presAssocID="{4F8B7470-0597-45E3-9058-094A638C06C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1467F6-A945-434A-B413-4FEE5449C833}" type="pres">
      <dgm:prSet presAssocID="{4F8B7470-0597-45E3-9058-094A638C06C7}" presName="spNode" presStyleCnt="0"/>
      <dgm:spPr/>
      <dgm:t>
        <a:bodyPr/>
        <a:lstStyle/>
        <a:p>
          <a:endParaRPr lang="ru-RU"/>
        </a:p>
      </dgm:t>
    </dgm:pt>
    <dgm:pt modelId="{5FB68188-862C-45F7-94FC-BA6BC4BB8F43}" type="pres">
      <dgm:prSet presAssocID="{F6AC5822-34BA-4AB7-A17A-619F8E442C68}" presName="sibTrans" presStyleLbl="sibTrans1D1" presStyleIdx="1" presStyleCnt="5"/>
      <dgm:spPr/>
      <dgm:t>
        <a:bodyPr/>
        <a:lstStyle/>
        <a:p>
          <a:endParaRPr lang="ru-RU"/>
        </a:p>
      </dgm:t>
    </dgm:pt>
    <dgm:pt modelId="{F0E8075C-F2D7-44D3-839A-0564AD015273}" type="pres">
      <dgm:prSet presAssocID="{44764C49-98F1-4BA7-A8FB-6DC95CEB1FD2}" presName="node" presStyleLbl="node1" presStyleIdx="2" presStyleCnt="5" custScaleX="1255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6810F8-AC53-4FE9-8545-27E5D25EFCE6}" type="pres">
      <dgm:prSet presAssocID="{44764C49-98F1-4BA7-A8FB-6DC95CEB1FD2}" presName="spNode" presStyleCnt="0"/>
      <dgm:spPr/>
      <dgm:t>
        <a:bodyPr/>
        <a:lstStyle/>
        <a:p>
          <a:endParaRPr lang="ru-RU"/>
        </a:p>
      </dgm:t>
    </dgm:pt>
    <dgm:pt modelId="{0C717C59-E6B4-44C8-82B1-5446E31B857D}" type="pres">
      <dgm:prSet presAssocID="{86D56D0A-55CD-4957-9670-F1970DA67497}" presName="sibTrans" presStyleLbl="sibTrans1D1" presStyleIdx="2" presStyleCnt="5"/>
      <dgm:spPr/>
      <dgm:t>
        <a:bodyPr/>
        <a:lstStyle/>
        <a:p>
          <a:endParaRPr lang="ru-RU"/>
        </a:p>
      </dgm:t>
    </dgm:pt>
    <dgm:pt modelId="{9BDB7010-BEFA-4096-AD58-1107D73C1274}" type="pres">
      <dgm:prSet presAssocID="{CC94A2B9-5386-428D-9540-B5F6F42448FA}" presName="node" presStyleLbl="node1" presStyleIdx="3" presStyleCnt="5" custScaleX="142076" custScaleY="1521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0FF0CE-033D-48D1-A136-746B9C9E40BC}" type="pres">
      <dgm:prSet presAssocID="{CC94A2B9-5386-428D-9540-B5F6F42448FA}" presName="spNode" presStyleCnt="0"/>
      <dgm:spPr/>
      <dgm:t>
        <a:bodyPr/>
        <a:lstStyle/>
        <a:p>
          <a:endParaRPr lang="ru-RU"/>
        </a:p>
      </dgm:t>
    </dgm:pt>
    <dgm:pt modelId="{5CDF4852-32CA-4801-9A28-3981D3AF93B9}" type="pres">
      <dgm:prSet presAssocID="{90A8F32E-DA42-463A-802C-F629F9F74E35}" presName="sibTrans" presStyleLbl="sibTrans1D1" presStyleIdx="3" presStyleCnt="5"/>
      <dgm:spPr/>
      <dgm:t>
        <a:bodyPr/>
        <a:lstStyle/>
        <a:p>
          <a:endParaRPr lang="ru-RU"/>
        </a:p>
      </dgm:t>
    </dgm:pt>
    <dgm:pt modelId="{E368D500-B345-45F8-88E8-5566B54AC6D3}" type="pres">
      <dgm:prSet presAssocID="{51E63D7B-8073-4F75-B618-B1ECED27DB69}" presName="node" presStyleLbl="node1" presStyleIdx="4" presStyleCnt="5" custScaleX="155311" custScaleY="1550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2ED8D3-C2AD-470D-A256-C0FE9D5488AB}" type="pres">
      <dgm:prSet presAssocID="{51E63D7B-8073-4F75-B618-B1ECED27DB69}" presName="spNode" presStyleCnt="0"/>
      <dgm:spPr/>
      <dgm:t>
        <a:bodyPr/>
        <a:lstStyle/>
        <a:p>
          <a:endParaRPr lang="ru-RU"/>
        </a:p>
      </dgm:t>
    </dgm:pt>
    <dgm:pt modelId="{E58F7994-9714-4C6A-8D68-C6DDD1F6D4E6}" type="pres">
      <dgm:prSet presAssocID="{ED940D90-2B1C-4CF1-8E7B-08B3127732A4}" presName="sibTrans" presStyleLbl="sibTrans1D1" presStyleIdx="4" presStyleCnt="5"/>
      <dgm:spPr/>
      <dgm:t>
        <a:bodyPr/>
        <a:lstStyle/>
        <a:p>
          <a:endParaRPr lang="ru-RU"/>
        </a:p>
      </dgm:t>
    </dgm:pt>
  </dgm:ptLst>
  <dgm:cxnLst>
    <dgm:cxn modelId="{2F911807-ACD1-4898-A2AE-29DD11AB9AAF}" srcId="{7D9E1C1D-257E-432B-A900-965CABBF8AEE}" destId="{9EB3FB6E-609E-465C-87C4-566F7ABB9215}" srcOrd="0" destOrd="0" parTransId="{2788F7D1-6A56-4BB7-A0BE-0105F2F14540}" sibTransId="{075709E1-81AD-430F-B50B-6ECDE8FECE7C}"/>
    <dgm:cxn modelId="{AC8716B5-35A4-429C-B519-5F25D7D5B97C}" type="presOf" srcId="{075709E1-81AD-430F-B50B-6ECDE8FECE7C}" destId="{3FA44D8D-8372-4860-9989-D9853C6837DE}" srcOrd="0" destOrd="0" presId="urn:microsoft.com/office/officeart/2005/8/layout/cycle6"/>
    <dgm:cxn modelId="{C82B02ED-F3E0-4774-810E-75D55F234108}" type="presOf" srcId="{44764C49-98F1-4BA7-A8FB-6DC95CEB1FD2}" destId="{F0E8075C-F2D7-44D3-839A-0564AD015273}" srcOrd="0" destOrd="0" presId="urn:microsoft.com/office/officeart/2005/8/layout/cycle6"/>
    <dgm:cxn modelId="{73243B82-8494-4B15-9227-BCA0F6FFC38C}" type="presOf" srcId="{7D9E1C1D-257E-432B-A900-965CABBF8AEE}" destId="{479FF57B-0D77-485B-841A-6833C660B24E}" srcOrd="0" destOrd="0" presId="urn:microsoft.com/office/officeart/2005/8/layout/cycle6"/>
    <dgm:cxn modelId="{10E0177E-85FE-43F4-B67F-146E8C03AE5F}" type="presOf" srcId="{86D56D0A-55CD-4957-9670-F1970DA67497}" destId="{0C717C59-E6B4-44C8-82B1-5446E31B857D}" srcOrd="0" destOrd="0" presId="urn:microsoft.com/office/officeart/2005/8/layout/cycle6"/>
    <dgm:cxn modelId="{FE200058-BD54-47C1-8D63-1198CDAB776D}" srcId="{7D9E1C1D-257E-432B-A900-965CABBF8AEE}" destId="{4F8B7470-0597-45E3-9058-094A638C06C7}" srcOrd="1" destOrd="0" parTransId="{9EA33FE3-3D08-4BD0-B251-2548BA87F73D}" sibTransId="{F6AC5822-34BA-4AB7-A17A-619F8E442C68}"/>
    <dgm:cxn modelId="{E2ED3B72-9171-4F67-B1D9-C0CD34A94A20}" type="presOf" srcId="{4F8B7470-0597-45E3-9058-094A638C06C7}" destId="{3AB22B0B-9BB4-42F0-B0ED-C59BAFDCADF8}" srcOrd="0" destOrd="0" presId="urn:microsoft.com/office/officeart/2005/8/layout/cycle6"/>
    <dgm:cxn modelId="{FCB1484A-E20C-4A0A-9F9B-E467DEAADCC4}" type="presOf" srcId="{ED940D90-2B1C-4CF1-8E7B-08B3127732A4}" destId="{E58F7994-9714-4C6A-8D68-C6DDD1F6D4E6}" srcOrd="0" destOrd="0" presId="urn:microsoft.com/office/officeart/2005/8/layout/cycle6"/>
    <dgm:cxn modelId="{8F4B330E-0C95-4898-A55D-B699C0A8D39D}" type="presOf" srcId="{90A8F32E-DA42-463A-802C-F629F9F74E35}" destId="{5CDF4852-32CA-4801-9A28-3981D3AF93B9}" srcOrd="0" destOrd="0" presId="urn:microsoft.com/office/officeart/2005/8/layout/cycle6"/>
    <dgm:cxn modelId="{C0ABF2BD-5910-4E6B-84F9-C949C2F9CBA1}" srcId="{7D9E1C1D-257E-432B-A900-965CABBF8AEE}" destId="{51E63D7B-8073-4F75-B618-B1ECED27DB69}" srcOrd="4" destOrd="0" parTransId="{5E1E12E4-5AE0-439E-A7EF-45696B07AFCA}" sibTransId="{ED940D90-2B1C-4CF1-8E7B-08B3127732A4}"/>
    <dgm:cxn modelId="{4BA617F1-61DF-40B3-8176-090F11A3EA65}" type="presOf" srcId="{9EB3FB6E-609E-465C-87C4-566F7ABB9215}" destId="{A5DE9A30-BF0B-4EF4-9DEA-603ADAF3E69E}" srcOrd="0" destOrd="0" presId="urn:microsoft.com/office/officeart/2005/8/layout/cycle6"/>
    <dgm:cxn modelId="{99A0D6E4-CC08-45CA-9435-14E0154FD526}" srcId="{7D9E1C1D-257E-432B-A900-965CABBF8AEE}" destId="{44764C49-98F1-4BA7-A8FB-6DC95CEB1FD2}" srcOrd="2" destOrd="0" parTransId="{63625637-645E-4784-92AA-AD826EE72233}" sibTransId="{86D56D0A-55CD-4957-9670-F1970DA67497}"/>
    <dgm:cxn modelId="{98411C54-92E9-441B-AC4C-49B2959D7144}" type="presOf" srcId="{51E63D7B-8073-4F75-B618-B1ECED27DB69}" destId="{E368D500-B345-45F8-88E8-5566B54AC6D3}" srcOrd="0" destOrd="0" presId="urn:microsoft.com/office/officeart/2005/8/layout/cycle6"/>
    <dgm:cxn modelId="{25821414-2283-4297-BF5A-53379AD0A378}" type="presOf" srcId="{F6AC5822-34BA-4AB7-A17A-619F8E442C68}" destId="{5FB68188-862C-45F7-94FC-BA6BC4BB8F43}" srcOrd="0" destOrd="0" presId="urn:microsoft.com/office/officeart/2005/8/layout/cycle6"/>
    <dgm:cxn modelId="{BAB61F4E-B6E0-41A3-9CF2-25A2364DBF44}" type="presOf" srcId="{CC94A2B9-5386-428D-9540-B5F6F42448FA}" destId="{9BDB7010-BEFA-4096-AD58-1107D73C1274}" srcOrd="0" destOrd="0" presId="urn:microsoft.com/office/officeart/2005/8/layout/cycle6"/>
    <dgm:cxn modelId="{411FC058-6918-4FD5-8276-DE6006FCB57B}" srcId="{7D9E1C1D-257E-432B-A900-965CABBF8AEE}" destId="{CC94A2B9-5386-428D-9540-B5F6F42448FA}" srcOrd="3" destOrd="0" parTransId="{A8792B37-C138-44D7-81DF-AA0CF11CE828}" sibTransId="{90A8F32E-DA42-463A-802C-F629F9F74E35}"/>
    <dgm:cxn modelId="{383AEDFA-EDE2-42D7-BAC6-8EFA5D4A3DDF}" type="presParOf" srcId="{479FF57B-0D77-485B-841A-6833C660B24E}" destId="{A5DE9A30-BF0B-4EF4-9DEA-603ADAF3E69E}" srcOrd="0" destOrd="0" presId="urn:microsoft.com/office/officeart/2005/8/layout/cycle6"/>
    <dgm:cxn modelId="{72C5DF00-3F7F-46D3-BFB0-F6B8E2450A7B}" type="presParOf" srcId="{479FF57B-0D77-485B-841A-6833C660B24E}" destId="{AF00700B-C201-489C-9FD3-C88616CB49FF}" srcOrd="1" destOrd="0" presId="urn:microsoft.com/office/officeart/2005/8/layout/cycle6"/>
    <dgm:cxn modelId="{6761F0DD-9213-4C08-8A3B-31D55AC43CF2}" type="presParOf" srcId="{479FF57B-0D77-485B-841A-6833C660B24E}" destId="{3FA44D8D-8372-4860-9989-D9853C6837DE}" srcOrd="2" destOrd="0" presId="urn:microsoft.com/office/officeart/2005/8/layout/cycle6"/>
    <dgm:cxn modelId="{025766B4-16C9-47E8-B223-44BF05A1E033}" type="presParOf" srcId="{479FF57B-0D77-485B-841A-6833C660B24E}" destId="{3AB22B0B-9BB4-42F0-B0ED-C59BAFDCADF8}" srcOrd="3" destOrd="0" presId="urn:microsoft.com/office/officeart/2005/8/layout/cycle6"/>
    <dgm:cxn modelId="{BCF17238-7F35-4CA4-8C84-C96C5D87F365}" type="presParOf" srcId="{479FF57B-0D77-485B-841A-6833C660B24E}" destId="{3E1467F6-A945-434A-B413-4FEE5449C833}" srcOrd="4" destOrd="0" presId="urn:microsoft.com/office/officeart/2005/8/layout/cycle6"/>
    <dgm:cxn modelId="{BB53FD41-9013-48FF-A6BF-6FFB2B92F498}" type="presParOf" srcId="{479FF57B-0D77-485B-841A-6833C660B24E}" destId="{5FB68188-862C-45F7-94FC-BA6BC4BB8F43}" srcOrd="5" destOrd="0" presId="urn:microsoft.com/office/officeart/2005/8/layout/cycle6"/>
    <dgm:cxn modelId="{AE97906B-C427-4AA8-9D3F-5E2A0E93DEF7}" type="presParOf" srcId="{479FF57B-0D77-485B-841A-6833C660B24E}" destId="{F0E8075C-F2D7-44D3-839A-0564AD015273}" srcOrd="6" destOrd="0" presId="urn:microsoft.com/office/officeart/2005/8/layout/cycle6"/>
    <dgm:cxn modelId="{6B034947-E3A0-4954-9EDB-95E14779E3F3}" type="presParOf" srcId="{479FF57B-0D77-485B-841A-6833C660B24E}" destId="{D96810F8-AC53-4FE9-8545-27E5D25EFCE6}" srcOrd="7" destOrd="0" presId="urn:microsoft.com/office/officeart/2005/8/layout/cycle6"/>
    <dgm:cxn modelId="{9822D63C-11EE-49C8-9BCF-4883E267657D}" type="presParOf" srcId="{479FF57B-0D77-485B-841A-6833C660B24E}" destId="{0C717C59-E6B4-44C8-82B1-5446E31B857D}" srcOrd="8" destOrd="0" presId="urn:microsoft.com/office/officeart/2005/8/layout/cycle6"/>
    <dgm:cxn modelId="{189F87C7-D2E6-4C4F-8636-382CE88E81E1}" type="presParOf" srcId="{479FF57B-0D77-485B-841A-6833C660B24E}" destId="{9BDB7010-BEFA-4096-AD58-1107D73C1274}" srcOrd="9" destOrd="0" presId="urn:microsoft.com/office/officeart/2005/8/layout/cycle6"/>
    <dgm:cxn modelId="{11BF304D-B868-4FB5-B5C9-D281A85B0BFB}" type="presParOf" srcId="{479FF57B-0D77-485B-841A-6833C660B24E}" destId="{760FF0CE-033D-48D1-A136-746B9C9E40BC}" srcOrd="10" destOrd="0" presId="urn:microsoft.com/office/officeart/2005/8/layout/cycle6"/>
    <dgm:cxn modelId="{3812CF40-35ED-4C07-9EAC-50EB7A87DAF5}" type="presParOf" srcId="{479FF57B-0D77-485B-841A-6833C660B24E}" destId="{5CDF4852-32CA-4801-9A28-3981D3AF93B9}" srcOrd="11" destOrd="0" presId="urn:microsoft.com/office/officeart/2005/8/layout/cycle6"/>
    <dgm:cxn modelId="{48534D0B-D835-4EE3-B0DF-DED5496554A2}" type="presParOf" srcId="{479FF57B-0D77-485B-841A-6833C660B24E}" destId="{E368D500-B345-45F8-88E8-5566B54AC6D3}" srcOrd="12" destOrd="0" presId="urn:microsoft.com/office/officeart/2005/8/layout/cycle6"/>
    <dgm:cxn modelId="{03D129C5-5314-48A8-B6C1-9FEA78FDB14A}" type="presParOf" srcId="{479FF57B-0D77-485B-841A-6833C660B24E}" destId="{5D2ED8D3-C2AD-470D-A256-C0FE9D5488AB}" srcOrd="13" destOrd="0" presId="urn:microsoft.com/office/officeart/2005/8/layout/cycle6"/>
    <dgm:cxn modelId="{1C25B2D4-774E-4948-8434-F73D52512792}" type="presParOf" srcId="{479FF57B-0D77-485B-841A-6833C660B24E}" destId="{E58F7994-9714-4C6A-8D68-C6DDD1F6D4E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DE9A30-BF0B-4EF4-9DEA-603ADAF3E69E}">
      <dsp:nvSpPr>
        <dsp:cNvPr id="0" name=""/>
        <dsp:cNvSpPr/>
      </dsp:nvSpPr>
      <dsp:spPr>
        <a:xfrm>
          <a:off x="2640439" y="2153"/>
          <a:ext cx="1559880" cy="10139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200" kern="1200" dirty="0"/>
        </a:p>
      </dsp:txBody>
      <dsp:txXfrm>
        <a:off x="2640439" y="2153"/>
        <a:ext cx="1559880" cy="1013922"/>
      </dsp:txXfrm>
    </dsp:sp>
    <dsp:sp modelId="{3FA44D8D-8372-4860-9989-D9853C6837DE}">
      <dsp:nvSpPr>
        <dsp:cNvPr id="0" name=""/>
        <dsp:cNvSpPr/>
      </dsp:nvSpPr>
      <dsp:spPr>
        <a:xfrm>
          <a:off x="1393343" y="509114"/>
          <a:ext cx="4054073" cy="4054073"/>
        </a:xfrm>
        <a:custGeom>
          <a:avLst/>
          <a:gdLst/>
          <a:ahLst/>
          <a:cxnLst/>
          <a:rect l="0" t="0" r="0" b="0"/>
          <a:pathLst>
            <a:path>
              <a:moveTo>
                <a:pt x="2817709" y="160565"/>
              </a:moveTo>
              <a:arcTo wR="2027036" hR="2027036" stAng="17577506" swAng="19630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22B0B-9BB4-42F0-B0ED-C59BAFDCADF8}">
      <dsp:nvSpPr>
        <dsp:cNvPr id="0" name=""/>
        <dsp:cNvSpPr/>
      </dsp:nvSpPr>
      <dsp:spPr>
        <a:xfrm>
          <a:off x="4568266" y="1402801"/>
          <a:ext cx="1559880" cy="10139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200" kern="1200" dirty="0"/>
        </a:p>
      </dsp:txBody>
      <dsp:txXfrm>
        <a:off x="4568266" y="1402801"/>
        <a:ext cx="1559880" cy="1013922"/>
      </dsp:txXfrm>
    </dsp:sp>
    <dsp:sp modelId="{5FB68188-862C-45F7-94FC-BA6BC4BB8F43}">
      <dsp:nvSpPr>
        <dsp:cNvPr id="0" name=""/>
        <dsp:cNvSpPr/>
      </dsp:nvSpPr>
      <dsp:spPr>
        <a:xfrm>
          <a:off x="1393343" y="509114"/>
          <a:ext cx="4054073" cy="4054073"/>
        </a:xfrm>
        <a:custGeom>
          <a:avLst/>
          <a:gdLst/>
          <a:ahLst/>
          <a:cxnLst/>
          <a:rect l="0" t="0" r="0" b="0"/>
          <a:pathLst>
            <a:path>
              <a:moveTo>
                <a:pt x="4051276" y="1920573"/>
              </a:moveTo>
              <a:arcTo wR="2027036" hR="2027036" stAng="21419360" swAng="219747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8075C-F2D7-44D3-839A-0564AD015273}">
      <dsp:nvSpPr>
        <dsp:cNvPr id="0" name=""/>
        <dsp:cNvSpPr/>
      </dsp:nvSpPr>
      <dsp:spPr>
        <a:xfrm>
          <a:off x="3831902" y="3669097"/>
          <a:ext cx="1559880" cy="10139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200" kern="1200" dirty="0"/>
        </a:p>
      </dsp:txBody>
      <dsp:txXfrm>
        <a:off x="3831902" y="3669097"/>
        <a:ext cx="1559880" cy="1013922"/>
      </dsp:txXfrm>
    </dsp:sp>
    <dsp:sp modelId="{0C717C59-E6B4-44C8-82B1-5446E31B857D}">
      <dsp:nvSpPr>
        <dsp:cNvPr id="0" name=""/>
        <dsp:cNvSpPr/>
      </dsp:nvSpPr>
      <dsp:spPr>
        <a:xfrm>
          <a:off x="1393343" y="509114"/>
          <a:ext cx="4054073" cy="4054073"/>
        </a:xfrm>
        <a:custGeom>
          <a:avLst/>
          <a:gdLst/>
          <a:ahLst/>
          <a:cxnLst/>
          <a:rect l="0" t="0" r="0" b="0"/>
          <a:pathLst>
            <a:path>
              <a:moveTo>
                <a:pt x="2430496" y="4013515"/>
              </a:moveTo>
              <a:arcTo wR="2027036" hR="2027036" stAng="4711153" swAng="137769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B7010-BEFA-4096-AD58-1107D73C1274}">
      <dsp:nvSpPr>
        <dsp:cNvPr id="0" name=""/>
        <dsp:cNvSpPr/>
      </dsp:nvSpPr>
      <dsp:spPr>
        <a:xfrm>
          <a:off x="1448977" y="3669097"/>
          <a:ext cx="1559880" cy="10139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200" kern="1200" dirty="0"/>
        </a:p>
      </dsp:txBody>
      <dsp:txXfrm>
        <a:off x="1448977" y="3669097"/>
        <a:ext cx="1559880" cy="1013922"/>
      </dsp:txXfrm>
    </dsp:sp>
    <dsp:sp modelId="{5CDF4852-32CA-4801-9A28-3981D3AF93B9}">
      <dsp:nvSpPr>
        <dsp:cNvPr id="0" name=""/>
        <dsp:cNvSpPr/>
      </dsp:nvSpPr>
      <dsp:spPr>
        <a:xfrm>
          <a:off x="1393343" y="509114"/>
          <a:ext cx="4054073" cy="4054073"/>
        </a:xfrm>
        <a:custGeom>
          <a:avLst/>
          <a:gdLst/>
          <a:ahLst/>
          <a:cxnLst/>
          <a:rect l="0" t="0" r="0" b="0"/>
          <a:pathLst>
            <a:path>
              <a:moveTo>
                <a:pt x="338948" y="3149193"/>
              </a:moveTo>
              <a:arcTo wR="2027036" hR="2027036" stAng="8783162" swAng="219747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8D500-B345-45F8-88E8-5566B54AC6D3}">
      <dsp:nvSpPr>
        <dsp:cNvPr id="0" name=""/>
        <dsp:cNvSpPr/>
      </dsp:nvSpPr>
      <dsp:spPr>
        <a:xfrm>
          <a:off x="712613" y="1402801"/>
          <a:ext cx="1559880" cy="10139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200" kern="1200" dirty="0"/>
        </a:p>
      </dsp:txBody>
      <dsp:txXfrm>
        <a:off x="712613" y="1402801"/>
        <a:ext cx="1559880" cy="1013922"/>
      </dsp:txXfrm>
    </dsp:sp>
    <dsp:sp modelId="{E58F7994-9714-4C6A-8D68-C6DDD1F6D4E6}">
      <dsp:nvSpPr>
        <dsp:cNvPr id="0" name=""/>
        <dsp:cNvSpPr/>
      </dsp:nvSpPr>
      <dsp:spPr>
        <a:xfrm>
          <a:off x="1393343" y="509114"/>
          <a:ext cx="4054073" cy="4054073"/>
        </a:xfrm>
        <a:custGeom>
          <a:avLst/>
          <a:gdLst/>
          <a:ahLst/>
          <a:cxnLst/>
          <a:rect l="0" t="0" r="0" b="0"/>
          <a:pathLst>
            <a:path>
              <a:moveTo>
                <a:pt x="352979" y="884053"/>
              </a:moveTo>
              <a:arcTo wR="2027036" hR="2027036" stAng="12859427" swAng="19630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DE9A30-BF0B-4EF4-9DEA-603ADAF3E69E}">
      <dsp:nvSpPr>
        <dsp:cNvPr id="0" name=""/>
        <dsp:cNvSpPr/>
      </dsp:nvSpPr>
      <dsp:spPr>
        <a:xfrm>
          <a:off x="2917945" y="-91168"/>
          <a:ext cx="1488540" cy="9675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бульон</a:t>
          </a:r>
          <a:endParaRPr lang="ru-RU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17945" y="-91168"/>
        <a:ext cx="1488540" cy="967551"/>
      </dsp:txXfrm>
    </dsp:sp>
    <dsp:sp modelId="{3FA44D8D-8372-4860-9989-D9853C6837DE}">
      <dsp:nvSpPr>
        <dsp:cNvPr id="0" name=""/>
        <dsp:cNvSpPr/>
      </dsp:nvSpPr>
      <dsp:spPr>
        <a:xfrm>
          <a:off x="1728088" y="392607"/>
          <a:ext cx="3868254" cy="3868254"/>
        </a:xfrm>
        <a:custGeom>
          <a:avLst/>
          <a:gdLst/>
          <a:ahLst/>
          <a:cxnLst/>
          <a:rect l="0" t="0" r="0" b="0"/>
          <a:pathLst>
            <a:path>
              <a:moveTo>
                <a:pt x="2688636" y="153238"/>
              </a:moveTo>
              <a:arcTo wR="1934127" hR="1934127" stAng="17577655" swAng="19628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22B0B-9BB4-42F0-B0ED-C59BAFDCADF8}">
      <dsp:nvSpPr>
        <dsp:cNvPr id="0" name=""/>
        <dsp:cNvSpPr/>
      </dsp:nvSpPr>
      <dsp:spPr>
        <a:xfrm>
          <a:off x="4757409" y="1245281"/>
          <a:ext cx="1488540" cy="9675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молоко</a:t>
          </a:r>
          <a:endParaRPr lang="ru-RU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57409" y="1245281"/>
        <a:ext cx="1488540" cy="967551"/>
      </dsp:txXfrm>
    </dsp:sp>
    <dsp:sp modelId="{5FB68188-862C-45F7-94FC-BA6BC4BB8F43}">
      <dsp:nvSpPr>
        <dsp:cNvPr id="0" name=""/>
        <dsp:cNvSpPr/>
      </dsp:nvSpPr>
      <dsp:spPr>
        <a:xfrm>
          <a:off x="1728088" y="392607"/>
          <a:ext cx="3868254" cy="3868254"/>
        </a:xfrm>
        <a:custGeom>
          <a:avLst/>
          <a:gdLst/>
          <a:ahLst/>
          <a:cxnLst/>
          <a:rect l="0" t="0" r="0" b="0"/>
          <a:pathLst>
            <a:path>
              <a:moveTo>
                <a:pt x="3865587" y="1832593"/>
              </a:moveTo>
              <a:arcTo wR="1934127" hR="1934127" stAng="21419449" swAng="219728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8075C-F2D7-44D3-839A-0564AD015273}">
      <dsp:nvSpPr>
        <dsp:cNvPr id="0" name=""/>
        <dsp:cNvSpPr/>
      </dsp:nvSpPr>
      <dsp:spPr>
        <a:xfrm>
          <a:off x="3864866" y="3407701"/>
          <a:ext cx="1868400" cy="9675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Хлебный квас</a:t>
          </a:r>
          <a:endParaRPr lang="ru-RU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64866" y="3407701"/>
        <a:ext cx="1868400" cy="967551"/>
      </dsp:txXfrm>
    </dsp:sp>
    <dsp:sp modelId="{0C717C59-E6B4-44C8-82B1-5446E31B857D}">
      <dsp:nvSpPr>
        <dsp:cNvPr id="0" name=""/>
        <dsp:cNvSpPr/>
      </dsp:nvSpPr>
      <dsp:spPr>
        <a:xfrm>
          <a:off x="1728088" y="392607"/>
          <a:ext cx="3868254" cy="3868254"/>
        </a:xfrm>
        <a:custGeom>
          <a:avLst/>
          <a:gdLst/>
          <a:ahLst/>
          <a:cxnLst/>
          <a:rect l="0" t="0" r="0" b="0"/>
          <a:pathLst>
            <a:path>
              <a:moveTo>
                <a:pt x="2133971" y="3857902"/>
              </a:moveTo>
              <a:arcTo wR="1934127" hR="1934127" stAng="5044159" swAng="49203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B7010-BEFA-4096-AD58-1107D73C1274}">
      <dsp:nvSpPr>
        <dsp:cNvPr id="0" name=""/>
        <dsp:cNvSpPr/>
      </dsp:nvSpPr>
      <dsp:spPr>
        <a:xfrm>
          <a:off x="1467934" y="3155281"/>
          <a:ext cx="2114858" cy="14723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smtClean="0"/>
            <a:t>Кисло-молочные продукты</a:t>
          </a:r>
          <a:endParaRPr lang="ru-RU" sz="2600" b="1" kern="1200" dirty="0"/>
        </a:p>
      </dsp:txBody>
      <dsp:txXfrm>
        <a:off x="1467934" y="3155281"/>
        <a:ext cx="2114858" cy="1472390"/>
      </dsp:txXfrm>
    </dsp:sp>
    <dsp:sp modelId="{5CDF4852-32CA-4801-9A28-3981D3AF93B9}">
      <dsp:nvSpPr>
        <dsp:cNvPr id="0" name=""/>
        <dsp:cNvSpPr/>
      </dsp:nvSpPr>
      <dsp:spPr>
        <a:xfrm>
          <a:off x="1728088" y="392607"/>
          <a:ext cx="3868254" cy="3868254"/>
        </a:xfrm>
        <a:custGeom>
          <a:avLst/>
          <a:gdLst/>
          <a:ahLst/>
          <a:cxnLst/>
          <a:rect l="0" t="0" r="0" b="0"/>
          <a:pathLst>
            <a:path>
              <a:moveTo>
                <a:pt x="183468" y="2756344"/>
              </a:moveTo>
              <a:arcTo wR="1934127" hR="1934127" stAng="9290541" swAng="122591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8D500-B345-45F8-88E8-5566B54AC6D3}">
      <dsp:nvSpPr>
        <dsp:cNvPr id="0" name=""/>
        <dsp:cNvSpPr/>
      </dsp:nvSpPr>
      <dsp:spPr>
        <a:xfrm>
          <a:off x="666817" y="979010"/>
          <a:ext cx="2311866" cy="15000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Крупяные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 овощные отвары</a:t>
          </a:r>
          <a:endParaRPr lang="ru-RU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66817" y="979010"/>
        <a:ext cx="2311866" cy="1500091"/>
      </dsp:txXfrm>
    </dsp:sp>
    <dsp:sp modelId="{E58F7994-9714-4C6A-8D68-C6DDD1F6D4E6}">
      <dsp:nvSpPr>
        <dsp:cNvPr id="0" name=""/>
        <dsp:cNvSpPr/>
      </dsp:nvSpPr>
      <dsp:spPr>
        <a:xfrm>
          <a:off x="1728088" y="392607"/>
          <a:ext cx="3868254" cy="3868254"/>
        </a:xfrm>
        <a:custGeom>
          <a:avLst/>
          <a:gdLst/>
          <a:ahLst/>
          <a:cxnLst/>
          <a:rect l="0" t="0" r="0" b="0"/>
          <a:pathLst>
            <a:path>
              <a:moveTo>
                <a:pt x="552298" y="580836"/>
              </a:moveTo>
              <a:arcTo wR="1934127" hR="1934127" stAng="13464132" swAng="136413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B35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gif"/><Relationship Id="rId10" Type="http://schemas.openxmlformats.org/officeDocument/2006/relationships/image" Target="../media/image25.jpeg"/><Relationship Id="rId4" Type="http://schemas.openxmlformats.org/officeDocument/2006/relationships/image" Target="../media/image19.gif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2736304"/>
          </a:xfrm>
        </p:spPr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Кулинария 6 класс </a:t>
            </a:r>
            <a:br>
              <a:rPr lang="ru-RU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Супы</a:t>
            </a:r>
            <a:br>
              <a:rPr lang="ru-RU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Технология приготовления первых блюд</a:t>
            </a:r>
            <a:endParaRPr lang="ru-RU" i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768752" cy="1512168"/>
          </a:xfrm>
        </p:spPr>
        <p:txBody>
          <a:bodyPr>
            <a:normAutofit/>
          </a:bodyPr>
          <a:lstStyle/>
          <a:p>
            <a:r>
              <a:rPr lang="ru-RU" sz="20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учитель технологии:</a:t>
            </a:r>
          </a:p>
          <a:p>
            <a:r>
              <a:rPr lang="ru-RU" sz="20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Давлетшина Гельнур Адгамовна </a:t>
            </a:r>
          </a:p>
          <a:p>
            <a:r>
              <a:rPr lang="ru-RU" sz="20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МБОУ «СОШ №7»  г.Лениногорска, РТ</a:t>
            </a:r>
          </a:p>
          <a:p>
            <a:r>
              <a:rPr lang="ru-RU" sz="20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класс ФГОС 2016г</a:t>
            </a:r>
            <a:endParaRPr lang="ru-RU" sz="2000" b="1" i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>
            <a:noAutofit/>
          </a:bodyPr>
          <a:lstStyle/>
          <a:p>
            <a:r>
              <a:rPr lang="ru-RU" sz="3200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температуре подачи супы бывают: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56176" y="260649"/>
            <a:ext cx="2386608" cy="648072"/>
          </a:xfrm>
        </p:spPr>
        <p:txBody>
          <a:bodyPr>
            <a:normAutofit/>
          </a:bodyPr>
          <a:lstStyle/>
          <a:p>
            <a:pPr lvl="0"/>
            <a:r>
              <a:rPr lang="ru-RU" sz="2600" b="1" i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закрепляем</a:t>
            </a:r>
          </a:p>
          <a:p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979712" y="2132856"/>
            <a:ext cx="4464496" cy="12961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i="1" dirty="0" smtClean="0">
                <a:solidFill>
                  <a:schemeClr val="tx2">
                    <a:lumMod val="50000"/>
                  </a:schemeClr>
                </a:solidFill>
              </a:rPr>
              <a:t>горячие</a:t>
            </a:r>
          </a:p>
        </p:txBody>
      </p:sp>
      <p:sp>
        <p:nvSpPr>
          <p:cNvPr id="6" name="Овал 5"/>
          <p:cNvSpPr/>
          <p:nvPr/>
        </p:nvSpPr>
        <p:spPr>
          <a:xfrm>
            <a:off x="2195736" y="3933056"/>
            <a:ext cx="4392488" cy="13681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i="1" dirty="0" smtClean="0">
                <a:solidFill>
                  <a:schemeClr val="tx2">
                    <a:lumMod val="50000"/>
                  </a:schemeClr>
                </a:solidFill>
              </a:rPr>
              <a:t>холодные</a:t>
            </a:r>
            <a:endParaRPr lang="ru-RU" sz="480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можно использовать в качестве жидкой основы?</a:t>
            </a:r>
            <a:endParaRPr lang="ru-RU" sz="2400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Схема 4"/>
          <p:cNvGraphicFramePr/>
          <p:nvPr/>
        </p:nvGraphicFramePr>
        <p:xfrm>
          <a:off x="1187624" y="1340768"/>
          <a:ext cx="684076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300192" y="260648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2400" b="1" i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закрепляем</a:t>
            </a:r>
          </a:p>
        </p:txBody>
      </p:sp>
      <p:pic>
        <p:nvPicPr>
          <p:cNvPr id="6" name="Picture 4" descr="C:\Users\Гельнур\Desktop\ОТКРЫТЫЙ УРОК\супы фото\20160827_182055_HDR - копия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4329" y="5229200"/>
            <a:ext cx="1080120" cy="1080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Что можно использовать в качестве жидкой основы?</a:t>
            </a:r>
            <a:endParaRPr lang="ru-RU" sz="2400" dirty="0">
              <a:solidFill>
                <a:srgbClr val="C00000"/>
              </a:solidFill>
            </a:endParaRPr>
          </a:p>
        </p:txBody>
      </p:sp>
      <p:graphicFrame>
        <p:nvGraphicFramePr>
          <p:cNvPr id="5" name="Схема 4"/>
          <p:cNvGraphicFramePr/>
          <p:nvPr/>
        </p:nvGraphicFramePr>
        <p:xfrm>
          <a:off x="1187624" y="1340768"/>
          <a:ext cx="6912768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300192" y="260648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2400" b="1" i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закрепляем</a:t>
            </a:r>
          </a:p>
        </p:txBody>
      </p:sp>
      <p:pic>
        <p:nvPicPr>
          <p:cNvPr id="6" name="Picture 4" descr="C:\Users\Гельнур\Desktop\ОТКРЫТЫЙ УРОК\супы фото\20160827_182055_HDR - копия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24329" y="5229200"/>
            <a:ext cx="1080120" cy="1080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660232" cy="720080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Технология приготовления первых блюд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1052736"/>
            <a:ext cx="8291264" cy="1440160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Технология приготовления первых блюд подразделяется на два этапа: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1  </a:t>
            </a:r>
            <a:r>
              <a:rPr lang="ru-RU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приготовление бульонов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2  </a:t>
            </a:r>
            <a:r>
              <a:rPr lang="ru-RU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приготовление супов</a:t>
            </a:r>
            <a:r>
              <a:rPr lang="ru-RU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buNone/>
            </a:pPr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Бульон -  жидкий навар из мяса, рыбы или овощей</a:t>
            </a:r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endParaRPr lang="ru-RU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ru-RU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23528" y="2636912"/>
            <a:ext cx="8352928" cy="331236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sz="2000" dirty="0" smtClean="0"/>
              <a:t> </a:t>
            </a:r>
            <a:r>
              <a:rPr lang="ru-RU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Технология приготовления бульона.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Положить подготовленное мясо в кастрюлю и залить холодной водой;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Довести до кипения на сильном огне, снять пену и уменьшить нагрев;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Заложить в кипящий бульон подготовленную морковь, репчатый лук, специи, соль и варить около 40 минут (время варки зависит от вида мяса);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Вынуть шумовкой лук, морковь, мясо;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Процедить бульон;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Подать в </a:t>
            </a:r>
            <a:r>
              <a:rPr lang="ru-RU" sz="2000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бульоной</a:t>
            </a:r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чашке как самостоятельное блюдо с гренками,</a:t>
            </a:r>
          </a:p>
          <a:p>
            <a:pPr marL="457200" indent="-457200">
              <a:buNone/>
            </a:pPr>
            <a:r>
              <a:rPr lang="ru-RU" sz="20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сухариками, зеленью, чесноком или использовать основу для супов.</a:t>
            </a:r>
          </a:p>
          <a:p>
            <a:pPr marL="457200" indent="-457200">
              <a:buNone/>
            </a:pPr>
            <a:endParaRPr lang="ru-RU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7164288" y="260648"/>
            <a:ext cx="1728192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ИЗУЧИТЕ ситуацию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C:\Users\Гельнур\Desktop\ОТКРЫТЫЙ УРОК\супы фото\20160827_182055_HDR - коп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733255"/>
            <a:ext cx="720080" cy="792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6059016" cy="706090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 приготовления  бульона</a:t>
            </a:r>
            <a:endParaRPr lang="ru-RU" sz="3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5085184"/>
            <a:ext cx="8435280" cy="1224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b="1" dirty="0" smtClean="0">
                <a:solidFill>
                  <a:srgbClr val="C00000"/>
                </a:solidFill>
              </a:rPr>
              <a:t>Давайте – поиграем!!! – Соберем схему вместе! -</a:t>
            </a:r>
            <a:r>
              <a:rPr lang="ru-RU" b="1" i="1" dirty="0" smtClean="0">
                <a:solidFill>
                  <a:srgbClr val="C00000"/>
                </a:solidFill>
              </a:rPr>
              <a:t> работа с карточками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6372200" y="260648"/>
            <a:ext cx="2448272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СГЕНЕРИРУЙТЕ идеи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3528" y="1628800"/>
            <a:ext cx="1800200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99792" y="1628800"/>
            <a:ext cx="1656184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932040" y="1628800"/>
            <a:ext cx="1656184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020272" y="1628800"/>
            <a:ext cx="1656184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3528" y="3573016"/>
            <a:ext cx="1440160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195736" y="3573016"/>
            <a:ext cx="1224136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851920" y="3573016"/>
            <a:ext cx="1512168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796136" y="3573016"/>
            <a:ext cx="1152128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52320" y="3573016"/>
            <a:ext cx="1440160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2267744" y="2132856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4499992" y="2132856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6660232" y="2132856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1835696" y="4005064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3491880" y="4005064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5436096" y="4005064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7092280" y="4005064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7668344" y="2780928"/>
            <a:ext cx="216024" cy="2880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899592" y="3212976"/>
            <a:ext cx="216024" cy="2880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лево 25"/>
          <p:cNvSpPr/>
          <p:nvPr/>
        </p:nvSpPr>
        <p:spPr>
          <a:xfrm>
            <a:off x="1115616" y="3068960"/>
            <a:ext cx="6768752" cy="21602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4" descr="C:\Users\Гельнур\Desktop\ОТКРЫТЫЙ УРОК\супы фото\20160827_182055_HDR - коп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5445224"/>
            <a:ext cx="753204" cy="899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5112568" cy="706090"/>
          </a:xfrm>
        </p:spPr>
        <p:txBody>
          <a:bodyPr>
            <a:normAutofit/>
          </a:bodyPr>
          <a:lstStyle/>
          <a:p>
            <a:r>
              <a:rPr lang="ru-RU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приготовления бульона</a:t>
            </a:r>
            <a:endParaRPr lang="ru-RU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5508104" y="188640"/>
            <a:ext cx="3312368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СГЕНЕРИРУЙТЕ идеи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000" b="1" i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Проверим что получилось</a:t>
            </a:r>
            <a:endParaRPr kumimoji="0" lang="ru-RU" sz="3000" b="1" i="1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3528" y="1628800"/>
            <a:ext cx="1800200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Продукт(мясо, грибы и т.д.)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99792" y="1628800"/>
            <a:ext cx="1656184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Вода</a:t>
            </a:r>
            <a:endParaRPr lang="ru-RU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932040" y="1628800"/>
            <a:ext cx="1656184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Довести до кипения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020272" y="1628800"/>
            <a:ext cx="1656184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Снять пену</a:t>
            </a:r>
            <a:endParaRPr lang="ru-RU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3528" y="3573016"/>
            <a:ext cx="1440160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Уменьшить нагрев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195736" y="3573016"/>
            <a:ext cx="1224136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Соль, специи</a:t>
            </a:r>
            <a:endParaRPr lang="ru-RU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851920" y="3573016"/>
            <a:ext cx="1512168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Довести до  готовности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796136" y="3573016"/>
            <a:ext cx="1152128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Проце-дить</a:t>
            </a:r>
            <a:endParaRPr lang="ru-RU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52320" y="3573016"/>
            <a:ext cx="1440160" cy="10801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Подать к столу</a:t>
            </a:r>
            <a:endParaRPr lang="ru-RU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2267744" y="2132856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4499992" y="2132856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6660232" y="2132856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>
            <a:off x="1835696" y="4005064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3491880" y="4005064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5436096" y="4005064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7092280" y="4005064"/>
            <a:ext cx="288032" cy="21602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7668344" y="2780928"/>
            <a:ext cx="216024" cy="2880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899592" y="3212976"/>
            <a:ext cx="216024" cy="2880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лево 25"/>
          <p:cNvSpPr/>
          <p:nvPr/>
        </p:nvSpPr>
        <p:spPr>
          <a:xfrm>
            <a:off x="1115616" y="3068960"/>
            <a:ext cx="6768752" cy="21602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Picture 4" descr="C:\Users\Гельнур\Desktop\ОТКРЫТЫЙ УРОК\супы фото\20160827_182055_HDR - коп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5157192"/>
            <a:ext cx="1080120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6480720" cy="576064"/>
          </a:xfrm>
        </p:spPr>
        <p:txBody>
          <a:bodyPr>
            <a:normAutofit/>
          </a:bodyPr>
          <a:lstStyle/>
          <a:p>
            <a:r>
              <a:rPr lang="ru-RU" sz="2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Классификация  по способу  приготовления</a:t>
            </a:r>
            <a:endParaRPr lang="ru-RU" sz="2400" dirty="0"/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6876256" y="260648"/>
            <a:ext cx="2016224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19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ИЗУЧИТЕ  ситуацию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31640" y="980728"/>
            <a:ext cx="6840760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i="1" dirty="0" smtClean="0">
                <a:solidFill>
                  <a:srgbClr val="C00000"/>
                </a:solidFill>
              </a:rPr>
              <a:t>С   У   П   Ы </a:t>
            </a:r>
            <a:endParaRPr lang="ru-RU" sz="3200" b="1" i="1" dirty="0">
              <a:solidFill>
                <a:srgbClr val="C00000"/>
              </a:solidFill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1403648" y="1484784"/>
            <a:ext cx="576064" cy="504056"/>
          </a:xfrm>
          <a:prstGeom prst="downArrow">
            <a:avLst/>
          </a:prstGeom>
          <a:solidFill>
            <a:srgbClr val="C0E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низ 8"/>
          <p:cNvSpPr/>
          <p:nvPr/>
        </p:nvSpPr>
        <p:spPr>
          <a:xfrm>
            <a:off x="3347864" y="1484784"/>
            <a:ext cx="576064" cy="504056"/>
          </a:xfrm>
          <a:prstGeom prst="downArrow">
            <a:avLst/>
          </a:prstGeom>
          <a:solidFill>
            <a:srgbClr val="C0E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5508104" y="1484784"/>
            <a:ext cx="576064" cy="504056"/>
          </a:xfrm>
          <a:prstGeom prst="downArrow">
            <a:avLst/>
          </a:prstGeom>
          <a:solidFill>
            <a:srgbClr val="C0E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7524328" y="1484784"/>
            <a:ext cx="576064" cy="504056"/>
          </a:xfrm>
          <a:prstGeom prst="downArrow">
            <a:avLst/>
          </a:prstGeom>
          <a:solidFill>
            <a:srgbClr val="C0E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1560" y="2132856"/>
            <a:ext cx="1872208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ПЮРЕОБРАЗНЫЕ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627784" y="2132856"/>
            <a:ext cx="2088232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ЗАПРАВОЧНЫЕ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60032" y="2132856"/>
            <a:ext cx="1872208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ПРОЗРАЧНЫЕ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876256" y="2132856"/>
            <a:ext cx="1872208" cy="360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РАЗНЫЕ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 rot="16200000">
            <a:off x="-468560" y="4365104"/>
            <a:ext cx="2808312" cy="5040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 И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 rot="16200000">
            <a:off x="575556" y="4329100"/>
            <a:ext cx="2808312" cy="5760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 О Р Щ И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 rot="16200000">
            <a:off x="1691680" y="4293096"/>
            <a:ext cx="2808312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РАССОЛЬНИКИ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 rot="16200000">
            <a:off x="2807804" y="4257092"/>
            <a:ext cx="2808312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О Л Я Н К И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 rot="16200000">
            <a:off x="3995936" y="4293096"/>
            <a:ext cx="2808312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 </a:t>
            </a:r>
            <a:r>
              <a:rPr lang="ru-RU" b="1" dirty="0" smtClean="0">
                <a:solidFill>
                  <a:srgbClr val="C00000"/>
                </a:solidFill>
              </a:rPr>
              <a:t>ОВОЩАМИ  И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КАРТОФЕЛЕМ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 rot="16200000">
            <a:off x="5220072" y="4293096"/>
            <a:ext cx="2808312" cy="64807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 МАКАРОННЫМИ ИЗДЕЛИЯМИ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 rot="16200000">
            <a:off x="6354872" y="4310426"/>
            <a:ext cx="2808314" cy="6134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КРУПОЙ  И  БОБОВЫМИ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1043608" y="2852936"/>
            <a:ext cx="6696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563888" y="25649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043608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740352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979712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660232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5436096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211960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3059832" y="28529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" descr="C:\Users\Гельнур\Desktop\ОТКРЫТЫЙ УРОК\супы фото\20160827_182055_HDR - коп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5661248"/>
            <a:ext cx="792088" cy="945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203032" cy="432048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   с у </a:t>
            </a:r>
            <a:r>
              <a:rPr lang="ru-RU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 </a:t>
            </a:r>
            <a:r>
              <a:rPr lang="ru-RU" sz="2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endParaRPr lang="ru-RU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908720"/>
            <a:ext cx="8496944" cy="568863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1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Супы-пюре</a:t>
            </a:r>
            <a:r>
              <a:rPr lang="ru-RU" sz="1800" dirty="0" smtClean="0">
                <a:solidFill>
                  <a:srgbClr val="C00000"/>
                </a:solidFill>
              </a:rPr>
              <a:t> </a:t>
            </a:r>
            <a:r>
              <a:rPr lang="ru-RU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готовят из птицы, печени, рыбы, грибов, овощей, круп, бобовых. Чтобы суп-пюре имел однородную нежную консистенцию, для его приготовления продукты протирают.</a:t>
            </a:r>
          </a:p>
          <a:p>
            <a:pPr algn="just">
              <a:buNone/>
            </a:pPr>
            <a:r>
              <a:rPr lang="ru-RU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Такие супы питательны, легко усваиваются, поэтому применяются в детском и лечебном питании.</a:t>
            </a:r>
          </a:p>
          <a:p>
            <a:pPr algn="just">
              <a:buNone/>
            </a:pPr>
            <a:r>
              <a:rPr lang="ru-RU" sz="1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Прозрачные супы </a:t>
            </a:r>
            <a:r>
              <a:rPr lang="ru-RU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состоят из бульона и гарнира, которые варят отдельно друг от друга. Эти супы предназначены для возбуждения аппетита, они низкокалорийные.</a:t>
            </a:r>
          </a:p>
          <a:p>
            <a:pPr algn="just">
              <a:buNone/>
            </a:pPr>
            <a:r>
              <a:rPr lang="ru-RU" sz="1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Сладкие супы </a:t>
            </a:r>
            <a:r>
              <a:rPr lang="ru-RU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готовят на основе отваров из свежих, сушеных, замороженных фруктов и ягод. Можно использовать консервированные плодово-ягодные пюре. Подают в холодном и горячем виде со сливками или сметанной.</a:t>
            </a:r>
          </a:p>
          <a:p>
            <a:pPr algn="just">
              <a:buNone/>
            </a:pPr>
            <a:r>
              <a:rPr lang="ru-RU" sz="1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Холодные супы и борщи </a:t>
            </a:r>
            <a:r>
              <a:rPr lang="ru-RU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хорошо освежают в жару. Готовят их на квасе, свекольных или фруктовых отварах. Готовые супы хранят в холодильнике.</a:t>
            </a:r>
          </a:p>
          <a:p>
            <a:pPr>
              <a:buNone/>
            </a:pPr>
            <a:r>
              <a:rPr lang="ru-RU" sz="1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Молочные супы </a:t>
            </a:r>
            <a:r>
              <a:rPr lang="ru-RU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готовят на молоке, смеси молока и воды, а также из сухого или сгущенного без сахара молока. Плотной частью могут быть крупы, макаронные изделия или овощи.</a:t>
            </a:r>
          </a:p>
          <a:p>
            <a:pPr>
              <a:buNone/>
            </a:pPr>
            <a:r>
              <a:rPr lang="ru-RU" sz="1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Заправочные  - супы, </a:t>
            </a:r>
            <a:r>
              <a:rPr lang="ru-RU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приготовлении которых в бульоне (отваре) варят до готовности овощи, макаронные изделия, крупы, бобовые. Заправляют пассированными овощами.</a:t>
            </a:r>
          </a:p>
          <a:p>
            <a:pPr>
              <a:buNone/>
            </a:pPr>
            <a:endParaRPr lang="ru-RU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ru-RU" sz="1800" b="1" dirty="0">
              <a:solidFill>
                <a:srgbClr val="002060"/>
              </a:solidFill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6732240" y="260648"/>
            <a:ext cx="2016224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ИЗУЧИТЕ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ситуацию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C:\Users\Гельнур\Desktop\ОТКРЫТЫЙ УРОК\супы фото\20160827_182055_HDR - коп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5445224"/>
            <a:ext cx="753204" cy="8990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3568" y="1412776"/>
            <a:ext cx="7643192" cy="4536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Бульон или отвар доводят до кипения.</a:t>
            </a:r>
          </a:p>
          <a:p>
            <a:pPr>
              <a:buNone/>
            </a:pP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Подготовленные продукты закладывают в кипящий отвар или бульон в зависимости от продолжительности варки </a:t>
            </a:r>
          </a:p>
          <a:p>
            <a:pPr>
              <a:buNone/>
            </a:pP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(смотреть таблицу).</a:t>
            </a:r>
          </a:p>
          <a:p>
            <a:pPr>
              <a:buNone/>
            </a:pP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Варят супы при слабом кипении.</a:t>
            </a:r>
          </a:p>
          <a:p>
            <a:pPr>
              <a:buNone/>
            </a:pP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Соль, специи кладут за 5-7 минут до готовности.</a:t>
            </a:r>
          </a:p>
          <a:p>
            <a:pPr>
              <a:buNone/>
            </a:pP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5. Готовые супы снимают с огня и оставляют на 10-15 минут, для того чтобы они настоялись.</a:t>
            </a:r>
          </a:p>
          <a:p>
            <a:pPr>
              <a:buNone/>
            </a:pPr>
            <a:r>
              <a:rPr lang="ru-RU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Посыпают мелко нарезанной зеленью</a:t>
            </a:r>
            <a:r>
              <a:rPr lang="ru-RU" sz="20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endParaRPr lang="ru-RU" sz="1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None/>
            </a:pPr>
            <a:endParaRPr lang="ru-RU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95536" y="620688"/>
            <a:ext cx="6624736" cy="7200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Технология приготовления супа</a:t>
            </a:r>
          </a:p>
          <a:p>
            <a:endParaRPr lang="ru-RU" sz="1800" b="1" dirty="0">
              <a:solidFill>
                <a:srgbClr val="002060"/>
              </a:solidFill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6876256" y="260648"/>
            <a:ext cx="2016224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ИЗУЧИТЕ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ситуацию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C:\Users\Гельнур\Desktop\ОТКРЫТЫЙ УРОК\супы фото\20160827_182055_HDR - коп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5013176"/>
            <a:ext cx="1152128" cy="1375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994122"/>
          </a:xfrm>
        </p:spPr>
        <p:txBody>
          <a:bodyPr>
            <a:normAutofit/>
          </a:bodyPr>
          <a:lstStyle/>
          <a:p>
            <a:r>
              <a:rPr lang="ru-RU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Продолжительность варки продуктов</a:t>
            </a:r>
            <a:endParaRPr lang="ru-RU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half" idx="1"/>
          </p:nvPr>
        </p:nvGraphicFramePr>
        <p:xfrm>
          <a:off x="323528" y="1268760"/>
          <a:ext cx="4258816" cy="5112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708"/>
                <a:gridCol w="2019108"/>
              </a:tblGrid>
              <a:tr h="876875">
                <a:tc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Продукты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Продолжительность  варки, мин</a:t>
                      </a:r>
                    </a:p>
                  </a:txBody>
                  <a:tcPr/>
                </a:tc>
              </a:tr>
              <a:tr h="61381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Фасоль (вымоченная)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60 - 70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876875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Перловая крупа(распаренная)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40 - 50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57501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Лущенный горох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30 - 50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57501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Макароны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20-25 </a:t>
                      </a:r>
                      <a:endParaRPr lang="ru-RU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57501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Рис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57501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Белокочанная капуста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20 - 30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57501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Цветная капуста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20 - 25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57501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Лапша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20 - 25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t"/>
            <a:endParaRPr lang="ru-RU" b="1" dirty="0" smtClean="0"/>
          </a:p>
          <a:p>
            <a:pPr fontAlgn="t"/>
            <a:endParaRPr lang="ru-RU" b="1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72200" y="332656"/>
            <a:ext cx="2304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СГЕНЕРИРУЙТЕ идеи</a:t>
            </a:r>
          </a:p>
        </p:txBody>
      </p:sp>
      <p:graphicFrame>
        <p:nvGraphicFramePr>
          <p:cNvPr id="8" name="Содержимое 6"/>
          <p:cNvGraphicFramePr>
            <a:graphicFrameLocks/>
          </p:cNvGraphicFramePr>
          <p:nvPr/>
        </p:nvGraphicFramePr>
        <p:xfrm>
          <a:off x="4788024" y="1268761"/>
          <a:ext cx="3970784" cy="5129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392"/>
                <a:gridCol w="1985392"/>
              </a:tblGrid>
              <a:tr h="8970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Продукты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Продолжительность  варки, мин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</a:tr>
              <a:tr h="517765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Вермишель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r>
                        <a:rPr lang="ru-RU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– 15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9114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Пассерованные овощи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r>
                        <a:rPr lang="ru-RU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– 15</a:t>
                      </a:r>
                      <a:endParaRPr lang="ru-RU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17765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Картофель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r>
                        <a:rPr lang="ru-RU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– 15</a:t>
                      </a:r>
                      <a:endParaRPr lang="ru-RU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17765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Тушенная свекла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10 - 12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17765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Суповая засыпка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10 - 12</a:t>
                      </a:r>
                    </a:p>
                  </a:txBody>
                  <a:tcPr/>
                </a:tc>
              </a:tr>
              <a:tr h="517765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Зеленый горошек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8 - 10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17765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Стручковая фасоль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8 - 10</a:t>
                      </a:r>
                    </a:p>
                  </a:txBody>
                  <a:tcPr/>
                </a:tc>
              </a:tr>
              <a:tr h="517765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Шпинат</a:t>
                      </a:r>
                      <a:endParaRPr lang="ru-RU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5 - 7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79512" y="332656"/>
            <a:ext cx="8640960" cy="58326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Кулинария</a:t>
            </a:r>
          </a:p>
          <a:p>
            <a:pPr algn="ctr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</a:t>
            </a:r>
          </a:p>
          <a:p>
            <a:pPr algn="ctr">
              <a:buNone/>
            </a:pPr>
            <a:r>
              <a:rPr lang="ru-RU" sz="3600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Приготовление воскресного </a:t>
            </a:r>
          </a:p>
          <a:p>
            <a:pPr algn="ctr">
              <a:buNone/>
            </a:pPr>
            <a:r>
              <a:rPr lang="ru-RU" sz="3600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семейного обеда</a:t>
            </a:r>
            <a:endParaRPr lang="en-US" sz="3600" b="1" i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b="1" i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None/>
            </a:pPr>
            <a:r>
              <a:rPr lang="ru-RU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Выполните структуру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аунд</a:t>
            </a:r>
            <a:r>
              <a:rPr lang="ru-RU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Тейбл</a:t>
            </a:r>
            <a:r>
              <a:rPr lang="ru-RU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(Round Table)</a:t>
            </a:r>
            <a:endParaRPr lang="ru-RU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ru-RU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- Напишите - Какие бывают блюда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ru-RU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ru-RU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b="1" i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6995120" cy="868958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приготовления заправочных супов</a:t>
            </a:r>
            <a:endParaRPr lang="ru-RU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3528" y="1412776"/>
            <a:ext cx="1368152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Гарнир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907704" y="1412776"/>
            <a:ext cx="1872208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Пассерованные лук и морковь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923928" y="1412776"/>
            <a:ext cx="1872208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Пассерованные томат-пюре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40152" y="1412776"/>
            <a:ext cx="1368152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Специи, соль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524328" y="1412776"/>
            <a:ext cx="129614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Зелень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1" name="Блок-схема: узел 10"/>
          <p:cNvSpPr/>
          <p:nvPr/>
        </p:nvSpPr>
        <p:spPr>
          <a:xfrm>
            <a:off x="755576" y="2780928"/>
            <a:ext cx="576064" cy="5760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Блок-схема: узел 11"/>
          <p:cNvSpPr/>
          <p:nvPr/>
        </p:nvSpPr>
        <p:spPr>
          <a:xfrm>
            <a:off x="2627784" y="2780928"/>
            <a:ext cx="576064" cy="5760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Блок-схема: узел 12"/>
          <p:cNvSpPr/>
          <p:nvPr/>
        </p:nvSpPr>
        <p:spPr>
          <a:xfrm>
            <a:off x="4716016" y="2780928"/>
            <a:ext cx="576064" cy="5760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411760" y="3933056"/>
            <a:ext cx="3384376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Кипящий бульон</a:t>
            </a:r>
          </a:p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Варка при слабом кипении</a:t>
            </a:r>
            <a:endParaRPr lang="ru-RU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23528" y="3933056"/>
            <a:ext cx="1440160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10-15</a:t>
            </a:r>
          </a:p>
          <a:p>
            <a:pPr algn="ctr"/>
            <a:r>
              <a:rPr lang="ru-RU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минут</a:t>
            </a:r>
            <a:endParaRPr lang="ru-RU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372200" y="3645024"/>
            <a:ext cx="1440160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5 минут до готовности</a:t>
            </a:r>
            <a:endParaRPr lang="ru-RU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483768" y="5517232"/>
            <a:ext cx="30963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Настаивание  10-15 минут </a:t>
            </a:r>
            <a:endParaRPr lang="ru-RU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300192" y="4869160"/>
            <a:ext cx="2520280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Подача к столу</a:t>
            </a:r>
          </a:p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Температура не ниже +75 *С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660232" y="188641"/>
            <a:ext cx="223224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СГЕНЕРИРУЙТЕ 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ru-RU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идеи</a:t>
            </a:r>
          </a:p>
        </p:txBody>
      </p:sp>
      <p:sp>
        <p:nvSpPr>
          <p:cNvPr id="40" name="Стрелка вправо 39"/>
          <p:cNvSpPr/>
          <p:nvPr/>
        </p:nvSpPr>
        <p:spPr>
          <a:xfrm>
            <a:off x="1907704" y="422108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 rot="10800000">
            <a:off x="5868144" y="414908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>
            <a:off x="5724128" y="566124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право 43"/>
          <p:cNvSpPr/>
          <p:nvPr/>
        </p:nvSpPr>
        <p:spPr>
          <a:xfrm rot="5400000">
            <a:off x="3851920" y="515719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 rot="5400000">
            <a:off x="4788024" y="357301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трелка вправо 50"/>
          <p:cNvSpPr/>
          <p:nvPr/>
        </p:nvSpPr>
        <p:spPr>
          <a:xfrm rot="5400000">
            <a:off x="6948264" y="3429000"/>
            <a:ext cx="24482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 вправо 52"/>
          <p:cNvSpPr/>
          <p:nvPr/>
        </p:nvSpPr>
        <p:spPr>
          <a:xfrm rot="5400000">
            <a:off x="6300192" y="2852936"/>
            <a:ext cx="115212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 вправо 53"/>
          <p:cNvSpPr/>
          <p:nvPr/>
        </p:nvSpPr>
        <p:spPr>
          <a:xfrm rot="5400000">
            <a:off x="2699792" y="357301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трелка вправо 55"/>
          <p:cNvSpPr/>
          <p:nvPr/>
        </p:nvSpPr>
        <p:spPr>
          <a:xfrm rot="5400000">
            <a:off x="827584" y="357301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трелка вправо 56"/>
          <p:cNvSpPr/>
          <p:nvPr/>
        </p:nvSpPr>
        <p:spPr>
          <a:xfrm rot="5400000">
            <a:off x="827584" y="242088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57"/>
          <p:cNvSpPr/>
          <p:nvPr/>
        </p:nvSpPr>
        <p:spPr>
          <a:xfrm rot="5400000">
            <a:off x="2699792" y="242088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 вправо 58"/>
          <p:cNvSpPr/>
          <p:nvPr/>
        </p:nvSpPr>
        <p:spPr>
          <a:xfrm rot="5400000">
            <a:off x="4788024" y="242088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178621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ru-RU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Выполните структуру </a:t>
            </a: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Финкин</a:t>
            </a:r>
            <a:r>
              <a:rPr lang="ru-RU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Мэпс</a:t>
            </a:r>
            <a:r>
              <a:rPr lang="ru-RU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(Thinking Maps)</a:t>
            </a:r>
            <a:r>
              <a:rPr lang="ru-RU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 командное заполнение  </a:t>
            </a:r>
            <a:r>
              <a:rPr lang="ru-RU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интеллект карты</a:t>
            </a:r>
            <a:r>
              <a:rPr lang="ru-RU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 готовой схеме</a:t>
            </a:r>
            <a:endParaRPr lang="ru-RU" sz="2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552" y="2204864"/>
            <a:ext cx="8280920" cy="3921299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sz="39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задание </a:t>
            </a:r>
            <a:r>
              <a:rPr lang="ru-RU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b="1" i="1" dirty="0" smtClean="0">
                <a:solidFill>
                  <a:srgbClr val="002060"/>
                </a:solidFill>
              </a:rPr>
              <a:t>На столах     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рецепты первых блюд</a:t>
            </a:r>
          </a:p>
          <a:p>
            <a:pPr algn="ctr">
              <a:buFontTx/>
              <a:buChar char="-"/>
            </a:pPr>
            <a:r>
              <a:rPr lang="ru-RU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 картофельный с фрикадельками – 1 команда</a:t>
            </a:r>
          </a:p>
          <a:p>
            <a:pPr algn="ctr">
              <a:buFontTx/>
              <a:buChar char="-"/>
            </a:pPr>
            <a:r>
              <a:rPr lang="ru-RU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Овощной суп с рисом – 2 команда</a:t>
            </a:r>
          </a:p>
          <a:p>
            <a:pPr algn="ctr">
              <a:buFontTx/>
              <a:buChar char="-"/>
            </a:pPr>
            <a:r>
              <a:rPr lang="ru-RU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 куриный с вермишелью – 3 команда</a:t>
            </a:r>
          </a:p>
          <a:p>
            <a:pPr algn="ctr">
              <a:buFontTx/>
              <a:buChar char="-"/>
            </a:pPr>
            <a:r>
              <a:rPr lang="ru-RU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Картофельный суп с фрикадельками – 4 команда</a:t>
            </a:r>
          </a:p>
          <a:p>
            <a:pPr algn="ctr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прочитайте – разложите </a:t>
            </a:r>
          </a:p>
          <a:p>
            <a:pPr algn="ctr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на</a:t>
            </a:r>
          </a:p>
          <a:p>
            <a:pPr algn="ctr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 этапы приготовления и 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6300192" y="260648"/>
            <a:ext cx="252028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одержимое 3"/>
          <p:cNvSpPr txBox="1">
            <a:spLocks/>
          </p:cNvSpPr>
          <p:nvPr/>
        </p:nvSpPr>
        <p:spPr>
          <a:xfrm>
            <a:off x="6588224" y="332656"/>
            <a:ext cx="2232248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СПРОЕКТИРУЙТЕ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потенциальное решение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6336704" cy="1012974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Составьте свою схему  супа </a:t>
            </a:r>
            <a:br>
              <a:rPr lang="ru-RU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практической работе</a:t>
            </a:r>
            <a:endParaRPr lang="ru-RU" sz="2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3528" y="1412776"/>
            <a:ext cx="1368152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907704" y="1412776"/>
            <a:ext cx="1872208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923928" y="1412776"/>
            <a:ext cx="1872208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40152" y="1412776"/>
            <a:ext cx="1368152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524328" y="1412776"/>
            <a:ext cx="129614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1" name="Блок-схема: узел 10"/>
          <p:cNvSpPr/>
          <p:nvPr/>
        </p:nvSpPr>
        <p:spPr>
          <a:xfrm>
            <a:off x="755576" y="2780928"/>
            <a:ext cx="576064" cy="5760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Блок-схема: узел 11"/>
          <p:cNvSpPr/>
          <p:nvPr/>
        </p:nvSpPr>
        <p:spPr>
          <a:xfrm>
            <a:off x="2627784" y="2780928"/>
            <a:ext cx="576064" cy="5760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Блок-схема: узел 12"/>
          <p:cNvSpPr/>
          <p:nvPr/>
        </p:nvSpPr>
        <p:spPr>
          <a:xfrm>
            <a:off x="4716016" y="2780928"/>
            <a:ext cx="576064" cy="57606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411760" y="3933056"/>
            <a:ext cx="3384376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23528" y="3933056"/>
            <a:ext cx="1440160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372200" y="3645024"/>
            <a:ext cx="1440160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483768" y="5517232"/>
            <a:ext cx="309634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300192" y="4869160"/>
            <a:ext cx="2520280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Подача к столу</a:t>
            </a:r>
          </a:p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Температура не ниже +75 *С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6660232" y="332656"/>
            <a:ext cx="2232248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ru-RU" sz="1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СПРОЕКТИРУЙТЕ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ru-RU" sz="1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потенциальное решение </a:t>
            </a:r>
          </a:p>
        </p:txBody>
      </p:sp>
      <p:sp>
        <p:nvSpPr>
          <p:cNvPr id="40" name="Стрелка вправо 39"/>
          <p:cNvSpPr/>
          <p:nvPr/>
        </p:nvSpPr>
        <p:spPr>
          <a:xfrm>
            <a:off x="1907704" y="422108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 rot="10800000">
            <a:off x="5868144" y="414908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>
            <a:off x="5724128" y="566124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право 43"/>
          <p:cNvSpPr/>
          <p:nvPr/>
        </p:nvSpPr>
        <p:spPr>
          <a:xfrm rot="5400000">
            <a:off x="3851920" y="515719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 rot="5400000">
            <a:off x="4788024" y="357301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трелка вправо 50"/>
          <p:cNvSpPr/>
          <p:nvPr/>
        </p:nvSpPr>
        <p:spPr>
          <a:xfrm rot="5400000">
            <a:off x="6948264" y="3429000"/>
            <a:ext cx="244827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 вправо 52"/>
          <p:cNvSpPr/>
          <p:nvPr/>
        </p:nvSpPr>
        <p:spPr>
          <a:xfrm rot="5400000">
            <a:off x="6300192" y="2852936"/>
            <a:ext cx="115212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 вправо 53"/>
          <p:cNvSpPr/>
          <p:nvPr/>
        </p:nvSpPr>
        <p:spPr>
          <a:xfrm rot="5400000">
            <a:off x="2699792" y="357301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трелка вправо 55"/>
          <p:cNvSpPr/>
          <p:nvPr/>
        </p:nvSpPr>
        <p:spPr>
          <a:xfrm rot="5400000">
            <a:off x="827584" y="357301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трелка вправо 56"/>
          <p:cNvSpPr/>
          <p:nvPr/>
        </p:nvSpPr>
        <p:spPr>
          <a:xfrm rot="5400000">
            <a:off x="827584" y="242088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57"/>
          <p:cNvSpPr/>
          <p:nvPr/>
        </p:nvSpPr>
        <p:spPr>
          <a:xfrm rot="5400000">
            <a:off x="2699792" y="242088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 вправо 58"/>
          <p:cNvSpPr/>
          <p:nvPr/>
        </p:nvSpPr>
        <p:spPr>
          <a:xfrm rot="5400000">
            <a:off x="4788024" y="242088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052736"/>
            <a:ext cx="7344816" cy="998984"/>
          </a:xfrm>
        </p:spPr>
        <p:txBody>
          <a:bodyPr>
            <a:normAutofit/>
          </a:bodyPr>
          <a:lstStyle/>
          <a:p>
            <a:r>
              <a:rPr lang="ru-RU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Поверяем что получилось</a:t>
            </a:r>
            <a:endParaRPr lang="ru-RU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6372200" y="332656"/>
            <a:ext cx="244827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СПРОЕКТИРУЙТЕ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потенциальное решение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Гельнур\Desktop\ОТКРЫТЫЙ УРОК\в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560" y="2204864"/>
            <a:ext cx="7867207" cy="4032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3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4186808" cy="792088"/>
          </a:xfrm>
        </p:spPr>
        <p:txBody>
          <a:bodyPr>
            <a:normAutofit/>
          </a:bodyPr>
          <a:lstStyle/>
          <a:p>
            <a:r>
              <a:rPr lang="ru-RU" sz="32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Правила подачи</a:t>
            </a:r>
            <a:endParaRPr lang="ru-RU" sz="3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552" y="1052736"/>
            <a:ext cx="4608512" cy="5472608"/>
          </a:xfrm>
        </p:spPr>
        <p:txBody>
          <a:bodyPr>
            <a:normAutofit fontScale="92500" lnSpcReduction="20000"/>
          </a:bodyPr>
          <a:lstStyle/>
          <a:p>
            <a:r>
              <a:rPr lang="ru-RU" sz="2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 отпуском суп размешиваем в кастрюле и наливаем в тарелку, так чтобы было нормальное соотношение жидкости и гарнира </a:t>
            </a:r>
            <a:r>
              <a:rPr lang="ru-RU" sz="26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жидкости должно быть не менее 50 </a:t>
            </a:r>
            <a:r>
              <a:rPr lang="en-US" sz="2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ru-RU" sz="2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ru-RU" sz="2600" b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6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Сначала кладем кусочки мяса, птицы, рыбы, потом наливаем суп. Посыпаем зеленью. Сметану подаем отдельно или кладем в тарелку с супом.  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      </a:t>
            </a:r>
            <a:endParaRPr lang="ru-RU" b="1" dirty="0"/>
          </a:p>
        </p:txBody>
      </p:sp>
      <p:pic>
        <p:nvPicPr>
          <p:cNvPr id="3074" name="Picture 2" descr="C:\Users\Гельнур\Desktop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80728"/>
            <a:ext cx="2768352" cy="3394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Содержимое 3"/>
          <p:cNvSpPr txBox="1">
            <a:spLocks/>
          </p:cNvSpPr>
          <p:nvPr/>
        </p:nvSpPr>
        <p:spPr>
          <a:xfrm>
            <a:off x="6372200" y="332656"/>
            <a:ext cx="244827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СПРОЕКТИРУЙТЕ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потенциальное решение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3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1143000"/>
          </a:xfrm>
        </p:spPr>
        <p:txBody>
          <a:bodyPr>
            <a:normAutofit/>
          </a:bodyPr>
          <a:lstStyle/>
          <a:p>
            <a:r>
              <a:rPr lang="ru-RU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Практическая работа </a:t>
            </a:r>
            <a:br>
              <a:rPr lang="ru-RU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«Приготовление заправочного супа»</a:t>
            </a:r>
            <a:endParaRPr lang="ru-RU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23528" y="1412776"/>
            <a:ext cx="4320480" cy="489654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Критерии оценки качества работы:</a:t>
            </a:r>
          </a:p>
          <a:p>
            <a:pPr>
              <a:buNone/>
            </a:pPr>
            <a:endParaRPr lang="ru-RU" sz="34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Выполнение правил гигиены и санитарии перед приготовлением пищи:</a:t>
            </a:r>
          </a:p>
          <a:p>
            <a:pPr lvl="0">
              <a:buNone/>
            </a:pPr>
            <a:r>
              <a:rPr lang="ru-RU" sz="3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 руки вымыты с мылом, </a:t>
            </a:r>
          </a:p>
          <a:p>
            <a:pPr lvl="0">
              <a:buNone/>
            </a:pPr>
            <a:r>
              <a:rPr lang="ru-RU" sz="3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 надета рабочая одежда (косынка и фартук);</a:t>
            </a:r>
          </a:p>
          <a:p>
            <a:pPr lvl="0"/>
            <a:r>
              <a:rPr lang="ru-RU" sz="3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Соблюдение правил безопасного труда;</a:t>
            </a:r>
          </a:p>
          <a:p>
            <a:pPr lvl="0"/>
            <a:r>
              <a:rPr lang="ru-RU" sz="3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Соблюдение требований к качеству супа: </a:t>
            </a:r>
          </a:p>
          <a:p>
            <a:pPr lvl="0">
              <a:buNone/>
            </a:pPr>
            <a:r>
              <a:rPr lang="ru-RU" sz="3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-продукты доведены до готовности одновременно, </a:t>
            </a:r>
          </a:p>
          <a:p>
            <a:pPr lvl="0">
              <a:buNone/>
            </a:pPr>
            <a:r>
              <a:rPr lang="ru-RU" sz="3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-суп не пересолен;  по консистенции блюдо представляет собой суп, а не тушенные продукты.</a:t>
            </a:r>
          </a:p>
          <a:p>
            <a:endParaRPr lang="ru-RU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6372200" y="260648"/>
            <a:ext cx="2448272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Реализуйте решение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Users\Гельнур\Desktop\рабоч стол 7 сентября\вкуснятина.gif"/>
          <p:cNvPicPr>
            <a:picLocks noGrp="1" noChangeAspect="1" noChangeArrowheads="1" noCro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301208"/>
            <a:ext cx="1390913" cy="1224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2" name="Picture 2" descr="C:\Users\Гельнур\Desktop\49ae2d06a33d14951eb05f3a84532e13bc81d61248215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556792"/>
            <a:ext cx="4104456" cy="3024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4536504" cy="1008112"/>
          </a:xfrm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Рефлексия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051720" y="1628800"/>
            <a:ext cx="3600400" cy="3024336"/>
          </a:xfrm>
        </p:spPr>
        <p:txBody>
          <a:bodyPr>
            <a:normAutofit/>
          </a:bodyPr>
          <a:lstStyle/>
          <a:p>
            <a:r>
              <a:rPr lang="ru-RU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сегодня я узнала</a:t>
            </a:r>
          </a:p>
          <a:p>
            <a:r>
              <a:rPr lang="ru-RU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было интересно</a:t>
            </a:r>
          </a:p>
          <a:p>
            <a:r>
              <a:rPr lang="ru-RU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приобрела</a:t>
            </a:r>
          </a:p>
          <a:p>
            <a:r>
              <a:rPr lang="ru-RU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попробую…</a:t>
            </a:r>
            <a:endParaRPr lang="ru-RU" i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мне захотелось</a:t>
            </a:r>
            <a:endParaRPr lang="ru-RU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C:\Users\Гельнур\Desktop\рабоч стол 7 сентября\defaul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1828181" cy="1872208"/>
          </a:xfrm>
          <a:prstGeom prst="rect">
            <a:avLst/>
          </a:prstGeom>
          <a:noFill/>
        </p:spPr>
      </p:pic>
      <p:pic>
        <p:nvPicPr>
          <p:cNvPr id="7" name="Picture 2" descr="C:\Users\Гельнур\Desktop\32250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48681"/>
            <a:ext cx="3456384" cy="2664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Содержимое 3"/>
          <p:cNvSpPr>
            <a:spLocks noGrp="1"/>
          </p:cNvSpPr>
          <p:nvPr>
            <p:ph sz="half" idx="2"/>
          </p:nvPr>
        </p:nvSpPr>
        <p:spPr>
          <a:xfrm>
            <a:off x="611560" y="4437112"/>
            <a:ext cx="7560840" cy="15841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Словарь:   </a:t>
            </a: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Бульон; супы прозрачные, супы – пюре, супы сладкие, холодные, молочные; заправочные супы: щи, борщ, рассольник, солянка, овощные супы, супы с крупами, с макаронными и мучными изделиями.</a:t>
            </a:r>
            <a:endParaRPr lang="ru-R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940966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Ваши Смайлики за урок!!!</a:t>
            </a:r>
            <a:endParaRPr lang="ru-RU" sz="2800" b="1" dirty="0">
              <a:solidFill>
                <a:srgbClr val="C00000"/>
              </a:solidFill>
            </a:endParaRPr>
          </a:p>
        </p:txBody>
      </p:sp>
      <p:pic>
        <p:nvPicPr>
          <p:cNvPr id="4098" name="Picture 2" descr="C:\Users\Гельнур\Desktop\a215b21612101b7a43a183e635dd57b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1944216" cy="1732813"/>
          </a:xfrm>
          <a:prstGeom prst="rect">
            <a:avLst/>
          </a:prstGeom>
          <a:noFill/>
        </p:spPr>
      </p:pic>
      <p:pic>
        <p:nvPicPr>
          <p:cNvPr id="4099" name="Picture 3" descr="C:\Users\Гельнур\Desktop\загружено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861048"/>
            <a:ext cx="1728192" cy="1584176"/>
          </a:xfrm>
          <a:prstGeom prst="rect">
            <a:avLst/>
          </a:prstGeom>
          <a:noFill/>
        </p:spPr>
      </p:pic>
      <p:pic>
        <p:nvPicPr>
          <p:cNvPr id="4100" name="Picture 4" descr="C:\Users\Гельнур\Desktop\giab16049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5589240"/>
            <a:ext cx="864096" cy="864096"/>
          </a:xfrm>
          <a:prstGeom prst="rect">
            <a:avLst/>
          </a:prstGeom>
          <a:noFill/>
        </p:spPr>
      </p:pic>
      <p:pic>
        <p:nvPicPr>
          <p:cNvPr id="4101" name="Picture 5" descr="C:\Users\Гельнур\Desktop\k28014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5589240"/>
            <a:ext cx="1224136" cy="1002889"/>
          </a:xfrm>
          <a:prstGeom prst="rect">
            <a:avLst/>
          </a:prstGeom>
          <a:noFill/>
        </p:spPr>
      </p:pic>
      <p:pic>
        <p:nvPicPr>
          <p:cNvPr id="4102" name="Picture 6" descr="C:\Users\Гельнур\Desktop\depositphotos_63507365-Cute-cartoon-female-emoticon-smile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4077072"/>
            <a:ext cx="936104" cy="936104"/>
          </a:xfrm>
          <a:prstGeom prst="rect">
            <a:avLst/>
          </a:prstGeom>
          <a:noFill/>
        </p:spPr>
      </p:pic>
      <p:pic>
        <p:nvPicPr>
          <p:cNvPr id="4103" name="Picture 7" descr="C:\Users\Гельнур\Desktop\51915191519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4221088"/>
            <a:ext cx="1152128" cy="1152128"/>
          </a:xfrm>
          <a:prstGeom prst="rect">
            <a:avLst/>
          </a:prstGeom>
          <a:noFill/>
        </p:spPr>
      </p:pic>
      <p:pic>
        <p:nvPicPr>
          <p:cNvPr id="4104" name="Picture 8" descr="C:\Users\Гельнур\Desktop\mini_7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5301208"/>
            <a:ext cx="1512168" cy="1321540"/>
          </a:xfrm>
          <a:prstGeom prst="rect">
            <a:avLst/>
          </a:prstGeom>
          <a:noFill/>
        </p:spPr>
      </p:pic>
      <p:pic>
        <p:nvPicPr>
          <p:cNvPr id="4105" name="Picture 9" descr="C:\Users\Гельнур\Desktop\330869367 (1)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5589240"/>
            <a:ext cx="1041732" cy="864095"/>
          </a:xfrm>
          <a:prstGeom prst="rect">
            <a:avLst/>
          </a:prstGeom>
          <a:noFill/>
        </p:spPr>
      </p:pic>
      <p:pic>
        <p:nvPicPr>
          <p:cNvPr id="4106" name="Picture 10" descr="C:\Users\Гельнур\Desktop\загружено (1)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20072" y="5445224"/>
            <a:ext cx="1152128" cy="1152128"/>
          </a:xfrm>
          <a:prstGeom prst="rect">
            <a:avLst/>
          </a:prstGeom>
          <a:noFill/>
        </p:spPr>
      </p:pic>
      <p:pic>
        <p:nvPicPr>
          <p:cNvPr id="4107" name="Picture 11" descr="C:\Users\Гельнур\Desktop\images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96336" y="4149080"/>
            <a:ext cx="864096" cy="864096"/>
          </a:xfrm>
          <a:prstGeom prst="rect">
            <a:avLst/>
          </a:prstGeom>
          <a:noFill/>
        </p:spPr>
      </p:pic>
      <p:sp>
        <p:nvSpPr>
          <p:cNvPr id="13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260648"/>
            <a:ext cx="8352928" cy="2808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  </a:t>
            </a:r>
            <a:r>
              <a:rPr lang="ru-RU" b="1" dirty="0" smtClean="0">
                <a:solidFill>
                  <a:srgbClr val="C00000"/>
                </a:solidFill>
              </a:rPr>
              <a:t>Д.з.</a:t>
            </a:r>
            <a:endParaRPr lang="ru-RU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Подумайте и найдите ответы  на следующие вопросы:</a:t>
            </a:r>
          </a:p>
          <a:p>
            <a:r>
              <a:rPr lang="ru-RU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 подготовить для варки супа рис, перловую крупу, фасоль</a:t>
            </a:r>
            <a:r>
              <a:rPr lang="en-US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ru-RU" sz="2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Почему соленые огурцы для рассольника предварительно припускают, а свеклу для борща тушат?</a:t>
            </a:r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836712"/>
            <a:ext cx="5184576" cy="1296144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Определите по описанию -</a:t>
            </a:r>
            <a:br>
              <a:rPr lang="ru-RU" sz="28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8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что это за блюдо</a:t>
            </a:r>
            <a:r>
              <a:rPr lang="en-US" sz="28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sz="2800" b="1" i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3568" y="2708920"/>
            <a:ext cx="8003232" cy="3561259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 блюдо очень Важная часть обеда!</a:t>
            </a:r>
          </a:p>
          <a:p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Оно возбуждает аппетит и </a:t>
            </a:r>
            <a:r>
              <a:rPr lang="ru-RU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хорошо усваивается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Важный источник </a:t>
            </a:r>
            <a:r>
              <a:rPr lang="ru-RU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экстрактивных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ru-RU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минеральных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веществ, витаминов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Возмещение</a:t>
            </a:r>
            <a:r>
              <a:rPr lang="ru-RU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потребности 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организма в </a:t>
            </a:r>
            <a:r>
              <a:rPr lang="ru-RU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жидкости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</a:t>
            </a:r>
            <a:r>
              <a:rPr lang="ru-RU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калорийное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блюдо, и употребляя с ним хлеб и другие выпечные изделия (пирожки , расстегаи) можно повысить его  калорийность! </a:t>
            </a:r>
          </a:p>
          <a:p>
            <a:r>
              <a:rPr lang="ru-RU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Разнообразие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их очень</a:t>
            </a:r>
            <a:r>
              <a:rPr lang="ru-RU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велико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804248" y="332656"/>
            <a:ext cx="1944216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ОПРЕДЕЛИТЕ </a:t>
            </a:r>
            <a:r>
              <a:rPr lang="ru-RU" sz="1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проблему</a:t>
            </a:r>
            <a:endParaRPr lang="ru-RU" sz="1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Гельнур\Desktop\59127_origi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2656"/>
            <a:ext cx="1368152" cy="1921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5616624" cy="1152128"/>
          </a:xfrm>
        </p:spPr>
        <p:txBody>
          <a:bodyPr>
            <a:noAutofit/>
          </a:bodyPr>
          <a:lstStyle/>
          <a:p>
            <a:r>
              <a:rPr lang="ru-RU" sz="36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  тему и </a:t>
            </a:r>
            <a:br>
              <a:rPr lang="ru-RU" sz="36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i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урока</a:t>
            </a:r>
            <a:endParaRPr lang="ru-RU" sz="3600" i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372200" y="260648"/>
            <a:ext cx="2160240" cy="6480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ОПРЕДЕЛИТЕ </a:t>
            </a:r>
            <a:r>
              <a:rPr lang="ru-RU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проблему</a:t>
            </a:r>
          </a:p>
          <a:p>
            <a:endParaRPr lang="ru-RU" dirty="0"/>
          </a:p>
        </p:txBody>
      </p:sp>
      <p:pic>
        <p:nvPicPr>
          <p:cNvPr id="1026" name="Picture 2" descr="C:\Users\Гельнур\Desktop\ОТКРЫТЫЙ УРОК\супы фото\1ц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348880"/>
            <a:ext cx="3384377" cy="2612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C:\Users\Гельнур\Desktop\730005-500x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88840"/>
            <a:ext cx="3600400" cy="36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11560" y="1412776"/>
            <a:ext cx="8219256" cy="4785395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Тема:   </a:t>
            </a:r>
          </a:p>
          <a:p>
            <a:pPr algn="ctr">
              <a:buNone/>
            </a:pPr>
            <a:r>
              <a:rPr lang="ru-RU" sz="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5200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супы</a:t>
            </a:r>
          </a:p>
          <a:p>
            <a:pPr algn="ctr">
              <a:buNone/>
            </a:pPr>
            <a:r>
              <a:rPr lang="ru-RU" sz="3900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технология приготовления </a:t>
            </a:r>
          </a:p>
          <a:p>
            <a:pPr algn="ctr">
              <a:buNone/>
            </a:pPr>
            <a:r>
              <a:rPr lang="ru-RU" sz="3900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первых блюд</a:t>
            </a:r>
            <a:endParaRPr lang="ru-RU" sz="39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ru-RU" sz="3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 </a:t>
            </a:r>
          </a:p>
          <a:p>
            <a:pPr algn="ctr">
              <a:buNone/>
            </a:pPr>
            <a:r>
              <a:rPr lang="ru-RU" sz="3900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изучить виды супов  и</a:t>
            </a:r>
          </a:p>
          <a:p>
            <a:pPr algn="ctr">
              <a:buNone/>
            </a:pPr>
            <a:r>
              <a:rPr lang="ru-RU" sz="3900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технологию приготовления</a:t>
            </a:r>
            <a:endParaRPr lang="ru-RU" sz="3900" b="1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588224" y="260648"/>
            <a:ext cx="2160240" cy="6766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ОПРЕДЕЛИТЕ </a:t>
            </a:r>
            <a:r>
              <a:rPr lang="ru-RU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проблему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5" name="Рисунок 4" descr="C:\Users\Гельнур\Desktop\ОТКРЫТЫЙ УРОК\супы фото\7ц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2376264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5256584" cy="936104"/>
          </a:xfrm>
        </p:spPr>
        <p:txBody>
          <a:bodyPr>
            <a:normAutofit/>
          </a:bodyPr>
          <a:lstStyle/>
          <a:p>
            <a:r>
              <a:rPr lang="ru-RU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 с л е д у е м</a:t>
            </a:r>
            <a:endParaRPr lang="ru-RU" sz="4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3645024"/>
            <a:ext cx="8352928" cy="237626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ru-RU" sz="5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Выполните структуру </a:t>
            </a:r>
            <a:r>
              <a:rPr lang="en-US" sz="5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1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Плейсмэт</a:t>
            </a:r>
            <a:r>
              <a:rPr lang="ru-RU" sz="5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консенсус </a:t>
            </a:r>
          </a:p>
          <a:p>
            <a:pPr marL="514350" indent="-514350">
              <a:buNone/>
            </a:pPr>
            <a:r>
              <a:rPr lang="en-US" sz="5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(Placemat Consensus)</a:t>
            </a:r>
            <a:r>
              <a:rPr lang="ru-RU" sz="5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 «карта» согласия –принятие командного решения</a:t>
            </a:r>
          </a:p>
          <a:p>
            <a:pPr marL="514350" indent="-514350">
              <a:buNone/>
            </a:pPr>
            <a:r>
              <a:rPr lang="ru-RU" sz="5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Напишите – </a:t>
            </a:r>
          </a:p>
          <a:p>
            <a:pPr marL="514350" indent="-514350" algn="ctr">
              <a:buNone/>
            </a:pPr>
            <a:r>
              <a:rPr lang="ru-RU" sz="5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Какие ингредиенты входят в эти блюда</a:t>
            </a:r>
            <a:r>
              <a:rPr lang="en-US" sz="5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ru-RU" sz="58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3500" i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ru-RU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444208" y="332656"/>
            <a:ext cx="2304256" cy="67667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51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ИЗУЧИТЕ  ситуацию</a:t>
            </a:r>
          </a:p>
          <a:p>
            <a:endParaRPr lang="ru-RU" dirty="0"/>
          </a:p>
        </p:txBody>
      </p:sp>
      <p:pic>
        <p:nvPicPr>
          <p:cNvPr id="6" name="Рисунок 5" descr="C:\Users\Гельнур\Desktop\ОТКРЫТЫЙ УРОК\супы фото\4ц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1800200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 descr="C:\Users\Гельнур\Desktop\ОТКРЫТЫЙ УРОК\супы фото\ыы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484784"/>
            <a:ext cx="1944216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 descr="C:\Users\Гельнур\Desktop\ОТКРЫТЫЙ УРОК\супы фото\11ц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484784"/>
            <a:ext cx="1944216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 descr="C:\Users\Гельнур\Desktop\ОТКРЫТЫЙ УРОК\супы фото\2ц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1412776"/>
            <a:ext cx="1962150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Шестиугольник 7"/>
          <p:cNvSpPr/>
          <p:nvPr/>
        </p:nvSpPr>
        <p:spPr>
          <a:xfrm>
            <a:off x="7452320" y="5517232"/>
            <a:ext cx="1440160" cy="1152128"/>
          </a:xfrm>
          <a:prstGeom prst="hexagon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476672"/>
            <a:ext cx="4320480" cy="648072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Что такое суп</a:t>
            </a:r>
            <a:r>
              <a:rPr lang="en-US" sz="31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91680" y="1196752"/>
            <a:ext cx="6984776" cy="489654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Суп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ассортиментная группа кулинарной продукции, которую принято называть </a:t>
            </a:r>
            <a:r>
              <a:rPr lang="ru-RU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первыми блюдами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</a:rPr>
              <a:t>Суп состоит из двух частей:</a:t>
            </a:r>
          </a:p>
          <a:p>
            <a:pPr>
              <a:buFont typeface="Wingdings" pitchFamily="2" charset="2"/>
              <a:buChar char="v"/>
            </a:pP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Жидкая часть (основа)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–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</a:rPr>
              <a:t>мясные, рыбные бульоны, молоко и молочные напитки(кефир, простоквашу), отвары из круп, квас, на фруктово-ягодных отварах</a:t>
            </a:r>
          </a:p>
          <a:p>
            <a:pPr>
              <a:buFont typeface="Wingdings" pitchFamily="2" charset="2"/>
              <a:buChar char="v"/>
            </a:pP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Плотная часть (гарнир)-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</a:rPr>
              <a:t>овощи, крупы, картофель, макаронные изделия, бобовые, мясо, мясо птицы, соленые огурцы, рыба, грибы, яйца и прочее…</a:t>
            </a:r>
          </a:p>
          <a:p>
            <a:pPr>
              <a:buNone/>
            </a:pP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876256" y="260648"/>
            <a:ext cx="1728192" cy="6766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29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ИЗУЧИТЕ  ситуацию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5" name="Рисунок 4" descr="C:\Users\Гельнур\Desktop\ОТКРЫТЫЙ УРОК\супы фото\12ц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1584176" cy="1512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C:\Users\Гельнур\Desktop\ОТКРЫТЫЙ УРОК\супы фото\20160827_182055_HDR - копи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589240"/>
            <a:ext cx="792088" cy="945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6491064" cy="792088"/>
          </a:xfrm>
        </p:spPr>
        <p:txBody>
          <a:bodyPr>
            <a:noAutofit/>
          </a:bodyPr>
          <a:lstStyle/>
          <a:p>
            <a:r>
              <a:rPr lang="ru-RU" sz="24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Классификация супов по температуре  подачи и жидкой основе</a:t>
            </a:r>
            <a:endParaRPr lang="ru-RU" sz="24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6876256" y="260648"/>
            <a:ext cx="2016224" cy="676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ИЗУЧИТЕ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ситуацию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915816" y="1124744"/>
            <a:ext cx="2664296" cy="5040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</a:rPr>
              <a:t>Супы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 flipH="1">
            <a:off x="5292080" y="1700808"/>
            <a:ext cx="7200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55576" y="2276872"/>
            <a:ext cx="2880320" cy="64807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ГОРЯЧИЕ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644008" y="2276872"/>
            <a:ext cx="3024336" cy="504056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ХОЛОДНЫЕ</a:t>
            </a:r>
          </a:p>
        </p:txBody>
      </p:sp>
      <p:sp>
        <p:nvSpPr>
          <p:cNvPr id="16" name="Стрелка вниз 15"/>
          <p:cNvSpPr/>
          <p:nvPr/>
        </p:nvSpPr>
        <p:spPr>
          <a:xfrm flipH="1">
            <a:off x="3203848" y="1700808"/>
            <a:ext cx="4571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059832" y="3429000"/>
            <a:ext cx="2160240" cy="360040"/>
          </a:xfrm>
          <a:prstGeom prst="roundRect">
            <a:avLst/>
          </a:prstGeom>
          <a:solidFill>
            <a:srgbClr val="C0E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</a:rPr>
              <a:t>СЛАДКИЕ</a:t>
            </a:r>
            <a:endParaRPr lang="ru-RU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2627784" y="2996952"/>
            <a:ext cx="129614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4499992" y="2852936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1043608" y="292494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6228184" y="285293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4" descr="C:\Users\Гельнур\Desktop\ОТКРЫТЫЙ УРОК\супы фото\20160827_182055_HDR - коп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3645024"/>
            <a:ext cx="792088" cy="945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" name="Прямоугольник 54"/>
          <p:cNvSpPr/>
          <p:nvPr/>
        </p:nvSpPr>
        <p:spPr>
          <a:xfrm>
            <a:off x="5004048" y="3861048"/>
            <a:ext cx="2592288" cy="1152128"/>
          </a:xfrm>
          <a:prstGeom prst="rect">
            <a:avLst/>
          </a:prstGeom>
          <a:solidFill>
            <a:srgbClr val="C0E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v"/>
            </a:pP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НА КВАСЕ</a:t>
            </a:r>
          </a:p>
          <a:p>
            <a:pPr>
              <a:buFont typeface="Wingdings" pitchFamily="2" charset="2"/>
              <a:buChar char="v"/>
            </a:pP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КИСЛОМОЛОЧНЫХ ПРОДУКТАХ</a:t>
            </a:r>
          </a:p>
          <a:p>
            <a:pPr>
              <a:buFont typeface="Wingdings" pitchFamily="2" charset="2"/>
              <a:buChar char="v"/>
            </a:pP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СВЕКОЛЬНОМ ОТВАРЕ</a:t>
            </a:r>
            <a:endParaRPr lang="ru-RU" sz="1600" b="1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611560" y="3789040"/>
            <a:ext cx="2304256" cy="1008112"/>
          </a:xfrm>
          <a:prstGeom prst="rect">
            <a:avLst/>
          </a:prstGeom>
          <a:solidFill>
            <a:srgbClr val="C0EB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v"/>
            </a:pP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НА БУЛЬОНАХ</a:t>
            </a:r>
          </a:p>
          <a:p>
            <a:pPr>
              <a:buFont typeface="Wingdings" pitchFamily="2" charset="2"/>
              <a:buChar char="v"/>
            </a:pP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МОЛОКЕ</a:t>
            </a:r>
          </a:p>
          <a:p>
            <a:pPr>
              <a:buFont typeface="Wingdings" pitchFamily="2" charset="2"/>
              <a:buChar char="v"/>
            </a:pP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ОТВАРАХ</a:t>
            </a:r>
            <a:endParaRPr lang="ru-RU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8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5013176"/>
            <a:ext cx="8208912" cy="1440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000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 температуре подачи:</a:t>
            </a:r>
          </a:p>
          <a:p>
            <a:pPr>
              <a:buFont typeface="Wingdings" pitchFamily="2" charset="2"/>
              <a:buChar char="v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Горячие супы(температура подачи 70-75*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>
              <a:buFont typeface="Wingdings" pitchFamily="2" charset="2"/>
              <a:buChar char="v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супы-пюре-температура подачи 55-60*С);</a:t>
            </a:r>
          </a:p>
          <a:p>
            <a:pPr>
              <a:buFont typeface="Wingdings" pitchFamily="2" charset="2"/>
              <a:buChar char="v"/>
            </a:pPr>
            <a:r>
              <a:rPr lang="ru-RU" sz="2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Холодные супы(температура подачи  10-14*С)</a:t>
            </a:r>
            <a:endParaRPr lang="ru-RU" sz="2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7920880" cy="994122"/>
          </a:xfrm>
        </p:spPr>
        <p:txBody>
          <a:bodyPr>
            <a:normAutofit fontScale="90000"/>
          </a:bodyPr>
          <a:lstStyle/>
          <a:p>
            <a:r>
              <a:rPr lang="ru-RU" sz="3100" b="1" i="1" dirty="0" smtClean="0">
                <a:solidFill>
                  <a:srgbClr val="C00000"/>
                </a:solidFill>
              </a:rPr>
              <a:t>работа с карточками</a:t>
            </a:r>
            <a:r>
              <a:rPr lang="ru-RU" sz="3100" b="1" i="1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3100" b="1" i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3100" b="1" i="1" dirty="0" smtClean="0">
                <a:solidFill>
                  <a:schemeClr val="tx2">
                    <a:lumMod val="50000"/>
                  </a:schemeClr>
                </a:solidFill>
              </a:rPr>
              <a:t>По температуре подачи супы бывают: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28801"/>
            <a:ext cx="154360" cy="216024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6" name="Picture 4" descr="C:\Users\Гельнур\Desktop\ОТКРЫТЫЙ УРОК\супы фото\20160827_182055_HDR - коп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9" y="5229200"/>
            <a:ext cx="1080120" cy="1080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Овал 7"/>
          <p:cNvSpPr/>
          <p:nvPr/>
        </p:nvSpPr>
        <p:spPr>
          <a:xfrm>
            <a:off x="2051720" y="2420888"/>
            <a:ext cx="4464496" cy="12961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195736" y="3933056"/>
            <a:ext cx="4392488" cy="13681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00192" y="260648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ru-RU" sz="2400" b="1" i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закрепляем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2928</TotalTime>
  <Words>1268</Words>
  <Application>Microsoft Office PowerPoint</Application>
  <PresentationFormat>Экран (4:3)</PresentationFormat>
  <Paragraphs>275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Кулинария 6 класс  Супы  Технология приготовления первых блюд</vt:lpstr>
      <vt:lpstr>Слайд 2</vt:lpstr>
      <vt:lpstr>Определите по описанию -  что это за блюдо?</vt:lpstr>
      <vt:lpstr>Определите  тему и  цель урока</vt:lpstr>
      <vt:lpstr>Слайд 5</vt:lpstr>
      <vt:lpstr>И с с л е д у е м</vt:lpstr>
      <vt:lpstr> Что такое суп? </vt:lpstr>
      <vt:lpstr>Классификация супов по температуре  подачи и жидкой основе</vt:lpstr>
      <vt:lpstr>работа с карточками По температуре подачи супы бывают: </vt:lpstr>
      <vt:lpstr>По температуре подачи супы бывают:</vt:lpstr>
      <vt:lpstr>Что можно использовать в качестве жидкой основы?</vt:lpstr>
      <vt:lpstr>Что можно использовать в качестве жидкой основы?</vt:lpstr>
      <vt:lpstr>Технология приготовления первых блюд</vt:lpstr>
      <vt:lpstr>Схема  приготовления  бульона</vt:lpstr>
      <vt:lpstr>Схема приготовления бульона</vt:lpstr>
      <vt:lpstr>Классификация  по способу  приготовления</vt:lpstr>
      <vt:lpstr>О    с у п а х</vt:lpstr>
      <vt:lpstr>Слайд 18</vt:lpstr>
      <vt:lpstr>Продолжительность варки продуктов</vt:lpstr>
      <vt:lpstr>Схема приготовления заправочных супов</vt:lpstr>
      <vt:lpstr>Выполните структуру   Финкин  Мэпс  (Thinking Maps)  - командное заполнение  интеллект карты по готовой схеме</vt:lpstr>
      <vt:lpstr>Составьте свою схему  супа  к практической работе</vt:lpstr>
      <vt:lpstr>Поверяем что получилось</vt:lpstr>
      <vt:lpstr>Правила подачи</vt:lpstr>
      <vt:lpstr>Практическая работа  «Приготовление заправочного супа»</vt:lpstr>
      <vt:lpstr>Рефлексия</vt:lpstr>
      <vt:lpstr>Ваши Смайлики за урок!!!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Гельнур Адгамовна</dc:creator>
  <cp:lastModifiedBy>Gelnur</cp:lastModifiedBy>
  <cp:revision>303</cp:revision>
  <dcterms:created xsi:type="dcterms:W3CDTF">2016-08-26T15:06:37Z</dcterms:created>
  <dcterms:modified xsi:type="dcterms:W3CDTF">2017-01-01T08:41:04Z</dcterms:modified>
</cp:coreProperties>
</file>