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6" r:id="rId2"/>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800"/>
    <a:srgbClr val="FF8000"/>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howGuides="1">
      <p:cViewPr>
        <p:scale>
          <a:sx n="40" d="100"/>
          <a:sy n="40" d="100"/>
        </p:scale>
        <p:origin x="1456" y="15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7454" tIns="48727" rIns="97454" bIns="48727" numCol="1" anchor="t" anchorCtr="0" compatLnSpc="1">
            <a:prstTxWarp prst="textNoShape">
              <a:avLst/>
            </a:prstTxWarp>
          </a:bodyPr>
          <a:lstStyle>
            <a:lvl1pPr defTabSz="973138">
              <a:defRPr sz="1200"/>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7454" tIns="48727" rIns="97454" bIns="48727" numCol="1" anchor="t" anchorCtr="0" compatLnSpc="1">
            <a:prstTxWarp prst="textNoShape">
              <a:avLst/>
            </a:prstTxWarp>
          </a:bodyPr>
          <a:lstStyle>
            <a:lvl1pPr algn="r" defTabSz="973138">
              <a:defRPr sz="1200"/>
            </a:lvl1pPr>
          </a:lstStyle>
          <a:p>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7454" tIns="48727" rIns="97454" bIns="48727" numCol="1" anchor="b" anchorCtr="0" compatLnSpc="1">
            <a:prstTxWarp prst="textNoShape">
              <a:avLst/>
            </a:prstTxWarp>
          </a:bodyPr>
          <a:lstStyle>
            <a:lvl1pPr defTabSz="973138">
              <a:defRPr sz="1200"/>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7454" tIns="48727" rIns="97454" bIns="48727" numCol="1" anchor="b" anchorCtr="0" compatLnSpc="1">
            <a:prstTxWarp prst="textNoShape">
              <a:avLst/>
            </a:prstTxWarp>
          </a:bodyPr>
          <a:lstStyle>
            <a:lvl1pPr algn="r" defTabSz="973138">
              <a:defRPr sz="1200"/>
            </a:lvl1pPr>
          </a:lstStyle>
          <a:p>
            <a:fld id="{4BD6A864-FCB8-4947-8EB0-FC737DE7D94A}" type="slidenum">
              <a:rPr lang="en-US"/>
              <a:pPr/>
              <a:t>‹#›</a:t>
            </a:fld>
            <a:endParaRPr lang="en-US"/>
          </a:p>
        </p:txBody>
      </p:sp>
    </p:spTree>
    <p:extLst>
      <p:ext uri="{BB962C8B-B14F-4D97-AF65-F5344CB8AC3E}">
        <p14:creationId xmlns:p14="http://schemas.microsoft.com/office/powerpoint/2010/main" val="25392268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676"/>
            <a:ext cx="37307520" cy="7054850"/>
          </a:xfrm>
        </p:spPr>
        <p:txBody>
          <a:bodyPr/>
          <a:lstStyle/>
          <a:p>
            <a:r>
              <a:rPr lang="en-US"/>
              <a:t>Click to edit Master title style</a:t>
            </a:r>
          </a:p>
        </p:txBody>
      </p:sp>
      <p:sp>
        <p:nvSpPr>
          <p:cNvPr id="3" name="Subtitle 2"/>
          <p:cNvSpPr>
            <a:spLocks noGrp="1"/>
          </p:cNvSpPr>
          <p:nvPr>
            <p:ph type="subTitle" idx="1"/>
          </p:nvPr>
        </p:nvSpPr>
        <p:spPr>
          <a:xfrm>
            <a:off x="6583680" y="18653126"/>
            <a:ext cx="3072384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8942EA-6F38-8A47-AD91-36822FC61676}" type="slidenum">
              <a:rPr lang="en-US"/>
              <a:pPr/>
              <a:t>‹#›</a:t>
            </a:fld>
            <a:endParaRPr lang="en-US"/>
          </a:p>
        </p:txBody>
      </p:sp>
    </p:spTree>
    <p:extLst>
      <p:ext uri="{BB962C8B-B14F-4D97-AF65-F5344CB8AC3E}">
        <p14:creationId xmlns:p14="http://schemas.microsoft.com/office/powerpoint/2010/main" val="291430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9BCB70-9ACF-1544-941E-1F52D7C1F7C6}" type="slidenum">
              <a:rPr lang="en-US"/>
              <a:pPr/>
              <a:t>‹#›</a:t>
            </a:fld>
            <a:endParaRPr lang="en-US"/>
          </a:p>
        </p:txBody>
      </p:sp>
    </p:spTree>
    <p:extLst>
      <p:ext uri="{BB962C8B-B14F-4D97-AF65-F5344CB8AC3E}">
        <p14:creationId xmlns:p14="http://schemas.microsoft.com/office/powerpoint/2010/main" val="160503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480" y="2925764"/>
            <a:ext cx="932688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840" y="2925764"/>
            <a:ext cx="2779776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846C09-2BB9-6D4C-B2D6-71F09082B548}" type="slidenum">
              <a:rPr lang="en-US"/>
              <a:pPr/>
              <a:t>‹#›</a:t>
            </a:fld>
            <a:endParaRPr lang="en-US"/>
          </a:p>
        </p:txBody>
      </p:sp>
    </p:spTree>
    <p:extLst>
      <p:ext uri="{BB962C8B-B14F-4D97-AF65-F5344CB8AC3E}">
        <p14:creationId xmlns:p14="http://schemas.microsoft.com/office/powerpoint/2010/main" val="36543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AFDB61-9772-BD42-B92D-E4FA38B46F83}" type="slidenum">
              <a:rPr lang="en-US"/>
              <a:pPr/>
              <a:t>‹#›</a:t>
            </a:fld>
            <a:endParaRPr lang="en-US"/>
          </a:p>
        </p:txBody>
      </p:sp>
    </p:spTree>
    <p:extLst>
      <p:ext uri="{BB962C8B-B14F-4D97-AF65-F5344CB8AC3E}">
        <p14:creationId xmlns:p14="http://schemas.microsoft.com/office/powerpoint/2010/main" val="63950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9"/>
            <a:ext cx="3730752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52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67A699-1E9D-8A4F-85D2-596832AB2D96}" type="slidenum">
              <a:rPr lang="en-US"/>
              <a:pPr/>
              <a:t>‹#›</a:t>
            </a:fld>
            <a:endParaRPr lang="en-US"/>
          </a:p>
        </p:txBody>
      </p:sp>
    </p:spTree>
    <p:extLst>
      <p:ext uri="{BB962C8B-B14F-4D97-AF65-F5344CB8AC3E}">
        <p14:creationId xmlns:p14="http://schemas.microsoft.com/office/powerpoint/2010/main" val="210841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840" y="9509126"/>
            <a:ext cx="1856232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37040" y="9509126"/>
            <a:ext cx="1856232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E9A5B4-93C1-CA42-8F4E-9F0544C14711}" type="slidenum">
              <a:rPr lang="en-US"/>
              <a:pPr/>
              <a:t>‹#›</a:t>
            </a:fld>
            <a:endParaRPr lang="en-US"/>
          </a:p>
        </p:txBody>
      </p:sp>
    </p:spTree>
    <p:extLst>
      <p:ext uri="{BB962C8B-B14F-4D97-AF65-F5344CB8AC3E}">
        <p14:creationId xmlns:p14="http://schemas.microsoft.com/office/powerpoint/2010/main" val="399239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5"/>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561"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0" y="7369176"/>
            <a:ext cx="1940052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120" y="10439401"/>
            <a:ext cx="1940052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F201A36-B0FD-8D45-92AF-3244877B6D79}" type="slidenum">
              <a:rPr lang="en-US"/>
              <a:pPr/>
              <a:t>‹#›</a:t>
            </a:fld>
            <a:endParaRPr lang="en-US"/>
          </a:p>
        </p:txBody>
      </p:sp>
    </p:spTree>
    <p:extLst>
      <p:ext uri="{BB962C8B-B14F-4D97-AF65-F5344CB8AC3E}">
        <p14:creationId xmlns:p14="http://schemas.microsoft.com/office/powerpoint/2010/main" val="81088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041F29A-221A-CC41-A24D-0B4049EB724F}" type="slidenum">
              <a:rPr lang="en-US"/>
              <a:pPr/>
              <a:t>‹#›</a:t>
            </a:fld>
            <a:endParaRPr lang="en-US"/>
          </a:p>
        </p:txBody>
      </p:sp>
    </p:spTree>
    <p:extLst>
      <p:ext uri="{BB962C8B-B14F-4D97-AF65-F5344CB8AC3E}">
        <p14:creationId xmlns:p14="http://schemas.microsoft.com/office/powerpoint/2010/main" val="105343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B6B03FD-D704-5144-B6FA-E10938C88F2C}" type="slidenum">
              <a:rPr lang="en-US"/>
              <a:pPr/>
              <a:t>‹#›</a:t>
            </a:fld>
            <a:endParaRPr lang="en-US"/>
          </a:p>
        </p:txBody>
      </p:sp>
    </p:spTree>
    <p:extLst>
      <p:ext uri="{BB962C8B-B14F-4D97-AF65-F5344CB8AC3E}">
        <p14:creationId xmlns:p14="http://schemas.microsoft.com/office/powerpoint/2010/main" val="34748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1276"/>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240" y="1311276"/>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1"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3C01AD-7E11-444C-BC7C-0C4069278C78}" type="slidenum">
              <a:rPr lang="en-US"/>
              <a:pPr/>
              <a:t>‹#›</a:t>
            </a:fld>
            <a:endParaRPr lang="en-US"/>
          </a:p>
        </p:txBody>
      </p:sp>
    </p:spTree>
    <p:extLst>
      <p:ext uri="{BB962C8B-B14F-4D97-AF65-F5344CB8AC3E}">
        <p14:creationId xmlns:p14="http://schemas.microsoft.com/office/powerpoint/2010/main" val="163875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0" y="23042564"/>
            <a:ext cx="26334720"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980" y="2941639"/>
            <a:ext cx="2633472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980" y="25763539"/>
            <a:ext cx="2633472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E071A3-D9CB-E444-83E8-D7CD1BE6FF6B}" type="slidenum">
              <a:rPr lang="en-US"/>
              <a:pPr/>
              <a:t>‹#›</a:t>
            </a:fld>
            <a:endParaRPr lang="en-US"/>
          </a:p>
        </p:txBody>
      </p:sp>
    </p:spTree>
    <p:extLst>
      <p:ext uri="{BB962C8B-B14F-4D97-AF65-F5344CB8AC3E}">
        <p14:creationId xmlns:p14="http://schemas.microsoft.com/office/powerpoint/2010/main" val="323542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840" y="2925763"/>
            <a:ext cx="37307520"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840" y="9509126"/>
            <a:ext cx="37307520" cy="1975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840" y="29992639"/>
            <a:ext cx="9144000" cy="219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80709" tIns="240355" rIns="480709" bIns="240355" numCol="1" anchor="t" anchorCtr="0" compatLnSpc="1">
            <a:prstTxWarp prst="textNoShape">
              <a:avLst/>
            </a:prstTxWarp>
          </a:bodyPr>
          <a:lstStyle>
            <a:lvl1pPr defTabSz="4806950">
              <a:defRPr sz="7400"/>
            </a:lvl1pPr>
          </a:lstStyle>
          <a:p>
            <a:endParaRPr lang="en-US"/>
          </a:p>
        </p:txBody>
      </p:sp>
      <p:sp>
        <p:nvSpPr>
          <p:cNvPr id="1029" name="Rectangle 5"/>
          <p:cNvSpPr>
            <a:spLocks noGrp="1" noChangeArrowheads="1"/>
          </p:cNvSpPr>
          <p:nvPr>
            <p:ph type="ftr" sz="quarter" idx="3"/>
          </p:nvPr>
        </p:nvSpPr>
        <p:spPr bwMode="auto">
          <a:xfrm>
            <a:off x="14996160" y="29992639"/>
            <a:ext cx="13898880" cy="219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80709" tIns="240355" rIns="480709" bIns="240355" numCol="1" anchor="t" anchorCtr="0" compatLnSpc="1">
            <a:prstTxWarp prst="textNoShape">
              <a:avLst/>
            </a:prstTxWarp>
          </a:bodyPr>
          <a:lstStyle>
            <a:lvl1pPr algn="ctr" defTabSz="4806950">
              <a:defRPr sz="7400"/>
            </a:lvl1pPr>
          </a:lstStyle>
          <a:p>
            <a:endParaRPr lang="en-US"/>
          </a:p>
        </p:txBody>
      </p:sp>
      <p:sp>
        <p:nvSpPr>
          <p:cNvPr id="1030" name="Rectangle 6"/>
          <p:cNvSpPr>
            <a:spLocks noGrp="1" noChangeArrowheads="1"/>
          </p:cNvSpPr>
          <p:nvPr>
            <p:ph type="sldNum" sz="quarter" idx="4"/>
          </p:nvPr>
        </p:nvSpPr>
        <p:spPr bwMode="auto">
          <a:xfrm>
            <a:off x="31455360" y="29992639"/>
            <a:ext cx="9144000" cy="219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80709" tIns="240355" rIns="480709" bIns="240355" numCol="1" anchor="t" anchorCtr="0" compatLnSpc="1">
            <a:prstTxWarp prst="textNoShape">
              <a:avLst/>
            </a:prstTxWarp>
          </a:bodyPr>
          <a:lstStyle>
            <a:lvl1pPr algn="r" defTabSz="4806950">
              <a:defRPr sz="7400"/>
            </a:lvl1pPr>
          </a:lstStyle>
          <a:p>
            <a:fld id="{155472E3-CEB2-7046-8024-BC3534FECBD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fontAlgn="base">
        <a:spcBef>
          <a:spcPct val="0"/>
        </a:spcBef>
        <a:spcAft>
          <a:spcPct val="0"/>
        </a:spcAft>
        <a:defRPr sz="23100">
          <a:solidFill>
            <a:schemeClr val="tx2"/>
          </a:solidFill>
          <a:latin typeface="+mj-lt"/>
          <a:ea typeface="+mj-ea"/>
          <a:cs typeface="+mj-cs"/>
        </a:defRPr>
      </a:lvl1pPr>
      <a:lvl2pPr algn="ctr" defTabSz="4806950" rtl="0" fontAlgn="base">
        <a:spcBef>
          <a:spcPct val="0"/>
        </a:spcBef>
        <a:spcAft>
          <a:spcPct val="0"/>
        </a:spcAft>
        <a:defRPr sz="23100">
          <a:solidFill>
            <a:schemeClr val="tx2"/>
          </a:solidFill>
          <a:latin typeface="Times New Roman" charset="0"/>
          <a:ea typeface="ＭＳ Ｐゴシック" charset="0"/>
        </a:defRPr>
      </a:lvl2pPr>
      <a:lvl3pPr algn="ctr" defTabSz="4806950" rtl="0" fontAlgn="base">
        <a:spcBef>
          <a:spcPct val="0"/>
        </a:spcBef>
        <a:spcAft>
          <a:spcPct val="0"/>
        </a:spcAft>
        <a:defRPr sz="23100">
          <a:solidFill>
            <a:schemeClr val="tx2"/>
          </a:solidFill>
          <a:latin typeface="Times New Roman" charset="0"/>
          <a:ea typeface="ＭＳ Ｐゴシック" charset="0"/>
        </a:defRPr>
      </a:lvl3pPr>
      <a:lvl4pPr algn="ctr" defTabSz="4806950" rtl="0" fontAlgn="base">
        <a:spcBef>
          <a:spcPct val="0"/>
        </a:spcBef>
        <a:spcAft>
          <a:spcPct val="0"/>
        </a:spcAft>
        <a:defRPr sz="23100">
          <a:solidFill>
            <a:schemeClr val="tx2"/>
          </a:solidFill>
          <a:latin typeface="Times New Roman" charset="0"/>
          <a:ea typeface="ＭＳ Ｐゴシック" charset="0"/>
        </a:defRPr>
      </a:lvl4pPr>
      <a:lvl5pPr algn="ctr" defTabSz="4806950" rtl="0" fontAlgn="base">
        <a:spcBef>
          <a:spcPct val="0"/>
        </a:spcBef>
        <a:spcAft>
          <a:spcPct val="0"/>
        </a:spcAft>
        <a:defRPr sz="23100">
          <a:solidFill>
            <a:schemeClr val="tx2"/>
          </a:solidFill>
          <a:latin typeface="Times New Roman" charset="0"/>
          <a:ea typeface="ＭＳ Ｐゴシック" charset="0"/>
        </a:defRPr>
      </a:lvl5pPr>
      <a:lvl6pPr marL="457200" algn="ctr" defTabSz="4806950" rtl="0" fontAlgn="base">
        <a:spcBef>
          <a:spcPct val="0"/>
        </a:spcBef>
        <a:spcAft>
          <a:spcPct val="0"/>
        </a:spcAft>
        <a:defRPr sz="23100">
          <a:solidFill>
            <a:schemeClr val="tx2"/>
          </a:solidFill>
          <a:latin typeface="Times New Roman" charset="0"/>
          <a:ea typeface="ＭＳ Ｐゴシック" charset="0"/>
        </a:defRPr>
      </a:lvl6pPr>
      <a:lvl7pPr marL="914400" algn="ctr" defTabSz="4806950" rtl="0" fontAlgn="base">
        <a:spcBef>
          <a:spcPct val="0"/>
        </a:spcBef>
        <a:spcAft>
          <a:spcPct val="0"/>
        </a:spcAft>
        <a:defRPr sz="23100">
          <a:solidFill>
            <a:schemeClr val="tx2"/>
          </a:solidFill>
          <a:latin typeface="Times New Roman" charset="0"/>
          <a:ea typeface="ＭＳ Ｐゴシック" charset="0"/>
        </a:defRPr>
      </a:lvl7pPr>
      <a:lvl8pPr marL="1371600" algn="ctr" defTabSz="4806950" rtl="0" fontAlgn="base">
        <a:spcBef>
          <a:spcPct val="0"/>
        </a:spcBef>
        <a:spcAft>
          <a:spcPct val="0"/>
        </a:spcAft>
        <a:defRPr sz="23100">
          <a:solidFill>
            <a:schemeClr val="tx2"/>
          </a:solidFill>
          <a:latin typeface="Times New Roman" charset="0"/>
          <a:ea typeface="ＭＳ Ｐゴシック" charset="0"/>
        </a:defRPr>
      </a:lvl8pPr>
      <a:lvl9pPr marL="1828800" algn="ctr" defTabSz="4806950" rtl="0" fontAlgn="base">
        <a:spcBef>
          <a:spcPct val="0"/>
        </a:spcBef>
        <a:spcAft>
          <a:spcPct val="0"/>
        </a:spcAft>
        <a:defRPr sz="23100">
          <a:solidFill>
            <a:schemeClr val="tx2"/>
          </a:solidFill>
          <a:latin typeface="Times New Roman" charset="0"/>
          <a:ea typeface="ＭＳ Ｐゴシック" charset="0"/>
        </a:defRPr>
      </a:lvl9pPr>
    </p:titleStyle>
    <p:bodyStyle>
      <a:lvl1pPr marL="1803400" indent="-1803400" algn="l" defTabSz="4806950" rtl="0" fontAlgn="base">
        <a:spcBef>
          <a:spcPct val="20000"/>
        </a:spcBef>
        <a:spcAft>
          <a:spcPct val="0"/>
        </a:spcAft>
        <a:buChar char="•"/>
        <a:defRPr sz="16800">
          <a:solidFill>
            <a:schemeClr val="tx1"/>
          </a:solidFill>
          <a:latin typeface="+mn-lt"/>
          <a:ea typeface="+mn-ea"/>
          <a:cs typeface="+mn-cs"/>
        </a:defRPr>
      </a:lvl1pPr>
      <a:lvl2pPr marL="3905250" indent="-1501775" algn="l" defTabSz="4806950" rtl="0" fontAlgn="base">
        <a:spcBef>
          <a:spcPct val="20000"/>
        </a:spcBef>
        <a:spcAft>
          <a:spcPct val="0"/>
        </a:spcAft>
        <a:buChar char="–"/>
        <a:defRPr sz="14700">
          <a:solidFill>
            <a:schemeClr val="tx1"/>
          </a:solidFill>
          <a:latin typeface="+mn-lt"/>
          <a:ea typeface="+mn-ea"/>
        </a:defRPr>
      </a:lvl2pPr>
      <a:lvl3pPr marL="6008688" indent="-1201738" algn="l" defTabSz="4806950" rtl="0" fontAlgn="base">
        <a:spcBef>
          <a:spcPct val="20000"/>
        </a:spcBef>
        <a:spcAft>
          <a:spcPct val="0"/>
        </a:spcAft>
        <a:buChar char="•"/>
        <a:defRPr sz="12600">
          <a:solidFill>
            <a:schemeClr val="tx1"/>
          </a:solidFill>
          <a:latin typeface="+mn-lt"/>
          <a:ea typeface="+mn-ea"/>
        </a:defRPr>
      </a:lvl3pPr>
      <a:lvl4pPr marL="8412163" indent="-1201738" algn="l" defTabSz="4806950" rtl="0" fontAlgn="base">
        <a:spcBef>
          <a:spcPct val="20000"/>
        </a:spcBef>
        <a:spcAft>
          <a:spcPct val="0"/>
        </a:spcAft>
        <a:buChar char="–"/>
        <a:defRPr sz="10500">
          <a:solidFill>
            <a:schemeClr val="tx1"/>
          </a:solidFill>
          <a:latin typeface="+mn-lt"/>
          <a:ea typeface="+mn-ea"/>
        </a:defRPr>
      </a:lvl4pPr>
      <a:lvl5pPr marL="10815638" indent="-1201738" algn="l" defTabSz="4806950" rtl="0" fontAlgn="base">
        <a:spcBef>
          <a:spcPct val="20000"/>
        </a:spcBef>
        <a:spcAft>
          <a:spcPct val="0"/>
        </a:spcAft>
        <a:buChar char="»"/>
        <a:defRPr sz="10500">
          <a:solidFill>
            <a:schemeClr val="tx1"/>
          </a:solidFill>
          <a:latin typeface="+mn-lt"/>
          <a:ea typeface="+mn-ea"/>
        </a:defRPr>
      </a:lvl5pPr>
      <a:lvl6pPr marL="11272838" indent="-1201738" algn="l" defTabSz="4806950" rtl="0" fontAlgn="base">
        <a:spcBef>
          <a:spcPct val="20000"/>
        </a:spcBef>
        <a:spcAft>
          <a:spcPct val="0"/>
        </a:spcAft>
        <a:buChar char="»"/>
        <a:defRPr sz="10500">
          <a:solidFill>
            <a:schemeClr val="tx1"/>
          </a:solidFill>
          <a:latin typeface="+mn-lt"/>
          <a:ea typeface="+mn-ea"/>
        </a:defRPr>
      </a:lvl6pPr>
      <a:lvl7pPr marL="11730038" indent="-1201738" algn="l" defTabSz="4806950" rtl="0" fontAlgn="base">
        <a:spcBef>
          <a:spcPct val="20000"/>
        </a:spcBef>
        <a:spcAft>
          <a:spcPct val="0"/>
        </a:spcAft>
        <a:buChar char="»"/>
        <a:defRPr sz="10500">
          <a:solidFill>
            <a:schemeClr val="tx1"/>
          </a:solidFill>
          <a:latin typeface="+mn-lt"/>
          <a:ea typeface="+mn-ea"/>
        </a:defRPr>
      </a:lvl7pPr>
      <a:lvl8pPr marL="12187238" indent="-1201738" algn="l" defTabSz="4806950" rtl="0" fontAlgn="base">
        <a:spcBef>
          <a:spcPct val="20000"/>
        </a:spcBef>
        <a:spcAft>
          <a:spcPct val="0"/>
        </a:spcAft>
        <a:buChar char="»"/>
        <a:defRPr sz="10500">
          <a:solidFill>
            <a:schemeClr val="tx1"/>
          </a:solidFill>
          <a:latin typeface="+mn-lt"/>
          <a:ea typeface="+mn-ea"/>
        </a:defRPr>
      </a:lvl8pPr>
      <a:lvl9pPr marL="12644438" indent="-1201738" algn="l" defTabSz="4806950" rtl="0" fontAlgn="base">
        <a:spcBef>
          <a:spcPct val="20000"/>
        </a:spcBef>
        <a:spcAft>
          <a:spcPct val="0"/>
        </a:spcAft>
        <a:buChar char="»"/>
        <a:defRPr sz="105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www.irjet.net/archives/V6/i5/IRJET-V6I5733.pdf" TargetMode="External"/><Relationship Id="rId5" Type="http://schemas.openxmlformats.org/officeDocument/2006/relationships/hyperlink" Target="https://iopscience.iop.org/article/10.1088/1742-6596/2007/1/012047/pdf" TargetMode="External"/><Relationship Id="rId10" Type="http://schemas.openxmlformats.org/officeDocument/2006/relationships/image" Target="../media/image4.png"/><Relationship Id="rId4" Type="http://schemas.openxmlformats.org/officeDocument/2006/relationships/hyperlink" Target="https://www.researchgate.net/publication/311990858_Attention-based_LSTM_for_Aspect-level_Sentiment_Classificatio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Text Box 225"/>
          <p:cNvSpPr txBox="1">
            <a:spLocks noChangeArrowheads="1"/>
          </p:cNvSpPr>
          <p:nvPr/>
        </p:nvSpPr>
        <p:spPr bwMode="auto">
          <a:xfrm>
            <a:off x="3762101" y="1394317"/>
            <a:ext cx="36484560" cy="1958483"/>
          </a:xfrm>
          <a:prstGeom prst="rect">
            <a:avLst/>
          </a:prstGeom>
          <a:noFill/>
          <a:ln>
            <a:noFill/>
          </a:ln>
          <a:effectLst/>
          <a:extLst>
            <a:ext uri="{909E8E84-426E-40dd-AFC4-6F175D3DCCD1}">
              <a14:hiddenFill xmlns="" xmlns:a14="http://schemas.microsoft.com/office/drawing/2010/main">
                <a:solidFill>
                  <a:srgbClr val="DB0125"/>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196169" tIns="101091" rIns="196169" bIns="101091">
            <a:spAutoFit/>
          </a:bodyPr>
          <a:lstStyle/>
          <a:p>
            <a:pPr algn="ctr" eaLnBrk="0" hangingPunct="0">
              <a:spcBef>
                <a:spcPct val="50000"/>
              </a:spcBef>
            </a:pPr>
            <a:r>
              <a:rPr lang="en-CA" sz="6600" b="1" dirty="0">
                <a:solidFill>
                  <a:srgbClr val="0000FF"/>
                </a:solidFill>
                <a:latin typeface="Arial"/>
                <a:cs typeface="Arial"/>
              </a:rPr>
              <a:t>Timothy Cantu, Samuel Hennon, Zain Momin, Stephen Otten, Paul Perryman, Kevin Desai, </a:t>
            </a:r>
            <a:r>
              <a:rPr lang="en-CA" sz="4800" b="1" dirty="0">
                <a:solidFill>
                  <a:srgbClr val="0000FF"/>
                </a:solidFill>
                <a:latin typeface="Arial"/>
                <a:cs typeface="Arial"/>
              </a:rPr>
              <a:t>The University of Texas at San Antonio, San Antonio, TX 78249</a:t>
            </a:r>
            <a:endParaRPr lang="en-US" sz="4800" b="1" baseline="30000" dirty="0">
              <a:solidFill>
                <a:srgbClr val="0000FF"/>
              </a:solidFill>
              <a:latin typeface="Arial"/>
              <a:cs typeface="Arial"/>
            </a:endParaRPr>
          </a:p>
        </p:txBody>
      </p:sp>
      <p:sp>
        <p:nvSpPr>
          <p:cNvPr id="2282" name="Text Box 234"/>
          <p:cNvSpPr txBox="1">
            <a:spLocks noChangeArrowheads="1"/>
          </p:cNvSpPr>
          <p:nvPr/>
        </p:nvSpPr>
        <p:spPr bwMode="auto">
          <a:xfrm>
            <a:off x="30175201" y="27279600"/>
            <a:ext cx="13163551"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28600"/>
          <a:lstStyle>
            <a:lvl1pPr marL="285750" indent="-285750">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eaLnBrk="0" hangingPunct="0">
              <a:lnSpc>
                <a:spcPct val="90000"/>
              </a:lnSpc>
            </a:pPr>
            <a:r>
              <a:rPr lang="en-US" sz="2000" dirty="0">
                <a:latin typeface="Arial" charset="0"/>
                <a:hlinkClick r:id="rId4"/>
              </a:rPr>
              <a:t>	https://www.researchgate.net/publication/311990858_Attention-based_LSTM_for_Aspect</a:t>
            </a:r>
            <a:r>
              <a:rPr lang="en-US" sz="2000" dirty="0">
                <a:latin typeface="Arial" charset="0"/>
                <a:hlinkClick r:id="rId4"/>
              </a:rPr>
              <a:t>-</a:t>
            </a:r>
            <a:r>
              <a:rPr lang="en-US" sz="2000" dirty="0">
                <a:latin typeface="Arial" charset="0"/>
                <a:hlinkClick r:id="rId4"/>
              </a:rPr>
              <a:t>level_Sentiment_Classification</a:t>
            </a:r>
            <a:r>
              <a:rPr lang="en-US" sz="2000" dirty="0">
                <a:latin typeface="Arial" charset="0"/>
              </a:rPr>
              <a:t>,</a:t>
            </a:r>
            <a:r>
              <a:rPr lang="en-US" sz="2000" dirty="0">
                <a:latin typeface="Arial" charset="0"/>
                <a:hlinkClick r:id="rId5"/>
              </a:rPr>
              <a:t>https://iopscience.iop.org/article/10.1088/1742-6596/2007/1/012047/pdf</a:t>
            </a:r>
            <a:r>
              <a:rPr lang="en-US" sz="2000" dirty="0">
                <a:latin typeface="Arial" charset="0"/>
              </a:rPr>
              <a:t>, </a:t>
            </a:r>
            <a:r>
              <a:rPr lang="en-US" sz="2000" dirty="0">
                <a:latin typeface="Arial" charset="0"/>
                <a:hlinkClick r:id="rId6"/>
              </a:rPr>
              <a:t>https://www.irjet.net/archives/V6/i5/IRJET-V6I5733.pdf</a:t>
            </a:r>
            <a:r>
              <a:rPr lang="en-US" sz="2000" dirty="0">
                <a:latin typeface="Arial" charset="0"/>
              </a:rPr>
              <a:t>,</a:t>
            </a:r>
          </a:p>
          <a:p>
            <a:pPr algn="just" eaLnBrk="0" hangingPunct="0">
              <a:lnSpc>
                <a:spcPct val="90000"/>
              </a:lnSpc>
            </a:pPr>
            <a:endParaRPr lang="en-US" sz="2000" dirty="0">
              <a:latin typeface="Arial" charset="0"/>
            </a:endParaRPr>
          </a:p>
          <a:p>
            <a:pPr algn="just" eaLnBrk="0" hangingPunct="0">
              <a:lnSpc>
                <a:spcPct val="90000"/>
              </a:lnSpc>
            </a:pPr>
            <a:endParaRPr lang="en-US" sz="2000" dirty="0">
              <a:latin typeface="Arial" charset="0"/>
            </a:endParaRPr>
          </a:p>
        </p:txBody>
      </p:sp>
      <p:sp>
        <p:nvSpPr>
          <p:cNvPr id="2303" name="Text Box 255"/>
          <p:cNvSpPr txBox="1">
            <a:spLocks noChangeArrowheads="1"/>
          </p:cNvSpPr>
          <p:nvPr/>
        </p:nvSpPr>
        <p:spPr bwMode="auto">
          <a:xfrm>
            <a:off x="640080" y="5416689"/>
            <a:ext cx="12903200" cy="563231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50000"/>
              </a:spcBef>
            </a:pPr>
            <a:r>
              <a:rPr lang="en-US" sz="3600" dirty="0">
                <a:latin typeface="Arial" charset="0"/>
              </a:rPr>
              <a:t>This poster reports the significant  details and findings from Group 1’s project over using NLP approaches to determine Fake News. Background discusses why Group 1 chose the topic of NLP. Purpose states the overall goal behind this project. Hypothesis states the general idea the group had before work began. Methodology shows all the different approaches the group used for the  project. Results shows the outcomes of all the approaches used. Conclusions states the summary of the project’s results and other points of interest.</a:t>
            </a:r>
          </a:p>
        </p:txBody>
      </p:sp>
      <p:sp>
        <p:nvSpPr>
          <p:cNvPr id="2304" name="Text Box 256"/>
          <p:cNvSpPr txBox="1">
            <a:spLocks noChangeArrowheads="1"/>
          </p:cNvSpPr>
          <p:nvPr/>
        </p:nvSpPr>
        <p:spPr bwMode="auto">
          <a:xfrm>
            <a:off x="640080" y="20877074"/>
            <a:ext cx="129032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The purpose of this project is to test different NLP models against one another to find a model that is optimal in determining fake news accuracy. </a:t>
            </a:r>
          </a:p>
        </p:txBody>
      </p:sp>
      <p:sp>
        <p:nvSpPr>
          <p:cNvPr id="2305" name="Text Box 257"/>
          <p:cNvSpPr txBox="1">
            <a:spLocks noChangeArrowheads="1"/>
          </p:cNvSpPr>
          <p:nvPr/>
        </p:nvSpPr>
        <p:spPr bwMode="auto">
          <a:xfrm>
            <a:off x="640080" y="13739402"/>
            <a:ext cx="12903200" cy="397031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762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NLP research seemed very interesting to  get into. We decided to to dive deeper into Multinomial Naïve Bayes Model, used in spam research. As well as Count Vectorizer with N-Gram for auto competition when typing up a sentence. One of the last ones we did research upon was Linear Regression Model used in medical research. NLP is widely used in many real-world applications. </a:t>
            </a:r>
          </a:p>
        </p:txBody>
      </p:sp>
      <p:sp>
        <p:nvSpPr>
          <p:cNvPr id="2306" name="Text Box 258"/>
          <p:cNvSpPr txBox="1">
            <a:spLocks noChangeArrowheads="1"/>
          </p:cNvSpPr>
          <p:nvPr/>
        </p:nvSpPr>
        <p:spPr bwMode="auto">
          <a:xfrm>
            <a:off x="14427201" y="5347692"/>
            <a:ext cx="14536057" cy="6463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lvl="1" algn="just">
              <a:spcBef>
                <a:spcPct val="50000"/>
              </a:spcBef>
            </a:pPr>
            <a:r>
              <a:rPr lang="en-US" sz="3600" dirty="0">
                <a:latin typeface="Arial" charset="0"/>
              </a:rPr>
              <a:t>Each group member used and tested a different NLP method to implement. All of the models were tested with a common dataset to analyze common results. </a:t>
            </a:r>
          </a:p>
          <a:p>
            <a:pPr lvl="1" algn="just">
              <a:spcBef>
                <a:spcPct val="50000"/>
              </a:spcBef>
            </a:pPr>
            <a:r>
              <a:rPr lang="en-US" sz="3600" dirty="0">
                <a:latin typeface="Arial" charset="0"/>
              </a:rPr>
              <a:t>Timothy Cantu: Long-Short-Term-Memory</a:t>
            </a:r>
          </a:p>
          <a:p>
            <a:pPr lvl="1" algn="just">
              <a:spcBef>
                <a:spcPct val="50000"/>
              </a:spcBef>
            </a:pPr>
            <a:r>
              <a:rPr lang="en-US" sz="3600" dirty="0">
                <a:latin typeface="Arial" charset="0"/>
              </a:rPr>
              <a:t>Samuel Hennon: Multinomial Naïve Bayes Model</a:t>
            </a:r>
          </a:p>
          <a:p>
            <a:pPr lvl="1" algn="just">
              <a:spcBef>
                <a:spcPct val="50000"/>
              </a:spcBef>
            </a:pPr>
            <a:r>
              <a:rPr lang="en-US" sz="3600" dirty="0">
                <a:latin typeface="Arial" charset="0"/>
              </a:rPr>
              <a:t>Zain Momin: Count Vectorizer with N-Gram</a:t>
            </a:r>
          </a:p>
          <a:p>
            <a:pPr lvl="1" algn="just">
              <a:spcBef>
                <a:spcPct val="50000"/>
              </a:spcBef>
            </a:pPr>
            <a:r>
              <a:rPr lang="en-US" sz="3600" dirty="0">
                <a:latin typeface="Arial" charset="0"/>
              </a:rPr>
              <a:t>Stephen Otten: TF-IDF Word Vectorizer with Passive Aggressive Classifier.</a:t>
            </a:r>
          </a:p>
          <a:p>
            <a:pPr lvl="1" algn="just">
              <a:spcBef>
                <a:spcPct val="50000"/>
              </a:spcBef>
            </a:pPr>
            <a:r>
              <a:rPr lang="en-US" sz="3600" dirty="0">
                <a:latin typeface="Arial" charset="0"/>
              </a:rPr>
              <a:t>Paul Perryman: Logistic Regression (TFIDF)</a:t>
            </a:r>
          </a:p>
        </p:txBody>
      </p:sp>
      <p:sp>
        <p:nvSpPr>
          <p:cNvPr id="2308" name="Text Box 260"/>
          <p:cNvSpPr txBox="1">
            <a:spLocks noChangeArrowheads="1"/>
          </p:cNvSpPr>
          <p:nvPr/>
        </p:nvSpPr>
        <p:spPr bwMode="auto">
          <a:xfrm>
            <a:off x="14472921" y="15551289"/>
            <a:ext cx="15016479" cy="563231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50000"/>
              </a:spcBef>
            </a:pPr>
            <a:r>
              <a:rPr lang="en-US" sz="3600" dirty="0">
                <a:latin typeface="Arial" charset="0"/>
              </a:rPr>
              <a:t>The results found that Logistic Regression (TFIDF) yielded the highest accuracy out of the five methods. The libraries for python have become so advanced and efficient, implementation is quick while still being accurate. The lowest accuracy was Count Vectorizer with N-Gram because KNN is not the most efficient classifier due to try to find the nearest relationship neighbor. This is in direct correlation of what the group hypothesized based off the research articles documented in the References section. The results for each group member are posted below in Table #1. The group included Figure #2 to show the model that yielded the highest accuracy in the form of a Confusion Matrix. </a:t>
            </a:r>
          </a:p>
        </p:txBody>
      </p:sp>
      <p:sp>
        <p:nvSpPr>
          <p:cNvPr id="2311" name="Text Box 263"/>
          <p:cNvSpPr txBox="1">
            <a:spLocks noChangeArrowheads="1"/>
          </p:cNvSpPr>
          <p:nvPr/>
        </p:nvSpPr>
        <p:spPr bwMode="auto">
          <a:xfrm>
            <a:off x="30083760" y="17603788"/>
            <a:ext cx="13350240" cy="618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82880" rIns="182880">
            <a:spAutoFit/>
          </a:bodyPr>
          <a:lstStyle/>
          <a:p>
            <a:pPr marL="571500" indent="-571500" algn="just">
              <a:spcBef>
                <a:spcPct val="50000"/>
              </a:spcBef>
              <a:buFont typeface="Wingdings" charset="2"/>
              <a:buChar char="v"/>
            </a:pPr>
            <a:r>
              <a:rPr lang="en-US" sz="3600" dirty="0">
                <a:latin typeface="Arial" charset="0"/>
              </a:rPr>
              <a:t>Multinomial Naïve Bayes Model trains the fastest but not as as accurate compared to the other models.  </a:t>
            </a:r>
          </a:p>
          <a:p>
            <a:pPr marL="571500" indent="-571500" algn="just">
              <a:spcBef>
                <a:spcPct val="50000"/>
              </a:spcBef>
              <a:buFont typeface="Wingdings" charset="2"/>
              <a:buChar char="v"/>
            </a:pPr>
            <a:r>
              <a:rPr lang="en-US" sz="3600" dirty="0">
                <a:latin typeface="Arial" charset="0"/>
              </a:rPr>
              <a:t>When using the unigram feature for N-gram is the best methodology.</a:t>
            </a:r>
          </a:p>
          <a:p>
            <a:pPr marL="571500" indent="-571500" algn="just">
              <a:spcBef>
                <a:spcPct val="50000"/>
              </a:spcBef>
              <a:buFont typeface="Wingdings" charset="2"/>
              <a:buChar char="v"/>
            </a:pPr>
            <a:r>
              <a:rPr lang="en-US" sz="3600" dirty="0">
                <a:latin typeface="Arial" charset="0"/>
              </a:rPr>
              <a:t>Training time took the longest for Long-Short-Term-Memory.</a:t>
            </a:r>
          </a:p>
          <a:p>
            <a:pPr marL="571500" indent="-571500" algn="just">
              <a:spcBef>
                <a:spcPct val="50000"/>
              </a:spcBef>
              <a:buFont typeface="Wingdings" charset="2"/>
              <a:buChar char="v"/>
            </a:pPr>
            <a:r>
              <a:rPr lang="en-US" sz="3600" dirty="0">
                <a:latin typeface="Arial" charset="0"/>
              </a:rPr>
              <a:t>Based off our findings we found NLP is a very broad field and new findings are coming up frequently.</a:t>
            </a:r>
          </a:p>
          <a:p>
            <a:pPr marL="571500" indent="-571500" algn="just">
              <a:spcBef>
                <a:spcPct val="50000"/>
              </a:spcBef>
              <a:buFont typeface="Wingdings" charset="2"/>
              <a:buChar char="v"/>
            </a:pPr>
            <a:r>
              <a:rPr lang="en-US" sz="3600" dirty="0">
                <a:latin typeface="Arial" charset="0"/>
              </a:rPr>
              <a:t>Further research is needed for each method to train and test the data further for better accuracy. </a:t>
            </a:r>
          </a:p>
        </p:txBody>
      </p:sp>
      <p:cxnSp>
        <p:nvCxnSpPr>
          <p:cNvPr id="4" name="Straight Connector 3"/>
          <p:cNvCxnSpPr/>
          <p:nvPr/>
        </p:nvCxnSpPr>
        <p:spPr>
          <a:xfrm>
            <a:off x="331893" y="3524250"/>
            <a:ext cx="43438353" cy="19050"/>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55" name="Text Box 225"/>
          <p:cNvSpPr txBox="1">
            <a:spLocks noChangeArrowheads="1"/>
          </p:cNvSpPr>
          <p:nvPr/>
        </p:nvSpPr>
        <p:spPr bwMode="auto">
          <a:xfrm>
            <a:off x="812800" y="152400"/>
            <a:ext cx="42265600" cy="1312152"/>
          </a:xfrm>
          <a:prstGeom prst="rect">
            <a:avLst/>
          </a:prstGeom>
          <a:noFill/>
          <a:ln>
            <a:noFill/>
          </a:ln>
          <a:effectLst/>
          <a:extLst>
            <a:ext uri="{909E8E84-426E-40dd-AFC4-6F175D3DCCD1}">
              <a14:hiddenFill xmlns="" xmlns:a14="http://schemas.microsoft.com/office/drawing/2010/main">
                <a:solidFill>
                  <a:srgbClr val="DB0125"/>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196169" tIns="101091" rIns="196169" bIns="101091">
            <a:spAutoFit/>
          </a:bodyPr>
          <a:lstStyle/>
          <a:p>
            <a:pPr algn="ctr" eaLnBrk="0" hangingPunct="0">
              <a:spcBef>
                <a:spcPct val="50000"/>
              </a:spcBef>
            </a:pPr>
            <a:r>
              <a:rPr lang="en-CA" sz="7200" b="1" dirty="0">
                <a:latin typeface="Arial"/>
                <a:cs typeface="Arial"/>
              </a:rPr>
              <a:t>Group1: Using Natural Language Processing to Determine Fake News</a:t>
            </a:r>
            <a:endParaRPr lang="en-US" sz="5400" b="1" baseline="30000" dirty="0">
              <a:latin typeface="Arial"/>
              <a:cs typeface="Arial"/>
            </a:endParaRPr>
          </a:p>
        </p:txBody>
      </p:sp>
      <p:cxnSp>
        <p:nvCxnSpPr>
          <p:cNvPr id="61" name="Straight Connector 60"/>
          <p:cNvCxnSpPr/>
          <p:nvPr/>
        </p:nvCxnSpPr>
        <p:spPr>
          <a:xfrm>
            <a:off x="183375" y="30556200"/>
            <a:ext cx="43527616" cy="0"/>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1595120" y="4114800"/>
            <a:ext cx="10698480" cy="9144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ABSTRACT</a:t>
            </a:r>
          </a:p>
        </p:txBody>
      </p:sp>
      <p:sp>
        <p:nvSpPr>
          <p:cNvPr id="63" name="Rounded Rectangle 62"/>
          <p:cNvSpPr/>
          <p:nvPr/>
        </p:nvSpPr>
        <p:spPr>
          <a:xfrm>
            <a:off x="1778000" y="12571273"/>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BACKGROUND</a:t>
            </a:r>
          </a:p>
        </p:txBody>
      </p:sp>
      <p:sp>
        <p:nvSpPr>
          <p:cNvPr id="64" name="Rounded Rectangle 63"/>
          <p:cNvSpPr/>
          <p:nvPr/>
        </p:nvSpPr>
        <p:spPr>
          <a:xfrm>
            <a:off x="1778000" y="19774727"/>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PURPOSE</a:t>
            </a:r>
          </a:p>
        </p:txBody>
      </p:sp>
      <p:sp>
        <p:nvSpPr>
          <p:cNvPr id="65" name="Rounded Rectangle 64"/>
          <p:cNvSpPr/>
          <p:nvPr/>
        </p:nvSpPr>
        <p:spPr>
          <a:xfrm>
            <a:off x="16049897" y="4146962"/>
            <a:ext cx="10698480" cy="9144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METHODOLOGY</a:t>
            </a:r>
          </a:p>
        </p:txBody>
      </p:sp>
      <p:sp>
        <p:nvSpPr>
          <p:cNvPr id="67" name="Rounded Rectangle 66"/>
          <p:cNvSpPr/>
          <p:nvPr/>
        </p:nvSpPr>
        <p:spPr>
          <a:xfrm>
            <a:off x="16713200" y="14325600"/>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RESULTS</a:t>
            </a:r>
          </a:p>
        </p:txBody>
      </p:sp>
      <p:sp>
        <p:nvSpPr>
          <p:cNvPr id="53" name="Rounded Rectangle 52"/>
          <p:cNvSpPr/>
          <p:nvPr/>
        </p:nvSpPr>
        <p:spPr>
          <a:xfrm>
            <a:off x="31089600" y="16154400"/>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CONCLUSION</a:t>
            </a:r>
          </a:p>
        </p:txBody>
      </p:sp>
      <p:sp>
        <p:nvSpPr>
          <p:cNvPr id="54" name="Rounded Rectangle 53"/>
          <p:cNvSpPr/>
          <p:nvPr/>
        </p:nvSpPr>
        <p:spPr>
          <a:xfrm>
            <a:off x="31272480" y="25906413"/>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REFERENCES</a:t>
            </a:r>
          </a:p>
        </p:txBody>
      </p:sp>
      <p:sp>
        <p:nvSpPr>
          <p:cNvPr id="57" name="Text Box 276"/>
          <p:cNvSpPr txBox="1">
            <a:spLocks noChangeArrowheads="1"/>
          </p:cNvSpPr>
          <p:nvPr/>
        </p:nvSpPr>
        <p:spPr bwMode="auto">
          <a:xfrm>
            <a:off x="30432248" y="13977439"/>
            <a:ext cx="11521440" cy="523220"/>
          </a:xfrm>
          <a:prstGeom prst="rect">
            <a:avLst/>
          </a:prstGeom>
          <a:solidFill>
            <a:schemeClr val="bg1"/>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sz="2800" dirty="0">
                <a:latin typeface="Arial" charset="0"/>
              </a:rPr>
              <a:t>Figure #2. Confusion Matrix of Paul Perryman</a:t>
            </a:r>
          </a:p>
        </p:txBody>
      </p:sp>
      <p:sp>
        <p:nvSpPr>
          <p:cNvPr id="78" name="Text Box 276"/>
          <p:cNvSpPr txBox="1">
            <a:spLocks noChangeArrowheads="1"/>
          </p:cNvSpPr>
          <p:nvPr/>
        </p:nvSpPr>
        <p:spPr bwMode="auto">
          <a:xfrm>
            <a:off x="14669770" y="25994380"/>
            <a:ext cx="11521440" cy="523220"/>
          </a:xfrm>
          <a:prstGeom prst="rect">
            <a:avLst/>
          </a:prstGeom>
          <a:solidFill>
            <a:schemeClr val="bg1"/>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sz="2800" dirty="0">
                <a:latin typeface="Arial" charset="0"/>
              </a:rPr>
              <a:t>Table #1.  Accuracy results of NLP Methods.</a:t>
            </a:r>
          </a:p>
        </p:txBody>
      </p:sp>
      <p:sp>
        <p:nvSpPr>
          <p:cNvPr id="79" name="Text Box 225"/>
          <p:cNvSpPr txBox="1">
            <a:spLocks noChangeArrowheads="1"/>
          </p:cNvSpPr>
          <p:nvPr/>
        </p:nvSpPr>
        <p:spPr bwMode="auto">
          <a:xfrm>
            <a:off x="14097000" y="31318200"/>
            <a:ext cx="29794200" cy="1127486"/>
          </a:xfrm>
          <a:prstGeom prst="rect">
            <a:avLst/>
          </a:prstGeom>
          <a:noFill/>
          <a:ln>
            <a:noFill/>
          </a:ln>
          <a:effectLst/>
          <a:extLst>
            <a:ext uri="{909E8E84-426E-40dd-AFC4-6F175D3DCCD1}">
              <a14:hiddenFill xmlns="" xmlns:a14="http://schemas.microsoft.com/office/drawing/2010/main">
                <a:solidFill>
                  <a:srgbClr val="DB0125"/>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196169" tIns="101091" rIns="196169" bIns="101091">
            <a:spAutoFit/>
          </a:bodyPr>
          <a:lstStyle/>
          <a:p>
            <a:pPr algn="r" eaLnBrk="0" hangingPunct="0">
              <a:spcBef>
                <a:spcPct val="50000"/>
              </a:spcBef>
            </a:pPr>
            <a:r>
              <a:rPr lang="en-CA" sz="6000" b="1" dirty="0">
                <a:solidFill>
                  <a:srgbClr val="0000FF"/>
                </a:solidFill>
                <a:latin typeface="Arial"/>
                <a:cs typeface="Arial"/>
              </a:rPr>
              <a:t> CS 3793 AI, Group 1: Using NLP Approaches to Determine Fake News</a:t>
            </a:r>
          </a:p>
        </p:txBody>
      </p:sp>
      <p:sp>
        <p:nvSpPr>
          <p:cNvPr id="81" name="Text Box 256"/>
          <p:cNvSpPr txBox="1">
            <a:spLocks noChangeArrowheads="1"/>
          </p:cNvSpPr>
          <p:nvPr/>
        </p:nvSpPr>
        <p:spPr bwMode="auto">
          <a:xfrm>
            <a:off x="609600" y="25144274"/>
            <a:ext cx="129032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Based off the group’s research we hypothesize Linear Regression Model to yield the highest accuracy, while Count Vectorizer with N-Gram will yield this lowest. </a:t>
            </a:r>
          </a:p>
        </p:txBody>
      </p:sp>
      <p:sp>
        <p:nvSpPr>
          <p:cNvPr id="82" name="Rounded Rectangle 81"/>
          <p:cNvSpPr/>
          <p:nvPr/>
        </p:nvSpPr>
        <p:spPr>
          <a:xfrm>
            <a:off x="1747520" y="24041927"/>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HYPOTHESIS</a:t>
            </a:r>
          </a:p>
        </p:txBody>
      </p:sp>
      <p:pic>
        <p:nvPicPr>
          <p:cNvPr id="90" name="Picture 89" descr="OUR_blue_righ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31054099"/>
            <a:ext cx="12725400" cy="1588579"/>
          </a:xfrm>
          <a:prstGeom prst="rect">
            <a:avLst/>
          </a:prstGeom>
        </p:spPr>
      </p:pic>
      <p:pic>
        <p:nvPicPr>
          <p:cNvPr id="6" name="Picture 5">
            <a:extLst>
              <a:ext uri="{FF2B5EF4-FFF2-40B4-BE49-F238E27FC236}">
                <a16:creationId xmlns:a16="http://schemas.microsoft.com/office/drawing/2014/main" id="{52587A9A-3C86-B660-7EDD-9AA8C64B499E}"/>
              </a:ext>
            </a:extLst>
          </p:cNvPr>
          <p:cNvPicPr>
            <a:picLocks noChangeAspect="1"/>
          </p:cNvPicPr>
          <p:nvPr/>
        </p:nvPicPr>
        <p:blipFill rotWithShape="1">
          <a:blip r:embed="rId8"/>
          <a:srcRect t="-333" r="8153"/>
          <a:stretch/>
        </p:blipFill>
        <p:spPr>
          <a:xfrm>
            <a:off x="29900879" y="4421187"/>
            <a:ext cx="13350241" cy="9568913"/>
          </a:xfrm>
          <a:prstGeom prst="rect">
            <a:avLst/>
          </a:prstGeom>
        </p:spPr>
      </p:pic>
      <p:pic>
        <p:nvPicPr>
          <p:cNvPr id="9" name="Picture 8">
            <a:extLst>
              <a:ext uri="{FF2B5EF4-FFF2-40B4-BE49-F238E27FC236}">
                <a16:creationId xmlns:a16="http://schemas.microsoft.com/office/drawing/2014/main" id="{D501F1FB-819C-B6D1-BBC8-23BA51846E96}"/>
              </a:ext>
            </a:extLst>
          </p:cNvPr>
          <p:cNvPicPr>
            <a:picLocks noChangeAspect="1"/>
          </p:cNvPicPr>
          <p:nvPr/>
        </p:nvPicPr>
        <p:blipFill>
          <a:blip r:embed="rId9"/>
          <a:stretch>
            <a:fillRect/>
          </a:stretch>
        </p:blipFill>
        <p:spPr>
          <a:xfrm>
            <a:off x="14669770" y="21534916"/>
            <a:ext cx="14773910" cy="4373077"/>
          </a:xfrm>
          <a:prstGeom prst="rect">
            <a:avLst/>
          </a:prstGeom>
        </p:spPr>
      </p:pic>
      <p:pic>
        <p:nvPicPr>
          <p:cNvPr id="10" name="Audio 9">
            <a:hlinkClick r:id="" action="ppaction://media"/>
            <a:extLst>
              <a:ext uri="{FF2B5EF4-FFF2-40B4-BE49-F238E27FC236}">
                <a16:creationId xmlns:a16="http://schemas.microsoft.com/office/drawing/2014/main" id="{DB38C1B1-BBD6-7DAF-38D5-0131A426A7D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42926000" y="319532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6960"/>
    </mc:Choice>
    <mc:Fallback>
      <p:transition spd="slow" advTm="169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5017</TotalTime>
  <Words>615</Words>
  <Application>Microsoft Macintosh PowerPoint</Application>
  <PresentationFormat>Custom</PresentationFormat>
  <Paragraphs>30</Paragraphs>
  <Slides>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Cantu, Timothy</cp:lastModifiedBy>
  <cp:revision>121</cp:revision>
  <dcterms:created xsi:type="dcterms:W3CDTF">2000-03-30T12:26:29Z</dcterms:created>
  <dcterms:modified xsi:type="dcterms:W3CDTF">2022-04-29T21:31:29Z</dcterms:modified>
</cp:coreProperties>
</file>