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EB Garamond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FfzgL37p8dvcMLCeNDkgHCmm0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63F5C-BC5B-4D0B-9B4B-62E594CFF95F}" v="48" dt="2024-06-06T13:29:35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3458d1b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3458d1b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8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E4E8EB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900"/>
              <a:buFont typeface="Corbel"/>
              <a:buNone/>
              <a:defRPr sz="5900" b="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BDB1A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BDB1A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BDB1A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DB1A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DB1A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 b="0" i="0"/>
              <a:t>Binary Classification of Populist Speech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body" idx="1"/>
          </p:nvPr>
        </p:nvSpPr>
        <p:spPr>
          <a:xfrm>
            <a:off x="289249" y="2510395"/>
            <a:ext cx="4016116" cy="327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Alessandro Pala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Lorenzo Cino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Greta Grelli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Alberto Calabrese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Giacomo Filippin</a:t>
            </a:r>
            <a:endParaRPr/>
          </a:p>
        </p:txBody>
      </p:sp>
      <p:pic>
        <p:nvPicPr>
          <p:cNvPr id="94" name="Google Shape;94;p1" descr="Scalinata e colonne anteriori di un maestoso edificio della città"/>
          <p:cNvPicPr preferRelativeResize="0"/>
          <p:nvPr/>
        </p:nvPicPr>
        <p:blipFill rotWithShape="1">
          <a:blip r:embed="rId3">
            <a:alphaModFix/>
          </a:blip>
          <a:srcRect l="6674" r="15767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/>
              <a:t>6/6/2024</a:t>
            </a:r>
            <a:endParaRPr b="0" i="0"/>
          </a:p>
        </p:txBody>
      </p:sp>
      <p:sp>
        <p:nvSpPr>
          <p:cNvPr id="97" name="Google Shape;97;p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700" b="0" i="0">
                <a:solidFill>
                  <a:srgbClr val="BDB1A8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700" b="0" i="0">
                <a:solidFill>
                  <a:srgbClr val="BDB1A8"/>
                </a:solidFill>
                <a:latin typeface="Corbel"/>
                <a:ea typeface="Corbel"/>
                <a:cs typeface="Corbel"/>
                <a:sym typeface="Corbel"/>
              </a:rPr>
              <a:t>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0" y="758952"/>
            <a:ext cx="5608255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 txBox="1"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Performances - GPT-2</a:t>
            </a:r>
            <a:endParaRPr/>
          </a:p>
        </p:txBody>
      </p:sp>
      <p:sp>
        <p:nvSpPr>
          <p:cNvPr id="238" name="Google Shape;238;p11"/>
          <p:cNvSpPr txBox="1">
            <a:spLocks noGrp="1"/>
          </p:cNvSpPr>
          <p:nvPr>
            <p:ph type="body" idx="1"/>
          </p:nvPr>
        </p:nvSpPr>
        <p:spPr>
          <a:xfrm>
            <a:off x="289249" y="2510395"/>
            <a:ext cx="4998962" cy="327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0" i="0" u="none" strike="noStrike" cap="none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Training epochs: 5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Loss: Slight improvement, 0.67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Accuracy: Noisy, between 0.50 and 0.64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Struggles with text classification tasks. </a:t>
            </a:r>
            <a:endParaRPr/>
          </a:p>
        </p:txBody>
      </p:sp>
      <p:pic>
        <p:nvPicPr>
          <p:cNvPr id="239" name="Google Shape;239;p1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2890" y="1689077"/>
            <a:ext cx="5238340" cy="3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1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Giacomo Filippin</a:t>
            </a:r>
            <a:endParaRPr sz="1800">
              <a:solidFill>
                <a:srgbClr val="F3F1D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2"/>
          <p:cNvSpPr txBox="1"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Performances - RoBERTa-large</a:t>
            </a:r>
            <a:endParaRPr/>
          </a:p>
        </p:txBody>
      </p:sp>
      <p:sp>
        <p:nvSpPr>
          <p:cNvPr id="251" name="Google Shape;251;p12"/>
          <p:cNvSpPr txBox="1">
            <a:spLocks noGrp="1"/>
          </p:cNvSpPr>
          <p:nvPr>
            <p:ph type="body" idx="1"/>
          </p:nvPr>
        </p:nvSpPr>
        <p:spPr>
          <a:xfrm>
            <a:off x="289249" y="2510395"/>
            <a:ext cx="4016116" cy="327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0" i="0" u="none" strike="noStrike" cap="none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Training epochs: 8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Loss: 0.2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Accuracy: 0.88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Best performing model. </a:t>
            </a:r>
            <a:endParaRPr/>
          </a:p>
        </p:txBody>
      </p:sp>
      <p:pic>
        <p:nvPicPr>
          <p:cNvPr id="252" name="Google Shape;252;p1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37463" y="1372591"/>
            <a:ext cx="6193767" cy="4103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2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2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Greta Grelli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3759896" y="887943"/>
            <a:ext cx="7728267" cy="5082355"/>
            <a:chOff x="0" y="2484"/>
            <a:chExt cx="7728267" cy="5082355"/>
          </a:xfrm>
        </p:grpSpPr>
        <p:cxnSp>
          <p:nvCxnSpPr>
            <p:cNvPr id="261" name="Google Shape;261;p13"/>
            <p:cNvCxnSpPr/>
            <p:nvPr/>
          </p:nvCxnSpPr>
          <p:spPr>
            <a:xfrm>
              <a:off x="0" y="2484"/>
              <a:ext cx="7728267" cy="0"/>
            </a:xfrm>
            <a:prstGeom prst="straightConnector1">
              <a:avLst/>
            </a:prstGeom>
            <a:solidFill>
              <a:schemeClr val="accent2"/>
            </a:solidFill>
            <a:ln w="107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2" name="Google Shape;262;p13"/>
            <p:cNvSpPr/>
            <p:nvPr/>
          </p:nvSpPr>
          <p:spPr>
            <a:xfrm>
              <a:off x="0" y="2484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 txBox="1"/>
            <p:nvPr/>
          </p:nvSpPr>
          <p:spPr>
            <a:xfrm>
              <a:off x="0" y="2484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lang="en-US" sz="3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RoBERTa-large is the most effective model with 88% accuracy.</a:t>
              </a:r>
              <a:endParaRPr/>
            </a:p>
          </p:txBody>
        </p:sp>
        <p:cxnSp>
          <p:nvCxnSpPr>
            <p:cNvPr id="264" name="Google Shape;264;p13"/>
            <p:cNvCxnSpPr/>
            <p:nvPr/>
          </p:nvCxnSpPr>
          <p:spPr>
            <a:xfrm>
              <a:off x="0" y="1696602"/>
              <a:ext cx="7728267" cy="0"/>
            </a:xfrm>
            <a:prstGeom prst="straightConnector1">
              <a:avLst/>
            </a:prstGeom>
            <a:solidFill>
              <a:srgbClr val="CF991C"/>
            </a:solidFill>
            <a:ln w="10775" cap="flat" cmpd="sng">
              <a:solidFill>
                <a:srgbClr val="CF991C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5" name="Google Shape;265;p13"/>
            <p:cNvSpPr/>
            <p:nvPr/>
          </p:nvSpPr>
          <p:spPr>
            <a:xfrm>
              <a:off x="0" y="1696602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 txBox="1"/>
            <p:nvPr/>
          </p:nvSpPr>
          <p:spPr>
            <a:xfrm>
              <a:off x="0" y="1696602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lang="en-US" sz="3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Encoder-only models are suitable for binary classification tasks.</a:t>
              </a:r>
              <a:endParaRPr/>
            </a:p>
          </p:txBody>
        </p:sp>
        <p:cxnSp>
          <p:nvCxnSpPr>
            <p:cNvPr id="267" name="Google Shape;267;p13"/>
            <p:cNvCxnSpPr/>
            <p:nvPr/>
          </p:nvCxnSpPr>
          <p:spPr>
            <a:xfrm>
              <a:off x="0" y="3390721"/>
              <a:ext cx="7728267" cy="0"/>
            </a:xfrm>
            <a:prstGeom prst="straightConnector1">
              <a:avLst/>
            </a:prstGeom>
            <a:solidFill>
              <a:srgbClr val="C2BA44"/>
            </a:solidFill>
            <a:ln w="10775" cap="flat" cmpd="sng">
              <a:solidFill>
                <a:srgbClr val="C2BA4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" name="Google Shape;268;p13"/>
            <p:cNvSpPr/>
            <p:nvPr/>
          </p:nvSpPr>
          <p:spPr>
            <a:xfrm>
              <a:off x="0" y="3390721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 txBox="1"/>
            <p:nvPr/>
          </p:nvSpPr>
          <p:spPr>
            <a:xfrm>
              <a:off x="0" y="3390721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lang="en-US" sz="3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Future work: Expand dataset size, explore alternative model structures, train models to assign varying levels of populism. 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75" name="Google Shape;275;p2" descr="Immagine che contiene Viso umano, persona, vestiti, sorris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14004" t="22142" r="26729"/>
          <a:stretch/>
        </p:blipFill>
        <p:spPr>
          <a:xfrm>
            <a:off x="196725" y="1613650"/>
            <a:ext cx="3794900" cy="5073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6" name="Google Shape;276;p2" descr="Immagine che contiene persona, vestiti, sorriso, calzature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 b="27416"/>
          <a:stretch/>
        </p:blipFill>
        <p:spPr>
          <a:xfrm>
            <a:off x="4184141" y="165371"/>
            <a:ext cx="3826711" cy="317654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7" name="Google Shape;277;p2" descr="Immagine che contiene persona, interno, Viso umano, muro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 l="22176" r="10176" b="-1"/>
          <a:stretch/>
        </p:blipFill>
        <p:spPr>
          <a:xfrm>
            <a:off x="8193992" y="169556"/>
            <a:ext cx="3826711" cy="317232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8" name="Google Shape;278;p2" descr="Immagine che contiene persona, edificio, Viso umano, vestiti&#10;&#10;Descrizione generata automaticamente"/>
          <p:cNvPicPr preferRelativeResize="0"/>
          <p:nvPr/>
        </p:nvPicPr>
        <p:blipFill rotWithShape="1">
          <a:blip r:embed="rId6">
            <a:alphaModFix/>
          </a:blip>
          <a:srcRect r="-1" b="17644"/>
          <a:stretch/>
        </p:blipFill>
        <p:spPr>
          <a:xfrm>
            <a:off x="4184141" y="3512234"/>
            <a:ext cx="3826711" cy="317531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9" name="Google Shape;279;p2" descr="Immagine che contiene persona, uomo, aria aperta, vestiti&#10;&#10;Descrizione generata automaticamente"/>
          <p:cNvPicPr preferRelativeResize="0"/>
          <p:nvPr/>
        </p:nvPicPr>
        <p:blipFill rotWithShape="1">
          <a:blip r:embed="rId7">
            <a:alphaModFix/>
          </a:blip>
          <a:srcRect t="13321" r="2" b="24324"/>
          <a:stretch/>
        </p:blipFill>
        <p:spPr>
          <a:xfrm>
            <a:off x="8193992" y="3515612"/>
            <a:ext cx="3826711" cy="318158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0" name="Google Shape;280;p2"/>
          <p:cNvSpPr txBox="1"/>
          <p:nvPr/>
        </p:nvSpPr>
        <p:spPr>
          <a:xfrm>
            <a:off x="196724" y="1613653"/>
            <a:ext cx="1219200" cy="400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Giacomo </a:t>
            </a:r>
            <a:endParaRPr/>
          </a:p>
        </p:txBody>
      </p:sp>
      <p:sp>
        <p:nvSpPr>
          <p:cNvPr id="281" name="Google Shape;281;p2"/>
          <p:cNvSpPr txBox="1"/>
          <p:nvPr/>
        </p:nvSpPr>
        <p:spPr>
          <a:xfrm>
            <a:off x="4182344" y="163182"/>
            <a:ext cx="775503" cy="4097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Greta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2" name="Google Shape;282;p2"/>
          <p:cNvSpPr txBox="1"/>
          <p:nvPr/>
        </p:nvSpPr>
        <p:spPr>
          <a:xfrm>
            <a:off x="4182344" y="3510195"/>
            <a:ext cx="997351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Alberto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Google Shape;283;p2"/>
          <p:cNvSpPr txBox="1"/>
          <p:nvPr/>
        </p:nvSpPr>
        <p:spPr>
          <a:xfrm>
            <a:off x="8194900" y="3519840"/>
            <a:ext cx="1074515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Lorenzo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4" name="Google Shape;284;p2"/>
          <p:cNvSpPr txBox="1"/>
          <p:nvPr/>
        </p:nvSpPr>
        <p:spPr>
          <a:xfrm>
            <a:off x="8194900" y="172827"/>
            <a:ext cx="1363882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Alessandro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206000" y="405800"/>
            <a:ext cx="3795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DDD6D3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  <a:endParaRPr sz="4500" b="1">
              <a:solidFill>
                <a:srgbClr val="DDD6D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B9ADB6B-F3AF-3459-0EC3-4523B089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23328" cy="45894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Want to test how populist you are?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Run our model!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modello, pixel, design&#10;&#10;Descrizione generata automaticamente">
            <a:extLst>
              <a:ext uri="{FF2B5EF4-FFF2-40B4-BE49-F238E27FC236}">
                <a16:creationId xmlns:a16="http://schemas.microsoft.com/office/drawing/2014/main" id="{1A108FF4-7775-D550-B101-E2791570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437" y="1124683"/>
            <a:ext cx="4561742" cy="45793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Abstract</a:t>
            </a:r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4059935" y="761355"/>
            <a:ext cx="7104549" cy="5326144"/>
            <a:chOff x="0" y="2403"/>
            <a:chExt cx="7104549" cy="5326144"/>
          </a:xfrm>
        </p:grpSpPr>
        <p:sp>
          <p:nvSpPr>
            <p:cNvPr id="104" name="Google Shape;104;p3"/>
            <p:cNvSpPr/>
            <p:nvPr/>
          </p:nvSpPr>
          <p:spPr>
            <a:xfrm>
              <a:off x="0" y="3217511"/>
              <a:ext cx="7104549" cy="2111036"/>
            </a:xfrm>
            <a:prstGeom prst="rect">
              <a:avLst/>
            </a:prstGeom>
            <a:solidFill>
              <a:schemeClr val="accent2"/>
            </a:solidFill>
            <a:ln w="171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0" y="3217511"/>
              <a:ext cx="7104549" cy="11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8900" tIns="248900" rIns="248900" bIns="248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orbel"/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Models evaluated: </a:t>
              </a:r>
              <a:endParaRPr sz="35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0" y="4315250"/>
              <a:ext cx="1776137" cy="971076"/>
            </a:xfrm>
            <a:prstGeom prst="rect">
              <a:avLst/>
            </a:prstGeom>
            <a:solidFill>
              <a:srgbClr val="EBD2CA">
                <a:alpha val="89803"/>
              </a:srgbClr>
            </a:solidFill>
            <a:ln w="10775" cap="flat" cmpd="sng">
              <a:solidFill>
                <a:srgbClr val="EBD2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0" y="4315250"/>
              <a:ext cx="1776137" cy="971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33000" rIns="184900" bIns="33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orbel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BERT-tiny</a:t>
              </a:r>
              <a:endPara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776137" y="4315250"/>
              <a:ext cx="1776137" cy="971076"/>
            </a:xfrm>
            <a:prstGeom prst="rect">
              <a:avLst/>
            </a:prstGeom>
            <a:solidFill>
              <a:srgbClr val="EAD9CA">
                <a:alpha val="89803"/>
              </a:srgbClr>
            </a:solidFill>
            <a:ln w="10775" cap="flat" cmpd="sng">
              <a:solidFill>
                <a:srgbClr val="EAD9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1776137" y="4315250"/>
              <a:ext cx="1776137" cy="971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33000" rIns="184900" bIns="33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orbel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BERT-large</a:t>
              </a:r>
              <a:endPara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552274" y="4315250"/>
              <a:ext cx="1776137" cy="971076"/>
            </a:xfrm>
            <a:prstGeom prst="rect">
              <a:avLst/>
            </a:prstGeom>
            <a:solidFill>
              <a:srgbClr val="E8DFCC">
                <a:alpha val="89803"/>
              </a:srgbClr>
            </a:solidFill>
            <a:ln w="10775" cap="flat" cmpd="sng">
              <a:solidFill>
                <a:srgbClr val="E8DF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3552274" y="4315250"/>
              <a:ext cx="1776137" cy="971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33000" rIns="184900" bIns="33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orbel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GPT-2</a:t>
              </a:r>
              <a:endPara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328411" y="4315250"/>
              <a:ext cx="1776137" cy="971076"/>
            </a:xfrm>
            <a:prstGeom prst="rect">
              <a:avLst/>
            </a:prstGeom>
            <a:solidFill>
              <a:srgbClr val="E7E5CD">
                <a:alpha val="89803"/>
              </a:srgbClr>
            </a:solidFill>
            <a:ln w="10775" cap="flat" cmpd="sng">
              <a:solidFill>
                <a:srgbClr val="E7E5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5328411" y="4315250"/>
              <a:ext cx="1776137" cy="971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33000" rIns="184900" bIns="33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orbel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RoBERTa-large</a:t>
              </a:r>
              <a:endPara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0" y="2403"/>
              <a:ext cx="7104549" cy="3246773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C2BA44"/>
            </a:solidFill>
            <a:ln w="171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0" y="2403"/>
              <a:ext cx="7104549" cy="210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8900" tIns="248900" rIns="248900" bIns="248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orbel"/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Classification of speeches as populist or non-populist using fine-tuned pre-trained language models.</a:t>
              </a:r>
              <a:endParaRPr sz="35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16" name="Google Shape;116;p3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Alessandro Pala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Populism</a:t>
            </a:r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3759896" y="887943"/>
            <a:ext cx="7728267" cy="5082355"/>
            <a:chOff x="0" y="2484"/>
            <a:chExt cx="7728267" cy="5082355"/>
          </a:xfrm>
        </p:grpSpPr>
        <p:cxnSp>
          <p:nvCxnSpPr>
            <p:cNvPr id="123" name="Google Shape;123;p4"/>
            <p:cNvCxnSpPr/>
            <p:nvPr/>
          </p:nvCxnSpPr>
          <p:spPr>
            <a:xfrm>
              <a:off x="0" y="2484"/>
              <a:ext cx="7728267" cy="0"/>
            </a:xfrm>
            <a:prstGeom prst="straightConnector1">
              <a:avLst/>
            </a:prstGeom>
            <a:solidFill>
              <a:schemeClr val="accent3"/>
            </a:solidFill>
            <a:ln w="107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4"/>
            <p:cNvSpPr/>
            <p:nvPr/>
          </p:nvSpPr>
          <p:spPr>
            <a:xfrm>
              <a:off x="0" y="2484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0" y="2484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lang="en-US" sz="34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Populism in political speech: Identifying deceitful media.</a:t>
              </a:r>
              <a:endParaRPr sz="3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26" name="Google Shape;126;p4"/>
            <p:cNvCxnSpPr/>
            <p:nvPr/>
          </p:nvCxnSpPr>
          <p:spPr>
            <a:xfrm>
              <a:off x="0" y="1696602"/>
              <a:ext cx="7728267" cy="0"/>
            </a:xfrm>
            <a:prstGeom prst="straightConnector1">
              <a:avLst/>
            </a:prstGeom>
            <a:solidFill>
              <a:schemeClr val="accent3"/>
            </a:solidFill>
            <a:ln w="107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4"/>
            <p:cNvSpPr/>
            <p:nvPr/>
          </p:nvSpPr>
          <p:spPr>
            <a:xfrm>
              <a:off x="0" y="1696602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0" y="1696602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lang="en-US" sz="34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Definition of populist speech: society split into "the pure people" vs "the corrupt elite".</a:t>
              </a:r>
              <a:endParaRPr sz="3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29" name="Google Shape;129;p4"/>
            <p:cNvCxnSpPr/>
            <p:nvPr/>
          </p:nvCxnSpPr>
          <p:spPr>
            <a:xfrm>
              <a:off x="0" y="3390721"/>
              <a:ext cx="7728267" cy="0"/>
            </a:xfrm>
            <a:prstGeom prst="straightConnector1">
              <a:avLst/>
            </a:prstGeom>
            <a:solidFill>
              <a:schemeClr val="accent3"/>
            </a:solidFill>
            <a:ln w="107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0" name="Google Shape;130;p4"/>
            <p:cNvSpPr/>
            <p:nvPr/>
          </p:nvSpPr>
          <p:spPr>
            <a:xfrm>
              <a:off x="0" y="3390721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0" y="3390721"/>
              <a:ext cx="7728267" cy="1694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orbel"/>
                <a:buNone/>
              </a:pPr>
              <a:r>
                <a:rPr lang="en-US" sz="34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Politics as the expression of the people's will.</a:t>
              </a:r>
              <a:endParaRPr sz="3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2" name="Google Shape;132;p4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Lorenzo Cino</a:t>
            </a:r>
            <a:endParaRPr sz="1800">
              <a:solidFill>
                <a:srgbClr val="F3F1D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Populism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Lorenzo Cino</a:t>
            </a:r>
            <a:endParaRPr sz="1800">
              <a:solidFill>
                <a:srgbClr val="F3F1D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 b="0" i="0"/>
              <a:t>&lt;&lt; Modern Socialism is, in its essence, the direct product of the recognition, on the one hand, of the class antagonisms existing in the society of today between proprietors and non-proprietors, between capitalists and wage-workers; on the other hand, of the anarchy existing in production. Like every new theory, modern Socialism had, at first, to connect itself with the intellectual stock-in-trade ready to its hand, however deeply its roots lay in material economic facts. &gt;&gt; </a:t>
            </a:r>
            <a:br>
              <a:rPr lang="en-US" sz="2400" b="0" i="0"/>
            </a:br>
            <a:r>
              <a:rPr lang="en-US" sz="2400"/>
              <a:t>Socialism: Utopian and Scientific, </a:t>
            </a:r>
            <a:r>
              <a:rPr lang="en-US" sz="2400" b="0" i="0"/>
              <a:t>Friedrich Engels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&lt;&lt; We win when we are united. Democracy is about one person, one vote. It's about all of us coming together to determine the future of our country. It is not about a handful of billionaires buying elections, or governors suppressing the vote by denying poor people or people of color the right to vote. &gt;&gt;</a:t>
            </a:r>
            <a:br>
              <a:rPr lang="en-US" sz="2400"/>
            </a:br>
            <a:r>
              <a:rPr lang="en-US" sz="2400"/>
              <a:t>Our Revolution: A Future to Believe In, Bernie Sanders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Dataset</a:t>
            </a:r>
            <a:endParaRPr/>
          </a:p>
        </p:txBody>
      </p:sp>
      <p:grpSp>
        <p:nvGrpSpPr>
          <p:cNvPr id="145" name="Google Shape;145;p6"/>
          <p:cNvGrpSpPr/>
          <p:nvPr/>
        </p:nvGrpSpPr>
        <p:grpSpPr>
          <a:xfrm>
            <a:off x="3759896" y="887570"/>
            <a:ext cx="7728267" cy="5083101"/>
            <a:chOff x="0" y="2111"/>
            <a:chExt cx="7728267" cy="5083101"/>
          </a:xfrm>
        </p:grpSpPr>
        <p:sp>
          <p:nvSpPr>
            <p:cNvPr id="146" name="Google Shape;146;p6"/>
            <p:cNvSpPr/>
            <p:nvPr/>
          </p:nvSpPr>
          <p:spPr>
            <a:xfrm>
              <a:off x="0" y="2111"/>
              <a:ext cx="7728267" cy="107012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323713" y="242889"/>
              <a:ext cx="588569" cy="58856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235996" y="2111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1235996" y="2111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250" tIns="113250" rIns="113250" bIns="113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None/>
              </a:pPr>
              <a:r>
                <a:rPr lang="en-US" sz="22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500 speeches: 250 populist, 250 non-populist.</a:t>
              </a:r>
              <a:endParaRPr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0" y="1339769"/>
              <a:ext cx="7728267" cy="107012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23713" y="1580548"/>
              <a:ext cx="588569" cy="58856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235996" y="1339769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 txBox="1"/>
            <p:nvPr/>
          </p:nvSpPr>
          <p:spPr>
            <a:xfrm>
              <a:off x="1235996" y="1339769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250" tIns="113250" rIns="113250" bIns="113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None/>
              </a:pPr>
              <a:r>
                <a:rPr lang="en-US" sz="22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 format: .xlsx file with speeches and labels.</a:t>
              </a:r>
              <a:endParaRPr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0" y="2677427"/>
              <a:ext cx="7728267" cy="107012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23713" y="2918206"/>
              <a:ext cx="588569" cy="58856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235996" y="2677427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1235996" y="2677427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250" tIns="113250" rIns="113250" bIns="113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None/>
              </a:pPr>
              <a:r>
                <a:rPr lang="en-US" sz="22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 sources: Digital repositories, newspaper transcripts, academic material.</a:t>
              </a:r>
              <a:endParaRPr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0" y="4015086"/>
              <a:ext cx="7728267" cy="1070126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23713" y="4255864"/>
              <a:ext cx="588569" cy="58856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235996" y="4015086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1235996" y="4015086"/>
              <a:ext cx="6492270" cy="1070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250" tIns="113250" rIns="113250" bIns="113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None/>
              </a:pPr>
              <a:r>
                <a:rPr lang="en-US" sz="22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Language diversity: peeches translated using deep learning models. </a:t>
              </a:r>
              <a:endParaRPr sz="2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62" name="Google Shape;162;p6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Alessandro Pala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Methodology - Preprocessing</a:t>
            </a:r>
            <a:endParaRPr/>
          </a:p>
        </p:txBody>
      </p:sp>
      <p:grpSp>
        <p:nvGrpSpPr>
          <p:cNvPr id="168" name="Google Shape;168;p7"/>
          <p:cNvGrpSpPr/>
          <p:nvPr/>
        </p:nvGrpSpPr>
        <p:grpSpPr>
          <a:xfrm>
            <a:off x="4985867" y="762754"/>
            <a:ext cx="5252683" cy="5323346"/>
            <a:chOff x="925932" y="3802"/>
            <a:chExt cx="5252683" cy="5323346"/>
          </a:xfrm>
        </p:grpSpPr>
        <p:sp>
          <p:nvSpPr>
            <p:cNvPr id="169" name="Google Shape;169;p7"/>
            <p:cNvSpPr/>
            <p:nvPr/>
          </p:nvSpPr>
          <p:spPr>
            <a:xfrm>
              <a:off x="3279596" y="664721"/>
              <a:ext cx="511156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3521630" y="707732"/>
              <a:ext cx="27087" cy="5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orbel"/>
                <a:buNone/>
              </a:pPr>
              <a:endParaRPr sz="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25932" y="3802"/>
              <a:ext cx="2355463" cy="1413277"/>
            </a:xfrm>
            <a:prstGeom prst="rect">
              <a:avLst/>
            </a:prstGeom>
            <a:solidFill>
              <a:schemeClr val="accent2"/>
            </a:solidFill>
            <a:ln w="171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925932" y="3802"/>
              <a:ext cx="2355463" cy="1413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400" tIns="121150" rIns="115400" bIns="121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None/>
              </a:pPr>
              <a:r>
                <a:rPr lang="en-US" sz="21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Dataset split: 80-20 (training-testing).</a:t>
              </a:r>
              <a:endParaRPr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103664" y="1415280"/>
              <a:ext cx="2897219" cy="5111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4014"/>
                  </a:lnTo>
                  <a:lnTo>
                    <a:pt x="0" y="6401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 txBox="1"/>
            <p:nvPr/>
          </p:nvSpPr>
          <p:spPr>
            <a:xfrm>
              <a:off x="3478588" y="1668149"/>
              <a:ext cx="147371" cy="5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orbel"/>
                <a:buNone/>
              </a:pPr>
              <a:endParaRPr sz="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3823152" y="3802"/>
              <a:ext cx="2355463" cy="1413277"/>
            </a:xfrm>
            <a:prstGeom prst="rect">
              <a:avLst/>
            </a:prstGeom>
            <a:solidFill>
              <a:schemeClr val="accent3"/>
            </a:solidFill>
            <a:ln w="171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3823152" y="3802"/>
              <a:ext cx="2355463" cy="1413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400" tIns="121150" rIns="115400" bIns="121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None/>
              </a:pPr>
              <a:r>
                <a:rPr lang="en-US" sz="21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Tokenization: Using model-specific tokenizers.</a:t>
              </a:r>
              <a:endParaRPr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279596" y="2619756"/>
              <a:ext cx="511156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 txBox="1"/>
            <p:nvPr/>
          </p:nvSpPr>
          <p:spPr>
            <a:xfrm>
              <a:off x="3521630" y="2662767"/>
              <a:ext cx="27087" cy="5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orbel"/>
                <a:buNone/>
              </a:pPr>
              <a:endParaRPr sz="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925932" y="1958837"/>
              <a:ext cx="2355463" cy="1413277"/>
            </a:xfrm>
            <a:prstGeom prst="rect">
              <a:avLst/>
            </a:prstGeom>
            <a:solidFill>
              <a:schemeClr val="accent4"/>
            </a:solidFill>
            <a:ln w="171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 txBox="1"/>
            <p:nvPr/>
          </p:nvSpPr>
          <p:spPr>
            <a:xfrm>
              <a:off x="925932" y="1958837"/>
              <a:ext cx="2355463" cy="1413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400" tIns="121150" rIns="115400" bIns="121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None/>
              </a:pPr>
              <a:r>
                <a:rPr lang="en-US" sz="21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Attention masks for token differentiation.</a:t>
              </a:r>
              <a:endParaRPr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2103664" y="3370314"/>
              <a:ext cx="2897219" cy="5111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4014"/>
                  </a:lnTo>
                  <a:lnTo>
                    <a:pt x="0" y="6401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3478588" y="3623184"/>
              <a:ext cx="147371" cy="5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orbel"/>
                <a:buNone/>
              </a:pPr>
              <a:endParaRPr sz="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3823152" y="1958837"/>
              <a:ext cx="2355463" cy="1413277"/>
            </a:xfrm>
            <a:prstGeom prst="rect">
              <a:avLst/>
            </a:prstGeom>
            <a:solidFill>
              <a:schemeClr val="accent5"/>
            </a:solidFill>
            <a:ln w="171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3823152" y="1958837"/>
              <a:ext cx="2355463" cy="1413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400" tIns="121150" rIns="115400" bIns="121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None/>
              </a:pPr>
              <a:r>
                <a:rPr lang="en-US" sz="21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 loaders for batching and shuffling.</a:t>
              </a:r>
              <a:endParaRPr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925932" y="3913871"/>
              <a:ext cx="2355463" cy="1413277"/>
            </a:xfrm>
            <a:prstGeom prst="rect">
              <a:avLst/>
            </a:prstGeom>
            <a:solidFill>
              <a:srgbClr val="786B71"/>
            </a:solidFill>
            <a:ln w="171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925932" y="3913871"/>
              <a:ext cx="2355463" cy="1413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400" tIns="121150" rIns="115400" bIns="121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None/>
              </a:pPr>
              <a:r>
                <a:rPr lang="en-US" sz="21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Custom sequence classification with dropout layer. </a:t>
              </a:r>
              <a:endParaRPr sz="2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7" name="Google Shape;187;p7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Alessandro Pala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Methodology - Model Fine-Tuning</a:t>
            </a:r>
            <a:endParaRPr/>
          </a:p>
        </p:txBody>
      </p:sp>
      <p:grpSp>
        <p:nvGrpSpPr>
          <p:cNvPr id="193" name="Google Shape;193;p8"/>
          <p:cNvGrpSpPr/>
          <p:nvPr/>
        </p:nvGrpSpPr>
        <p:grpSpPr>
          <a:xfrm>
            <a:off x="3759896" y="912720"/>
            <a:ext cx="7728267" cy="5032801"/>
            <a:chOff x="0" y="27261"/>
            <a:chExt cx="7728267" cy="5032801"/>
          </a:xfrm>
        </p:grpSpPr>
        <p:sp>
          <p:nvSpPr>
            <p:cNvPr id="194" name="Google Shape;194;p8"/>
            <p:cNvSpPr/>
            <p:nvPr/>
          </p:nvSpPr>
          <p:spPr>
            <a:xfrm>
              <a:off x="0" y="27261"/>
              <a:ext cx="7728267" cy="1193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71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58257" y="85518"/>
              <a:ext cx="7611753" cy="1076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lang="en-US" sz="30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Models: BERT-tiny, BERT-large, GPT-2, RoBERTa-large.</a:t>
              </a:r>
              <a:endPara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0" y="1307061"/>
              <a:ext cx="7728267" cy="1193400"/>
            </a:xfrm>
            <a:prstGeom prst="roundRect">
              <a:avLst>
                <a:gd name="adj" fmla="val 16667"/>
              </a:avLst>
            </a:prstGeom>
            <a:solidFill>
              <a:srgbClr val="D08812"/>
            </a:solidFill>
            <a:ln w="171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58257" y="1365318"/>
              <a:ext cx="7611753" cy="1076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lang="en-US" sz="30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Training with Adam optimizer, dynamic learning rate.</a:t>
              </a:r>
              <a:endPara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0" y="2586861"/>
              <a:ext cx="7728267" cy="1193400"/>
            </a:xfrm>
            <a:prstGeom prst="roundRect">
              <a:avLst>
                <a:gd name="adj" fmla="val 16667"/>
              </a:avLst>
            </a:prstGeom>
            <a:solidFill>
              <a:srgbClr val="CDA827"/>
            </a:solidFill>
            <a:ln w="171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 txBox="1"/>
            <p:nvPr/>
          </p:nvSpPr>
          <p:spPr>
            <a:xfrm>
              <a:off x="58257" y="2645118"/>
              <a:ext cx="7611753" cy="1076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lang="en-US" sz="30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Gradient clipping to prevent exploding gradients.</a:t>
              </a:r>
              <a:endPara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0" y="3866662"/>
              <a:ext cx="7728267" cy="1193400"/>
            </a:xfrm>
            <a:prstGeom prst="roundRect">
              <a:avLst>
                <a:gd name="adj" fmla="val 16667"/>
              </a:avLst>
            </a:prstGeom>
            <a:solidFill>
              <a:srgbClr val="C2BA44"/>
            </a:solidFill>
            <a:ln w="171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58257" y="3924919"/>
              <a:ext cx="7611753" cy="1076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lang="en-US" sz="3000" b="0" i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Batch sizes adjusted to avoid GPU memory overload. </a:t>
              </a:r>
              <a:endPara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02" name="Google Shape;202;p8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Alessandro Pala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Performances - BERT-tiny</a:t>
            </a:r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idx="1"/>
          </p:nvPr>
        </p:nvSpPr>
        <p:spPr>
          <a:xfrm>
            <a:off x="289249" y="2510395"/>
            <a:ext cx="4016116" cy="327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0" i="0" u="none" strike="noStrike" cap="none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Training epochs: 10</a:t>
            </a:r>
            <a:endParaRPr b="0" i="0" u="none" strike="noStrike" cap="none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Accuracy slightly</a:t>
            </a:r>
            <a:r>
              <a:rPr lang="en-US" b="0" i="0" u="none" strike="noStrike" cap="none">
                <a:solidFill>
                  <a:srgbClr val="FFFFFF"/>
                </a:solidFill>
              </a:rPr>
              <a:t> above random</a:t>
            </a:r>
            <a:endParaRPr b="0" i="0" u="none" strike="noStrike" cap="none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Noisy performance trends.</a:t>
            </a:r>
            <a:r>
              <a:rPr lang="en-US">
                <a:solidFill>
                  <a:srgbClr val="FFFFFF"/>
                </a:solidFill>
              </a:rPr>
              <a:t> </a:t>
            </a:r>
            <a:endParaRPr b="0" i="0" u="none" strike="noStrike" cap="none">
              <a:solidFill>
                <a:srgbClr val="FFFFFF"/>
              </a:solidFill>
            </a:endParaRPr>
          </a:p>
        </p:txBody>
      </p:sp>
      <p:pic>
        <p:nvPicPr>
          <p:cNvPr id="213" name="Google Shape;213;p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177" r="6"/>
          <a:stretch/>
        </p:blipFill>
        <p:spPr>
          <a:xfrm>
            <a:off x="5137463" y="1376079"/>
            <a:ext cx="6193767" cy="409639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Alberto Calabrese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0"/>
          <p:cNvSpPr txBox="1"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Performances - BERT-large</a:t>
            </a:r>
            <a:endParaRPr/>
          </a:p>
        </p:txBody>
      </p:sp>
      <p:sp>
        <p:nvSpPr>
          <p:cNvPr id="225" name="Google Shape;225;p10"/>
          <p:cNvSpPr txBox="1">
            <a:spLocks noGrp="1"/>
          </p:cNvSpPr>
          <p:nvPr>
            <p:ph type="body" idx="1"/>
          </p:nvPr>
        </p:nvSpPr>
        <p:spPr>
          <a:xfrm>
            <a:off x="289249" y="2510395"/>
            <a:ext cx="4016116" cy="327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0" i="0" u="none" strike="noStrike" cap="none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Training epochs: 6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Loss: Approximately 0.57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Accuracy: About 0.71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b="0" i="0" u="none" strike="noStrike" cap="none">
                <a:solidFill>
                  <a:srgbClr val="FFFFFF"/>
                </a:solidFill>
              </a:rPr>
              <a:t>Improved performance but plateaued. </a:t>
            </a:r>
            <a:endParaRPr/>
          </a:p>
        </p:txBody>
      </p:sp>
      <p:pic>
        <p:nvPicPr>
          <p:cNvPr id="226" name="Google Shape;226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37463" y="1372591"/>
            <a:ext cx="6193767" cy="4103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0" y="6597040"/>
            <a:ext cx="274319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3F1D7"/>
                </a:solidFill>
                <a:latin typeface="EB Garamond"/>
                <a:ea typeface="EB Garamond"/>
                <a:cs typeface="EB Garamond"/>
                <a:sym typeface="EB Garamond"/>
              </a:rPr>
              <a:t>Lorenzo Cino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Frame</vt:lpstr>
      <vt:lpstr>Binary Classification of Populist Speech</vt:lpstr>
      <vt:lpstr>Abstract</vt:lpstr>
      <vt:lpstr>Populism</vt:lpstr>
      <vt:lpstr>Populism</vt:lpstr>
      <vt:lpstr>Dataset</vt:lpstr>
      <vt:lpstr>Methodology - Preprocessing</vt:lpstr>
      <vt:lpstr>Methodology - Model Fine-Tuning</vt:lpstr>
      <vt:lpstr>Model Performances - BERT-tiny</vt:lpstr>
      <vt:lpstr>Model Performances - BERT-large</vt:lpstr>
      <vt:lpstr>Model Performances - GPT-2</vt:lpstr>
      <vt:lpstr>Model Performances - RoBERTa-large</vt:lpstr>
      <vt:lpstr>Conclusion</vt:lpstr>
      <vt:lpstr>Presentazione standard di PowerPoint</vt:lpstr>
      <vt:lpstr>Want to test how populist you are?  Run our model!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of Populist Speech</dc:title>
  <dc:creator>Alessandro Pala</dc:creator>
  <cp:revision>20</cp:revision>
  <dcterms:created xsi:type="dcterms:W3CDTF">2024-06-04T23:57:11Z</dcterms:created>
  <dcterms:modified xsi:type="dcterms:W3CDTF">2024-06-06T13:30:09Z</dcterms:modified>
</cp:coreProperties>
</file>