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yKHKwhM7sUsZStvwurghyP4o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EB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6" name="Google Shape;16;p1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E4E8EB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00"/>
              <a:buFont typeface="Corbel"/>
              <a:buNone/>
              <a:defRPr b="0" sz="59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8.jpg"/><Relationship Id="rId6" Type="http://schemas.openxmlformats.org/officeDocument/2006/relationships/image" Target="../media/image13.jpg"/><Relationship Id="rId7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/>
              <a:t>Binary Classification of Populist Speech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Alessandro Pala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Lorenzo Cino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Greta Grelli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Alberto Calabrese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Giacomo Filippin</a:t>
            </a:r>
            <a:endParaRPr/>
          </a:p>
        </p:txBody>
      </p:sp>
      <p:pic>
        <p:nvPicPr>
          <p:cNvPr descr="Scalinata e colonne anteriori di un maestoso edificio della città" id="94" name="Google Shape;94;p1"/>
          <p:cNvPicPr preferRelativeResize="0"/>
          <p:nvPr/>
        </p:nvPicPr>
        <p:blipFill rotWithShape="1">
          <a:blip r:embed="rId3">
            <a:alphaModFix/>
          </a:blip>
          <a:srcRect b="0" l="6674" r="15767" t="0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/>
              <a:t>6/6/2024</a:t>
            </a:r>
            <a:endParaRPr b="0" i="0"/>
          </a:p>
        </p:txBody>
      </p:sp>
      <p:sp>
        <p:nvSpPr>
          <p:cNvPr id="97" name="Google Shape;97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700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700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rPr>
              <a:t>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0" y="758952"/>
            <a:ext cx="5608255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 txBox="1"/>
          <p:nvPr>
            <p:ph type="title"/>
          </p:nvPr>
        </p:nvSpPr>
        <p:spPr>
          <a:xfrm>
            <a:off x="289248" y="1123837"/>
            <a:ext cx="4998963" cy="125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GPT-2</a:t>
            </a:r>
            <a:endParaRPr/>
          </a:p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289249" y="2510395"/>
            <a:ext cx="4998962" cy="327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Training epochs: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Loss: Slight improvement, 0.67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Accuracy: Noisy, between 0.50 and 0.64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Struggles with text classification tasks. </a:t>
            </a:r>
            <a:endParaRPr/>
          </a:p>
        </p:txBody>
      </p:sp>
      <p:pic>
        <p:nvPicPr>
          <p:cNvPr id="239" name="Google Shape;239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890" y="1689077"/>
            <a:ext cx="5238340" cy="3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Giacomo Filippin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"/>
          <p:cNvSpPr txBox="1"/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RoBERTa-large</a:t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Training epochs: 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Loss: 0.2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Accuracy: 0.88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Best performing model. </a:t>
            </a:r>
            <a:endParaRPr/>
          </a:p>
        </p:txBody>
      </p:sp>
      <p:pic>
        <p:nvPicPr>
          <p:cNvPr id="252" name="Google Shape;252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463" y="1372591"/>
            <a:ext cx="6193767" cy="41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Greta Grelli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3759896" y="887943"/>
            <a:ext cx="7728267" cy="5082355"/>
            <a:chOff x="0" y="2484"/>
            <a:chExt cx="7728267" cy="5082355"/>
          </a:xfrm>
        </p:grpSpPr>
        <p:cxnSp>
          <p:nvCxnSpPr>
            <p:cNvPr id="261" name="Google Shape;261;p13"/>
            <p:cNvCxnSpPr/>
            <p:nvPr/>
          </p:nvCxnSpPr>
          <p:spPr>
            <a:xfrm>
              <a:off x="0" y="2484"/>
              <a:ext cx="7728267" cy="0"/>
            </a:xfrm>
            <a:prstGeom prst="straightConnector1">
              <a:avLst/>
            </a:prstGeom>
            <a:solidFill>
              <a:schemeClr val="accent2"/>
            </a:solidFill>
            <a:ln cap="flat" cmpd="sng" w="10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3"/>
            <p:cNvSpPr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RoBERTa-large is the most effective model with 88% accuracy.</a:t>
              </a:r>
              <a:endParaRPr/>
            </a:p>
          </p:txBody>
        </p:sp>
        <p:cxnSp>
          <p:nvCxnSpPr>
            <p:cNvPr id="264" name="Google Shape;264;p13"/>
            <p:cNvCxnSpPr/>
            <p:nvPr/>
          </p:nvCxnSpPr>
          <p:spPr>
            <a:xfrm>
              <a:off x="0" y="1696602"/>
              <a:ext cx="7728267" cy="0"/>
            </a:xfrm>
            <a:prstGeom prst="straightConnector1">
              <a:avLst/>
            </a:prstGeom>
            <a:solidFill>
              <a:srgbClr val="CF991C"/>
            </a:solidFill>
            <a:ln cap="flat" cmpd="sng" w="10775">
              <a:solidFill>
                <a:srgbClr val="CF99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13"/>
            <p:cNvSpPr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 txBox="1"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Encoder-only models are suitable for binary classification tasks.</a:t>
              </a:r>
              <a:endParaRPr/>
            </a:p>
          </p:txBody>
        </p:sp>
        <p:cxnSp>
          <p:nvCxnSpPr>
            <p:cNvPr id="267" name="Google Shape;267;p13"/>
            <p:cNvCxnSpPr/>
            <p:nvPr/>
          </p:nvCxnSpPr>
          <p:spPr>
            <a:xfrm>
              <a:off x="0" y="3390721"/>
              <a:ext cx="7728267" cy="0"/>
            </a:xfrm>
            <a:prstGeom prst="straightConnector1">
              <a:avLst/>
            </a:prstGeom>
            <a:solidFill>
              <a:srgbClr val="C2BA44"/>
            </a:solidFill>
            <a:ln cap="flat" cmpd="sng" w="10775">
              <a:solidFill>
                <a:srgbClr val="C2BA4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13"/>
            <p:cNvSpPr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Future work: Expand dataset size, explore alternative model structures, train models to assign varying levels of populism. 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magine che contiene Viso umano, persona, vestiti, sorriso&#10;&#10;Descrizione generata automaticamente" id="275" name="Google Shape;275;p2"/>
          <p:cNvPicPr preferRelativeResize="0"/>
          <p:nvPr/>
        </p:nvPicPr>
        <p:blipFill rotWithShape="1">
          <a:blip r:embed="rId3">
            <a:alphaModFix/>
          </a:blip>
          <a:srcRect b="0" l="14004" r="26729" t="22142"/>
          <a:stretch/>
        </p:blipFill>
        <p:spPr>
          <a:xfrm>
            <a:off x="196725" y="1613650"/>
            <a:ext cx="3794900" cy="507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persona, vestiti, sorriso, calzature&#10;&#10;Descrizione generata automaticamente" id="276" name="Google Shape;276;p2"/>
          <p:cNvPicPr preferRelativeResize="0"/>
          <p:nvPr/>
        </p:nvPicPr>
        <p:blipFill rotWithShape="1">
          <a:blip r:embed="rId4">
            <a:alphaModFix/>
          </a:blip>
          <a:srcRect b="27416" l="0" r="0" t="0"/>
          <a:stretch/>
        </p:blipFill>
        <p:spPr>
          <a:xfrm>
            <a:off x="4184141" y="165371"/>
            <a:ext cx="3826711" cy="317654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persona, interno, Viso umano, muro&#10;&#10;Descrizione generata automaticamente" id="277" name="Google Shape;277;p2"/>
          <p:cNvPicPr preferRelativeResize="0"/>
          <p:nvPr/>
        </p:nvPicPr>
        <p:blipFill rotWithShape="1">
          <a:blip r:embed="rId5">
            <a:alphaModFix/>
          </a:blip>
          <a:srcRect b="-1" l="22176" r="10176" t="0"/>
          <a:stretch/>
        </p:blipFill>
        <p:spPr>
          <a:xfrm>
            <a:off x="8193992" y="169556"/>
            <a:ext cx="3826711" cy="317232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persona, edificio, Viso umano, vestiti&#10;&#10;Descrizione generata automaticamente" id="278" name="Google Shape;278;p2"/>
          <p:cNvPicPr preferRelativeResize="0"/>
          <p:nvPr/>
        </p:nvPicPr>
        <p:blipFill rotWithShape="1">
          <a:blip r:embed="rId6">
            <a:alphaModFix/>
          </a:blip>
          <a:srcRect b="17644" l="0" r="-1" t="0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magine che contiene persona, uomo, aria aperta, vestiti&#10;&#10;Descrizione generata automaticamente" id="279" name="Google Shape;279;p2"/>
          <p:cNvPicPr preferRelativeResize="0"/>
          <p:nvPr/>
        </p:nvPicPr>
        <p:blipFill rotWithShape="1">
          <a:blip r:embed="rId7">
            <a:alphaModFix/>
          </a:blip>
          <a:srcRect b="24324" l="0" r="2" t="13321"/>
          <a:stretch/>
        </p:blipFill>
        <p:spPr>
          <a:xfrm>
            <a:off x="8193992" y="3515612"/>
            <a:ext cx="3826711" cy="31815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2"/>
          <p:cNvSpPr txBox="1"/>
          <p:nvPr/>
        </p:nvSpPr>
        <p:spPr>
          <a:xfrm>
            <a:off x="196724" y="1613653"/>
            <a:ext cx="1219200" cy="400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Giacomo </a:t>
            </a:r>
            <a:endParaRPr/>
          </a:p>
        </p:txBody>
      </p:sp>
      <p:sp>
        <p:nvSpPr>
          <p:cNvPr id="281" name="Google Shape;281;p2"/>
          <p:cNvSpPr txBox="1"/>
          <p:nvPr/>
        </p:nvSpPr>
        <p:spPr>
          <a:xfrm>
            <a:off x="4182344" y="163182"/>
            <a:ext cx="775503" cy="4097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Greta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4182344" y="3510195"/>
            <a:ext cx="997351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Alberto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8194900" y="3519840"/>
            <a:ext cx="1074515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Lorenzo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8194900" y="172827"/>
            <a:ext cx="1363882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Alessandro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206000" y="405800"/>
            <a:ext cx="379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 b="1" sz="4500">
              <a:solidFill>
                <a:srgbClr val="DDD6D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Abstract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4059935" y="761355"/>
            <a:ext cx="7104549" cy="5326144"/>
            <a:chOff x="0" y="2403"/>
            <a:chExt cx="7104549" cy="5326144"/>
          </a:xfrm>
        </p:grpSpPr>
        <p:sp>
          <p:nvSpPr>
            <p:cNvPr id="104" name="Google Shape;104;p3"/>
            <p:cNvSpPr/>
            <p:nvPr/>
          </p:nvSpPr>
          <p:spPr>
            <a:xfrm>
              <a:off x="0" y="3217511"/>
              <a:ext cx="7104549" cy="2111036"/>
            </a:xfrm>
            <a:prstGeom prst="rect">
              <a:avLst/>
            </a:prstGeom>
            <a:solidFill>
              <a:schemeClr val="accent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3217511"/>
              <a:ext cx="7104549" cy="1139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rbe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Models evaluated: </a:t>
              </a:r>
              <a:endParaRPr b="0" i="0" sz="3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4315250"/>
              <a:ext cx="1776137" cy="971076"/>
            </a:xfrm>
            <a:prstGeom prst="rect">
              <a:avLst/>
            </a:prstGeom>
            <a:solidFill>
              <a:srgbClr val="EBD2CA">
                <a:alpha val="89803"/>
              </a:srgbClr>
            </a:solidFill>
            <a:ln cap="flat" cmpd="sng" w="10775">
              <a:solidFill>
                <a:srgbClr val="EBD2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0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184900" spcFirstLastPara="1" rIns="1849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BERT-tiny</a:t>
              </a:r>
              <a:endPara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76137" y="4315250"/>
              <a:ext cx="1776137" cy="971076"/>
            </a:xfrm>
            <a:prstGeom prst="rect">
              <a:avLst/>
            </a:prstGeom>
            <a:solidFill>
              <a:srgbClr val="EAD9CA">
                <a:alpha val="89803"/>
              </a:srgbClr>
            </a:solidFill>
            <a:ln cap="flat" cmpd="sng" w="10775">
              <a:solidFill>
                <a:srgbClr val="EAD9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776137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184900" spcFirstLastPara="1" rIns="1849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BERT-large</a:t>
              </a:r>
              <a:endPara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552274" y="4315250"/>
              <a:ext cx="1776137" cy="971076"/>
            </a:xfrm>
            <a:prstGeom prst="rect">
              <a:avLst/>
            </a:prstGeom>
            <a:solidFill>
              <a:srgbClr val="E8DFCC">
                <a:alpha val="89803"/>
              </a:srgbClr>
            </a:solidFill>
            <a:ln cap="flat" cmpd="sng" w="10775">
              <a:solidFill>
                <a:srgbClr val="E8DF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3552274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184900" spcFirstLastPara="1" rIns="1849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GPT-2</a:t>
              </a:r>
              <a:endPara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328411" y="4315250"/>
              <a:ext cx="1776137" cy="971076"/>
            </a:xfrm>
            <a:prstGeom prst="rect">
              <a:avLst/>
            </a:prstGeom>
            <a:solidFill>
              <a:srgbClr val="E7E5CD">
                <a:alpha val="89803"/>
              </a:srgbClr>
            </a:solidFill>
            <a:ln cap="flat" cmpd="sng" w="10775">
              <a:solidFill>
                <a:srgbClr val="E7E5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5328411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184900" spcFirstLastPara="1" rIns="1849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RoBERTa-large</a:t>
              </a:r>
              <a:endPara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0" y="2403"/>
              <a:ext cx="7104549" cy="3246773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C2BA44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2403"/>
              <a:ext cx="7104549" cy="210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rbe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Classification of speeches as populist or non-populist using fine-tuned pre-trained language models.</a:t>
              </a:r>
              <a:endParaRPr b="0" i="0" sz="3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16" name="Google Shape;116;p3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Populism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3759896" y="887943"/>
            <a:ext cx="7728267" cy="5082355"/>
            <a:chOff x="0" y="2484"/>
            <a:chExt cx="7728267" cy="5082355"/>
          </a:xfrm>
        </p:grpSpPr>
        <p:cxnSp>
          <p:nvCxnSpPr>
            <p:cNvPr id="123" name="Google Shape;123;p4"/>
            <p:cNvCxnSpPr/>
            <p:nvPr/>
          </p:nvCxnSpPr>
          <p:spPr>
            <a:xfrm>
              <a:off x="0" y="2484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cap="flat" cmpd="sng" w="10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4"/>
            <p:cNvSpPr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b="0" i="0"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Populism in political speech: Identifying deceitful media.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26" name="Google Shape;126;p4"/>
            <p:cNvCxnSpPr/>
            <p:nvPr/>
          </p:nvCxnSpPr>
          <p:spPr>
            <a:xfrm>
              <a:off x="0" y="1696602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cap="flat" cmpd="sng" w="10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4"/>
            <p:cNvSpPr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b="0" i="0"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Definition of populist speech: society split into "the pure people" vs "the corrupt elite".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29" name="Google Shape;129;p4"/>
            <p:cNvCxnSpPr/>
            <p:nvPr/>
          </p:nvCxnSpPr>
          <p:spPr>
            <a:xfrm>
              <a:off x="0" y="3390721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cap="flat" cmpd="sng" w="10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b="0" i="0"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Politics as the expression of the people's will.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Populism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0" lang="en-US" sz="2400"/>
              <a:t>&lt;&lt; Modern Socialism is, in its essence, the direct product of the recognition, on the one hand, of the class antagonisms existing in the society of today between proprietors and non-proprietors, between capitalists and wage-workers; on the other hand, of the anarchy existing in production. Like every new theory, modern Socialism had, at first, to connect itself with the intellectual stock-in-trade ready to its hand, however deeply its roots lay in material economic facts. &gt;&gt; </a:t>
            </a:r>
            <a:br>
              <a:rPr b="0" i="0" lang="en-US" sz="2400"/>
            </a:br>
            <a:r>
              <a:rPr lang="en-US" sz="2400"/>
              <a:t>Socialism: Utopian and Scientific, </a:t>
            </a:r>
            <a:r>
              <a:rPr b="0" i="0" lang="en-US" sz="2400"/>
              <a:t>Friedrich Engels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&lt;&lt; We win when we are united. Democracy is about one person, one vote. It's about all of us coming together to determine the future of our country. It is not about a handful of billionaires buying elections, or governors suppressing the vote by denying poor people or people of color the right to vote. &gt;&gt;</a:t>
            </a:r>
            <a:br>
              <a:rPr lang="en-US" sz="2400"/>
            </a:br>
            <a:r>
              <a:rPr lang="en-US" sz="2400"/>
              <a:t>Our Revolution: A Future to Believe In, Bernie Sanders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Dataset</a:t>
            </a:r>
            <a:endParaRPr/>
          </a:p>
        </p:txBody>
      </p:sp>
      <p:grpSp>
        <p:nvGrpSpPr>
          <p:cNvPr id="145" name="Google Shape;145;p6"/>
          <p:cNvGrpSpPr/>
          <p:nvPr/>
        </p:nvGrpSpPr>
        <p:grpSpPr>
          <a:xfrm>
            <a:off x="3759896" y="887570"/>
            <a:ext cx="7728267" cy="5083101"/>
            <a:chOff x="0" y="2111"/>
            <a:chExt cx="7728267" cy="5083101"/>
          </a:xfrm>
        </p:grpSpPr>
        <p:sp>
          <p:nvSpPr>
            <p:cNvPr id="146" name="Google Shape;146;p6"/>
            <p:cNvSpPr/>
            <p:nvPr/>
          </p:nvSpPr>
          <p:spPr>
            <a:xfrm>
              <a:off x="0" y="2111"/>
              <a:ext cx="7728267" cy="107012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23713" y="242889"/>
              <a:ext cx="588569" cy="5885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235996" y="2111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235996" y="2111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b="0" i="0" lang="en-US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500 speeches: 250 populist, 250 non-populist.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0" y="1339769"/>
              <a:ext cx="7728267" cy="107012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23713" y="1580548"/>
              <a:ext cx="588569" cy="5885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35996" y="1339769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1235996" y="1339769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b="0" i="0" lang="en-US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format: .xlsx file with speeches and labels.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0" y="2677427"/>
              <a:ext cx="7728267" cy="107012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23713" y="2918206"/>
              <a:ext cx="588569" cy="58856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235996" y="2677427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1235996" y="2677427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b="0" i="0" lang="en-US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sources: Digital repositories, newspaper transcripts, academic material.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0" y="4015086"/>
              <a:ext cx="7728267" cy="107012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23713" y="4255864"/>
              <a:ext cx="588569" cy="58856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235996" y="4015086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1235996" y="4015086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b="0" i="0" lang="en-US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Language diversity: peeches translated using deep learning models. 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Methodology - Preprocessing</a:t>
            </a:r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>
            <a:off x="4985867" y="762754"/>
            <a:ext cx="5252683" cy="5323346"/>
            <a:chOff x="925932" y="3802"/>
            <a:chExt cx="5252683" cy="5323346"/>
          </a:xfrm>
        </p:grpSpPr>
        <p:sp>
          <p:nvSpPr>
            <p:cNvPr id="169" name="Google Shape;169;p7"/>
            <p:cNvSpPr/>
            <p:nvPr/>
          </p:nvSpPr>
          <p:spPr>
            <a:xfrm>
              <a:off x="3279596" y="664721"/>
              <a:ext cx="51115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3521630" y="707732"/>
              <a:ext cx="27087" cy="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25932" y="3802"/>
              <a:ext cx="2355463" cy="1413277"/>
            </a:xfrm>
            <a:prstGeom prst="rect">
              <a:avLst/>
            </a:prstGeom>
            <a:solidFill>
              <a:schemeClr val="accent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925932" y="3802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150" lIns="115400" spcFirstLastPara="1" rIns="115400" wrap="square" tIns="121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b="0" i="0"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Dataset split: 80-20 (training-testing).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103664" y="1415280"/>
              <a:ext cx="2897219" cy="51115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14"/>
                  </a:lnTo>
                  <a:lnTo>
                    <a:pt x="0" y="6401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3478588" y="1668149"/>
              <a:ext cx="147371" cy="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823152" y="3802"/>
              <a:ext cx="2355463" cy="1413277"/>
            </a:xfrm>
            <a:prstGeom prst="rect">
              <a:avLst/>
            </a:prstGeom>
            <a:solidFill>
              <a:schemeClr val="accent3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3823152" y="3802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150" lIns="115400" spcFirstLastPara="1" rIns="115400" wrap="square" tIns="121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b="0" i="0"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Tokenization: Using model-specific tokenizers.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279596" y="2619756"/>
              <a:ext cx="51115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3521630" y="2662767"/>
              <a:ext cx="27087" cy="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925932" y="1958837"/>
              <a:ext cx="2355463" cy="1413277"/>
            </a:xfrm>
            <a:prstGeom prst="rect">
              <a:avLst/>
            </a:prstGeom>
            <a:solidFill>
              <a:schemeClr val="accent4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925932" y="1958837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150" lIns="115400" spcFirstLastPara="1" rIns="115400" wrap="square" tIns="121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b="0" i="0"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Attention masks for token differentiation.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2103664" y="3370314"/>
              <a:ext cx="2897219" cy="51115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14"/>
                  </a:lnTo>
                  <a:lnTo>
                    <a:pt x="0" y="6401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3478588" y="3623184"/>
              <a:ext cx="147371" cy="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823152" y="1958837"/>
              <a:ext cx="2355463" cy="1413277"/>
            </a:xfrm>
            <a:prstGeom prst="rect">
              <a:avLst/>
            </a:prstGeom>
            <a:solidFill>
              <a:schemeClr val="accent5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3823152" y="1958837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150" lIns="115400" spcFirstLastPara="1" rIns="115400" wrap="square" tIns="121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b="0" i="0"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loaders for batching and shuffling.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925932" y="3913871"/>
              <a:ext cx="2355463" cy="1413277"/>
            </a:xfrm>
            <a:prstGeom prst="rect">
              <a:avLst/>
            </a:prstGeom>
            <a:solidFill>
              <a:srgbClr val="786B71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925932" y="3913871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150" lIns="115400" spcFirstLastPara="1" rIns="115400" wrap="square" tIns="121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b="0" i="0" lang="en-US" sz="2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Custom sequence classification with dropout layer. 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7" name="Google Shape;187;p7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Methodology - Model Fine-Tuning</a:t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3759896" y="912720"/>
            <a:ext cx="7728267" cy="5032801"/>
            <a:chOff x="0" y="27261"/>
            <a:chExt cx="7728267" cy="5032801"/>
          </a:xfrm>
        </p:grpSpPr>
        <p:sp>
          <p:nvSpPr>
            <p:cNvPr id="194" name="Google Shape;194;p8"/>
            <p:cNvSpPr/>
            <p:nvPr/>
          </p:nvSpPr>
          <p:spPr>
            <a:xfrm>
              <a:off x="0" y="27261"/>
              <a:ext cx="7728267" cy="119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58257" y="855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Models: BERT-tiny, BERT-large, GPT-2, RoBERTa-large.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0" y="1307061"/>
              <a:ext cx="7728267" cy="1193400"/>
            </a:xfrm>
            <a:prstGeom prst="roundRect">
              <a:avLst>
                <a:gd fmla="val 16667" name="adj"/>
              </a:avLst>
            </a:prstGeom>
            <a:solidFill>
              <a:srgbClr val="D0881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58257" y="13653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Training with Adam optimizer, dynamic learning rate.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0" y="2586861"/>
              <a:ext cx="7728267" cy="1193400"/>
            </a:xfrm>
            <a:prstGeom prst="roundRect">
              <a:avLst>
                <a:gd fmla="val 16667" name="adj"/>
              </a:avLst>
            </a:prstGeom>
            <a:solidFill>
              <a:srgbClr val="CDA827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58257" y="26451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Gradient clipping to prevent exploding gradients.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0" y="3866662"/>
              <a:ext cx="7728267" cy="1193400"/>
            </a:xfrm>
            <a:prstGeom prst="roundRect">
              <a:avLst>
                <a:gd fmla="val 16667" name="adj"/>
              </a:avLst>
            </a:prstGeom>
            <a:solidFill>
              <a:srgbClr val="C2BA44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58257" y="3924919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Batch sizes adjusted to avoid GPU memory overload. 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2" name="Google Shape;202;p8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 txBox="1"/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BERT-tiny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Training epochs: 10</a:t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Accuracy slightly</a:t>
            </a:r>
            <a:r>
              <a:rPr b="0" i="0" lang="en-US" u="none" cap="none" strike="noStrike">
                <a:solidFill>
                  <a:srgbClr val="FFFFFF"/>
                </a:solidFill>
              </a:rPr>
              <a:t> above random</a:t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Noisy performance trends.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b="0" i="0" u="none" cap="none" strike="noStrike">
              <a:solidFill>
                <a:srgbClr val="FFFFFF"/>
              </a:solidFill>
            </a:endParaRPr>
          </a:p>
        </p:txBody>
      </p:sp>
      <p:pic>
        <p:nvPicPr>
          <p:cNvPr id="213" name="Google Shape;213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6" t="177"/>
          <a:stretch/>
        </p:blipFill>
        <p:spPr>
          <a:xfrm>
            <a:off x="5137463" y="1376079"/>
            <a:ext cx="6193767" cy="4096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Alberto Calabrese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BERT-large</a:t>
            </a:r>
            <a:endParaRPr/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Training epochs: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Loss: Approximately 0.57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Accuracy: About 0.71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0" i="0" lang="en-US" u="none" cap="none" strike="noStrike">
                <a:solidFill>
                  <a:srgbClr val="FFFFFF"/>
                </a:solidFill>
              </a:rPr>
              <a:t>Improved performance but plateaued. </a:t>
            </a:r>
            <a:endParaRPr/>
          </a:p>
        </p:txBody>
      </p:sp>
      <p:pic>
        <p:nvPicPr>
          <p:cNvPr id="226" name="Google Shape;226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463" y="1372591"/>
            <a:ext cx="6193767" cy="41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2024-06-04T23:57:11Z</dcterms:created>
  <dc:creator>Alessandro Pala</dc:creator>
</cp:coreProperties>
</file>