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75" r:id="rId3"/>
    <p:sldId id="257" r:id="rId4"/>
    <p:sldId id="258" r:id="rId5"/>
    <p:sldId id="259" r:id="rId6"/>
    <p:sldId id="277" r:id="rId7"/>
    <p:sldId id="261" r:id="rId8"/>
    <p:sldId id="274" r:id="rId9"/>
    <p:sldId id="262" r:id="rId10"/>
    <p:sldId id="278" r:id="rId11"/>
    <p:sldId id="280" r:id="rId12"/>
    <p:sldId id="263" r:id="rId13"/>
    <p:sldId id="266" r:id="rId14"/>
    <p:sldId id="264" r:id="rId15"/>
    <p:sldId id="265" r:id="rId16"/>
    <p:sldId id="267" r:id="rId17"/>
    <p:sldId id="268" r:id="rId18"/>
    <p:sldId id="269" r:id="rId19"/>
    <p:sldId id="270" r:id="rId20"/>
    <p:sldId id="272" r:id="rId21"/>
    <p:sldId id="271" r:id="rId22"/>
    <p:sldId id="273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CC7FB-0B38-4BA5-8E3D-CC1A5C1B9E29}" v="421" dt="2024-07-06T16:03:59.055"/>
    <p1510:client id="{9314FE44-8409-4C10-905A-5558B6C27E92}" v="158" dt="2024-07-06T16:46:59.898"/>
    <p1510:client id="{D2F35FD0-EB14-4CFF-B00B-34742971E300}" v="936" dt="2024-07-06T13:06:56.631"/>
    <p1510:client id="{FD003ABA-153A-4505-AAE4-1FCE0C8C7286}" v="1051" dt="2024-07-06T17:05:45.1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93" d="100"/>
          <a:sy n="93" d="100"/>
        </p:scale>
        <p:origin x="120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7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16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1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60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31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6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44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0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1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7/6/2024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94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5600" dirty="0">
                <a:solidFill>
                  <a:srgbClr val="000000"/>
                </a:solidFill>
                <a:ea typeface="+mj-lt"/>
                <a:cs typeface="+mj-lt"/>
              </a:rPr>
              <a:t>Frank-Wolfe </a:t>
            </a:r>
            <a:r>
              <a:rPr lang="en-US" sz="5600" dirty="0">
                <a:solidFill>
                  <a:srgbClr val="000000"/>
                </a:solidFill>
                <a:ea typeface="+mj-lt"/>
                <a:cs typeface="+mj-lt"/>
              </a:rPr>
              <a:t>Variants</a:t>
            </a:r>
            <a:r>
              <a:rPr lang="de-DE" sz="5600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en-US" sz="5600" dirty="0">
                <a:solidFill>
                  <a:srgbClr val="000000"/>
                </a:solidFill>
                <a:ea typeface="+mj-lt"/>
                <a:cs typeface="+mj-lt"/>
              </a:rPr>
              <a:t>for</a:t>
            </a:r>
            <a:r>
              <a:rPr lang="de-DE" sz="5600" dirty="0">
                <a:solidFill>
                  <a:srgbClr val="000000"/>
                </a:solidFill>
                <a:ea typeface="+mj-lt"/>
                <a:cs typeface="+mj-lt"/>
              </a:rPr>
              <a:t> White-Box </a:t>
            </a:r>
            <a:r>
              <a:rPr lang="de-DE" sz="5600" dirty="0" err="1">
                <a:solidFill>
                  <a:srgbClr val="000000"/>
                </a:solidFill>
                <a:ea typeface="+mj-lt"/>
                <a:cs typeface="+mj-lt"/>
              </a:rPr>
              <a:t>Adversarial</a:t>
            </a:r>
            <a:r>
              <a:rPr lang="de-DE" sz="5600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de-DE" sz="5600" dirty="0" err="1">
                <a:solidFill>
                  <a:srgbClr val="000000"/>
                </a:solidFill>
                <a:ea typeface="+mj-lt"/>
                <a:cs typeface="+mj-lt"/>
              </a:rPr>
              <a:t>Attacks</a:t>
            </a:r>
            <a:endParaRPr lang="it-IT" sz="5600" dirty="0">
              <a:solidFill>
                <a:srgbClr val="000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596565" y="4201721"/>
            <a:ext cx="4986084" cy="19498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de-DE" dirty="0">
                <a:solidFill>
                  <a:srgbClr val="000000"/>
                </a:solidFill>
                <a:ea typeface="+mn-lt"/>
                <a:cs typeface="+mn-lt"/>
              </a:rPr>
              <a:t>Tanner Aaron Graves – 2073559</a:t>
            </a:r>
            <a:endParaRPr lang="it-IT" dirty="0">
              <a:solidFill>
                <a:srgbClr val="000000"/>
              </a:solidFill>
              <a:ea typeface="+mn-lt"/>
              <a:cs typeface="+mn-lt"/>
            </a:endParaRPr>
          </a:p>
          <a:p>
            <a:pPr algn="r"/>
            <a:r>
              <a:rPr lang="de-DE" dirty="0">
                <a:solidFill>
                  <a:srgbClr val="000000"/>
                </a:solidFill>
                <a:ea typeface="+mn-lt"/>
                <a:cs typeface="+mn-lt"/>
              </a:rPr>
              <a:t>Alessandro Pala – 2107800</a:t>
            </a:r>
            <a:endParaRPr lang="it-IT" dirty="0">
              <a:solidFill>
                <a:srgbClr val="000000"/>
              </a:solidFill>
              <a:ea typeface="+mn-lt"/>
              <a:cs typeface="+mn-lt"/>
            </a:endParaRPr>
          </a:p>
          <a:p>
            <a:pPr algn="r"/>
            <a:endParaRPr lang="de-DE">
              <a:solidFill>
                <a:srgbClr val="000000"/>
              </a:solidFill>
            </a:endParaRPr>
          </a:p>
          <a:p>
            <a:pPr algn="r"/>
            <a:r>
              <a:rPr lang="de-DE" dirty="0">
                <a:solidFill>
                  <a:srgbClr val="000000"/>
                </a:solidFill>
                <a:ea typeface="+mn-lt"/>
                <a:cs typeface="+mn-lt"/>
              </a:rPr>
              <a:t>June 2024</a:t>
            </a:r>
            <a:endParaRPr lang="de-DE" dirty="0">
              <a:solidFill>
                <a:srgbClr val="00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CD5B0116-0B6C-EEDC-FF12-5F00D9E0D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545" y="889142"/>
            <a:ext cx="7886421" cy="534444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6B6681-2F58-FA41-E482-7BEF103B21A2}"/>
              </a:ext>
            </a:extLst>
          </p:cNvPr>
          <p:cNvSpPr txBox="1"/>
          <p:nvPr/>
        </p:nvSpPr>
        <p:spPr>
          <a:xfrm>
            <a:off x="806429" y="624561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800" b="1"/>
              <a:t>AFW:</a:t>
            </a:r>
          </a:p>
        </p:txBody>
      </p:sp>
    </p:spTree>
    <p:extLst>
      <p:ext uri="{BB962C8B-B14F-4D97-AF65-F5344CB8AC3E}">
        <p14:creationId xmlns:p14="http://schemas.microsoft.com/office/powerpoint/2010/main" val="2076909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E6B6681-2F58-FA41-E482-7BEF103B21A2}"/>
              </a:ext>
            </a:extLst>
          </p:cNvPr>
          <p:cNvSpPr txBox="1"/>
          <p:nvPr/>
        </p:nvSpPr>
        <p:spPr>
          <a:xfrm>
            <a:off x="806429" y="624561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2800" b="1"/>
              <a:t>PFW:</a:t>
            </a:r>
          </a:p>
        </p:txBody>
      </p:sp>
      <p:pic>
        <p:nvPicPr>
          <p:cNvPr id="2" name="Immagine 1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C1E98C22-3888-DDBE-D1A4-46DE4DB4F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90" y="1277670"/>
            <a:ext cx="8656272" cy="468019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27799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F694AD-9AA1-069F-3A3E-D8224716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499435" cy="952288"/>
          </a:xfrm>
        </p:spPr>
        <p:txBody>
          <a:bodyPr/>
          <a:lstStyle/>
          <a:p>
            <a:r>
              <a:rPr lang="it-IT" sz="4000" dirty="0"/>
              <a:t>Setup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AA23775D-AFC8-EFBB-9AF4-6CB30F9C5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703" y="2314633"/>
            <a:ext cx="10506991" cy="265589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z="1900" dirty="0" err="1">
                <a:ea typeface="+mn-lt"/>
                <a:cs typeface="+mn-lt"/>
              </a:rPr>
              <a:t>We</a:t>
            </a:r>
            <a:r>
              <a:rPr lang="it-IT" sz="1900" dirty="0">
                <a:ea typeface="+mn-lt"/>
                <a:cs typeface="+mn-lt"/>
              </a:rPr>
              <a:t> </a:t>
            </a:r>
            <a:r>
              <a:rPr lang="it-IT" sz="1900" dirty="0" err="1">
                <a:ea typeface="+mn-lt"/>
                <a:cs typeface="+mn-lt"/>
              </a:rPr>
              <a:t>used</a:t>
            </a:r>
            <a:r>
              <a:rPr lang="it-IT" sz="1900" dirty="0">
                <a:ea typeface="+mn-lt"/>
                <a:cs typeface="+mn-lt"/>
              </a:rPr>
              <a:t> </a:t>
            </a:r>
            <a:r>
              <a:rPr lang="it-IT" sz="1900" dirty="0" err="1">
                <a:ea typeface="+mn-lt"/>
                <a:cs typeface="+mn-lt"/>
              </a:rPr>
              <a:t>three</a:t>
            </a:r>
            <a:r>
              <a:rPr lang="it-IT" sz="1900" dirty="0">
                <a:ea typeface="+mn-lt"/>
                <a:cs typeface="+mn-lt"/>
              </a:rPr>
              <a:t> </a:t>
            </a:r>
            <a:r>
              <a:rPr lang="it-IT" sz="1900" dirty="0" err="1">
                <a:ea typeface="+mn-lt"/>
                <a:cs typeface="+mn-lt"/>
              </a:rPr>
              <a:t>pre-trained</a:t>
            </a:r>
            <a:r>
              <a:rPr lang="it-IT" sz="1900" dirty="0">
                <a:ea typeface="+mn-lt"/>
                <a:cs typeface="+mn-lt"/>
              </a:rPr>
              <a:t> models:</a:t>
            </a:r>
          </a:p>
          <a:p>
            <a:endParaRPr lang="it-IT" sz="19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it-IT" sz="1900" b="1" dirty="0">
                <a:ea typeface="+mn-lt"/>
                <a:cs typeface="+mn-lt"/>
              </a:rPr>
              <a:t>LeNet5:</a:t>
            </a:r>
            <a:r>
              <a:rPr lang="it-IT" sz="1900" dirty="0">
                <a:ea typeface="+mn-lt"/>
                <a:cs typeface="+mn-lt"/>
              </a:rPr>
              <a:t> A small CNN with 62,706 </a:t>
            </a:r>
            <a:r>
              <a:rPr lang="it-IT" sz="1900" dirty="0" err="1">
                <a:ea typeface="+mn-lt"/>
                <a:cs typeface="+mn-lt"/>
              </a:rPr>
              <a:t>parameters</a:t>
            </a:r>
            <a:r>
              <a:rPr lang="it-IT" sz="1900" dirty="0">
                <a:ea typeface="+mn-lt"/>
                <a:cs typeface="+mn-lt"/>
              </a:rPr>
              <a:t> </a:t>
            </a:r>
            <a:r>
              <a:rPr lang="it-IT" sz="1900" dirty="0" err="1">
                <a:ea typeface="+mn-lt"/>
                <a:cs typeface="+mn-lt"/>
              </a:rPr>
              <a:t>trained</a:t>
            </a:r>
            <a:r>
              <a:rPr lang="it-IT" sz="1900" dirty="0">
                <a:ea typeface="+mn-lt"/>
                <a:cs typeface="+mn-lt"/>
              </a:rPr>
              <a:t> on the MNIST dataset for digit </a:t>
            </a:r>
            <a:r>
              <a:rPr lang="it-IT" sz="1900" dirty="0" err="1">
                <a:ea typeface="+mn-lt"/>
                <a:cs typeface="+mn-lt"/>
              </a:rPr>
              <a:t>classification</a:t>
            </a:r>
            <a:r>
              <a:rPr lang="it-IT" sz="1900" dirty="0">
                <a:ea typeface="+mn-lt"/>
                <a:cs typeface="+mn-lt"/>
              </a:rPr>
              <a:t>.</a:t>
            </a:r>
          </a:p>
          <a:p>
            <a:endParaRPr lang="it-IT" sz="19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it-IT" sz="1900" b="1" dirty="0">
                <a:ea typeface="+mn-lt"/>
                <a:cs typeface="+mn-lt"/>
              </a:rPr>
              <a:t>Medium-</a:t>
            </a:r>
            <a:r>
              <a:rPr lang="it-IT" sz="1900" b="1" dirty="0" err="1">
                <a:ea typeface="+mn-lt"/>
                <a:cs typeface="+mn-lt"/>
              </a:rPr>
              <a:t>sized</a:t>
            </a:r>
            <a:r>
              <a:rPr lang="it-IT" sz="1900" b="1" dirty="0">
                <a:ea typeface="+mn-lt"/>
                <a:cs typeface="+mn-lt"/>
              </a:rPr>
              <a:t> CNN:</a:t>
            </a:r>
            <a:r>
              <a:rPr lang="it-IT" sz="1900" dirty="0">
                <a:ea typeface="+mn-lt"/>
                <a:cs typeface="+mn-lt"/>
              </a:rPr>
              <a:t> </a:t>
            </a:r>
            <a:r>
              <a:rPr lang="it-IT" sz="1900" dirty="0" err="1">
                <a:ea typeface="+mn-lt"/>
                <a:cs typeface="+mn-lt"/>
              </a:rPr>
              <a:t>Trained</a:t>
            </a:r>
            <a:r>
              <a:rPr lang="it-IT" sz="1900" dirty="0">
                <a:ea typeface="+mn-lt"/>
                <a:cs typeface="+mn-lt"/>
              </a:rPr>
              <a:t> on the </a:t>
            </a:r>
            <a:r>
              <a:rPr lang="it-IT" sz="1900" dirty="0" err="1">
                <a:ea typeface="+mn-lt"/>
                <a:cs typeface="+mn-lt"/>
              </a:rPr>
              <a:t>FashionMNIST</a:t>
            </a:r>
            <a:r>
              <a:rPr lang="it-IT" sz="1900" dirty="0">
                <a:ea typeface="+mn-lt"/>
                <a:cs typeface="+mn-lt"/>
              </a:rPr>
              <a:t> dataset for </a:t>
            </a:r>
            <a:r>
              <a:rPr lang="it-IT" sz="1900" dirty="0" err="1">
                <a:ea typeface="+mn-lt"/>
                <a:cs typeface="+mn-lt"/>
              </a:rPr>
              <a:t>clothing</a:t>
            </a:r>
            <a:r>
              <a:rPr lang="it-IT" sz="1900" dirty="0">
                <a:ea typeface="+mn-lt"/>
                <a:cs typeface="+mn-lt"/>
              </a:rPr>
              <a:t> </a:t>
            </a:r>
            <a:r>
              <a:rPr lang="it-IT" sz="1900" dirty="0" err="1">
                <a:ea typeface="+mn-lt"/>
                <a:cs typeface="+mn-lt"/>
              </a:rPr>
              <a:t>classification</a:t>
            </a:r>
            <a:r>
              <a:rPr lang="it-IT" sz="1900" dirty="0">
                <a:ea typeface="+mn-lt"/>
                <a:cs typeface="+mn-lt"/>
              </a:rPr>
              <a:t>.</a:t>
            </a:r>
          </a:p>
          <a:p>
            <a:endParaRPr lang="it-IT" sz="19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it-IT" sz="1900" b="1" dirty="0">
                <a:ea typeface="+mn-lt"/>
                <a:cs typeface="+mn-lt"/>
              </a:rPr>
              <a:t>ResNet-20:</a:t>
            </a:r>
            <a:r>
              <a:rPr lang="it-IT" sz="1900" dirty="0">
                <a:ea typeface="+mn-lt"/>
                <a:cs typeface="+mn-lt"/>
              </a:rPr>
              <a:t> A large CNN with 20 </a:t>
            </a:r>
            <a:r>
              <a:rPr lang="it-IT" sz="1900" dirty="0" err="1">
                <a:ea typeface="+mn-lt"/>
                <a:cs typeface="+mn-lt"/>
              </a:rPr>
              <a:t>layers</a:t>
            </a:r>
            <a:r>
              <a:rPr lang="it-IT" sz="1900" dirty="0">
                <a:ea typeface="+mn-lt"/>
                <a:cs typeface="+mn-lt"/>
              </a:rPr>
              <a:t> </a:t>
            </a:r>
            <a:r>
              <a:rPr lang="it-IT" sz="1900" dirty="0" err="1">
                <a:ea typeface="+mn-lt"/>
                <a:cs typeface="+mn-lt"/>
              </a:rPr>
              <a:t>trained</a:t>
            </a:r>
            <a:r>
              <a:rPr lang="it-IT" sz="1900" dirty="0">
                <a:ea typeface="+mn-lt"/>
                <a:cs typeface="+mn-lt"/>
              </a:rPr>
              <a:t> on CIFAR-10 for </a:t>
            </a:r>
            <a:r>
              <a:rPr lang="it-IT" sz="1900" dirty="0" err="1">
                <a:ea typeface="+mn-lt"/>
                <a:cs typeface="+mn-lt"/>
              </a:rPr>
              <a:t>object</a:t>
            </a:r>
            <a:r>
              <a:rPr lang="it-IT" sz="1900" dirty="0">
                <a:ea typeface="+mn-lt"/>
                <a:cs typeface="+mn-lt"/>
              </a:rPr>
              <a:t> </a:t>
            </a:r>
            <a:r>
              <a:rPr lang="it-IT" sz="1900" dirty="0" err="1">
                <a:ea typeface="+mn-lt"/>
                <a:cs typeface="+mn-lt"/>
              </a:rPr>
              <a:t>classification</a:t>
            </a:r>
            <a:r>
              <a:rPr lang="it-IT" sz="1900" dirty="0">
                <a:ea typeface="+mn-lt"/>
                <a:cs typeface="+mn-lt"/>
              </a:rPr>
              <a:t>.</a:t>
            </a:r>
          </a:p>
          <a:p>
            <a:endParaRPr lang="it-IT" sz="19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729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 descr="Immagine che contiene testo, schermata, collage&#10;&#10;Descrizione generata automaticamente">
            <a:extLst>
              <a:ext uri="{FF2B5EF4-FFF2-40B4-BE49-F238E27FC236}">
                <a16:creationId xmlns:a16="http://schemas.microsoft.com/office/drawing/2014/main" id="{B0E52718-D6CE-6B26-DBBA-80E60960C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493" y="888350"/>
            <a:ext cx="8778075" cy="5079589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35769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F694AD-9AA1-069F-3A3E-D8224716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499435" cy="952288"/>
          </a:xfrm>
        </p:spPr>
        <p:txBody>
          <a:bodyPr/>
          <a:lstStyle/>
          <a:p>
            <a:r>
              <a:rPr lang="it-IT" sz="4000" dirty="0"/>
              <a:t>Some </a:t>
            </a:r>
            <a:r>
              <a:rPr lang="it-IT" sz="4000" dirty="0" err="1"/>
              <a:t>results</a:t>
            </a:r>
            <a:endParaRPr lang="it-IT" dirty="0" err="1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AA23775D-AFC8-EFBB-9AF4-6CB30F9C5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703" y="2314633"/>
            <a:ext cx="10506991" cy="130859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it-IT" sz="1800" dirty="0" err="1">
                <a:ea typeface="+mn-lt"/>
                <a:cs typeface="+mn-lt"/>
              </a:rPr>
              <a:t>We</a:t>
            </a:r>
            <a:r>
              <a:rPr lang="it-IT" sz="1800" dirty="0">
                <a:ea typeface="+mn-lt"/>
                <a:cs typeface="+mn-lt"/>
              </a:rPr>
              <a:t> compare the Frank-Wolfe </a:t>
            </a:r>
            <a:r>
              <a:rPr lang="it-IT" sz="1800" dirty="0" err="1">
                <a:ea typeface="+mn-lt"/>
                <a:cs typeface="+mn-lt"/>
              </a:rPr>
              <a:t>algorithm</a:t>
            </a:r>
            <a:r>
              <a:rPr lang="it-IT" sz="1800" dirty="0">
                <a:ea typeface="+mn-lt"/>
                <a:cs typeface="+mn-lt"/>
              </a:rPr>
              <a:t> and </a:t>
            </a:r>
            <a:r>
              <a:rPr lang="it-IT" sz="1800" dirty="0" err="1">
                <a:ea typeface="+mn-lt"/>
                <a:cs typeface="+mn-lt"/>
              </a:rPr>
              <a:t>its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dirty="0" err="1">
                <a:ea typeface="+mn-lt"/>
                <a:cs typeface="+mn-lt"/>
              </a:rPr>
              <a:t>variants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dirty="0" err="1">
                <a:ea typeface="+mn-lt"/>
                <a:cs typeface="+mn-lt"/>
              </a:rPr>
              <a:t>based</a:t>
            </a:r>
            <a:r>
              <a:rPr lang="it-IT" sz="1800" dirty="0">
                <a:ea typeface="+mn-lt"/>
                <a:cs typeface="+mn-lt"/>
              </a:rPr>
              <a:t> on:</a:t>
            </a:r>
            <a:endParaRPr lang="it-IT" sz="1800" dirty="0"/>
          </a:p>
          <a:p>
            <a:pPr marL="285750" indent="-285750">
              <a:buFont typeface="Arial"/>
              <a:buChar char="•"/>
            </a:pPr>
            <a:r>
              <a:rPr lang="it-IT" sz="1800" b="1" dirty="0">
                <a:ea typeface="+mn-lt"/>
                <a:cs typeface="+mn-lt"/>
              </a:rPr>
              <a:t>Attack Success Rate:</a:t>
            </a:r>
            <a:r>
              <a:rPr lang="it-IT" sz="1800" dirty="0">
                <a:ea typeface="+mn-lt"/>
                <a:cs typeface="+mn-lt"/>
              </a:rPr>
              <a:t> The </a:t>
            </a:r>
            <a:r>
              <a:rPr lang="it-IT" sz="1800" dirty="0" err="1">
                <a:ea typeface="+mn-lt"/>
                <a:cs typeface="+mn-lt"/>
              </a:rPr>
              <a:t>percentage</a:t>
            </a:r>
            <a:r>
              <a:rPr lang="it-IT" sz="1800" dirty="0">
                <a:ea typeface="+mn-lt"/>
                <a:cs typeface="+mn-lt"/>
              </a:rPr>
              <a:t> of </a:t>
            </a:r>
            <a:r>
              <a:rPr lang="it-IT" sz="1800" dirty="0" err="1">
                <a:ea typeface="+mn-lt"/>
                <a:cs typeface="+mn-lt"/>
              </a:rPr>
              <a:t>successful</a:t>
            </a:r>
            <a:r>
              <a:rPr lang="it-IT" sz="1800" dirty="0">
                <a:ea typeface="+mn-lt"/>
                <a:cs typeface="+mn-lt"/>
              </a:rPr>
              <a:t> (</a:t>
            </a:r>
            <a:r>
              <a:rPr lang="it-IT" sz="1800" dirty="0" err="1">
                <a:ea typeface="+mn-lt"/>
                <a:cs typeface="+mn-lt"/>
              </a:rPr>
              <a:t>targeted</a:t>
            </a:r>
            <a:r>
              <a:rPr lang="it-IT" sz="1800" dirty="0">
                <a:ea typeface="+mn-lt"/>
                <a:cs typeface="+mn-lt"/>
              </a:rPr>
              <a:t>) </a:t>
            </a:r>
            <a:r>
              <a:rPr lang="it-IT" sz="1800" dirty="0" err="1">
                <a:ea typeface="+mn-lt"/>
                <a:cs typeface="+mn-lt"/>
              </a:rPr>
              <a:t>adversarial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dirty="0" err="1">
                <a:ea typeface="+mn-lt"/>
                <a:cs typeface="+mn-lt"/>
              </a:rPr>
              <a:t>examples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dirty="0" err="1">
                <a:ea typeface="+mn-lt"/>
                <a:cs typeface="+mn-lt"/>
              </a:rPr>
              <a:t>generated</a:t>
            </a:r>
            <a:r>
              <a:rPr lang="it-IT" sz="1800" dirty="0">
                <a:ea typeface="+mn-lt"/>
                <a:cs typeface="+mn-lt"/>
              </a:rPr>
              <a:t> (</a:t>
            </a:r>
            <a:r>
              <a:rPr lang="it-IT" sz="1800" dirty="0" err="1">
                <a:ea typeface="+mn-lt"/>
                <a:cs typeface="+mn-lt"/>
              </a:rPr>
              <a:t>accuracy</a:t>
            </a:r>
            <a:r>
              <a:rPr lang="it-IT" sz="1800" dirty="0">
                <a:ea typeface="+mn-lt"/>
                <a:cs typeface="+mn-lt"/>
              </a:rPr>
              <a:t>).</a:t>
            </a:r>
            <a:endParaRPr lang="it-IT" sz="1800" dirty="0"/>
          </a:p>
          <a:p>
            <a:pPr marL="285750" indent="-285750">
              <a:buFont typeface="Arial"/>
              <a:buChar char="•"/>
            </a:pPr>
            <a:r>
              <a:rPr lang="it-IT" sz="1800" b="1" dirty="0" err="1">
                <a:ea typeface="+mn-lt"/>
                <a:cs typeface="+mn-lt"/>
              </a:rPr>
              <a:t>Average</a:t>
            </a:r>
            <a:r>
              <a:rPr lang="it-IT" sz="1800" b="1" dirty="0">
                <a:ea typeface="+mn-lt"/>
                <a:cs typeface="+mn-lt"/>
              </a:rPr>
              <a:t> </a:t>
            </a:r>
            <a:r>
              <a:rPr lang="it-IT" sz="1800" b="1" dirty="0" err="1">
                <a:ea typeface="+mn-lt"/>
                <a:cs typeface="+mn-lt"/>
              </a:rPr>
              <a:t>Iterations</a:t>
            </a:r>
            <a:r>
              <a:rPr lang="it-IT" sz="1800" b="1" dirty="0">
                <a:ea typeface="+mn-lt"/>
                <a:cs typeface="+mn-lt"/>
              </a:rPr>
              <a:t>:</a:t>
            </a:r>
            <a:r>
              <a:rPr lang="it-IT" sz="1800" dirty="0">
                <a:ea typeface="+mn-lt"/>
                <a:cs typeface="+mn-lt"/>
              </a:rPr>
              <a:t> The </a:t>
            </a:r>
            <a:r>
              <a:rPr lang="it-IT" sz="1800" dirty="0" err="1">
                <a:ea typeface="+mn-lt"/>
                <a:cs typeface="+mn-lt"/>
              </a:rPr>
              <a:t>average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dirty="0" err="1">
                <a:ea typeface="+mn-lt"/>
                <a:cs typeface="+mn-lt"/>
              </a:rPr>
              <a:t>number</a:t>
            </a:r>
            <a:r>
              <a:rPr lang="it-IT" sz="1800" dirty="0">
                <a:ea typeface="+mn-lt"/>
                <a:cs typeface="+mn-lt"/>
              </a:rPr>
              <a:t> of </a:t>
            </a:r>
            <a:r>
              <a:rPr lang="it-IT" sz="1800" dirty="0" err="1">
                <a:ea typeface="+mn-lt"/>
                <a:cs typeface="+mn-lt"/>
              </a:rPr>
              <a:t>iterations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dirty="0" err="1">
                <a:ea typeface="+mn-lt"/>
                <a:cs typeface="+mn-lt"/>
              </a:rPr>
              <a:t>required</a:t>
            </a:r>
            <a:r>
              <a:rPr lang="it-IT" sz="1800" dirty="0">
                <a:ea typeface="+mn-lt"/>
                <a:cs typeface="+mn-lt"/>
              </a:rPr>
              <a:t> for </a:t>
            </a:r>
            <a:r>
              <a:rPr lang="it-IT" sz="1800" dirty="0" err="1">
                <a:ea typeface="+mn-lt"/>
                <a:cs typeface="+mn-lt"/>
              </a:rPr>
              <a:t>convergence</a:t>
            </a:r>
            <a:r>
              <a:rPr lang="it-IT" sz="1800" dirty="0">
                <a:ea typeface="+mn-lt"/>
                <a:cs typeface="+mn-lt"/>
              </a:rPr>
              <a:t> (FW gap &lt; 0.1).</a:t>
            </a:r>
          </a:p>
          <a:p>
            <a:r>
              <a:rPr lang="it-IT" sz="1800" dirty="0">
                <a:ea typeface="+mn-lt"/>
                <a:cs typeface="+mn-lt"/>
              </a:rPr>
              <a:t>Attacks are </a:t>
            </a:r>
            <a:r>
              <a:rPr lang="it-IT" sz="1800" dirty="0" err="1">
                <a:ea typeface="+mn-lt"/>
                <a:cs typeface="+mn-lt"/>
              </a:rPr>
              <a:t>stable</a:t>
            </a:r>
            <a:r>
              <a:rPr lang="it-IT" sz="1800" dirty="0">
                <a:ea typeface="+mn-lt"/>
                <a:cs typeface="+mn-lt"/>
              </a:rPr>
              <a:t>: </a:t>
            </a:r>
            <a:r>
              <a:rPr lang="it-IT" sz="1800" dirty="0" err="1">
                <a:ea typeface="+mn-lt"/>
                <a:cs typeface="+mn-lt"/>
              </a:rPr>
              <a:t>Different</a:t>
            </a:r>
            <a:r>
              <a:rPr lang="it-IT" sz="1800" dirty="0">
                <a:ea typeface="+mn-lt"/>
                <a:cs typeface="+mn-lt"/>
              </a:rPr>
              <a:t> FW </a:t>
            </a:r>
            <a:r>
              <a:rPr lang="it-IT" sz="1800" dirty="0" err="1">
                <a:ea typeface="+mn-lt"/>
                <a:cs typeface="+mn-lt"/>
              </a:rPr>
              <a:t>varients</a:t>
            </a:r>
            <a:r>
              <a:rPr lang="it-IT" sz="1800" dirty="0">
                <a:ea typeface="+mn-lt"/>
                <a:cs typeface="+mn-lt"/>
              </a:rPr>
              <a:t> are </a:t>
            </a:r>
            <a:r>
              <a:rPr lang="it-IT" sz="1800" dirty="0" err="1">
                <a:ea typeface="+mn-lt"/>
                <a:cs typeface="+mn-lt"/>
              </a:rPr>
              <a:t>most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dirty="0" err="1">
                <a:ea typeface="+mn-lt"/>
                <a:cs typeface="+mn-lt"/>
              </a:rPr>
              <a:t>often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dirty="0" err="1">
                <a:ea typeface="+mn-lt"/>
                <a:cs typeface="+mn-lt"/>
              </a:rPr>
              <a:t>learn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dirty="0" err="1">
                <a:ea typeface="+mn-lt"/>
                <a:cs typeface="+mn-lt"/>
              </a:rPr>
              <a:t>nearly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dirty="0" err="1">
                <a:ea typeface="+mn-lt"/>
                <a:cs typeface="+mn-lt"/>
              </a:rPr>
              <a:t>identical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dirty="0" err="1">
                <a:ea typeface="+mn-lt"/>
                <a:cs typeface="+mn-lt"/>
              </a:rPr>
              <a:t>perturbations</a:t>
            </a:r>
            <a:r>
              <a:rPr lang="it-IT" sz="1800" dirty="0">
                <a:ea typeface="+mn-lt"/>
                <a:cs typeface="+mn-lt"/>
              </a:rPr>
              <a:t>.</a:t>
            </a:r>
            <a:endParaRPr lang="it-IT" sz="1800" b="1" dirty="0">
              <a:ea typeface="+mn-lt"/>
              <a:cs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6BB25E-772C-6DB7-AF5A-19686B40D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205" y="4136274"/>
            <a:ext cx="7449590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94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F694AD-9AA1-069F-3A3E-D8224716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499435" cy="952288"/>
          </a:xfrm>
        </p:spPr>
        <p:txBody>
          <a:bodyPr/>
          <a:lstStyle/>
          <a:p>
            <a:r>
              <a:rPr lang="it-IT" sz="4000" dirty="0" err="1"/>
              <a:t>Effect</a:t>
            </a:r>
            <a:r>
              <a:rPr lang="it-IT" sz="4000" dirty="0"/>
              <a:t> of epsilon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AA23775D-AFC8-EFBB-9AF4-6CB30F9C5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703" y="2314633"/>
            <a:ext cx="4631861" cy="35725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 dirty="0">
                <a:ea typeface="+mn-lt"/>
                <a:cs typeface="+mn-lt"/>
              </a:rPr>
              <a:t>The </a:t>
            </a:r>
            <a:r>
              <a:rPr lang="it-IT" sz="2000" err="1">
                <a:ea typeface="+mn-lt"/>
                <a:cs typeface="+mn-lt"/>
              </a:rPr>
              <a:t>choice</a:t>
            </a:r>
            <a:r>
              <a:rPr lang="it-IT" sz="2000" dirty="0">
                <a:ea typeface="+mn-lt"/>
                <a:cs typeface="+mn-lt"/>
              </a:rPr>
              <a:t> of ϵ </a:t>
            </a:r>
            <a:r>
              <a:rPr lang="it-IT" sz="2000" err="1">
                <a:ea typeface="+mn-lt"/>
                <a:cs typeface="+mn-lt"/>
              </a:rPr>
              <a:t>significantly</a:t>
            </a:r>
            <a:r>
              <a:rPr lang="it-IT" sz="2000" dirty="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affects</a:t>
            </a:r>
            <a:r>
              <a:rPr lang="it-IT" sz="2000" dirty="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attack</a:t>
            </a:r>
            <a:r>
              <a:rPr lang="it-IT" sz="2000" dirty="0">
                <a:ea typeface="+mn-lt"/>
                <a:cs typeface="+mn-lt"/>
              </a:rPr>
              <a:t> success rates.</a:t>
            </a:r>
            <a:endParaRPr lang="it-IT" sz="2000"/>
          </a:p>
          <a:p>
            <a:r>
              <a:rPr lang="it-IT" sz="2000" dirty="0">
                <a:ea typeface="+mn-lt"/>
                <a:cs typeface="+mn-lt"/>
              </a:rPr>
              <a:t>Attack success rates vs. ϵ </a:t>
            </a:r>
            <a:r>
              <a:rPr lang="it-IT" sz="2000" dirty="0" err="1">
                <a:ea typeface="+mn-lt"/>
                <a:cs typeface="+mn-lt"/>
              </a:rPr>
              <a:t>values</a:t>
            </a:r>
            <a:r>
              <a:rPr lang="it-IT" sz="2000" dirty="0">
                <a:ea typeface="+mn-lt"/>
                <a:cs typeface="+mn-lt"/>
              </a:rPr>
              <a:t> for </a:t>
            </a:r>
            <a:r>
              <a:rPr lang="it-IT" sz="2000" dirty="0" err="1">
                <a:ea typeface="+mn-lt"/>
                <a:cs typeface="+mn-lt"/>
              </a:rPr>
              <a:t>each</a:t>
            </a:r>
            <a:r>
              <a:rPr lang="it-IT" sz="2000" dirty="0">
                <a:ea typeface="+mn-lt"/>
                <a:cs typeface="+mn-lt"/>
              </a:rPr>
              <a:t> dataset with L∞  </a:t>
            </a:r>
            <a:r>
              <a:rPr lang="it-IT" sz="2000" dirty="0" err="1">
                <a:ea typeface="+mn-lt"/>
                <a:cs typeface="+mn-lt"/>
              </a:rPr>
              <a:t>constraint</a:t>
            </a:r>
            <a:r>
              <a:rPr lang="it-IT" sz="2000" dirty="0">
                <a:ea typeface="+mn-lt"/>
                <a:cs typeface="+mn-lt"/>
              </a:rPr>
              <a:t> show </a:t>
            </a:r>
            <a:r>
              <a:rPr lang="it-IT" sz="2000" dirty="0" err="1">
                <a:ea typeface="+mn-lt"/>
                <a:cs typeface="+mn-lt"/>
              </a:rPr>
              <a:t>that</a:t>
            </a:r>
            <a:r>
              <a:rPr lang="it-IT" sz="2000" dirty="0">
                <a:ea typeface="+mn-lt"/>
                <a:cs typeface="+mn-lt"/>
              </a:rPr>
              <a:t> </a:t>
            </a:r>
            <a:r>
              <a:rPr lang="it-IT" sz="2000" dirty="0" err="1">
                <a:ea typeface="+mn-lt"/>
                <a:cs typeface="+mn-lt"/>
              </a:rPr>
              <a:t>larger</a:t>
            </a:r>
            <a:r>
              <a:rPr lang="it-IT" sz="2000" dirty="0">
                <a:ea typeface="+mn-lt"/>
                <a:cs typeface="+mn-lt"/>
              </a:rPr>
              <a:t> (and more </a:t>
            </a:r>
            <a:r>
              <a:rPr lang="it-IT" sz="2000" dirty="0" err="1">
                <a:ea typeface="+mn-lt"/>
                <a:cs typeface="+mn-lt"/>
              </a:rPr>
              <a:t>complex</a:t>
            </a:r>
            <a:r>
              <a:rPr lang="it-IT" sz="2000" dirty="0">
                <a:ea typeface="+mn-lt"/>
                <a:cs typeface="+mn-lt"/>
              </a:rPr>
              <a:t>) models like ResNet-20 and the </a:t>
            </a:r>
            <a:r>
              <a:rPr lang="it-IT" sz="2000" dirty="0" err="1">
                <a:ea typeface="+mn-lt"/>
                <a:cs typeface="+mn-lt"/>
              </a:rPr>
              <a:t>FashionMNIST</a:t>
            </a:r>
            <a:r>
              <a:rPr lang="it-IT" sz="2000" dirty="0">
                <a:ea typeface="+mn-lt"/>
                <a:cs typeface="+mn-lt"/>
              </a:rPr>
              <a:t> </a:t>
            </a:r>
            <a:r>
              <a:rPr lang="it-IT" sz="2000" dirty="0" err="1">
                <a:ea typeface="+mn-lt"/>
                <a:cs typeface="+mn-lt"/>
              </a:rPr>
              <a:t>pretrained</a:t>
            </a:r>
            <a:r>
              <a:rPr lang="it-IT" sz="2000" dirty="0">
                <a:ea typeface="+mn-lt"/>
                <a:cs typeface="+mn-lt"/>
              </a:rPr>
              <a:t> are more </a:t>
            </a:r>
            <a:r>
              <a:rPr lang="it-IT" sz="2000" dirty="0" err="1">
                <a:ea typeface="+mn-lt"/>
                <a:cs typeface="+mn-lt"/>
              </a:rPr>
              <a:t>susceptible</a:t>
            </a:r>
            <a:r>
              <a:rPr lang="it-IT" sz="2000" dirty="0">
                <a:ea typeface="+mn-lt"/>
                <a:cs typeface="+mn-lt"/>
              </a:rPr>
              <a:t> to </a:t>
            </a:r>
            <a:r>
              <a:rPr lang="it-IT" sz="2000" dirty="0" err="1">
                <a:ea typeface="+mn-lt"/>
                <a:cs typeface="+mn-lt"/>
              </a:rPr>
              <a:t>attacks</a:t>
            </a:r>
            <a:r>
              <a:rPr lang="it-IT" sz="2000" dirty="0">
                <a:ea typeface="+mn-lt"/>
                <a:cs typeface="+mn-lt"/>
              </a:rPr>
              <a:t> with </a:t>
            </a:r>
            <a:r>
              <a:rPr lang="it-IT" sz="2000" i="1" dirty="0" err="1">
                <a:ea typeface="+mn-lt"/>
                <a:cs typeface="+mn-lt"/>
              </a:rPr>
              <a:t>smaller</a:t>
            </a:r>
            <a:r>
              <a:rPr lang="it-IT" sz="2000" i="1" dirty="0">
                <a:ea typeface="+mn-lt"/>
                <a:cs typeface="+mn-lt"/>
              </a:rPr>
              <a:t> </a:t>
            </a:r>
            <a:r>
              <a:rPr lang="it-IT" sz="2000" dirty="0">
                <a:ea typeface="+mn-lt"/>
                <a:cs typeface="+mn-lt"/>
              </a:rPr>
              <a:t>ϵ </a:t>
            </a:r>
            <a:r>
              <a:rPr lang="it-IT" sz="2000" dirty="0" err="1">
                <a:ea typeface="+mn-lt"/>
                <a:cs typeface="+mn-lt"/>
              </a:rPr>
              <a:t>values</a:t>
            </a:r>
            <a:r>
              <a:rPr lang="it-IT" sz="2000" dirty="0">
                <a:ea typeface="+mn-lt"/>
                <a:cs typeface="+mn-lt"/>
              </a:rPr>
              <a:t> </a:t>
            </a:r>
            <a:r>
              <a:rPr lang="it-IT" sz="2000" dirty="0" err="1">
                <a:ea typeface="+mn-lt"/>
                <a:cs typeface="+mn-lt"/>
              </a:rPr>
              <a:t>compared</a:t>
            </a:r>
            <a:r>
              <a:rPr lang="it-IT" sz="2000" dirty="0">
                <a:ea typeface="+mn-lt"/>
                <a:cs typeface="+mn-lt"/>
              </a:rPr>
              <a:t> to LeNet5.</a:t>
            </a:r>
          </a:p>
          <a:p>
            <a:endParaRPr lang="it-IT" sz="1600" dirty="0">
              <a:ea typeface="+mn-lt"/>
              <a:cs typeface="+mn-lt"/>
            </a:endParaRPr>
          </a:p>
        </p:txBody>
      </p:sp>
      <p:pic>
        <p:nvPicPr>
          <p:cNvPr id="6" name="Immagine 5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633FA8BA-E695-2CC4-54EA-D91BB0D25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962" y="1930814"/>
            <a:ext cx="4747731" cy="357063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702718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F694AD-9AA1-069F-3A3E-D8224716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499435" cy="952288"/>
          </a:xfrm>
        </p:spPr>
        <p:txBody>
          <a:bodyPr/>
          <a:lstStyle/>
          <a:p>
            <a:r>
              <a:rPr lang="it-IT" sz="4000" dirty="0" err="1">
                <a:ea typeface="+mj-lt"/>
                <a:cs typeface="+mj-lt"/>
              </a:rPr>
              <a:t>Targeted</a:t>
            </a:r>
            <a:r>
              <a:rPr lang="it-IT" sz="4000" dirty="0">
                <a:ea typeface="+mj-lt"/>
                <a:cs typeface="+mj-lt"/>
              </a:rPr>
              <a:t> vs. </a:t>
            </a:r>
            <a:r>
              <a:rPr lang="it-IT" sz="4000" dirty="0" err="1">
                <a:ea typeface="+mj-lt"/>
                <a:cs typeface="+mj-lt"/>
              </a:rPr>
              <a:t>Untargeted</a:t>
            </a:r>
            <a:r>
              <a:rPr lang="it-IT" sz="4000" dirty="0">
                <a:ea typeface="+mj-lt"/>
                <a:cs typeface="+mj-lt"/>
              </a:rPr>
              <a:t> Attacks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AA23775D-AFC8-EFBB-9AF4-6CB30F9C5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703" y="2314633"/>
            <a:ext cx="10506991" cy="35725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1800" b="1" dirty="0" err="1">
                <a:ea typeface="+mn-lt"/>
                <a:cs typeface="+mn-lt"/>
              </a:rPr>
              <a:t>Targeted</a:t>
            </a:r>
            <a:r>
              <a:rPr lang="it-IT" sz="1800" b="1" dirty="0">
                <a:ea typeface="+mn-lt"/>
                <a:cs typeface="+mn-lt"/>
              </a:rPr>
              <a:t> vs. </a:t>
            </a:r>
            <a:r>
              <a:rPr lang="it-IT" sz="1800" b="1" dirty="0" err="1">
                <a:ea typeface="+mn-lt"/>
                <a:cs typeface="+mn-lt"/>
              </a:rPr>
              <a:t>Untargeted</a:t>
            </a:r>
            <a:r>
              <a:rPr lang="it-IT" sz="1800" b="1" dirty="0">
                <a:ea typeface="+mn-lt"/>
                <a:cs typeface="+mn-lt"/>
              </a:rPr>
              <a:t> Attacks:</a:t>
            </a:r>
            <a:endParaRPr lang="it-IT" b="1" dirty="0">
              <a:ea typeface="+mn-lt"/>
              <a:cs typeface="+mn-lt"/>
            </a:endParaRPr>
          </a:p>
          <a:p>
            <a:r>
              <a:rPr lang="it-IT" sz="1800" dirty="0" err="1">
                <a:ea typeface="+mn-lt"/>
                <a:cs typeface="+mn-lt"/>
              </a:rPr>
              <a:t>Untargeted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dirty="0" err="1">
                <a:ea typeface="+mn-lt"/>
                <a:cs typeface="+mn-lt"/>
              </a:rPr>
              <a:t>attacks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dirty="0" err="1">
                <a:ea typeface="+mn-lt"/>
                <a:cs typeface="+mn-lt"/>
              </a:rPr>
              <a:t>aim</a:t>
            </a:r>
            <a:r>
              <a:rPr lang="it-IT" sz="1800" dirty="0">
                <a:ea typeface="+mn-lt"/>
                <a:cs typeface="+mn-lt"/>
              </a:rPr>
              <a:t> to </a:t>
            </a:r>
            <a:r>
              <a:rPr lang="it-IT" sz="1800" dirty="0" err="1">
                <a:ea typeface="+mn-lt"/>
                <a:cs typeface="+mn-lt"/>
              </a:rPr>
              <a:t>misclassify</a:t>
            </a:r>
            <a:r>
              <a:rPr lang="it-IT" sz="1800" dirty="0">
                <a:ea typeface="+mn-lt"/>
                <a:cs typeface="+mn-lt"/>
              </a:rPr>
              <a:t> an input </a:t>
            </a:r>
            <a:r>
              <a:rPr lang="it-IT" sz="1800" dirty="0" err="1">
                <a:ea typeface="+mn-lt"/>
                <a:cs typeface="+mn-lt"/>
              </a:rPr>
              <a:t>as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dirty="0" err="1">
                <a:ea typeface="+mn-lt"/>
                <a:cs typeface="+mn-lt"/>
              </a:rPr>
              <a:t>any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dirty="0" err="1">
                <a:ea typeface="+mn-lt"/>
                <a:cs typeface="+mn-lt"/>
              </a:rPr>
              <a:t>incorrect</a:t>
            </a:r>
            <a:r>
              <a:rPr lang="it-IT" sz="1800" dirty="0">
                <a:ea typeface="+mn-lt"/>
                <a:cs typeface="+mn-lt"/>
              </a:rPr>
              <a:t> class, </a:t>
            </a:r>
            <a:r>
              <a:rPr lang="it-IT" sz="1800" dirty="0" err="1">
                <a:ea typeface="+mn-lt"/>
                <a:cs typeface="+mn-lt"/>
              </a:rPr>
              <a:t>while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dirty="0" err="1">
                <a:ea typeface="+mn-lt"/>
                <a:cs typeface="+mn-lt"/>
              </a:rPr>
              <a:t>targeted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dirty="0" err="1">
                <a:ea typeface="+mn-lt"/>
                <a:cs typeface="+mn-lt"/>
              </a:rPr>
              <a:t>attacks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dirty="0" err="1">
                <a:ea typeface="+mn-lt"/>
                <a:cs typeface="+mn-lt"/>
              </a:rPr>
              <a:t>aim</a:t>
            </a:r>
            <a:r>
              <a:rPr lang="it-IT" sz="1800" dirty="0">
                <a:ea typeface="+mn-lt"/>
                <a:cs typeface="+mn-lt"/>
              </a:rPr>
              <a:t> to </a:t>
            </a:r>
            <a:r>
              <a:rPr lang="it-IT" sz="1800" dirty="0" err="1">
                <a:ea typeface="+mn-lt"/>
                <a:cs typeface="+mn-lt"/>
              </a:rPr>
              <a:t>misclassify</a:t>
            </a:r>
            <a:r>
              <a:rPr lang="it-IT" sz="1800" dirty="0">
                <a:ea typeface="+mn-lt"/>
                <a:cs typeface="+mn-lt"/>
              </a:rPr>
              <a:t> an input </a:t>
            </a:r>
            <a:r>
              <a:rPr lang="it-IT" sz="1800" dirty="0" err="1">
                <a:ea typeface="+mn-lt"/>
                <a:cs typeface="+mn-lt"/>
              </a:rPr>
              <a:t>as</a:t>
            </a:r>
            <a:r>
              <a:rPr lang="it-IT" sz="1800" dirty="0">
                <a:ea typeface="+mn-lt"/>
                <a:cs typeface="+mn-lt"/>
              </a:rPr>
              <a:t> a </a:t>
            </a:r>
            <a:r>
              <a:rPr lang="it-IT" sz="1800" dirty="0" err="1">
                <a:ea typeface="+mn-lt"/>
                <a:cs typeface="+mn-lt"/>
              </a:rPr>
              <a:t>specific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dirty="0" err="1">
                <a:ea typeface="+mn-lt"/>
                <a:cs typeface="+mn-lt"/>
              </a:rPr>
              <a:t>incorrect</a:t>
            </a:r>
            <a:r>
              <a:rPr lang="it-IT" sz="1800" dirty="0">
                <a:ea typeface="+mn-lt"/>
                <a:cs typeface="+mn-lt"/>
              </a:rPr>
              <a:t> class.</a:t>
            </a:r>
            <a:endParaRPr lang="it-IT" dirty="0"/>
          </a:p>
          <a:p>
            <a:endParaRPr lang="it-IT" sz="1800" dirty="0">
              <a:ea typeface="+mn-lt"/>
              <a:cs typeface="+mn-lt"/>
            </a:endParaRPr>
          </a:p>
          <a:p>
            <a:r>
              <a:rPr lang="it-IT" sz="1800" b="1" dirty="0" err="1">
                <a:ea typeface="+mn-lt"/>
                <a:cs typeface="+mn-lt"/>
              </a:rPr>
              <a:t>Comparison</a:t>
            </a:r>
            <a:r>
              <a:rPr lang="it-IT" sz="1800" b="1" dirty="0">
                <a:ea typeface="+mn-lt"/>
                <a:cs typeface="+mn-lt"/>
              </a:rPr>
              <a:t> (Res-Net, CIFAR10, </a:t>
            </a:r>
            <a:r>
              <a:rPr lang="el-GR" sz="1800" b="1" dirty="0">
                <a:ea typeface="+mn-lt"/>
                <a:cs typeface="+mn-lt"/>
              </a:rPr>
              <a:t>ϵ</a:t>
            </a:r>
            <a:r>
              <a:rPr lang="en-US" sz="1800" b="1" dirty="0">
                <a:ea typeface="+mn-lt"/>
                <a:cs typeface="+mn-lt"/>
              </a:rPr>
              <a:t> = 0.005</a:t>
            </a:r>
            <a:r>
              <a:rPr lang="it-IT" sz="1800" b="1" dirty="0">
                <a:ea typeface="+mn-lt"/>
                <a:cs typeface="+mn-lt"/>
              </a:rPr>
              <a:t>):</a:t>
            </a:r>
            <a:endParaRPr lang="it-IT" dirty="0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r>
              <a:rPr lang="it-IT" sz="1800" b="1" dirty="0" err="1">
                <a:ea typeface="+mn-lt"/>
                <a:cs typeface="+mn-lt"/>
              </a:rPr>
              <a:t>Untargeted</a:t>
            </a:r>
            <a:r>
              <a:rPr lang="it-IT" sz="1800" b="1" dirty="0">
                <a:ea typeface="+mn-lt"/>
                <a:cs typeface="+mn-lt"/>
              </a:rPr>
              <a:t>:</a:t>
            </a:r>
            <a:r>
              <a:rPr lang="it-IT" sz="1800" dirty="0">
                <a:ea typeface="+mn-lt"/>
                <a:cs typeface="+mn-lt"/>
              </a:rPr>
              <a:t> Success rate = 93%, </a:t>
            </a:r>
            <a:r>
              <a:rPr lang="it-IT" sz="1800" dirty="0" err="1">
                <a:ea typeface="+mn-lt"/>
                <a:cs typeface="+mn-lt"/>
              </a:rPr>
              <a:t>Average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dirty="0" err="1">
                <a:ea typeface="+mn-lt"/>
                <a:cs typeface="+mn-lt"/>
              </a:rPr>
              <a:t>iterations</a:t>
            </a:r>
            <a:r>
              <a:rPr lang="it-IT" sz="1800" dirty="0">
                <a:ea typeface="+mn-lt"/>
                <a:cs typeface="+mn-lt"/>
              </a:rPr>
              <a:t> = 5.44.</a:t>
            </a:r>
            <a:endParaRPr lang="it-IT" dirty="0"/>
          </a:p>
          <a:p>
            <a:pPr marL="971550" lvl="1" indent="-285750">
              <a:buFont typeface="Arial"/>
              <a:buChar char="•"/>
            </a:pPr>
            <a:r>
              <a:rPr lang="it-IT" sz="1800" b="1" dirty="0" err="1">
                <a:ea typeface="+mn-lt"/>
                <a:cs typeface="+mn-lt"/>
              </a:rPr>
              <a:t>Targeted</a:t>
            </a:r>
            <a:r>
              <a:rPr lang="it-IT" sz="1800" b="1" dirty="0">
                <a:ea typeface="+mn-lt"/>
                <a:cs typeface="+mn-lt"/>
              </a:rPr>
              <a:t>:</a:t>
            </a:r>
            <a:r>
              <a:rPr lang="it-IT" sz="1800" dirty="0">
                <a:ea typeface="+mn-lt"/>
                <a:cs typeface="+mn-lt"/>
              </a:rPr>
              <a:t> Success rate = 63%, </a:t>
            </a:r>
            <a:r>
              <a:rPr lang="it-IT" sz="1800" dirty="0" err="1">
                <a:ea typeface="+mn-lt"/>
                <a:cs typeface="+mn-lt"/>
              </a:rPr>
              <a:t>Average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dirty="0" err="1">
                <a:ea typeface="+mn-lt"/>
                <a:cs typeface="+mn-lt"/>
              </a:rPr>
              <a:t>iterations</a:t>
            </a:r>
            <a:r>
              <a:rPr lang="it-IT" sz="1800" dirty="0">
                <a:ea typeface="+mn-lt"/>
                <a:cs typeface="+mn-lt"/>
              </a:rPr>
              <a:t> = 13.26.</a:t>
            </a:r>
            <a:endParaRPr lang="it-IT" dirty="0">
              <a:ea typeface="+mn-lt"/>
              <a:cs typeface="+mn-lt"/>
            </a:endParaRPr>
          </a:p>
          <a:p>
            <a:endParaRPr lang="it-IT" sz="1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3424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4F694AD-9AA1-069F-3A3E-D8224716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3964251" cy="1601318"/>
          </a:xfrm>
        </p:spPr>
        <p:txBody>
          <a:bodyPr>
            <a:normAutofit/>
          </a:bodyPr>
          <a:lstStyle/>
          <a:p>
            <a:r>
              <a:rPr lang="it-IT" sz="4000" err="1">
                <a:ea typeface="+mj-lt"/>
                <a:cs typeface="+mj-lt"/>
              </a:rPr>
              <a:t>Constraint</a:t>
            </a:r>
            <a:r>
              <a:rPr lang="it-IT" sz="4000">
                <a:ea typeface="+mj-lt"/>
                <a:cs typeface="+mj-lt"/>
              </a:rPr>
              <a:t> </a:t>
            </a:r>
            <a:r>
              <a:rPr lang="it-IT" sz="4000" err="1">
                <a:ea typeface="+mj-lt"/>
                <a:cs typeface="+mj-lt"/>
              </a:rPr>
              <a:t>norms</a:t>
            </a:r>
            <a:endParaRPr lang="it-IT" sz="4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615127-4E4B-44AE-B157-C50975D41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AA23775D-AFC8-EFBB-9AF4-6CB30F9C5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443698"/>
            <a:ext cx="4726249" cy="343458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700" dirty="0" err="1">
                <a:ea typeface="+mn-lt"/>
                <a:cs typeface="+mn-lt"/>
              </a:rPr>
              <a:t>We</a:t>
            </a:r>
            <a:r>
              <a:rPr lang="it-IT" sz="1700" dirty="0">
                <a:ea typeface="+mn-lt"/>
                <a:cs typeface="+mn-lt"/>
              </a:rPr>
              <a:t> </a:t>
            </a:r>
            <a:r>
              <a:rPr lang="it-IT" sz="1700" dirty="0" err="1">
                <a:ea typeface="+mn-lt"/>
                <a:cs typeface="+mn-lt"/>
              </a:rPr>
              <a:t>compared</a:t>
            </a:r>
            <a:r>
              <a:rPr lang="it-IT" sz="1700" dirty="0">
                <a:ea typeface="+mn-lt"/>
                <a:cs typeface="+mn-lt"/>
              </a:rPr>
              <a:t> L∞  and L2  </a:t>
            </a:r>
            <a:r>
              <a:rPr lang="it-IT" sz="1700" dirty="0" err="1">
                <a:ea typeface="+mn-lt"/>
                <a:cs typeface="+mn-lt"/>
              </a:rPr>
              <a:t>constraints</a:t>
            </a:r>
            <a:r>
              <a:rPr lang="it-IT" sz="1700" dirty="0">
                <a:ea typeface="+mn-lt"/>
                <a:cs typeface="+mn-lt"/>
              </a:rPr>
              <a:t>:</a:t>
            </a:r>
          </a:p>
          <a:p>
            <a:pPr marL="285750" indent="-285750">
              <a:lnSpc>
                <a:spcPct val="90000"/>
              </a:lnSpc>
              <a:buFont typeface="Courier New" panose="020B0604020202020204" pitchFamily="34" charset="0"/>
              <a:buChar char="o"/>
            </a:pPr>
            <a:r>
              <a:rPr lang="it-IT" sz="1700" dirty="0">
                <a:ea typeface="+mn-lt"/>
                <a:cs typeface="+mn-lt"/>
              </a:rPr>
              <a:t>L∞  </a:t>
            </a:r>
            <a:r>
              <a:rPr lang="it-IT" sz="1700" dirty="0" err="1">
                <a:ea typeface="+mn-lt"/>
                <a:cs typeface="+mn-lt"/>
              </a:rPr>
              <a:t>focuses</a:t>
            </a:r>
            <a:r>
              <a:rPr lang="it-IT" sz="1700" dirty="0">
                <a:ea typeface="+mn-lt"/>
                <a:cs typeface="+mn-lt"/>
              </a:rPr>
              <a:t> on maximum </a:t>
            </a:r>
            <a:r>
              <a:rPr lang="it-IT" sz="1700" dirty="0" err="1">
                <a:ea typeface="+mn-lt"/>
                <a:cs typeface="+mn-lt"/>
              </a:rPr>
              <a:t>perturbation</a:t>
            </a:r>
            <a:r>
              <a:rPr lang="it-IT" sz="1700" dirty="0">
                <a:ea typeface="+mn-lt"/>
                <a:cs typeface="+mn-lt"/>
              </a:rPr>
              <a:t> per pixel.</a:t>
            </a:r>
          </a:p>
          <a:p>
            <a:pPr marL="285750" indent="-285750">
              <a:lnSpc>
                <a:spcPct val="90000"/>
              </a:lnSpc>
              <a:buFont typeface="Courier New" panose="020B0604020202020204" pitchFamily="34" charset="0"/>
              <a:buChar char="o"/>
            </a:pPr>
            <a:r>
              <a:rPr lang="it-IT" sz="1700" dirty="0">
                <a:ea typeface="+mn-lt"/>
                <a:cs typeface="+mn-lt"/>
              </a:rPr>
              <a:t>L2 </a:t>
            </a:r>
            <a:r>
              <a:rPr lang="it-IT" sz="1700" dirty="0" err="1">
                <a:ea typeface="+mn-lt"/>
                <a:cs typeface="+mn-lt"/>
              </a:rPr>
              <a:t>focuses</a:t>
            </a:r>
            <a:r>
              <a:rPr lang="it-IT" sz="1700" dirty="0">
                <a:ea typeface="+mn-lt"/>
                <a:cs typeface="+mn-lt"/>
              </a:rPr>
              <a:t> on the sum of </a:t>
            </a:r>
            <a:r>
              <a:rPr lang="it-IT" sz="1700" dirty="0" err="1">
                <a:ea typeface="+mn-lt"/>
                <a:cs typeface="+mn-lt"/>
              </a:rPr>
              <a:t>squared</a:t>
            </a:r>
            <a:r>
              <a:rPr lang="it-IT" sz="1700" dirty="0">
                <a:ea typeface="+mn-lt"/>
                <a:cs typeface="+mn-lt"/>
              </a:rPr>
              <a:t> </a:t>
            </a:r>
            <a:r>
              <a:rPr lang="it-IT" sz="1700" dirty="0" err="1">
                <a:ea typeface="+mn-lt"/>
                <a:cs typeface="+mn-lt"/>
              </a:rPr>
              <a:t>perturbations</a:t>
            </a:r>
            <a:r>
              <a:rPr lang="it-IT" sz="1700" dirty="0">
                <a:ea typeface="+mn-lt"/>
                <a:cs typeface="+mn-lt"/>
              </a:rPr>
              <a:t>.</a:t>
            </a:r>
          </a:p>
          <a:p>
            <a:pPr>
              <a:lnSpc>
                <a:spcPct val="90000"/>
              </a:lnSpc>
            </a:pPr>
            <a:endParaRPr lang="it-IT" sz="1700">
              <a:ea typeface="+mn-lt"/>
              <a:cs typeface="+mn-lt"/>
            </a:endParaRPr>
          </a:p>
          <a:p>
            <a:pPr>
              <a:lnSpc>
                <a:spcPct val="90000"/>
              </a:lnSpc>
            </a:pPr>
            <a:r>
              <a:rPr lang="it-IT" sz="1700" dirty="0">
                <a:ea typeface="+mn-lt"/>
                <a:cs typeface="+mn-lt"/>
              </a:rPr>
              <a:t>L2  </a:t>
            </a:r>
            <a:r>
              <a:rPr lang="it-IT" sz="1700" dirty="0" err="1">
                <a:ea typeface="+mn-lt"/>
                <a:cs typeface="+mn-lt"/>
              </a:rPr>
              <a:t>constrained</a:t>
            </a:r>
            <a:r>
              <a:rPr lang="it-IT" sz="1700" dirty="0">
                <a:ea typeface="+mn-lt"/>
                <a:cs typeface="+mn-lt"/>
              </a:rPr>
              <a:t> </a:t>
            </a:r>
            <a:r>
              <a:rPr lang="it-IT" sz="1700" dirty="0" err="1">
                <a:ea typeface="+mn-lt"/>
                <a:cs typeface="+mn-lt"/>
              </a:rPr>
              <a:t>attacks</a:t>
            </a:r>
            <a:r>
              <a:rPr lang="it-IT" sz="1700" dirty="0">
                <a:ea typeface="+mn-lt"/>
                <a:cs typeface="+mn-lt"/>
              </a:rPr>
              <a:t> </a:t>
            </a:r>
            <a:r>
              <a:rPr lang="it-IT" sz="1700" dirty="0" err="1">
                <a:ea typeface="+mn-lt"/>
                <a:cs typeface="+mn-lt"/>
              </a:rPr>
              <a:t>tend</a:t>
            </a:r>
            <a:r>
              <a:rPr lang="it-IT" sz="1700" dirty="0">
                <a:ea typeface="+mn-lt"/>
                <a:cs typeface="+mn-lt"/>
              </a:rPr>
              <a:t> to be more </a:t>
            </a:r>
            <a:r>
              <a:rPr lang="it-IT" sz="1700" dirty="0" err="1">
                <a:ea typeface="+mn-lt"/>
                <a:cs typeface="+mn-lt"/>
              </a:rPr>
              <a:t>efficient</a:t>
            </a:r>
            <a:r>
              <a:rPr lang="it-IT" sz="1700" dirty="0">
                <a:ea typeface="+mn-lt"/>
                <a:cs typeface="+mn-lt"/>
              </a:rPr>
              <a:t> </a:t>
            </a:r>
            <a:r>
              <a:rPr lang="it-IT" sz="1700" dirty="0" err="1">
                <a:ea typeface="+mn-lt"/>
                <a:cs typeface="+mn-lt"/>
              </a:rPr>
              <a:t>but</a:t>
            </a:r>
            <a:r>
              <a:rPr lang="it-IT" sz="1700" dirty="0">
                <a:ea typeface="+mn-lt"/>
                <a:cs typeface="+mn-lt"/>
              </a:rPr>
              <a:t> </a:t>
            </a:r>
            <a:r>
              <a:rPr lang="it-IT" sz="1700" dirty="0" err="1">
                <a:ea typeface="+mn-lt"/>
                <a:cs typeface="+mn-lt"/>
              </a:rPr>
              <a:t>slightly</a:t>
            </a:r>
            <a:r>
              <a:rPr lang="it-IT" sz="1700" dirty="0">
                <a:ea typeface="+mn-lt"/>
                <a:cs typeface="+mn-lt"/>
              </a:rPr>
              <a:t> more </a:t>
            </a:r>
            <a:r>
              <a:rPr lang="it-IT" sz="1700" dirty="0" err="1">
                <a:ea typeface="+mn-lt"/>
                <a:cs typeface="+mn-lt"/>
              </a:rPr>
              <a:t>perceptible</a:t>
            </a:r>
            <a:r>
              <a:rPr lang="it-IT" sz="1700" dirty="0">
                <a:ea typeface="+mn-lt"/>
                <a:cs typeface="+mn-lt"/>
              </a:rPr>
              <a:t>.</a:t>
            </a:r>
          </a:p>
          <a:p>
            <a:pPr>
              <a:lnSpc>
                <a:spcPct val="90000"/>
              </a:lnSpc>
            </a:pPr>
            <a:endParaRPr lang="it-IT" sz="1700" b="1" dirty="0">
              <a:ea typeface="+mn-lt"/>
              <a:cs typeface="+mn-lt"/>
            </a:endParaRPr>
          </a:p>
        </p:txBody>
      </p:sp>
      <p:pic>
        <p:nvPicPr>
          <p:cNvPr id="5" name="Picture 4" descr="A collage of images of birds&#10;&#10;Description automatically generated">
            <a:extLst>
              <a:ext uri="{FF2B5EF4-FFF2-40B4-BE49-F238E27FC236}">
                <a16:creationId xmlns:a16="http://schemas.microsoft.com/office/drawing/2014/main" id="{53F7F522-31CA-F5FB-FF50-EA4DF43617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422" y="659381"/>
            <a:ext cx="5613520" cy="5539240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07C7DF-2703-4D3B-B500-8182840C0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612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F694AD-9AA1-069F-3A3E-D8224716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499435" cy="952288"/>
          </a:xfrm>
        </p:spPr>
        <p:txBody>
          <a:bodyPr/>
          <a:lstStyle/>
          <a:p>
            <a:r>
              <a:rPr lang="it-IT" sz="4000" dirty="0">
                <a:ea typeface="+mj-lt"/>
                <a:cs typeface="+mj-lt"/>
              </a:rPr>
              <a:t>Step sizes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AA23775D-AFC8-EFBB-9AF4-6CB30F9C5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703" y="2314633"/>
            <a:ext cx="5455297" cy="3572506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it-IT" b="1" dirty="0" err="1">
                <a:ea typeface="+mn-lt"/>
                <a:cs typeface="+mn-lt"/>
              </a:rPr>
              <a:t>Fixed</a:t>
            </a:r>
            <a:r>
              <a:rPr lang="it-IT" b="1" dirty="0">
                <a:ea typeface="+mn-lt"/>
                <a:cs typeface="+mn-lt"/>
              </a:rPr>
              <a:t> step size: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Determined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using</a:t>
            </a:r>
            <a:r>
              <a:rPr lang="it-IT" dirty="0">
                <a:ea typeface="+mn-lt"/>
                <a:cs typeface="+mn-lt"/>
              </a:rPr>
              <a:t> the </a:t>
            </a:r>
            <a:r>
              <a:rPr lang="it-IT" dirty="0" err="1">
                <a:ea typeface="+mn-lt"/>
                <a:cs typeface="+mn-lt"/>
              </a:rPr>
              <a:t>Lipschitz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constant</a:t>
            </a:r>
            <a:r>
              <a:rPr lang="it-IT" dirty="0">
                <a:ea typeface="+mn-lt"/>
                <a:cs typeface="+mn-lt"/>
              </a:rPr>
              <a:t> (for </a:t>
            </a:r>
            <a:r>
              <a:rPr lang="it-IT" dirty="0" err="1">
                <a:ea typeface="+mn-lt"/>
                <a:cs typeface="+mn-lt"/>
              </a:rPr>
              <a:t>each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model's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example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space</a:t>
            </a:r>
            <a:r>
              <a:rPr lang="it-IT" dirty="0">
                <a:ea typeface="+mn-lt"/>
                <a:cs typeface="+mn-lt"/>
              </a:rPr>
              <a:t>).</a:t>
            </a:r>
            <a:endParaRPr lang="it-IT" dirty="0"/>
          </a:p>
          <a:p>
            <a:endParaRPr lang="it-IT" dirty="0">
              <a:ea typeface="+mn-lt"/>
              <a:cs typeface="+mn-lt"/>
            </a:endParaRPr>
          </a:p>
          <a:p>
            <a:r>
              <a:rPr lang="it-IT" b="1" dirty="0" err="1">
                <a:ea typeface="+mn-lt"/>
                <a:cs typeface="+mn-lt"/>
              </a:rPr>
              <a:t>Decaying</a:t>
            </a:r>
            <a:r>
              <a:rPr lang="it-IT" b="1" dirty="0">
                <a:ea typeface="+mn-lt"/>
                <a:cs typeface="+mn-lt"/>
              </a:rPr>
              <a:t> step size: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Decreases</a:t>
            </a:r>
            <a:r>
              <a:rPr lang="it-IT" dirty="0">
                <a:ea typeface="+mn-lt"/>
                <a:cs typeface="+mn-lt"/>
              </a:rPr>
              <a:t> over time </a:t>
            </a:r>
            <a:r>
              <a:rPr lang="it-IT" dirty="0" err="1">
                <a:ea typeface="+mn-lt"/>
                <a:cs typeface="+mn-lt"/>
              </a:rPr>
              <a:t>as</a:t>
            </a:r>
            <a:endParaRPr lang="it-IT" dirty="0">
              <a:ea typeface="+mn-lt"/>
              <a:cs typeface="+mn-lt"/>
            </a:endParaRPr>
          </a:p>
          <a:p>
            <a:endParaRPr lang="it-IT" dirty="0"/>
          </a:p>
          <a:p>
            <a:r>
              <a:rPr lang="it-IT" b="1" dirty="0" err="1">
                <a:ea typeface="+mn-lt"/>
                <a:cs typeface="+mn-lt"/>
              </a:rPr>
              <a:t>Exact</a:t>
            </a:r>
            <a:r>
              <a:rPr lang="it-IT" b="1" dirty="0">
                <a:ea typeface="+mn-lt"/>
                <a:cs typeface="+mn-lt"/>
              </a:rPr>
              <a:t> </a:t>
            </a:r>
            <a:r>
              <a:rPr lang="it-IT" b="1" dirty="0" err="1">
                <a:ea typeface="+mn-lt"/>
                <a:cs typeface="+mn-lt"/>
              </a:rPr>
              <a:t>ls</a:t>
            </a:r>
            <a:r>
              <a:rPr lang="it-IT" b="1" dirty="0">
                <a:ea typeface="+mn-lt"/>
                <a:cs typeface="+mn-lt"/>
              </a:rPr>
              <a:t>: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Solves</a:t>
            </a:r>
            <a:endParaRPr lang="it-IT" dirty="0">
              <a:ea typeface="+mn-lt"/>
              <a:cs typeface="+mn-lt"/>
            </a:endParaRPr>
          </a:p>
          <a:p>
            <a:endParaRPr lang="it-IT" dirty="0">
              <a:ea typeface="+mn-lt"/>
              <a:cs typeface="+mn-lt"/>
            </a:endParaRPr>
          </a:p>
          <a:p>
            <a:r>
              <a:rPr lang="it-IT" b="1" dirty="0" err="1">
                <a:ea typeface="+mn-lt"/>
                <a:cs typeface="+mn-lt"/>
              </a:rPr>
              <a:t>Armijo</a:t>
            </a:r>
            <a:r>
              <a:rPr lang="it-IT" b="1" dirty="0">
                <a:ea typeface="+mn-lt"/>
                <a:cs typeface="+mn-lt"/>
              </a:rPr>
              <a:t>-rule </a:t>
            </a:r>
            <a:r>
              <a:rPr lang="it-IT" b="1" dirty="0" err="1">
                <a:ea typeface="+mn-lt"/>
                <a:cs typeface="+mn-lt"/>
              </a:rPr>
              <a:t>ls</a:t>
            </a:r>
            <a:r>
              <a:rPr lang="it-IT" b="1" dirty="0">
                <a:ea typeface="+mn-lt"/>
                <a:cs typeface="+mn-lt"/>
              </a:rPr>
              <a:t>: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Ensures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sufficient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decrease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condition</a:t>
            </a:r>
            <a:r>
              <a:rPr lang="it-IT" dirty="0">
                <a:ea typeface="+mn-lt"/>
                <a:cs typeface="+mn-lt"/>
              </a:rPr>
              <a:t> in the </a:t>
            </a:r>
            <a:r>
              <a:rPr lang="it-IT" dirty="0" err="1">
                <a:ea typeface="+mn-lt"/>
                <a:cs typeface="+mn-lt"/>
              </a:rPr>
              <a:t>obj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function</a:t>
            </a:r>
            <a:r>
              <a:rPr lang="it-IT" dirty="0">
                <a:ea typeface="+mn-lt"/>
                <a:cs typeface="+mn-lt"/>
              </a:rPr>
              <a:t> by </a:t>
            </a:r>
            <a:r>
              <a:rPr lang="it-IT" dirty="0" err="1">
                <a:ea typeface="+mn-lt"/>
                <a:cs typeface="+mn-lt"/>
              </a:rPr>
              <a:t>iteratively</a:t>
            </a:r>
            <a:r>
              <a:rPr lang="it-IT" dirty="0">
                <a:ea typeface="+mn-lt"/>
                <a:cs typeface="+mn-lt"/>
              </a:rPr>
              <a:t> checking</a:t>
            </a:r>
            <a:br>
              <a:rPr lang="it-IT" dirty="0">
                <a:ea typeface="+mn-lt"/>
                <a:cs typeface="+mn-lt"/>
              </a:rPr>
            </a:br>
            <a:endParaRPr lang="it-IT" dirty="0"/>
          </a:p>
          <a:p>
            <a:endParaRPr lang="it-IT" b="1" dirty="0"/>
          </a:p>
          <a:p>
            <a:r>
              <a:rPr lang="it-IT" dirty="0" err="1">
                <a:ea typeface="+mn-lt"/>
                <a:cs typeface="+mn-lt"/>
              </a:rPr>
              <a:t>Results</a:t>
            </a:r>
            <a:r>
              <a:rPr lang="it-IT" dirty="0">
                <a:ea typeface="+mn-lt"/>
                <a:cs typeface="+mn-lt"/>
              </a:rPr>
              <a:t>: line-</a:t>
            </a:r>
            <a:r>
              <a:rPr lang="it-IT" dirty="0" err="1">
                <a:ea typeface="+mn-lt"/>
                <a:cs typeface="+mn-lt"/>
              </a:rPr>
              <a:t>searching</a:t>
            </a:r>
            <a:r>
              <a:rPr lang="it-IT" dirty="0">
                <a:ea typeface="+mn-lt"/>
                <a:cs typeface="+mn-lt"/>
              </a:rPr>
              <a:t> techniques </a:t>
            </a:r>
            <a:r>
              <a:rPr lang="it-IT" dirty="0" err="1">
                <a:ea typeface="+mn-lt"/>
                <a:cs typeface="+mn-lt"/>
              </a:rPr>
              <a:t>were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marginally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beneficial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compared</a:t>
            </a:r>
            <a:r>
              <a:rPr lang="it-IT" dirty="0">
                <a:ea typeface="+mn-lt"/>
                <a:cs typeface="+mn-lt"/>
              </a:rPr>
              <a:t> to </a:t>
            </a:r>
            <a:r>
              <a:rPr lang="it-IT" dirty="0" err="1">
                <a:ea typeface="+mn-lt"/>
                <a:cs typeface="+mn-lt"/>
              </a:rPr>
              <a:t>decaying</a:t>
            </a:r>
            <a:r>
              <a:rPr lang="it-IT" dirty="0">
                <a:ea typeface="+mn-lt"/>
                <a:cs typeface="+mn-lt"/>
              </a:rPr>
              <a:t> step-size.</a:t>
            </a:r>
          </a:p>
          <a:p>
            <a:endParaRPr lang="it-IT" dirty="0">
              <a:ea typeface="+mn-lt"/>
              <a:cs typeface="+mn-lt"/>
            </a:endParaRPr>
          </a:p>
        </p:txBody>
      </p:sp>
      <p:pic>
        <p:nvPicPr>
          <p:cNvPr id="6" name="Immagine 5" descr="Immagine che contiene Carattere, numero, linea, schermata&#10;&#10;Descrizione generata automaticamente">
            <a:extLst>
              <a:ext uri="{FF2B5EF4-FFF2-40B4-BE49-F238E27FC236}">
                <a16:creationId xmlns:a16="http://schemas.microsoft.com/office/drawing/2014/main" id="{B430970E-808C-045D-BC95-A623E33FC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179" y="3077709"/>
            <a:ext cx="815137" cy="30003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 descr="A graph of a number of different colored lines&#10;&#10;Description automatically generated">
            <a:extLst>
              <a:ext uri="{FF2B5EF4-FFF2-40B4-BE49-F238E27FC236}">
                <a16:creationId xmlns:a16="http://schemas.microsoft.com/office/drawing/2014/main" id="{DE4F9636-F14F-D255-0BAE-B7BCA880E2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3839" y="619169"/>
            <a:ext cx="5184658" cy="395021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91CEFB-6C3A-AFB8-D1EF-A5B6DD863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3839" y="4617391"/>
            <a:ext cx="5293183" cy="144425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4804C6-D57C-93F1-C661-57BE39EE1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319" y="4926395"/>
            <a:ext cx="2531575" cy="25642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8135D1-007D-E2D9-0A29-8F3E8E7AA2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8351" y="4923729"/>
            <a:ext cx="2890593" cy="25908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879FD3-1361-1270-4D04-87F497FD4E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7154" y="3730192"/>
            <a:ext cx="2263480" cy="37069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29823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F694AD-9AA1-069F-3A3E-D8224716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499435" cy="952288"/>
          </a:xfrm>
        </p:spPr>
        <p:txBody>
          <a:bodyPr/>
          <a:lstStyle/>
          <a:p>
            <a:r>
              <a:rPr lang="it-IT" sz="4000" dirty="0">
                <a:ea typeface="+mj-lt"/>
                <a:cs typeface="+mj-lt"/>
              </a:rPr>
              <a:t>Momentum Impact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AA23775D-AFC8-EFBB-9AF4-6CB30F9C5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703" y="2314633"/>
            <a:ext cx="10506991" cy="35725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 err="1">
                <a:ea typeface="+mn-lt"/>
                <a:cs typeface="+mn-lt"/>
              </a:rPr>
              <a:t>Normal</a:t>
            </a:r>
            <a:r>
              <a:rPr lang="it-IT" dirty="0">
                <a:ea typeface="+mn-lt"/>
                <a:cs typeface="+mn-lt"/>
              </a:rPr>
              <a:t> FW: ASR =65.4%, </a:t>
            </a:r>
            <a:r>
              <a:rPr lang="it-IT" dirty="0" err="1">
                <a:ea typeface="+mn-lt"/>
                <a:cs typeface="+mn-lt"/>
              </a:rPr>
              <a:t>Average</a:t>
            </a:r>
            <a:r>
              <a:rPr lang="it-IT" dirty="0">
                <a:ea typeface="+mn-lt"/>
                <a:cs typeface="+mn-lt"/>
              </a:rPr>
              <a:t> iter = 12.78.</a:t>
            </a:r>
          </a:p>
          <a:p>
            <a:endParaRPr lang="it-IT" dirty="0">
              <a:ea typeface="+mn-lt"/>
              <a:cs typeface="+mn-lt"/>
            </a:endParaRPr>
          </a:p>
          <a:p>
            <a:pPr indent="0">
              <a:buNone/>
            </a:pPr>
            <a:r>
              <a:rPr lang="it-IT" dirty="0">
                <a:ea typeface="+mn-lt"/>
                <a:cs typeface="+mn-lt"/>
              </a:rPr>
              <a:t>FW with Momentum: ASR = 66.6%, </a:t>
            </a:r>
            <a:r>
              <a:rPr lang="it-IT" dirty="0" err="1">
                <a:ea typeface="+mn-lt"/>
                <a:cs typeface="+mn-lt"/>
              </a:rPr>
              <a:t>Average</a:t>
            </a:r>
            <a:r>
              <a:rPr lang="it-IT" dirty="0">
                <a:ea typeface="+mn-lt"/>
                <a:cs typeface="+mn-lt"/>
              </a:rPr>
              <a:t> iter = 9.81.</a:t>
            </a:r>
            <a:endParaRPr lang="it-IT" dirty="0"/>
          </a:p>
          <a:p>
            <a:endParaRPr lang="it-IT" dirty="0">
              <a:ea typeface="+mn-lt"/>
              <a:cs typeface="+mn-lt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it-IT" dirty="0">
                <a:ea typeface="+mn-lt"/>
                <a:cs typeface="+mn-lt"/>
              </a:rPr>
              <a:t>Momentum </a:t>
            </a:r>
            <a:r>
              <a:rPr lang="it-IT" dirty="0" err="1">
                <a:ea typeface="+mn-lt"/>
                <a:cs typeface="+mn-lt"/>
              </a:rPr>
              <a:t>significantly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reduces</a:t>
            </a:r>
            <a:r>
              <a:rPr lang="it-IT" dirty="0">
                <a:ea typeface="+mn-lt"/>
                <a:cs typeface="+mn-lt"/>
              </a:rPr>
              <a:t> the </a:t>
            </a:r>
            <a:r>
              <a:rPr lang="it-IT" dirty="0" err="1">
                <a:ea typeface="+mn-lt"/>
                <a:cs typeface="+mn-lt"/>
              </a:rPr>
              <a:t>number</a:t>
            </a:r>
            <a:r>
              <a:rPr lang="it-IT" dirty="0">
                <a:ea typeface="+mn-lt"/>
                <a:cs typeface="+mn-lt"/>
              </a:rPr>
              <a:t> of </a:t>
            </a:r>
            <a:r>
              <a:rPr lang="it-IT" dirty="0" err="1">
                <a:ea typeface="+mn-lt"/>
                <a:cs typeface="+mn-lt"/>
              </a:rPr>
              <a:t>iterations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required</a:t>
            </a:r>
            <a:r>
              <a:rPr lang="it-IT" dirty="0">
                <a:ea typeface="+mn-lt"/>
                <a:cs typeface="+mn-lt"/>
              </a:rPr>
              <a:t> for </a:t>
            </a:r>
            <a:r>
              <a:rPr lang="it-IT" dirty="0" err="1">
                <a:ea typeface="+mn-lt"/>
                <a:cs typeface="+mn-lt"/>
              </a:rPr>
              <a:t>convergence</a:t>
            </a:r>
            <a:r>
              <a:rPr lang="it-IT" dirty="0">
                <a:ea typeface="+mn-lt"/>
                <a:cs typeface="+mn-lt"/>
              </a:rPr>
              <a:t> with </a:t>
            </a:r>
            <a:r>
              <a:rPr lang="it-IT" dirty="0" err="1">
                <a:ea typeface="+mn-lt"/>
                <a:cs typeface="+mn-lt"/>
              </a:rPr>
              <a:t>slight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improvement</a:t>
            </a:r>
            <a:r>
              <a:rPr lang="it-IT" dirty="0">
                <a:ea typeface="+mn-lt"/>
                <a:cs typeface="+mn-lt"/>
              </a:rPr>
              <a:t> on </a:t>
            </a:r>
            <a:r>
              <a:rPr lang="it-IT" dirty="0" err="1">
                <a:ea typeface="+mn-lt"/>
                <a:cs typeface="+mn-lt"/>
              </a:rPr>
              <a:t>attack</a:t>
            </a:r>
            <a:r>
              <a:rPr lang="it-IT" dirty="0">
                <a:ea typeface="+mn-lt"/>
                <a:cs typeface="+mn-lt"/>
              </a:rPr>
              <a:t> success rate.</a:t>
            </a:r>
            <a:endParaRPr lang="it-IT" dirty="0"/>
          </a:p>
          <a:p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149432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AB9D09-7FBA-3B37-7373-A7F14F2D4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131" y="1715426"/>
            <a:ext cx="10497346" cy="439929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Models</a:t>
            </a:r>
            <a:endParaRPr lang="it-IT" dirty="0"/>
          </a:p>
          <a:p>
            <a:pPr marL="457200" lvl="1" indent="0" fontAlgn="base">
              <a:spcBef>
                <a:spcPts val="0"/>
              </a:spcBef>
              <a:buNone/>
            </a:pPr>
            <a:r>
              <a:rPr lang="en-US" dirty="0"/>
              <a:t>1.1 Frank Wolfe (FW)</a:t>
            </a:r>
          </a:p>
          <a:p>
            <a:pPr marL="457200" lvl="1" indent="0" fontAlgn="base">
              <a:spcBef>
                <a:spcPts val="0"/>
              </a:spcBef>
              <a:buNone/>
            </a:pPr>
            <a:r>
              <a:rPr lang="en-US" dirty="0"/>
              <a:t>1.2 Frank Wolfe with Momentum (M-FW)</a:t>
            </a:r>
          </a:p>
          <a:p>
            <a:pPr marL="457200" lvl="1" indent="0" fontAlgn="base">
              <a:spcBef>
                <a:spcPts val="0"/>
              </a:spcBef>
              <a:buNone/>
            </a:pPr>
            <a:r>
              <a:rPr lang="en-US" dirty="0"/>
              <a:t>1.3 Away Steps Frank Wolfe (AFW)</a:t>
            </a:r>
          </a:p>
          <a:p>
            <a:pPr marL="457200" lvl="1" indent="0" fontAlgn="base">
              <a:spcBef>
                <a:spcPts val="0"/>
              </a:spcBef>
              <a:buNone/>
            </a:pPr>
            <a:r>
              <a:rPr lang="en-US" dirty="0"/>
              <a:t>1.4 Pairwise Frank Wolfe (PFW)</a:t>
            </a:r>
          </a:p>
          <a:p>
            <a:pPr marL="742950" lvl="1" indent="-285750">
              <a:spcBef>
                <a:spcPts val="0"/>
              </a:spcBef>
              <a:buAutoNum type="arabicPeriod"/>
            </a:pPr>
            <a:endParaRPr lang="en-US" dirty="0"/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Problem Formulations</a:t>
            </a:r>
          </a:p>
          <a:p>
            <a:pPr marL="457200" lvl="1" indent="0" fontAlgn="base">
              <a:spcBef>
                <a:spcPts val="0"/>
              </a:spcBef>
              <a:buNone/>
            </a:pPr>
            <a:r>
              <a:rPr lang="en-US" dirty="0"/>
              <a:t>2.1 L2 vs L∞ Constraint Norms</a:t>
            </a:r>
          </a:p>
          <a:p>
            <a:pPr marL="457200" lvl="1" indent="0" fontAlgn="base">
              <a:spcBef>
                <a:spcPts val="0"/>
              </a:spcBef>
              <a:buNone/>
            </a:pPr>
            <a:r>
              <a:rPr lang="en-US" dirty="0"/>
              <a:t>2.2 Targeted vs. Untargeted Attacks</a:t>
            </a:r>
          </a:p>
          <a:p>
            <a:pPr marL="457200" lvl="1" indent="0" fontAlgn="base">
              <a:spcBef>
                <a:spcPts val="0"/>
              </a:spcBef>
              <a:buNone/>
            </a:pPr>
            <a:r>
              <a:rPr lang="en-US" dirty="0"/>
              <a:t>2.3 Step-size: Decay, Exact Line-searching, </a:t>
            </a:r>
            <a:r>
              <a:rPr lang="en-US" dirty="0" err="1"/>
              <a:t>Amijo</a:t>
            </a:r>
            <a:endParaRPr lang="en-US" dirty="0"/>
          </a:p>
          <a:p>
            <a:pPr marL="742950" lvl="1" indent="-285750">
              <a:spcBef>
                <a:spcPts val="0"/>
              </a:spcBef>
              <a:buAutoNum type="arabicPeriod"/>
            </a:pPr>
            <a:endParaRPr lang="en-US" dirty="0"/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Results on Models</a:t>
            </a:r>
          </a:p>
          <a:p>
            <a:pPr marL="457200" lvl="1" indent="0" fontAlgn="base">
              <a:spcBef>
                <a:spcPts val="0"/>
              </a:spcBef>
              <a:buNone/>
            </a:pPr>
            <a:r>
              <a:rPr lang="en-US" dirty="0"/>
              <a:t>3.1 MNIST (</a:t>
            </a:r>
            <a:r>
              <a:rPr lang="en-US" dirty="0" err="1"/>
              <a:t>LeNet</a:t>
            </a:r>
            <a:r>
              <a:rPr lang="en-US" dirty="0"/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3.2 </a:t>
            </a:r>
            <a:r>
              <a:rPr lang="en-US" dirty="0" err="1"/>
              <a:t>FashionMNIST</a:t>
            </a:r>
            <a:r>
              <a:rPr lang="en-US" dirty="0"/>
              <a:t> 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3.3 CIFAR10 (ResNet-20)</a:t>
            </a:r>
          </a:p>
          <a:p>
            <a:endParaRPr lang="it-IT" dirty="0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A56EF788-3B0D-C181-F04E-50386F67D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42" y="606619"/>
            <a:ext cx="10499435" cy="952288"/>
          </a:xfrm>
        </p:spPr>
        <p:txBody>
          <a:bodyPr/>
          <a:lstStyle/>
          <a:p>
            <a:r>
              <a:rPr lang="it-IT" sz="4000" dirty="0"/>
              <a:t>Project Scope</a:t>
            </a:r>
          </a:p>
        </p:txBody>
      </p:sp>
    </p:spTree>
    <p:extLst>
      <p:ext uri="{BB962C8B-B14F-4D97-AF65-F5344CB8AC3E}">
        <p14:creationId xmlns:p14="http://schemas.microsoft.com/office/powerpoint/2010/main" val="1812566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F694AD-9AA1-069F-3A3E-D8224716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499435" cy="952288"/>
          </a:xfrm>
        </p:spPr>
        <p:txBody>
          <a:bodyPr/>
          <a:lstStyle/>
          <a:p>
            <a:r>
              <a:rPr lang="it-IT" sz="4000" dirty="0" err="1">
                <a:ea typeface="+mj-lt"/>
                <a:cs typeface="+mj-lt"/>
              </a:rPr>
              <a:t>Variant</a:t>
            </a:r>
            <a:r>
              <a:rPr lang="it-IT" sz="4000" dirty="0">
                <a:ea typeface="+mj-lt"/>
                <a:cs typeface="+mj-lt"/>
              </a:rPr>
              <a:t> Analysis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AA23775D-AFC8-EFBB-9AF4-6CB30F9C5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703" y="2314633"/>
            <a:ext cx="10584296" cy="36371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 err="1">
                <a:ea typeface="+mn-lt"/>
                <a:cs typeface="+mn-lt"/>
              </a:rPr>
              <a:t>Naturally</a:t>
            </a:r>
            <a:r>
              <a:rPr lang="it-IT" dirty="0">
                <a:ea typeface="+mn-lt"/>
                <a:cs typeface="+mn-lt"/>
              </a:rPr>
              <a:t>, the non-</a:t>
            </a:r>
            <a:r>
              <a:rPr lang="it-IT" dirty="0" err="1">
                <a:ea typeface="+mn-lt"/>
                <a:cs typeface="+mn-lt"/>
              </a:rPr>
              <a:t>convex</a:t>
            </a:r>
            <a:r>
              <a:rPr lang="it-IT" dirty="0">
                <a:ea typeface="+mn-lt"/>
                <a:cs typeface="+mn-lt"/>
              </a:rPr>
              <a:t> nature of DNN </a:t>
            </a:r>
            <a:r>
              <a:rPr lang="it-IT" dirty="0" err="1">
                <a:ea typeface="+mn-lt"/>
                <a:cs typeface="+mn-lt"/>
              </a:rPr>
              <a:t>loss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functions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complicates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convergence</a:t>
            </a:r>
            <a:r>
              <a:rPr lang="it-IT" dirty="0">
                <a:ea typeface="+mn-lt"/>
                <a:cs typeface="+mn-lt"/>
              </a:rPr>
              <a:t>. </a:t>
            </a:r>
            <a:r>
              <a:rPr lang="it-IT" dirty="0" err="1">
                <a:ea typeface="+mn-lt"/>
                <a:cs typeface="+mn-lt"/>
              </a:rPr>
              <a:t>However</a:t>
            </a:r>
            <a:r>
              <a:rPr lang="it-IT" dirty="0">
                <a:ea typeface="+mn-lt"/>
                <a:cs typeface="+mn-lt"/>
              </a:rPr>
              <a:t>,</a:t>
            </a:r>
          </a:p>
          <a:p>
            <a:pPr marL="285750" indent="-28575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FW with </a:t>
            </a:r>
            <a:r>
              <a:rPr lang="it-IT" dirty="0" err="1">
                <a:ea typeface="+mn-lt"/>
                <a:cs typeface="+mn-lt"/>
              </a:rPr>
              <a:t>momentum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has</a:t>
            </a:r>
            <a:r>
              <a:rPr lang="it-IT" dirty="0">
                <a:ea typeface="+mn-lt"/>
                <a:cs typeface="+mn-lt"/>
              </a:rPr>
              <a:t> a sub-linear </a:t>
            </a:r>
            <a:r>
              <a:rPr lang="it-IT" dirty="0" err="1">
                <a:ea typeface="+mn-lt"/>
                <a:cs typeface="+mn-lt"/>
              </a:rPr>
              <a:t>convergence</a:t>
            </a:r>
            <a:r>
              <a:rPr lang="it-IT" dirty="0">
                <a:ea typeface="+mn-lt"/>
                <a:cs typeface="+mn-lt"/>
              </a:rPr>
              <a:t> rate.</a:t>
            </a:r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AFW and PFW </a:t>
            </a:r>
            <a:r>
              <a:rPr lang="it-IT" dirty="0" err="1">
                <a:ea typeface="+mn-lt"/>
                <a:cs typeface="+mn-lt"/>
              </a:rPr>
              <a:t>achieve</a:t>
            </a:r>
            <a:r>
              <a:rPr lang="it-IT" dirty="0">
                <a:ea typeface="+mn-lt"/>
                <a:cs typeface="+mn-lt"/>
              </a:rPr>
              <a:t> linear </a:t>
            </a:r>
            <a:r>
              <a:rPr lang="it-IT" dirty="0" err="1">
                <a:ea typeface="+mn-lt"/>
                <a:cs typeface="+mn-lt"/>
              </a:rPr>
              <a:t>convergence</a:t>
            </a:r>
            <a:r>
              <a:rPr lang="it-IT" dirty="0">
                <a:ea typeface="+mn-lt"/>
                <a:cs typeface="+mn-lt"/>
              </a:rPr>
              <a:t> rates in </a:t>
            </a:r>
            <a:r>
              <a:rPr lang="it-IT" dirty="0" err="1">
                <a:ea typeface="+mn-lt"/>
                <a:cs typeface="+mn-lt"/>
              </a:rPr>
              <a:t>convex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cases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6966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F694AD-9AA1-069F-3A3E-D8224716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499435" cy="952288"/>
          </a:xfrm>
        </p:spPr>
        <p:txBody>
          <a:bodyPr/>
          <a:lstStyle/>
          <a:p>
            <a:r>
              <a:rPr lang="it-IT" sz="4000" dirty="0" err="1">
                <a:ea typeface="+mj-lt"/>
                <a:cs typeface="+mj-lt"/>
              </a:rPr>
              <a:t>Variant</a:t>
            </a:r>
            <a:r>
              <a:rPr lang="it-IT" sz="4000" dirty="0">
                <a:ea typeface="+mj-lt"/>
                <a:cs typeface="+mj-lt"/>
              </a:rPr>
              <a:t> Analysis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AA23775D-AFC8-EFBB-9AF4-6CB30F9C5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33" y="2524459"/>
            <a:ext cx="4753342" cy="321911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ea typeface="+mn-lt"/>
                <a:cs typeface="+mn-lt"/>
              </a:rPr>
              <a:t>AFW </a:t>
            </a:r>
            <a:r>
              <a:rPr lang="it-IT" dirty="0" err="1">
                <a:ea typeface="+mn-lt"/>
                <a:cs typeface="+mn-lt"/>
              </a:rPr>
              <a:t>seen</a:t>
            </a:r>
            <a:r>
              <a:rPr lang="it-IT" dirty="0">
                <a:ea typeface="+mn-lt"/>
                <a:cs typeface="+mn-lt"/>
              </a:rPr>
              <a:t> to take </a:t>
            </a:r>
            <a:r>
              <a:rPr lang="it-IT" dirty="0" err="1">
                <a:ea typeface="+mn-lt"/>
                <a:cs typeface="+mn-lt"/>
              </a:rPr>
              <a:t>between</a:t>
            </a:r>
            <a:r>
              <a:rPr lang="it-IT" dirty="0">
                <a:ea typeface="+mn-lt"/>
                <a:cs typeface="+mn-lt"/>
              </a:rPr>
              <a:t> 10-20% </a:t>
            </a:r>
            <a:r>
              <a:rPr lang="it-IT" dirty="0" err="1">
                <a:ea typeface="+mn-lt"/>
                <a:cs typeface="+mn-lt"/>
              </a:rPr>
              <a:t>away</a:t>
            </a:r>
            <a:r>
              <a:rPr lang="it-IT" dirty="0">
                <a:ea typeface="+mn-lt"/>
                <a:cs typeface="+mn-lt"/>
              </a:rPr>
              <a:t>-steps </a:t>
            </a:r>
            <a:r>
              <a:rPr lang="it-IT" dirty="0" err="1">
                <a:ea typeface="+mn-lt"/>
                <a:cs typeface="+mn-lt"/>
              </a:rPr>
              <a:t>depending</a:t>
            </a:r>
            <a:r>
              <a:rPr lang="it-IT" dirty="0">
                <a:ea typeface="+mn-lt"/>
                <a:cs typeface="+mn-lt"/>
              </a:rPr>
              <a:t> on </a:t>
            </a:r>
            <a:r>
              <a:rPr lang="it-IT" dirty="0" err="1">
                <a:ea typeface="+mn-lt"/>
                <a:cs typeface="+mn-lt"/>
              </a:rPr>
              <a:t>parameters</a:t>
            </a:r>
            <a:r>
              <a:rPr lang="it-IT" dirty="0">
                <a:ea typeface="+mn-lt"/>
                <a:cs typeface="+mn-lt"/>
              </a:rPr>
              <a:t>, and </a:t>
            </a:r>
            <a:r>
              <a:rPr lang="it-IT" dirty="0" err="1">
                <a:ea typeface="+mn-lt"/>
                <a:cs typeface="+mn-lt"/>
              </a:rPr>
              <a:t>is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generally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seen</a:t>
            </a:r>
            <a:r>
              <a:rPr lang="it-IT" dirty="0">
                <a:ea typeface="+mn-lt"/>
                <a:cs typeface="+mn-lt"/>
              </a:rPr>
              <a:t> to be comparable to FW.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ea typeface="+mn-lt"/>
                <a:cs typeface="+mn-lt"/>
              </a:rPr>
              <a:t>Analysis shows </a:t>
            </a:r>
            <a:r>
              <a:rPr lang="it-IT" dirty="0" err="1">
                <a:ea typeface="+mn-lt"/>
                <a:cs typeface="+mn-lt"/>
              </a:rPr>
              <a:t>away</a:t>
            </a:r>
            <a:r>
              <a:rPr lang="it-IT" dirty="0">
                <a:ea typeface="+mn-lt"/>
                <a:cs typeface="+mn-lt"/>
              </a:rPr>
              <a:t> steps to </a:t>
            </a:r>
            <a:r>
              <a:rPr lang="it-IT" dirty="0" err="1">
                <a:ea typeface="+mn-lt"/>
                <a:cs typeface="+mn-lt"/>
              </a:rPr>
              <a:t>have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typically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only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slightly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better</a:t>
            </a:r>
            <a:r>
              <a:rPr lang="it-IT" dirty="0">
                <a:ea typeface="+mn-lt"/>
                <a:cs typeface="+mn-lt"/>
              </a:rPr>
              <a:t> cost </a:t>
            </a:r>
            <a:r>
              <a:rPr lang="it-IT" dirty="0" err="1">
                <a:ea typeface="+mn-lt"/>
                <a:cs typeface="+mn-lt"/>
              </a:rPr>
              <a:t>than</a:t>
            </a:r>
            <a:r>
              <a:rPr lang="it-IT" dirty="0">
                <a:ea typeface="+mn-lt"/>
                <a:cs typeface="+mn-lt"/>
              </a:rPr>
              <a:t> FW </a:t>
            </a:r>
            <a:r>
              <a:rPr lang="it-IT" dirty="0" err="1">
                <a:ea typeface="+mn-lt"/>
                <a:cs typeface="+mn-lt"/>
              </a:rPr>
              <a:t>direction</a:t>
            </a:r>
            <a:r>
              <a:rPr lang="it-IT" dirty="0">
                <a:ea typeface="+mn-lt"/>
                <a:cs typeface="+mn-lt"/>
              </a:rPr>
              <a:t>. </a:t>
            </a:r>
            <a:r>
              <a:rPr lang="it-IT" dirty="0" err="1">
                <a:ea typeface="+mn-lt"/>
                <a:cs typeface="+mn-lt"/>
              </a:rPr>
              <a:t>We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attribute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this</a:t>
            </a:r>
            <a:r>
              <a:rPr lang="it-IT" dirty="0">
                <a:ea typeface="+mn-lt"/>
                <a:cs typeface="+mn-lt"/>
              </a:rPr>
              <a:t> to </a:t>
            </a:r>
            <a:r>
              <a:rPr lang="it-IT" dirty="0" err="1">
                <a:ea typeface="+mn-lt"/>
                <a:cs typeface="+mn-lt"/>
              </a:rPr>
              <a:t>properities</a:t>
            </a:r>
            <a:r>
              <a:rPr lang="it-IT" dirty="0">
                <a:ea typeface="+mn-lt"/>
                <a:cs typeface="+mn-lt"/>
              </a:rPr>
              <a:t> of </a:t>
            </a:r>
            <a:r>
              <a:rPr lang="it-IT" dirty="0" err="1">
                <a:ea typeface="+mn-lt"/>
                <a:cs typeface="+mn-lt"/>
              </a:rPr>
              <a:t>spesific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constraint</a:t>
            </a:r>
            <a:r>
              <a:rPr lang="it-IT" dirty="0">
                <a:ea typeface="+mn-lt"/>
                <a:cs typeface="+mn-lt"/>
              </a:rPr>
              <a:t> 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ea typeface="+mn-lt"/>
                <a:cs typeface="+mn-lt"/>
              </a:rPr>
              <a:t>PFW </a:t>
            </a:r>
            <a:r>
              <a:rPr lang="it-IT" dirty="0" err="1">
                <a:ea typeface="+mn-lt"/>
                <a:cs typeface="+mn-lt"/>
              </a:rPr>
              <a:t>seen</a:t>
            </a:r>
            <a:r>
              <a:rPr lang="it-IT" dirty="0">
                <a:ea typeface="+mn-lt"/>
                <a:cs typeface="+mn-lt"/>
              </a:rPr>
              <a:t> to under </a:t>
            </a:r>
            <a:r>
              <a:rPr lang="it-IT" dirty="0" err="1">
                <a:ea typeface="+mn-lt"/>
                <a:cs typeface="+mn-lt"/>
              </a:rPr>
              <a:t>perform</a:t>
            </a:r>
            <a:r>
              <a:rPr lang="it-IT" dirty="0">
                <a:ea typeface="+mn-lt"/>
                <a:cs typeface="+mn-lt"/>
              </a:rPr>
              <a:t>. </a:t>
            </a:r>
            <a:r>
              <a:rPr lang="it-IT" dirty="0" err="1">
                <a:ea typeface="+mn-lt"/>
                <a:cs typeface="+mn-lt"/>
              </a:rPr>
              <a:t>Often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reducing</a:t>
            </a:r>
            <a:r>
              <a:rPr lang="it-IT" dirty="0">
                <a:ea typeface="+mn-lt"/>
                <a:cs typeface="+mn-lt"/>
              </a:rPr>
              <a:t> or </a:t>
            </a:r>
            <a:r>
              <a:rPr lang="it-IT" dirty="0" err="1">
                <a:ea typeface="+mn-lt"/>
                <a:cs typeface="+mn-lt"/>
              </a:rPr>
              <a:t>even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dropping</a:t>
            </a:r>
            <a:r>
              <a:rPr lang="it-IT" dirty="0">
                <a:ea typeface="+mn-lt"/>
                <a:cs typeface="+mn-lt"/>
              </a:rPr>
              <a:t> good </a:t>
            </a:r>
            <a:r>
              <a:rPr lang="it-IT" dirty="0" err="1">
                <a:ea typeface="+mn-lt"/>
                <a:cs typeface="+mn-lt"/>
              </a:rPr>
              <a:t>atoms</a:t>
            </a:r>
            <a:r>
              <a:rPr lang="it-IT" dirty="0">
                <a:ea typeface="+mn-lt"/>
                <a:cs typeface="+mn-lt"/>
              </a:rPr>
              <a:t>.</a:t>
            </a:r>
          </a:p>
        </p:txBody>
      </p:sp>
      <p:pic>
        <p:nvPicPr>
          <p:cNvPr id="3" name="Immagine 2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F0114360-3CEA-F427-3C54-E26AAC9B6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273" y="1929502"/>
            <a:ext cx="5039278" cy="381621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807164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F694AD-9AA1-069F-3A3E-D8224716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499435" cy="952288"/>
          </a:xfrm>
        </p:spPr>
        <p:txBody>
          <a:bodyPr/>
          <a:lstStyle/>
          <a:p>
            <a:r>
              <a:rPr lang="it-IT" sz="4000" dirty="0" err="1">
                <a:ea typeface="+mj-lt"/>
                <a:cs typeface="+mj-lt"/>
              </a:rPr>
              <a:t>Conclusion</a:t>
            </a:r>
            <a:endParaRPr lang="it-IT" dirty="0" err="1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AA23775D-AFC8-EFBB-9AF4-6CB30F9C5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703" y="2314633"/>
            <a:ext cx="10584296" cy="31638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Frank-Wolfe and </a:t>
            </a:r>
            <a:r>
              <a:rPr lang="it-IT" dirty="0" err="1">
                <a:ea typeface="+mn-lt"/>
                <a:cs typeface="+mn-lt"/>
              </a:rPr>
              <a:t>its</a:t>
            </a:r>
            <a:r>
              <a:rPr lang="it-IT" dirty="0">
                <a:ea typeface="+mn-lt"/>
                <a:cs typeface="+mn-lt"/>
              </a:rPr>
              <a:t> variants are effective for generating adversarial examples within constraint sets.</a:t>
            </a:r>
          </a:p>
          <a:p>
            <a:pPr marL="285750" indent="-28575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Momentum FW </a:t>
            </a:r>
            <a:r>
              <a:rPr lang="it-IT" dirty="0" err="1">
                <a:ea typeface="+mn-lt"/>
                <a:cs typeface="+mn-lt"/>
              </a:rPr>
              <a:t>significantly</a:t>
            </a:r>
            <a:r>
              <a:rPr lang="it-IT" dirty="0">
                <a:ea typeface="+mn-lt"/>
                <a:cs typeface="+mn-lt"/>
              </a:rPr>
              <a:t> improves convergence rates.</a:t>
            </a:r>
          </a:p>
          <a:p>
            <a:pPr marL="285750" indent="-28575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AFW </a:t>
            </a:r>
            <a:r>
              <a:rPr lang="it-IT" dirty="0" err="1">
                <a:ea typeface="+mn-lt"/>
                <a:cs typeface="+mn-lt"/>
              </a:rPr>
              <a:t>variants</a:t>
            </a:r>
            <a:r>
              <a:rPr lang="it-IT" dirty="0">
                <a:ea typeface="+mn-lt"/>
                <a:cs typeface="+mn-lt"/>
              </a:rPr>
              <a:t> </a:t>
            </a:r>
            <a:r>
              <a:rPr lang="it-IT" dirty="0" err="1">
                <a:ea typeface="+mn-lt"/>
                <a:cs typeface="+mn-lt"/>
              </a:rPr>
              <a:t>have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contextual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applications</a:t>
            </a:r>
            <a:r>
              <a:rPr lang="it-IT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Choice of ϵ to be </a:t>
            </a:r>
            <a:r>
              <a:rPr lang="it-IT" dirty="0" err="1">
                <a:ea typeface="+mn-lt"/>
                <a:cs typeface="+mn-lt"/>
              </a:rPr>
              <a:t>scaled</a:t>
            </a:r>
            <a:r>
              <a:rPr lang="it-IT" dirty="0">
                <a:ea typeface="+mn-lt"/>
                <a:cs typeface="+mn-lt"/>
              </a:rPr>
              <a:t> with dataset and model </a:t>
            </a:r>
            <a:r>
              <a:rPr lang="it-IT" dirty="0" err="1">
                <a:ea typeface="+mn-lt"/>
                <a:cs typeface="+mn-lt"/>
              </a:rPr>
              <a:t>complexity</a:t>
            </a:r>
            <a:r>
              <a:rPr lang="it-IT" dirty="0">
                <a:ea typeface="+mn-lt"/>
                <a:cs typeface="+mn-lt"/>
              </a:rPr>
              <a:t>.</a:t>
            </a:r>
          </a:p>
          <a:p>
            <a:endParaRPr lang="it-I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056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AB9D09-7FBA-3B37-7373-A7F14F2D4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86" y="893242"/>
            <a:ext cx="10506991" cy="50767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 err="1">
                <a:ea typeface="+mn-lt"/>
                <a:cs typeface="+mn-lt"/>
              </a:rPr>
              <a:t>Adversarial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attacks</a:t>
            </a:r>
            <a:r>
              <a:rPr lang="it-IT" dirty="0">
                <a:ea typeface="+mn-lt"/>
                <a:cs typeface="+mn-lt"/>
              </a:rPr>
              <a:t> on deep </a:t>
            </a:r>
            <a:r>
              <a:rPr lang="it-IT" dirty="0" err="1">
                <a:ea typeface="+mn-lt"/>
                <a:cs typeface="+mn-lt"/>
              </a:rPr>
              <a:t>neural</a:t>
            </a:r>
            <a:r>
              <a:rPr lang="it-IT" dirty="0">
                <a:ea typeface="+mn-lt"/>
                <a:cs typeface="+mn-lt"/>
              </a:rPr>
              <a:t> networks create </a:t>
            </a:r>
            <a:r>
              <a:rPr lang="it-IT" dirty="0" err="1">
                <a:ea typeface="+mn-lt"/>
                <a:cs typeface="+mn-lt"/>
              </a:rPr>
              <a:t>minimally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perturbed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examples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that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degrade</a:t>
            </a:r>
            <a:r>
              <a:rPr lang="it-IT" dirty="0">
                <a:ea typeface="+mn-lt"/>
                <a:cs typeface="+mn-lt"/>
              </a:rPr>
              <a:t> model performance.</a:t>
            </a:r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White-box </a:t>
            </a:r>
            <a:r>
              <a:rPr lang="it-IT" dirty="0" err="1">
                <a:ea typeface="+mn-lt"/>
                <a:cs typeface="+mn-lt"/>
              </a:rPr>
              <a:t>attacks</a:t>
            </a:r>
            <a:r>
              <a:rPr lang="it-IT" dirty="0">
                <a:ea typeface="+mn-lt"/>
                <a:cs typeface="+mn-lt"/>
              </a:rPr>
              <a:t> exploit a </a:t>
            </a:r>
            <a:r>
              <a:rPr lang="it-IT" dirty="0" err="1">
                <a:ea typeface="+mn-lt"/>
                <a:cs typeface="+mn-lt"/>
              </a:rPr>
              <a:t>model's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architecture</a:t>
            </a:r>
            <a:r>
              <a:rPr lang="it-IT" dirty="0">
                <a:ea typeface="+mn-lt"/>
                <a:cs typeface="+mn-lt"/>
              </a:rPr>
              <a:t> and </a:t>
            </a:r>
            <a:r>
              <a:rPr lang="it-IT" dirty="0" err="1">
                <a:ea typeface="+mn-lt"/>
                <a:cs typeface="+mn-lt"/>
              </a:rPr>
              <a:t>gradients</a:t>
            </a:r>
            <a:r>
              <a:rPr lang="it-IT" dirty="0">
                <a:ea typeface="+mn-lt"/>
                <a:cs typeface="+mn-lt"/>
              </a:rPr>
              <a:t> to </a:t>
            </a:r>
            <a:r>
              <a:rPr lang="it-IT" dirty="0" err="1">
                <a:ea typeface="+mn-lt"/>
                <a:cs typeface="+mn-lt"/>
              </a:rPr>
              <a:t>craft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these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adversarial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examples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The Frank-Wolfe </a:t>
            </a:r>
            <a:r>
              <a:rPr lang="it-IT" dirty="0" err="1">
                <a:ea typeface="+mn-lt"/>
                <a:cs typeface="+mn-lt"/>
              </a:rPr>
              <a:t>algorithm</a:t>
            </a:r>
            <a:r>
              <a:rPr lang="it-IT" dirty="0">
                <a:ea typeface="+mn-lt"/>
                <a:cs typeface="+mn-lt"/>
              </a:rPr>
              <a:t> and </a:t>
            </a:r>
            <a:r>
              <a:rPr lang="it-IT" dirty="0" err="1">
                <a:ea typeface="+mn-lt"/>
                <a:cs typeface="+mn-lt"/>
              </a:rPr>
              <a:t>its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variants</a:t>
            </a:r>
            <a:r>
              <a:rPr lang="it-IT" dirty="0">
                <a:ea typeface="+mn-lt"/>
                <a:cs typeface="+mn-lt"/>
              </a:rPr>
              <a:t> are </a:t>
            </a:r>
            <a:r>
              <a:rPr lang="it-IT" dirty="0" err="1">
                <a:ea typeface="+mn-lt"/>
                <a:cs typeface="+mn-lt"/>
              </a:rPr>
              <a:t>efficient</a:t>
            </a:r>
            <a:r>
              <a:rPr lang="it-IT" dirty="0">
                <a:ea typeface="+mn-lt"/>
                <a:cs typeface="+mn-lt"/>
              </a:rPr>
              <a:t> in </a:t>
            </a:r>
            <a:r>
              <a:rPr lang="it-IT" dirty="0" err="1">
                <a:ea typeface="+mn-lt"/>
                <a:cs typeface="+mn-lt"/>
              </a:rPr>
              <a:t>constrained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optimization</a:t>
            </a:r>
            <a:r>
              <a:rPr lang="it-IT" dirty="0">
                <a:ea typeface="+mn-lt"/>
                <a:cs typeface="+mn-lt"/>
              </a:rPr>
              <a:t>, making </a:t>
            </a:r>
            <a:r>
              <a:rPr lang="it-IT" dirty="0" err="1">
                <a:ea typeface="+mn-lt"/>
                <a:cs typeface="+mn-lt"/>
              </a:rPr>
              <a:t>them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suitable</a:t>
            </a:r>
            <a:r>
              <a:rPr lang="it-IT" dirty="0">
                <a:ea typeface="+mn-lt"/>
                <a:cs typeface="+mn-lt"/>
              </a:rPr>
              <a:t> for </a:t>
            </a:r>
            <a:r>
              <a:rPr lang="it-IT" dirty="0" err="1">
                <a:ea typeface="+mn-lt"/>
                <a:cs typeface="+mn-lt"/>
              </a:rPr>
              <a:t>generating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adversarial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examples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Frank-Wolfe and </a:t>
            </a:r>
            <a:r>
              <a:rPr lang="it-IT" dirty="0" err="1">
                <a:ea typeface="+mn-lt"/>
                <a:cs typeface="+mn-lt"/>
              </a:rPr>
              <a:t>its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variants</a:t>
            </a:r>
            <a:r>
              <a:rPr lang="it-IT" dirty="0">
                <a:ea typeface="+mn-lt"/>
                <a:cs typeface="+mn-lt"/>
              </a:rPr>
              <a:t> to non-</a:t>
            </a:r>
            <a:r>
              <a:rPr lang="it-IT" dirty="0" err="1">
                <a:ea typeface="+mn-lt"/>
                <a:cs typeface="+mn-lt"/>
              </a:rPr>
              <a:t>convex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problems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dirty="0" err="1">
                <a:ea typeface="+mn-lt"/>
                <a:cs typeface="+mn-lt"/>
              </a:rPr>
              <a:t>optimizations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affecting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convergence</a:t>
            </a:r>
            <a:r>
              <a:rPr lang="it-IT" dirty="0">
                <a:ea typeface="+mn-lt"/>
                <a:cs typeface="+mn-lt"/>
              </a:rPr>
              <a:t> and </a:t>
            </a:r>
            <a:r>
              <a:rPr lang="it-IT" dirty="0" err="1">
                <a:ea typeface="+mn-lt"/>
                <a:cs typeface="+mn-lt"/>
              </a:rPr>
              <a:t>attack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efficacy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 dirty="0"/>
          </a:p>
          <a:p>
            <a:pPr marL="285750" indent="-285750">
              <a:buFont typeface="Arial"/>
              <a:buChar char="•"/>
            </a:pPr>
            <a:r>
              <a:rPr lang="it-IT" dirty="0">
                <a:ea typeface="+mn-lt"/>
                <a:cs typeface="+mn-lt"/>
              </a:rPr>
              <a:t>Performance </a:t>
            </a:r>
            <a:r>
              <a:rPr lang="it-IT" dirty="0" err="1">
                <a:ea typeface="+mn-lt"/>
                <a:cs typeface="+mn-lt"/>
              </a:rPr>
              <a:t>comparisons</a:t>
            </a:r>
            <a:r>
              <a:rPr lang="it-IT" dirty="0">
                <a:ea typeface="+mn-lt"/>
                <a:cs typeface="+mn-lt"/>
              </a:rPr>
              <a:t> are made on MNIST, </a:t>
            </a:r>
            <a:r>
              <a:rPr lang="it-IT" dirty="0" err="1">
                <a:ea typeface="+mn-lt"/>
                <a:cs typeface="+mn-lt"/>
              </a:rPr>
              <a:t>FashionMNIST</a:t>
            </a:r>
            <a:r>
              <a:rPr lang="it-IT" dirty="0">
                <a:ea typeface="+mn-lt"/>
                <a:cs typeface="+mn-lt"/>
              </a:rPr>
              <a:t>, and CIFAR-10 datasets.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867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791494-2EF7-4E41-BFBF-39896D9F2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86" y="856895"/>
            <a:ext cx="10506991" cy="8558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err="1">
                <a:ea typeface="+mn-lt"/>
                <a:cs typeface="+mn-lt"/>
              </a:rPr>
              <a:t>Adversarial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attacks</a:t>
            </a:r>
            <a:r>
              <a:rPr lang="it-IT" dirty="0">
                <a:ea typeface="+mn-lt"/>
                <a:cs typeface="+mn-lt"/>
              </a:rPr>
              <a:t> on </a:t>
            </a:r>
            <a:r>
              <a:rPr lang="it-IT" err="1">
                <a:ea typeface="+mn-lt"/>
                <a:cs typeface="+mn-lt"/>
              </a:rPr>
              <a:t>Convolutional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Neural</a:t>
            </a:r>
            <a:r>
              <a:rPr lang="it-IT" dirty="0">
                <a:ea typeface="+mn-lt"/>
                <a:cs typeface="+mn-lt"/>
              </a:rPr>
              <a:t> Networks (</a:t>
            </a:r>
            <a:r>
              <a:rPr lang="it-IT" err="1">
                <a:ea typeface="+mn-lt"/>
                <a:cs typeface="+mn-lt"/>
              </a:rPr>
              <a:t>CNNs</a:t>
            </a:r>
            <a:r>
              <a:rPr lang="it-IT" dirty="0">
                <a:ea typeface="+mn-lt"/>
                <a:cs typeface="+mn-lt"/>
              </a:rPr>
              <a:t>) are </a:t>
            </a:r>
            <a:r>
              <a:rPr lang="it-IT" err="1">
                <a:ea typeface="+mn-lt"/>
                <a:cs typeface="+mn-lt"/>
              </a:rPr>
              <a:t>framed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as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constrained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optimization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problems</a:t>
            </a:r>
            <a:r>
              <a:rPr lang="it-IT" dirty="0">
                <a:ea typeface="+mn-lt"/>
                <a:cs typeface="+mn-lt"/>
              </a:rPr>
              <a:t>:</a:t>
            </a:r>
          </a:p>
          <a:p>
            <a:endParaRPr lang="it-IT" dirty="0">
              <a:ea typeface="+mn-lt"/>
              <a:cs typeface="+mn-lt"/>
            </a:endParaRPr>
          </a:p>
        </p:txBody>
      </p:sp>
      <p:pic>
        <p:nvPicPr>
          <p:cNvPr id="4" name="Immagine 3" descr="Immagine che contiene testo, Carattere, bianco, numero&#10;&#10;Descrizione generata automaticamente">
            <a:extLst>
              <a:ext uri="{FF2B5EF4-FFF2-40B4-BE49-F238E27FC236}">
                <a16:creationId xmlns:a16="http://schemas.microsoft.com/office/drawing/2014/main" id="{7369DA81-8E64-D3F4-CF49-4DD3C52E2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563" y="2079802"/>
            <a:ext cx="2393919" cy="123646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90649D8D-177D-33F0-F836-C9011827F024}"/>
              </a:ext>
            </a:extLst>
          </p:cNvPr>
          <p:cNvSpPr txBox="1">
            <a:spLocks/>
          </p:cNvSpPr>
          <p:nvPr/>
        </p:nvSpPr>
        <p:spPr>
          <a:xfrm>
            <a:off x="836159" y="3564952"/>
            <a:ext cx="10506991" cy="190493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ea typeface="+mn-lt"/>
                <a:cs typeface="+mn-lt"/>
              </a:rPr>
              <a:t>For </a:t>
            </a:r>
            <a:r>
              <a:rPr lang="it-IT" dirty="0" err="1">
                <a:ea typeface="+mn-lt"/>
                <a:cs typeface="+mn-lt"/>
              </a:rPr>
              <a:t>untargeted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attacks</a:t>
            </a:r>
            <a:r>
              <a:rPr lang="it-IT" dirty="0">
                <a:ea typeface="+mn-lt"/>
                <a:cs typeface="+mn-lt"/>
              </a:rPr>
              <a:t>, f(x) = </a:t>
            </a:r>
            <a:r>
              <a:rPr lang="it-IT">
                <a:ea typeface="+mn-lt"/>
                <a:cs typeface="+mn-lt"/>
              </a:rPr>
              <a:t>-</a:t>
            </a:r>
            <a:r>
              <a:rPr lang="it-IT" dirty="0">
                <a:ea typeface="+mn-lt"/>
                <a:cs typeface="+mn-lt"/>
              </a:rPr>
              <a:t>ℓ(</a:t>
            </a:r>
            <a:r>
              <a:rPr lang="it-IT">
                <a:ea typeface="+mn-lt"/>
                <a:cs typeface="+mn-lt"/>
              </a:rPr>
              <a:t>x, ŷ</a:t>
            </a:r>
            <a:r>
              <a:rPr lang="it-IT" dirty="0">
                <a:ea typeface="+mn-lt"/>
                <a:cs typeface="+mn-lt"/>
              </a:rPr>
              <a:t>), </a:t>
            </a:r>
            <a:r>
              <a:rPr lang="it-IT" dirty="0" err="1">
                <a:ea typeface="+mn-lt"/>
                <a:cs typeface="+mn-lt"/>
              </a:rPr>
              <a:t>while</a:t>
            </a:r>
            <a:r>
              <a:rPr lang="it-IT" dirty="0">
                <a:ea typeface="+mn-lt"/>
                <a:cs typeface="+mn-lt"/>
              </a:rPr>
              <a:t> for </a:t>
            </a:r>
            <a:r>
              <a:rPr lang="it-IT" dirty="0" err="1">
                <a:ea typeface="+mn-lt"/>
                <a:cs typeface="+mn-lt"/>
              </a:rPr>
              <a:t>targeted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attacks</a:t>
            </a:r>
            <a:r>
              <a:rPr lang="it-IT" dirty="0">
                <a:ea typeface="+mn-lt"/>
                <a:cs typeface="+mn-lt"/>
              </a:rPr>
              <a:t>, f(x) = ℓ(</a:t>
            </a:r>
            <a:r>
              <a:rPr lang="it-IT">
                <a:ea typeface="+mn-lt"/>
                <a:cs typeface="+mn-lt"/>
              </a:rPr>
              <a:t>x, y</a:t>
            </a:r>
            <a:r>
              <a:rPr lang="it-IT" dirty="0">
                <a:ea typeface="+mn-lt"/>
                <a:cs typeface="+mn-lt"/>
              </a:rPr>
              <a:t>), </a:t>
            </a:r>
            <a:r>
              <a:rPr lang="it-IT" dirty="0" err="1">
                <a:ea typeface="+mn-lt"/>
                <a:cs typeface="+mn-lt"/>
              </a:rPr>
              <a:t>aiming</a:t>
            </a:r>
            <a:r>
              <a:rPr lang="it-IT" dirty="0">
                <a:ea typeface="+mn-lt"/>
                <a:cs typeface="+mn-lt"/>
              </a:rPr>
              <a:t> to </a:t>
            </a:r>
            <a:r>
              <a:rPr lang="it-IT" dirty="0" err="1">
                <a:ea typeface="+mn-lt"/>
                <a:cs typeface="+mn-lt"/>
              </a:rPr>
              <a:t>maximize</a:t>
            </a:r>
            <a:r>
              <a:rPr lang="it-IT" dirty="0">
                <a:ea typeface="+mn-lt"/>
                <a:cs typeface="+mn-lt"/>
              </a:rPr>
              <a:t> the </a:t>
            </a:r>
            <a:r>
              <a:rPr lang="it-IT" dirty="0" err="1">
                <a:ea typeface="+mn-lt"/>
                <a:cs typeface="+mn-lt"/>
              </a:rPr>
              <a:t>likelihood</a:t>
            </a:r>
            <a:r>
              <a:rPr lang="it-IT" dirty="0">
                <a:ea typeface="+mn-lt"/>
                <a:cs typeface="+mn-lt"/>
              </a:rPr>
              <a:t> of an </a:t>
            </a:r>
            <a:r>
              <a:rPr lang="it-IT" dirty="0" err="1">
                <a:ea typeface="+mn-lt"/>
                <a:cs typeface="+mn-lt"/>
              </a:rPr>
              <a:t>incorrect</a:t>
            </a:r>
            <a:r>
              <a:rPr lang="it-IT" dirty="0">
                <a:ea typeface="+mn-lt"/>
                <a:cs typeface="+mn-lt"/>
              </a:rPr>
              <a:t> class </a:t>
            </a:r>
            <a:r>
              <a:rPr lang="it-IT">
                <a:ea typeface="+mn-lt"/>
                <a:cs typeface="+mn-lt"/>
              </a:rPr>
              <a:t>y ≠ ŷ</a:t>
            </a:r>
            <a:r>
              <a:rPr lang="it-IT" dirty="0">
                <a:ea typeface="+mn-lt"/>
                <a:cs typeface="+mn-lt"/>
              </a:rPr>
              <a:t>. The </a:t>
            </a:r>
            <a:r>
              <a:rPr lang="it-IT" err="1">
                <a:ea typeface="+mn-lt"/>
                <a:cs typeface="+mn-lt"/>
              </a:rPr>
              <a:t>Lp</a:t>
            </a:r>
            <a:r>
              <a:rPr lang="it-IT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constraint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limits</a:t>
            </a:r>
            <a:r>
              <a:rPr lang="it-IT" dirty="0">
                <a:ea typeface="+mn-lt"/>
                <a:cs typeface="+mn-lt"/>
              </a:rPr>
              <a:t> the </a:t>
            </a:r>
            <a:r>
              <a:rPr lang="it-IT" dirty="0" err="1">
                <a:ea typeface="+mn-lt"/>
                <a:cs typeface="+mn-lt"/>
              </a:rPr>
              <a:t>perturbation</a:t>
            </a:r>
            <a:r>
              <a:rPr lang="it-IT" dirty="0">
                <a:ea typeface="+mn-lt"/>
                <a:cs typeface="+mn-lt"/>
              </a:rPr>
              <a:t> size to </a:t>
            </a:r>
            <a:r>
              <a:rPr lang="it-IT" dirty="0" err="1">
                <a:ea typeface="+mn-lt"/>
                <a:cs typeface="+mn-lt"/>
              </a:rPr>
              <a:t>ensure</a:t>
            </a:r>
            <a:r>
              <a:rPr lang="it-IT" dirty="0">
                <a:ea typeface="+mn-lt"/>
                <a:cs typeface="+mn-lt"/>
              </a:rPr>
              <a:t> minimal </a:t>
            </a:r>
            <a:r>
              <a:rPr lang="it-IT" dirty="0" err="1">
                <a:ea typeface="+mn-lt"/>
                <a:cs typeface="+mn-lt"/>
              </a:rPr>
              <a:t>perceptibility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dirty="0" err="1">
                <a:ea typeface="+mn-lt"/>
                <a:cs typeface="+mn-lt"/>
              </a:rPr>
              <a:t>where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>
                <a:ea typeface="+mn-lt"/>
                <a:cs typeface="+mn-lt"/>
              </a:rPr>
              <a:t>p </a:t>
            </a:r>
            <a:r>
              <a:rPr lang="it-IT" dirty="0">
                <a:ea typeface="+mn-lt"/>
                <a:cs typeface="+mn-lt"/>
              </a:rPr>
              <a:t>can be 2 or ∞. </a:t>
            </a:r>
            <a:r>
              <a:rPr lang="it-IT" dirty="0" err="1">
                <a:ea typeface="+mn-lt"/>
                <a:cs typeface="+mn-lt"/>
              </a:rPr>
              <a:t>This</a:t>
            </a:r>
            <a:r>
              <a:rPr lang="it-IT" dirty="0">
                <a:ea typeface="+mn-lt"/>
                <a:cs typeface="+mn-lt"/>
              </a:rPr>
              <a:t> makes </a:t>
            </a:r>
            <a:r>
              <a:rPr lang="it-IT" dirty="0" err="1">
                <a:ea typeface="+mn-lt"/>
                <a:cs typeface="+mn-lt"/>
              </a:rPr>
              <a:t>traditional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gradient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descent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ineffective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dirty="0" err="1">
                <a:ea typeface="+mn-lt"/>
                <a:cs typeface="+mn-lt"/>
              </a:rPr>
              <a:t>necessitating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methods</a:t>
            </a:r>
            <a:r>
              <a:rPr lang="it-IT" dirty="0">
                <a:ea typeface="+mn-lt"/>
                <a:cs typeface="+mn-lt"/>
              </a:rPr>
              <a:t> like Frank-Wolfe </a:t>
            </a:r>
            <a:r>
              <a:rPr lang="it-IT" dirty="0" err="1">
                <a:ea typeface="+mn-lt"/>
                <a:cs typeface="+mn-lt"/>
              </a:rPr>
              <a:t>that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inherently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respect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constraints</a:t>
            </a:r>
            <a:r>
              <a:rPr lang="it-IT" dirty="0">
                <a:ea typeface="+mn-lt"/>
                <a:cs typeface="+mn-lt"/>
              </a:rPr>
              <a:t>.</a:t>
            </a:r>
            <a:endParaRPr lang="it-IT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8102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F694AD-9AA1-069F-3A3E-D8224716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499435" cy="952288"/>
          </a:xfrm>
        </p:spPr>
        <p:txBody>
          <a:bodyPr/>
          <a:lstStyle/>
          <a:p>
            <a:r>
              <a:rPr lang="it-IT" sz="4000" dirty="0" err="1"/>
              <a:t>Problem</a:t>
            </a:r>
            <a:r>
              <a:rPr lang="it-IT" sz="4000" dirty="0"/>
              <a:t> </a:t>
            </a:r>
            <a:r>
              <a:rPr lang="it-IT" sz="4000" dirty="0" err="1"/>
              <a:t>statement</a:t>
            </a:r>
            <a:endParaRPr lang="it-IT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EA6858-758D-454B-743D-0E037722C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052946"/>
            <a:ext cx="10506991" cy="12995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>
                <a:ea typeface="+mn-lt"/>
                <a:cs typeface="+mn-lt"/>
              </a:rPr>
              <a:t>The Frank-Wolfe (FW) </a:t>
            </a:r>
            <a:r>
              <a:rPr lang="it-IT" dirty="0" err="1">
                <a:ea typeface="+mn-lt"/>
                <a:cs typeface="+mn-lt"/>
              </a:rPr>
              <a:t>algorithm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is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ideal</a:t>
            </a:r>
            <a:r>
              <a:rPr lang="it-IT" dirty="0">
                <a:ea typeface="+mn-lt"/>
                <a:cs typeface="+mn-lt"/>
              </a:rPr>
              <a:t> for </a:t>
            </a:r>
            <a:r>
              <a:rPr lang="it-IT" dirty="0" err="1">
                <a:ea typeface="+mn-lt"/>
                <a:cs typeface="+mn-lt"/>
              </a:rPr>
              <a:t>our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problem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because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it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maintains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feasibility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within</a:t>
            </a:r>
            <a:r>
              <a:rPr lang="it-IT" dirty="0">
                <a:ea typeface="+mn-lt"/>
                <a:cs typeface="+mn-lt"/>
              </a:rPr>
              <a:t> the </a:t>
            </a:r>
            <a:r>
              <a:rPr lang="it-IT" dirty="0" err="1">
                <a:ea typeface="+mn-lt"/>
                <a:cs typeface="+mn-lt"/>
              </a:rPr>
              <a:t>constraint</a:t>
            </a:r>
            <a:r>
              <a:rPr lang="it-IT" dirty="0">
                <a:ea typeface="+mn-lt"/>
                <a:cs typeface="+mn-lt"/>
              </a:rPr>
              <a:t> set </a:t>
            </a:r>
            <a:r>
              <a:rPr lang="it-IT" dirty="0" err="1">
                <a:ea typeface="+mn-lt"/>
                <a:cs typeface="+mn-lt"/>
              </a:rPr>
              <a:t>at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each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iteration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through</a:t>
            </a:r>
            <a:r>
              <a:rPr lang="it-IT" dirty="0">
                <a:ea typeface="+mn-lt"/>
                <a:cs typeface="+mn-lt"/>
              </a:rPr>
              <a:t> a Linear </a:t>
            </a:r>
            <a:r>
              <a:rPr lang="it-IT" dirty="0" err="1">
                <a:ea typeface="+mn-lt"/>
                <a:cs typeface="+mn-lt"/>
              </a:rPr>
              <a:t>Minimization</a:t>
            </a:r>
            <a:r>
              <a:rPr lang="it-IT" dirty="0">
                <a:ea typeface="+mn-lt"/>
                <a:cs typeface="+mn-lt"/>
              </a:rPr>
              <a:t> Oracle (LMO):</a:t>
            </a:r>
            <a:endParaRPr lang="it-IT" dirty="0"/>
          </a:p>
        </p:txBody>
      </p:sp>
      <p:pic>
        <p:nvPicPr>
          <p:cNvPr id="4" name="Immagine 3" descr="Immagine che contiene Carattere, testo, tipografia, calligrafia&#10;&#10;Descrizione generata automaticamente">
            <a:extLst>
              <a:ext uri="{FF2B5EF4-FFF2-40B4-BE49-F238E27FC236}">
                <a16:creationId xmlns:a16="http://schemas.microsoft.com/office/drawing/2014/main" id="{267AC5A3-4FA9-167E-0503-A92DC2E72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979" y="3428578"/>
            <a:ext cx="5296624" cy="60851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EC629816-6C71-29DB-67E9-00744C4B5C18}"/>
              </a:ext>
            </a:extLst>
          </p:cNvPr>
          <p:cNvSpPr txBox="1">
            <a:spLocks/>
          </p:cNvSpPr>
          <p:nvPr/>
        </p:nvSpPr>
        <p:spPr>
          <a:xfrm>
            <a:off x="480671" y="4491346"/>
            <a:ext cx="10506991" cy="129950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ea typeface="+mn-lt"/>
                <a:cs typeface="+mn-lt"/>
              </a:rPr>
              <a:t>The LMO </a:t>
            </a:r>
            <a:r>
              <a:rPr lang="it-IT" dirty="0" err="1">
                <a:ea typeface="+mn-lt"/>
                <a:cs typeface="+mn-lt"/>
              </a:rPr>
              <a:t>ensures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significant</a:t>
            </a:r>
            <a:r>
              <a:rPr lang="it-IT" dirty="0">
                <a:ea typeface="+mn-lt"/>
                <a:cs typeface="+mn-lt"/>
              </a:rPr>
              <a:t> progress </a:t>
            </a:r>
            <a:r>
              <a:rPr lang="it-IT" dirty="0" err="1">
                <a:ea typeface="+mn-lt"/>
                <a:cs typeface="+mn-lt"/>
              </a:rPr>
              <a:t>towards</a:t>
            </a:r>
            <a:r>
              <a:rPr lang="it-IT" dirty="0">
                <a:ea typeface="+mn-lt"/>
                <a:cs typeface="+mn-lt"/>
              </a:rPr>
              <a:t> the </a:t>
            </a:r>
            <a:r>
              <a:rPr lang="it-IT" dirty="0" err="1">
                <a:ea typeface="+mn-lt"/>
                <a:cs typeface="+mn-lt"/>
              </a:rPr>
              <a:t>solution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while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respecting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constraints</a:t>
            </a:r>
            <a:r>
              <a:rPr lang="it-IT" dirty="0">
                <a:ea typeface="+mn-lt"/>
                <a:cs typeface="+mn-lt"/>
              </a:rPr>
              <a:t>, </a:t>
            </a:r>
            <a:r>
              <a:rPr lang="it-IT" dirty="0" err="1">
                <a:ea typeface="+mn-lt"/>
                <a:cs typeface="+mn-lt"/>
              </a:rPr>
              <a:t>enhancing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efficiency</a:t>
            </a:r>
            <a:r>
              <a:rPr lang="it-IT" dirty="0">
                <a:ea typeface="+mn-lt"/>
                <a:cs typeface="+mn-lt"/>
              </a:rPr>
              <a:t> and </a:t>
            </a:r>
            <a:r>
              <a:rPr lang="it-IT" dirty="0" err="1">
                <a:ea typeface="+mn-lt"/>
                <a:cs typeface="+mn-lt"/>
              </a:rPr>
              <a:t>convergence</a:t>
            </a:r>
            <a:r>
              <a:rPr lang="it-IT" dirty="0">
                <a:ea typeface="+mn-lt"/>
                <a:cs typeface="+mn-lt"/>
              </a:rPr>
              <a:t>.</a:t>
            </a:r>
          </a:p>
          <a:p>
            <a:r>
              <a:rPr lang="it-IT" dirty="0" err="1">
                <a:ea typeface="+mn-lt"/>
                <a:cs typeface="+mn-lt"/>
              </a:rPr>
              <a:t>Convergence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criterion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given</a:t>
            </a:r>
            <a:r>
              <a:rPr lang="it-IT" dirty="0">
                <a:ea typeface="+mn-lt"/>
                <a:cs typeface="+mn-lt"/>
              </a:rPr>
              <a:t> by FW gap </a:t>
            </a:r>
            <a:r>
              <a:rPr lang="it-IT" dirty="0" err="1">
                <a:ea typeface="+mn-lt"/>
                <a:cs typeface="+mn-lt"/>
              </a:rPr>
              <a:t>less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than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threshold</a:t>
            </a:r>
            <a:r>
              <a:rPr lang="it-IT" dirty="0">
                <a:ea typeface="+mn-lt"/>
                <a:cs typeface="+mn-lt"/>
              </a:rPr>
              <a:t>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DD73F-C08E-7754-CE81-096F4AF3D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762" y="5224971"/>
            <a:ext cx="2818881" cy="49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19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F694AD-9AA1-069F-3A3E-D8224716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499435" cy="952288"/>
          </a:xfrm>
        </p:spPr>
        <p:txBody>
          <a:bodyPr/>
          <a:lstStyle/>
          <a:p>
            <a:r>
              <a:rPr lang="it-IT" sz="4000" err="1"/>
              <a:t>Problem</a:t>
            </a:r>
            <a:r>
              <a:rPr lang="it-IT" sz="4000"/>
              <a:t> </a:t>
            </a:r>
            <a:r>
              <a:rPr lang="it-IT" sz="4000" err="1"/>
              <a:t>statement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E030D9A7-698C-E8DC-8792-3423D3459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022952"/>
            <a:ext cx="10496553" cy="41175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1800" dirty="0" err="1"/>
              <a:t>We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dirty="0" err="1">
                <a:ea typeface="+mn-lt"/>
                <a:cs typeface="+mn-lt"/>
              </a:rPr>
              <a:t>have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dirty="0" err="1">
                <a:ea typeface="+mn-lt"/>
                <a:cs typeface="+mn-lt"/>
              </a:rPr>
              <a:t>closed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dirty="0" err="1">
                <a:ea typeface="+mn-lt"/>
                <a:cs typeface="+mn-lt"/>
              </a:rPr>
              <a:t>form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dirty="0" err="1">
                <a:ea typeface="+mn-lt"/>
                <a:cs typeface="+mn-lt"/>
              </a:rPr>
              <a:t>solutions</a:t>
            </a:r>
            <a:r>
              <a:rPr lang="it-IT" sz="1800" dirty="0">
                <a:ea typeface="+mn-lt"/>
                <a:cs typeface="+mn-lt"/>
              </a:rPr>
              <a:t> </a:t>
            </a:r>
            <a:r>
              <a:rPr lang="it-IT" sz="1800" dirty="0" err="1">
                <a:ea typeface="+mn-lt"/>
                <a:cs typeface="+mn-lt"/>
              </a:rPr>
              <a:t>depending</a:t>
            </a:r>
            <a:r>
              <a:rPr lang="it-IT" sz="1800" dirty="0">
                <a:ea typeface="+mn-lt"/>
                <a:cs typeface="+mn-lt"/>
              </a:rPr>
              <a:t> on the p.</a:t>
            </a:r>
            <a:endParaRPr lang="it-IT" sz="1800" dirty="0"/>
          </a:p>
          <a:p>
            <a:r>
              <a:rPr lang="it-IT" sz="2000" dirty="0"/>
              <a:t> For p = </a:t>
            </a:r>
            <a:r>
              <a:rPr lang="it-IT" sz="2000" dirty="0">
                <a:ea typeface="+mn-lt"/>
                <a:cs typeface="+mn-lt"/>
              </a:rPr>
              <a:t>∞,</a:t>
            </a:r>
            <a:endParaRPr lang="it-IT" sz="2000" dirty="0"/>
          </a:p>
          <a:p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 For p = 1,</a:t>
            </a:r>
          </a:p>
          <a:p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 For p = 2,</a:t>
            </a:r>
          </a:p>
          <a:p>
            <a:endParaRPr lang="it-IT" sz="1800" dirty="0"/>
          </a:p>
        </p:txBody>
      </p:sp>
      <p:pic>
        <p:nvPicPr>
          <p:cNvPr id="15" name="Immagine 14" descr="Immagine che contiene Carattere, testo, bianco, linea&#10;&#10;Descrizione generata automaticamente">
            <a:extLst>
              <a:ext uri="{FF2B5EF4-FFF2-40B4-BE49-F238E27FC236}">
                <a16:creationId xmlns:a16="http://schemas.microsoft.com/office/drawing/2014/main" id="{842C144B-DB9C-CBA2-BDA2-35C33BC69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91" y="2917259"/>
            <a:ext cx="4973878" cy="38674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6" name="Immagine 15" descr="Immagine che contiene testo, Carattere, linea, bianco&#10;&#10;Descrizione generata automaticamente">
            <a:extLst>
              <a:ext uri="{FF2B5EF4-FFF2-40B4-BE49-F238E27FC236}">
                <a16:creationId xmlns:a16="http://schemas.microsoft.com/office/drawing/2014/main" id="{8618FC27-1C7B-9BAE-0511-4A802B453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83" y="4204113"/>
            <a:ext cx="4688258" cy="38087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8" name="Immagine 17" descr="Immagine che contiene testo, Carattere, linea, bianco&#10;&#10;Descrizione generata automaticamente">
            <a:extLst>
              <a:ext uri="{FF2B5EF4-FFF2-40B4-BE49-F238E27FC236}">
                <a16:creationId xmlns:a16="http://schemas.microsoft.com/office/drawing/2014/main" id="{53D12666-D29B-32B2-9C05-38EB6DDE2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478" y="5469112"/>
            <a:ext cx="4458222" cy="51265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65006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F694AD-9AA1-069F-3A3E-D8224716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499435" cy="952288"/>
          </a:xfrm>
        </p:spPr>
        <p:txBody>
          <a:bodyPr/>
          <a:lstStyle/>
          <a:p>
            <a:r>
              <a:rPr lang="it-IT" sz="4000" dirty="0"/>
              <a:t>The Frank-Wolfe </a:t>
            </a:r>
            <a:r>
              <a:rPr lang="it-IT" sz="4000" dirty="0" err="1"/>
              <a:t>algorithm</a:t>
            </a:r>
            <a:endParaRPr lang="it-IT" dirty="0" err="1"/>
          </a:p>
        </p:txBody>
      </p:sp>
      <p:pic>
        <p:nvPicPr>
          <p:cNvPr id="8" name="Immagine 7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1CF63303-9904-D807-AAC1-DFA5C50B3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08" y="2148448"/>
            <a:ext cx="9320696" cy="374275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0481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F694AD-9AA1-069F-3A3E-D8224716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499435" cy="952288"/>
          </a:xfrm>
        </p:spPr>
        <p:txBody>
          <a:bodyPr/>
          <a:lstStyle/>
          <a:p>
            <a:r>
              <a:rPr lang="it-IT" sz="4000" dirty="0"/>
              <a:t>How general Frank-Wolfe works</a:t>
            </a:r>
            <a:endParaRPr lang="it-IT" dirty="0"/>
          </a:p>
        </p:txBody>
      </p:sp>
      <p:pic>
        <p:nvPicPr>
          <p:cNvPr id="9" name="Immagine 8" descr="Immagine che contiene schermata, spazio, linea, astronomia&#10;&#10;Descrizione generata automaticamente">
            <a:extLst>
              <a:ext uri="{FF2B5EF4-FFF2-40B4-BE49-F238E27FC236}">
                <a16:creationId xmlns:a16="http://schemas.microsoft.com/office/drawing/2014/main" id="{CEECCBC2-14B3-BFC5-916A-C50178B65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707" y="2071188"/>
            <a:ext cx="6096000" cy="385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5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F694AD-9AA1-069F-3A3E-D8224716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499435" cy="952288"/>
          </a:xfrm>
        </p:spPr>
        <p:txBody>
          <a:bodyPr/>
          <a:lstStyle/>
          <a:p>
            <a:r>
              <a:rPr lang="it-IT" sz="4000" dirty="0"/>
              <a:t>FW </a:t>
            </a:r>
            <a:r>
              <a:rPr lang="en-US" sz="4000" dirty="0"/>
              <a:t>Variants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AA23775D-AFC8-EFBB-9AF4-6CB30F9C5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703" y="2314633"/>
            <a:ext cx="5555989" cy="344795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z="1600" b="1" dirty="0">
                <a:ea typeface="+mn-lt"/>
                <a:cs typeface="+mn-lt"/>
              </a:rPr>
              <a:t>Momentum Frank-Wolfe</a:t>
            </a:r>
            <a:r>
              <a:rPr lang="it-IT" sz="1600" dirty="0">
                <a:ea typeface="+mn-lt"/>
                <a:cs typeface="+mn-lt"/>
              </a:rPr>
              <a:t> (</a:t>
            </a:r>
            <a:r>
              <a:rPr lang="it-IT" sz="1600" dirty="0" err="1">
                <a:ea typeface="+mn-lt"/>
                <a:cs typeface="+mn-lt"/>
              </a:rPr>
              <a:t>generic</a:t>
            </a:r>
            <a:r>
              <a:rPr lang="it-IT" sz="1600" dirty="0">
                <a:ea typeface="+mn-lt"/>
                <a:cs typeface="+mn-lt"/>
              </a:rPr>
              <a:t>, </a:t>
            </a:r>
            <a:r>
              <a:rPr lang="it-IT" sz="1600" dirty="0" err="1">
                <a:ea typeface="+mn-lt"/>
                <a:cs typeface="+mn-lt"/>
              </a:rPr>
              <a:t>applicable</a:t>
            </a:r>
            <a:r>
              <a:rPr lang="it-IT" sz="1600" dirty="0">
                <a:ea typeface="+mn-lt"/>
                <a:cs typeface="+mn-lt"/>
              </a:rPr>
              <a:t> to the </a:t>
            </a:r>
            <a:r>
              <a:rPr lang="it-IT" sz="1600" dirty="0" err="1">
                <a:ea typeface="+mn-lt"/>
                <a:cs typeface="+mn-lt"/>
              </a:rPr>
              <a:t>two</a:t>
            </a:r>
            <a:r>
              <a:rPr lang="it-IT" sz="1600" dirty="0">
                <a:ea typeface="+mn-lt"/>
                <a:cs typeface="+mn-lt"/>
              </a:rPr>
              <a:t> </a:t>
            </a:r>
            <a:r>
              <a:rPr lang="it-IT" sz="1600" dirty="0" err="1">
                <a:ea typeface="+mn-lt"/>
                <a:cs typeface="+mn-lt"/>
              </a:rPr>
              <a:t>below</a:t>
            </a:r>
            <a:r>
              <a:rPr lang="it-IT" sz="1600" dirty="0">
                <a:ea typeface="+mn-lt"/>
                <a:cs typeface="+mn-lt"/>
              </a:rPr>
              <a:t>):</a:t>
            </a:r>
            <a:endParaRPr lang="it-IT" sz="1600" dirty="0"/>
          </a:p>
          <a:p>
            <a:r>
              <a:rPr lang="it-IT" sz="1400" dirty="0">
                <a:ea typeface="+mn-lt"/>
                <a:cs typeface="+mn-lt"/>
              </a:rPr>
              <a:t> </a:t>
            </a:r>
            <a:r>
              <a:rPr lang="it-IT" sz="1400" dirty="0" err="1">
                <a:ea typeface="+mn-lt"/>
                <a:cs typeface="+mn-lt"/>
              </a:rPr>
              <a:t>Adds</a:t>
            </a:r>
            <a:r>
              <a:rPr lang="it-IT" sz="1400" dirty="0">
                <a:ea typeface="+mn-lt"/>
                <a:cs typeface="+mn-lt"/>
              </a:rPr>
              <a:t> </a:t>
            </a:r>
            <a:r>
              <a:rPr lang="it-IT" sz="1400" dirty="0" err="1">
                <a:ea typeface="+mn-lt"/>
                <a:cs typeface="+mn-lt"/>
              </a:rPr>
              <a:t>momentum</a:t>
            </a:r>
            <a:r>
              <a:rPr lang="it-IT" sz="1400" dirty="0">
                <a:ea typeface="+mn-lt"/>
                <a:cs typeface="+mn-lt"/>
              </a:rPr>
              <a:t> to </a:t>
            </a:r>
            <a:r>
              <a:rPr lang="it-IT" sz="1400" dirty="0" err="1">
                <a:ea typeface="+mn-lt"/>
                <a:cs typeface="+mn-lt"/>
              </a:rPr>
              <a:t>improve</a:t>
            </a:r>
            <a:r>
              <a:rPr lang="it-IT" sz="1400" dirty="0">
                <a:ea typeface="+mn-lt"/>
                <a:cs typeface="+mn-lt"/>
              </a:rPr>
              <a:t> </a:t>
            </a:r>
            <a:r>
              <a:rPr lang="it-IT" sz="1400" dirty="0" err="1">
                <a:ea typeface="+mn-lt"/>
                <a:cs typeface="+mn-lt"/>
              </a:rPr>
              <a:t>convergence</a:t>
            </a:r>
            <a:r>
              <a:rPr lang="it-IT" sz="1400" dirty="0">
                <a:ea typeface="+mn-lt"/>
                <a:cs typeface="+mn-lt"/>
              </a:rPr>
              <a:t> by </a:t>
            </a:r>
            <a:r>
              <a:rPr lang="it-IT" sz="1400" dirty="0" err="1">
                <a:ea typeface="+mn-lt"/>
                <a:cs typeface="+mn-lt"/>
              </a:rPr>
              <a:t>considering</a:t>
            </a:r>
            <a:r>
              <a:rPr lang="it-IT" sz="1400" dirty="0">
                <a:ea typeface="+mn-lt"/>
                <a:cs typeface="+mn-lt"/>
              </a:rPr>
              <a:t> an </a:t>
            </a:r>
            <a:r>
              <a:rPr lang="it-IT" sz="1400" dirty="0" err="1">
                <a:ea typeface="+mn-lt"/>
                <a:cs typeface="+mn-lt"/>
              </a:rPr>
              <a:t>exponentially</a:t>
            </a:r>
            <a:r>
              <a:rPr lang="it-IT" sz="1400" dirty="0">
                <a:ea typeface="+mn-lt"/>
                <a:cs typeface="+mn-lt"/>
              </a:rPr>
              <a:t> </a:t>
            </a:r>
            <a:r>
              <a:rPr lang="it-IT" sz="1400" dirty="0" err="1">
                <a:ea typeface="+mn-lt"/>
                <a:cs typeface="+mn-lt"/>
              </a:rPr>
              <a:t>weighted</a:t>
            </a:r>
            <a:r>
              <a:rPr lang="it-IT" sz="1400" dirty="0">
                <a:ea typeface="+mn-lt"/>
                <a:cs typeface="+mn-lt"/>
              </a:rPr>
              <a:t> </a:t>
            </a:r>
            <a:r>
              <a:rPr lang="it-IT" sz="1400" dirty="0" err="1">
                <a:ea typeface="+mn-lt"/>
                <a:cs typeface="+mn-lt"/>
              </a:rPr>
              <a:t>average</a:t>
            </a:r>
            <a:r>
              <a:rPr lang="it-IT" sz="1400" dirty="0">
                <a:ea typeface="+mn-lt"/>
                <a:cs typeface="+mn-lt"/>
              </a:rPr>
              <a:t> of </a:t>
            </a:r>
            <a:r>
              <a:rPr lang="it-IT" sz="1400" dirty="0" err="1">
                <a:ea typeface="+mn-lt"/>
                <a:cs typeface="+mn-lt"/>
              </a:rPr>
              <a:t>gradients</a:t>
            </a:r>
            <a:r>
              <a:rPr lang="it-IT" sz="1400" dirty="0">
                <a:ea typeface="+mn-lt"/>
                <a:cs typeface="+mn-lt"/>
              </a:rPr>
              <a:t>.</a:t>
            </a:r>
            <a:endParaRPr lang="it-IT" sz="1400" dirty="0"/>
          </a:p>
          <a:p>
            <a:endParaRPr lang="it-IT" sz="1400" dirty="0">
              <a:ea typeface="+mn-lt"/>
              <a:cs typeface="+mn-lt"/>
            </a:endParaRPr>
          </a:p>
          <a:p>
            <a:r>
              <a:rPr lang="it-IT" sz="1600" dirty="0" err="1">
                <a:ea typeface="+mn-lt"/>
                <a:cs typeface="+mn-lt"/>
              </a:rPr>
              <a:t>Away</a:t>
            </a:r>
            <a:r>
              <a:rPr lang="it-IT" sz="1600" dirty="0">
                <a:ea typeface="+mn-lt"/>
                <a:cs typeface="+mn-lt"/>
              </a:rPr>
              <a:t>-Step Frank-Wolfe (</a:t>
            </a:r>
            <a:r>
              <a:rPr lang="it-IT" sz="1600" b="1" dirty="0">
                <a:ea typeface="+mn-lt"/>
                <a:cs typeface="+mn-lt"/>
              </a:rPr>
              <a:t>AFW</a:t>
            </a:r>
            <a:r>
              <a:rPr lang="it-IT" sz="1600" dirty="0">
                <a:ea typeface="+mn-lt"/>
                <a:cs typeface="+mn-lt"/>
              </a:rPr>
              <a:t>):</a:t>
            </a:r>
          </a:p>
          <a:p>
            <a:r>
              <a:rPr lang="it-IT" sz="1400" dirty="0">
                <a:ea typeface="+mn-lt"/>
                <a:cs typeface="+mn-lt"/>
              </a:rPr>
              <a:t> </a:t>
            </a:r>
            <a:r>
              <a:rPr lang="it-IT" sz="1400" dirty="0" err="1">
                <a:ea typeface="+mn-lt"/>
                <a:cs typeface="+mn-lt"/>
              </a:rPr>
              <a:t>Moves</a:t>
            </a:r>
            <a:r>
              <a:rPr lang="it-IT" sz="1400" dirty="0">
                <a:ea typeface="+mn-lt"/>
                <a:cs typeface="+mn-lt"/>
              </a:rPr>
              <a:t> </a:t>
            </a:r>
            <a:r>
              <a:rPr lang="it-IT" sz="1400" dirty="0" err="1">
                <a:ea typeface="+mn-lt"/>
                <a:cs typeface="+mn-lt"/>
              </a:rPr>
              <a:t>away</a:t>
            </a:r>
            <a:r>
              <a:rPr lang="it-IT" sz="1400" dirty="0">
                <a:ea typeface="+mn-lt"/>
                <a:cs typeface="+mn-lt"/>
              </a:rPr>
              <a:t> from </a:t>
            </a:r>
            <a:r>
              <a:rPr lang="it-IT" sz="1400" dirty="0" err="1">
                <a:ea typeface="+mn-lt"/>
                <a:cs typeface="+mn-lt"/>
              </a:rPr>
              <a:t>bad</a:t>
            </a:r>
            <a:r>
              <a:rPr lang="it-IT" sz="1400" dirty="0">
                <a:ea typeface="+mn-lt"/>
                <a:cs typeface="+mn-lt"/>
              </a:rPr>
              <a:t> </a:t>
            </a:r>
            <a:r>
              <a:rPr lang="it-IT" sz="1400" dirty="0" err="1">
                <a:ea typeface="+mn-lt"/>
                <a:cs typeface="+mn-lt"/>
              </a:rPr>
              <a:t>atoms</a:t>
            </a:r>
            <a:r>
              <a:rPr lang="it-IT" sz="1400" dirty="0">
                <a:ea typeface="+mn-lt"/>
                <a:cs typeface="+mn-lt"/>
              </a:rPr>
              <a:t> in the </a:t>
            </a:r>
            <a:r>
              <a:rPr lang="it-IT" sz="1400" dirty="0" err="1">
                <a:ea typeface="+mn-lt"/>
                <a:cs typeface="+mn-lt"/>
              </a:rPr>
              <a:t>active</a:t>
            </a:r>
            <a:r>
              <a:rPr lang="it-IT" sz="1400" dirty="0">
                <a:ea typeface="+mn-lt"/>
                <a:cs typeface="+mn-lt"/>
              </a:rPr>
              <a:t> set to reduce </a:t>
            </a:r>
            <a:r>
              <a:rPr lang="it-IT" sz="1400" dirty="0" err="1">
                <a:ea typeface="+mn-lt"/>
                <a:cs typeface="+mn-lt"/>
              </a:rPr>
              <a:t>oscillations</a:t>
            </a:r>
            <a:r>
              <a:rPr lang="it-IT" sz="1400" dirty="0">
                <a:ea typeface="+mn-lt"/>
                <a:cs typeface="+mn-lt"/>
              </a:rPr>
              <a:t> and </a:t>
            </a:r>
            <a:r>
              <a:rPr lang="it-IT" sz="1400" dirty="0" err="1">
                <a:ea typeface="+mn-lt"/>
                <a:cs typeface="+mn-lt"/>
              </a:rPr>
              <a:t>improve</a:t>
            </a:r>
            <a:r>
              <a:rPr lang="it-IT" sz="1400" dirty="0">
                <a:ea typeface="+mn-lt"/>
                <a:cs typeface="+mn-lt"/>
              </a:rPr>
              <a:t> </a:t>
            </a:r>
            <a:r>
              <a:rPr lang="it-IT" sz="1400" dirty="0" err="1">
                <a:ea typeface="+mn-lt"/>
                <a:cs typeface="+mn-lt"/>
              </a:rPr>
              <a:t>convergence</a:t>
            </a:r>
            <a:r>
              <a:rPr lang="it-IT" sz="1400" dirty="0">
                <a:ea typeface="+mn-lt"/>
                <a:cs typeface="+mn-lt"/>
              </a:rPr>
              <a:t> </a:t>
            </a:r>
            <a:r>
              <a:rPr lang="it-IT" sz="1400" dirty="0" err="1">
                <a:ea typeface="+mn-lt"/>
                <a:cs typeface="+mn-lt"/>
              </a:rPr>
              <a:t>when</a:t>
            </a:r>
            <a:r>
              <a:rPr lang="it-IT" sz="1400" dirty="0">
                <a:ea typeface="+mn-lt"/>
                <a:cs typeface="+mn-lt"/>
              </a:rPr>
              <a:t> the </a:t>
            </a:r>
            <a:r>
              <a:rPr lang="it-IT" sz="1400" dirty="0" err="1">
                <a:ea typeface="+mn-lt"/>
                <a:cs typeface="+mn-lt"/>
              </a:rPr>
              <a:t>optimal</a:t>
            </a:r>
            <a:r>
              <a:rPr lang="it-IT" sz="1400" dirty="0">
                <a:ea typeface="+mn-lt"/>
                <a:cs typeface="+mn-lt"/>
              </a:rPr>
              <a:t> point </a:t>
            </a:r>
            <a:r>
              <a:rPr lang="it-IT" sz="1400" dirty="0" err="1">
                <a:ea typeface="+mn-lt"/>
                <a:cs typeface="+mn-lt"/>
              </a:rPr>
              <a:t>lies</a:t>
            </a:r>
            <a:r>
              <a:rPr lang="it-IT" sz="1400" dirty="0">
                <a:ea typeface="+mn-lt"/>
                <a:cs typeface="+mn-lt"/>
              </a:rPr>
              <a:t> on the </a:t>
            </a:r>
            <a:r>
              <a:rPr lang="it-IT" sz="1400" dirty="0" err="1">
                <a:ea typeface="+mn-lt"/>
                <a:cs typeface="+mn-lt"/>
              </a:rPr>
              <a:t>boundary</a:t>
            </a:r>
            <a:r>
              <a:rPr lang="it-IT" sz="1400" dirty="0">
                <a:ea typeface="+mn-lt"/>
                <a:cs typeface="+mn-lt"/>
              </a:rPr>
              <a:t>.</a:t>
            </a:r>
            <a:endParaRPr lang="it-IT" sz="1400" dirty="0"/>
          </a:p>
          <a:p>
            <a:endParaRPr lang="it-IT" sz="1400" dirty="0">
              <a:ea typeface="+mn-lt"/>
              <a:cs typeface="+mn-lt"/>
            </a:endParaRPr>
          </a:p>
          <a:p>
            <a:r>
              <a:rPr lang="it-IT" sz="1600" dirty="0" err="1">
                <a:ea typeface="+mn-lt"/>
                <a:cs typeface="+mn-lt"/>
              </a:rPr>
              <a:t>Pairwise</a:t>
            </a:r>
            <a:r>
              <a:rPr lang="it-IT" sz="1600" dirty="0">
                <a:ea typeface="+mn-lt"/>
                <a:cs typeface="+mn-lt"/>
              </a:rPr>
              <a:t> Frank-Wolfe (</a:t>
            </a:r>
            <a:r>
              <a:rPr lang="it-IT" sz="1600" b="1" dirty="0">
                <a:ea typeface="+mn-lt"/>
                <a:cs typeface="+mn-lt"/>
              </a:rPr>
              <a:t>PFW</a:t>
            </a:r>
            <a:r>
              <a:rPr lang="it-IT" sz="1600" dirty="0">
                <a:ea typeface="+mn-lt"/>
                <a:cs typeface="+mn-lt"/>
              </a:rPr>
              <a:t>):</a:t>
            </a:r>
            <a:endParaRPr lang="it-IT" sz="1600" dirty="0"/>
          </a:p>
          <a:p>
            <a:r>
              <a:rPr lang="it-IT" sz="1400" dirty="0">
                <a:ea typeface="+mn-lt"/>
                <a:cs typeface="+mn-lt"/>
              </a:rPr>
              <a:t> Transfers mass </a:t>
            </a:r>
            <a:r>
              <a:rPr lang="it-IT" sz="1400" dirty="0" err="1">
                <a:ea typeface="+mn-lt"/>
                <a:cs typeface="+mn-lt"/>
              </a:rPr>
              <a:t>between</a:t>
            </a:r>
            <a:r>
              <a:rPr lang="it-IT" sz="1400" dirty="0">
                <a:ea typeface="+mn-lt"/>
                <a:cs typeface="+mn-lt"/>
              </a:rPr>
              <a:t> good and </a:t>
            </a:r>
            <a:r>
              <a:rPr lang="it-IT" sz="1400" dirty="0" err="1">
                <a:ea typeface="+mn-lt"/>
                <a:cs typeface="+mn-lt"/>
              </a:rPr>
              <a:t>bad</a:t>
            </a:r>
            <a:r>
              <a:rPr lang="it-IT" sz="1400" dirty="0">
                <a:ea typeface="+mn-lt"/>
                <a:cs typeface="+mn-lt"/>
              </a:rPr>
              <a:t> </a:t>
            </a:r>
            <a:r>
              <a:rPr lang="it-IT" sz="1400" dirty="0" err="1">
                <a:ea typeface="+mn-lt"/>
                <a:cs typeface="+mn-lt"/>
              </a:rPr>
              <a:t>atoms</a:t>
            </a:r>
            <a:r>
              <a:rPr lang="it-IT" sz="1400" dirty="0">
                <a:ea typeface="+mn-lt"/>
                <a:cs typeface="+mn-lt"/>
              </a:rPr>
              <a:t>, </a:t>
            </a:r>
            <a:r>
              <a:rPr lang="it-IT" sz="1400" dirty="0" err="1">
                <a:ea typeface="+mn-lt"/>
                <a:cs typeface="+mn-lt"/>
              </a:rPr>
              <a:t>improving</a:t>
            </a:r>
            <a:r>
              <a:rPr lang="it-IT" sz="1400" dirty="0">
                <a:ea typeface="+mn-lt"/>
                <a:cs typeface="+mn-lt"/>
              </a:rPr>
              <a:t> </a:t>
            </a:r>
            <a:r>
              <a:rPr lang="it-IT" sz="1400" dirty="0" err="1">
                <a:ea typeface="+mn-lt"/>
                <a:cs typeface="+mn-lt"/>
              </a:rPr>
              <a:t>convergence</a:t>
            </a:r>
            <a:r>
              <a:rPr lang="it-IT" sz="1400" dirty="0">
                <a:ea typeface="+mn-lt"/>
                <a:cs typeface="+mn-lt"/>
              </a:rPr>
              <a:t> rates by </a:t>
            </a:r>
            <a:r>
              <a:rPr lang="it-IT" sz="1400" dirty="0" err="1">
                <a:ea typeface="+mn-lt"/>
                <a:cs typeface="+mn-lt"/>
              </a:rPr>
              <a:t>directly</a:t>
            </a:r>
            <a:r>
              <a:rPr lang="it-IT" sz="1400" dirty="0">
                <a:ea typeface="+mn-lt"/>
                <a:cs typeface="+mn-lt"/>
              </a:rPr>
              <a:t> </a:t>
            </a:r>
            <a:r>
              <a:rPr lang="it-IT" sz="1400" dirty="0" err="1">
                <a:ea typeface="+mn-lt"/>
                <a:cs typeface="+mn-lt"/>
              </a:rPr>
              <a:t>reducing</a:t>
            </a:r>
            <a:r>
              <a:rPr lang="it-IT" sz="1400" dirty="0">
                <a:ea typeface="+mn-lt"/>
                <a:cs typeface="+mn-lt"/>
              </a:rPr>
              <a:t> the </a:t>
            </a:r>
            <a:r>
              <a:rPr lang="it-IT" sz="1400" dirty="0" err="1">
                <a:ea typeface="+mn-lt"/>
                <a:cs typeface="+mn-lt"/>
              </a:rPr>
              <a:t>influence</a:t>
            </a:r>
            <a:r>
              <a:rPr lang="it-IT" sz="1400" dirty="0">
                <a:ea typeface="+mn-lt"/>
                <a:cs typeface="+mn-lt"/>
              </a:rPr>
              <a:t> of </a:t>
            </a:r>
            <a:r>
              <a:rPr lang="it-IT" sz="1400" dirty="0" err="1">
                <a:ea typeface="+mn-lt"/>
                <a:cs typeface="+mn-lt"/>
              </a:rPr>
              <a:t>bad</a:t>
            </a:r>
            <a:r>
              <a:rPr lang="it-IT" sz="1400" dirty="0">
                <a:ea typeface="+mn-lt"/>
                <a:cs typeface="+mn-lt"/>
              </a:rPr>
              <a:t> </a:t>
            </a:r>
            <a:r>
              <a:rPr lang="it-IT" sz="1400" dirty="0" err="1">
                <a:ea typeface="+mn-lt"/>
                <a:cs typeface="+mn-lt"/>
              </a:rPr>
              <a:t>atoms</a:t>
            </a:r>
            <a:r>
              <a:rPr lang="it-IT" sz="1400" dirty="0">
                <a:ea typeface="+mn-lt"/>
                <a:cs typeface="+mn-lt"/>
              </a:rPr>
              <a:t>.</a:t>
            </a:r>
            <a:endParaRPr lang="it-IT" sz="1400" dirty="0"/>
          </a:p>
          <a:p>
            <a:endParaRPr lang="it-IT" sz="1400" dirty="0">
              <a:ea typeface="+mn-lt"/>
              <a:cs typeface="+mn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C2717E-AA66-D7CA-43D0-8B3BB15AB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677" y="4445804"/>
            <a:ext cx="2867425" cy="114316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23775D-AFC8-EFBB-9AF4-6CB30F9C5652}"/>
              </a:ext>
            </a:extLst>
          </p:cNvPr>
          <p:cNvSpPr txBox="1">
            <a:spLocks/>
          </p:cNvSpPr>
          <p:nvPr/>
        </p:nvSpPr>
        <p:spPr>
          <a:xfrm>
            <a:off x="6751864" y="2314633"/>
            <a:ext cx="4561482" cy="32743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>
                <a:ea typeface="+mn-lt"/>
                <a:cs typeface="+mn-lt"/>
              </a:rPr>
              <a:t>AFW and PFW </a:t>
            </a:r>
            <a:r>
              <a:rPr lang="it-IT" sz="2000" err="1">
                <a:ea typeface="+mn-lt"/>
                <a:cs typeface="+mn-lt"/>
              </a:rPr>
              <a:t>variants</a:t>
            </a:r>
            <a:r>
              <a:rPr lang="it-IT" sz="2000">
                <a:ea typeface="+mn-lt"/>
                <a:cs typeface="+mn-lt"/>
              </a:rPr>
              <a:t> exploit </a:t>
            </a:r>
            <a:r>
              <a:rPr lang="en-US" sz="2000" err="1">
                <a:ea typeface="+mn-lt"/>
                <a:cs typeface="+mn-lt"/>
              </a:rPr>
              <a:t>intrepretation</a:t>
            </a:r>
            <a:r>
              <a:rPr lang="it-IT" sz="2000">
                <a:ea typeface="+mn-lt"/>
                <a:cs typeface="+mn-lt"/>
              </a:rPr>
              <a:t> of FW </a:t>
            </a:r>
            <a:r>
              <a:rPr lang="en-US" sz="2000" err="1">
                <a:ea typeface="+mn-lt"/>
                <a:cs typeface="+mn-lt"/>
              </a:rPr>
              <a:t>algorithims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as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expressing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each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iteration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as</a:t>
            </a:r>
            <a:r>
              <a:rPr lang="it-IT" sz="2000">
                <a:ea typeface="+mn-lt"/>
                <a:cs typeface="+mn-lt"/>
              </a:rPr>
              <a:t> a </a:t>
            </a:r>
            <a:r>
              <a:rPr lang="it-IT" sz="2000" err="1">
                <a:ea typeface="+mn-lt"/>
                <a:cs typeface="+mn-lt"/>
              </a:rPr>
              <a:t>convex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combination</a:t>
            </a:r>
            <a:r>
              <a:rPr lang="it-IT" sz="2000">
                <a:ea typeface="+mn-lt"/>
                <a:cs typeface="+mn-lt"/>
              </a:rPr>
              <a:t> of </a:t>
            </a:r>
            <a:r>
              <a:rPr lang="it-IT" sz="2000" err="1">
                <a:ea typeface="+mn-lt"/>
                <a:cs typeface="+mn-lt"/>
              </a:rPr>
              <a:t>past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directions</a:t>
            </a:r>
            <a:r>
              <a:rPr lang="it-IT" sz="2000">
                <a:ea typeface="+mn-lt"/>
                <a:cs typeface="+mn-lt"/>
              </a:rPr>
              <a:t> or ‘</a:t>
            </a:r>
            <a:r>
              <a:rPr lang="it-IT" sz="2000" err="1">
                <a:ea typeface="+mn-lt"/>
                <a:cs typeface="+mn-lt"/>
              </a:rPr>
              <a:t>atoms</a:t>
            </a:r>
            <a:r>
              <a:rPr lang="it-IT" sz="2000">
                <a:ea typeface="+mn-lt"/>
                <a:cs typeface="+mn-lt"/>
              </a:rPr>
              <a:t>’ </a:t>
            </a:r>
            <a:r>
              <a:rPr lang="it-IT" sz="2000" err="1">
                <a:ea typeface="+mn-lt"/>
                <a:cs typeface="+mn-lt"/>
              </a:rPr>
              <a:t>selected</a:t>
            </a:r>
            <a:r>
              <a:rPr lang="it-IT" sz="2000">
                <a:ea typeface="+mn-lt"/>
                <a:cs typeface="+mn-lt"/>
              </a:rPr>
              <a:t> by the LMO:</a:t>
            </a:r>
          </a:p>
          <a:p>
            <a:endParaRPr lang="it-IT" sz="1800"/>
          </a:p>
          <a:p>
            <a:endParaRPr lang="it-IT" sz="18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73777324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1B302B"/>
      </a:dk2>
      <a:lt2>
        <a:srgbClr val="F0F3F3"/>
      </a:lt2>
      <a:accent1>
        <a:srgbClr val="E7293B"/>
      </a:accent1>
      <a:accent2>
        <a:srgbClr val="D51779"/>
      </a:accent2>
      <a:accent3>
        <a:srgbClr val="E729D9"/>
      </a:accent3>
      <a:accent4>
        <a:srgbClr val="9317D5"/>
      </a:accent4>
      <a:accent5>
        <a:srgbClr val="5C30E8"/>
      </a:accent5>
      <a:accent6>
        <a:srgbClr val="1739D5"/>
      </a:accent6>
      <a:hlink>
        <a:srgbClr val="733FBF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996</Words>
  <Application>Microsoft Office PowerPoint</Application>
  <PresentationFormat>Widescreen</PresentationFormat>
  <Paragraphs>113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Courier New</vt:lpstr>
      <vt:lpstr>Seaford</vt:lpstr>
      <vt:lpstr>Wingdings</vt:lpstr>
      <vt:lpstr>LevelVTI</vt:lpstr>
      <vt:lpstr>Frank-Wolfe Variants for White-Box Adversarial Attacks</vt:lpstr>
      <vt:lpstr>Project Scope</vt:lpstr>
      <vt:lpstr>PowerPoint Presentation</vt:lpstr>
      <vt:lpstr>PowerPoint Presentation</vt:lpstr>
      <vt:lpstr>Problem statement</vt:lpstr>
      <vt:lpstr>Problem statement</vt:lpstr>
      <vt:lpstr>The Frank-Wolfe algorithm</vt:lpstr>
      <vt:lpstr>How general Frank-Wolfe works</vt:lpstr>
      <vt:lpstr>FW Variants</vt:lpstr>
      <vt:lpstr>PowerPoint Presentation</vt:lpstr>
      <vt:lpstr>PowerPoint Presentation</vt:lpstr>
      <vt:lpstr>Setup</vt:lpstr>
      <vt:lpstr>PowerPoint Presentation</vt:lpstr>
      <vt:lpstr>Some results</vt:lpstr>
      <vt:lpstr>Effect of epsilon</vt:lpstr>
      <vt:lpstr>Targeted vs. Untargeted Attacks</vt:lpstr>
      <vt:lpstr>Constraint norms</vt:lpstr>
      <vt:lpstr>Step sizes</vt:lpstr>
      <vt:lpstr>Momentum Impact</vt:lpstr>
      <vt:lpstr>Variant Analysis</vt:lpstr>
      <vt:lpstr>Variant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>Tanner Graves</cp:lastModifiedBy>
  <cp:revision>269</cp:revision>
  <dcterms:created xsi:type="dcterms:W3CDTF">2024-07-06T11:54:21Z</dcterms:created>
  <dcterms:modified xsi:type="dcterms:W3CDTF">2024-07-06T18:37:44Z</dcterms:modified>
</cp:coreProperties>
</file>