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74" r:id="rId10"/>
    <p:sldId id="263" r:id="rId11"/>
    <p:sldId id="280" r:id="rId12"/>
    <p:sldId id="264" r:id="rId13"/>
    <p:sldId id="265" r:id="rId14"/>
    <p:sldId id="273" r:id="rId15"/>
    <p:sldId id="267" r:id="rId16"/>
    <p:sldId id="268" r:id="rId17"/>
    <p:sldId id="269" r:id="rId18"/>
    <p:sldId id="270" r:id="rId19"/>
    <p:sldId id="271" r:id="rId20"/>
    <p:sldId id="272" r:id="rId21"/>
    <p:sldId id="275" r:id="rId22"/>
    <p:sldId id="276" r:id="rId23"/>
    <p:sldId id="281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86E7CC-C287-6B8C-F6EF-E75B859A7A76}" v="726" dt="2024-12-15T01:32:32.325"/>
    <p1510:client id="{2C6FAB4A-2EFA-4F08-9FA6-9831885E8F23}" v="572" dt="2024-12-14T15:22:22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5" d="100"/>
          <a:sy n="65" d="100"/>
        </p:scale>
        <p:origin x="62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35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104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884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710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81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9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71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9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81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992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96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91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omenico.tremaggi@studenti.unipd.it" TargetMode="External"/><Relationship Id="rId2" Type="http://schemas.openxmlformats.org/officeDocument/2006/relationships/hyperlink" Target="mailto:alessandro.pala@studenti.unipd.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77220" y="1140203"/>
            <a:ext cx="8420877" cy="2971801"/>
          </a:xfrm>
        </p:spPr>
        <p:txBody>
          <a:bodyPr>
            <a:normAutofit/>
          </a:bodyPr>
          <a:lstStyle/>
          <a:p>
            <a:r>
              <a:rPr lang="de-DE" sz="6000" i="1" err="1">
                <a:ea typeface="+mj-lt"/>
                <a:cs typeface="+mj-lt"/>
              </a:rPr>
              <a:t>Techniques</a:t>
            </a:r>
            <a:r>
              <a:rPr lang="de-DE" sz="6000" i="1" dirty="0">
                <a:ea typeface="+mj-lt"/>
                <a:cs typeface="+mj-lt"/>
              </a:rPr>
              <a:t> in House Price </a:t>
            </a:r>
            <a:r>
              <a:rPr lang="de-DE" sz="6000" i="1" err="1">
                <a:ea typeface="+mj-lt"/>
                <a:cs typeface="+mj-lt"/>
              </a:rPr>
              <a:t>Prediction</a:t>
            </a:r>
            <a:endParaRPr lang="it-IT" sz="600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de-DE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Alessandro Pala - </a:t>
            </a:r>
            <a:r>
              <a:rPr lang="de-DE" i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  <a:hlinkClick r:id="rId2"/>
              </a:rPr>
              <a:t>alessandro.pala@studenti.unipd.it</a:t>
            </a:r>
            <a:endParaRPr lang="it-IT">
              <a:solidFill>
                <a:schemeClr val="tx2">
                  <a:lumMod val="75000"/>
                </a:schemeClr>
              </a:solidFill>
              <a:ea typeface="+mn-lt"/>
              <a:cs typeface="+mn-lt"/>
            </a:endParaRPr>
          </a:p>
          <a:p>
            <a:r>
              <a:rPr lang="de-DE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Domenico Tremaggi - </a:t>
            </a:r>
            <a:r>
              <a:rPr lang="de-DE" i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  <a:hlinkClick r:id="rId3"/>
              </a:rPr>
              <a:t>domenico.tremaggi@studenti.unipd.it</a:t>
            </a:r>
            <a:endParaRPr lang="de-DE">
              <a:solidFill>
                <a:schemeClr val="tx2">
                  <a:lumMod val="75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4756BD-266B-8B69-6688-C28B43BB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ea typeface="+mj-lt"/>
                <a:cs typeface="+mj-lt"/>
              </a:rPr>
              <a:t>Poisson </a:t>
            </a:r>
            <a:r>
              <a:rPr lang="it-IT" b="1" dirty="0" err="1">
                <a:ea typeface="+mj-lt"/>
                <a:cs typeface="+mj-lt"/>
              </a:rPr>
              <a:t>Regression</a:t>
            </a:r>
            <a:r>
              <a:rPr lang="it-IT" b="1" dirty="0">
                <a:ea typeface="+mj-lt"/>
                <a:cs typeface="+mj-lt"/>
              </a:rPr>
              <a:t> with </a:t>
            </a:r>
            <a:r>
              <a:rPr lang="it-IT" b="1" dirty="0" err="1">
                <a:ea typeface="+mj-lt"/>
                <a:cs typeface="+mj-lt"/>
              </a:rPr>
              <a:t>Elastic</a:t>
            </a:r>
            <a:r>
              <a:rPr lang="it-IT" b="1" dirty="0">
                <a:ea typeface="+mj-lt"/>
                <a:cs typeface="+mj-lt"/>
              </a:rPr>
              <a:t> Net</a:t>
            </a:r>
            <a:endParaRPr lang="it-IT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B79D54B-B29E-77F0-E66C-0AA4D0D6F2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7633"/>
                <a:ext cx="10515600" cy="435133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it-IT" b="1" dirty="0">
                    <a:ea typeface="+mn-lt"/>
                    <a:cs typeface="+mn-lt"/>
                  </a:rPr>
                  <a:t>Poisson </a:t>
                </a:r>
                <a:r>
                  <a:rPr lang="it-IT" b="1" dirty="0" err="1">
                    <a:ea typeface="+mn-lt"/>
                    <a:cs typeface="+mn-lt"/>
                  </a:rPr>
                  <a:t>distribution</a:t>
                </a:r>
                <a:r>
                  <a:rPr lang="it-IT" b="1" dirty="0">
                    <a:ea typeface="+mn-lt"/>
                    <a:cs typeface="+mn-lt"/>
                  </a:rPr>
                  <a:t>:</a:t>
                </a:r>
              </a:p>
              <a:p>
                <a:endParaRPr lang="it-IT" b="1" dirty="0"/>
              </a:p>
              <a:p>
                <a:r>
                  <a:rPr lang="it-IT" b="1" dirty="0"/>
                  <a:t>Poisson </a:t>
                </a:r>
                <a:r>
                  <a:rPr lang="it-IT" b="1" dirty="0" err="1"/>
                  <a:t>regression</a:t>
                </a:r>
                <a:r>
                  <a:rPr lang="it-IT" b="1" dirty="0"/>
                  <a:t>:</a:t>
                </a:r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r>
                  <a:rPr lang="en-US" sz="2400" dirty="0"/>
                  <a:t>where: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400" dirty="0"/>
                  <a:t> is the dependent variable, </a:t>
                </a:r>
                <a:r>
                  <a:rPr lang="en-US" sz="24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it-IT" sz="24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b="1" dirty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400" b="1" dirty="0"/>
                  <a:t>) </a:t>
                </a:r>
                <a:r>
                  <a:rPr lang="en-US" sz="2400" dirty="0"/>
                  <a:t>are the independent variables,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dirty="0"/>
                  <a:t> is the intercept, </a:t>
                </a:r>
                <a:r>
                  <a:rPr lang="en-US" sz="24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400" b="1" dirty="0"/>
                  <a:t>) </a:t>
                </a:r>
                <a:r>
                  <a:rPr lang="en-US" sz="2400" dirty="0"/>
                  <a:t>are the coefficient.</a:t>
                </a:r>
                <a:endParaRPr lang="it-IT" sz="240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B79D54B-B29E-77F0-E66C-0AA4D0D6F2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7633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Carattere, calligrafia, testo, bianco&#10;&#10;Descrizione generata automaticamente">
            <a:extLst>
              <a:ext uri="{FF2B5EF4-FFF2-40B4-BE49-F238E27FC236}">
                <a16:creationId xmlns:a16="http://schemas.microsoft.com/office/drawing/2014/main" id="{C14C7EAE-8DC5-4CE8-910A-FE7476151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213" y="1929905"/>
            <a:ext cx="2408712" cy="96208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B75D451-EBA7-4675-B7E6-1A376DD24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86" y="3505442"/>
            <a:ext cx="6574835" cy="65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6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4756BD-266B-8B69-6688-C28B43BB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383" y="889436"/>
            <a:ext cx="10515600" cy="1222515"/>
          </a:xfrm>
        </p:spPr>
        <p:txBody>
          <a:bodyPr>
            <a:normAutofit/>
          </a:bodyPr>
          <a:lstStyle/>
          <a:p>
            <a:r>
              <a:rPr lang="it-IT" sz="4000" b="1">
                <a:ea typeface="+mj-lt"/>
                <a:cs typeface="+mj-lt"/>
              </a:rPr>
              <a:t>Poisson Regression with Elastic Net</a:t>
            </a:r>
            <a:endParaRPr lang="it-IT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B79D54B-B29E-77F0-E66C-0AA4D0D6F2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8384" y="1713743"/>
                <a:ext cx="10515600" cy="435133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it-IT" b="1" dirty="0">
                    <a:ea typeface="+mn-lt"/>
                    <a:cs typeface="+mn-lt"/>
                  </a:rPr>
                  <a:t>Elastic Net: </a:t>
                </a:r>
                <a:r>
                  <a:rPr lang="en-US" sz="2400" dirty="0">
                    <a:ea typeface="+mn-lt"/>
                    <a:cs typeface="+mn-lt"/>
                  </a:rPr>
                  <a:t>This kind of regularization combines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𝐿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ea typeface="+mn-lt"/>
                    <a:cs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it-IT" sz="2400" i="1" dirty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𝐿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ea typeface="+mn-lt"/>
                    <a:cs typeface="+mn-lt"/>
                  </a:rPr>
                  <a:t> regularizations and applies penalty to coefficients</a:t>
                </a:r>
                <a:endParaRPr lang="it-IT" sz="2400" dirty="0">
                  <a:ea typeface="+mn-lt"/>
                  <a:cs typeface="+mn-lt"/>
                </a:endParaRPr>
              </a:p>
              <a:p>
                <a:pPr marL="0" indent="0">
                  <a:buNone/>
                </a:pPr>
                <a:endParaRPr lang="it-IT" b="1" dirty="0"/>
              </a:p>
              <a:p>
                <a:pPr marL="0" indent="0">
                  <a:buNone/>
                </a:pPr>
                <a:endParaRPr lang="it-IT" b="1" dirty="0"/>
              </a:p>
              <a:p>
                <a:r>
                  <a:rPr lang="en-US" dirty="0"/>
                  <a:t>Where: </a:t>
                </a:r>
                <a:r>
                  <a:rPr lang="en-US" b="1" dirty="0"/>
                  <a:t>γ</a:t>
                </a:r>
                <a:r>
                  <a:rPr lang="en-US" dirty="0"/>
                  <a:t> controls the strength of the regularization, </a:t>
                </a:r>
                <a:r>
                  <a:rPr lang="en-US" b="1" i="1" dirty="0"/>
                  <a:t>α</a:t>
                </a:r>
                <a:r>
                  <a:rPr lang="en-US" dirty="0"/>
                  <a:t> controls the balance between Lasso and Ridge</a:t>
                </a:r>
                <a:endParaRPr lang="it-IT" dirty="0"/>
              </a:p>
              <a:p>
                <a:r>
                  <a:rPr lang="it-IT" b="1" dirty="0"/>
                  <a:t>Poisson </a:t>
                </a:r>
                <a:r>
                  <a:rPr lang="it-IT" b="1" dirty="0" err="1"/>
                  <a:t>regression</a:t>
                </a:r>
                <a:r>
                  <a:rPr lang="it-IT" b="1" dirty="0"/>
                  <a:t> with </a:t>
                </a:r>
                <a:r>
                  <a:rPr lang="it-IT" b="1" dirty="0" err="1"/>
                  <a:t>Elastic</a:t>
                </a:r>
                <a:r>
                  <a:rPr lang="it-IT" b="1" dirty="0"/>
                  <a:t> Net:</a:t>
                </a:r>
              </a:p>
              <a:p>
                <a:endParaRPr lang="it-IT" dirty="0"/>
              </a:p>
              <a:p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B79D54B-B29E-77F0-E66C-0AA4D0D6F2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8384" y="1713743"/>
                <a:ext cx="10515600" cy="4351338"/>
              </a:xfrm>
              <a:blipFill>
                <a:blip r:embed="rId2"/>
                <a:stretch>
                  <a:fillRect l="-522" t="-840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 descr="Immagine che contiene Carattere, testo, linea, diagramma&#10;&#10;Descrizione generata automaticamente">
            <a:extLst>
              <a:ext uri="{FF2B5EF4-FFF2-40B4-BE49-F238E27FC236}">
                <a16:creationId xmlns:a16="http://schemas.microsoft.com/office/drawing/2014/main" id="{E084F97A-FE99-4CE3-8D3A-666D7D3599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" t="10553" r="1000"/>
          <a:stretch/>
        </p:blipFill>
        <p:spPr>
          <a:xfrm>
            <a:off x="3679657" y="2596703"/>
            <a:ext cx="4273420" cy="930169"/>
          </a:xfrm>
          <a:prstGeom prst="rect">
            <a:avLst/>
          </a:prstGeom>
        </p:spPr>
      </p:pic>
      <p:pic>
        <p:nvPicPr>
          <p:cNvPr id="9" name="Immagine 8" descr="Immagine che contiene Carattere, testo, diagramma, linea&#10;&#10;Descrizione generata automaticamente">
            <a:extLst>
              <a:ext uri="{FF2B5EF4-FFF2-40B4-BE49-F238E27FC236}">
                <a16:creationId xmlns:a16="http://schemas.microsoft.com/office/drawing/2014/main" id="{39E3A807-4BBB-4AB4-B3D8-7C9442182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093" y="4315767"/>
            <a:ext cx="5533922" cy="161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68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4756BD-266B-8B69-6688-C28B43BB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+mj-lt"/>
                <a:cs typeface="+mj-lt"/>
              </a:rPr>
              <a:t>Poisson </a:t>
            </a:r>
            <a:r>
              <a:rPr lang="it-IT" dirty="0" err="1">
                <a:ea typeface="+mj-lt"/>
                <a:cs typeface="+mj-lt"/>
              </a:rPr>
              <a:t>Regression</a:t>
            </a:r>
            <a:r>
              <a:rPr lang="it-IT" dirty="0">
                <a:ea typeface="+mj-lt"/>
                <a:cs typeface="+mj-lt"/>
              </a:rPr>
              <a:t> with </a:t>
            </a:r>
            <a:r>
              <a:rPr lang="it-IT" dirty="0" err="1">
                <a:ea typeface="+mj-lt"/>
                <a:cs typeface="+mj-lt"/>
              </a:rPr>
              <a:t>Elastic</a:t>
            </a:r>
            <a:r>
              <a:rPr lang="it-IT" dirty="0">
                <a:ea typeface="+mj-lt"/>
                <a:cs typeface="+mj-lt"/>
              </a:rPr>
              <a:t> Net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79D54B-B29E-77F0-E66C-0AA4D0D6F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2400" b="1" dirty="0" err="1">
                <a:ea typeface="+mn-lt"/>
                <a:cs typeface="+mn-lt"/>
              </a:rPr>
              <a:t>Results</a:t>
            </a:r>
            <a:r>
              <a:rPr lang="it-IT" b="1" dirty="0">
                <a:ea typeface="+mn-lt"/>
                <a:cs typeface="+mn-lt"/>
              </a:rPr>
              <a:t>: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endParaRPr lang="it-IT" b="1" dirty="0">
              <a:ea typeface="+mn-lt"/>
              <a:cs typeface="+mn-lt"/>
            </a:endParaRPr>
          </a:p>
          <a:p>
            <a:r>
              <a:rPr lang="it-IT" dirty="0" err="1">
                <a:ea typeface="+mn-lt"/>
                <a:cs typeface="+mn-lt"/>
              </a:rPr>
              <a:t>Significant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bedroom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coefficient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dirty="0" err="1">
                <a:ea typeface="+mn-lt"/>
                <a:cs typeface="+mn-lt"/>
              </a:rPr>
              <a:t>effective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sparsity</a:t>
            </a:r>
            <a:r>
              <a:rPr lang="it-IT" dirty="0">
                <a:ea typeface="+mn-lt"/>
                <a:cs typeface="+mn-lt"/>
              </a:rPr>
              <a:t> enforcement.</a:t>
            </a:r>
            <a:endParaRPr lang="it-IT" dirty="0"/>
          </a:p>
          <a:p>
            <a:r>
              <a:rPr lang="it-IT" dirty="0" err="1">
                <a:ea typeface="+mn-lt"/>
                <a:cs typeface="+mn-lt"/>
              </a:rPr>
              <a:t>Regularization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mitigated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overfitting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observed</a:t>
            </a:r>
            <a:r>
              <a:rPr lang="it-IT" dirty="0">
                <a:ea typeface="+mn-lt"/>
                <a:cs typeface="+mn-lt"/>
              </a:rPr>
              <a:t> in MLR.</a:t>
            </a:r>
            <a:endParaRPr lang="it-IT" sz="1800" dirty="0"/>
          </a:p>
          <a:p>
            <a:endParaRPr lang="it-IT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6004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4756BD-266B-8B69-6688-C28B43BB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+mj-lt"/>
                <a:cs typeface="+mj-lt"/>
              </a:rPr>
              <a:t>Poisson </a:t>
            </a:r>
            <a:r>
              <a:rPr lang="it-IT" dirty="0" err="1">
                <a:ea typeface="+mj-lt"/>
                <a:cs typeface="+mj-lt"/>
              </a:rPr>
              <a:t>Regression</a:t>
            </a:r>
            <a:r>
              <a:rPr lang="it-IT" dirty="0">
                <a:ea typeface="+mj-lt"/>
                <a:cs typeface="+mj-lt"/>
              </a:rPr>
              <a:t> with </a:t>
            </a:r>
            <a:r>
              <a:rPr lang="it-IT" dirty="0" err="1">
                <a:ea typeface="+mj-lt"/>
                <a:cs typeface="+mj-lt"/>
              </a:rPr>
              <a:t>Elastic</a:t>
            </a:r>
            <a:r>
              <a:rPr lang="it-IT" dirty="0">
                <a:ea typeface="+mj-lt"/>
                <a:cs typeface="+mj-lt"/>
              </a:rPr>
              <a:t> Net</a:t>
            </a:r>
            <a:endParaRPr lang="it-IT" dirty="0"/>
          </a:p>
        </p:txBody>
      </p:sp>
      <p:pic>
        <p:nvPicPr>
          <p:cNvPr id="6" name="Immagine 5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9FC83B36-7D03-8B1C-E270-575CAD561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63" y="2106647"/>
            <a:ext cx="5197301" cy="3515563"/>
          </a:xfrm>
          <a:prstGeom prst="rect">
            <a:avLst/>
          </a:prstGeom>
        </p:spPr>
      </p:pic>
      <p:pic>
        <p:nvPicPr>
          <p:cNvPr id="7" name="Immagine 6" descr="Immagine che contiene diagramma, linea, testo, Diagramma&#10;&#10;Descrizione generata automaticamente">
            <a:extLst>
              <a:ext uri="{FF2B5EF4-FFF2-40B4-BE49-F238E27FC236}">
                <a16:creationId xmlns:a16="http://schemas.microsoft.com/office/drawing/2014/main" id="{91F4475B-575B-15E5-6FDC-3B5F8B067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989" y="2057871"/>
            <a:ext cx="4794111" cy="361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26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4756BD-266B-8B69-6688-C28B43BB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+mj-lt"/>
                <a:cs typeface="+mj-lt"/>
              </a:rPr>
              <a:t>Poisson </a:t>
            </a:r>
            <a:r>
              <a:rPr lang="it-IT" dirty="0" err="1">
                <a:ea typeface="+mj-lt"/>
                <a:cs typeface="+mj-lt"/>
              </a:rPr>
              <a:t>Regression</a:t>
            </a:r>
            <a:r>
              <a:rPr lang="it-IT" dirty="0">
                <a:ea typeface="+mj-lt"/>
                <a:cs typeface="+mj-lt"/>
              </a:rPr>
              <a:t> with </a:t>
            </a:r>
            <a:r>
              <a:rPr lang="it-IT" dirty="0" err="1">
                <a:ea typeface="+mj-lt"/>
                <a:cs typeface="+mj-lt"/>
              </a:rPr>
              <a:t>Elastic</a:t>
            </a:r>
            <a:r>
              <a:rPr lang="it-IT" dirty="0">
                <a:ea typeface="+mj-lt"/>
                <a:cs typeface="+mj-lt"/>
              </a:rPr>
              <a:t> Net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79D54B-B29E-77F0-E66C-0AA4D0D6F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b="1" err="1"/>
              <a:t>Interpretation</a:t>
            </a:r>
            <a:endParaRPr lang="it-IT" b="1"/>
          </a:p>
          <a:p>
            <a:pPr marL="342900" indent="-342900"/>
            <a:r>
              <a:rPr lang="it-IT" i="1" dirty="0" err="1">
                <a:ea typeface="+mn-lt"/>
                <a:cs typeface="+mn-lt"/>
              </a:rPr>
              <a:t>Bedrooms</a:t>
            </a:r>
            <a:r>
              <a:rPr lang="it-IT" i="1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emerged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as</a:t>
            </a:r>
            <a:r>
              <a:rPr lang="it-IT" dirty="0">
                <a:ea typeface="+mn-lt"/>
                <a:cs typeface="+mn-lt"/>
              </a:rPr>
              <a:t> the </a:t>
            </a:r>
            <a:r>
              <a:rPr lang="it-IT" dirty="0" err="1">
                <a:ea typeface="+mn-lt"/>
                <a:cs typeface="+mn-lt"/>
              </a:rPr>
              <a:t>most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significant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predictor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dirty="0" err="1">
                <a:ea typeface="+mn-lt"/>
                <a:cs typeface="+mn-lt"/>
              </a:rPr>
              <a:t>while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other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predictors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were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penalized</a:t>
            </a:r>
            <a:r>
              <a:rPr lang="it-IT" dirty="0">
                <a:ea typeface="+mn-lt"/>
                <a:cs typeface="+mn-lt"/>
              </a:rPr>
              <a:t>.</a:t>
            </a:r>
          </a:p>
          <a:p>
            <a:pPr marL="342900" indent="-342900"/>
            <a:endParaRPr lang="it-IT" dirty="0">
              <a:ea typeface="+mn-lt"/>
              <a:cs typeface="+mn-lt"/>
            </a:endParaRPr>
          </a:p>
          <a:p>
            <a:pPr marL="342900" indent="-342900"/>
            <a:r>
              <a:rPr lang="it-IT" err="1">
                <a:ea typeface="+mn-lt"/>
                <a:cs typeface="+mn-lt"/>
              </a:rPr>
              <a:t>Predicted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values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were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consistent</a:t>
            </a:r>
            <a:r>
              <a:rPr lang="it-IT" dirty="0">
                <a:ea typeface="+mn-lt"/>
                <a:cs typeface="+mn-lt"/>
              </a:rPr>
              <a:t> with </a:t>
            </a:r>
            <a:r>
              <a:rPr lang="it-IT" err="1">
                <a:ea typeface="+mn-lt"/>
                <a:cs typeface="+mn-lt"/>
              </a:rPr>
              <a:t>actual</a:t>
            </a:r>
            <a:r>
              <a:rPr lang="it-IT" dirty="0">
                <a:ea typeface="+mn-lt"/>
                <a:cs typeface="+mn-lt"/>
              </a:rPr>
              <a:t> target </a:t>
            </a:r>
            <a:r>
              <a:rPr lang="it-IT" err="1">
                <a:ea typeface="+mn-lt"/>
                <a:cs typeface="+mn-lt"/>
              </a:rPr>
              <a:t>values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err="1">
                <a:ea typeface="+mn-lt"/>
                <a:cs typeface="+mn-lt"/>
              </a:rPr>
              <a:t>indicating</a:t>
            </a:r>
            <a:r>
              <a:rPr lang="it-IT" dirty="0">
                <a:ea typeface="+mn-lt"/>
                <a:cs typeface="+mn-lt"/>
              </a:rPr>
              <a:t> good </a:t>
            </a:r>
            <a:r>
              <a:rPr lang="it-IT" err="1">
                <a:ea typeface="+mn-lt"/>
                <a:cs typeface="+mn-lt"/>
              </a:rPr>
              <a:t>generalization</a:t>
            </a:r>
            <a:r>
              <a:rPr lang="it-IT" dirty="0">
                <a:ea typeface="+mn-lt"/>
                <a:cs typeface="+mn-lt"/>
              </a:rPr>
              <a:t>.</a:t>
            </a:r>
          </a:p>
          <a:p>
            <a:pPr marL="342900" indent="-342900"/>
            <a:endParaRPr lang="it-IT" dirty="0"/>
          </a:p>
          <a:p>
            <a:pPr marL="342900" indent="-342900"/>
            <a:r>
              <a:rPr lang="it-IT" dirty="0" err="1"/>
              <a:t>Regularization</a:t>
            </a:r>
            <a:r>
              <a:rPr lang="it-IT" dirty="0"/>
              <a:t> </a:t>
            </a:r>
            <a:r>
              <a:rPr lang="it-IT" dirty="0" err="1"/>
              <a:t>likely</a:t>
            </a:r>
            <a:r>
              <a:rPr lang="it-IT" dirty="0"/>
              <a:t> the cause of good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rather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GLM.</a:t>
            </a:r>
          </a:p>
        </p:txBody>
      </p:sp>
    </p:spTree>
    <p:extLst>
      <p:ext uri="{BB962C8B-B14F-4D97-AF65-F5344CB8AC3E}">
        <p14:creationId xmlns:p14="http://schemas.microsoft.com/office/powerpoint/2010/main" val="3425685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868336-01B5-6BDA-C352-8424E7BD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383" y="917400"/>
            <a:ext cx="10515600" cy="1249071"/>
          </a:xfrm>
        </p:spPr>
        <p:txBody>
          <a:bodyPr/>
          <a:lstStyle/>
          <a:p>
            <a:r>
              <a:rPr lang="it-IT" dirty="0">
                <a:ea typeface="+mj-lt"/>
                <a:cs typeface="+mj-lt"/>
              </a:rPr>
              <a:t>Group Lasso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60062E2-3D89-98F2-2FEE-AE9AA6BB3F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9571" y="1894649"/>
                <a:ext cx="10691265" cy="363608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>
                    <a:ea typeface="+mn-lt"/>
                    <a:cs typeface="+mn-lt"/>
                  </a:rPr>
                  <a:t>An extension of the classical </a:t>
                </a:r>
                <a:r>
                  <a:rPr lang="en-US" b="1" dirty="0">
                    <a:ea typeface="+mn-lt"/>
                    <a:cs typeface="+mn-lt"/>
                  </a:rPr>
                  <a:t>Lasso</a:t>
                </a:r>
                <a:r>
                  <a:rPr lang="en-US" dirty="0">
                    <a:ea typeface="+mn-lt"/>
                    <a:cs typeface="+mn-lt"/>
                  </a:rPr>
                  <a:t> method applied for regularization and variable selection designed to work with grouped variables</a:t>
                </a:r>
                <a:endParaRPr lang="it-IT" dirty="0">
                  <a:ea typeface="+mn-lt"/>
                  <a:cs typeface="+mn-lt"/>
                </a:endParaRPr>
              </a:p>
              <a:p>
                <a:r>
                  <a:rPr lang="it-IT" b="1" dirty="0">
                    <a:ea typeface="+mn-lt"/>
                    <a:cs typeface="+mn-lt"/>
                  </a:rPr>
                  <a:t>Group </a:t>
                </a:r>
                <a:r>
                  <a:rPr lang="it-IT" b="1" dirty="0" err="1">
                    <a:ea typeface="+mn-lt"/>
                    <a:cs typeface="+mn-lt"/>
                  </a:rPr>
                  <a:t>coefficients</a:t>
                </a:r>
                <a:r>
                  <a:rPr lang="it-IT" b="1" dirty="0">
                    <a:ea typeface="+mn-lt"/>
                    <a:cs typeface="+mn-lt"/>
                  </a:rPr>
                  <a:t> penalty</a:t>
                </a:r>
                <a:r>
                  <a:rPr lang="it-IT" dirty="0">
                    <a:ea typeface="+mn-lt"/>
                    <a:cs typeface="+mn-lt"/>
                  </a:rPr>
                  <a:t>:</a:t>
                </a:r>
              </a:p>
              <a:p>
                <a:pPr marL="0" indent="0">
                  <a:buNone/>
                </a:pPr>
                <a:endParaRPr lang="it-IT" dirty="0">
                  <a:ea typeface="+mn-lt"/>
                  <a:cs typeface="+mn-lt"/>
                </a:endParaRPr>
              </a:p>
              <a:p>
                <a:r>
                  <a:rPr lang="en-US" sz="2400" dirty="0">
                    <a:ea typeface="+mn-lt"/>
                    <a:cs typeface="+mn-lt"/>
                  </a:rPr>
                  <a:t>where: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US" sz="2400" dirty="0">
                    <a:ea typeface="+mn-lt"/>
                    <a:cs typeface="+mn-lt"/>
                  </a:rPr>
                  <a:t> represents the coefficient corresponding to the </a:t>
                </a:r>
                <a:r>
                  <a:rPr lang="en-US" sz="2400" i="1" dirty="0">
                    <a:ea typeface="+mn-lt"/>
                    <a:cs typeface="+mn-lt"/>
                  </a:rPr>
                  <a:t>g</a:t>
                </a:r>
                <a:r>
                  <a:rPr lang="en-US" sz="2400" dirty="0">
                    <a:ea typeface="+mn-lt"/>
                    <a:cs typeface="+mn-lt"/>
                  </a:rPr>
                  <a:t>-</a:t>
                </a:r>
                <a:r>
                  <a:rPr lang="en-US" sz="2400" dirty="0" err="1">
                    <a:ea typeface="+mn-lt"/>
                    <a:cs typeface="+mn-lt"/>
                  </a:rPr>
                  <a:t>th</a:t>
                </a:r>
                <a:r>
                  <a:rPr lang="en-US" sz="2400" dirty="0">
                    <a:ea typeface="+mn-lt"/>
                    <a:cs typeface="+mn-lt"/>
                  </a:rPr>
                  <a:t> group of variables of </a:t>
                </a:r>
                <a:r>
                  <a:rPr lang="en-US" sz="2400" b="1" i="1" dirty="0">
                    <a:ea typeface="+mn-lt"/>
                    <a:cs typeface="+mn-lt"/>
                  </a:rPr>
                  <a:t>G</a:t>
                </a:r>
                <a:r>
                  <a:rPr lang="en-US" sz="2400" dirty="0">
                    <a:ea typeface="+mn-lt"/>
                    <a:cs typeface="+mn-lt"/>
                  </a:rPr>
                  <a:t> groups,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 ||</m:t>
                        </m:r>
                        <m:r>
                          <a:rPr lang="el-GR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||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ea typeface="+mn-lt"/>
                    <a:cs typeface="+mn-lt"/>
                  </a:rPr>
                  <a:t>is the Euclidean norm of the coefficient vector, </a:t>
                </a:r>
                <a:r>
                  <a:rPr lang="en-US" sz="2400" b="1" i="1" dirty="0">
                    <a:ea typeface="+mn-lt"/>
                    <a:cs typeface="+mn-lt"/>
                  </a:rPr>
                  <a:t>λ</a:t>
                </a:r>
                <a:r>
                  <a:rPr lang="en-US" sz="2400" dirty="0">
                    <a:ea typeface="+mn-lt"/>
                    <a:cs typeface="+mn-lt"/>
                  </a:rPr>
                  <a:t> is a regularization parameter that regulates its strength.</a:t>
                </a:r>
              </a:p>
              <a:p>
                <a:r>
                  <a:rPr lang="en-US" dirty="0"/>
                  <a:t>Thus, the </a:t>
                </a:r>
                <a:r>
                  <a:rPr lang="en-US" b="1" dirty="0"/>
                  <a:t>optimization problem </a:t>
                </a:r>
                <a:r>
                  <a:rPr lang="en-US" dirty="0"/>
                  <a:t>is: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60062E2-3D89-98F2-2FEE-AE9AA6BB3F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9571" y="1894649"/>
                <a:ext cx="10691265" cy="3636088"/>
              </a:xfrm>
              <a:blipFill>
                <a:blip r:embed="rId2"/>
                <a:stretch>
                  <a:fillRect l="-798" t="-839" b="-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Carattere, bianco, Elementi grafici, testo&#10;&#10;Descrizione generata automaticamente">
            <a:extLst>
              <a:ext uri="{FF2B5EF4-FFF2-40B4-BE49-F238E27FC236}">
                <a16:creationId xmlns:a16="http://schemas.microsoft.com/office/drawing/2014/main" id="{3C92510F-ABEF-4DFA-95B2-E22CF8E6B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216" y="2656100"/>
            <a:ext cx="1429715" cy="893705"/>
          </a:xfrm>
          <a:prstGeom prst="rect">
            <a:avLst/>
          </a:prstGeom>
        </p:spPr>
      </p:pic>
      <p:pic>
        <p:nvPicPr>
          <p:cNvPr id="7" name="Immagine 6" descr="Immagine che contiene Carattere, testo, bianco, tipografia&#10;&#10;Descrizione generata automaticamente">
            <a:extLst>
              <a:ext uri="{FF2B5EF4-FFF2-40B4-BE49-F238E27FC236}">
                <a16:creationId xmlns:a16="http://schemas.microsoft.com/office/drawing/2014/main" id="{3DE1C31B-402D-4BF0-9C93-57D37D6AF9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9" b="15726"/>
          <a:stretch/>
        </p:blipFill>
        <p:spPr>
          <a:xfrm>
            <a:off x="5952354" y="5039729"/>
            <a:ext cx="4300026" cy="962605"/>
          </a:xfrm>
          <a:prstGeom prst="rect">
            <a:avLst/>
          </a:prstGeom>
        </p:spPr>
      </p:pic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0E974DF-3C08-566D-04EB-48B26151B94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51" r="97" b="727"/>
          <a:stretch/>
        </p:blipFill>
        <p:spPr>
          <a:xfrm>
            <a:off x="747057" y="5040909"/>
            <a:ext cx="5253939" cy="49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30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FE1A6B-0AB9-4EB0-C561-10D62C42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Group Lasso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02E1DD-1F12-441C-7E10-AA9F0EAC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71" y="2118355"/>
            <a:ext cx="10691265" cy="3636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b="1" err="1">
                <a:ea typeface="+mn-lt"/>
                <a:cs typeface="+mn-lt"/>
              </a:rPr>
              <a:t>Results</a:t>
            </a:r>
            <a:r>
              <a:rPr lang="it-IT" b="1" dirty="0">
                <a:ea typeface="+mn-lt"/>
                <a:cs typeface="+mn-lt"/>
              </a:rPr>
              <a:t>:</a:t>
            </a:r>
            <a:endParaRPr lang="it-IT" dirty="0"/>
          </a:p>
          <a:p>
            <a:pPr lvl="1"/>
            <a:r>
              <a:rPr lang="it-IT" dirty="0" err="1">
                <a:ea typeface="+mn-lt"/>
                <a:cs typeface="+mn-lt"/>
              </a:rPr>
              <a:t>Grouped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variables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did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not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outperform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individual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predictors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/>
          </a:p>
          <a:p>
            <a:pPr lvl="1"/>
            <a:endParaRPr lang="it-IT" dirty="0">
              <a:ea typeface="+mn-lt"/>
              <a:cs typeface="+mn-lt"/>
            </a:endParaRPr>
          </a:p>
          <a:p>
            <a:pPr lvl="1"/>
            <a:r>
              <a:rPr lang="it-IT" dirty="0">
                <a:ea typeface="+mn-lt"/>
                <a:cs typeface="+mn-lt"/>
              </a:rPr>
              <a:t>Model </a:t>
            </a:r>
            <a:r>
              <a:rPr lang="it-IT" dirty="0" err="1">
                <a:ea typeface="+mn-lt"/>
                <a:cs typeface="+mn-lt"/>
              </a:rPr>
              <a:t>struggled</a:t>
            </a:r>
            <a:r>
              <a:rPr lang="it-IT" dirty="0">
                <a:ea typeface="+mn-lt"/>
                <a:cs typeface="+mn-lt"/>
              </a:rPr>
              <a:t> to </a:t>
            </a:r>
            <a:r>
              <a:rPr lang="it-IT" dirty="0" err="1">
                <a:ea typeface="+mn-lt"/>
                <a:cs typeface="+mn-lt"/>
              </a:rPr>
              <a:t>capture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any</a:t>
            </a:r>
            <a:r>
              <a:rPr lang="it-IT" dirty="0">
                <a:ea typeface="+mn-lt"/>
                <a:cs typeface="+mn-lt"/>
              </a:rPr>
              <a:t> pattern </a:t>
            </a:r>
            <a:r>
              <a:rPr lang="it-IT" dirty="0" err="1">
                <a:ea typeface="+mn-lt"/>
                <a:cs typeface="+mn-lt"/>
              </a:rPr>
              <a:t>at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all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dirty="0"/>
          </a:p>
          <a:p>
            <a:pPr lvl="1"/>
            <a:endParaRPr lang="it-IT" dirty="0">
              <a:ea typeface="+mn-lt"/>
              <a:cs typeface="+mn-lt"/>
            </a:endParaRPr>
          </a:p>
          <a:p>
            <a:pPr lvl="1"/>
            <a:r>
              <a:rPr lang="it-IT" dirty="0" err="1">
                <a:ea typeface="+mn-lt"/>
                <a:cs typeface="+mn-lt"/>
              </a:rPr>
              <a:t>Noise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within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grouped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variables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provided</a:t>
            </a:r>
            <a:r>
              <a:rPr lang="it-IT" dirty="0">
                <a:ea typeface="+mn-lt"/>
                <a:cs typeface="+mn-lt"/>
              </a:rPr>
              <a:t> no </a:t>
            </a:r>
            <a:r>
              <a:rPr lang="it-IT" dirty="0" err="1">
                <a:ea typeface="+mn-lt"/>
                <a:cs typeface="+mn-lt"/>
              </a:rPr>
              <a:t>predictive</a:t>
            </a:r>
            <a:r>
              <a:rPr lang="it-IT" dirty="0">
                <a:ea typeface="+mn-lt"/>
                <a:cs typeface="+mn-lt"/>
              </a:rPr>
              <a:t> power.</a:t>
            </a:r>
            <a:endParaRPr lang="it-IT"/>
          </a:p>
          <a:p>
            <a:pPr lvl="1"/>
            <a:endParaRPr lang="it-IT" dirty="0"/>
          </a:p>
          <a:p>
            <a:pPr lvl="1"/>
            <a:r>
              <a:rPr lang="it-IT" dirty="0">
                <a:ea typeface="+mn-lt"/>
                <a:cs typeface="+mn-lt"/>
              </a:rPr>
              <a:t>Cross-</a:t>
            </a:r>
            <a:r>
              <a:rPr lang="it-IT" dirty="0" err="1">
                <a:ea typeface="+mn-lt"/>
                <a:cs typeface="+mn-lt"/>
              </a:rPr>
              <a:t>validation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further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showed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weak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accuracy</a:t>
            </a:r>
            <a:r>
              <a:rPr lang="it-IT" dirty="0">
                <a:ea typeface="+mn-lt"/>
                <a:cs typeface="+mn-lt"/>
              </a:rPr>
              <a:t>, and </a:t>
            </a:r>
            <a:r>
              <a:rPr lang="it-IT" dirty="0" err="1">
                <a:ea typeface="+mn-lt"/>
                <a:cs typeface="+mn-lt"/>
              </a:rPr>
              <a:t>that</a:t>
            </a:r>
            <a:r>
              <a:rPr lang="it-IT" dirty="0">
                <a:ea typeface="+mn-lt"/>
                <a:cs typeface="+mn-lt"/>
              </a:rPr>
              <a:t> the model </a:t>
            </a:r>
            <a:r>
              <a:rPr lang="it-IT" dirty="0" err="1">
                <a:ea typeface="+mn-lt"/>
                <a:cs typeface="+mn-lt"/>
              </a:rPr>
              <a:t>failed</a:t>
            </a:r>
            <a:r>
              <a:rPr lang="it-IT" dirty="0">
                <a:ea typeface="+mn-lt"/>
                <a:cs typeface="+mn-lt"/>
              </a:rPr>
              <a:t> to </a:t>
            </a:r>
            <a:r>
              <a:rPr lang="it-IT" dirty="0" err="1">
                <a:ea typeface="+mn-lt"/>
                <a:cs typeface="+mn-lt"/>
              </a:rPr>
              <a:t>generalize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dirty="0" err="1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8083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FE1A6B-0AB9-4EB0-C561-10D62C42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Group Lasso</a:t>
            </a:r>
          </a:p>
        </p:txBody>
      </p:sp>
      <p:pic>
        <p:nvPicPr>
          <p:cNvPr id="6" name="Segnaposto contenuto 5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C680AC6F-8240-8F65-51D2-6BF4C1490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342" y="2445474"/>
            <a:ext cx="4512129" cy="2701332"/>
          </a:xfrm>
        </p:spPr>
      </p:pic>
      <p:pic>
        <p:nvPicPr>
          <p:cNvPr id="7" name="Immagine 6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135AE89E-6CF1-5960-869C-26DD0AC3C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14" y="2379889"/>
            <a:ext cx="5026898" cy="282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23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FE1A6B-0AB9-4EB0-C561-10D62C42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Group Lasso</a:t>
            </a:r>
          </a:p>
        </p:txBody>
      </p:sp>
      <p:pic>
        <p:nvPicPr>
          <p:cNvPr id="5" name="Immagine 4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90B114C1-E7AC-8C2E-7D9A-A494E4395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807343"/>
            <a:ext cx="7952414" cy="404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90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FE1A6B-0AB9-4EB0-C561-10D62C42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Group Lasso</a:t>
            </a:r>
          </a:p>
        </p:txBody>
      </p:sp>
      <p:pic>
        <p:nvPicPr>
          <p:cNvPr id="3" name="Immagine 2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86556B58-DAE9-A971-F803-0CEAD4E6B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921" y="1716855"/>
            <a:ext cx="4544158" cy="421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6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2A9D12-BE99-E6D3-E4E0-521525EE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Overview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3F8630-46B9-F90E-1D05-5466C9DA1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tried</a:t>
            </a:r>
            <a:r>
              <a:rPr lang="it-IT" dirty="0"/>
              <a:t> </a:t>
            </a:r>
            <a:r>
              <a:rPr lang="it-IT" dirty="0" err="1"/>
              <a:t>predicting</a:t>
            </a:r>
            <a:r>
              <a:rPr lang="it-IT" dirty="0"/>
              <a:t> house prices with: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dirty="0"/>
              <a:t>A linear </a:t>
            </a:r>
            <a:r>
              <a:rPr lang="it-IT" err="1"/>
              <a:t>regression</a:t>
            </a:r>
            <a:r>
              <a:rPr lang="it-IT" dirty="0"/>
              <a:t>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dirty="0"/>
              <a:t>A </a:t>
            </a:r>
            <a:r>
              <a:rPr lang="it-IT" err="1"/>
              <a:t>regularized</a:t>
            </a:r>
            <a:r>
              <a:rPr lang="it-IT" dirty="0"/>
              <a:t> Poisson </a:t>
            </a:r>
            <a:r>
              <a:rPr lang="it-IT" err="1"/>
              <a:t>regression</a:t>
            </a:r>
            <a:endParaRPr lang="it-IT" dirty="0" err="1"/>
          </a:p>
          <a:p>
            <a:pPr lvl="1">
              <a:buFont typeface="Courier New" panose="020B0604020202020204" pitchFamily="34" charset="0"/>
              <a:buChar char="o"/>
            </a:pPr>
            <a:r>
              <a:rPr lang="it-IT" dirty="0"/>
              <a:t>A group lasso </a:t>
            </a:r>
            <a:r>
              <a:rPr lang="it-IT" err="1"/>
              <a:t>regression</a:t>
            </a:r>
            <a:endParaRPr lang="it-IT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it-IT" dirty="0"/>
              <a:t>A </a:t>
            </a:r>
            <a:r>
              <a:rPr lang="it-IT" err="1"/>
              <a:t>neural</a:t>
            </a:r>
            <a:r>
              <a:rPr lang="it-IT" dirty="0"/>
              <a:t> network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it-IT" dirty="0">
              <a:ea typeface="+mn-lt"/>
              <a:cs typeface="+mn-lt"/>
            </a:endParaRPr>
          </a:p>
          <a:p>
            <a:r>
              <a:rPr lang="it-IT" dirty="0" err="1"/>
              <a:t>Enforce</a:t>
            </a:r>
            <a:r>
              <a:rPr lang="it-IT" dirty="0"/>
              <a:t> </a:t>
            </a:r>
            <a:r>
              <a:rPr lang="it-IT" dirty="0" err="1"/>
              <a:t>sparsity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feature </a:t>
            </a:r>
            <a:r>
              <a:rPr lang="it-IT" dirty="0" err="1"/>
              <a:t>selection</a:t>
            </a:r>
            <a:r>
              <a:rPr lang="it-IT" dirty="0"/>
              <a:t> – </a:t>
            </a:r>
            <a:r>
              <a:rPr lang="it-IT" dirty="0" err="1"/>
              <a:t>variables</a:t>
            </a:r>
            <a:r>
              <a:rPr lang="it-IT" dirty="0"/>
              <a:t> or groups.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579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C0D66-9E08-F7AB-8850-B5F998B7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Group Lasso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CAD7AA-B1EE-191A-DF29-87AA77E73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 err="1"/>
              <a:t>Interpretation</a:t>
            </a:r>
          </a:p>
          <a:p>
            <a:pPr marL="0" indent="0">
              <a:buNone/>
            </a:pPr>
            <a:endParaRPr lang="it-IT" dirty="0"/>
          </a:p>
          <a:p>
            <a:pPr marL="342900" indent="-342900"/>
            <a:r>
              <a:rPr lang="it-IT" dirty="0"/>
              <a:t>No </a:t>
            </a:r>
            <a:r>
              <a:rPr lang="it-IT" dirty="0" err="1"/>
              <a:t>meaningful</a:t>
            </a:r>
            <a:r>
              <a:rPr lang="it-IT" dirty="0"/>
              <a:t> </a:t>
            </a:r>
            <a:r>
              <a:rPr lang="it-IT" dirty="0" err="1"/>
              <a:t>relationships</a:t>
            </a:r>
            <a:r>
              <a:rPr lang="it-IT" dirty="0"/>
              <a:t> for the groups.</a:t>
            </a:r>
          </a:p>
          <a:p>
            <a:pPr marL="342900" indent="-342900"/>
            <a:endParaRPr lang="it-IT" dirty="0">
              <a:ea typeface="+mn-lt"/>
              <a:cs typeface="+mn-lt"/>
            </a:endParaRPr>
          </a:p>
          <a:p>
            <a:pPr marL="342900" indent="-342900"/>
            <a:r>
              <a:rPr lang="it-IT" err="1">
                <a:ea typeface="+mn-lt"/>
                <a:cs typeface="+mn-lt"/>
              </a:rPr>
              <a:t>Grouping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does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not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align</a:t>
            </a:r>
            <a:r>
              <a:rPr lang="it-IT" dirty="0">
                <a:ea typeface="+mn-lt"/>
                <a:cs typeface="+mn-lt"/>
              </a:rPr>
              <a:t> with the </a:t>
            </a:r>
            <a:r>
              <a:rPr lang="it-IT" err="1">
                <a:ea typeface="+mn-lt"/>
                <a:cs typeface="+mn-lt"/>
              </a:rPr>
              <a:t>dataset’s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structure</a:t>
            </a:r>
            <a:r>
              <a:rPr lang="it-IT">
                <a:ea typeface="+mn-lt"/>
                <a:cs typeface="+mn-lt"/>
              </a:rPr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2412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2C4DC7-92FE-C358-96D5-89C3E43F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Neural</a:t>
            </a:r>
            <a:r>
              <a:rPr lang="it-IT" dirty="0"/>
              <a:t> Network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5A9FB9-3C5C-7781-5553-A5A3D101F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91" y="2028359"/>
            <a:ext cx="10550554" cy="15892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ea typeface="+mn-lt"/>
                <a:cs typeface="+mn-lt"/>
              </a:rPr>
              <a:t>Architecture: Linear MLP with moderate </a:t>
            </a:r>
            <a:r>
              <a:rPr lang="it-IT" dirty="0" err="1">
                <a:ea typeface="+mn-lt"/>
                <a:cs typeface="+mn-lt"/>
              </a:rPr>
              <a:t>depth</a:t>
            </a:r>
            <a:r>
              <a:rPr lang="it-IT" dirty="0">
                <a:ea typeface="+mn-lt"/>
                <a:cs typeface="+mn-lt"/>
              </a:rPr>
              <a:t>.</a:t>
            </a:r>
          </a:p>
          <a:p>
            <a:endParaRPr lang="it-IT" dirty="0"/>
          </a:p>
          <a:p>
            <a:r>
              <a:rPr lang="it-IT" dirty="0"/>
              <a:t>Will the 'best' linear </a:t>
            </a:r>
            <a:r>
              <a:rPr lang="it-IT" dirty="0" err="1"/>
              <a:t>combination</a:t>
            </a:r>
            <a:r>
              <a:rPr lang="it-IT" dirty="0"/>
              <a:t> </a:t>
            </a:r>
            <a:r>
              <a:rPr lang="it-IT" dirty="0" err="1"/>
              <a:t>give</a:t>
            </a:r>
            <a:r>
              <a:rPr lang="it-IT" dirty="0"/>
              <a:t> </a:t>
            </a:r>
            <a:r>
              <a:rPr lang="it-IT" dirty="0" err="1"/>
              <a:t>perfect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?</a:t>
            </a:r>
          </a:p>
          <a:p>
            <a:endParaRPr lang="it-IT" dirty="0">
              <a:solidFill>
                <a:srgbClr val="000000"/>
              </a:solidFill>
            </a:endParaRPr>
          </a:p>
          <a:p>
            <a:endParaRPr lang="it-IT" sz="1100" dirty="0">
              <a:solidFill>
                <a:srgbClr val="DCDCDC"/>
              </a:solidFill>
            </a:endParaRP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78448D6-B8BE-EA45-F9AA-830B11AEEE49}"/>
              </a:ext>
            </a:extLst>
          </p:cNvPr>
          <p:cNvSpPr txBox="1"/>
          <p:nvPr/>
        </p:nvSpPr>
        <p:spPr>
          <a:xfrm>
            <a:off x="1241600" y="3864664"/>
            <a:ext cx="4853354" cy="1586845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it-IT" sz="2000" dirty="0">
                <a:solidFill>
                  <a:srgbClr val="9CDCFE"/>
                </a:solidFill>
              </a:rPr>
              <a:t>self</a:t>
            </a:r>
            <a:r>
              <a:rPr lang="it-IT" sz="2000" dirty="0">
                <a:solidFill>
                  <a:srgbClr val="D4D4D4"/>
                </a:solidFill>
              </a:rPr>
              <a:t>.hidden1 = </a:t>
            </a:r>
            <a:r>
              <a:rPr lang="it-IT" sz="2000" err="1">
                <a:solidFill>
                  <a:srgbClr val="D4D4D4"/>
                </a:solidFill>
              </a:rPr>
              <a:t>nn.Linear</a:t>
            </a:r>
            <a:r>
              <a:rPr lang="it-IT" sz="2000" dirty="0">
                <a:solidFill>
                  <a:srgbClr val="DCDCDC"/>
                </a:solidFill>
              </a:rPr>
              <a:t>(</a:t>
            </a:r>
            <a:r>
              <a:rPr lang="it-IT" sz="2000" err="1">
                <a:solidFill>
                  <a:srgbClr val="D4D4D4"/>
                </a:solidFill>
              </a:rPr>
              <a:t>input_dim</a:t>
            </a:r>
            <a:r>
              <a:rPr lang="it-IT" sz="2000" dirty="0">
                <a:solidFill>
                  <a:srgbClr val="DCDCDC"/>
                </a:solidFill>
              </a:rPr>
              <a:t>,</a:t>
            </a:r>
            <a:r>
              <a:rPr lang="it-IT" sz="2000" dirty="0">
                <a:solidFill>
                  <a:srgbClr val="D4D4D4"/>
                </a:solidFill>
              </a:rPr>
              <a:t> </a:t>
            </a:r>
            <a:r>
              <a:rPr lang="it-IT" sz="2000" dirty="0">
                <a:solidFill>
                  <a:srgbClr val="B5CEA8"/>
                </a:solidFill>
              </a:rPr>
              <a:t>64</a:t>
            </a:r>
            <a:r>
              <a:rPr lang="it-IT" sz="2000" dirty="0">
                <a:solidFill>
                  <a:srgbClr val="DCDCDC"/>
                </a:solidFill>
              </a:rPr>
              <a:t>)</a:t>
            </a:r>
            <a:endParaRPr lang="it-IT" sz="200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it-IT" sz="2000" dirty="0">
                <a:solidFill>
                  <a:srgbClr val="9CDCFE"/>
                </a:solidFill>
              </a:rPr>
              <a:t>self</a:t>
            </a:r>
            <a:r>
              <a:rPr lang="it-IT" sz="2000" dirty="0">
                <a:solidFill>
                  <a:srgbClr val="D4D4D4"/>
                </a:solidFill>
              </a:rPr>
              <a:t>.hidden2 = </a:t>
            </a:r>
            <a:r>
              <a:rPr lang="it-IT" sz="2000" err="1">
                <a:solidFill>
                  <a:srgbClr val="D4D4D4"/>
                </a:solidFill>
              </a:rPr>
              <a:t>nn.Linear</a:t>
            </a:r>
            <a:r>
              <a:rPr lang="it-IT" sz="2000" dirty="0">
                <a:solidFill>
                  <a:srgbClr val="DCDCDC"/>
                </a:solidFill>
              </a:rPr>
              <a:t>(</a:t>
            </a:r>
            <a:r>
              <a:rPr lang="it-IT" sz="2000" dirty="0">
                <a:solidFill>
                  <a:srgbClr val="B5CEA8"/>
                </a:solidFill>
              </a:rPr>
              <a:t>64</a:t>
            </a:r>
            <a:r>
              <a:rPr lang="it-IT" sz="2000" dirty="0">
                <a:solidFill>
                  <a:srgbClr val="DCDCDC"/>
                </a:solidFill>
              </a:rPr>
              <a:t>,</a:t>
            </a:r>
            <a:r>
              <a:rPr lang="it-IT" sz="2000" dirty="0">
                <a:solidFill>
                  <a:srgbClr val="D4D4D4"/>
                </a:solidFill>
              </a:rPr>
              <a:t> </a:t>
            </a:r>
            <a:r>
              <a:rPr lang="it-IT" sz="2000" dirty="0">
                <a:solidFill>
                  <a:srgbClr val="B5CEA8"/>
                </a:solidFill>
              </a:rPr>
              <a:t>128</a:t>
            </a:r>
            <a:r>
              <a:rPr lang="it-IT" sz="2000" dirty="0">
                <a:solidFill>
                  <a:srgbClr val="DCDCDC"/>
                </a:solidFill>
              </a:rPr>
              <a:t>)</a:t>
            </a:r>
            <a:endParaRPr lang="it-IT" sz="200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it-IT" sz="2000" dirty="0">
                <a:solidFill>
                  <a:srgbClr val="9CDCFE"/>
                </a:solidFill>
              </a:rPr>
              <a:t>self</a:t>
            </a:r>
            <a:r>
              <a:rPr lang="it-IT" sz="2000" dirty="0">
                <a:solidFill>
                  <a:srgbClr val="D4D4D4"/>
                </a:solidFill>
              </a:rPr>
              <a:t>.hidden3 = </a:t>
            </a:r>
            <a:r>
              <a:rPr lang="it-IT" sz="2000" err="1">
                <a:solidFill>
                  <a:srgbClr val="D4D4D4"/>
                </a:solidFill>
              </a:rPr>
              <a:t>nn.Linear</a:t>
            </a:r>
            <a:r>
              <a:rPr lang="it-IT" sz="2000" dirty="0">
                <a:solidFill>
                  <a:srgbClr val="DCDCDC"/>
                </a:solidFill>
              </a:rPr>
              <a:t>(</a:t>
            </a:r>
            <a:r>
              <a:rPr lang="it-IT" sz="2000" dirty="0">
                <a:solidFill>
                  <a:srgbClr val="B5CEA8"/>
                </a:solidFill>
              </a:rPr>
              <a:t>128</a:t>
            </a:r>
            <a:r>
              <a:rPr lang="it-IT" sz="2000" dirty="0">
                <a:solidFill>
                  <a:srgbClr val="DCDCDC"/>
                </a:solidFill>
              </a:rPr>
              <a:t>,</a:t>
            </a:r>
            <a:r>
              <a:rPr lang="it-IT" sz="2000" dirty="0">
                <a:solidFill>
                  <a:srgbClr val="D4D4D4"/>
                </a:solidFill>
              </a:rPr>
              <a:t> </a:t>
            </a:r>
            <a:r>
              <a:rPr lang="it-IT" sz="2000" dirty="0">
                <a:solidFill>
                  <a:srgbClr val="B5CEA8"/>
                </a:solidFill>
              </a:rPr>
              <a:t>64</a:t>
            </a:r>
            <a:r>
              <a:rPr lang="it-IT" sz="2000" dirty="0">
                <a:solidFill>
                  <a:srgbClr val="DCDCDC"/>
                </a:solidFill>
              </a:rPr>
              <a:t>)</a:t>
            </a:r>
            <a:endParaRPr lang="it-IT" sz="200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it-IT" sz="2000" err="1">
                <a:solidFill>
                  <a:srgbClr val="9CDCFE"/>
                </a:solidFill>
              </a:rPr>
              <a:t>self</a:t>
            </a:r>
            <a:r>
              <a:rPr lang="it-IT" sz="2000" err="1">
                <a:solidFill>
                  <a:srgbClr val="D4D4D4"/>
                </a:solidFill>
              </a:rPr>
              <a:t>.output</a:t>
            </a:r>
            <a:r>
              <a:rPr lang="it-IT" sz="2000" dirty="0">
                <a:solidFill>
                  <a:srgbClr val="D4D4D4"/>
                </a:solidFill>
              </a:rPr>
              <a:t> = </a:t>
            </a:r>
            <a:r>
              <a:rPr lang="it-IT" sz="2000" err="1">
                <a:solidFill>
                  <a:srgbClr val="D4D4D4"/>
                </a:solidFill>
              </a:rPr>
              <a:t>nn.Linear</a:t>
            </a:r>
            <a:r>
              <a:rPr lang="it-IT" sz="2000" dirty="0">
                <a:solidFill>
                  <a:srgbClr val="DCDCDC"/>
                </a:solidFill>
              </a:rPr>
              <a:t>(</a:t>
            </a:r>
            <a:r>
              <a:rPr lang="it-IT" sz="2000" dirty="0">
                <a:solidFill>
                  <a:srgbClr val="B5CEA8"/>
                </a:solidFill>
              </a:rPr>
              <a:t>64</a:t>
            </a:r>
            <a:r>
              <a:rPr lang="it-IT" sz="2000" dirty="0">
                <a:solidFill>
                  <a:srgbClr val="DCDCDC"/>
                </a:solidFill>
              </a:rPr>
              <a:t>,</a:t>
            </a:r>
            <a:r>
              <a:rPr lang="it-IT" sz="2000" dirty="0">
                <a:solidFill>
                  <a:srgbClr val="D4D4D4"/>
                </a:solidFill>
              </a:rPr>
              <a:t> </a:t>
            </a:r>
            <a:r>
              <a:rPr lang="it-IT" sz="2000" dirty="0">
                <a:solidFill>
                  <a:srgbClr val="B5CEA8"/>
                </a:solidFill>
              </a:rPr>
              <a:t>1</a:t>
            </a:r>
            <a:r>
              <a:rPr lang="it-IT" sz="2000" dirty="0">
                <a:solidFill>
                  <a:srgbClr val="DCDCDC"/>
                </a:solidFill>
              </a:rPr>
              <a:t>)</a:t>
            </a: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3257378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9E77E4-8514-E873-655B-B264DA00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Neural</a:t>
            </a:r>
            <a:r>
              <a:rPr lang="it-IT" dirty="0"/>
              <a:t> Network</a:t>
            </a:r>
          </a:p>
        </p:txBody>
      </p:sp>
      <p:pic>
        <p:nvPicPr>
          <p:cNvPr id="4" name="Immagine 3" descr="Immagine che contiene testo, schermata, schermo, diagramma&#10;&#10;Descrizione generata automaticamente">
            <a:extLst>
              <a:ext uri="{FF2B5EF4-FFF2-40B4-BE49-F238E27FC236}">
                <a16:creationId xmlns:a16="http://schemas.microsoft.com/office/drawing/2014/main" id="{B0544F40-D4A4-C9B1-A9C9-1600AF08C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92" y="1858894"/>
            <a:ext cx="4735914" cy="3667753"/>
          </a:xfrm>
          <a:prstGeom prst="rect">
            <a:avLst/>
          </a:prstGeom>
        </p:spPr>
      </p:pic>
      <p:pic>
        <p:nvPicPr>
          <p:cNvPr id="5" name="Immagine 4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A542DD00-797D-8916-0BD2-DE0DE8A90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692" y="1886055"/>
            <a:ext cx="45243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78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2C4DC7-92FE-C358-96D5-89C3E43F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Neural</a:t>
            </a:r>
            <a:r>
              <a:rPr lang="it-IT" dirty="0"/>
              <a:t> Network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5A9FB9-3C5C-7781-5553-A5A3D101F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91" y="2028359"/>
            <a:ext cx="10550554" cy="32391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b="1" err="1"/>
              <a:t>Interpretation</a:t>
            </a:r>
            <a:endParaRPr lang="it-IT" b="1"/>
          </a:p>
          <a:p>
            <a:pPr marL="0" indent="0">
              <a:buNone/>
            </a:pPr>
            <a:endParaRPr lang="it-IT" dirty="0"/>
          </a:p>
          <a:p>
            <a:pPr marL="342900" indent="-342900"/>
            <a:r>
              <a:rPr lang="it-IT" sz="1800" dirty="0">
                <a:solidFill>
                  <a:srgbClr val="000000"/>
                </a:solidFill>
              </a:rPr>
              <a:t>The Linear </a:t>
            </a:r>
            <a:r>
              <a:rPr lang="it-IT" sz="1800" dirty="0" err="1">
                <a:solidFill>
                  <a:srgbClr val="000000"/>
                </a:solidFill>
              </a:rPr>
              <a:t>Neural</a:t>
            </a:r>
            <a:r>
              <a:rPr lang="it-IT" sz="1800" dirty="0">
                <a:solidFill>
                  <a:srgbClr val="000000"/>
                </a:solidFill>
              </a:rPr>
              <a:t> Network </a:t>
            </a:r>
            <a:r>
              <a:rPr lang="it-IT" sz="1800" dirty="0" err="1">
                <a:solidFill>
                  <a:srgbClr val="000000"/>
                </a:solidFill>
              </a:rPr>
              <a:t>worked</a:t>
            </a:r>
            <a:r>
              <a:rPr lang="it-IT" sz="1800" dirty="0">
                <a:solidFill>
                  <a:srgbClr val="000000"/>
                </a:solidFill>
              </a:rPr>
              <a:t> like a charm.</a:t>
            </a:r>
          </a:p>
          <a:p>
            <a:pPr marL="342900" indent="-342900"/>
            <a:endParaRPr lang="it-IT" sz="1800" dirty="0">
              <a:solidFill>
                <a:srgbClr val="000000"/>
              </a:solidFill>
            </a:endParaRPr>
          </a:p>
          <a:p>
            <a:pPr marL="342900" indent="-342900"/>
            <a:r>
              <a:rPr lang="it-IT" sz="1800" dirty="0">
                <a:solidFill>
                  <a:srgbClr val="000000"/>
                </a:solidFill>
              </a:rPr>
              <a:t>The dataset </a:t>
            </a:r>
            <a:r>
              <a:rPr lang="it-IT" sz="1800" dirty="0" err="1">
                <a:solidFill>
                  <a:srgbClr val="000000"/>
                </a:solidFill>
              </a:rPr>
              <a:t>is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800" dirty="0" err="1">
                <a:solidFill>
                  <a:srgbClr val="000000"/>
                </a:solidFill>
              </a:rPr>
              <a:t>actually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800" dirty="0" err="1">
                <a:solidFill>
                  <a:srgbClr val="000000"/>
                </a:solidFill>
              </a:rPr>
              <a:t>not</a:t>
            </a:r>
            <a:r>
              <a:rPr lang="it-IT" sz="1800" dirty="0">
                <a:solidFill>
                  <a:srgbClr val="000000"/>
                </a:solidFill>
              </a:rPr>
              <a:t> '</a:t>
            </a:r>
            <a:r>
              <a:rPr lang="it-IT" sz="1800" dirty="0" err="1">
                <a:solidFill>
                  <a:srgbClr val="000000"/>
                </a:solidFill>
              </a:rPr>
              <a:t>corrupted</a:t>
            </a:r>
            <a:r>
              <a:rPr lang="it-IT" sz="1800" dirty="0">
                <a:solidFill>
                  <a:srgbClr val="000000"/>
                </a:solidFill>
              </a:rPr>
              <a:t>'.</a:t>
            </a:r>
          </a:p>
          <a:p>
            <a:pPr marL="342900" indent="-342900"/>
            <a:endParaRPr lang="it-IT" sz="1800" dirty="0">
              <a:solidFill>
                <a:srgbClr val="000000"/>
              </a:solidFill>
            </a:endParaRPr>
          </a:p>
          <a:p>
            <a:pPr marL="342900" indent="-342900"/>
            <a:r>
              <a:rPr lang="it-IT" sz="1800" dirty="0" err="1">
                <a:solidFill>
                  <a:srgbClr val="000000"/>
                </a:solidFill>
              </a:rPr>
              <a:t>We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800" dirty="0" err="1">
                <a:solidFill>
                  <a:srgbClr val="000000"/>
                </a:solidFill>
              </a:rPr>
              <a:t>don't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800" dirty="0" err="1">
                <a:solidFill>
                  <a:srgbClr val="000000"/>
                </a:solidFill>
              </a:rPr>
              <a:t>need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800" dirty="0" err="1">
                <a:solidFill>
                  <a:srgbClr val="000000"/>
                </a:solidFill>
              </a:rPr>
              <a:t>nonlinear</a:t>
            </a:r>
            <a:r>
              <a:rPr lang="it-IT" sz="1800" dirty="0">
                <a:solidFill>
                  <a:srgbClr val="000000"/>
                </a:solidFill>
              </a:rPr>
              <a:t> models to make a model work.</a:t>
            </a:r>
          </a:p>
          <a:p>
            <a:endParaRPr lang="it-IT" dirty="0">
              <a:solidFill>
                <a:srgbClr val="000000"/>
              </a:solidFill>
            </a:endParaRPr>
          </a:p>
          <a:p>
            <a:endParaRPr lang="it-IT" sz="1100" dirty="0">
              <a:solidFill>
                <a:srgbClr val="DCDCDC"/>
              </a:solidFill>
            </a:endParaRPr>
          </a:p>
          <a:p>
            <a:endParaRPr lang="it-IT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255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212B49-B20C-751E-1B99-D43ADA22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Comparison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8DF465-431E-FB26-7E5C-88CA5CC89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ea typeface="+mn-lt"/>
                <a:cs typeface="+mn-lt"/>
              </a:rPr>
              <a:t>MLR: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Overfit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but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tells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us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where</a:t>
            </a:r>
            <a:r>
              <a:rPr lang="it-IT" dirty="0">
                <a:ea typeface="+mn-lt"/>
                <a:cs typeface="+mn-lt"/>
              </a:rPr>
              <a:t> to look.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b="1" dirty="0">
                <a:ea typeface="+mn-lt"/>
                <a:cs typeface="+mn-lt"/>
              </a:rPr>
              <a:t>Poisson </a:t>
            </a:r>
            <a:r>
              <a:rPr lang="it-IT" b="1" dirty="0" err="1">
                <a:ea typeface="+mn-lt"/>
                <a:cs typeface="+mn-lt"/>
              </a:rPr>
              <a:t>Regression</a:t>
            </a:r>
            <a:r>
              <a:rPr lang="it-IT" b="1" dirty="0">
                <a:ea typeface="+mn-lt"/>
                <a:cs typeface="+mn-lt"/>
              </a:rPr>
              <a:t> (</a:t>
            </a:r>
            <a:r>
              <a:rPr lang="it-IT" b="1" dirty="0" err="1">
                <a:ea typeface="+mn-lt"/>
                <a:cs typeface="+mn-lt"/>
              </a:rPr>
              <a:t>Elastic</a:t>
            </a:r>
            <a:r>
              <a:rPr lang="it-IT" b="1" dirty="0">
                <a:ea typeface="+mn-lt"/>
                <a:cs typeface="+mn-lt"/>
              </a:rPr>
              <a:t> Net):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nice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sparsity</a:t>
            </a:r>
            <a:r>
              <a:rPr lang="it-IT" dirty="0">
                <a:ea typeface="+mn-lt"/>
                <a:cs typeface="+mn-lt"/>
              </a:rPr>
              <a:t> and </a:t>
            </a:r>
            <a:r>
              <a:rPr lang="it-IT" dirty="0" err="1">
                <a:ea typeface="+mn-lt"/>
                <a:cs typeface="+mn-lt"/>
              </a:rPr>
              <a:t>great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accuracy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b="1" dirty="0">
                <a:ea typeface="+mn-lt"/>
                <a:cs typeface="+mn-lt"/>
              </a:rPr>
              <a:t>Group Lasso: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Ineffective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b="1" dirty="0" err="1">
                <a:ea typeface="+mn-lt"/>
                <a:cs typeface="+mn-lt"/>
              </a:rPr>
              <a:t>Neural</a:t>
            </a:r>
            <a:r>
              <a:rPr lang="it-IT" b="1" dirty="0">
                <a:ea typeface="+mn-lt"/>
                <a:cs typeface="+mn-lt"/>
              </a:rPr>
              <a:t> Network:</a:t>
            </a:r>
            <a:r>
              <a:rPr lang="it-IT" dirty="0">
                <a:ea typeface="+mn-lt"/>
                <a:cs typeface="+mn-lt"/>
              </a:rPr>
              <a:t> Best performance </a:t>
            </a:r>
            <a:r>
              <a:rPr lang="it-IT" dirty="0" err="1">
                <a:ea typeface="+mn-lt"/>
                <a:cs typeface="+mn-lt"/>
              </a:rPr>
              <a:t>is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perfect</a:t>
            </a:r>
            <a:r>
              <a:rPr lang="it-IT" dirty="0">
                <a:ea typeface="+mn-lt"/>
                <a:cs typeface="+mn-lt"/>
              </a:rPr>
              <a:t> performance </a:t>
            </a:r>
            <a:r>
              <a:rPr lang="it-IT" dirty="0" err="1">
                <a:ea typeface="+mn-lt"/>
                <a:cs typeface="+mn-lt"/>
              </a:rPr>
              <a:t>even</a:t>
            </a:r>
            <a:r>
              <a:rPr lang="it-IT" dirty="0">
                <a:ea typeface="+mn-lt"/>
                <a:cs typeface="+mn-lt"/>
              </a:rPr>
              <a:t> with linear models.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0832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43EA5-C0C6-086D-19AF-D146F02A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392C4E-E9B6-894C-600B-0FC336E7C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 err="1">
                <a:ea typeface="+mn-lt"/>
                <a:cs typeface="+mn-lt"/>
              </a:rPr>
              <a:t>Is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grouping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variables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based</a:t>
            </a:r>
            <a:r>
              <a:rPr lang="it-IT" dirty="0">
                <a:ea typeface="+mn-lt"/>
                <a:cs typeface="+mn-lt"/>
              </a:rPr>
              <a:t> on </a:t>
            </a:r>
            <a:r>
              <a:rPr lang="it-IT" dirty="0" err="1">
                <a:ea typeface="+mn-lt"/>
                <a:cs typeface="+mn-lt"/>
              </a:rPr>
              <a:t>hypotheses</a:t>
            </a:r>
            <a:r>
              <a:rPr lang="it-IT" dirty="0">
                <a:ea typeface="+mn-lt"/>
                <a:cs typeface="+mn-lt"/>
              </a:rPr>
              <a:t> (e.g., </a:t>
            </a:r>
            <a:r>
              <a:rPr lang="it-IT" dirty="0" err="1">
                <a:ea typeface="+mn-lt"/>
                <a:cs typeface="+mn-lt"/>
              </a:rPr>
              <a:t>real</a:t>
            </a:r>
            <a:r>
              <a:rPr lang="it-IT" dirty="0">
                <a:ea typeface="+mn-lt"/>
                <a:cs typeface="+mn-lt"/>
              </a:rPr>
              <a:t> estate market trends or </a:t>
            </a:r>
            <a:r>
              <a:rPr lang="it-IT" dirty="0" err="1">
                <a:ea typeface="+mn-lt"/>
                <a:cs typeface="+mn-lt"/>
              </a:rPr>
              <a:t>correlations</a:t>
            </a:r>
            <a:r>
              <a:rPr lang="it-IT" dirty="0">
                <a:ea typeface="+mn-lt"/>
                <a:cs typeface="+mn-lt"/>
              </a:rPr>
              <a:t>) </a:t>
            </a:r>
            <a:r>
              <a:rPr lang="it-IT" dirty="0" err="1">
                <a:ea typeface="+mn-lt"/>
                <a:cs typeface="+mn-lt"/>
              </a:rPr>
              <a:t>intuitively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beneficial</a:t>
            </a:r>
            <a:r>
              <a:rPr lang="it-IT" dirty="0">
                <a:ea typeface="+mn-lt"/>
                <a:cs typeface="+mn-lt"/>
              </a:rPr>
              <a:t> for </a:t>
            </a:r>
            <a:r>
              <a:rPr lang="it-IT" dirty="0" err="1">
                <a:ea typeface="+mn-lt"/>
                <a:cs typeface="+mn-lt"/>
              </a:rPr>
              <a:t>modeling</a:t>
            </a:r>
            <a:r>
              <a:rPr lang="it-IT" dirty="0">
                <a:ea typeface="+mn-lt"/>
                <a:cs typeface="+mn-lt"/>
              </a:rPr>
              <a:t>?</a:t>
            </a:r>
            <a:endParaRPr lang="it-IT" dirty="0"/>
          </a:p>
          <a:p>
            <a:endParaRPr lang="it-IT" dirty="0">
              <a:ea typeface="+mn-lt"/>
              <a:cs typeface="+mn-lt"/>
            </a:endParaRPr>
          </a:p>
          <a:p>
            <a:r>
              <a:rPr lang="it-IT" dirty="0">
                <a:ea typeface="+mn-lt"/>
                <a:cs typeface="+mn-lt"/>
              </a:rPr>
              <a:t>Testing </a:t>
            </a:r>
            <a:r>
              <a:rPr lang="it-IT" dirty="0" err="1">
                <a:ea typeface="+mn-lt"/>
                <a:cs typeface="+mn-lt"/>
              </a:rPr>
              <a:t>this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method</a:t>
            </a:r>
            <a:r>
              <a:rPr lang="it-IT" dirty="0">
                <a:ea typeface="+mn-lt"/>
                <a:cs typeface="+mn-lt"/>
              </a:rPr>
              <a:t> on the dataset </a:t>
            </a:r>
            <a:r>
              <a:rPr lang="it-IT" dirty="0" err="1">
                <a:ea typeface="+mn-lt"/>
                <a:cs typeface="+mn-lt"/>
              </a:rPr>
              <a:t>does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not</a:t>
            </a:r>
            <a:r>
              <a:rPr lang="it-IT" dirty="0">
                <a:ea typeface="+mn-lt"/>
                <a:cs typeface="+mn-lt"/>
              </a:rPr>
              <a:t> support </a:t>
            </a:r>
            <a:r>
              <a:rPr lang="it-IT" dirty="0" err="1">
                <a:ea typeface="+mn-lt"/>
                <a:cs typeface="+mn-lt"/>
              </a:rPr>
              <a:t>this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intuition</a:t>
            </a:r>
            <a:r>
              <a:rPr lang="it-IT" dirty="0">
                <a:ea typeface="+mn-lt"/>
                <a:cs typeface="+mn-lt"/>
              </a:rPr>
              <a:t>.</a:t>
            </a:r>
            <a:br>
              <a:rPr lang="it-IT" dirty="0">
                <a:ea typeface="+mn-lt"/>
                <a:cs typeface="+mn-lt"/>
              </a:rPr>
            </a:br>
            <a:endParaRPr lang="it-IT" dirty="0"/>
          </a:p>
          <a:p>
            <a:r>
              <a:rPr lang="it-IT" dirty="0">
                <a:ea typeface="+mn-lt"/>
                <a:cs typeface="+mn-lt"/>
              </a:rPr>
              <a:t>The </a:t>
            </a:r>
            <a:r>
              <a:rPr lang="it-IT" dirty="0" err="1">
                <a:ea typeface="+mn-lt"/>
                <a:cs typeface="+mn-lt"/>
              </a:rPr>
              <a:t>grouped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regression</a:t>
            </a:r>
            <a:r>
              <a:rPr lang="it-IT" dirty="0">
                <a:ea typeface="+mn-lt"/>
                <a:cs typeface="+mn-lt"/>
              </a:rPr>
              <a:t> models </a:t>
            </a:r>
            <a:r>
              <a:rPr lang="it-IT" dirty="0" err="1">
                <a:ea typeface="+mn-lt"/>
                <a:cs typeface="+mn-lt"/>
              </a:rPr>
              <a:t>failed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dirty="0" err="1">
                <a:ea typeface="+mn-lt"/>
                <a:cs typeface="+mn-lt"/>
              </a:rPr>
              <a:t>likely</a:t>
            </a:r>
            <a:r>
              <a:rPr lang="it-IT" dirty="0">
                <a:ea typeface="+mn-lt"/>
                <a:cs typeface="+mn-lt"/>
              </a:rPr>
              <a:t> due to the </a:t>
            </a:r>
            <a:r>
              <a:rPr lang="it-IT" dirty="0" err="1">
                <a:ea typeface="+mn-lt"/>
                <a:cs typeface="+mn-lt"/>
              </a:rPr>
              <a:t>specific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structure</a:t>
            </a:r>
            <a:r>
              <a:rPr lang="it-IT" dirty="0">
                <a:ea typeface="+mn-lt"/>
                <a:cs typeface="+mn-lt"/>
              </a:rPr>
              <a:t> of the </a:t>
            </a:r>
            <a:r>
              <a:rPr lang="it-IT" dirty="0" err="1">
                <a:ea typeface="+mn-lt"/>
                <a:cs typeface="+mn-lt"/>
              </a:rPr>
              <a:t>chosen</a:t>
            </a:r>
            <a:r>
              <a:rPr lang="it-IT" dirty="0">
                <a:ea typeface="+mn-lt"/>
                <a:cs typeface="+mn-lt"/>
              </a:rPr>
              <a:t> data.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738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43EA5-C0C6-086D-19AF-D146F02A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392C4E-E9B6-894C-600B-0FC336E7C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 err="1">
                <a:ea typeface="+mn-lt"/>
                <a:cs typeface="+mn-lt"/>
              </a:rPr>
              <a:t>Regardless</a:t>
            </a:r>
            <a:r>
              <a:rPr lang="it-IT" dirty="0">
                <a:ea typeface="+mn-lt"/>
                <a:cs typeface="+mn-lt"/>
              </a:rPr>
              <a:t> of testing </a:t>
            </a:r>
            <a:r>
              <a:rPr lang="it-IT" dirty="0" err="1">
                <a:ea typeface="+mn-lt"/>
                <a:cs typeface="+mn-lt"/>
              </a:rPr>
              <a:t>methods</a:t>
            </a:r>
            <a:r>
              <a:rPr lang="it-IT" dirty="0">
                <a:ea typeface="+mn-lt"/>
                <a:cs typeface="+mn-lt"/>
              </a:rPr>
              <a:t>, the data </a:t>
            </a:r>
            <a:r>
              <a:rPr lang="it-IT" dirty="0" err="1">
                <a:ea typeface="+mn-lt"/>
                <a:cs typeface="+mn-lt"/>
              </a:rPr>
              <a:t>consistently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identifies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only</a:t>
            </a:r>
            <a:r>
              <a:rPr lang="it-IT" dirty="0">
                <a:ea typeface="+mn-lt"/>
                <a:cs typeface="+mn-lt"/>
              </a:rPr>
              <a:t> one feature (</a:t>
            </a:r>
            <a:r>
              <a:rPr lang="it-IT" i="1" dirty="0" err="1">
                <a:ea typeface="+mn-lt"/>
                <a:cs typeface="+mn-lt"/>
              </a:rPr>
              <a:t>bedrooms</a:t>
            </a:r>
            <a:r>
              <a:rPr lang="it-IT" dirty="0">
                <a:ea typeface="+mn-lt"/>
                <a:cs typeface="+mn-lt"/>
              </a:rPr>
              <a:t>) </a:t>
            </a:r>
            <a:r>
              <a:rPr lang="it-IT" dirty="0" err="1">
                <a:ea typeface="+mn-lt"/>
                <a:cs typeface="+mn-lt"/>
              </a:rPr>
              <a:t>as</a:t>
            </a:r>
            <a:r>
              <a:rPr lang="it-IT" dirty="0">
                <a:ea typeface="+mn-lt"/>
                <a:cs typeface="+mn-lt"/>
              </a:rPr>
              <a:t> a </a:t>
            </a:r>
            <a:r>
              <a:rPr lang="it-IT" dirty="0" err="1">
                <a:ea typeface="+mn-lt"/>
                <a:cs typeface="+mn-lt"/>
              </a:rPr>
              <a:t>predictor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dirty="0"/>
          </a:p>
          <a:p>
            <a:endParaRPr lang="it-IT" dirty="0">
              <a:ea typeface="+mn-lt"/>
              <a:cs typeface="+mn-lt"/>
            </a:endParaRPr>
          </a:p>
          <a:p>
            <a:r>
              <a:rPr lang="it-IT" dirty="0" err="1">
                <a:ea typeface="+mn-lt"/>
                <a:cs typeface="+mn-lt"/>
              </a:rPr>
              <a:t>This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outcome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is</a:t>
            </a:r>
            <a:r>
              <a:rPr lang="it-IT" dirty="0">
                <a:ea typeface="+mn-lt"/>
                <a:cs typeface="+mn-lt"/>
              </a:rPr>
              <a:t> inaccurate </a:t>
            </a:r>
            <a:r>
              <a:rPr lang="it-IT" dirty="0" err="1">
                <a:ea typeface="+mn-lt"/>
                <a:cs typeface="+mn-lt"/>
              </a:rPr>
              <a:t>compared</a:t>
            </a:r>
            <a:r>
              <a:rPr lang="it-IT" dirty="0">
                <a:ea typeface="+mn-lt"/>
                <a:cs typeface="+mn-lt"/>
              </a:rPr>
              <a:t> to </a:t>
            </a:r>
            <a:r>
              <a:rPr lang="it-IT" dirty="0" err="1">
                <a:ea typeface="+mn-lt"/>
                <a:cs typeface="+mn-lt"/>
              </a:rPr>
              <a:t>real</a:t>
            </a:r>
            <a:r>
              <a:rPr lang="it-IT" dirty="0">
                <a:ea typeface="+mn-lt"/>
                <a:cs typeface="+mn-lt"/>
              </a:rPr>
              <a:t>-world </a:t>
            </a:r>
            <a:r>
              <a:rPr lang="it-IT" dirty="0" err="1">
                <a:ea typeface="+mn-lt"/>
                <a:cs typeface="+mn-lt"/>
              </a:rPr>
              <a:t>real</a:t>
            </a:r>
            <a:r>
              <a:rPr lang="it-IT" dirty="0">
                <a:ea typeface="+mn-lt"/>
                <a:cs typeface="+mn-lt"/>
              </a:rPr>
              <a:t> estate price </a:t>
            </a:r>
            <a:r>
              <a:rPr lang="it-IT" dirty="0" err="1">
                <a:ea typeface="+mn-lt"/>
                <a:cs typeface="+mn-lt"/>
              </a:rPr>
              <a:t>prediction</a:t>
            </a:r>
            <a:r>
              <a:rPr lang="it-IT" dirty="0">
                <a:ea typeface="+mn-lt"/>
                <a:cs typeface="+mn-lt"/>
              </a:rPr>
              <a:t> models.</a:t>
            </a:r>
            <a:endParaRPr lang="it-IT" dirty="0"/>
          </a:p>
          <a:p>
            <a:endParaRPr lang="it-IT" dirty="0">
              <a:ea typeface="+mn-lt"/>
              <a:cs typeface="+mn-lt"/>
            </a:endParaRPr>
          </a:p>
          <a:p>
            <a:r>
              <a:rPr lang="it-IT" dirty="0">
                <a:ea typeface="+mn-lt"/>
                <a:cs typeface="+mn-lt"/>
              </a:rPr>
              <a:t>The </a:t>
            </a:r>
            <a:r>
              <a:rPr lang="it-IT" dirty="0" err="1">
                <a:ea typeface="+mn-lt"/>
                <a:cs typeface="+mn-lt"/>
              </a:rPr>
              <a:t>result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is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unlikely</a:t>
            </a:r>
            <a:r>
              <a:rPr lang="it-IT" dirty="0">
                <a:ea typeface="+mn-lt"/>
                <a:cs typeface="+mn-lt"/>
              </a:rPr>
              <a:t> to </a:t>
            </a:r>
            <a:r>
              <a:rPr lang="it-IT" dirty="0" err="1">
                <a:ea typeface="+mn-lt"/>
                <a:cs typeface="+mn-lt"/>
              </a:rPr>
              <a:t>generalize</a:t>
            </a:r>
            <a:r>
              <a:rPr lang="it-IT" dirty="0">
                <a:ea typeface="+mn-lt"/>
                <a:cs typeface="+mn-lt"/>
              </a:rPr>
              <a:t> to </a:t>
            </a:r>
            <a:r>
              <a:rPr lang="it-IT" dirty="0" err="1">
                <a:ea typeface="+mn-lt"/>
                <a:cs typeface="+mn-lt"/>
              </a:rPr>
              <a:t>other</a:t>
            </a:r>
            <a:r>
              <a:rPr lang="it-IT" dirty="0">
                <a:ea typeface="+mn-lt"/>
                <a:cs typeface="+mn-lt"/>
              </a:rPr>
              <a:t> datasets.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513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5CAB91-DB89-8781-8082-F881E6F0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ea typeface="+mj-lt"/>
                <a:cs typeface="+mj-lt"/>
              </a:rPr>
              <a:t>Why</a:t>
            </a:r>
            <a:r>
              <a:rPr lang="it-IT" dirty="0">
                <a:ea typeface="+mj-lt"/>
                <a:cs typeface="+mj-lt"/>
              </a:rPr>
              <a:t> </a:t>
            </a:r>
            <a:r>
              <a:rPr lang="it-IT" dirty="0" err="1">
                <a:ea typeface="+mj-lt"/>
                <a:cs typeface="+mj-lt"/>
              </a:rPr>
              <a:t>These</a:t>
            </a:r>
            <a:r>
              <a:rPr lang="it-IT" dirty="0">
                <a:ea typeface="+mj-lt"/>
                <a:cs typeface="+mj-lt"/>
              </a:rPr>
              <a:t> Models?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2B9746-B23A-81BE-1B29-43687B7B2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b="1" dirty="0">
                <a:ea typeface="+mn-lt"/>
                <a:cs typeface="+mn-lt"/>
              </a:rPr>
              <a:t>Linear </a:t>
            </a:r>
            <a:r>
              <a:rPr lang="it-IT" b="1" dirty="0" err="1">
                <a:ea typeface="+mn-lt"/>
                <a:cs typeface="+mn-lt"/>
              </a:rPr>
              <a:t>Regression</a:t>
            </a:r>
            <a:r>
              <a:rPr lang="it-IT" b="1" dirty="0">
                <a:ea typeface="+mn-lt"/>
                <a:cs typeface="+mn-lt"/>
              </a:rPr>
              <a:t>:</a:t>
            </a:r>
            <a:r>
              <a:rPr lang="it-IT" dirty="0">
                <a:ea typeface="+mn-lt"/>
                <a:cs typeface="+mn-lt"/>
              </a:rPr>
              <a:t> Baseline with a </a:t>
            </a:r>
            <a:r>
              <a:rPr lang="it-IT" dirty="0" err="1">
                <a:ea typeface="+mn-lt"/>
                <a:cs typeface="+mn-lt"/>
              </a:rPr>
              <a:t>simple</a:t>
            </a:r>
            <a:r>
              <a:rPr lang="it-IT" dirty="0">
                <a:ea typeface="+mn-lt"/>
                <a:cs typeface="+mn-lt"/>
              </a:rPr>
              <a:t> model.</a:t>
            </a:r>
            <a:endParaRPr lang="it-IT" dirty="0"/>
          </a:p>
          <a:p>
            <a:r>
              <a:rPr lang="it-IT" b="1" dirty="0">
                <a:ea typeface="+mn-lt"/>
                <a:cs typeface="+mn-lt"/>
              </a:rPr>
              <a:t>Poisson </a:t>
            </a:r>
            <a:r>
              <a:rPr lang="it-IT" b="1" dirty="0" err="1">
                <a:ea typeface="+mn-lt"/>
                <a:cs typeface="+mn-lt"/>
              </a:rPr>
              <a:t>Regression</a:t>
            </a:r>
            <a:r>
              <a:rPr lang="it-IT" b="1" dirty="0">
                <a:ea typeface="+mn-lt"/>
                <a:cs typeface="+mn-lt"/>
              </a:rPr>
              <a:t> with </a:t>
            </a:r>
            <a:r>
              <a:rPr lang="it-IT" b="1" dirty="0" err="1">
                <a:ea typeface="+mn-lt"/>
                <a:cs typeface="+mn-lt"/>
              </a:rPr>
              <a:t>Elastic</a:t>
            </a:r>
            <a:r>
              <a:rPr lang="it-IT" b="1" dirty="0">
                <a:ea typeface="+mn-lt"/>
                <a:cs typeface="+mn-lt"/>
              </a:rPr>
              <a:t> Net:</a:t>
            </a:r>
            <a:r>
              <a:rPr lang="it-IT" dirty="0">
                <a:ea typeface="+mn-lt"/>
                <a:cs typeface="+mn-lt"/>
              </a:rPr>
              <a:t> Introduce </a:t>
            </a:r>
            <a:r>
              <a:rPr lang="it-IT" dirty="0" err="1">
                <a:ea typeface="+mn-lt"/>
                <a:cs typeface="+mn-lt"/>
              </a:rPr>
              <a:t>sparsity</a:t>
            </a:r>
            <a:r>
              <a:rPr lang="it-IT" dirty="0">
                <a:ea typeface="+mn-lt"/>
                <a:cs typeface="+mn-lt"/>
              </a:rPr>
              <a:t> and reduce </a:t>
            </a:r>
            <a:r>
              <a:rPr lang="it-IT" dirty="0" err="1">
                <a:ea typeface="+mn-lt"/>
                <a:cs typeface="+mn-lt"/>
              </a:rPr>
              <a:t>multicollinearity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dirty="0"/>
          </a:p>
          <a:p>
            <a:r>
              <a:rPr lang="it-IT" b="1" dirty="0">
                <a:ea typeface="+mn-lt"/>
                <a:cs typeface="+mn-lt"/>
              </a:rPr>
              <a:t>Group Lasso:</a:t>
            </a:r>
            <a:r>
              <a:rPr lang="it-IT" dirty="0">
                <a:ea typeface="+mn-lt"/>
                <a:cs typeface="+mn-lt"/>
              </a:rPr>
              <a:t> Test </a:t>
            </a:r>
            <a:r>
              <a:rPr lang="it-IT" dirty="0" err="1">
                <a:ea typeface="+mn-lt"/>
                <a:cs typeface="+mn-lt"/>
              </a:rPr>
              <a:t>grouped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predictors</a:t>
            </a:r>
            <a:r>
              <a:rPr lang="it-IT" dirty="0">
                <a:ea typeface="+mn-lt"/>
                <a:cs typeface="+mn-lt"/>
              </a:rPr>
              <a:t> (</a:t>
            </a:r>
            <a:r>
              <a:rPr lang="it-IT" dirty="0" err="1">
                <a:ea typeface="+mn-lt"/>
                <a:cs typeface="+mn-lt"/>
              </a:rPr>
              <a:t>real</a:t>
            </a:r>
            <a:r>
              <a:rPr lang="it-IT" dirty="0">
                <a:ea typeface="+mn-lt"/>
                <a:cs typeface="+mn-lt"/>
              </a:rPr>
              <a:t> estate features vs </a:t>
            </a:r>
            <a:r>
              <a:rPr lang="it-IT" dirty="0" err="1">
                <a:ea typeface="+mn-lt"/>
                <a:cs typeface="+mn-lt"/>
              </a:rPr>
              <a:t>highly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correlated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variables</a:t>
            </a:r>
            <a:r>
              <a:rPr lang="it-IT" dirty="0">
                <a:ea typeface="+mn-lt"/>
                <a:cs typeface="+mn-lt"/>
              </a:rPr>
              <a:t>).</a:t>
            </a:r>
            <a:endParaRPr lang="it-IT" dirty="0"/>
          </a:p>
          <a:p>
            <a:r>
              <a:rPr lang="it-IT" b="1" dirty="0" err="1">
                <a:ea typeface="+mn-lt"/>
                <a:cs typeface="+mn-lt"/>
              </a:rPr>
              <a:t>Neural</a:t>
            </a:r>
            <a:r>
              <a:rPr lang="it-IT" b="1" dirty="0">
                <a:ea typeface="+mn-lt"/>
                <a:cs typeface="+mn-lt"/>
              </a:rPr>
              <a:t> Network: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Establish</a:t>
            </a:r>
            <a:r>
              <a:rPr lang="it-IT" dirty="0">
                <a:ea typeface="+mn-lt"/>
                <a:cs typeface="+mn-lt"/>
              </a:rPr>
              <a:t> an upper </a:t>
            </a:r>
            <a:r>
              <a:rPr lang="it-IT" dirty="0" err="1">
                <a:ea typeface="+mn-lt"/>
                <a:cs typeface="+mn-lt"/>
              </a:rPr>
              <a:t>bound</a:t>
            </a:r>
            <a:r>
              <a:rPr lang="it-IT" dirty="0">
                <a:ea typeface="+mn-lt"/>
                <a:cs typeface="+mn-lt"/>
              </a:rPr>
              <a:t> of </a:t>
            </a:r>
            <a:r>
              <a:rPr lang="it-IT" dirty="0" err="1">
                <a:ea typeface="+mn-lt"/>
                <a:cs typeface="+mn-lt"/>
              </a:rPr>
              <a:t>predictive</a:t>
            </a:r>
            <a:r>
              <a:rPr lang="it-IT" dirty="0">
                <a:ea typeface="+mn-lt"/>
                <a:cs typeface="+mn-lt"/>
              </a:rPr>
              <a:t> performance.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700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D90A69-E4F0-C9A2-4884-B2DC0F09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ea typeface="+mj-lt"/>
                <a:cs typeface="+mj-lt"/>
              </a:rPr>
              <a:t>What</a:t>
            </a:r>
            <a:r>
              <a:rPr lang="it-IT" dirty="0">
                <a:ea typeface="+mj-lt"/>
                <a:cs typeface="+mj-lt"/>
              </a:rPr>
              <a:t> </a:t>
            </a:r>
            <a:r>
              <a:rPr lang="it-IT" dirty="0" err="1">
                <a:ea typeface="+mj-lt"/>
                <a:cs typeface="+mj-lt"/>
              </a:rPr>
              <a:t>We</a:t>
            </a:r>
            <a:r>
              <a:rPr lang="it-IT" dirty="0">
                <a:ea typeface="+mj-lt"/>
                <a:cs typeface="+mj-lt"/>
              </a:rPr>
              <a:t> </a:t>
            </a:r>
            <a:r>
              <a:rPr lang="it-IT" dirty="0" err="1">
                <a:ea typeface="+mj-lt"/>
                <a:cs typeface="+mj-lt"/>
              </a:rPr>
              <a:t>Expected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7F9F89-008D-9824-C384-AD2502427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ea typeface="+mn-lt"/>
                <a:cs typeface="+mn-lt"/>
              </a:rPr>
              <a:t>Feature </a:t>
            </a:r>
            <a:r>
              <a:rPr lang="it-IT" dirty="0" err="1">
                <a:ea typeface="+mn-lt"/>
                <a:cs typeface="+mn-lt"/>
              </a:rPr>
              <a:t>regularization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would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outperform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others</a:t>
            </a:r>
            <a:r>
              <a:rPr lang="it-IT" dirty="0">
                <a:ea typeface="+mn-lt"/>
                <a:cs typeface="+mn-lt"/>
              </a:rPr>
              <a:t> due to the </a:t>
            </a:r>
            <a:r>
              <a:rPr lang="it-IT" dirty="0" err="1">
                <a:ea typeface="+mn-lt"/>
                <a:cs typeface="+mn-lt"/>
              </a:rPr>
              <a:t>dataset’s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dimensionality</a:t>
            </a:r>
            <a:r>
              <a:rPr lang="it-IT" dirty="0">
                <a:ea typeface="+mn-lt"/>
                <a:cs typeface="+mn-lt"/>
              </a:rPr>
              <a:t> and </a:t>
            </a:r>
            <a:r>
              <a:rPr lang="it-IT" dirty="0" err="1">
                <a:ea typeface="+mn-lt"/>
                <a:cs typeface="+mn-lt"/>
              </a:rPr>
              <a:t>multicollinearity</a:t>
            </a:r>
            <a:r>
              <a:rPr lang="it-IT" dirty="0">
                <a:ea typeface="+mn-lt"/>
                <a:cs typeface="+mn-lt"/>
              </a:rPr>
              <a:t>.</a:t>
            </a:r>
          </a:p>
          <a:p>
            <a:endParaRPr lang="it-IT" dirty="0">
              <a:ea typeface="+mn-lt"/>
              <a:cs typeface="+mn-lt"/>
            </a:endParaRPr>
          </a:p>
          <a:p>
            <a:r>
              <a:rPr lang="it-IT" dirty="0">
                <a:ea typeface="+mn-lt"/>
                <a:cs typeface="+mn-lt"/>
              </a:rPr>
              <a:t>Group Lasso to </a:t>
            </a:r>
            <a:r>
              <a:rPr lang="it-IT" dirty="0" err="1">
                <a:ea typeface="+mn-lt"/>
                <a:cs typeface="+mn-lt"/>
              </a:rPr>
              <a:t>outperform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other</a:t>
            </a:r>
            <a:r>
              <a:rPr lang="it-IT" dirty="0">
                <a:ea typeface="+mn-lt"/>
                <a:cs typeface="+mn-lt"/>
              </a:rPr>
              <a:t> models </a:t>
            </a:r>
            <a:r>
              <a:rPr lang="it-IT" dirty="0" err="1">
                <a:ea typeface="+mn-lt"/>
                <a:cs typeface="+mn-lt"/>
              </a:rPr>
              <a:t>given</a:t>
            </a:r>
            <a:r>
              <a:rPr lang="it-IT" dirty="0">
                <a:ea typeface="+mn-lt"/>
                <a:cs typeface="+mn-lt"/>
              </a:rPr>
              <a:t> the nature of </a:t>
            </a:r>
            <a:r>
              <a:rPr lang="it-IT" dirty="0" err="1">
                <a:ea typeface="+mn-lt"/>
                <a:cs typeface="+mn-lt"/>
              </a:rPr>
              <a:t>real</a:t>
            </a:r>
            <a:r>
              <a:rPr lang="it-IT" dirty="0">
                <a:ea typeface="+mn-lt"/>
                <a:cs typeface="+mn-lt"/>
              </a:rPr>
              <a:t>-world price </a:t>
            </a:r>
            <a:r>
              <a:rPr lang="it-IT" dirty="0" err="1">
                <a:ea typeface="+mn-lt"/>
                <a:cs typeface="+mn-lt"/>
              </a:rPr>
              <a:t>behavior</a:t>
            </a:r>
            <a:r>
              <a:rPr lang="it-IT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378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098387-41BF-D68F-3FB6-B8073117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+mj-lt"/>
                <a:cs typeface="+mj-lt"/>
              </a:rPr>
              <a:t>Dataset 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AD23AA-49A9-A416-C65D-5D4EC8DCB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 err="1">
                <a:ea typeface="+mn-lt"/>
                <a:cs typeface="+mn-lt"/>
              </a:rPr>
              <a:t>Attributes</a:t>
            </a:r>
            <a:r>
              <a:rPr lang="it-IT" dirty="0">
                <a:ea typeface="+mn-lt"/>
                <a:cs typeface="+mn-lt"/>
              </a:rPr>
              <a:t> include </a:t>
            </a:r>
            <a:r>
              <a:rPr lang="it-IT" dirty="0" err="1">
                <a:ea typeface="+mn-lt"/>
                <a:cs typeface="+mn-lt"/>
              </a:rPr>
              <a:t>temporal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dirty="0" err="1">
                <a:ea typeface="+mn-lt"/>
                <a:cs typeface="+mn-lt"/>
              </a:rPr>
              <a:t>physical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dirty="0" err="1">
                <a:ea typeface="+mn-lt"/>
                <a:cs typeface="+mn-lt"/>
              </a:rPr>
              <a:t>scenic</a:t>
            </a:r>
            <a:r>
              <a:rPr lang="it-IT" dirty="0">
                <a:ea typeface="+mn-lt"/>
                <a:cs typeface="+mn-lt"/>
              </a:rPr>
              <a:t>, and </a:t>
            </a:r>
            <a:r>
              <a:rPr lang="it-IT" dirty="0" err="1">
                <a:ea typeface="+mn-lt"/>
                <a:cs typeface="+mn-lt"/>
              </a:rPr>
              <a:t>locational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characteristics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dirty="0"/>
          </a:p>
          <a:p>
            <a:r>
              <a:rPr lang="it-IT" dirty="0">
                <a:ea typeface="+mn-lt"/>
                <a:cs typeface="+mn-lt"/>
              </a:rPr>
              <a:t>Scale and </a:t>
            </a:r>
            <a:r>
              <a:rPr lang="it-IT" err="1">
                <a:ea typeface="+mn-lt"/>
                <a:cs typeface="+mn-lt"/>
              </a:rPr>
              <a:t>preprocess</a:t>
            </a:r>
            <a:r>
              <a:rPr lang="it-IT" dirty="0">
                <a:ea typeface="+mn-lt"/>
                <a:cs typeface="+mn-lt"/>
              </a:rPr>
              <a:t> features for machine learning </a:t>
            </a:r>
            <a:r>
              <a:rPr lang="it-IT" err="1">
                <a:ea typeface="+mn-lt"/>
                <a:cs typeface="+mn-lt"/>
              </a:rPr>
              <a:t>compatibility</a:t>
            </a:r>
            <a:r>
              <a:rPr lang="it-IT">
                <a:ea typeface="+mn-lt"/>
                <a:cs typeface="+mn-lt"/>
              </a:rPr>
              <a:t>.</a:t>
            </a:r>
            <a:endParaRPr lang="it-IT"/>
          </a:p>
          <a:p>
            <a:r>
              <a:rPr lang="it-IT" err="1">
                <a:ea typeface="+mn-lt"/>
                <a:cs typeface="+mn-lt"/>
              </a:rPr>
              <a:t>Removed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duplicates</a:t>
            </a:r>
            <a:r>
              <a:rPr lang="it-IT">
                <a:ea typeface="+mn-lt"/>
                <a:cs typeface="+mn-lt"/>
              </a:rPr>
              <a:t>, </a:t>
            </a:r>
            <a:r>
              <a:rPr lang="it-IT" err="1">
                <a:ea typeface="+mn-lt"/>
                <a:cs typeface="+mn-lt"/>
              </a:rPr>
              <a:t>dropped</a:t>
            </a:r>
            <a:r>
              <a:rPr lang="it-IT">
                <a:ea typeface="+mn-lt"/>
                <a:cs typeface="+mn-lt"/>
              </a:rPr>
              <a:t> irrelevant columns, and scaled the data.</a:t>
            </a:r>
          </a:p>
          <a:p>
            <a:r>
              <a:rPr lang="it-IT" err="1">
                <a:ea typeface="+mn-lt"/>
                <a:cs typeface="+mn-lt"/>
              </a:rPr>
              <a:t>Created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engineered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variables</a:t>
            </a:r>
            <a:r>
              <a:rPr lang="it-IT">
                <a:ea typeface="+mn-lt"/>
                <a:cs typeface="+mn-lt"/>
              </a:rPr>
              <a:t> for richer feature representation.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3995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7582E-9EF0-30D2-6169-6ABFCA60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ea typeface="+mj-lt"/>
                <a:cs typeface="+mj-lt"/>
              </a:rPr>
              <a:t>Multivariate Linear </a:t>
            </a:r>
            <a:r>
              <a:rPr lang="it-IT" b="1" dirty="0" err="1">
                <a:ea typeface="+mj-lt"/>
                <a:cs typeface="+mj-lt"/>
              </a:rPr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6DAFFF-B27F-2536-6F5D-00C3EF50CC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0635" y="2111365"/>
                <a:ext cx="10691265" cy="3817849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>
                    <a:ea typeface="+mn-lt"/>
                    <a:cs typeface="+mn-lt"/>
                  </a:rPr>
                  <a:t>An extension of linear regression where the goal is to model the relationship between multiple independent variables and a dependent variable</a:t>
                </a:r>
                <a:endParaRPr lang="it-IT" dirty="0">
                  <a:ea typeface="+mn-lt"/>
                  <a:cs typeface="+mn-lt"/>
                </a:endParaRPr>
              </a:p>
              <a:p>
                <a:r>
                  <a:rPr lang="it-IT" b="1" dirty="0">
                    <a:ea typeface="+mn-lt"/>
                    <a:cs typeface="+mn-lt"/>
                  </a:rPr>
                  <a:t>Equation</a:t>
                </a:r>
                <a:r>
                  <a:rPr lang="it-IT" dirty="0">
                    <a:ea typeface="+mn-lt"/>
                    <a:cs typeface="+mn-lt"/>
                  </a:rPr>
                  <a:t>:</a:t>
                </a:r>
              </a:p>
              <a:p>
                <a:endParaRPr lang="it-IT" dirty="0">
                  <a:ea typeface="+mn-lt"/>
                  <a:cs typeface="+mn-lt"/>
                </a:endParaRPr>
              </a:p>
              <a:p>
                <a:endParaRPr lang="it-IT" dirty="0">
                  <a:ea typeface="+mn-lt"/>
                  <a:cs typeface="+mn-lt"/>
                </a:endParaRPr>
              </a:p>
              <a:p>
                <a:r>
                  <a:rPr lang="en-US" dirty="0"/>
                  <a:t>where: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dirty="0"/>
                  <a:t> is the dependent variable, 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dirty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it-IT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1" dirty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dirty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b="1" dirty="0"/>
                  <a:t>) </a:t>
                </a:r>
                <a:r>
                  <a:rPr lang="en-US" dirty="0"/>
                  <a:t>are the independent variables,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/>
                  <a:t> is the intercept, 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b="1" dirty="0"/>
                  <a:t>) </a:t>
                </a:r>
                <a:r>
                  <a:rPr lang="en-US" dirty="0"/>
                  <a:t>are the coefficients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the error term.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6DAFFF-B27F-2536-6F5D-00C3EF50CC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0635" y="2111365"/>
                <a:ext cx="10691265" cy="3817849"/>
              </a:xfrm>
              <a:blipFill>
                <a:blip r:embed="rId2"/>
                <a:stretch>
                  <a:fillRect l="-513" t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2AD6B597-4C2D-4838-B004-95E13A64A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20" y="3326563"/>
            <a:ext cx="6512820" cy="69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93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7582E-9EF0-30D2-6169-6ABFCA60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+mj-lt"/>
                <a:cs typeface="+mj-lt"/>
              </a:rPr>
              <a:t>Multivariate Linear </a:t>
            </a:r>
            <a:r>
              <a:rPr lang="it-IT" dirty="0" err="1">
                <a:ea typeface="+mj-lt"/>
                <a:cs typeface="+mj-lt"/>
              </a:rPr>
              <a:t>Regression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6DAFFF-B27F-2536-6F5D-00C3EF50C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2400" b="1" dirty="0" err="1">
                <a:ea typeface="+mn-lt"/>
                <a:cs typeface="+mn-lt"/>
              </a:rPr>
              <a:t>Results</a:t>
            </a:r>
            <a:r>
              <a:rPr lang="it-IT" b="1" dirty="0">
                <a:ea typeface="+mn-lt"/>
                <a:cs typeface="+mn-lt"/>
              </a:rPr>
              <a:t>: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endParaRPr lang="it-IT" b="1" dirty="0">
              <a:ea typeface="+mn-lt"/>
              <a:cs typeface="+mn-lt"/>
            </a:endParaRPr>
          </a:p>
          <a:p>
            <a:pPr lvl="1"/>
            <a:r>
              <a:rPr lang="it-IT" dirty="0" err="1">
                <a:ea typeface="+mn-lt"/>
                <a:cs typeface="+mn-lt"/>
              </a:rPr>
              <a:t>Adjusted</a:t>
            </a:r>
            <a:r>
              <a:rPr lang="it-IT" dirty="0">
                <a:ea typeface="+mn-lt"/>
                <a:cs typeface="+mn-lt"/>
              </a:rPr>
              <a:t> R</a:t>
            </a:r>
            <a:r>
              <a:rPr lang="it-IT" baseline="30000" dirty="0">
                <a:ea typeface="+mn-lt"/>
                <a:cs typeface="+mn-lt"/>
              </a:rPr>
              <a:t>2 </a:t>
            </a:r>
            <a:r>
              <a:rPr lang="it-IT" dirty="0">
                <a:ea typeface="+mn-lt"/>
                <a:cs typeface="+mn-lt"/>
              </a:rPr>
              <a:t>= 1, low </a:t>
            </a:r>
            <a:r>
              <a:rPr lang="it-IT" dirty="0" err="1">
                <a:ea typeface="+mn-lt"/>
                <a:cs typeface="+mn-lt"/>
              </a:rPr>
              <a:t>residual</a:t>
            </a:r>
            <a:r>
              <a:rPr lang="it-IT" dirty="0">
                <a:ea typeface="+mn-lt"/>
                <a:cs typeface="+mn-lt"/>
              </a:rPr>
              <a:t> standard </a:t>
            </a:r>
            <a:r>
              <a:rPr lang="it-IT" dirty="0" err="1">
                <a:ea typeface="+mn-lt"/>
                <a:cs typeface="+mn-lt"/>
              </a:rPr>
              <a:t>error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>
              <a:ea typeface="+mn-lt"/>
              <a:cs typeface="+mn-lt"/>
            </a:endParaRPr>
          </a:p>
          <a:p>
            <a:pPr lvl="1"/>
            <a:endParaRPr lang="it-IT" dirty="0">
              <a:ea typeface="+mn-lt"/>
              <a:cs typeface="+mn-lt"/>
            </a:endParaRPr>
          </a:p>
          <a:p>
            <a:pPr lvl="1"/>
            <a:r>
              <a:rPr lang="it-IT" dirty="0" err="1">
                <a:ea typeface="+mn-lt"/>
                <a:cs typeface="+mn-lt"/>
              </a:rPr>
              <a:t>Coefficients</a:t>
            </a:r>
            <a:r>
              <a:rPr lang="it-IT" dirty="0">
                <a:ea typeface="+mn-lt"/>
                <a:cs typeface="+mn-lt"/>
              </a:rPr>
              <a:t> for </a:t>
            </a:r>
            <a:r>
              <a:rPr lang="it-IT" dirty="0" err="1">
                <a:ea typeface="+mn-lt"/>
                <a:cs typeface="+mn-lt"/>
              </a:rPr>
              <a:t>bedrooms</a:t>
            </a:r>
            <a:r>
              <a:rPr lang="it-IT" dirty="0">
                <a:ea typeface="+mn-lt"/>
                <a:cs typeface="+mn-lt"/>
              </a:rPr>
              <a:t> and </a:t>
            </a:r>
            <a:r>
              <a:rPr lang="it-IT" dirty="0" err="1">
                <a:ea typeface="+mn-lt"/>
                <a:cs typeface="+mn-lt"/>
              </a:rPr>
              <a:t>intercept</a:t>
            </a:r>
            <a:r>
              <a:rPr lang="it-IT" dirty="0">
                <a:ea typeface="+mn-lt"/>
                <a:cs typeface="+mn-lt"/>
              </a:rPr>
              <a:t> are </a:t>
            </a:r>
            <a:r>
              <a:rPr lang="it-IT" dirty="0" err="1">
                <a:ea typeface="+mn-lt"/>
                <a:cs typeface="+mn-lt"/>
              </a:rPr>
              <a:t>statistically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significant</a:t>
            </a:r>
            <a:r>
              <a:rPr lang="it-IT" dirty="0">
                <a:ea typeface="+mn-lt"/>
                <a:cs typeface="+mn-lt"/>
              </a:rPr>
              <a:t>; </a:t>
            </a:r>
            <a:r>
              <a:rPr lang="it-IT" dirty="0" err="1">
                <a:ea typeface="+mn-lt"/>
                <a:cs typeface="+mn-lt"/>
              </a:rPr>
              <a:t>others</a:t>
            </a:r>
            <a:r>
              <a:rPr lang="it-IT" dirty="0">
                <a:ea typeface="+mn-lt"/>
                <a:cs typeface="+mn-lt"/>
              </a:rPr>
              <a:t> are </a:t>
            </a:r>
            <a:r>
              <a:rPr lang="it-IT" dirty="0" err="1">
                <a:ea typeface="+mn-lt"/>
                <a:cs typeface="+mn-lt"/>
              </a:rPr>
              <a:t>not</a:t>
            </a:r>
            <a:r>
              <a:rPr lang="it-IT" dirty="0">
                <a:ea typeface="+mn-lt"/>
                <a:cs typeface="+mn-lt"/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587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E7E74C-C089-2FD8-8EE4-D770CFF1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Multivariate Linear </a:t>
            </a:r>
            <a:r>
              <a:rPr lang="it-IT" dirty="0" err="1"/>
              <a:t>Regression</a:t>
            </a:r>
            <a:endParaRPr lang="en-US"/>
          </a:p>
          <a:p>
            <a:endParaRPr lang="it-IT" dirty="0"/>
          </a:p>
        </p:txBody>
      </p:sp>
      <p:pic>
        <p:nvPicPr>
          <p:cNvPr id="4" name="Immagine 3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2064E7CA-C92E-B0B8-E407-8AF610585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60" y="1651635"/>
            <a:ext cx="4864541" cy="4380451"/>
          </a:xfrm>
          <a:prstGeom prst="rect">
            <a:avLst/>
          </a:prstGeom>
        </p:spPr>
      </p:pic>
      <p:pic>
        <p:nvPicPr>
          <p:cNvPr id="5" name="Immagine 4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5CBDF8D4-1B23-CC03-35DF-58A916AB1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573" y="1831684"/>
            <a:ext cx="52959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3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7582E-9EF0-30D2-6169-6ABFCA60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+mj-lt"/>
                <a:cs typeface="+mj-lt"/>
              </a:rPr>
              <a:t>Multivariate Linear </a:t>
            </a:r>
            <a:r>
              <a:rPr lang="it-IT" dirty="0" err="1">
                <a:ea typeface="+mj-lt"/>
                <a:cs typeface="+mj-lt"/>
              </a:rPr>
              <a:t>Regression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6DAFFF-B27F-2536-6F5D-00C3EF50C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b="1" dirty="0" err="1"/>
              <a:t>Interpretation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BF07C-7D02-92CF-6F56-79931EC45EED}"/>
              </a:ext>
            </a:extLst>
          </p:cNvPr>
          <p:cNvSpPr txBox="1"/>
          <p:nvPr/>
        </p:nvSpPr>
        <p:spPr>
          <a:xfrm>
            <a:off x="942363" y="3109519"/>
            <a:ext cx="64763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 err="1"/>
              <a:t>Overfitting</a:t>
            </a:r>
            <a:r>
              <a:rPr lang="it-IT" dirty="0"/>
              <a:t> </a:t>
            </a:r>
            <a:r>
              <a:rPr lang="it-IT" dirty="0" err="1"/>
              <a:t>evident</a:t>
            </a:r>
            <a:r>
              <a:rPr lang="it-IT" dirty="0"/>
              <a:t> in "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perfect</a:t>
            </a:r>
            <a:r>
              <a:rPr lang="it-IT" dirty="0"/>
              <a:t>" </a:t>
            </a:r>
            <a:r>
              <a:rPr lang="it-IT" dirty="0" err="1"/>
              <a:t>results</a:t>
            </a:r>
            <a:r>
              <a:rPr lang="it-IT" dirty="0"/>
              <a:t>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it-IT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err="1">
                <a:ea typeface="+mn-lt"/>
                <a:cs typeface="+mn-lt"/>
              </a:rPr>
              <a:t>Unsuitable</a:t>
            </a:r>
            <a:r>
              <a:rPr lang="it-IT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But '</a:t>
            </a:r>
            <a:r>
              <a:rPr lang="it-IT" dirty="0" err="1"/>
              <a:t>suggests</a:t>
            </a:r>
            <a:r>
              <a:rPr lang="it-IT" dirty="0"/>
              <a:t>' to take </a:t>
            </a:r>
            <a:r>
              <a:rPr lang="it-IT" dirty="0" err="1"/>
              <a:t>interest</a:t>
            </a:r>
            <a:r>
              <a:rPr lang="it-IT" dirty="0"/>
              <a:t> in the </a:t>
            </a:r>
            <a:r>
              <a:rPr lang="it-IT" i="1" dirty="0" err="1"/>
              <a:t>bedrooms</a:t>
            </a:r>
            <a:r>
              <a:rPr lang="it-IT" i="1" dirty="0"/>
              <a:t> </a:t>
            </a:r>
            <a:r>
              <a:rPr lang="it-IT" dirty="0" err="1"/>
              <a:t>variable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154585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747</Words>
  <Application>Microsoft Office PowerPoint</Application>
  <PresentationFormat>Widescreen</PresentationFormat>
  <Paragraphs>107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ChronicleVTI</vt:lpstr>
      <vt:lpstr>Techniques in House Price Prediction</vt:lpstr>
      <vt:lpstr>Overview</vt:lpstr>
      <vt:lpstr>Why These Models?</vt:lpstr>
      <vt:lpstr>What We Expected</vt:lpstr>
      <vt:lpstr>Dataset </vt:lpstr>
      <vt:lpstr>Multivariate Linear Regression</vt:lpstr>
      <vt:lpstr>Multivariate Linear Regression</vt:lpstr>
      <vt:lpstr>Multivariate Linear Regression </vt:lpstr>
      <vt:lpstr>Multivariate Linear Regression</vt:lpstr>
      <vt:lpstr>Poisson Regression with Elastic Net</vt:lpstr>
      <vt:lpstr>Poisson Regression with Elastic Net</vt:lpstr>
      <vt:lpstr>Poisson Regression with Elastic Net</vt:lpstr>
      <vt:lpstr>Poisson Regression with Elastic Net</vt:lpstr>
      <vt:lpstr>Poisson Regression with Elastic Net</vt:lpstr>
      <vt:lpstr>Group Lasso</vt:lpstr>
      <vt:lpstr>Group Lasso</vt:lpstr>
      <vt:lpstr>Group Lasso</vt:lpstr>
      <vt:lpstr>Group Lasso</vt:lpstr>
      <vt:lpstr>Group Lasso</vt:lpstr>
      <vt:lpstr>Group Lasso</vt:lpstr>
      <vt:lpstr>Neural Network</vt:lpstr>
      <vt:lpstr>Neural Network</vt:lpstr>
      <vt:lpstr>Neural Network</vt:lpstr>
      <vt:lpstr>Comparison</vt:lpstr>
      <vt:lpstr>Conclusions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Dimensional Techniques in House Price Prediction</dc:title>
  <dc:creator>Alessandro Pala</dc:creator>
  <cp:lastModifiedBy>Alessandro Pala</cp:lastModifiedBy>
  <cp:revision>310</cp:revision>
  <dcterms:created xsi:type="dcterms:W3CDTF">2024-12-14T14:55:53Z</dcterms:created>
  <dcterms:modified xsi:type="dcterms:W3CDTF">2024-12-15T01:32:50Z</dcterms:modified>
</cp:coreProperties>
</file>