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4" r:id="rId10"/>
    <p:sldId id="263" r:id="rId11"/>
    <p:sldId id="280" r:id="rId12"/>
    <p:sldId id="264" r:id="rId13"/>
    <p:sldId id="265" r:id="rId14"/>
    <p:sldId id="273" r:id="rId15"/>
    <p:sldId id="267" r:id="rId16"/>
    <p:sldId id="268" r:id="rId17"/>
    <p:sldId id="269" r:id="rId18"/>
    <p:sldId id="270" r:id="rId19"/>
    <p:sldId id="282" r:id="rId20"/>
    <p:sldId id="272" r:id="rId21"/>
    <p:sldId id="275" r:id="rId22"/>
    <p:sldId id="276" r:id="rId23"/>
    <p:sldId id="281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6E7CC-C287-6B8C-F6EF-E75B859A7A76}" v="726" dt="2024-12-15T01:32:32.325"/>
    <p1510:client id="{2C6FAB4A-2EFA-4F08-9FA6-9831885E8F23}" v="572" dt="2024-12-14T15:22:2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5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0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8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1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81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9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menico.tremaggi@studenti.unipd.it" TargetMode="External"/><Relationship Id="rId2" Type="http://schemas.openxmlformats.org/officeDocument/2006/relationships/hyperlink" Target="mailto:alessandro.pala@studenti.unipd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77220" y="1140203"/>
            <a:ext cx="8420877" cy="2971801"/>
          </a:xfrm>
        </p:spPr>
        <p:txBody>
          <a:bodyPr>
            <a:normAutofit/>
          </a:bodyPr>
          <a:lstStyle/>
          <a:p>
            <a:r>
              <a:rPr lang="de-DE" sz="6000" i="1" err="1">
                <a:ea typeface="+mj-lt"/>
                <a:cs typeface="+mj-lt"/>
              </a:rPr>
              <a:t>Techniques</a:t>
            </a:r>
            <a:r>
              <a:rPr lang="de-DE" sz="6000" i="1" dirty="0">
                <a:ea typeface="+mj-lt"/>
                <a:cs typeface="+mj-lt"/>
              </a:rPr>
              <a:t> in House Price </a:t>
            </a:r>
            <a:r>
              <a:rPr lang="de-DE" sz="6000" i="1" err="1">
                <a:ea typeface="+mj-lt"/>
                <a:cs typeface="+mj-lt"/>
              </a:rPr>
              <a:t>Prediction</a:t>
            </a:r>
            <a:endParaRPr lang="it-IT" sz="60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Alessandro Pala - </a:t>
            </a:r>
            <a:r>
              <a:rPr lang="de-DE" i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  <a:hlinkClick r:id="rId2"/>
              </a:rPr>
              <a:t>alessandro.pala@studenti.unipd.it</a:t>
            </a:r>
            <a:endParaRPr lang="it-IT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de-DE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Domenico Tremaggi - </a:t>
            </a:r>
            <a:r>
              <a:rPr lang="de-DE" i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  <a:hlinkClick r:id="rId3"/>
              </a:rPr>
              <a:t>domenico.tremaggi@studenti.unipd.it</a:t>
            </a:r>
            <a:endParaRPr lang="de-DE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Poisson </a:t>
            </a:r>
            <a:r>
              <a:rPr lang="it-IT" b="1" dirty="0" err="1">
                <a:ea typeface="+mj-lt"/>
                <a:cs typeface="+mj-lt"/>
              </a:rPr>
              <a:t>Regression</a:t>
            </a:r>
            <a:r>
              <a:rPr lang="it-IT" b="1" dirty="0">
                <a:ea typeface="+mj-lt"/>
                <a:cs typeface="+mj-lt"/>
              </a:rPr>
              <a:t> with </a:t>
            </a:r>
            <a:r>
              <a:rPr lang="it-IT" b="1" dirty="0" err="1">
                <a:ea typeface="+mj-lt"/>
                <a:cs typeface="+mj-lt"/>
              </a:rPr>
              <a:t>Elastic</a:t>
            </a:r>
            <a:r>
              <a:rPr lang="it-IT" b="1" dirty="0">
                <a:ea typeface="+mj-lt"/>
                <a:cs typeface="+mj-lt"/>
              </a:rPr>
              <a:t> Net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633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it-IT" b="1" dirty="0">
                    <a:ea typeface="+mn-lt"/>
                    <a:cs typeface="+mn-lt"/>
                  </a:rPr>
                  <a:t>Poisson </a:t>
                </a:r>
                <a:r>
                  <a:rPr lang="it-IT" b="1" dirty="0" err="1">
                    <a:ea typeface="+mn-lt"/>
                    <a:cs typeface="+mn-lt"/>
                  </a:rPr>
                  <a:t>distribution</a:t>
                </a:r>
                <a:r>
                  <a:rPr lang="it-IT" b="1" dirty="0">
                    <a:ea typeface="+mn-lt"/>
                    <a:cs typeface="+mn-lt"/>
                  </a:rPr>
                  <a:t>:</a:t>
                </a:r>
              </a:p>
              <a:p>
                <a:endParaRPr lang="it-IT" b="1" dirty="0"/>
              </a:p>
              <a:p>
                <a:r>
                  <a:rPr lang="it-IT" b="1" dirty="0"/>
                  <a:t>Poisson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en-US" sz="2400" dirty="0"/>
                  <a:t>where: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dirty="0"/>
                  <a:t> is the dependent variable,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sz="24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are the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/>
                  <a:t> is the intercept,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are the coefficient.</a:t>
                </a:r>
                <a:endParaRPr lang="it-IT" sz="24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63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C14C7EAE-8DC5-4CE8-910A-FE7476151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13" y="1929905"/>
            <a:ext cx="2408712" cy="9620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75D451-EBA7-4675-B7E6-1A376DD24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86" y="3505442"/>
            <a:ext cx="6574835" cy="6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3" y="889436"/>
            <a:ext cx="10515600" cy="1222515"/>
          </a:xfrm>
        </p:spPr>
        <p:txBody>
          <a:bodyPr>
            <a:normAutofit/>
          </a:bodyPr>
          <a:lstStyle/>
          <a:p>
            <a:r>
              <a:rPr lang="it-IT" sz="4000" b="1">
                <a:ea typeface="+mj-lt"/>
                <a:cs typeface="+mj-lt"/>
              </a:rPr>
              <a:t>Poisson Regression with Elastic Net</a:t>
            </a:r>
            <a:endParaRPr lang="it-I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384" y="1713743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it-IT" b="1" dirty="0">
                    <a:ea typeface="+mn-lt"/>
                    <a:cs typeface="+mn-lt"/>
                  </a:rPr>
                  <a:t>Elastic Net: </a:t>
                </a:r>
                <a:r>
                  <a:rPr lang="en-US" sz="2400" dirty="0">
                    <a:ea typeface="+mn-lt"/>
                    <a:cs typeface="+mn-lt"/>
                  </a:rPr>
                  <a:t>This kind of regularization combines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regularizations and applies penalty to coefficients</a:t>
                </a:r>
                <a:endParaRPr lang="it-IT" sz="2400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it-IT" b="1" dirty="0"/>
              </a:p>
              <a:p>
                <a:pPr marL="0" indent="0">
                  <a:buNone/>
                </a:pPr>
                <a:endParaRPr lang="it-IT" b="1" dirty="0"/>
              </a:p>
              <a:p>
                <a:r>
                  <a:rPr lang="en-US" dirty="0"/>
                  <a:t>Where: </a:t>
                </a:r>
                <a:r>
                  <a:rPr lang="en-US" b="1" dirty="0"/>
                  <a:t>γ</a:t>
                </a:r>
                <a:r>
                  <a:rPr lang="en-US" dirty="0"/>
                  <a:t> controls the strength of the regularization, </a:t>
                </a:r>
                <a:r>
                  <a:rPr lang="en-US" b="1" i="1" dirty="0"/>
                  <a:t>α</a:t>
                </a:r>
                <a:r>
                  <a:rPr lang="en-US" dirty="0"/>
                  <a:t> controls the balance between Lasso and Ridge</a:t>
                </a:r>
                <a:endParaRPr lang="it-IT" dirty="0"/>
              </a:p>
              <a:p>
                <a:r>
                  <a:rPr lang="it-IT" b="1" dirty="0"/>
                  <a:t>Poisson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 with </a:t>
                </a:r>
                <a:r>
                  <a:rPr lang="it-IT" b="1" dirty="0" err="1"/>
                  <a:t>Elastic</a:t>
                </a:r>
                <a:r>
                  <a:rPr lang="it-IT" b="1" dirty="0"/>
                  <a:t> Net: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384" y="1713743"/>
                <a:ext cx="10515600" cy="4351338"/>
              </a:xfrm>
              <a:blipFill>
                <a:blip r:embed="rId2"/>
                <a:stretch>
                  <a:fillRect l="-522" t="-84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E084F97A-FE99-4CE3-8D3A-666D7D359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10553" r="1000"/>
          <a:stretch/>
        </p:blipFill>
        <p:spPr>
          <a:xfrm>
            <a:off x="3679657" y="2596703"/>
            <a:ext cx="4273420" cy="930169"/>
          </a:xfrm>
          <a:prstGeom prst="rect">
            <a:avLst/>
          </a:prstGeom>
        </p:spPr>
      </p:pic>
      <p:pic>
        <p:nvPicPr>
          <p:cNvPr id="9" name="Immagine 8" descr="Immagine che contiene Carattere, testo, diagramma, linea&#10;&#10;Descrizione generata automaticamente">
            <a:extLst>
              <a:ext uri="{FF2B5EF4-FFF2-40B4-BE49-F238E27FC236}">
                <a16:creationId xmlns:a16="http://schemas.microsoft.com/office/drawing/2014/main" id="{39E3A807-4BBB-4AB4-B3D8-7C9442182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93" y="4315767"/>
            <a:ext cx="5533922" cy="16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9D54B-B29E-77F0-E66C-0AA4D0D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bedroom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coefficient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effective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enforcement.</a:t>
            </a:r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Regularization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mitigated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overfitting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observed</a:t>
            </a:r>
            <a:r>
              <a:rPr lang="it-IT" dirty="0">
                <a:ea typeface="+mn-lt"/>
                <a:cs typeface="+mn-lt"/>
              </a:rPr>
              <a:t> in MLR.</a:t>
            </a:r>
            <a:endParaRPr lang="it-IT" sz="1800" dirty="0"/>
          </a:p>
          <a:p>
            <a:endParaRPr lang="it-IT" b="1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7C105-4CC9-5BC1-FA43-B568766B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74" y="4416458"/>
            <a:ext cx="2837418" cy="15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FC83B36-7D03-8B1C-E270-575CAD56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3" y="2106647"/>
            <a:ext cx="5197301" cy="3515563"/>
          </a:xfrm>
          <a:prstGeom prst="rect">
            <a:avLst/>
          </a:prstGeom>
        </p:spPr>
      </p:pic>
      <p:pic>
        <p:nvPicPr>
          <p:cNvPr id="7" name="Immagine 6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91F4475B-575B-15E5-6FDC-3B5F8B06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89" y="2057871"/>
            <a:ext cx="4794111" cy="36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9D54B-B29E-77F0-E66C-0AA4D0D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err="1"/>
              <a:t>Interpretation</a:t>
            </a:r>
            <a:endParaRPr lang="it-IT" b="1"/>
          </a:p>
          <a:p>
            <a:pPr marL="342900" indent="-342900"/>
            <a:r>
              <a:rPr lang="it-IT" i="1" dirty="0" err="1">
                <a:ea typeface="+mn-lt"/>
                <a:cs typeface="+mn-lt"/>
              </a:rPr>
              <a:t>Bedrooms</a:t>
            </a:r>
            <a:r>
              <a:rPr lang="it-IT" i="1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emerged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most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while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penalized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342900" indent="-342900"/>
            <a:endParaRPr lang="it-IT" dirty="0">
              <a:ea typeface="+mn-lt"/>
              <a:cs typeface="+mn-lt"/>
            </a:endParaRPr>
          </a:p>
          <a:p>
            <a:pPr marL="342900" indent="-342900"/>
            <a:r>
              <a:rPr lang="it-IT" err="1">
                <a:ea typeface="+mn-lt"/>
                <a:cs typeface="+mn-lt"/>
              </a:rPr>
              <a:t>Predicted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values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consistent</a:t>
            </a:r>
            <a:r>
              <a:rPr lang="it-IT" dirty="0">
                <a:ea typeface="+mn-lt"/>
                <a:cs typeface="+mn-lt"/>
              </a:rPr>
              <a:t> with </a:t>
            </a:r>
            <a:r>
              <a:rPr lang="it-IT" err="1">
                <a:ea typeface="+mn-lt"/>
                <a:cs typeface="+mn-lt"/>
              </a:rPr>
              <a:t>actual</a:t>
            </a:r>
            <a:r>
              <a:rPr lang="it-IT" dirty="0">
                <a:ea typeface="+mn-lt"/>
                <a:cs typeface="+mn-lt"/>
              </a:rPr>
              <a:t> target </a:t>
            </a:r>
            <a:r>
              <a:rPr lang="it-IT" err="1">
                <a:ea typeface="+mn-lt"/>
                <a:cs typeface="+mn-lt"/>
              </a:rPr>
              <a:t>values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indicating</a:t>
            </a:r>
            <a:r>
              <a:rPr lang="it-IT" dirty="0">
                <a:ea typeface="+mn-lt"/>
                <a:cs typeface="+mn-lt"/>
              </a:rPr>
              <a:t> good </a:t>
            </a:r>
            <a:r>
              <a:rPr lang="it-IT" err="1">
                <a:ea typeface="+mn-lt"/>
                <a:cs typeface="+mn-lt"/>
              </a:rPr>
              <a:t>generalization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 err="1"/>
              <a:t>Regularization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the cause of good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GLM.</a:t>
            </a:r>
          </a:p>
        </p:txBody>
      </p:sp>
    </p:spTree>
    <p:extLst>
      <p:ext uri="{BB962C8B-B14F-4D97-AF65-F5344CB8AC3E}">
        <p14:creationId xmlns:p14="http://schemas.microsoft.com/office/powerpoint/2010/main" val="342568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68336-01B5-6BDA-C352-8424E7BD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3" y="917400"/>
            <a:ext cx="10515600" cy="1249071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Group Lasso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0062E2-3D89-98F2-2FEE-AE9AA6BB3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571" y="1894649"/>
                <a:ext cx="10691265" cy="363608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An extension of the classical </a:t>
                </a:r>
                <a:r>
                  <a:rPr lang="en-US" b="1" dirty="0">
                    <a:ea typeface="+mn-lt"/>
                    <a:cs typeface="+mn-lt"/>
                  </a:rPr>
                  <a:t>Lasso</a:t>
                </a:r>
                <a:r>
                  <a:rPr lang="en-US" dirty="0">
                    <a:ea typeface="+mn-lt"/>
                    <a:cs typeface="+mn-lt"/>
                  </a:rPr>
                  <a:t> method applied for regularization and variable selection designed to work with grouped variables</a:t>
                </a:r>
                <a:endParaRPr lang="it-IT" dirty="0">
                  <a:ea typeface="+mn-lt"/>
                  <a:cs typeface="+mn-lt"/>
                </a:endParaRPr>
              </a:p>
              <a:p>
                <a:r>
                  <a:rPr lang="it-IT" b="1" dirty="0">
                    <a:ea typeface="+mn-lt"/>
                    <a:cs typeface="+mn-lt"/>
                  </a:rPr>
                  <a:t>Group </a:t>
                </a:r>
                <a:r>
                  <a:rPr lang="it-IT" b="1" dirty="0" err="1">
                    <a:ea typeface="+mn-lt"/>
                    <a:cs typeface="+mn-lt"/>
                  </a:rPr>
                  <a:t>coefficients</a:t>
                </a:r>
                <a:r>
                  <a:rPr lang="it-IT" b="1" dirty="0">
                    <a:ea typeface="+mn-lt"/>
                    <a:cs typeface="+mn-lt"/>
                  </a:rPr>
                  <a:t> penalty</a:t>
                </a:r>
                <a:r>
                  <a:rPr lang="it-IT" dirty="0">
                    <a:ea typeface="+mn-lt"/>
                    <a:cs typeface="+mn-lt"/>
                  </a:rPr>
                  <a:t>:</a:t>
                </a:r>
              </a:p>
              <a:p>
                <a:pPr marL="0" indent="0">
                  <a:buNone/>
                </a:pPr>
                <a:endParaRPr lang="it-IT" dirty="0">
                  <a:ea typeface="+mn-lt"/>
                  <a:cs typeface="+mn-lt"/>
                </a:endParaRPr>
              </a:p>
              <a:p>
                <a:r>
                  <a:rPr lang="en-US" sz="2400" dirty="0">
                    <a:ea typeface="+mn-lt"/>
                    <a:cs typeface="+mn-lt"/>
                  </a:rPr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represents the coefficient corresponding to the </a:t>
                </a:r>
                <a:r>
                  <a:rPr lang="en-US" sz="2400" i="1" dirty="0">
                    <a:ea typeface="+mn-lt"/>
                    <a:cs typeface="+mn-lt"/>
                  </a:rPr>
                  <a:t>g</a:t>
                </a:r>
                <a:r>
                  <a:rPr lang="en-US" sz="2400" dirty="0">
                    <a:ea typeface="+mn-lt"/>
                    <a:cs typeface="+mn-lt"/>
                  </a:rPr>
                  <a:t>-</a:t>
                </a:r>
                <a:r>
                  <a:rPr lang="en-US" sz="2400" dirty="0" err="1">
                    <a:ea typeface="+mn-lt"/>
                    <a:cs typeface="+mn-lt"/>
                  </a:rPr>
                  <a:t>th</a:t>
                </a:r>
                <a:r>
                  <a:rPr lang="en-US" sz="2400" dirty="0">
                    <a:ea typeface="+mn-lt"/>
                    <a:cs typeface="+mn-lt"/>
                  </a:rPr>
                  <a:t> group of variables of </a:t>
                </a:r>
                <a:r>
                  <a:rPr lang="en-US" sz="2400" b="1" i="1" dirty="0">
                    <a:ea typeface="+mn-lt"/>
                    <a:cs typeface="+mn-lt"/>
                  </a:rPr>
                  <a:t>G</a:t>
                </a:r>
                <a:r>
                  <a:rPr lang="en-US" sz="2400" dirty="0">
                    <a:ea typeface="+mn-lt"/>
                    <a:cs typeface="+mn-lt"/>
                  </a:rPr>
                  <a:t> groups,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 ||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||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is the Euclidean norm of the coefficient vector, </a:t>
                </a:r>
                <a:r>
                  <a:rPr lang="en-US" sz="2400" b="1" i="1" dirty="0">
                    <a:ea typeface="+mn-lt"/>
                    <a:cs typeface="+mn-lt"/>
                  </a:rPr>
                  <a:t>λ</a:t>
                </a:r>
                <a:r>
                  <a:rPr lang="en-US" sz="2400" dirty="0">
                    <a:ea typeface="+mn-lt"/>
                    <a:cs typeface="+mn-lt"/>
                  </a:rPr>
                  <a:t> is a regularization parameter that regulates its strength.</a:t>
                </a:r>
              </a:p>
              <a:p>
                <a:r>
                  <a:rPr lang="en-US" dirty="0"/>
                  <a:t>Thus, the </a:t>
                </a:r>
                <a:r>
                  <a:rPr lang="en-US" b="1" dirty="0"/>
                  <a:t>optimization problem </a:t>
                </a:r>
                <a:r>
                  <a:rPr lang="en-US" dirty="0"/>
                  <a:t>is: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0062E2-3D89-98F2-2FEE-AE9AA6BB3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71" y="1894649"/>
                <a:ext cx="10691265" cy="3636088"/>
              </a:xfrm>
              <a:blipFill>
                <a:blip r:embed="rId2"/>
                <a:stretch>
                  <a:fillRect l="-798" t="-839" b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bianco, Elementi grafici, testo&#10;&#10;Descrizione generata automaticamente">
            <a:extLst>
              <a:ext uri="{FF2B5EF4-FFF2-40B4-BE49-F238E27FC236}">
                <a16:creationId xmlns:a16="http://schemas.microsoft.com/office/drawing/2014/main" id="{3C92510F-ABEF-4DFA-95B2-E22CF8E6B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16" y="2656100"/>
            <a:ext cx="1429715" cy="893705"/>
          </a:xfrm>
          <a:prstGeom prst="rect">
            <a:avLst/>
          </a:prstGeom>
        </p:spPr>
      </p:pic>
      <p:pic>
        <p:nvPicPr>
          <p:cNvPr id="7" name="Immagine 6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3DE1C31B-402D-4BF0-9C93-57D37D6AF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" b="15726"/>
          <a:stretch/>
        </p:blipFill>
        <p:spPr>
          <a:xfrm>
            <a:off x="5952354" y="5039729"/>
            <a:ext cx="4300026" cy="962605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0E974DF-3C08-566D-04EB-48B26151B9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51" r="97" b="727"/>
          <a:stretch/>
        </p:blipFill>
        <p:spPr>
          <a:xfrm>
            <a:off x="747057" y="5040909"/>
            <a:ext cx="5253939" cy="4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02E1DD-1F12-441C-7E10-AA9F0EAC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71" y="2118355"/>
            <a:ext cx="10691265" cy="2324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b="1" dirty="0">
                <a:ea typeface="+mn-lt"/>
                <a:cs typeface="+mn-lt"/>
              </a:rPr>
              <a:t>Results: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dirty="0">
                <a:ea typeface="+mn-lt"/>
                <a:cs typeface="+mn-lt"/>
              </a:rPr>
              <a:t>Grouped variables did not outperform individual predictors.</a:t>
            </a:r>
            <a:endParaRPr lang="it-IT" dirty="0"/>
          </a:p>
          <a:p>
            <a:pPr lvl="1">
              <a:lnSpc>
                <a:spcPct val="100000"/>
              </a:lnSpc>
            </a:pPr>
            <a:endParaRPr lang="it-IT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it-IT" dirty="0">
                <a:ea typeface="+mn-lt"/>
                <a:cs typeface="+mn-lt"/>
              </a:rPr>
              <a:t>Model struggled to capture better patterns than the others.</a:t>
            </a:r>
            <a:endParaRPr lang="it-IT" dirty="0"/>
          </a:p>
          <a:p>
            <a:pPr marL="457200" lvl="1" indent="0">
              <a:lnSpc>
                <a:spcPct val="100000"/>
              </a:lnSpc>
              <a:buNone/>
            </a:pPr>
            <a:endParaRPr lang="it-IT" dirty="0"/>
          </a:p>
          <a:p>
            <a:pPr lvl="1">
              <a:lnSpc>
                <a:spcPct val="100000"/>
              </a:lnSpc>
            </a:pPr>
            <a:r>
              <a:rPr lang="it-IT" dirty="0">
                <a:ea typeface="+mn-lt"/>
                <a:cs typeface="+mn-lt"/>
              </a:rPr>
              <a:t>Cross-validation further showed that a very small lambda regularized correctly.</a:t>
            </a:r>
            <a:endParaRPr lang="it-IT" dirty="0"/>
          </a:p>
          <a:p>
            <a:pPr lvl="1">
              <a:lnSpc>
                <a:spcPct val="100000"/>
              </a:lnSpc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4AA4-3241-F410-A3C2-4B23CEB9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48" y="4443046"/>
            <a:ext cx="3154719" cy="14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BB392-B01B-8358-2DC2-9FFBBDDF2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2" y="2137213"/>
            <a:ext cx="5188125" cy="3327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6781EF-CBCE-6D73-9A28-215D402E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137213"/>
            <a:ext cx="5188124" cy="33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4BB14-8D81-8905-9192-5222A2B62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>
          <a:xfrm>
            <a:off x="1844839" y="2082110"/>
            <a:ext cx="8402856" cy="36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6B220-C08E-A176-BCE3-696BA3AA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F91B3-5145-81B4-0717-2D4B0935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4465C-8689-E841-425C-B884E3A9A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7" y="1675442"/>
            <a:ext cx="6641805" cy="42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2A9D12-BE99-E6D3-E4E0-521525EE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F8630-46B9-F90E-1D05-5466C9DA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predicting</a:t>
            </a:r>
            <a:r>
              <a:rPr lang="it-IT" dirty="0"/>
              <a:t> house prices with: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linear </a:t>
            </a:r>
            <a:r>
              <a:rPr lang="it-IT" err="1"/>
              <a:t>regression</a:t>
            </a:r>
            <a:r>
              <a:rPr lang="it-IT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</a:t>
            </a:r>
            <a:r>
              <a:rPr lang="it-IT" err="1"/>
              <a:t>regularized</a:t>
            </a:r>
            <a:r>
              <a:rPr lang="it-IT" dirty="0"/>
              <a:t> Poisson </a:t>
            </a:r>
            <a:r>
              <a:rPr lang="it-IT" err="1"/>
              <a:t>regression</a:t>
            </a:r>
            <a:endParaRPr lang="it-IT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group lasso </a:t>
            </a:r>
            <a:r>
              <a:rPr lang="it-IT" err="1"/>
              <a:t>regression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</a:t>
            </a:r>
            <a:r>
              <a:rPr lang="it-IT" err="1"/>
              <a:t>neural</a:t>
            </a:r>
            <a:r>
              <a:rPr lang="it-IT" dirty="0"/>
              <a:t> network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it-IT" dirty="0">
              <a:ea typeface="+mn-lt"/>
              <a:cs typeface="+mn-lt"/>
            </a:endParaRPr>
          </a:p>
          <a:p>
            <a:r>
              <a:rPr lang="it-IT" dirty="0" err="1"/>
              <a:t>Enforce</a:t>
            </a:r>
            <a:r>
              <a:rPr lang="it-IT" dirty="0"/>
              <a:t> </a:t>
            </a:r>
            <a:r>
              <a:rPr lang="it-IT" dirty="0" err="1"/>
              <a:t>sparsity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feature </a:t>
            </a:r>
            <a:r>
              <a:rPr lang="it-IT" dirty="0" err="1"/>
              <a:t>selection</a:t>
            </a:r>
            <a:r>
              <a:rPr lang="it-IT" dirty="0"/>
              <a:t> – </a:t>
            </a:r>
            <a:r>
              <a:rPr lang="it-IT" dirty="0" err="1"/>
              <a:t>variables</a:t>
            </a:r>
            <a:r>
              <a:rPr lang="it-IT" dirty="0"/>
              <a:t> or groups.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57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C0D66-9E08-F7AB-8850-B5F998B7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AD7AA-B1EE-191A-DF29-87AA77E7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Interpretation</a:t>
            </a:r>
          </a:p>
          <a:p>
            <a:pPr marL="0" indent="0">
              <a:buNone/>
            </a:pPr>
            <a:endParaRPr lang="it-IT" dirty="0"/>
          </a:p>
          <a:p>
            <a:pPr marL="342900" indent="-342900"/>
            <a:r>
              <a:rPr lang="it-IT" dirty="0"/>
              <a:t>No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for the groups.</a:t>
            </a:r>
          </a:p>
          <a:p>
            <a:pPr marL="342900" indent="-342900"/>
            <a:endParaRPr lang="it-IT" dirty="0">
              <a:ea typeface="+mn-lt"/>
              <a:cs typeface="+mn-lt"/>
            </a:endParaRPr>
          </a:p>
          <a:p>
            <a:pPr marL="342900" indent="-342900"/>
            <a:r>
              <a:rPr lang="it-IT" dirty="0">
                <a:ea typeface="+mn-lt"/>
                <a:cs typeface="+mn-lt"/>
              </a:rPr>
              <a:t>Grouping does not align with the dataset’s structure.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241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C4DC7-92FE-C358-96D5-89C3E43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A9FB9-3C5C-7781-5553-A5A3D101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91" y="2028359"/>
            <a:ext cx="10550554" cy="158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Architecture: Linear MLP with moderate </a:t>
            </a:r>
            <a:r>
              <a:rPr lang="it-IT" dirty="0" err="1">
                <a:ea typeface="+mn-lt"/>
                <a:cs typeface="+mn-lt"/>
              </a:rPr>
              <a:t>depth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/>
          </a:p>
          <a:p>
            <a:r>
              <a:rPr lang="it-IT" dirty="0"/>
              <a:t>Will the 'best' linear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?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sz="1100" dirty="0">
              <a:solidFill>
                <a:srgbClr val="DCDCDC"/>
              </a:solidFill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8448D6-B8BE-EA45-F9AA-830B11AEEE49}"/>
              </a:ext>
            </a:extLst>
          </p:cNvPr>
          <p:cNvSpPr txBox="1"/>
          <p:nvPr/>
        </p:nvSpPr>
        <p:spPr>
          <a:xfrm>
            <a:off x="1241600" y="3864664"/>
            <a:ext cx="4853354" cy="158684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.hidden1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err="1">
                <a:solidFill>
                  <a:srgbClr val="D4D4D4"/>
                </a:solidFill>
              </a:rPr>
              <a:t>input_dim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.hidden2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128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.hidden3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128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err="1">
                <a:solidFill>
                  <a:srgbClr val="9CDCFE"/>
                </a:solidFill>
              </a:rPr>
              <a:t>self</a:t>
            </a:r>
            <a:r>
              <a:rPr lang="it-IT" sz="2000" err="1">
                <a:solidFill>
                  <a:srgbClr val="D4D4D4"/>
                </a:solidFill>
              </a:rPr>
              <a:t>.output</a:t>
            </a:r>
            <a:r>
              <a:rPr lang="it-IT" sz="2000" dirty="0">
                <a:solidFill>
                  <a:srgbClr val="D4D4D4"/>
                </a:solidFill>
              </a:rPr>
              <a:t>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1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2573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E77E4-8514-E873-655B-B264DA0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pic>
        <p:nvPicPr>
          <p:cNvPr id="4" name="Immagine 3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B0544F40-D4A4-C9B1-A9C9-1600AF0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2" y="1858894"/>
            <a:ext cx="4735914" cy="3667753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542DD00-797D-8916-0BD2-DE0DE8A9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92" y="1886055"/>
            <a:ext cx="4524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C4DC7-92FE-C358-96D5-89C3E43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A9FB9-3C5C-7781-5553-A5A3D101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91" y="2028359"/>
            <a:ext cx="10550554" cy="3239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/>
              <a:t>Interpretation</a:t>
            </a:r>
          </a:p>
          <a:p>
            <a:pPr marL="0" indent="0">
              <a:buNone/>
            </a:pPr>
            <a:endParaRPr lang="it-IT" dirty="0"/>
          </a:p>
          <a:p>
            <a:pPr marL="342900" indent="-342900"/>
            <a:r>
              <a:rPr lang="it-IT" sz="1800" dirty="0">
                <a:solidFill>
                  <a:srgbClr val="000000"/>
                </a:solidFill>
              </a:rPr>
              <a:t>The Linear </a:t>
            </a:r>
            <a:r>
              <a:rPr lang="it-IT" sz="1800" dirty="0" err="1">
                <a:solidFill>
                  <a:srgbClr val="000000"/>
                </a:solidFill>
              </a:rPr>
              <a:t>Neural</a:t>
            </a:r>
            <a:r>
              <a:rPr lang="it-IT" sz="1800" dirty="0">
                <a:solidFill>
                  <a:srgbClr val="000000"/>
                </a:solidFill>
              </a:rPr>
              <a:t> Network </a:t>
            </a:r>
            <a:r>
              <a:rPr lang="it-IT" sz="1800" dirty="0" err="1">
                <a:solidFill>
                  <a:srgbClr val="000000"/>
                </a:solidFill>
              </a:rPr>
              <a:t>worked</a:t>
            </a:r>
            <a:r>
              <a:rPr lang="it-IT" sz="1800" dirty="0">
                <a:solidFill>
                  <a:srgbClr val="000000"/>
                </a:solidFill>
              </a:rPr>
              <a:t> like a charm.</a:t>
            </a:r>
          </a:p>
          <a:p>
            <a:pPr marL="0" indent="0"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pPr marL="342900" indent="-342900"/>
            <a:r>
              <a:rPr lang="it-IT" sz="1800" dirty="0">
                <a:solidFill>
                  <a:srgbClr val="000000"/>
                </a:solidFill>
              </a:rPr>
              <a:t>We don't need fancy models to do predictions with this dataset.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sz="1100" dirty="0">
              <a:solidFill>
                <a:srgbClr val="DCDCDC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5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12B49-B20C-751E-1B99-D43ADA2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F465-431E-FB26-7E5C-88CA5CC8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MLR: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Overfit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but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tells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where</a:t>
            </a:r>
            <a:r>
              <a:rPr lang="it-IT" dirty="0">
                <a:ea typeface="+mn-lt"/>
                <a:cs typeface="+mn-lt"/>
              </a:rPr>
              <a:t> to look.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Poisson Regression (Elastic Net):</a:t>
            </a:r>
            <a:r>
              <a:rPr lang="it-IT" dirty="0">
                <a:ea typeface="+mn-lt"/>
                <a:cs typeface="+mn-lt"/>
              </a:rPr>
              <a:t> Nice sparsity and great accuracy.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Group Lasso:</a:t>
            </a:r>
            <a:r>
              <a:rPr lang="it-IT" dirty="0">
                <a:ea typeface="+mn-lt"/>
                <a:cs typeface="+mn-lt"/>
              </a:rPr>
              <a:t> Effective but with no benefits.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 err="1">
                <a:ea typeface="+mn-lt"/>
                <a:cs typeface="+mn-lt"/>
              </a:rPr>
              <a:t>Neural</a:t>
            </a:r>
            <a:r>
              <a:rPr lang="it-IT" b="1" dirty="0">
                <a:ea typeface="+mn-lt"/>
                <a:cs typeface="+mn-lt"/>
              </a:rPr>
              <a:t> Network:</a:t>
            </a:r>
            <a:r>
              <a:rPr lang="it-IT" dirty="0">
                <a:ea typeface="+mn-lt"/>
                <a:cs typeface="+mn-lt"/>
              </a:rPr>
              <a:t> Best performance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perfect</a:t>
            </a:r>
            <a:r>
              <a:rPr lang="it-IT" dirty="0">
                <a:ea typeface="+mn-lt"/>
                <a:cs typeface="+mn-lt"/>
              </a:rPr>
              <a:t> performance </a:t>
            </a:r>
            <a:r>
              <a:rPr lang="it-IT" dirty="0" err="1">
                <a:ea typeface="+mn-lt"/>
                <a:cs typeface="+mn-lt"/>
              </a:rPr>
              <a:t>even</a:t>
            </a:r>
            <a:r>
              <a:rPr lang="it-IT" dirty="0">
                <a:ea typeface="+mn-lt"/>
                <a:cs typeface="+mn-lt"/>
              </a:rPr>
              <a:t> with linear models.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832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43EA5-C0C6-086D-19AF-D146F02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392C4E-E9B6-894C-600B-0FC336E7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grouping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based</a:t>
            </a:r>
            <a:r>
              <a:rPr lang="it-IT" dirty="0">
                <a:ea typeface="+mn-lt"/>
                <a:cs typeface="+mn-lt"/>
              </a:rPr>
              <a:t> on </a:t>
            </a:r>
            <a:r>
              <a:rPr lang="it-IT" dirty="0" err="1">
                <a:ea typeface="+mn-lt"/>
                <a:cs typeface="+mn-lt"/>
              </a:rPr>
              <a:t>hypotheses</a:t>
            </a:r>
            <a:r>
              <a:rPr lang="it-IT" dirty="0">
                <a:ea typeface="+mn-lt"/>
                <a:cs typeface="+mn-lt"/>
              </a:rPr>
              <a:t> (e.g.,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market trends or </a:t>
            </a:r>
            <a:r>
              <a:rPr lang="it-IT" dirty="0" err="1">
                <a:ea typeface="+mn-lt"/>
                <a:cs typeface="+mn-lt"/>
              </a:rPr>
              <a:t>correlations</a:t>
            </a:r>
            <a:r>
              <a:rPr lang="it-IT" dirty="0">
                <a:ea typeface="+mn-lt"/>
                <a:cs typeface="+mn-lt"/>
              </a:rPr>
              <a:t>) </a:t>
            </a:r>
            <a:r>
              <a:rPr lang="it-IT" dirty="0" err="1">
                <a:ea typeface="+mn-lt"/>
                <a:cs typeface="+mn-lt"/>
              </a:rPr>
              <a:t>intuitively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beneficial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modeling</a:t>
            </a:r>
            <a:r>
              <a:rPr lang="it-IT" dirty="0">
                <a:ea typeface="+mn-lt"/>
                <a:cs typeface="+mn-lt"/>
              </a:rPr>
              <a:t>?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Testing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method</a:t>
            </a:r>
            <a:r>
              <a:rPr lang="it-IT" dirty="0">
                <a:ea typeface="+mn-lt"/>
                <a:cs typeface="+mn-lt"/>
              </a:rPr>
              <a:t> on the dataset </a:t>
            </a:r>
            <a:r>
              <a:rPr lang="it-IT" dirty="0" err="1">
                <a:ea typeface="+mn-lt"/>
                <a:cs typeface="+mn-lt"/>
              </a:rPr>
              <a:t>does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support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intuition</a:t>
            </a:r>
            <a:r>
              <a:rPr lang="it-IT" dirty="0">
                <a:ea typeface="+mn-lt"/>
                <a:cs typeface="+mn-lt"/>
              </a:rPr>
              <a:t>.</a:t>
            </a:r>
            <a:br>
              <a:rPr lang="it-IT" dirty="0">
                <a:ea typeface="+mn-lt"/>
                <a:cs typeface="+mn-lt"/>
              </a:rPr>
            </a:br>
            <a:endParaRPr lang="it-IT" dirty="0"/>
          </a:p>
          <a:p>
            <a:r>
              <a:rPr lang="it-IT" dirty="0">
                <a:ea typeface="+mn-lt"/>
                <a:cs typeface="+mn-lt"/>
              </a:rPr>
              <a:t>The grouped regularization did not improve the predictions, likely due to the specific structure of the chosen data.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73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43EA5-C0C6-086D-19AF-D146F02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392C4E-E9B6-894C-600B-0FC336E7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Regardless</a:t>
            </a:r>
            <a:r>
              <a:rPr lang="it-IT" dirty="0">
                <a:ea typeface="+mn-lt"/>
                <a:cs typeface="+mn-lt"/>
              </a:rPr>
              <a:t> of testing </a:t>
            </a:r>
            <a:r>
              <a:rPr lang="it-IT" dirty="0" err="1">
                <a:ea typeface="+mn-lt"/>
                <a:cs typeface="+mn-lt"/>
              </a:rPr>
              <a:t>methods</a:t>
            </a:r>
            <a:r>
              <a:rPr lang="it-IT" dirty="0">
                <a:ea typeface="+mn-lt"/>
                <a:cs typeface="+mn-lt"/>
              </a:rPr>
              <a:t>, the data </a:t>
            </a:r>
            <a:r>
              <a:rPr lang="it-IT" dirty="0" err="1">
                <a:ea typeface="+mn-lt"/>
                <a:cs typeface="+mn-lt"/>
              </a:rPr>
              <a:t>consistently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identifies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only</a:t>
            </a:r>
            <a:r>
              <a:rPr lang="it-IT" dirty="0">
                <a:ea typeface="+mn-lt"/>
                <a:cs typeface="+mn-lt"/>
              </a:rPr>
              <a:t> one feature (</a:t>
            </a:r>
            <a:r>
              <a:rPr lang="it-IT" i="1" dirty="0" err="1">
                <a:ea typeface="+mn-lt"/>
                <a:cs typeface="+mn-lt"/>
              </a:rPr>
              <a:t>bedrooms</a:t>
            </a:r>
            <a:r>
              <a:rPr lang="it-IT" dirty="0">
                <a:ea typeface="+mn-lt"/>
                <a:cs typeface="+mn-lt"/>
              </a:rPr>
              <a:t>)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a </a:t>
            </a:r>
            <a:r>
              <a:rPr lang="it-IT" dirty="0" err="1">
                <a:ea typeface="+mn-lt"/>
                <a:cs typeface="+mn-lt"/>
              </a:rPr>
              <a:t>predictor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outcome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inaccurate </a:t>
            </a:r>
            <a:r>
              <a:rPr lang="it-IT" dirty="0" err="1">
                <a:ea typeface="+mn-lt"/>
                <a:cs typeface="+mn-lt"/>
              </a:rPr>
              <a:t>compared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-world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price </a:t>
            </a:r>
            <a:r>
              <a:rPr lang="it-IT" dirty="0" err="1">
                <a:ea typeface="+mn-lt"/>
                <a:cs typeface="+mn-lt"/>
              </a:rPr>
              <a:t>prediction</a:t>
            </a:r>
            <a:r>
              <a:rPr lang="it-IT" dirty="0">
                <a:ea typeface="+mn-lt"/>
                <a:cs typeface="+mn-lt"/>
              </a:rPr>
              <a:t> models.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The </a:t>
            </a:r>
            <a:r>
              <a:rPr lang="it-IT" dirty="0" err="1">
                <a:ea typeface="+mn-lt"/>
                <a:cs typeface="+mn-lt"/>
              </a:rPr>
              <a:t>result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unlikely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generalize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datasets.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1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CAB91-DB89-8781-8082-F881E6F0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+mj-lt"/>
                <a:cs typeface="+mj-lt"/>
              </a:rPr>
              <a:t>Why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These</a:t>
            </a:r>
            <a:r>
              <a:rPr lang="it-IT" dirty="0">
                <a:ea typeface="+mj-lt"/>
                <a:cs typeface="+mj-lt"/>
              </a:rPr>
              <a:t> Models?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B9746-B23A-81BE-1B29-43687B7B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Linear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:</a:t>
            </a:r>
            <a:r>
              <a:rPr lang="it-IT" dirty="0">
                <a:ea typeface="+mn-lt"/>
                <a:cs typeface="+mn-lt"/>
              </a:rPr>
              <a:t> Baseline with a </a:t>
            </a:r>
            <a:r>
              <a:rPr lang="it-IT" dirty="0" err="1">
                <a:ea typeface="+mn-lt"/>
                <a:cs typeface="+mn-lt"/>
              </a:rPr>
              <a:t>simple</a:t>
            </a:r>
            <a:r>
              <a:rPr lang="it-IT" dirty="0">
                <a:ea typeface="+mn-lt"/>
                <a:cs typeface="+mn-lt"/>
              </a:rPr>
              <a:t> model.</a:t>
            </a:r>
            <a:endParaRPr lang="it-IT" dirty="0"/>
          </a:p>
          <a:p>
            <a:r>
              <a:rPr lang="it-IT" b="1" dirty="0">
                <a:ea typeface="+mn-lt"/>
                <a:cs typeface="+mn-lt"/>
              </a:rPr>
              <a:t>Poisson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 with </a:t>
            </a:r>
            <a:r>
              <a:rPr lang="it-IT" b="1" dirty="0" err="1">
                <a:ea typeface="+mn-lt"/>
                <a:cs typeface="+mn-lt"/>
              </a:rPr>
              <a:t>Elastic</a:t>
            </a:r>
            <a:r>
              <a:rPr lang="it-IT" b="1" dirty="0">
                <a:ea typeface="+mn-lt"/>
                <a:cs typeface="+mn-lt"/>
              </a:rPr>
              <a:t> Net:</a:t>
            </a:r>
            <a:r>
              <a:rPr lang="it-IT" dirty="0">
                <a:ea typeface="+mn-lt"/>
                <a:cs typeface="+mn-lt"/>
              </a:rPr>
              <a:t> Introduce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and reduce </a:t>
            </a:r>
            <a:r>
              <a:rPr lang="it-IT" dirty="0" err="1">
                <a:ea typeface="+mn-lt"/>
                <a:cs typeface="+mn-lt"/>
              </a:rPr>
              <a:t>multicollinearity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 b="1" dirty="0">
                <a:ea typeface="+mn-lt"/>
                <a:cs typeface="+mn-lt"/>
              </a:rPr>
              <a:t>Group Lasso:</a:t>
            </a:r>
            <a:r>
              <a:rPr lang="it-IT" dirty="0">
                <a:ea typeface="+mn-lt"/>
                <a:cs typeface="+mn-lt"/>
              </a:rPr>
              <a:t> Test </a:t>
            </a:r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 (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features vs </a:t>
            </a:r>
            <a:r>
              <a:rPr lang="it-IT" dirty="0" err="1">
                <a:ea typeface="+mn-lt"/>
                <a:cs typeface="+mn-lt"/>
              </a:rPr>
              <a:t>highly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correlated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r>
              <a:rPr lang="it-IT" b="1" dirty="0" err="1">
                <a:ea typeface="+mn-lt"/>
                <a:cs typeface="+mn-lt"/>
              </a:rPr>
              <a:t>Neural</a:t>
            </a:r>
            <a:r>
              <a:rPr lang="it-IT" b="1" dirty="0">
                <a:ea typeface="+mn-lt"/>
                <a:cs typeface="+mn-lt"/>
              </a:rPr>
              <a:t> Network: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Establish</a:t>
            </a:r>
            <a:r>
              <a:rPr lang="it-IT" dirty="0">
                <a:ea typeface="+mn-lt"/>
                <a:cs typeface="+mn-lt"/>
              </a:rPr>
              <a:t> an upper </a:t>
            </a:r>
            <a:r>
              <a:rPr lang="it-IT" dirty="0" err="1">
                <a:ea typeface="+mn-lt"/>
                <a:cs typeface="+mn-lt"/>
              </a:rPr>
              <a:t>bound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dirty="0" err="1">
                <a:ea typeface="+mn-lt"/>
                <a:cs typeface="+mn-lt"/>
              </a:rPr>
              <a:t>predictive</a:t>
            </a:r>
            <a:r>
              <a:rPr lang="it-IT" dirty="0">
                <a:ea typeface="+mn-lt"/>
                <a:cs typeface="+mn-lt"/>
              </a:rPr>
              <a:t> performance.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70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90A69-E4F0-C9A2-4884-B2DC0F0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+mj-lt"/>
                <a:cs typeface="+mj-lt"/>
              </a:rPr>
              <a:t>What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We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Expected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F9F89-008D-9824-C384-AD250242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Feature </a:t>
            </a:r>
            <a:r>
              <a:rPr lang="it-IT" dirty="0" err="1">
                <a:ea typeface="+mn-lt"/>
                <a:cs typeface="+mn-lt"/>
              </a:rPr>
              <a:t>regularization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would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others</a:t>
            </a:r>
            <a:r>
              <a:rPr lang="it-IT" dirty="0">
                <a:ea typeface="+mn-lt"/>
                <a:cs typeface="+mn-lt"/>
              </a:rPr>
              <a:t> due to the </a:t>
            </a:r>
            <a:r>
              <a:rPr lang="it-IT" dirty="0" err="1">
                <a:ea typeface="+mn-lt"/>
                <a:cs typeface="+mn-lt"/>
              </a:rPr>
              <a:t>dataset’s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dimensionality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multicollinearity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Group Lasso to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models </a:t>
            </a:r>
            <a:r>
              <a:rPr lang="it-IT" dirty="0" err="1">
                <a:ea typeface="+mn-lt"/>
                <a:cs typeface="+mn-lt"/>
              </a:rPr>
              <a:t>given</a:t>
            </a:r>
            <a:r>
              <a:rPr lang="it-IT" dirty="0">
                <a:ea typeface="+mn-lt"/>
                <a:cs typeface="+mn-lt"/>
              </a:rPr>
              <a:t> the nature of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-world price </a:t>
            </a:r>
            <a:r>
              <a:rPr lang="it-IT" dirty="0" err="1">
                <a:ea typeface="+mn-lt"/>
                <a:cs typeface="+mn-lt"/>
              </a:rPr>
              <a:t>behavior</a:t>
            </a:r>
            <a:r>
              <a:rPr lang="it-I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7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98387-41BF-D68F-3FB6-B807311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Dataset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D23AA-49A9-A416-C65D-5D4EC8DC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Attributes</a:t>
            </a:r>
            <a:r>
              <a:rPr lang="it-IT" dirty="0">
                <a:ea typeface="+mn-lt"/>
                <a:cs typeface="+mn-lt"/>
              </a:rPr>
              <a:t> include </a:t>
            </a:r>
            <a:r>
              <a:rPr lang="it-IT" dirty="0" err="1">
                <a:ea typeface="+mn-lt"/>
                <a:cs typeface="+mn-lt"/>
              </a:rPr>
              <a:t>temporal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physical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scenic</a:t>
            </a:r>
            <a:r>
              <a:rPr lang="it-IT" dirty="0">
                <a:ea typeface="+mn-lt"/>
                <a:cs typeface="+mn-lt"/>
              </a:rPr>
              <a:t>, and </a:t>
            </a:r>
            <a:r>
              <a:rPr lang="it-IT" dirty="0" err="1">
                <a:ea typeface="+mn-lt"/>
                <a:cs typeface="+mn-lt"/>
              </a:rPr>
              <a:t>locational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characteristics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Scale and </a:t>
            </a:r>
            <a:r>
              <a:rPr lang="it-IT" err="1">
                <a:ea typeface="+mn-lt"/>
                <a:cs typeface="+mn-lt"/>
              </a:rPr>
              <a:t>preprocess</a:t>
            </a:r>
            <a:r>
              <a:rPr lang="it-IT" dirty="0">
                <a:ea typeface="+mn-lt"/>
                <a:cs typeface="+mn-lt"/>
              </a:rPr>
              <a:t> features for machine learning </a:t>
            </a:r>
            <a:r>
              <a:rPr lang="it-IT" err="1">
                <a:ea typeface="+mn-lt"/>
                <a:cs typeface="+mn-lt"/>
              </a:rPr>
              <a:t>compatibility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  <a:p>
            <a:r>
              <a:rPr lang="it-IT" err="1">
                <a:ea typeface="+mn-lt"/>
                <a:cs typeface="+mn-lt"/>
              </a:rPr>
              <a:t>Removed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duplicates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dropped</a:t>
            </a:r>
            <a:r>
              <a:rPr lang="it-IT">
                <a:ea typeface="+mn-lt"/>
                <a:cs typeface="+mn-lt"/>
              </a:rPr>
              <a:t> irrelevant columns, and scaled the data.</a:t>
            </a:r>
          </a:p>
          <a:p>
            <a:r>
              <a:rPr lang="it-IT" err="1">
                <a:ea typeface="+mn-lt"/>
                <a:cs typeface="+mn-lt"/>
              </a:rPr>
              <a:t>Created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engineered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variables</a:t>
            </a:r>
            <a:r>
              <a:rPr lang="it-IT">
                <a:ea typeface="+mn-lt"/>
                <a:cs typeface="+mn-lt"/>
              </a:rPr>
              <a:t> for richer feature representation.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399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Multivariate Linear </a:t>
            </a:r>
            <a:r>
              <a:rPr lang="it-IT" b="1" dirty="0" err="1">
                <a:ea typeface="+mj-lt"/>
                <a:cs typeface="+mj-lt"/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6DAFFF-B27F-2536-6F5D-00C3EF50C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2111365"/>
                <a:ext cx="10691265" cy="381784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An extension of linear regression where the goal is to model the relationship between multiple independent variables and a dependent variable</a:t>
                </a:r>
                <a:endParaRPr lang="it-IT" dirty="0">
                  <a:ea typeface="+mn-lt"/>
                  <a:cs typeface="+mn-lt"/>
                </a:endParaRPr>
              </a:p>
              <a:p>
                <a:r>
                  <a:rPr lang="it-IT" b="1" dirty="0">
                    <a:ea typeface="+mn-lt"/>
                    <a:cs typeface="+mn-lt"/>
                  </a:rPr>
                  <a:t>Equation</a:t>
                </a:r>
                <a:r>
                  <a:rPr lang="it-IT" dirty="0">
                    <a:ea typeface="+mn-lt"/>
                    <a:cs typeface="+mn-lt"/>
                  </a:rPr>
                  <a:t>:</a:t>
                </a:r>
              </a:p>
              <a:p>
                <a:endParaRPr lang="it-IT" dirty="0">
                  <a:ea typeface="+mn-lt"/>
                  <a:cs typeface="+mn-lt"/>
                </a:endParaRPr>
              </a:p>
              <a:p>
                <a:endParaRPr lang="it-IT" dirty="0">
                  <a:ea typeface="+mn-lt"/>
                  <a:cs typeface="+mn-lt"/>
                </a:endParaRPr>
              </a:p>
              <a:p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is the dependent variable,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are the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is the intercept,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are the coefficients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error term.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6DAFFF-B27F-2536-6F5D-00C3EF50C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2111365"/>
                <a:ext cx="10691265" cy="3817849"/>
              </a:xfrm>
              <a:blipFill>
                <a:blip r:embed="rId2"/>
                <a:stretch>
                  <a:fillRect l="-513" t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AD6B597-4C2D-4838-B004-95E13A64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20" y="3326563"/>
            <a:ext cx="6512820" cy="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9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Multivariate Linear </a:t>
            </a:r>
            <a:r>
              <a:rPr lang="it-IT" dirty="0" err="1">
                <a:ea typeface="+mj-lt"/>
                <a:cs typeface="+mj-lt"/>
              </a:rPr>
              <a:t>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DAFFF-B27F-2536-6F5D-00C3EF5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Adjusted</a:t>
            </a:r>
            <a:r>
              <a:rPr lang="it-IT" dirty="0">
                <a:ea typeface="+mn-lt"/>
                <a:cs typeface="+mn-lt"/>
              </a:rPr>
              <a:t> R</a:t>
            </a:r>
            <a:r>
              <a:rPr lang="it-IT" baseline="30000" dirty="0">
                <a:ea typeface="+mn-lt"/>
                <a:cs typeface="+mn-lt"/>
              </a:rPr>
              <a:t>2 </a:t>
            </a:r>
            <a:r>
              <a:rPr lang="it-IT" dirty="0">
                <a:ea typeface="+mn-lt"/>
                <a:cs typeface="+mn-lt"/>
              </a:rPr>
              <a:t>= 1, low </a:t>
            </a:r>
            <a:r>
              <a:rPr lang="it-IT" dirty="0" err="1">
                <a:ea typeface="+mn-lt"/>
                <a:cs typeface="+mn-lt"/>
              </a:rPr>
              <a:t>residual</a:t>
            </a:r>
            <a:r>
              <a:rPr lang="it-IT" dirty="0">
                <a:ea typeface="+mn-lt"/>
                <a:cs typeface="+mn-lt"/>
              </a:rPr>
              <a:t> standard </a:t>
            </a:r>
            <a:r>
              <a:rPr lang="it-IT" dirty="0" err="1">
                <a:ea typeface="+mn-lt"/>
                <a:cs typeface="+mn-lt"/>
              </a:rPr>
              <a:t>error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>
              <a:ea typeface="+mn-lt"/>
              <a:cs typeface="+mn-lt"/>
            </a:endParaRPr>
          </a:p>
          <a:p>
            <a:pPr lvl="1"/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Coefficients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bedrooms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intercept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statistically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; </a:t>
            </a:r>
            <a:r>
              <a:rPr lang="it-IT" dirty="0" err="1">
                <a:ea typeface="+mn-lt"/>
                <a:cs typeface="+mn-lt"/>
              </a:rPr>
              <a:t>others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58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7E74C-C089-2FD8-8EE4-D770CFF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Multivariate Linear </a:t>
            </a:r>
            <a:r>
              <a:rPr lang="it-IT" dirty="0" err="1"/>
              <a:t>Regression</a:t>
            </a:r>
            <a:endParaRPr lang="en-US"/>
          </a:p>
          <a:p>
            <a:endParaRPr lang="it-IT" dirty="0"/>
          </a:p>
        </p:txBody>
      </p:sp>
      <p:pic>
        <p:nvPicPr>
          <p:cNvPr id="4" name="Immagine 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064E7CA-C92E-B0B8-E407-8AF61058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0" y="1651635"/>
            <a:ext cx="4864541" cy="4380451"/>
          </a:xfrm>
          <a:prstGeom prst="rect">
            <a:avLst/>
          </a:prstGeom>
        </p:spPr>
      </p:pic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5CBDF8D4-1B23-CC03-35DF-58A916AB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73" y="1831684"/>
            <a:ext cx="5295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Multivariate Linear </a:t>
            </a:r>
            <a:r>
              <a:rPr lang="it-IT" dirty="0" err="1">
                <a:ea typeface="+mj-lt"/>
                <a:cs typeface="+mj-lt"/>
              </a:rPr>
              <a:t>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DAFFF-B27F-2536-6F5D-00C3EF5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 err="1"/>
              <a:t>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BF07C-7D02-92CF-6F56-79931EC45EED}"/>
              </a:ext>
            </a:extLst>
          </p:cNvPr>
          <p:cNvSpPr txBox="1"/>
          <p:nvPr/>
        </p:nvSpPr>
        <p:spPr>
          <a:xfrm>
            <a:off x="942363" y="3109519"/>
            <a:ext cx="6476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/>
              <a:t>Overfitting</a:t>
            </a:r>
            <a:r>
              <a:rPr lang="it-IT" dirty="0"/>
              <a:t> </a:t>
            </a:r>
            <a:r>
              <a:rPr lang="it-IT" dirty="0" err="1"/>
              <a:t>evident</a:t>
            </a:r>
            <a:r>
              <a:rPr lang="it-IT" dirty="0"/>
              <a:t> in "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" </a:t>
            </a:r>
            <a:r>
              <a:rPr lang="it-IT" dirty="0" err="1"/>
              <a:t>results</a:t>
            </a:r>
            <a:r>
              <a:rPr lang="it-IT" dirty="0"/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Unsuitable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But '</a:t>
            </a:r>
            <a:r>
              <a:rPr lang="it-IT" dirty="0" err="1"/>
              <a:t>suggests</a:t>
            </a:r>
            <a:r>
              <a:rPr lang="it-IT" dirty="0"/>
              <a:t>' to take </a:t>
            </a:r>
            <a:r>
              <a:rPr lang="it-IT" dirty="0" err="1"/>
              <a:t>interest</a:t>
            </a:r>
            <a:r>
              <a:rPr lang="it-IT" dirty="0"/>
              <a:t> in the </a:t>
            </a:r>
            <a:r>
              <a:rPr lang="it-IT" i="1" dirty="0" err="1"/>
              <a:t>bedrooms</a:t>
            </a:r>
            <a:r>
              <a:rPr lang="it-IT" i="1" dirty="0"/>
              <a:t> </a:t>
            </a:r>
            <a:r>
              <a:rPr lang="it-IT" dirty="0" err="1"/>
              <a:t>variable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5458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844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Calisto MT</vt:lpstr>
      <vt:lpstr>Cambria Math</vt:lpstr>
      <vt:lpstr>Courier New</vt:lpstr>
      <vt:lpstr>Univers Condensed</vt:lpstr>
      <vt:lpstr>ChronicleVTI</vt:lpstr>
      <vt:lpstr>Techniques in House Price Prediction</vt:lpstr>
      <vt:lpstr>Overview</vt:lpstr>
      <vt:lpstr>Why These Models?</vt:lpstr>
      <vt:lpstr>What We Expected</vt:lpstr>
      <vt:lpstr>Dataset </vt:lpstr>
      <vt:lpstr>Multivariate Linear Regression</vt:lpstr>
      <vt:lpstr>Multivariate Linear Regression</vt:lpstr>
      <vt:lpstr>Multivariate Linear Regression </vt:lpstr>
      <vt:lpstr>Multivariate Linear Regression</vt:lpstr>
      <vt:lpstr>Poisson Regression with Elastic Net</vt:lpstr>
      <vt:lpstr>Poisson Regression with Elastic Net</vt:lpstr>
      <vt:lpstr>Poisson Regression with Elastic Net</vt:lpstr>
      <vt:lpstr>Poisson Regression with Elastic Net</vt:lpstr>
      <vt:lpstr>Poisson Regression with Elastic Net</vt:lpstr>
      <vt:lpstr>Group Lasso</vt:lpstr>
      <vt:lpstr>Group Lasso</vt:lpstr>
      <vt:lpstr>Group Lasso</vt:lpstr>
      <vt:lpstr>Group Lasso</vt:lpstr>
      <vt:lpstr>Group Lasso</vt:lpstr>
      <vt:lpstr>Group Lasso</vt:lpstr>
      <vt:lpstr>Neural Network</vt:lpstr>
      <vt:lpstr>Neural Network</vt:lpstr>
      <vt:lpstr>Neural Network</vt:lpstr>
      <vt:lpstr>Comparison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Dimensional Techniques in House Price Prediction</dc:title>
  <dc:creator>Alessandro Pala</dc:creator>
  <cp:lastModifiedBy>Alessandro Pala</cp:lastModifiedBy>
  <cp:revision>312</cp:revision>
  <dcterms:created xsi:type="dcterms:W3CDTF">2024-12-14T14:55:53Z</dcterms:created>
  <dcterms:modified xsi:type="dcterms:W3CDTF">2024-12-15T23:34:15Z</dcterms:modified>
</cp:coreProperties>
</file>