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2" r:id="rId4"/>
    <p:sldId id="268" r:id="rId5"/>
    <p:sldId id="269" r:id="rId6"/>
    <p:sldId id="270" r:id="rId7"/>
    <p:sldId id="263" r:id="rId8"/>
    <p:sldId id="271" r:id="rId9"/>
    <p:sldId id="272" r:id="rId10"/>
    <p:sldId id="273" r:id="rId11"/>
    <p:sldId id="264" r:id="rId12"/>
    <p:sldId id="274" r:id="rId13"/>
    <p:sldId id="275" r:id="rId14"/>
    <p:sldId id="276" r:id="rId15"/>
    <p:sldId id="265" r:id="rId16"/>
    <p:sldId id="277" r:id="rId17"/>
    <p:sldId id="278" r:id="rId18"/>
    <p:sldId id="279" r:id="rId19"/>
    <p:sldId id="267" r:id="rId20"/>
    <p:sldId id="280" r:id="rId21"/>
    <p:sldId id="281" r:id="rId22"/>
    <p:sldId id="266" r:id="rId23"/>
    <p:sldId id="260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895"/>
    <a:srgbClr val="A1D3D0"/>
    <a:srgbClr val="E9E9E9"/>
    <a:srgbClr val="E4E4E4"/>
    <a:srgbClr val="DADADA"/>
    <a:srgbClr val="E7E7E7"/>
    <a:srgbClr val="425B5B"/>
    <a:srgbClr val="00272C"/>
    <a:srgbClr val="BFBFBF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4687" autoAdjust="0"/>
  </p:normalViewPr>
  <p:slideViewPr>
    <p:cSldViewPr snapToGrid="0" snapToObjects="1">
      <p:cViewPr varScale="1">
        <p:scale>
          <a:sx n="89" d="100"/>
          <a:sy n="89" d="100"/>
        </p:scale>
        <p:origin x="-114" y="-438"/>
      </p:cViewPr>
      <p:guideLst>
        <p:guide orient="horz" pos="2160"/>
        <p:guide orient="horz" pos="4088"/>
        <p:guide pos="3840"/>
        <p:guide pos="234"/>
        <p:guide pos="74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microsoft.com/office/2011/relationships/chartColorStyle" Target="colors2.xml"/><Relationship Id="rId5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openxmlformats.org/officeDocument/2006/relationships/chartUserShapes" Target="../drawings/drawing1.xml"/><Relationship Id="rId1" Type="http://schemas.openxmlformats.org/officeDocument/2006/relationships/oleObject" Target="../embeddings/oleObject3.bin"/><Relationship Id="rId4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989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1"/>
        <c:axId val="51032832"/>
        <c:axId val="51034368"/>
      </c:barChart>
      <c:catAx>
        <c:axId val="51032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034368"/>
        <c:crosses val="autoZero"/>
        <c:auto val="1"/>
        <c:lblAlgn val="ctr"/>
        <c:lblOffset val="100"/>
        <c:noMultiLvlLbl val="0"/>
      </c:catAx>
      <c:valAx>
        <c:axId val="51034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03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48"/>
        <c:axId val="191578880"/>
        <c:axId val="195191552"/>
      </c:barChart>
      <c:catAx>
        <c:axId val="19157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191552"/>
        <c:crosses val="autoZero"/>
        <c:auto val="1"/>
        <c:lblAlgn val="ctr"/>
        <c:lblOffset val="100"/>
        <c:noMultiLvlLbl val="0"/>
      </c:catAx>
      <c:valAx>
        <c:axId val="195191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57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74656260451638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A1D3D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A9895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0.28575</cdr:x>
      <cdr:y>0.35388</cdr:y>
    </cdr:from>
    <cdr:to>
      <cdr:x>0.72542</cdr:x>
      <cdr:y>0.68984</cdr:y>
    </cdr:to>
    <cdr:grpSp>
      <cdr:nvGrpSpPr>
        <cdr:cNvPr id="2" name="组合 1"/>
        <cdr:cNvGrpSpPr/>
      </cdr:nvGrpSpPr>
      <cdr:grpSpPr>
        <a:xfrm xmlns:a="http://schemas.openxmlformats.org/drawingml/2006/main">
          <a:off x="1347331" y="1816129"/>
          <a:ext cx="2073074" cy="1724163"/>
          <a:chOff x="5998457" y="3326944"/>
          <a:chExt cx="207653" cy="172705"/>
        </a:xfrm>
        <a:solidFill xmlns:a="http://schemas.openxmlformats.org/drawingml/2006/main">
          <a:schemeClr val="tx1">
            <a:lumMod val="75000"/>
            <a:lumOff val="25000"/>
          </a:schemeClr>
        </a:solidFill>
      </cdr:grpSpPr>
      <cdr:sp macro="" textlink="">
        <cdr:nvSpPr>
          <cdr:cNvPr id="3" name="任意多边形 2"/>
          <cdr:cNvSpPr/>
        </cdr:nvSpPr>
        <cdr:spPr>
          <a:xfrm xmlns:a="http://schemas.openxmlformats.org/drawingml/2006/main">
            <a:off x="5998457" y="3326944"/>
            <a:ext cx="145356" cy="138266"/>
          </a:xfrm>
          <a:custGeom xmlns:a="http://schemas.openxmlformats.org/drawingml/2006/main">
            <a:avLst/>
            <a:gdLst>
              <a:gd name="T0" fmla="*/ 0 w 337"/>
              <a:gd name="T1" fmla="*/ 144 h 321"/>
              <a:gd name="T2" fmla="*/ 5 w 337"/>
              <a:gd name="T3" fmla="*/ 123 h 321"/>
              <a:gd name="T4" fmla="*/ 108 w 337"/>
              <a:gd name="T5" fmla="*/ 25 h 321"/>
              <a:gd name="T6" fmla="*/ 310 w 337"/>
              <a:gd name="T7" fmla="*/ 78 h 321"/>
              <a:gd name="T8" fmla="*/ 337 w 337"/>
              <a:gd name="T9" fmla="*/ 132 h 321"/>
              <a:gd name="T10" fmla="*/ 215 w 337"/>
              <a:gd name="T11" fmla="*/ 176 h 321"/>
              <a:gd name="T12" fmla="*/ 183 w 337"/>
              <a:gd name="T13" fmla="*/ 301 h 321"/>
              <a:gd name="T14" fmla="*/ 143 w 337"/>
              <a:gd name="T15" fmla="*/ 298 h 321"/>
              <a:gd name="T16" fmla="*/ 76 w 337"/>
              <a:gd name="T17" fmla="*/ 308 h 321"/>
              <a:gd name="T18" fmla="*/ 51 w 337"/>
              <a:gd name="T19" fmla="*/ 321 h 321"/>
              <a:gd name="T20" fmla="*/ 65 w 337"/>
              <a:gd name="T21" fmla="*/ 278 h 321"/>
              <a:gd name="T22" fmla="*/ 63 w 337"/>
              <a:gd name="T23" fmla="*/ 267 h 321"/>
              <a:gd name="T24" fmla="*/ 1 w 337"/>
              <a:gd name="T25" fmla="*/ 173 h 321"/>
              <a:gd name="T26" fmla="*/ 0 w 337"/>
              <a:gd name="T27" fmla="*/ 171 h 321"/>
              <a:gd name="T28" fmla="*/ 0 w 337"/>
              <a:gd name="T29" fmla="*/ 144 h 321"/>
              <a:gd name="T30" fmla="*/ 135 w 337"/>
              <a:gd name="T31" fmla="*/ 107 h 321"/>
              <a:gd name="T32" fmla="*/ 113 w 337"/>
              <a:gd name="T33" fmla="*/ 86 h 321"/>
              <a:gd name="T34" fmla="*/ 88 w 337"/>
              <a:gd name="T35" fmla="*/ 108 h 321"/>
              <a:gd name="T36" fmla="*/ 114 w 337"/>
              <a:gd name="T37" fmla="*/ 128 h 321"/>
              <a:gd name="T38" fmla="*/ 135 w 337"/>
              <a:gd name="T39" fmla="*/ 107 h 321"/>
              <a:gd name="T40" fmla="*/ 232 w 337"/>
              <a:gd name="T41" fmla="*/ 86 h 321"/>
              <a:gd name="T42" fmla="*/ 206 w 337"/>
              <a:gd name="T43" fmla="*/ 106 h 321"/>
              <a:gd name="T44" fmla="*/ 230 w 337"/>
              <a:gd name="T45" fmla="*/ 128 h 321"/>
              <a:gd name="T46" fmla="*/ 252 w 337"/>
              <a:gd name="T47" fmla="*/ 108 h 321"/>
              <a:gd name="T48" fmla="*/ 232 w 337"/>
              <a:gd name="T49" fmla="*/ 86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7" h="321">
                <a:moveTo>
                  <a:pt x="0" y="144"/>
                </a:moveTo>
                <a:cubicBezTo>
                  <a:pt x="2" y="137"/>
                  <a:pt x="3" y="130"/>
                  <a:pt x="5" y="123"/>
                </a:cubicBezTo>
                <a:cubicBezTo>
                  <a:pt x="22" y="72"/>
                  <a:pt x="59" y="41"/>
                  <a:pt x="108" y="25"/>
                </a:cubicBezTo>
                <a:cubicBezTo>
                  <a:pt x="181" y="0"/>
                  <a:pt x="265" y="23"/>
                  <a:pt x="310" y="78"/>
                </a:cubicBezTo>
                <a:cubicBezTo>
                  <a:pt x="323" y="94"/>
                  <a:pt x="332" y="111"/>
                  <a:pt x="337" y="132"/>
                </a:cubicBezTo>
                <a:cubicBezTo>
                  <a:pt x="289" y="129"/>
                  <a:pt x="248" y="141"/>
                  <a:pt x="215" y="176"/>
                </a:cubicBezTo>
                <a:cubicBezTo>
                  <a:pt x="182" y="210"/>
                  <a:pt x="172" y="251"/>
                  <a:pt x="183" y="301"/>
                </a:cubicBezTo>
                <a:cubicBezTo>
                  <a:pt x="169" y="300"/>
                  <a:pt x="155" y="302"/>
                  <a:pt x="143" y="298"/>
                </a:cubicBezTo>
                <a:cubicBezTo>
                  <a:pt x="119" y="291"/>
                  <a:pt x="97" y="294"/>
                  <a:pt x="76" y="308"/>
                </a:cubicBezTo>
                <a:cubicBezTo>
                  <a:pt x="69" y="313"/>
                  <a:pt x="61" y="316"/>
                  <a:pt x="51" y="321"/>
                </a:cubicBezTo>
                <a:cubicBezTo>
                  <a:pt x="56" y="305"/>
                  <a:pt x="61" y="292"/>
                  <a:pt x="65" y="278"/>
                </a:cubicBezTo>
                <a:cubicBezTo>
                  <a:pt x="67" y="273"/>
                  <a:pt x="67" y="270"/>
                  <a:pt x="63" y="267"/>
                </a:cubicBezTo>
                <a:cubicBezTo>
                  <a:pt x="30" y="243"/>
                  <a:pt x="8" y="214"/>
                  <a:pt x="1" y="173"/>
                </a:cubicBezTo>
                <a:cubicBezTo>
                  <a:pt x="1" y="172"/>
                  <a:pt x="1" y="171"/>
                  <a:pt x="0" y="171"/>
                </a:cubicBezTo>
                <a:cubicBezTo>
                  <a:pt x="0" y="162"/>
                  <a:pt x="0" y="153"/>
                  <a:pt x="0" y="144"/>
                </a:cubicBezTo>
                <a:close/>
                <a:moveTo>
                  <a:pt x="135" y="107"/>
                </a:moveTo>
                <a:cubicBezTo>
                  <a:pt x="134" y="94"/>
                  <a:pt x="126" y="86"/>
                  <a:pt x="113" y="86"/>
                </a:cubicBezTo>
                <a:cubicBezTo>
                  <a:pt x="99" y="86"/>
                  <a:pt x="88" y="96"/>
                  <a:pt x="88" y="108"/>
                </a:cubicBezTo>
                <a:cubicBezTo>
                  <a:pt x="88" y="119"/>
                  <a:pt x="100" y="129"/>
                  <a:pt x="114" y="128"/>
                </a:cubicBezTo>
                <a:cubicBezTo>
                  <a:pt x="126" y="128"/>
                  <a:pt x="135" y="119"/>
                  <a:pt x="135" y="107"/>
                </a:cubicBezTo>
                <a:close/>
                <a:moveTo>
                  <a:pt x="232" y="86"/>
                </a:moveTo>
                <a:cubicBezTo>
                  <a:pt x="219" y="85"/>
                  <a:pt x="206" y="95"/>
                  <a:pt x="206" y="106"/>
                </a:cubicBezTo>
                <a:cubicBezTo>
                  <a:pt x="205" y="117"/>
                  <a:pt x="216" y="128"/>
                  <a:pt x="230" y="128"/>
                </a:cubicBezTo>
                <a:cubicBezTo>
                  <a:pt x="242" y="129"/>
                  <a:pt x="252" y="121"/>
                  <a:pt x="252" y="108"/>
                </a:cubicBezTo>
                <a:cubicBezTo>
                  <a:pt x="253" y="96"/>
                  <a:pt x="245" y="87"/>
                  <a:pt x="232" y="86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vert="horz" wrap="square" lIns="91440" tIns="45720" rIns="91440" bIns="45720" numCol="1" anchor="t" anchorCtr="0" compatLnSpc="1">
            <a:normAutofit/>
          </a:bodyPr>
          <a:lstStyle xmlns:a="http://schemas.openxmlformats.org/drawingml/2006/main"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zh-CN" altLang="en-US"/>
          </a:p>
        </cdr:txBody>
      </cdr:sp>
      <cdr:sp macro="" textlink="">
        <cdr:nvSpPr>
          <cdr:cNvPr id="4" name="任意多边形 3"/>
          <cdr:cNvSpPr/>
        </cdr:nvSpPr>
        <cdr:spPr>
          <a:xfrm xmlns:a="http://schemas.openxmlformats.org/drawingml/2006/main">
            <a:off x="6078986" y="3379616"/>
            <a:ext cx="127124" cy="120033"/>
          </a:xfrm>
          <a:custGeom xmlns:a="http://schemas.openxmlformats.org/drawingml/2006/main">
            <a:avLst/>
            <a:gdLst>
              <a:gd name="T0" fmla="*/ 241 w 295"/>
              <a:gd name="T1" fmla="*/ 279 h 279"/>
              <a:gd name="T2" fmla="*/ 202 w 295"/>
              <a:gd name="T3" fmla="*/ 258 h 279"/>
              <a:gd name="T4" fmla="*/ 187 w 295"/>
              <a:gd name="T5" fmla="*/ 256 h 279"/>
              <a:gd name="T6" fmla="*/ 71 w 295"/>
              <a:gd name="T7" fmla="*/ 244 h 279"/>
              <a:gd name="T8" fmla="*/ 3 w 295"/>
              <a:gd name="T9" fmla="*/ 151 h 279"/>
              <a:gd name="T10" fmla="*/ 26 w 295"/>
              <a:gd name="T11" fmla="*/ 73 h 279"/>
              <a:gd name="T12" fmla="*/ 266 w 295"/>
              <a:gd name="T13" fmla="*/ 77 h 279"/>
              <a:gd name="T14" fmla="*/ 264 w 295"/>
              <a:gd name="T15" fmla="*/ 202 h 279"/>
              <a:gd name="T16" fmla="*/ 234 w 295"/>
              <a:gd name="T17" fmla="*/ 232 h 279"/>
              <a:gd name="T18" fmla="*/ 231 w 295"/>
              <a:gd name="T19" fmla="*/ 245 h 279"/>
              <a:gd name="T20" fmla="*/ 241 w 295"/>
              <a:gd name="T21" fmla="*/ 279 h 279"/>
              <a:gd name="T22" fmla="*/ 192 w 295"/>
              <a:gd name="T23" fmla="*/ 86 h 279"/>
              <a:gd name="T24" fmla="*/ 174 w 295"/>
              <a:gd name="T25" fmla="*/ 103 h 279"/>
              <a:gd name="T26" fmla="*/ 193 w 295"/>
              <a:gd name="T27" fmla="*/ 120 h 279"/>
              <a:gd name="T28" fmla="*/ 212 w 295"/>
              <a:gd name="T29" fmla="*/ 102 h 279"/>
              <a:gd name="T30" fmla="*/ 192 w 295"/>
              <a:gd name="T31" fmla="*/ 86 h 279"/>
              <a:gd name="T32" fmla="*/ 119 w 295"/>
              <a:gd name="T33" fmla="*/ 103 h 279"/>
              <a:gd name="T34" fmla="*/ 100 w 295"/>
              <a:gd name="T35" fmla="*/ 86 h 279"/>
              <a:gd name="T36" fmla="*/ 82 w 295"/>
              <a:gd name="T37" fmla="*/ 102 h 279"/>
              <a:gd name="T38" fmla="*/ 99 w 295"/>
              <a:gd name="T39" fmla="*/ 120 h 279"/>
              <a:gd name="T40" fmla="*/ 119 w 295"/>
              <a:gd name="T41" fmla="*/ 10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" h="279">
                <a:moveTo>
                  <a:pt x="241" y="279"/>
                </a:moveTo>
                <a:cubicBezTo>
                  <a:pt x="226" y="271"/>
                  <a:pt x="215" y="264"/>
                  <a:pt x="202" y="258"/>
                </a:cubicBezTo>
                <a:cubicBezTo>
                  <a:pt x="198" y="256"/>
                  <a:pt x="192" y="255"/>
                  <a:pt x="187" y="256"/>
                </a:cubicBezTo>
                <a:cubicBezTo>
                  <a:pt x="147" y="266"/>
                  <a:pt x="108" y="264"/>
                  <a:pt x="71" y="244"/>
                </a:cubicBezTo>
                <a:cubicBezTo>
                  <a:pt x="33" y="225"/>
                  <a:pt x="8" y="195"/>
                  <a:pt x="3" y="151"/>
                </a:cubicBezTo>
                <a:cubicBezTo>
                  <a:pt x="0" y="121"/>
                  <a:pt x="8" y="96"/>
                  <a:pt x="26" y="73"/>
                </a:cubicBezTo>
                <a:cubicBezTo>
                  <a:pt x="84" y="0"/>
                  <a:pt x="211" y="2"/>
                  <a:pt x="266" y="77"/>
                </a:cubicBezTo>
                <a:cubicBezTo>
                  <a:pt x="295" y="118"/>
                  <a:pt x="295" y="163"/>
                  <a:pt x="264" y="202"/>
                </a:cubicBezTo>
                <a:cubicBezTo>
                  <a:pt x="255" y="213"/>
                  <a:pt x="245" y="223"/>
                  <a:pt x="234" y="232"/>
                </a:cubicBezTo>
                <a:cubicBezTo>
                  <a:pt x="230" y="236"/>
                  <a:pt x="229" y="240"/>
                  <a:pt x="231" y="245"/>
                </a:cubicBezTo>
                <a:cubicBezTo>
                  <a:pt x="234" y="255"/>
                  <a:pt x="237" y="266"/>
                  <a:pt x="241" y="279"/>
                </a:cubicBezTo>
                <a:close/>
                <a:moveTo>
                  <a:pt x="192" y="86"/>
                </a:moveTo>
                <a:cubicBezTo>
                  <a:pt x="182" y="86"/>
                  <a:pt x="174" y="94"/>
                  <a:pt x="174" y="103"/>
                </a:cubicBezTo>
                <a:cubicBezTo>
                  <a:pt x="174" y="112"/>
                  <a:pt x="183" y="120"/>
                  <a:pt x="193" y="120"/>
                </a:cubicBezTo>
                <a:cubicBezTo>
                  <a:pt x="203" y="119"/>
                  <a:pt x="212" y="111"/>
                  <a:pt x="212" y="102"/>
                </a:cubicBezTo>
                <a:cubicBezTo>
                  <a:pt x="212" y="93"/>
                  <a:pt x="202" y="86"/>
                  <a:pt x="192" y="86"/>
                </a:cubicBezTo>
                <a:close/>
                <a:moveTo>
                  <a:pt x="119" y="103"/>
                </a:moveTo>
                <a:cubicBezTo>
                  <a:pt x="120" y="94"/>
                  <a:pt x="111" y="86"/>
                  <a:pt x="100" y="86"/>
                </a:cubicBezTo>
                <a:cubicBezTo>
                  <a:pt x="91" y="86"/>
                  <a:pt x="82" y="93"/>
                  <a:pt x="82" y="102"/>
                </a:cubicBezTo>
                <a:cubicBezTo>
                  <a:pt x="81" y="111"/>
                  <a:pt x="90" y="120"/>
                  <a:pt x="99" y="120"/>
                </a:cubicBezTo>
                <a:cubicBezTo>
                  <a:pt x="110" y="120"/>
                  <a:pt x="119" y="112"/>
                  <a:pt x="119" y="103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vert="horz" wrap="square" lIns="91440" tIns="45720" rIns="91440" bIns="45720" numCol="1" anchor="t" anchorCtr="0" compatLnSpc="1">
            <a:normAutofit/>
          </a:bodyPr>
          <a:lstStyle xmlns:a="http://schemas.openxmlformats.org/drawingml/2006/main"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zh-CN" altLang="en-US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4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rgbClr val="E9E9E9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9861016" flipH="1">
            <a:off x="-2153422" y="4337089"/>
            <a:ext cx="7342026" cy="6329338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is-I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Microsoft YaHei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600"/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SUS\Desktop\PPT\06  PPT\61清华大学\清华大学校徽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2" y="260207"/>
            <a:ext cx="699023" cy="70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1918468" flipH="1">
            <a:off x="149489" y="1935213"/>
            <a:ext cx="6105388" cy="526327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Picture 2" descr="C:\Users\ASUS\Desktop\PPT\06  PPT\61清华大学\清华大学校徽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2" y="260207"/>
            <a:ext cx="699023" cy="70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1823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等腰三角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 rot="14089817" flipH="1">
              <a:off x="9139304" y="3647796"/>
              <a:ext cx="6105388" cy="5263270"/>
              <a:chOff x="3241129" y="967902"/>
              <a:chExt cx="5709753" cy="492219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</p:grpSpPr>
            <p:sp>
              <p:nvSpPr>
                <p:cNvPr id="42" name="等腰三角形 41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solidFill>
                  <a:srgbClr val="E9E9E9"/>
                </a:solidFill>
                <a:ln w="57150">
                  <a:solidFill>
                    <a:srgbClr val="A1D3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>
                  <a:stCxn id="42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等腰三角形 39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pic>
        <p:nvPicPr>
          <p:cNvPr id="21" name="Picture 2" descr="C:\Users\ASUS\Desktop\PPT\06  PPT\61清华大学\清华大学校徽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2" y="260207"/>
            <a:ext cx="699023" cy="70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2" descr="C:\Users\ASUS\Desktop\PPT\06  PPT\61清华大学\清华大学校徽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2" y="260207"/>
            <a:ext cx="699023" cy="70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20443394" flipH="1">
            <a:off x="10270041" y="6281722"/>
            <a:ext cx="1340530" cy="115563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rot="10112288" flipH="1">
            <a:off x="7888544" y="6369972"/>
            <a:ext cx="2624388" cy="2262404"/>
            <a:chOff x="3241129" y="967902"/>
            <a:chExt cx="5709753" cy="4922199"/>
          </a:xfrm>
        </p:grpSpPr>
        <p:grpSp>
          <p:nvGrpSpPr>
            <p:cNvPr id="13" name="组合 1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1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等腰三角形 1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 rot="15049008" flipH="1">
            <a:off x="10826390" y="5159471"/>
            <a:ext cx="1055224" cy="909676"/>
            <a:chOff x="3241129" y="967902"/>
            <a:chExt cx="5709753" cy="4922199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2" name="等腰三角形 3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3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6" name="Picture 2" descr="C:\Users\ASUS\Desktop\PPT\06  PPT\61清华大学\清华大学校徽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2" y="260207"/>
            <a:ext cx="699023" cy="70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 flipH="1">
            <a:off x="3043306" y="889732"/>
            <a:ext cx="6105388" cy="5263270"/>
            <a:chOff x="3241129" y="967902"/>
            <a:chExt cx="5709753" cy="4922199"/>
          </a:xfrm>
        </p:grpSpPr>
        <p:grpSp>
          <p:nvGrpSpPr>
            <p:cNvPr id="3" name="组合 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等腰三角形 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25602" y="1342417"/>
            <a:ext cx="9924628" cy="1459149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10401" y="221995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请在此位置添加你的论文名称</a:t>
            </a:r>
          </a:p>
        </p:txBody>
      </p:sp>
      <p:sp>
        <p:nvSpPr>
          <p:cNvPr id="39" name="矩形 38"/>
          <p:cNvSpPr/>
          <p:nvPr/>
        </p:nvSpPr>
        <p:spPr>
          <a:xfrm>
            <a:off x="9344694" y="5597666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指导老师：</a:t>
            </a:r>
            <a:r>
              <a:rPr lang="en-US" altLang="zh-CN" dirty="0"/>
              <a:t>John Doe</a:t>
            </a:r>
          </a:p>
          <a:p>
            <a:r>
              <a:rPr lang="zh-CN" altLang="en-US" dirty="0"/>
              <a:t>报告人：</a:t>
            </a:r>
            <a:r>
              <a:rPr lang="en-US" altLang="zh-CN" dirty="0"/>
              <a:t>Jane Doe</a:t>
            </a:r>
          </a:p>
        </p:txBody>
      </p:sp>
      <p:sp>
        <p:nvSpPr>
          <p:cNvPr id="40" name="矩形 39"/>
          <p:cNvSpPr/>
          <p:nvPr/>
        </p:nvSpPr>
        <p:spPr>
          <a:xfrm>
            <a:off x="7244481" y="2836394"/>
            <a:ext cx="302387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</a:t>
            </a:r>
            <a:r>
              <a:rPr lang="zh-CN" altLang="zh-CN" dirty="0"/>
              <a:t>青年学习网</a:t>
            </a:r>
          </a:p>
        </p:txBody>
      </p:sp>
      <p:sp>
        <p:nvSpPr>
          <p:cNvPr id="6" name="矩形 5"/>
          <p:cNvSpPr/>
          <p:nvPr/>
        </p:nvSpPr>
        <p:spPr>
          <a:xfrm>
            <a:off x="510401" y="1444486"/>
            <a:ext cx="50097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spc="300" dirty="0" smtClean="0">
                <a:solidFill>
                  <a:schemeClr val="bg1"/>
                </a:solidFill>
              </a:rPr>
              <a:t>清华大学</a:t>
            </a:r>
            <a:r>
              <a:rPr lang="en-US" altLang="zh-CN" sz="4400" b="1" spc="300" dirty="0" smtClean="0">
                <a:solidFill>
                  <a:schemeClr val="bg1"/>
                </a:solidFill>
              </a:rPr>
              <a:t>PPT</a:t>
            </a:r>
            <a:r>
              <a:rPr lang="zh-CN" altLang="en-US" sz="4400" b="1" spc="300" dirty="0" smtClean="0">
                <a:solidFill>
                  <a:schemeClr val="bg1"/>
                </a:solidFill>
              </a:rPr>
              <a:t>模板</a:t>
            </a:r>
            <a:endParaRPr lang="zh-CN" altLang="en-US" sz="4400" b="1" spc="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CN" altLang="en-US" sz="2000" dirty="0"/>
              <a:t>论文结构</a:t>
            </a:r>
          </a:p>
        </p:txBody>
      </p:sp>
      <p:sp>
        <p:nvSpPr>
          <p:cNvPr id="98" name="燕尾形 97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2" name="矩形 31"/>
          <p:cNvSpPr/>
          <p:nvPr/>
        </p:nvSpPr>
        <p:spPr>
          <a:xfrm>
            <a:off x="3066990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0" name="燕尾形 109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3" name="燕尾形 11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1" name="矩形 31"/>
          <p:cNvSpPr/>
          <p:nvPr/>
        </p:nvSpPr>
        <p:spPr>
          <a:xfrm>
            <a:off x="6568646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2" name="矩形 31"/>
          <p:cNvSpPr/>
          <p:nvPr/>
        </p:nvSpPr>
        <p:spPr>
          <a:xfrm>
            <a:off x="9963977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2745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34" name="矩形 133"/>
          <p:cNvSpPr/>
          <p:nvPr/>
        </p:nvSpPr>
        <p:spPr>
          <a:xfrm>
            <a:off x="521629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5" name="矩形 134"/>
          <p:cNvSpPr/>
          <p:nvPr/>
        </p:nvSpPr>
        <p:spPr>
          <a:xfrm>
            <a:off x="3984782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36" name="矩形 135"/>
          <p:cNvSpPr/>
          <p:nvPr/>
        </p:nvSpPr>
        <p:spPr>
          <a:xfrm>
            <a:off x="3973666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7" name="矩形 136"/>
          <p:cNvSpPr/>
          <p:nvPr/>
        </p:nvSpPr>
        <p:spPr>
          <a:xfrm>
            <a:off x="7557321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38" name="矩形 137"/>
          <p:cNvSpPr/>
          <p:nvPr/>
        </p:nvSpPr>
        <p:spPr>
          <a:xfrm>
            <a:off x="7546205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9" name="矩形 138"/>
          <p:cNvSpPr/>
          <p:nvPr/>
        </p:nvSpPr>
        <p:spPr>
          <a:xfrm>
            <a:off x="561620" y="456125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40" name="矩形 139"/>
          <p:cNvSpPr/>
          <p:nvPr/>
        </p:nvSpPr>
        <p:spPr>
          <a:xfrm>
            <a:off x="550505" y="5012239"/>
            <a:ext cx="724013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Three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研究方法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</a:p>
          <a:p>
            <a:r>
              <a:rPr lang="zh-CN" altLang="en-US" sz="2000" dirty="0"/>
              <a:t>研究方法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31815" t="19543" r="38" b="29335"/>
          <a:stretch>
            <a:fillRect/>
          </a:stretch>
        </p:blipFill>
        <p:spPr>
          <a:xfrm>
            <a:off x="7307386" y="1461779"/>
            <a:ext cx="4461282" cy="17829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31815" t="19543" r="38" b="29335"/>
          <a:stretch>
            <a:fillRect/>
          </a:stretch>
        </p:blipFill>
        <p:spPr>
          <a:xfrm>
            <a:off x="7307386" y="3361266"/>
            <a:ext cx="4461282" cy="178296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656542" y="5342468"/>
            <a:ext cx="11109855" cy="0"/>
          </a:xfrm>
          <a:prstGeom prst="line">
            <a:avLst/>
          </a:prstGeom>
          <a:ln w="127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7658" y="54446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656542" y="5895676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</a:p>
          <a:p>
            <a:r>
              <a:rPr lang="zh-CN" altLang="en-US" sz="2000" dirty="0"/>
              <a:t>研究方法</a:t>
            </a:r>
          </a:p>
        </p:txBody>
      </p:sp>
      <p:grpSp>
        <p:nvGrpSpPr>
          <p:cNvPr id="5" name="组合 4"/>
          <p:cNvGrpSpPr/>
          <p:nvPr/>
        </p:nvGrpSpPr>
        <p:grpSpPr>
          <a:xfrm flipH="1">
            <a:off x="785794" y="1663741"/>
            <a:ext cx="3116776" cy="2686878"/>
            <a:chOff x="3241129" y="967902"/>
            <a:chExt cx="5709753" cy="4922199"/>
          </a:xfrm>
        </p:grpSpPr>
        <p:grpSp>
          <p:nvGrpSpPr>
            <p:cNvPr id="6" name="组合 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" name="直接连接符 9"/>
              <p:cNvCxnSpPr>
                <a:stCxn id="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等腰三角形 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4537612" y="1663741"/>
            <a:ext cx="3116776" cy="2686878"/>
            <a:chOff x="3241129" y="967902"/>
            <a:chExt cx="5709753" cy="4922199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8" name="直接连接符 17"/>
              <p:cNvCxnSpPr>
                <a:stCxn id="17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等腰三角形 14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8416593" y="1663741"/>
            <a:ext cx="3116776" cy="2686878"/>
            <a:chOff x="3241129" y="967902"/>
            <a:chExt cx="5709753" cy="4922199"/>
          </a:xfrm>
        </p:grpSpPr>
        <p:grpSp>
          <p:nvGrpSpPr>
            <p:cNvPr id="22" name="组合 21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/>
              <p:cNvCxnSpPr>
                <a:stCxn id="25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等腰三角形 22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等腰三角形 28"/>
          <p:cNvSpPr/>
          <p:nvPr/>
        </p:nvSpPr>
        <p:spPr>
          <a:xfrm rot="3600000">
            <a:off x="1376413" y="1905544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3600000">
            <a:off x="5128212" y="1927201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8997568" y="1905546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93862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1390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571355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0501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919385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4809518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4798402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8596007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8584891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</a:p>
          <a:p>
            <a:r>
              <a:rPr lang="zh-CN" altLang="en-US" sz="2000" dirty="0"/>
              <a:t>研究方法</a:t>
            </a:r>
          </a:p>
        </p:txBody>
      </p:sp>
      <p:sp>
        <p:nvSpPr>
          <p:cNvPr id="6" name="L 形 5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73720" y="2365811"/>
            <a:ext cx="74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4334" y="4235762"/>
            <a:ext cx="93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92232" y="4235762"/>
            <a:ext cx="76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3841" y="2365811"/>
            <a:ext cx="117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5671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8414556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25671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8414556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3469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1022354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3469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1022354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Four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分析讨论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</a:p>
          <a:p>
            <a:r>
              <a:rPr lang="zh-CN" altLang="en-US" sz="2000" dirty="0"/>
              <a:t>分析讨论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54517" y="1337911"/>
          <a:ext cx="7030770" cy="500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154"/>
                <a:gridCol w="1406154"/>
                <a:gridCol w="1406154"/>
                <a:gridCol w="1406154"/>
                <a:gridCol w="1406154"/>
              </a:tblGrid>
              <a:tr h="178948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2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2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2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094846" y="4658092"/>
            <a:ext cx="3689167" cy="1684956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17077" y="47992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8105962" y="5250249"/>
            <a:ext cx="355105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0026" y="3317598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>
                <a:solidFill>
                  <a:srgbClr val="1A9895"/>
                </a:solidFill>
                <a:latin typeface="+mj-ea"/>
                <a:ea typeface="+mj-ea"/>
              </a:rPr>
              <a:t>9,300</a:t>
            </a:r>
            <a:endParaRPr lang="en-US" altLang="zh-CN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</a:p>
          <a:p>
            <a:r>
              <a:rPr lang="zh-CN" altLang="en-US" sz="2000" dirty="0"/>
              <a:t>分析讨论</a:t>
            </a:r>
          </a:p>
        </p:txBody>
      </p:sp>
      <p:graphicFrame>
        <p:nvGraphicFramePr>
          <p:cNvPr id="5" name="图表 4"/>
          <p:cNvGraphicFramePr/>
          <p:nvPr/>
        </p:nvGraphicFramePr>
        <p:xfrm>
          <a:off x="243687" y="863601"/>
          <a:ext cx="8349980" cy="5342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93667" y="1339205"/>
            <a:ext cx="2722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1A9895"/>
                </a:solidFill>
              </a:rPr>
              <a:t>75%</a:t>
            </a:r>
            <a:endParaRPr lang="zh-CN" altLang="en-US" sz="9600" dirty="0">
              <a:solidFill>
                <a:srgbClr val="1A989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02449" y="2688840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8491333" y="3139824"/>
            <a:ext cx="302625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</a:p>
          <a:p>
            <a:r>
              <a:rPr lang="zh-CN" altLang="en-US" sz="2000" dirty="0"/>
              <a:t>分析讨论</a:t>
            </a:r>
          </a:p>
        </p:txBody>
      </p:sp>
      <p:graphicFrame>
        <p:nvGraphicFramePr>
          <p:cNvPr id="5" name="图表 4"/>
          <p:cNvGraphicFramePr/>
          <p:nvPr/>
        </p:nvGraphicFramePr>
        <p:xfrm>
          <a:off x="371475" y="1268752"/>
          <a:ext cx="4715069" cy="51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3632200" y="1566333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0116" y="1110809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4710117" y="1574799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9167" y="4431136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</a:p>
        </p:txBody>
      </p:sp>
      <p:sp>
        <p:nvSpPr>
          <p:cNvPr id="12" name="任意多边形 11"/>
          <p:cNvSpPr/>
          <p:nvPr/>
        </p:nvSpPr>
        <p:spPr>
          <a:xfrm flipV="1">
            <a:off x="4924324" y="4214284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99167" y="4922196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主要结论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50909" y="250167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0909" y="3434853"/>
            <a:ext cx="249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</a:rPr>
              <a:t>选题背景和意义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34865" y="3963807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02 </a:t>
            </a:r>
            <a:r>
              <a:rPr lang="zh-CN" altLang="en-US" sz="2000" dirty="0">
                <a:solidFill>
                  <a:schemeClr val="bg1"/>
                </a:solidFill>
              </a:rPr>
              <a:t>论文结构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234865" y="4492761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03 </a:t>
            </a:r>
            <a:r>
              <a:rPr lang="zh-CN" altLang="en-US" sz="2000" dirty="0">
                <a:solidFill>
                  <a:schemeClr val="bg1"/>
                </a:solidFill>
              </a:rPr>
              <a:t>研究方法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234865" y="5021715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04 </a:t>
            </a:r>
            <a:r>
              <a:rPr lang="zh-CN" altLang="en-US" sz="2000" dirty="0">
                <a:solidFill>
                  <a:schemeClr val="bg1"/>
                </a:solidFill>
              </a:rPr>
              <a:t>分析讨论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234865" y="555066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05 </a:t>
            </a:r>
            <a:r>
              <a:rPr lang="zh-CN" altLang="en-US" sz="2000" dirty="0">
                <a:solidFill>
                  <a:schemeClr val="bg1"/>
                </a:solidFill>
              </a:rPr>
              <a:t>主要结论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234865" y="6079623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06 </a:t>
            </a:r>
            <a:r>
              <a:rPr lang="zh-CN" altLang="en-US" sz="2000" dirty="0">
                <a:solidFill>
                  <a:schemeClr val="bg1"/>
                </a:solidFill>
              </a:rPr>
              <a:t>参考文献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2387599" y="3306009"/>
            <a:ext cx="2040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8"/>
          <p:cNvCxnSpPr/>
          <p:nvPr/>
        </p:nvCxnSpPr>
        <p:spPr>
          <a:xfrm>
            <a:off x="6426220" y="1214361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cxnSp>
        <p:nvCxnSpPr>
          <p:cNvPr id="16" name="直接连接符 20"/>
          <p:cNvCxnSpPr/>
          <p:nvPr/>
        </p:nvCxnSpPr>
        <p:spPr>
          <a:xfrm>
            <a:off x="3929357" y="18894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</a:p>
          <a:p>
            <a:r>
              <a:rPr lang="zh-CN" altLang="en-US" sz="2000" dirty="0"/>
              <a:t>主要结论</a:t>
            </a: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6331942">
            <a:off x="6821410" y="2988437"/>
            <a:ext cx="1933929" cy="1920000"/>
          </a:xfrm>
          <a:prstGeom prst="triangle">
            <a:avLst>
              <a:gd name="adj" fmla="val 29723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6331942">
            <a:off x="5833251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6331942">
            <a:off x="4762150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6331942">
            <a:off x="3682134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6331942">
            <a:off x="2637931" y="3250033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-1" fmla="*/ 0 w 980768"/>
              <a:gd name="connsiteY0-2" fmla="*/ 819512 h 1089076"/>
              <a:gd name="connsiteX1-3" fmla="*/ 209845 w 980768"/>
              <a:gd name="connsiteY1-4" fmla="*/ 0 h 1089076"/>
              <a:gd name="connsiteX2-5" fmla="*/ 980768 w 980768"/>
              <a:gd name="connsiteY2-6" fmla="*/ 1089076 h 1089076"/>
              <a:gd name="connsiteX3-7" fmla="*/ 0 w 980768"/>
              <a:gd name="connsiteY3-8" fmla="*/ 819512 h 1089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2107" y="3472126"/>
            <a:ext cx="240000" cy="24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5113217" y="1199731"/>
            <a:ext cx="131300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200">
              <a:defRPr/>
            </a:pPr>
            <a:r>
              <a:rPr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2417152" y="190052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200">
              <a:defRPr/>
            </a:pPr>
            <a:r>
              <a:rPr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TEXT HERE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3929357" y="5004127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200">
              <a:defRPr/>
            </a:pPr>
            <a:r>
              <a:rPr lang="en-US" altLang="zh-CN" sz="1335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</a:p>
        </p:txBody>
      </p:sp>
      <p:cxnSp>
        <p:nvCxnSpPr>
          <p:cNvPr id="15" name="直接连接符 19"/>
          <p:cNvCxnSpPr/>
          <p:nvPr/>
        </p:nvCxnSpPr>
        <p:spPr>
          <a:xfrm>
            <a:off x="5420779" y="4133765"/>
            <a:ext cx="0" cy="1720255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17" name="直接连接符 21"/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rgbClr val="215968"/>
            </a:solidFill>
            <a:prstDash val="solid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4284030" y="140644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3288186" y="5210550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1635163" y="5135611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200">
              <a:defRPr/>
            </a:pPr>
            <a:r>
              <a:rPr lang="en-US" altLang="zh-CN" sz="1335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</a:p>
        </p:txBody>
      </p:sp>
      <p:sp>
        <p:nvSpPr>
          <p:cNvPr id="21" name="矩形 20"/>
          <p:cNvSpPr/>
          <p:nvPr/>
        </p:nvSpPr>
        <p:spPr>
          <a:xfrm>
            <a:off x="1787167" y="214016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993991" y="5387394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grpSp>
        <p:nvGrpSpPr>
          <p:cNvPr id="23" name="组 21"/>
          <p:cNvGrpSpPr/>
          <p:nvPr/>
        </p:nvGrpSpPr>
        <p:grpSpPr>
          <a:xfrm>
            <a:off x="9146183" y="3326362"/>
            <a:ext cx="2095447" cy="960768"/>
            <a:chOff x="3560787" y="669460"/>
            <a:chExt cx="1571585" cy="720576"/>
          </a:xfrm>
        </p:grpSpPr>
        <p:sp>
          <p:nvSpPr>
            <p:cNvPr id="24" name="文本框 8"/>
            <p:cNvSpPr txBox="1"/>
            <p:nvPr/>
          </p:nvSpPr>
          <p:spPr>
            <a:xfrm>
              <a:off x="3560788" y="920773"/>
              <a:ext cx="1571584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5" dirty="0">
                  <a:solidFill>
                    <a:srgbClr val="404040"/>
                  </a:solidFill>
                </a:rPr>
                <a:t>标题数字等都可以通过点击和重新输入进行更改。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560787" y="669460"/>
              <a:ext cx="1571584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5" b="1" dirty="0">
                  <a:solidFill>
                    <a:srgbClr val="2FB7A3"/>
                  </a:solidFill>
                </a:rPr>
                <a:t>点击此处添加标题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</a:p>
          <a:p>
            <a:r>
              <a:rPr lang="zh-CN" altLang="en-US" sz="2000" dirty="0"/>
              <a:t>主要结论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3911" r="33905"/>
          <a:stretch>
            <a:fillRect/>
          </a:stretch>
        </p:blipFill>
        <p:spPr>
          <a:xfrm>
            <a:off x="658812" y="1309379"/>
            <a:ext cx="4700588" cy="50668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63377" y="1309379"/>
            <a:ext cx="6320635" cy="506680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99231" y="4293749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5588115" y="4660377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599231" y="5196540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5588115" y="5563168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599809" y="2308258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</a:p>
        </p:txBody>
      </p:sp>
      <p:sp>
        <p:nvSpPr>
          <p:cNvPr id="14" name="矩形 13"/>
          <p:cNvSpPr/>
          <p:nvPr/>
        </p:nvSpPr>
        <p:spPr>
          <a:xfrm>
            <a:off x="5599231" y="1969853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</a:p>
        </p:txBody>
      </p:sp>
      <p:sp>
        <p:nvSpPr>
          <p:cNvPr id="15" name="矩形 14"/>
          <p:cNvSpPr/>
          <p:nvPr/>
        </p:nvSpPr>
        <p:spPr>
          <a:xfrm>
            <a:off x="5599809" y="3066568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</a:p>
        </p:txBody>
      </p:sp>
      <p:sp>
        <p:nvSpPr>
          <p:cNvPr id="16" name="矩形 15"/>
          <p:cNvSpPr/>
          <p:nvPr/>
        </p:nvSpPr>
        <p:spPr>
          <a:xfrm>
            <a:off x="5599231" y="2728163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</a:p>
        </p:txBody>
      </p:sp>
      <p:sp>
        <p:nvSpPr>
          <p:cNvPr id="20" name="矩形 19"/>
          <p:cNvSpPr/>
          <p:nvPr/>
        </p:nvSpPr>
        <p:spPr>
          <a:xfrm>
            <a:off x="5599809" y="3849480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</a:p>
        </p:txBody>
      </p:sp>
      <p:sp>
        <p:nvSpPr>
          <p:cNvPr id="21" name="矩形 20"/>
          <p:cNvSpPr/>
          <p:nvPr/>
        </p:nvSpPr>
        <p:spPr>
          <a:xfrm>
            <a:off x="5599231" y="3511075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Six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参考文献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06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Six</a:t>
            </a:r>
          </a:p>
          <a:p>
            <a:r>
              <a:rPr lang="zh-CN" altLang="en-US" sz="2000" dirty="0"/>
              <a:t>参考文献</a:t>
            </a:r>
          </a:p>
        </p:txBody>
      </p:sp>
      <p:sp>
        <p:nvSpPr>
          <p:cNvPr id="5" name="矩形 4"/>
          <p:cNvSpPr/>
          <p:nvPr/>
        </p:nvSpPr>
        <p:spPr>
          <a:xfrm>
            <a:off x="658813" y="1222882"/>
            <a:ext cx="10438801" cy="533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3619" y="2383992"/>
            <a:ext cx="47647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</a:t>
            </a:r>
          </a:p>
          <a:p>
            <a:pPr algn="ctr"/>
            <a:r>
              <a:rPr lang="en-US" altLang="zh-CN" sz="4400" b="1" dirty="0"/>
              <a:t>FOR WATCHING</a:t>
            </a:r>
          </a:p>
        </p:txBody>
      </p:sp>
      <p:sp>
        <p:nvSpPr>
          <p:cNvPr id="4" name="矩形 3"/>
          <p:cNvSpPr/>
          <p:nvPr/>
        </p:nvSpPr>
        <p:spPr>
          <a:xfrm>
            <a:off x="4885148" y="3737409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指导老师：</a:t>
            </a:r>
            <a:r>
              <a:rPr lang="en-US" altLang="zh-CN" dirty="0"/>
              <a:t>John Doe</a:t>
            </a:r>
          </a:p>
          <a:p>
            <a:pPr algn="ctr"/>
            <a:r>
              <a:rPr lang="zh-CN" altLang="en-US" dirty="0"/>
              <a:t>报告人：</a:t>
            </a:r>
            <a:r>
              <a:rPr lang="en-US" altLang="zh-CN" dirty="0"/>
              <a:t>Jane Doe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852333" y="3737409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One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选题背景和意义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</a:p>
          <a:p>
            <a:r>
              <a:rPr lang="zh-CN" altLang="en-US" sz="2000" dirty="0"/>
              <a:t>选题背景和意义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9" name="矩形 55"/>
          <p:cNvSpPr/>
          <p:nvPr/>
        </p:nvSpPr>
        <p:spPr>
          <a:xfrm>
            <a:off x="6468527" y="5023365"/>
            <a:ext cx="5071539" cy="9121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8-14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号字，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1.3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倍字间距。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8-14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</a:p>
        </p:txBody>
      </p:sp>
      <p:sp>
        <p:nvSpPr>
          <p:cNvPr id="350" name="文本框 349"/>
          <p:cNvSpPr txBox="1"/>
          <p:nvPr/>
        </p:nvSpPr>
        <p:spPr>
          <a:xfrm>
            <a:off x="6476230" y="3475180"/>
            <a:ext cx="4555837" cy="7694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9,300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Million</a:t>
            </a:r>
          </a:p>
        </p:txBody>
      </p:sp>
      <p:sp>
        <p:nvSpPr>
          <p:cNvPr id="352" name="矩形 351"/>
          <p:cNvSpPr/>
          <p:nvPr/>
        </p:nvSpPr>
        <p:spPr>
          <a:xfrm>
            <a:off x="6555030" y="463203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6555030" y="4189285"/>
            <a:ext cx="2031325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6555029" y="4667482"/>
            <a:ext cx="2992995" cy="30777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CLICK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HERE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ADD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YOUR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TITLE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6555030" y="4189285"/>
            <a:ext cx="2031325" cy="36933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点击此处添加标题</a:t>
            </a:r>
          </a:p>
        </p:txBody>
      </p:sp>
      <p:grpSp>
        <p:nvGrpSpPr>
          <p:cNvPr id="356" name="Group 121"/>
          <p:cNvGrpSpPr>
            <a:grpSpLocks noChangeAspect="1"/>
          </p:cNvGrpSpPr>
          <p:nvPr/>
        </p:nvGrpSpPr>
        <p:grpSpPr bwMode="auto">
          <a:xfrm>
            <a:off x="6487846" y="2516825"/>
            <a:ext cx="1106959" cy="942164"/>
            <a:chOff x="515" y="3088"/>
            <a:chExt cx="665" cy="566"/>
          </a:xfrm>
          <a:solidFill>
            <a:srgbClr val="1A9895"/>
          </a:solidFill>
        </p:grpSpPr>
        <p:sp>
          <p:nvSpPr>
            <p:cNvPr id="357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8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9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0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1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2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3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4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5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</a:p>
          <a:p>
            <a:r>
              <a:rPr lang="zh-CN" altLang="en-US" sz="2000" dirty="0"/>
              <a:t>选题背景和意义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667658" y="13298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656542" y="1780876"/>
            <a:ext cx="1110985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/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667658" y="311572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graphicFrame>
        <p:nvGraphicFramePr>
          <p:cNvPr id="13" name="图表 12"/>
          <p:cNvGraphicFramePr/>
          <p:nvPr/>
        </p:nvGraphicFramePr>
        <p:xfrm>
          <a:off x="1497391" y="3489960"/>
          <a:ext cx="8128000" cy="1446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矩形 13"/>
          <p:cNvSpPr/>
          <p:nvPr/>
        </p:nvSpPr>
        <p:spPr>
          <a:xfrm>
            <a:off x="685117" y="3657512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</a:p>
        </p:txBody>
      </p:sp>
      <p:sp>
        <p:nvSpPr>
          <p:cNvPr id="15" name="矩形 14"/>
          <p:cNvSpPr/>
          <p:nvPr/>
        </p:nvSpPr>
        <p:spPr>
          <a:xfrm>
            <a:off x="685117" y="3944850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</a:p>
        </p:txBody>
      </p:sp>
      <p:sp>
        <p:nvSpPr>
          <p:cNvPr id="16" name="矩形 15"/>
          <p:cNvSpPr/>
          <p:nvPr/>
        </p:nvSpPr>
        <p:spPr>
          <a:xfrm>
            <a:off x="685117" y="4230600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</a:p>
        </p:txBody>
      </p:sp>
      <p:sp>
        <p:nvSpPr>
          <p:cNvPr id="17" name="矩形 16"/>
          <p:cNvSpPr/>
          <p:nvPr/>
        </p:nvSpPr>
        <p:spPr>
          <a:xfrm>
            <a:off x="685117" y="4519525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</a:p>
        </p:txBody>
      </p:sp>
      <p:grpSp>
        <p:nvGrpSpPr>
          <p:cNvPr id="21" name="Group 11"/>
          <p:cNvGrpSpPr>
            <a:grpSpLocks noChangeAspect="1"/>
          </p:cNvGrpSpPr>
          <p:nvPr/>
        </p:nvGrpSpPr>
        <p:grpSpPr bwMode="auto">
          <a:xfrm>
            <a:off x="2624952" y="5309960"/>
            <a:ext cx="907982" cy="644666"/>
            <a:chOff x="1407" y="1098"/>
            <a:chExt cx="800" cy="568"/>
          </a:xfrm>
          <a:solidFill>
            <a:srgbClr val="1A9895"/>
          </a:solidFill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32"/>
          <p:cNvGrpSpPr>
            <a:grpSpLocks noChangeAspect="1"/>
          </p:cNvGrpSpPr>
          <p:nvPr/>
        </p:nvGrpSpPr>
        <p:grpSpPr bwMode="auto">
          <a:xfrm>
            <a:off x="4644604" y="5309960"/>
            <a:ext cx="907980" cy="644666"/>
            <a:chOff x="4354" y="1098"/>
            <a:chExt cx="800" cy="568"/>
          </a:xfrm>
          <a:solidFill>
            <a:srgbClr val="1A9895"/>
          </a:solidFill>
        </p:grpSpPr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121"/>
          <p:cNvGrpSpPr>
            <a:grpSpLocks noChangeAspect="1"/>
          </p:cNvGrpSpPr>
          <p:nvPr/>
        </p:nvGrpSpPr>
        <p:grpSpPr bwMode="auto">
          <a:xfrm>
            <a:off x="758523" y="5311095"/>
            <a:ext cx="754758" cy="642396"/>
            <a:chOff x="515" y="3088"/>
            <a:chExt cx="665" cy="566"/>
          </a:xfrm>
          <a:solidFill>
            <a:srgbClr val="1A9895"/>
          </a:solidFill>
        </p:grpSpPr>
        <p:sp>
          <p:nvSpPr>
            <p:cNvPr id="38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685117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</a:p>
        </p:txBody>
      </p:sp>
      <p:sp>
        <p:nvSpPr>
          <p:cNvPr id="48" name="矩形 47"/>
          <p:cNvSpPr/>
          <p:nvPr/>
        </p:nvSpPr>
        <p:spPr>
          <a:xfrm>
            <a:off x="2633411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</a:p>
        </p:txBody>
      </p:sp>
      <p:sp>
        <p:nvSpPr>
          <p:cNvPr id="49" name="矩形 48"/>
          <p:cNvSpPr/>
          <p:nvPr/>
        </p:nvSpPr>
        <p:spPr>
          <a:xfrm>
            <a:off x="4644604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</a:p>
          <a:p>
            <a:r>
              <a:rPr lang="zh-CN" altLang="en-US" sz="2000" dirty="0"/>
              <a:t>选题背景和意义</a:t>
            </a:r>
          </a:p>
        </p:txBody>
      </p:sp>
      <p:sp>
        <p:nvSpPr>
          <p:cNvPr id="6" name="等腰三角形 5"/>
          <p:cNvSpPr/>
          <p:nvPr/>
        </p:nvSpPr>
        <p:spPr>
          <a:xfrm>
            <a:off x="832443" y="1456267"/>
            <a:ext cx="3398180" cy="2929466"/>
          </a:xfrm>
          <a:prstGeom prst="triangle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4622801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7120467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9652001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240866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55466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267945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227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46116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849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43" name="矩形 42"/>
          <p:cNvSpPr/>
          <p:nvPr/>
        </p:nvSpPr>
        <p:spPr>
          <a:xfrm>
            <a:off x="69738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741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94630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67658" y="545701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656542" y="5908002"/>
            <a:ext cx="111098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Two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论文结构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CN" altLang="en-US" sz="2000" dirty="0"/>
              <a:t>论文结构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71475" y="40047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3366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472250" y="43290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079875" y="16171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91766" y="15747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4180650" y="19414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7857154" y="40047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969045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7957929" y="43290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CN" altLang="en-US" sz="2000" dirty="0"/>
              <a:t>论文结构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56542" y="1245383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89091" y="180985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5977976" y="2164591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9091" y="351353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5977976" y="3868262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89091" y="50824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5977976" y="5437180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3954" y="47719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72839" y="5126671"/>
            <a:ext cx="416705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2839" y="3429000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>
                <a:solidFill>
                  <a:srgbClr val="1A9895"/>
                </a:solidFill>
                <a:latin typeface="+mj-ea"/>
                <a:ea typeface="+mj-ea"/>
              </a:rPr>
              <a:t>9,300</a:t>
            </a:r>
            <a:endParaRPr lang="en-US" altLang="zh-CN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7">
      <a:majorFont>
        <a:latin typeface="Calibr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2333</Words>
  <Application>Microsoft Office PowerPoint</Application>
  <PresentationFormat>自定义</PresentationFormat>
  <Paragraphs>245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公众号pptnew</dc:title>
  <dc:subject>公众号pptnew</dc:subject>
  <dc:creator>公众号pptnew</dc:creator>
  <cp:keywords>公众号pptnew</cp:keywords>
  <dc:description>公众号pptnew</dc:description>
  <cp:lastModifiedBy>ASUS</cp:lastModifiedBy>
  <cp:revision>62</cp:revision>
  <dcterms:created xsi:type="dcterms:W3CDTF">2015-08-18T02:51:00Z</dcterms:created>
  <dcterms:modified xsi:type="dcterms:W3CDTF">2020-06-19T03:59:21Z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