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1" r:id="rId19"/>
    <p:sldId id="275" r:id="rId20"/>
    <p:sldId id="276" r:id="rId21"/>
    <p:sldId id="272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16A6"/>
    <a:srgbClr val="E6E6E6"/>
    <a:srgbClr val="6516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06719980314961"/>
          <c:y val="0"/>
          <c:w val="0.918656003937008"/>
          <c:h val="0.906937259661832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lumMod val="85000"/>
                <a:alpha val="9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Sheet1!$A$2:$A$8</c:f>
              <c:strCache>
                <c:ptCount val="7"/>
                <c:pt idx="0">
                  <c:v>Title 1</c:v>
                </c:pt>
                <c:pt idx="1">
                  <c:v>Title 2</c:v>
                </c:pt>
                <c:pt idx="2">
                  <c:v>Title 3</c:v>
                </c:pt>
                <c:pt idx="3">
                  <c:v>Title 4</c:v>
                </c:pt>
                <c:pt idx="4">
                  <c:v>Title 5</c:v>
                </c:pt>
                <c:pt idx="5">
                  <c:v>Title 6</c:v>
                </c:pt>
                <c:pt idx="6">
                  <c:v>Title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12</c:v>
                </c:pt>
                <c:pt idx="2">
                  <c:v>10</c:v>
                </c:pt>
                <c:pt idx="3">
                  <c:v>15</c:v>
                </c:pt>
                <c:pt idx="4">
                  <c:v>14</c:v>
                </c:pt>
                <c:pt idx="5">
                  <c:v>21</c:v>
                </c:pt>
                <c:pt idx="6">
                  <c:v>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Sheet1!$A$2:$A$8</c:f>
              <c:strCache>
                <c:ptCount val="7"/>
                <c:pt idx="0">
                  <c:v>Title 1</c:v>
                </c:pt>
                <c:pt idx="1">
                  <c:v>Title 2</c:v>
                </c:pt>
                <c:pt idx="2">
                  <c:v>Title 3</c:v>
                </c:pt>
                <c:pt idx="3">
                  <c:v>Title 4</c:v>
                </c:pt>
                <c:pt idx="4">
                  <c:v>Title 5</c:v>
                </c:pt>
                <c:pt idx="5">
                  <c:v>Title 6</c:v>
                </c:pt>
                <c:pt idx="6">
                  <c:v>Title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10</c:v>
                </c:pt>
                <c:pt idx="2">
                  <c:v>8</c:v>
                </c:pt>
                <c:pt idx="3">
                  <c:v>13</c:v>
                </c:pt>
                <c:pt idx="4">
                  <c:v>12</c:v>
                </c:pt>
                <c:pt idx="5">
                  <c:v>18</c:v>
                </c:pt>
                <c:pt idx="6">
                  <c:v>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4E195C"/>
            </a:solidFill>
            <a:ln w="25400">
              <a:noFill/>
            </a:ln>
            <a:effectLst/>
          </c:spPr>
          <c:dLbls>
            <c:delete val="1"/>
          </c:dLbls>
          <c:cat>
            <c:strRef>
              <c:f>Sheet1!$A$2:$A$8</c:f>
              <c:strCache>
                <c:ptCount val="7"/>
                <c:pt idx="0">
                  <c:v>Title 1</c:v>
                </c:pt>
                <c:pt idx="1">
                  <c:v>Title 2</c:v>
                </c:pt>
                <c:pt idx="2">
                  <c:v>Title 3</c:v>
                </c:pt>
                <c:pt idx="3">
                  <c:v>Title 4</c:v>
                </c:pt>
                <c:pt idx="4">
                  <c:v>Title 5</c:v>
                </c:pt>
                <c:pt idx="5">
                  <c:v>Title 6</c:v>
                </c:pt>
                <c:pt idx="6">
                  <c:v>Title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8</c:v>
                </c:pt>
                <c:pt idx="2">
                  <c:v>5</c:v>
                </c:pt>
                <c:pt idx="3">
                  <c:v>12</c:v>
                </c:pt>
                <c:pt idx="4">
                  <c:v>10</c:v>
                </c:pt>
                <c:pt idx="5">
                  <c:v>15</c:v>
                </c:pt>
                <c:pt idx="6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4279040"/>
        <c:axId val="254293120"/>
      </c:areaChart>
      <c:catAx>
        <c:axId val="254279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4293120"/>
        <c:crosses val="autoZero"/>
        <c:auto val="1"/>
        <c:lblAlgn val="ctr"/>
        <c:lblOffset val="100"/>
        <c:noMultiLvlLbl val="0"/>
      </c:catAx>
      <c:valAx>
        <c:axId val="2542931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4279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FBB0-43B5-480C-9D54-D2EE08A02F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218-D881-446A-B966-35CABA772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FBB0-43B5-480C-9D54-D2EE08A02F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218-D881-446A-B966-35CABA772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FBB0-43B5-480C-9D54-D2EE08A02F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218-D881-446A-B966-35CABA772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474846" y="387417"/>
            <a:ext cx="11242307" cy="57034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92100" sx="102000" sy="102000" algn="c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 dirty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768417" y="666591"/>
            <a:ext cx="10655166" cy="1115714"/>
          </a:xfrm>
          <a:prstGeom prst="rect">
            <a:avLst/>
          </a:prstGeom>
          <a:solidFill>
            <a:srgbClr val="6416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600" kern="0" dirty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35064" y="805749"/>
            <a:ext cx="10321872" cy="5426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35064" y="1348353"/>
            <a:ext cx="10321872" cy="294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/>
          </p:nvPr>
        </p:nvSpPr>
        <p:spPr>
          <a:xfrm>
            <a:off x="768415" y="1975685"/>
            <a:ext cx="6794757" cy="3822051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7910633" y="2393618"/>
            <a:ext cx="3512950" cy="45311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7910633" y="3524119"/>
            <a:ext cx="3512950" cy="45311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3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7910633" y="4654620"/>
            <a:ext cx="3512950" cy="45311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474846" y="387417"/>
            <a:ext cx="11242307" cy="57034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92100" sx="102000" sy="102000" algn="c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 dirty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768417" y="666591"/>
            <a:ext cx="10655166" cy="1115714"/>
          </a:xfrm>
          <a:prstGeom prst="rect">
            <a:avLst/>
          </a:prstGeom>
          <a:solidFill>
            <a:srgbClr val="6416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600" kern="0" dirty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35064" y="805749"/>
            <a:ext cx="10321872" cy="5426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35064" y="1348353"/>
            <a:ext cx="10321872" cy="294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/>
          </p:nvPr>
        </p:nvSpPr>
        <p:spPr>
          <a:xfrm>
            <a:off x="768415" y="1975685"/>
            <a:ext cx="6794757" cy="3822051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7910633" y="1959195"/>
            <a:ext cx="3512950" cy="45311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7910633" y="3089696"/>
            <a:ext cx="3512950" cy="45311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3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7910633" y="4220197"/>
            <a:ext cx="3512950" cy="45311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7910633" y="5350699"/>
            <a:ext cx="3512950" cy="45311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82"/>
            <a:ext cx="12192000" cy="63533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14" name="矩形 13"/>
          <p:cNvSpPr/>
          <p:nvPr userDrawn="1"/>
        </p:nvSpPr>
        <p:spPr>
          <a:xfrm>
            <a:off x="474846" y="387417"/>
            <a:ext cx="11242307" cy="57034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92100" sx="102000" sy="102000" algn="c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 dirty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768417" y="666591"/>
            <a:ext cx="10655166" cy="1115714"/>
          </a:xfrm>
          <a:prstGeom prst="rect">
            <a:avLst/>
          </a:prstGeom>
          <a:solidFill>
            <a:srgbClr val="6416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600" kern="0" dirty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35064" y="805749"/>
            <a:ext cx="10321872" cy="5426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35064" y="1348353"/>
            <a:ext cx="10321872" cy="294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/>
          </p:nvPr>
        </p:nvSpPr>
        <p:spPr>
          <a:xfrm>
            <a:off x="768415" y="1975685"/>
            <a:ext cx="6794757" cy="3822051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7910633" y="1959195"/>
            <a:ext cx="3512950" cy="45311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7910633" y="2637496"/>
            <a:ext cx="3512950" cy="45311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7910633" y="3315797"/>
            <a:ext cx="3512950" cy="45311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3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7910633" y="3994098"/>
            <a:ext cx="3512950" cy="45311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5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7910633" y="4672399"/>
            <a:ext cx="3512950" cy="45311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7910633" y="5350699"/>
            <a:ext cx="3512950" cy="45311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35064" y="4866468"/>
            <a:ext cx="10321872" cy="10538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192000" cy="4726983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641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" name="组合 7"/>
          <p:cNvGrpSpPr/>
          <p:nvPr userDrawn="1"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8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35064" y="74011"/>
            <a:ext cx="10321872" cy="45311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641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" name="组合 7"/>
          <p:cNvGrpSpPr/>
          <p:nvPr userDrawn="1"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8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35064" y="74011"/>
            <a:ext cx="10321872" cy="45311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FBB0-43B5-480C-9D54-D2EE08A02F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218-D881-446A-B966-35CABA772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FBB0-43B5-480C-9D54-D2EE08A02F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218-D881-446A-B966-35CABA772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FBB0-43B5-480C-9D54-D2EE08A02F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218-D881-446A-B966-35CABA772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FBB0-43B5-480C-9D54-D2EE08A02F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218-D881-446A-B966-35CABA772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FBB0-43B5-480C-9D54-D2EE08A02F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218-D881-446A-B966-35CABA772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FBB0-43B5-480C-9D54-D2EE08A02F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218-D881-446A-B966-35CABA772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FBB0-43B5-480C-9D54-D2EE08A02F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218-D881-446A-B966-35CABA772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FBB0-43B5-480C-9D54-D2EE08A02F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8218-D881-446A-B966-35CABA772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FBB0-43B5-480C-9D54-D2EE08A02F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A8218-D881-446A-B966-35CABA772D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" r="4511" b="9700"/>
          <a:stretch>
            <a:fillRect/>
          </a:stretch>
        </p:blipFill>
        <p:spPr>
          <a:xfrm>
            <a:off x="0" y="0"/>
            <a:ext cx="12266322" cy="684766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pic>
      <p:sp>
        <p:nvSpPr>
          <p:cNvPr id="19" name="矩形 18"/>
          <p:cNvSpPr/>
          <p:nvPr/>
        </p:nvSpPr>
        <p:spPr>
          <a:xfrm>
            <a:off x="-8834" y="0"/>
            <a:ext cx="12192000" cy="691400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20" y="1867357"/>
            <a:ext cx="2582645" cy="7946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1314" y="2895417"/>
            <a:ext cx="10503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6516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关于毕业设计必过成绩优秀的工程专业毕业生</a:t>
            </a:r>
            <a:endParaRPr lang="zh-CN" altLang="en-US" sz="4000" dirty="0">
              <a:solidFill>
                <a:srgbClr val="6516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34366" y="3631574"/>
            <a:ext cx="6871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是怎么制作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和下载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的研究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659918" y="5795036"/>
            <a:ext cx="866274" cy="0"/>
          </a:xfrm>
          <a:prstGeom prst="line">
            <a:avLst/>
          </a:prstGeom>
          <a:ln w="38100">
            <a:solidFill>
              <a:srgbClr val="6516A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680818" y="5940810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指导老师：杨教授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033618" y="5940810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答辩人：杨隆琳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386417" y="5940810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班级：工程一班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18" y="6631108"/>
            <a:ext cx="12187582" cy="216555"/>
          </a:xfrm>
          <a:prstGeom prst="rect">
            <a:avLst/>
          </a:prstGeom>
          <a:solidFill>
            <a:srgbClr val="6416A6"/>
          </a:solidFill>
          <a:ln>
            <a:solidFill>
              <a:srgbClr val="641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35064" y="4866468"/>
            <a:ext cx="10321872" cy="1053885"/>
          </a:xfrm>
        </p:spPr>
        <p:txBody>
          <a:bodyPr/>
          <a:lstStyle/>
          <a:p>
            <a:r>
              <a:rPr kumimoji="1" lang="zh-CN" altLang="en-US" dirty="0"/>
              <a:t>研究方法</a:t>
            </a:r>
            <a:endParaRPr kumimoji="1" lang="zh-CN" altLang="en-US" dirty="0"/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9"/>
          <a:stretch>
            <a:fillRect/>
          </a:stretch>
        </p:blipFill>
        <p:spPr>
          <a:xfrm>
            <a:off x="0" y="1"/>
            <a:ext cx="12192000" cy="4866468"/>
          </a:xfrm>
        </p:spPr>
      </p:pic>
      <p:sp>
        <p:nvSpPr>
          <p:cNvPr id="6" name="矩形 5"/>
          <p:cNvSpPr/>
          <p:nvPr/>
        </p:nvSpPr>
        <p:spPr>
          <a:xfrm>
            <a:off x="4923297" y="3735092"/>
            <a:ext cx="2345408" cy="743918"/>
          </a:xfrm>
          <a:prstGeom prst="rect">
            <a:avLst/>
          </a:prstGeom>
          <a:solidFill>
            <a:srgbClr val="641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第三部分</a:t>
            </a:r>
            <a:endParaRPr kumimoji="1" lang="zh-CN" altLang="en-US" sz="28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598" y="313809"/>
            <a:ext cx="1451453" cy="446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en-US" altLang="zh-CN" dirty="0"/>
              <a:t>| </a:t>
            </a:r>
            <a:r>
              <a:rPr kumimoji="1" lang="zh-CN" altLang="en-US" dirty="0"/>
              <a:t>研究方法</a:t>
            </a:r>
            <a:endParaRPr kumimoji="1" lang="zh-CN" altLang="en-US" dirty="0"/>
          </a:p>
        </p:txBody>
      </p:sp>
      <p:sp>
        <p:nvSpPr>
          <p:cNvPr id="13" name="Freeform 47"/>
          <p:cNvSpPr/>
          <p:nvPr/>
        </p:nvSpPr>
        <p:spPr bwMode="auto">
          <a:xfrm>
            <a:off x="4666291" y="3081061"/>
            <a:ext cx="3459637" cy="2149022"/>
          </a:xfrm>
          <a:custGeom>
            <a:avLst/>
            <a:gdLst>
              <a:gd name="T0" fmla="*/ 2513 w 2513"/>
              <a:gd name="T1" fmla="*/ 0 h 1561"/>
              <a:gd name="T2" fmla="*/ 0 w 2513"/>
              <a:gd name="T3" fmla="*/ 0 h 1561"/>
              <a:gd name="T4" fmla="*/ 0 w 2513"/>
              <a:gd name="T5" fmla="*/ 1561 h 1561"/>
              <a:gd name="T6" fmla="*/ 2513 w 2513"/>
              <a:gd name="T7" fmla="*/ 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13" h="1561">
                <a:moveTo>
                  <a:pt x="2513" y="0"/>
                </a:moveTo>
                <a:lnTo>
                  <a:pt x="0" y="0"/>
                </a:lnTo>
                <a:lnTo>
                  <a:pt x="0" y="1561"/>
                </a:lnTo>
                <a:lnTo>
                  <a:pt x="251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392052" y="3871537"/>
            <a:ext cx="928206" cy="928205"/>
            <a:chOff x="8334902" y="3719137"/>
            <a:chExt cx="928206" cy="928205"/>
          </a:xfrm>
        </p:grpSpPr>
        <p:grpSp>
          <p:nvGrpSpPr>
            <p:cNvPr id="15" name="组合 14"/>
            <p:cNvGrpSpPr/>
            <p:nvPr/>
          </p:nvGrpSpPr>
          <p:grpSpPr>
            <a:xfrm>
              <a:off x="8334902" y="3719137"/>
              <a:ext cx="928206" cy="928205"/>
              <a:chOff x="680580" y="1491630"/>
              <a:chExt cx="1479184" cy="1479182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680580" y="1491630"/>
                <a:ext cx="1479184" cy="1479182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2" name="同心圆 103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407842" y="776142"/>
                  <a:ext cx="3794421" cy="3794421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1" name="Rectangle 273"/>
              <p:cNvSpPr>
                <a:spLocks noChangeArrowheads="1"/>
              </p:cNvSpPr>
              <p:nvPr/>
            </p:nvSpPr>
            <p:spPr bwMode="auto">
              <a:xfrm>
                <a:off x="1717556" y="2327320"/>
                <a:ext cx="1681" cy="168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126"/>
            <p:cNvGrpSpPr/>
            <p:nvPr/>
          </p:nvGrpSpPr>
          <p:grpSpPr>
            <a:xfrm>
              <a:off x="8554762" y="3924337"/>
              <a:ext cx="480200" cy="451211"/>
              <a:chOff x="3175" y="-1587"/>
              <a:chExt cx="1209675" cy="1136651"/>
            </a:xfrm>
            <a:solidFill>
              <a:srgbClr val="4E195C"/>
            </a:solidFill>
          </p:grpSpPr>
          <p:sp>
            <p:nvSpPr>
              <p:cNvPr id="17" name="Freeform 59"/>
              <p:cNvSpPr/>
              <p:nvPr/>
            </p:nvSpPr>
            <p:spPr bwMode="auto">
              <a:xfrm>
                <a:off x="3175" y="-1587"/>
                <a:ext cx="1209675" cy="454025"/>
              </a:xfrm>
              <a:custGeom>
                <a:avLst/>
                <a:gdLst>
                  <a:gd name="T0" fmla="*/ 297 w 320"/>
                  <a:gd name="T1" fmla="*/ 41 h 120"/>
                  <a:gd name="T2" fmla="*/ 160 w 320"/>
                  <a:gd name="T3" fmla="*/ 0 h 120"/>
                  <a:gd name="T4" fmla="*/ 23 w 320"/>
                  <a:gd name="T5" fmla="*/ 41 h 120"/>
                  <a:gd name="T6" fmla="*/ 0 w 320"/>
                  <a:gd name="T7" fmla="*/ 79 h 120"/>
                  <a:gd name="T8" fmla="*/ 0 w 320"/>
                  <a:gd name="T9" fmla="*/ 100 h 120"/>
                  <a:gd name="T10" fmla="*/ 20 w 320"/>
                  <a:gd name="T11" fmla="*/ 120 h 120"/>
                  <a:gd name="T12" fmla="*/ 60 w 320"/>
                  <a:gd name="T13" fmla="*/ 120 h 120"/>
                  <a:gd name="T14" fmla="*/ 80 w 320"/>
                  <a:gd name="T15" fmla="*/ 100 h 120"/>
                  <a:gd name="T16" fmla="*/ 91 w 320"/>
                  <a:gd name="T17" fmla="*/ 67 h 120"/>
                  <a:gd name="T18" fmla="*/ 160 w 320"/>
                  <a:gd name="T19" fmla="*/ 41 h 120"/>
                  <a:gd name="T20" fmla="*/ 229 w 320"/>
                  <a:gd name="T21" fmla="*/ 67 h 120"/>
                  <a:gd name="T22" fmla="*/ 241 w 320"/>
                  <a:gd name="T23" fmla="*/ 100 h 120"/>
                  <a:gd name="T24" fmla="*/ 261 w 320"/>
                  <a:gd name="T25" fmla="*/ 120 h 120"/>
                  <a:gd name="T26" fmla="*/ 301 w 320"/>
                  <a:gd name="T27" fmla="*/ 120 h 120"/>
                  <a:gd name="T28" fmla="*/ 320 w 320"/>
                  <a:gd name="T29" fmla="*/ 100 h 120"/>
                  <a:gd name="T30" fmla="*/ 320 w 320"/>
                  <a:gd name="T31" fmla="*/ 79 h 120"/>
                  <a:gd name="T32" fmla="*/ 297 w 320"/>
                  <a:gd name="T33" fmla="*/ 4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" h="120">
                    <a:moveTo>
                      <a:pt x="297" y="41"/>
                    </a:moveTo>
                    <a:cubicBezTo>
                      <a:pt x="273" y="20"/>
                      <a:pt x="240" y="0"/>
                      <a:pt x="160" y="0"/>
                    </a:cubicBezTo>
                    <a:cubicBezTo>
                      <a:pt x="80" y="0"/>
                      <a:pt x="48" y="20"/>
                      <a:pt x="23" y="41"/>
                    </a:cubicBezTo>
                    <a:cubicBezTo>
                      <a:pt x="9" y="53"/>
                      <a:pt x="0" y="61"/>
                      <a:pt x="0" y="79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11"/>
                      <a:pt x="9" y="120"/>
                      <a:pt x="20" y="120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71" y="120"/>
                      <a:pt x="80" y="111"/>
                      <a:pt x="80" y="100"/>
                    </a:cubicBezTo>
                    <a:cubicBezTo>
                      <a:pt x="80" y="89"/>
                      <a:pt x="82" y="80"/>
                      <a:pt x="91" y="67"/>
                    </a:cubicBezTo>
                    <a:cubicBezTo>
                      <a:pt x="101" y="55"/>
                      <a:pt x="120" y="40"/>
                      <a:pt x="160" y="41"/>
                    </a:cubicBezTo>
                    <a:cubicBezTo>
                      <a:pt x="200" y="40"/>
                      <a:pt x="220" y="55"/>
                      <a:pt x="229" y="67"/>
                    </a:cubicBezTo>
                    <a:cubicBezTo>
                      <a:pt x="239" y="80"/>
                      <a:pt x="241" y="89"/>
                      <a:pt x="241" y="100"/>
                    </a:cubicBezTo>
                    <a:cubicBezTo>
                      <a:pt x="241" y="111"/>
                      <a:pt x="250" y="120"/>
                      <a:pt x="261" y="120"/>
                    </a:cubicBezTo>
                    <a:cubicBezTo>
                      <a:pt x="301" y="120"/>
                      <a:pt x="301" y="120"/>
                      <a:pt x="301" y="120"/>
                    </a:cubicBezTo>
                    <a:cubicBezTo>
                      <a:pt x="312" y="120"/>
                      <a:pt x="320" y="111"/>
                      <a:pt x="320" y="100"/>
                    </a:cubicBezTo>
                    <a:cubicBezTo>
                      <a:pt x="320" y="79"/>
                      <a:pt x="320" y="79"/>
                      <a:pt x="320" y="79"/>
                    </a:cubicBezTo>
                    <a:cubicBezTo>
                      <a:pt x="320" y="61"/>
                      <a:pt x="311" y="53"/>
                      <a:pt x="29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60"/>
              <p:cNvSpPr>
                <a:spLocks noChangeArrowheads="1"/>
              </p:cNvSpPr>
              <p:nvPr/>
            </p:nvSpPr>
            <p:spPr bwMode="auto">
              <a:xfrm>
                <a:off x="457200" y="679451"/>
                <a:ext cx="301625" cy="303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61"/>
              <p:cNvSpPr>
                <a:spLocks noEditPoints="1"/>
              </p:cNvSpPr>
              <p:nvPr/>
            </p:nvSpPr>
            <p:spPr bwMode="auto">
              <a:xfrm>
                <a:off x="77788" y="301626"/>
                <a:ext cx="1060450" cy="833438"/>
              </a:xfrm>
              <a:custGeom>
                <a:avLst/>
                <a:gdLst>
                  <a:gd name="T0" fmla="*/ 210 w 280"/>
                  <a:gd name="T1" fmla="*/ 40 h 220"/>
                  <a:gd name="T2" fmla="*/ 200 w 280"/>
                  <a:gd name="T3" fmla="*/ 40 h 220"/>
                  <a:gd name="T4" fmla="*/ 200 w 280"/>
                  <a:gd name="T5" fmla="*/ 15 h 220"/>
                  <a:gd name="T6" fmla="*/ 180 w 280"/>
                  <a:gd name="T7" fmla="*/ 0 h 220"/>
                  <a:gd name="T8" fmla="*/ 160 w 280"/>
                  <a:gd name="T9" fmla="*/ 15 h 220"/>
                  <a:gd name="T10" fmla="*/ 160 w 280"/>
                  <a:gd name="T11" fmla="*/ 40 h 220"/>
                  <a:gd name="T12" fmla="*/ 120 w 280"/>
                  <a:gd name="T13" fmla="*/ 40 h 220"/>
                  <a:gd name="T14" fmla="*/ 120 w 280"/>
                  <a:gd name="T15" fmla="*/ 15 h 220"/>
                  <a:gd name="T16" fmla="*/ 100 w 280"/>
                  <a:gd name="T17" fmla="*/ 0 h 220"/>
                  <a:gd name="T18" fmla="*/ 80 w 280"/>
                  <a:gd name="T19" fmla="*/ 15 h 220"/>
                  <a:gd name="T20" fmla="*/ 80 w 280"/>
                  <a:gd name="T21" fmla="*/ 40 h 220"/>
                  <a:gd name="T22" fmla="*/ 71 w 280"/>
                  <a:gd name="T23" fmla="*/ 40 h 220"/>
                  <a:gd name="T24" fmla="*/ 54 w 280"/>
                  <a:gd name="T25" fmla="*/ 49 h 220"/>
                  <a:gd name="T26" fmla="*/ 0 w 280"/>
                  <a:gd name="T27" fmla="*/ 160 h 220"/>
                  <a:gd name="T28" fmla="*/ 0 w 280"/>
                  <a:gd name="T29" fmla="*/ 200 h 220"/>
                  <a:gd name="T30" fmla="*/ 20 w 280"/>
                  <a:gd name="T31" fmla="*/ 220 h 220"/>
                  <a:gd name="T32" fmla="*/ 260 w 280"/>
                  <a:gd name="T33" fmla="*/ 220 h 220"/>
                  <a:gd name="T34" fmla="*/ 280 w 280"/>
                  <a:gd name="T35" fmla="*/ 200 h 220"/>
                  <a:gd name="T36" fmla="*/ 280 w 280"/>
                  <a:gd name="T37" fmla="*/ 162 h 220"/>
                  <a:gd name="T38" fmla="*/ 226 w 280"/>
                  <a:gd name="T39" fmla="*/ 48 h 220"/>
                  <a:gd name="T40" fmla="*/ 210 w 280"/>
                  <a:gd name="T41" fmla="*/ 40 h 220"/>
                  <a:gd name="T42" fmla="*/ 140 w 280"/>
                  <a:gd name="T43" fmla="*/ 200 h 220"/>
                  <a:gd name="T44" fmla="*/ 80 w 280"/>
                  <a:gd name="T45" fmla="*/ 140 h 220"/>
                  <a:gd name="T46" fmla="*/ 140 w 280"/>
                  <a:gd name="T47" fmla="*/ 80 h 220"/>
                  <a:gd name="T48" fmla="*/ 200 w 280"/>
                  <a:gd name="T49" fmla="*/ 140 h 220"/>
                  <a:gd name="T50" fmla="*/ 140 w 280"/>
                  <a:gd name="T51" fmla="*/ 20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0" h="220">
                    <a:moveTo>
                      <a:pt x="210" y="40"/>
                    </a:moveTo>
                    <a:cubicBezTo>
                      <a:pt x="200" y="40"/>
                      <a:pt x="200" y="40"/>
                      <a:pt x="200" y="40"/>
                    </a:cubicBezTo>
                    <a:cubicBezTo>
                      <a:pt x="200" y="15"/>
                      <a:pt x="200" y="15"/>
                      <a:pt x="200" y="15"/>
                    </a:cubicBezTo>
                    <a:cubicBezTo>
                      <a:pt x="200" y="7"/>
                      <a:pt x="191" y="0"/>
                      <a:pt x="180" y="0"/>
                    </a:cubicBezTo>
                    <a:cubicBezTo>
                      <a:pt x="169" y="0"/>
                      <a:pt x="160" y="7"/>
                      <a:pt x="160" y="15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20" y="40"/>
                      <a:pt x="120" y="40"/>
                      <a:pt x="120" y="40"/>
                    </a:cubicBezTo>
                    <a:cubicBezTo>
                      <a:pt x="120" y="15"/>
                      <a:pt x="120" y="15"/>
                      <a:pt x="120" y="15"/>
                    </a:cubicBezTo>
                    <a:cubicBezTo>
                      <a:pt x="120" y="7"/>
                      <a:pt x="111" y="0"/>
                      <a:pt x="100" y="0"/>
                    </a:cubicBezTo>
                    <a:cubicBezTo>
                      <a:pt x="89" y="0"/>
                      <a:pt x="80" y="7"/>
                      <a:pt x="80" y="15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64" y="40"/>
                      <a:pt x="58" y="43"/>
                      <a:pt x="54" y="49"/>
                    </a:cubicBezTo>
                    <a:cubicBezTo>
                      <a:pt x="39" y="72"/>
                      <a:pt x="0" y="133"/>
                      <a:pt x="0" y="160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11"/>
                      <a:pt x="9" y="220"/>
                      <a:pt x="20" y="220"/>
                    </a:cubicBezTo>
                    <a:cubicBezTo>
                      <a:pt x="260" y="220"/>
                      <a:pt x="260" y="220"/>
                      <a:pt x="260" y="220"/>
                    </a:cubicBezTo>
                    <a:cubicBezTo>
                      <a:pt x="271" y="220"/>
                      <a:pt x="280" y="211"/>
                      <a:pt x="280" y="200"/>
                    </a:cubicBezTo>
                    <a:cubicBezTo>
                      <a:pt x="280" y="183"/>
                      <a:pt x="280" y="162"/>
                      <a:pt x="280" y="162"/>
                    </a:cubicBezTo>
                    <a:cubicBezTo>
                      <a:pt x="280" y="127"/>
                      <a:pt x="241" y="70"/>
                      <a:pt x="226" y="48"/>
                    </a:cubicBezTo>
                    <a:cubicBezTo>
                      <a:pt x="222" y="43"/>
                      <a:pt x="216" y="40"/>
                      <a:pt x="210" y="40"/>
                    </a:cubicBezTo>
                    <a:close/>
                    <a:moveTo>
                      <a:pt x="140" y="200"/>
                    </a:moveTo>
                    <a:cubicBezTo>
                      <a:pt x="107" y="200"/>
                      <a:pt x="80" y="173"/>
                      <a:pt x="80" y="140"/>
                    </a:cubicBezTo>
                    <a:cubicBezTo>
                      <a:pt x="80" y="107"/>
                      <a:pt x="107" y="80"/>
                      <a:pt x="140" y="80"/>
                    </a:cubicBezTo>
                    <a:cubicBezTo>
                      <a:pt x="173" y="80"/>
                      <a:pt x="200" y="107"/>
                      <a:pt x="200" y="140"/>
                    </a:cubicBezTo>
                    <a:cubicBezTo>
                      <a:pt x="200" y="173"/>
                      <a:pt x="173" y="200"/>
                      <a:pt x="140" y="2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994791" y="3885770"/>
            <a:ext cx="928206" cy="928205"/>
            <a:chOff x="2937641" y="3733370"/>
            <a:chExt cx="928206" cy="928205"/>
          </a:xfrm>
        </p:grpSpPr>
        <p:grpSp>
          <p:nvGrpSpPr>
            <p:cNvPr id="25" name="组合 24"/>
            <p:cNvGrpSpPr/>
            <p:nvPr/>
          </p:nvGrpSpPr>
          <p:grpSpPr>
            <a:xfrm>
              <a:off x="2937641" y="3733370"/>
              <a:ext cx="928206" cy="928205"/>
              <a:chOff x="680580" y="1491630"/>
              <a:chExt cx="1479184" cy="1479182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680580" y="1491630"/>
                <a:ext cx="1479184" cy="1479182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44" name="同心圆 88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407840" y="776140"/>
                  <a:ext cx="3794420" cy="3794420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3" name="Rectangle 273"/>
              <p:cNvSpPr>
                <a:spLocks noChangeArrowheads="1"/>
              </p:cNvSpPr>
              <p:nvPr/>
            </p:nvSpPr>
            <p:spPr bwMode="auto">
              <a:xfrm>
                <a:off x="1717556" y="2327320"/>
                <a:ext cx="1681" cy="168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Group 135"/>
            <p:cNvGrpSpPr/>
            <p:nvPr/>
          </p:nvGrpSpPr>
          <p:grpSpPr>
            <a:xfrm>
              <a:off x="3189958" y="4030111"/>
              <a:ext cx="478359" cy="329659"/>
              <a:chOff x="3175" y="4763"/>
              <a:chExt cx="3130550" cy="2157412"/>
            </a:xfrm>
            <a:solidFill>
              <a:srgbClr val="4E195C"/>
            </a:solidFill>
          </p:grpSpPr>
          <p:sp>
            <p:nvSpPr>
              <p:cNvPr id="27" name="Freeform 65"/>
              <p:cNvSpPr/>
              <p:nvPr/>
            </p:nvSpPr>
            <p:spPr bwMode="auto">
              <a:xfrm>
                <a:off x="387350" y="396875"/>
                <a:ext cx="917575" cy="833437"/>
              </a:xfrm>
              <a:custGeom>
                <a:avLst/>
                <a:gdLst>
                  <a:gd name="T0" fmla="*/ 242 w 244"/>
                  <a:gd name="T1" fmla="*/ 221 h 221"/>
                  <a:gd name="T2" fmla="*/ 237 w 244"/>
                  <a:gd name="T3" fmla="*/ 188 h 221"/>
                  <a:gd name="T4" fmla="*/ 182 w 244"/>
                  <a:gd name="T5" fmla="*/ 159 h 221"/>
                  <a:gd name="T6" fmla="*/ 152 w 244"/>
                  <a:gd name="T7" fmla="*/ 146 h 221"/>
                  <a:gd name="T8" fmla="*/ 152 w 244"/>
                  <a:gd name="T9" fmla="*/ 123 h 221"/>
                  <a:gd name="T10" fmla="*/ 164 w 244"/>
                  <a:gd name="T11" fmla="*/ 94 h 221"/>
                  <a:gd name="T12" fmla="*/ 176 w 244"/>
                  <a:gd name="T13" fmla="*/ 81 h 221"/>
                  <a:gd name="T14" fmla="*/ 168 w 244"/>
                  <a:gd name="T15" fmla="*/ 63 h 221"/>
                  <a:gd name="T16" fmla="*/ 170 w 244"/>
                  <a:gd name="T17" fmla="*/ 38 h 221"/>
                  <a:gd name="T18" fmla="*/ 122 w 244"/>
                  <a:gd name="T19" fmla="*/ 0 h 221"/>
                  <a:gd name="T20" fmla="*/ 74 w 244"/>
                  <a:gd name="T21" fmla="*/ 38 h 221"/>
                  <a:gd name="T22" fmla="*/ 76 w 244"/>
                  <a:gd name="T23" fmla="*/ 63 h 221"/>
                  <a:gd name="T24" fmla="*/ 68 w 244"/>
                  <a:gd name="T25" fmla="*/ 81 h 221"/>
                  <a:gd name="T26" fmla="*/ 80 w 244"/>
                  <a:gd name="T27" fmla="*/ 94 h 221"/>
                  <a:gd name="T28" fmla="*/ 92 w 244"/>
                  <a:gd name="T29" fmla="*/ 123 h 221"/>
                  <a:gd name="T30" fmla="*/ 92 w 244"/>
                  <a:gd name="T31" fmla="*/ 146 h 221"/>
                  <a:gd name="T32" fmla="*/ 62 w 244"/>
                  <a:gd name="T33" fmla="*/ 159 h 221"/>
                  <a:gd name="T34" fmla="*/ 7 w 244"/>
                  <a:gd name="T35" fmla="*/ 188 h 221"/>
                  <a:gd name="T36" fmla="*/ 2 w 244"/>
                  <a:gd name="T37" fmla="*/ 221 h 221"/>
                  <a:gd name="T38" fmla="*/ 242 w 244"/>
                  <a:gd name="T39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4" h="221">
                    <a:moveTo>
                      <a:pt x="242" y="221"/>
                    </a:moveTo>
                    <a:cubicBezTo>
                      <a:pt x="242" y="221"/>
                      <a:pt x="244" y="198"/>
                      <a:pt x="237" y="188"/>
                    </a:cubicBezTo>
                    <a:cubicBezTo>
                      <a:pt x="230" y="176"/>
                      <a:pt x="206" y="169"/>
                      <a:pt x="182" y="159"/>
                    </a:cubicBezTo>
                    <a:cubicBezTo>
                      <a:pt x="158" y="149"/>
                      <a:pt x="152" y="146"/>
                      <a:pt x="152" y="146"/>
                    </a:cubicBezTo>
                    <a:cubicBezTo>
                      <a:pt x="152" y="123"/>
                      <a:pt x="152" y="123"/>
                      <a:pt x="152" y="123"/>
                    </a:cubicBezTo>
                    <a:cubicBezTo>
                      <a:pt x="152" y="123"/>
                      <a:pt x="161" y="116"/>
                      <a:pt x="164" y="94"/>
                    </a:cubicBezTo>
                    <a:cubicBezTo>
                      <a:pt x="169" y="96"/>
                      <a:pt x="175" y="86"/>
                      <a:pt x="176" y="81"/>
                    </a:cubicBezTo>
                    <a:cubicBezTo>
                      <a:pt x="176" y="76"/>
                      <a:pt x="175" y="62"/>
                      <a:pt x="168" y="63"/>
                    </a:cubicBezTo>
                    <a:cubicBezTo>
                      <a:pt x="169" y="52"/>
                      <a:pt x="170" y="43"/>
                      <a:pt x="170" y="38"/>
                    </a:cubicBezTo>
                    <a:cubicBezTo>
                      <a:pt x="168" y="19"/>
                      <a:pt x="150" y="0"/>
                      <a:pt x="122" y="0"/>
                    </a:cubicBezTo>
                    <a:cubicBezTo>
                      <a:pt x="94" y="0"/>
                      <a:pt x="76" y="19"/>
                      <a:pt x="74" y="38"/>
                    </a:cubicBezTo>
                    <a:cubicBezTo>
                      <a:pt x="74" y="43"/>
                      <a:pt x="75" y="52"/>
                      <a:pt x="76" y="63"/>
                    </a:cubicBezTo>
                    <a:cubicBezTo>
                      <a:pt x="69" y="62"/>
                      <a:pt x="68" y="76"/>
                      <a:pt x="68" y="81"/>
                    </a:cubicBezTo>
                    <a:cubicBezTo>
                      <a:pt x="69" y="86"/>
                      <a:pt x="75" y="96"/>
                      <a:pt x="80" y="94"/>
                    </a:cubicBezTo>
                    <a:cubicBezTo>
                      <a:pt x="83" y="116"/>
                      <a:pt x="92" y="123"/>
                      <a:pt x="92" y="123"/>
                    </a:cubicBezTo>
                    <a:cubicBezTo>
                      <a:pt x="92" y="146"/>
                      <a:pt x="92" y="146"/>
                      <a:pt x="92" y="146"/>
                    </a:cubicBezTo>
                    <a:cubicBezTo>
                      <a:pt x="92" y="146"/>
                      <a:pt x="86" y="149"/>
                      <a:pt x="62" y="159"/>
                    </a:cubicBezTo>
                    <a:cubicBezTo>
                      <a:pt x="38" y="169"/>
                      <a:pt x="14" y="176"/>
                      <a:pt x="7" y="188"/>
                    </a:cubicBezTo>
                    <a:cubicBezTo>
                      <a:pt x="0" y="198"/>
                      <a:pt x="2" y="221"/>
                      <a:pt x="2" y="221"/>
                    </a:cubicBezTo>
                    <a:lnTo>
                      <a:pt x="242" y="2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Rectangle 66"/>
              <p:cNvSpPr>
                <a:spLocks noChangeArrowheads="1"/>
              </p:cNvSpPr>
              <p:nvPr/>
            </p:nvSpPr>
            <p:spPr bwMode="auto">
              <a:xfrm>
                <a:off x="1568450" y="396875"/>
                <a:ext cx="782638" cy="1968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Rectangle 67"/>
              <p:cNvSpPr>
                <a:spLocks noChangeArrowheads="1"/>
              </p:cNvSpPr>
              <p:nvPr/>
            </p:nvSpPr>
            <p:spPr bwMode="auto">
              <a:xfrm>
                <a:off x="1568450" y="788988"/>
                <a:ext cx="1174750" cy="1968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Rectangle 68"/>
              <p:cNvSpPr>
                <a:spLocks noChangeArrowheads="1"/>
              </p:cNvSpPr>
              <p:nvPr/>
            </p:nvSpPr>
            <p:spPr bwMode="auto">
              <a:xfrm>
                <a:off x="1568450" y="1181100"/>
                <a:ext cx="979488" cy="1968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69"/>
              <p:cNvSpPr>
                <a:spLocks noEditPoints="1"/>
              </p:cNvSpPr>
              <p:nvPr/>
            </p:nvSpPr>
            <p:spPr bwMode="auto">
              <a:xfrm>
                <a:off x="3175" y="4763"/>
                <a:ext cx="3130550" cy="2157412"/>
              </a:xfrm>
              <a:custGeom>
                <a:avLst/>
                <a:gdLst>
                  <a:gd name="T0" fmla="*/ 0 w 832"/>
                  <a:gd name="T1" fmla="*/ 0 h 572"/>
                  <a:gd name="T2" fmla="*/ 0 w 832"/>
                  <a:gd name="T3" fmla="*/ 572 h 572"/>
                  <a:gd name="T4" fmla="*/ 832 w 832"/>
                  <a:gd name="T5" fmla="*/ 572 h 572"/>
                  <a:gd name="T6" fmla="*/ 832 w 832"/>
                  <a:gd name="T7" fmla="*/ 0 h 572"/>
                  <a:gd name="T8" fmla="*/ 0 w 832"/>
                  <a:gd name="T9" fmla="*/ 0 h 572"/>
                  <a:gd name="T10" fmla="*/ 780 w 832"/>
                  <a:gd name="T11" fmla="*/ 520 h 572"/>
                  <a:gd name="T12" fmla="*/ 671 w 832"/>
                  <a:gd name="T13" fmla="*/ 520 h 572"/>
                  <a:gd name="T14" fmla="*/ 676 w 832"/>
                  <a:gd name="T15" fmla="*/ 494 h 572"/>
                  <a:gd name="T16" fmla="*/ 598 w 832"/>
                  <a:gd name="T17" fmla="*/ 416 h 572"/>
                  <a:gd name="T18" fmla="*/ 520 w 832"/>
                  <a:gd name="T19" fmla="*/ 494 h 572"/>
                  <a:gd name="T20" fmla="*/ 525 w 832"/>
                  <a:gd name="T21" fmla="*/ 520 h 572"/>
                  <a:gd name="T22" fmla="*/ 307 w 832"/>
                  <a:gd name="T23" fmla="*/ 520 h 572"/>
                  <a:gd name="T24" fmla="*/ 312 w 832"/>
                  <a:gd name="T25" fmla="*/ 494 h 572"/>
                  <a:gd name="T26" fmla="*/ 234 w 832"/>
                  <a:gd name="T27" fmla="*/ 416 h 572"/>
                  <a:gd name="T28" fmla="*/ 156 w 832"/>
                  <a:gd name="T29" fmla="*/ 494 h 572"/>
                  <a:gd name="T30" fmla="*/ 161 w 832"/>
                  <a:gd name="T31" fmla="*/ 520 h 572"/>
                  <a:gd name="T32" fmla="*/ 52 w 832"/>
                  <a:gd name="T33" fmla="*/ 520 h 572"/>
                  <a:gd name="T34" fmla="*/ 52 w 832"/>
                  <a:gd name="T35" fmla="*/ 52 h 572"/>
                  <a:gd name="T36" fmla="*/ 780 w 832"/>
                  <a:gd name="T37" fmla="*/ 52 h 572"/>
                  <a:gd name="T38" fmla="*/ 780 w 832"/>
                  <a:gd name="T39" fmla="*/ 520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32" h="572">
                    <a:moveTo>
                      <a:pt x="0" y="0"/>
                    </a:moveTo>
                    <a:cubicBezTo>
                      <a:pt x="0" y="572"/>
                      <a:pt x="0" y="572"/>
                      <a:pt x="0" y="572"/>
                    </a:cubicBezTo>
                    <a:cubicBezTo>
                      <a:pt x="832" y="572"/>
                      <a:pt x="832" y="572"/>
                      <a:pt x="832" y="572"/>
                    </a:cubicBezTo>
                    <a:cubicBezTo>
                      <a:pt x="832" y="0"/>
                      <a:pt x="832" y="0"/>
                      <a:pt x="832" y="0"/>
                    </a:cubicBezTo>
                    <a:lnTo>
                      <a:pt x="0" y="0"/>
                    </a:lnTo>
                    <a:close/>
                    <a:moveTo>
                      <a:pt x="780" y="520"/>
                    </a:moveTo>
                    <a:cubicBezTo>
                      <a:pt x="671" y="520"/>
                      <a:pt x="671" y="520"/>
                      <a:pt x="671" y="520"/>
                    </a:cubicBezTo>
                    <a:cubicBezTo>
                      <a:pt x="674" y="512"/>
                      <a:pt x="676" y="503"/>
                      <a:pt x="676" y="494"/>
                    </a:cubicBezTo>
                    <a:cubicBezTo>
                      <a:pt x="676" y="451"/>
                      <a:pt x="641" y="416"/>
                      <a:pt x="598" y="416"/>
                    </a:cubicBezTo>
                    <a:cubicBezTo>
                      <a:pt x="555" y="416"/>
                      <a:pt x="520" y="451"/>
                      <a:pt x="520" y="494"/>
                    </a:cubicBezTo>
                    <a:cubicBezTo>
                      <a:pt x="520" y="503"/>
                      <a:pt x="522" y="512"/>
                      <a:pt x="525" y="520"/>
                    </a:cubicBezTo>
                    <a:cubicBezTo>
                      <a:pt x="307" y="520"/>
                      <a:pt x="307" y="520"/>
                      <a:pt x="307" y="520"/>
                    </a:cubicBezTo>
                    <a:cubicBezTo>
                      <a:pt x="310" y="512"/>
                      <a:pt x="312" y="503"/>
                      <a:pt x="312" y="494"/>
                    </a:cubicBezTo>
                    <a:cubicBezTo>
                      <a:pt x="312" y="451"/>
                      <a:pt x="277" y="416"/>
                      <a:pt x="234" y="416"/>
                    </a:cubicBezTo>
                    <a:cubicBezTo>
                      <a:pt x="191" y="416"/>
                      <a:pt x="156" y="451"/>
                      <a:pt x="156" y="494"/>
                    </a:cubicBezTo>
                    <a:cubicBezTo>
                      <a:pt x="156" y="503"/>
                      <a:pt x="158" y="512"/>
                      <a:pt x="161" y="520"/>
                    </a:cubicBezTo>
                    <a:cubicBezTo>
                      <a:pt x="52" y="520"/>
                      <a:pt x="52" y="520"/>
                      <a:pt x="52" y="520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780" y="52"/>
                      <a:pt x="780" y="52"/>
                      <a:pt x="780" y="52"/>
                    </a:cubicBezTo>
                    <a:lnTo>
                      <a:pt x="780" y="5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7661829" y="1770608"/>
            <a:ext cx="928206" cy="928205"/>
            <a:chOff x="7604679" y="1618208"/>
            <a:chExt cx="928206" cy="928205"/>
          </a:xfrm>
        </p:grpSpPr>
        <p:grpSp>
          <p:nvGrpSpPr>
            <p:cNvPr id="47" name="组合 46"/>
            <p:cNvGrpSpPr/>
            <p:nvPr/>
          </p:nvGrpSpPr>
          <p:grpSpPr>
            <a:xfrm>
              <a:off x="7604679" y="1618208"/>
              <a:ext cx="928206" cy="928205"/>
              <a:chOff x="680580" y="1491630"/>
              <a:chExt cx="1479184" cy="1479182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680580" y="1491630"/>
                <a:ext cx="1479184" cy="1479182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51" name="同心圆 98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407840" y="776140"/>
                  <a:ext cx="3794420" cy="3794420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0" name="Rectangle 273"/>
              <p:cNvSpPr>
                <a:spLocks noChangeArrowheads="1"/>
              </p:cNvSpPr>
              <p:nvPr/>
            </p:nvSpPr>
            <p:spPr bwMode="auto">
              <a:xfrm>
                <a:off x="1717556" y="2327320"/>
                <a:ext cx="1681" cy="168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Freeform 73"/>
            <p:cNvSpPr/>
            <p:nvPr/>
          </p:nvSpPr>
          <p:spPr bwMode="auto">
            <a:xfrm>
              <a:off x="7875511" y="1885330"/>
              <a:ext cx="395439" cy="393963"/>
            </a:xfrm>
            <a:custGeom>
              <a:avLst/>
              <a:gdLst>
                <a:gd name="T0" fmla="*/ 366 w 451"/>
                <a:gd name="T1" fmla="*/ 355 h 449"/>
                <a:gd name="T2" fmla="*/ 320 w 451"/>
                <a:gd name="T3" fmla="*/ 391 h 449"/>
                <a:gd name="T4" fmla="*/ 173 w 451"/>
                <a:gd name="T5" fmla="*/ 391 h 449"/>
                <a:gd name="T6" fmla="*/ 154 w 451"/>
                <a:gd name="T7" fmla="*/ 363 h 449"/>
                <a:gd name="T8" fmla="*/ 173 w 451"/>
                <a:gd name="T9" fmla="*/ 304 h 449"/>
                <a:gd name="T10" fmla="*/ 405 w 451"/>
                <a:gd name="T11" fmla="*/ 304 h 449"/>
                <a:gd name="T12" fmla="*/ 451 w 451"/>
                <a:gd name="T13" fmla="*/ 103 h 449"/>
                <a:gd name="T14" fmla="*/ 84 w 451"/>
                <a:gd name="T15" fmla="*/ 54 h 449"/>
                <a:gd name="T16" fmla="*/ 55 w 451"/>
                <a:gd name="T17" fmla="*/ 35 h 449"/>
                <a:gd name="T18" fmla="*/ 56 w 451"/>
                <a:gd name="T19" fmla="*/ 28 h 449"/>
                <a:gd name="T20" fmla="*/ 28 w 451"/>
                <a:gd name="T21" fmla="*/ 0 h 449"/>
                <a:gd name="T22" fmla="*/ 0 w 451"/>
                <a:gd name="T23" fmla="*/ 28 h 449"/>
                <a:gd name="T24" fmla="*/ 28 w 451"/>
                <a:gd name="T25" fmla="*/ 56 h 449"/>
                <a:gd name="T26" fmla="*/ 33 w 451"/>
                <a:gd name="T27" fmla="*/ 55 h 449"/>
                <a:gd name="T28" fmla="*/ 68 w 451"/>
                <a:gd name="T29" fmla="*/ 78 h 449"/>
                <a:gd name="T30" fmla="*/ 125 w 451"/>
                <a:gd name="T31" fmla="*/ 304 h 449"/>
                <a:gd name="T32" fmla="*/ 142 w 451"/>
                <a:gd name="T33" fmla="*/ 304 h 449"/>
                <a:gd name="T34" fmla="*/ 127 w 451"/>
                <a:gd name="T35" fmla="*/ 353 h 449"/>
                <a:gd name="T36" fmla="*/ 125 w 451"/>
                <a:gd name="T37" fmla="*/ 353 h 449"/>
                <a:gd name="T38" fmla="*/ 77 w 451"/>
                <a:gd name="T39" fmla="*/ 401 h 449"/>
                <a:gd name="T40" fmla="*/ 125 w 451"/>
                <a:gd name="T41" fmla="*/ 449 h 449"/>
                <a:gd name="T42" fmla="*/ 170 w 451"/>
                <a:gd name="T43" fmla="*/ 420 h 449"/>
                <a:gd name="T44" fmla="*/ 322 w 451"/>
                <a:gd name="T45" fmla="*/ 420 h 449"/>
                <a:gd name="T46" fmla="*/ 366 w 451"/>
                <a:gd name="T47" fmla="*/ 449 h 449"/>
                <a:gd name="T48" fmla="*/ 413 w 451"/>
                <a:gd name="T49" fmla="*/ 402 h 449"/>
                <a:gd name="T50" fmla="*/ 366 w 451"/>
                <a:gd name="T51" fmla="*/ 355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1" h="449">
                  <a:moveTo>
                    <a:pt x="366" y="355"/>
                  </a:moveTo>
                  <a:cubicBezTo>
                    <a:pt x="343" y="355"/>
                    <a:pt x="325" y="371"/>
                    <a:pt x="320" y="391"/>
                  </a:cubicBezTo>
                  <a:cubicBezTo>
                    <a:pt x="173" y="391"/>
                    <a:pt x="173" y="391"/>
                    <a:pt x="173" y="391"/>
                  </a:cubicBezTo>
                  <a:cubicBezTo>
                    <a:pt x="170" y="380"/>
                    <a:pt x="164" y="370"/>
                    <a:pt x="154" y="363"/>
                  </a:cubicBezTo>
                  <a:cubicBezTo>
                    <a:pt x="173" y="304"/>
                    <a:pt x="173" y="304"/>
                    <a:pt x="173" y="304"/>
                  </a:cubicBezTo>
                  <a:cubicBezTo>
                    <a:pt x="405" y="304"/>
                    <a:pt x="405" y="304"/>
                    <a:pt x="405" y="304"/>
                  </a:cubicBezTo>
                  <a:cubicBezTo>
                    <a:pt x="451" y="103"/>
                    <a:pt x="451" y="103"/>
                    <a:pt x="451" y="103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6"/>
                    <a:pt x="28" y="56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125" y="304"/>
                    <a:pt x="125" y="304"/>
                    <a:pt x="125" y="304"/>
                  </a:cubicBezTo>
                  <a:cubicBezTo>
                    <a:pt x="142" y="304"/>
                    <a:pt x="142" y="304"/>
                    <a:pt x="142" y="304"/>
                  </a:cubicBezTo>
                  <a:cubicBezTo>
                    <a:pt x="127" y="353"/>
                    <a:pt x="127" y="353"/>
                    <a:pt x="127" y="353"/>
                  </a:cubicBezTo>
                  <a:cubicBezTo>
                    <a:pt x="125" y="353"/>
                    <a:pt x="125" y="353"/>
                    <a:pt x="125" y="353"/>
                  </a:cubicBezTo>
                  <a:cubicBezTo>
                    <a:pt x="99" y="353"/>
                    <a:pt x="77" y="374"/>
                    <a:pt x="77" y="401"/>
                  </a:cubicBezTo>
                  <a:cubicBezTo>
                    <a:pt x="77" y="428"/>
                    <a:pt x="99" y="449"/>
                    <a:pt x="125" y="449"/>
                  </a:cubicBezTo>
                  <a:cubicBezTo>
                    <a:pt x="145" y="449"/>
                    <a:pt x="162" y="437"/>
                    <a:pt x="170" y="420"/>
                  </a:cubicBezTo>
                  <a:cubicBezTo>
                    <a:pt x="322" y="420"/>
                    <a:pt x="322" y="420"/>
                    <a:pt x="322" y="420"/>
                  </a:cubicBezTo>
                  <a:cubicBezTo>
                    <a:pt x="329" y="437"/>
                    <a:pt x="346" y="449"/>
                    <a:pt x="366" y="449"/>
                  </a:cubicBezTo>
                  <a:cubicBezTo>
                    <a:pt x="392" y="449"/>
                    <a:pt x="413" y="428"/>
                    <a:pt x="413" y="402"/>
                  </a:cubicBezTo>
                  <a:cubicBezTo>
                    <a:pt x="413" y="376"/>
                    <a:pt x="392" y="355"/>
                    <a:pt x="366" y="355"/>
                  </a:cubicBezTo>
                  <a:close/>
                </a:path>
              </a:pathLst>
            </a:custGeom>
            <a:solidFill>
              <a:srgbClr val="4E195C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631124" y="1817562"/>
            <a:ext cx="928206" cy="928205"/>
            <a:chOff x="3573974" y="1665162"/>
            <a:chExt cx="928206" cy="928205"/>
          </a:xfrm>
        </p:grpSpPr>
        <p:grpSp>
          <p:nvGrpSpPr>
            <p:cNvPr id="54" name="组合 53"/>
            <p:cNvGrpSpPr/>
            <p:nvPr/>
          </p:nvGrpSpPr>
          <p:grpSpPr>
            <a:xfrm>
              <a:off x="3573974" y="1665162"/>
              <a:ext cx="928206" cy="928205"/>
              <a:chOff x="680580" y="1491630"/>
              <a:chExt cx="1479184" cy="1479182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680580" y="1491630"/>
                <a:ext cx="1479184" cy="1479182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58" name="同心圆 93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407840" y="776140"/>
                  <a:ext cx="3794420" cy="3794420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7" name="Rectangle 273"/>
              <p:cNvSpPr>
                <a:spLocks noChangeArrowheads="1"/>
              </p:cNvSpPr>
              <p:nvPr/>
            </p:nvSpPr>
            <p:spPr bwMode="auto">
              <a:xfrm>
                <a:off x="1717556" y="2327320"/>
                <a:ext cx="1681" cy="168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" name="Freeform 55"/>
            <p:cNvSpPr/>
            <p:nvPr/>
          </p:nvSpPr>
          <p:spPr bwMode="auto">
            <a:xfrm>
              <a:off x="3819681" y="1815039"/>
              <a:ext cx="401234" cy="497240"/>
            </a:xfrm>
            <a:custGeom>
              <a:avLst/>
              <a:gdLst>
                <a:gd name="T0" fmla="*/ 2 w 491"/>
                <a:gd name="T1" fmla="*/ 370 h 608"/>
                <a:gd name="T2" fmla="*/ 49 w 491"/>
                <a:gd name="T3" fmla="*/ 332 h 608"/>
                <a:gd name="T4" fmla="*/ 112 w 491"/>
                <a:gd name="T5" fmla="*/ 338 h 608"/>
                <a:gd name="T6" fmla="*/ 112 w 491"/>
                <a:gd name="T7" fmla="*/ 337 h 608"/>
                <a:gd name="T8" fmla="*/ 62 w 491"/>
                <a:gd name="T9" fmla="*/ 331 h 608"/>
                <a:gd name="T10" fmla="*/ 29 w 491"/>
                <a:gd name="T11" fmla="*/ 285 h 608"/>
                <a:gd name="T12" fmla="*/ 71 w 491"/>
                <a:gd name="T13" fmla="*/ 247 h 608"/>
                <a:gd name="T14" fmla="*/ 238 w 491"/>
                <a:gd name="T15" fmla="*/ 264 h 608"/>
                <a:gd name="T16" fmla="*/ 262 w 491"/>
                <a:gd name="T17" fmla="*/ 264 h 608"/>
                <a:gd name="T18" fmla="*/ 254 w 491"/>
                <a:gd name="T19" fmla="*/ 124 h 608"/>
                <a:gd name="T20" fmla="*/ 350 w 491"/>
                <a:gd name="T21" fmla="*/ 47 h 608"/>
                <a:gd name="T22" fmla="*/ 355 w 491"/>
                <a:gd name="T23" fmla="*/ 168 h 608"/>
                <a:gd name="T24" fmla="*/ 440 w 491"/>
                <a:gd name="T25" fmla="*/ 342 h 608"/>
                <a:gd name="T26" fmla="*/ 491 w 491"/>
                <a:gd name="T27" fmla="*/ 368 h 608"/>
                <a:gd name="T28" fmla="*/ 491 w 491"/>
                <a:gd name="T29" fmla="*/ 579 h 608"/>
                <a:gd name="T30" fmla="*/ 292 w 491"/>
                <a:gd name="T31" fmla="*/ 608 h 608"/>
                <a:gd name="T32" fmla="*/ 166 w 491"/>
                <a:gd name="T33" fmla="*/ 595 h 608"/>
                <a:gd name="T34" fmla="*/ 62 w 491"/>
                <a:gd name="T35" fmla="*/ 584 h 608"/>
                <a:gd name="T36" fmla="*/ 33 w 491"/>
                <a:gd name="T37" fmla="*/ 539 h 608"/>
                <a:gd name="T38" fmla="*/ 59 w 491"/>
                <a:gd name="T39" fmla="*/ 502 h 608"/>
                <a:gd name="T40" fmla="*/ 45 w 491"/>
                <a:gd name="T41" fmla="*/ 500 h 608"/>
                <a:gd name="T42" fmla="*/ 12 w 491"/>
                <a:gd name="T43" fmla="*/ 454 h 608"/>
                <a:gd name="T44" fmla="*/ 45 w 491"/>
                <a:gd name="T45" fmla="*/ 417 h 608"/>
                <a:gd name="T46" fmla="*/ 40 w 491"/>
                <a:gd name="T47" fmla="*/ 416 h 608"/>
                <a:gd name="T48" fmla="*/ 2 w 491"/>
                <a:gd name="T49" fmla="*/ 37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1" h="608">
                  <a:moveTo>
                    <a:pt x="2" y="370"/>
                  </a:moveTo>
                  <a:cubicBezTo>
                    <a:pt x="5" y="347"/>
                    <a:pt x="25" y="330"/>
                    <a:pt x="49" y="332"/>
                  </a:cubicBezTo>
                  <a:cubicBezTo>
                    <a:pt x="112" y="338"/>
                    <a:pt x="112" y="338"/>
                    <a:pt x="112" y="338"/>
                  </a:cubicBezTo>
                  <a:cubicBezTo>
                    <a:pt x="112" y="337"/>
                    <a:pt x="112" y="337"/>
                    <a:pt x="112" y="337"/>
                  </a:cubicBezTo>
                  <a:cubicBezTo>
                    <a:pt x="62" y="331"/>
                    <a:pt x="62" y="331"/>
                    <a:pt x="62" y="331"/>
                  </a:cubicBezTo>
                  <a:cubicBezTo>
                    <a:pt x="42" y="329"/>
                    <a:pt x="27" y="309"/>
                    <a:pt x="29" y="285"/>
                  </a:cubicBezTo>
                  <a:cubicBezTo>
                    <a:pt x="32" y="262"/>
                    <a:pt x="50" y="245"/>
                    <a:pt x="71" y="247"/>
                  </a:cubicBezTo>
                  <a:cubicBezTo>
                    <a:pt x="238" y="264"/>
                    <a:pt x="238" y="264"/>
                    <a:pt x="238" y="264"/>
                  </a:cubicBezTo>
                  <a:cubicBezTo>
                    <a:pt x="262" y="264"/>
                    <a:pt x="262" y="264"/>
                    <a:pt x="262" y="264"/>
                  </a:cubicBezTo>
                  <a:cubicBezTo>
                    <a:pt x="262" y="264"/>
                    <a:pt x="228" y="249"/>
                    <a:pt x="254" y="124"/>
                  </a:cubicBezTo>
                  <a:cubicBezTo>
                    <a:pt x="280" y="0"/>
                    <a:pt x="350" y="47"/>
                    <a:pt x="350" y="47"/>
                  </a:cubicBezTo>
                  <a:cubicBezTo>
                    <a:pt x="350" y="47"/>
                    <a:pt x="351" y="153"/>
                    <a:pt x="355" y="168"/>
                  </a:cubicBezTo>
                  <a:cubicBezTo>
                    <a:pt x="359" y="183"/>
                    <a:pt x="440" y="342"/>
                    <a:pt x="440" y="342"/>
                  </a:cubicBezTo>
                  <a:cubicBezTo>
                    <a:pt x="440" y="351"/>
                    <a:pt x="491" y="359"/>
                    <a:pt x="491" y="368"/>
                  </a:cubicBezTo>
                  <a:cubicBezTo>
                    <a:pt x="490" y="441"/>
                    <a:pt x="491" y="503"/>
                    <a:pt x="491" y="579"/>
                  </a:cubicBezTo>
                  <a:cubicBezTo>
                    <a:pt x="437" y="565"/>
                    <a:pt x="408" y="608"/>
                    <a:pt x="292" y="608"/>
                  </a:cubicBezTo>
                  <a:cubicBezTo>
                    <a:pt x="254" y="608"/>
                    <a:pt x="206" y="601"/>
                    <a:pt x="166" y="595"/>
                  </a:cubicBezTo>
                  <a:cubicBezTo>
                    <a:pt x="62" y="584"/>
                    <a:pt x="62" y="584"/>
                    <a:pt x="62" y="584"/>
                  </a:cubicBezTo>
                  <a:cubicBezTo>
                    <a:pt x="44" y="582"/>
                    <a:pt x="31" y="562"/>
                    <a:pt x="33" y="539"/>
                  </a:cubicBezTo>
                  <a:cubicBezTo>
                    <a:pt x="35" y="521"/>
                    <a:pt x="46" y="506"/>
                    <a:pt x="59" y="502"/>
                  </a:cubicBezTo>
                  <a:cubicBezTo>
                    <a:pt x="45" y="500"/>
                    <a:pt x="45" y="500"/>
                    <a:pt x="45" y="500"/>
                  </a:cubicBezTo>
                  <a:cubicBezTo>
                    <a:pt x="25" y="498"/>
                    <a:pt x="10" y="478"/>
                    <a:pt x="12" y="454"/>
                  </a:cubicBezTo>
                  <a:cubicBezTo>
                    <a:pt x="14" y="434"/>
                    <a:pt x="28" y="420"/>
                    <a:pt x="45" y="417"/>
                  </a:cubicBezTo>
                  <a:cubicBezTo>
                    <a:pt x="40" y="416"/>
                    <a:pt x="40" y="416"/>
                    <a:pt x="40" y="416"/>
                  </a:cubicBezTo>
                  <a:cubicBezTo>
                    <a:pt x="17" y="414"/>
                    <a:pt x="0" y="393"/>
                    <a:pt x="2" y="370"/>
                  </a:cubicBezTo>
                  <a:close/>
                </a:path>
              </a:pathLst>
            </a:custGeom>
            <a:solidFill>
              <a:srgbClr val="4E195C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0" name="Picture 4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59138" y="2636276"/>
            <a:ext cx="3647548" cy="342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55"/>
          <a:stretch>
            <a:fillRect/>
          </a:stretch>
        </p:blipFill>
        <p:spPr bwMode="auto">
          <a:xfrm>
            <a:off x="4680381" y="3081062"/>
            <a:ext cx="2981448" cy="173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06"/>
          <p:cNvSpPr txBox="1"/>
          <p:nvPr/>
        </p:nvSpPr>
        <p:spPr>
          <a:xfrm>
            <a:off x="1035756" y="3681776"/>
            <a:ext cx="2346767" cy="29238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>
              <a:tabLst>
                <a:tab pos="1025525" algn="l"/>
              </a:tabLst>
            </a:pPr>
            <a:r>
              <a:rPr lang="zh-CN" altLang="en-US" sz="1600" b="1" dirty="0">
                <a:solidFill>
                  <a:srgbClr val="4E19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方法三</a:t>
            </a:r>
            <a:endParaRPr lang="zh-CN" altLang="en-US" sz="1600" b="1" dirty="0">
              <a:solidFill>
                <a:srgbClr val="4E195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63" name="TextBox 107"/>
          <p:cNvSpPr txBox="1"/>
          <p:nvPr/>
        </p:nvSpPr>
        <p:spPr>
          <a:xfrm>
            <a:off x="610725" y="4076628"/>
            <a:ext cx="2205913" cy="426784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研究方法是人们在从事科学研究过程中不断总结、提炼出来的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108"/>
          <p:cNvSpPr txBox="1"/>
          <p:nvPr/>
        </p:nvSpPr>
        <p:spPr>
          <a:xfrm>
            <a:off x="1586429" y="1624753"/>
            <a:ext cx="2346767" cy="29238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>
              <a:tabLst>
                <a:tab pos="1025525" algn="l"/>
              </a:tabLst>
            </a:pPr>
            <a:r>
              <a:rPr lang="zh-CN" altLang="en-US" sz="1600" b="1" dirty="0">
                <a:solidFill>
                  <a:srgbClr val="4E19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方法一</a:t>
            </a:r>
            <a:endParaRPr lang="en-US" sz="1600" b="1" dirty="0">
              <a:solidFill>
                <a:srgbClr val="4E195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65" name="TextBox 109"/>
          <p:cNvSpPr txBox="1"/>
          <p:nvPr/>
        </p:nvSpPr>
        <p:spPr>
          <a:xfrm>
            <a:off x="819150" y="2019605"/>
            <a:ext cx="2548167" cy="646331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研究方法，哲学术语，是指在研究中发现新现象、新事物，或提出新理论、新观点，揭示事物内在规律的工具和手段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110"/>
          <p:cNvSpPr txBox="1"/>
          <p:nvPr/>
        </p:nvSpPr>
        <p:spPr>
          <a:xfrm>
            <a:off x="8392052" y="1643330"/>
            <a:ext cx="2346767" cy="29238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>
              <a:tabLst>
                <a:tab pos="1025525" algn="l"/>
              </a:tabLst>
            </a:pPr>
            <a:r>
              <a:rPr lang="zh-CN" altLang="en-US" sz="1600" b="1" dirty="0">
                <a:solidFill>
                  <a:srgbClr val="4E19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方法二</a:t>
            </a:r>
            <a:endParaRPr lang="zh-CN" altLang="en-US" sz="1600" b="1" dirty="0">
              <a:solidFill>
                <a:srgbClr val="4E195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67" name="TextBox 111"/>
          <p:cNvSpPr txBox="1"/>
          <p:nvPr/>
        </p:nvSpPr>
        <p:spPr>
          <a:xfrm>
            <a:off x="8781769" y="2019605"/>
            <a:ext cx="2009182" cy="846386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这是运用智慧进行科学思维的技巧，一般包括文献调查法、观察法、思辨法、行为研究法、历史研究法、概念分析法、比较研究法等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112"/>
          <p:cNvSpPr txBox="1"/>
          <p:nvPr/>
        </p:nvSpPr>
        <p:spPr>
          <a:xfrm>
            <a:off x="9039901" y="3681776"/>
            <a:ext cx="2346767" cy="29238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>
              <a:tabLst>
                <a:tab pos="1025525" algn="l"/>
              </a:tabLst>
            </a:pPr>
            <a:r>
              <a:rPr lang="zh-CN" altLang="en-US" sz="1600" b="1" dirty="0">
                <a:solidFill>
                  <a:srgbClr val="4E19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方法四</a:t>
            </a:r>
            <a:endParaRPr lang="en-US" sz="1600" b="1" dirty="0">
              <a:solidFill>
                <a:srgbClr val="4E195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69" name="TextBox 113"/>
          <p:cNvSpPr txBox="1"/>
          <p:nvPr/>
        </p:nvSpPr>
        <p:spPr>
          <a:xfrm>
            <a:off x="9489661" y="4076628"/>
            <a:ext cx="2009182" cy="124649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由于人们认识问题的角度、研究对象的复杂性等因素，而且研究方法本身处于一个在不断地相互影响、相互结合、相互转化的动态发展过程中，所以对于研究方法的分类目前很难有一个完全统一的认识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6164479"/>
            <a:ext cx="1451453" cy="446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en-US" altLang="zh-CN" dirty="0"/>
              <a:t>| </a:t>
            </a:r>
            <a:r>
              <a:rPr kumimoji="1" lang="zh-CN" altLang="en-US" dirty="0"/>
              <a:t>研究方法</a:t>
            </a:r>
            <a:endParaRPr kumimoji="1"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385477" y="1765414"/>
            <a:ext cx="3384395" cy="1073984"/>
            <a:chOff x="1385477" y="1765414"/>
            <a:chExt cx="3384395" cy="1073984"/>
          </a:xfrm>
        </p:grpSpPr>
        <p:sp>
          <p:nvSpPr>
            <p:cNvPr id="90" name="矩形 89"/>
            <p:cNvSpPr/>
            <p:nvPr/>
          </p:nvSpPr>
          <p:spPr>
            <a:xfrm>
              <a:off x="1396592" y="1765414"/>
              <a:ext cx="3373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微软雅黑"/>
                </a:rPr>
                <a:t>研究方法</a:t>
              </a:r>
              <a:endPara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385477" y="2086884"/>
              <a:ext cx="3384395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charset="0"/>
                  <a:ea typeface="微软雅黑" charset="0"/>
                </a:rPr>
                <a:t>从这些结果来看，由于作者所处的时代、各自研究的侧重点以及当时科学发展的水平等方面的不同，在分类结果上也不尽相同</a:t>
              </a:r>
              <a:endPara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85477" y="3049733"/>
            <a:ext cx="3384395" cy="1106598"/>
            <a:chOff x="1385477" y="3049733"/>
            <a:chExt cx="3384395" cy="1106598"/>
          </a:xfrm>
        </p:grpSpPr>
        <p:sp>
          <p:nvSpPr>
            <p:cNvPr id="92" name="矩形 91"/>
            <p:cNvSpPr/>
            <p:nvPr/>
          </p:nvSpPr>
          <p:spPr>
            <a:xfrm>
              <a:off x="1396592" y="3049733"/>
              <a:ext cx="3373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微软雅黑"/>
                </a:rPr>
                <a:t>研究方法</a:t>
              </a:r>
              <a:endPara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385477" y="3403817"/>
              <a:ext cx="3384395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charset="0"/>
                  <a:ea typeface="微软雅黑" charset="0"/>
                </a:rPr>
                <a:t>从这些结果来看，由于作者所处的时代、各自研究的侧重点以及当时科学发展的水平等方面的不同，在分类结果上也不尽相同</a:t>
              </a:r>
              <a:endPara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85477" y="4258938"/>
            <a:ext cx="3384395" cy="1043774"/>
            <a:chOff x="1385477" y="4258938"/>
            <a:chExt cx="3384395" cy="1043774"/>
          </a:xfrm>
        </p:grpSpPr>
        <p:sp>
          <p:nvSpPr>
            <p:cNvPr id="94" name="矩形 93"/>
            <p:cNvSpPr/>
            <p:nvPr/>
          </p:nvSpPr>
          <p:spPr>
            <a:xfrm>
              <a:off x="1396592" y="4258938"/>
              <a:ext cx="3373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微软雅黑"/>
                </a:rPr>
                <a:t>研究方法</a:t>
              </a:r>
              <a:endPara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385477" y="4550198"/>
              <a:ext cx="3384395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charset="0"/>
                  <a:ea typeface="微软雅黑" charset="0"/>
                </a:rPr>
                <a:t>从这些结果来看，由于作者所处的时代、各自研究的侧重点以及当时科学发展的水平等方面的不同，在分类结果上也不尽相同</a:t>
              </a:r>
              <a:endPara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89569" y="1151456"/>
            <a:ext cx="4966309" cy="4723629"/>
            <a:chOff x="6489569" y="1151456"/>
            <a:chExt cx="4966309" cy="4723629"/>
          </a:xfrm>
        </p:grpSpPr>
        <p:sp>
          <p:nvSpPr>
            <p:cNvPr id="87" name="矩形 86"/>
            <p:cNvSpPr/>
            <p:nvPr/>
          </p:nvSpPr>
          <p:spPr>
            <a:xfrm>
              <a:off x="6489569" y="1741720"/>
              <a:ext cx="4966309" cy="3689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641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6808524" y="1487781"/>
              <a:ext cx="4328399" cy="4197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641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46" r="25344"/>
            <a:stretch>
              <a:fillRect/>
            </a:stretch>
          </p:blipFill>
          <p:spPr>
            <a:xfrm>
              <a:off x="7204880" y="1151456"/>
              <a:ext cx="3535685" cy="4723629"/>
            </a:xfrm>
            <a:prstGeom prst="rect">
              <a:avLst/>
            </a:prstGeom>
            <a:ln>
              <a:solidFill>
                <a:srgbClr val="6416A6"/>
              </a:solidFill>
            </a:ln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6164479"/>
            <a:ext cx="1451453" cy="446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35064" y="4866468"/>
            <a:ext cx="10321872" cy="1053885"/>
          </a:xfrm>
        </p:spPr>
        <p:txBody>
          <a:bodyPr/>
          <a:lstStyle/>
          <a:p>
            <a:r>
              <a:rPr kumimoji="1" lang="zh-CN" altLang="en-US" dirty="0"/>
              <a:t>分析讨论</a:t>
            </a:r>
            <a:endParaRPr kumimoji="1" lang="zh-CN" altLang="en-US" dirty="0"/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9"/>
          <a:stretch>
            <a:fillRect/>
          </a:stretch>
        </p:blipFill>
        <p:spPr>
          <a:xfrm>
            <a:off x="0" y="1"/>
            <a:ext cx="12192000" cy="4866468"/>
          </a:xfrm>
        </p:spPr>
      </p:pic>
      <p:sp>
        <p:nvSpPr>
          <p:cNvPr id="6" name="矩形 5"/>
          <p:cNvSpPr/>
          <p:nvPr/>
        </p:nvSpPr>
        <p:spPr>
          <a:xfrm>
            <a:off x="4923297" y="3735092"/>
            <a:ext cx="2345408" cy="743918"/>
          </a:xfrm>
          <a:prstGeom prst="rect">
            <a:avLst/>
          </a:prstGeom>
          <a:solidFill>
            <a:srgbClr val="641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第四部分</a:t>
            </a:r>
            <a:endParaRPr kumimoji="1" lang="zh-CN" altLang="en-US" sz="28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598" y="313809"/>
            <a:ext cx="1451453" cy="446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第四部分 </a:t>
            </a:r>
            <a:r>
              <a:rPr kumimoji="1" lang="en-US" altLang="zh-CN" dirty="0"/>
              <a:t>| </a:t>
            </a:r>
            <a:r>
              <a:rPr kumimoji="1" lang="zh-CN" altLang="en-US" dirty="0"/>
              <a:t>分析讨论</a:t>
            </a:r>
            <a:endParaRPr kumimoji="1"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88811" y="1020648"/>
            <a:ext cx="10540655" cy="1519757"/>
            <a:chOff x="888811" y="1020648"/>
            <a:chExt cx="10540655" cy="1519757"/>
          </a:xfrm>
        </p:grpSpPr>
        <p:sp>
          <p:nvSpPr>
            <p:cNvPr id="70" name="矩形 69"/>
            <p:cNvSpPr/>
            <p:nvPr/>
          </p:nvSpPr>
          <p:spPr>
            <a:xfrm>
              <a:off x="3076385" y="1020649"/>
              <a:ext cx="8353081" cy="15197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90500" algn="c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888811" y="1783148"/>
              <a:ext cx="260933" cy="260933"/>
            </a:xfrm>
            <a:prstGeom prst="ellipse">
              <a:avLst/>
            </a:prstGeom>
            <a:solidFill>
              <a:srgbClr val="6416A6"/>
            </a:solidFill>
            <a:ln w="12700" cap="flat" cmpd="sng" algn="ctr">
              <a:solidFill>
                <a:srgbClr val="E6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382046" y="1225196"/>
              <a:ext cx="33732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微软雅黑"/>
                </a:rPr>
                <a:t>主要论点</a:t>
              </a:r>
              <a:endParaRPr lang="zh-CN" alt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370931" y="1707598"/>
              <a:ext cx="7878280" cy="7888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charset="0"/>
                  <a:ea typeface="微软雅黑" charset="0"/>
                </a:rPr>
                <a:t>根据研究活动的特征或认识层次，可以分为经验方法和理论研究；根据研究对象的规模和性质，可以分为战略研究方法和战术研究方法；以研究方法的规则性为依据，可以分为常规方法和非常规方法；按方法的普遍程度不同，可以分为一般方法和特殊方法；根据研究手段的不同，可以分为</a:t>
              </a:r>
              <a:endPara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56" r="16782"/>
            <a:stretch>
              <a:fillRect/>
            </a:stretch>
          </p:blipFill>
          <p:spPr>
            <a:xfrm>
              <a:off x="1538010" y="1020648"/>
              <a:ext cx="1519755" cy="1519756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888811" y="2720947"/>
            <a:ext cx="10540655" cy="1519756"/>
            <a:chOff x="888811" y="2720947"/>
            <a:chExt cx="10540655" cy="1519756"/>
          </a:xfrm>
        </p:grpSpPr>
        <p:sp>
          <p:nvSpPr>
            <p:cNvPr id="75" name="矩形 74"/>
            <p:cNvSpPr/>
            <p:nvPr/>
          </p:nvSpPr>
          <p:spPr>
            <a:xfrm>
              <a:off x="3076385" y="2720947"/>
              <a:ext cx="8353081" cy="15197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90500" algn="c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888811" y="3483446"/>
              <a:ext cx="260933" cy="260933"/>
            </a:xfrm>
            <a:prstGeom prst="ellipse">
              <a:avLst/>
            </a:prstGeom>
            <a:solidFill>
              <a:srgbClr val="6416A6"/>
            </a:solidFill>
            <a:ln w="12700" cap="flat" cmpd="sng" algn="ctr">
              <a:solidFill>
                <a:srgbClr val="E6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382046" y="2925494"/>
              <a:ext cx="33732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微软雅黑"/>
                </a:rPr>
                <a:t>主要论点</a:t>
              </a:r>
              <a:endParaRPr lang="zh-CN" alt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370931" y="3407896"/>
              <a:ext cx="7878280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charset="0"/>
                  <a:ea typeface="微软雅黑" charset="0"/>
                </a:rPr>
                <a:t>根据研究活动的特征或认识层次，可以分为经验方法和理论研究；根据研究对象的规模和性质，可以分为战略研究方法和战术研究方法；以研究方法的规则性为依据，可以分为常规方法和非常规方法；按方法的普遍程度不同，可以分为一般方法和特殊方法；根据研究手段的不同，可以分为</a:t>
              </a:r>
              <a:endPara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pic>
          <p:nvPicPr>
            <p:cNvPr id="85" name="图片 84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56" r="16782"/>
            <a:stretch>
              <a:fillRect/>
            </a:stretch>
          </p:blipFill>
          <p:spPr>
            <a:xfrm>
              <a:off x="1530848" y="2720947"/>
              <a:ext cx="1519755" cy="1519756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888811" y="4421245"/>
            <a:ext cx="10540655" cy="1519756"/>
            <a:chOff x="888811" y="4421245"/>
            <a:chExt cx="10540655" cy="1519756"/>
          </a:xfrm>
        </p:grpSpPr>
        <p:sp>
          <p:nvSpPr>
            <p:cNvPr id="80" name="矩形 79"/>
            <p:cNvSpPr/>
            <p:nvPr/>
          </p:nvSpPr>
          <p:spPr>
            <a:xfrm>
              <a:off x="3076385" y="4421245"/>
              <a:ext cx="8353081" cy="15197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90500" algn="c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888811" y="5183744"/>
              <a:ext cx="260933" cy="260933"/>
            </a:xfrm>
            <a:prstGeom prst="ellipse">
              <a:avLst/>
            </a:prstGeom>
            <a:solidFill>
              <a:srgbClr val="6416A6"/>
            </a:solidFill>
            <a:ln w="12700" cap="flat" cmpd="sng" algn="ctr">
              <a:solidFill>
                <a:srgbClr val="E6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3382046" y="4625792"/>
              <a:ext cx="33732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微软雅黑"/>
                </a:rPr>
                <a:t>主要论点</a:t>
              </a:r>
              <a:endParaRPr lang="zh-CN" alt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370931" y="5108194"/>
              <a:ext cx="7878280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charset="0"/>
                  <a:ea typeface="微软雅黑" charset="0"/>
                </a:rPr>
                <a:t>根据研究活动的特征或认识层次，可以分为经验方法和理论研究；根据研究对象的规模和性质，可以分为战略研究方法和战术研究方法；以研究方法的规则性为依据，可以分为常规方法和非常规方法；按方法的普遍程度不同，可以分为一般方法和特殊方法；根据研究手段的不同，可以分为</a:t>
              </a:r>
              <a:endPara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pic>
          <p:nvPicPr>
            <p:cNvPr id="86" name="图片 85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56" r="16782"/>
            <a:stretch>
              <a:fillRect/>
            </a:stretch>
          </p:blipFill>
          <p:spPr>
            <a:xfrm>
              <a:off x="1530848" y="4421245"/>
              <a:ext cx="1519755" cy="1519756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6164479"/>
            <a:ext cx="1451453" cy="446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第四部分 </a:t>
            </a:r>
            <a:r>
              <a:rPr kumimoji="1" lang="en-US" altLang="zh-CN" dirty="0"/>
              <a:t>| </a:t>
            </a:r>
            <a:r>
              <a:rPr kumimoji="1" lang="zh-CN" altLang="en-US" dirty="0"/>
              <a:t>分析讨论</a:t>
            </a:r>
            <a:endParaRPr kumimoji="1"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708577" y="3275828"/>
            <a:ext cx="10801350" cy="1550532"/>
            <a:chOff x="708577" y="3275828"/>
            <a:chExt cx="10801350" cy="1550532"/>
          </a:xfrm>
        </p:grpSpPr>
        <p:sp>
          <p:nvSpPr>
            <p:cNvPr id="19" name="矩形 18"/>
            <p:cNvSpPr/>
            <p:nvPr/>
          </p:nvSpPr>
          <p:spPr>
            <a:xfrm>
              <a:off x="2190183" y="3275828"/>
              <a:ext cx="9319744" cy="15505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88900" algn="ctr" rotWithShape="0">
                <a:prstClr val="black">
                  <a:alpha val="64000"/>
                </a:prst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08577" y="3851039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ea typeface="微软雅黑"/>
                  <a:cs typeface="Segoe UI Light" pitchFamily="34" charset="0"/>
                </a:rPr>
                <a:t>论点</a:t>
              </a:r>
              <a:endParaRPr lang="en-US" altLang="zh-CN" sz="1600" b="1" kern="0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/>
                <a:cs typeface="Segoe UI Light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643773" y="3463877"/>
              <a:ext cx="31760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微软雅黑"/>
                </a:rPr>
                <a:t>论点为</a:t>
              </a:r>
              <a:endPara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643773" y="3863987"/>
              <a:ext cx="8609162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charset="0"/>
                  <a:ea typeface="微软雅黑" charset="0"/>
                </a:rPr>
                <a:t>根据研究活动的特征或认识层次，可以分为经验方法和理论研究；根据研究对象的规模和性质，可以分为战略研究方法和战术研究方法；以研究方法的规则性为依据，可以分为常规方法和非常规方法；按方法的普遍程度不同，可以分为一般方法和特殊方法；根据研究手段的不同，可以分为</a:t>
              </a:r>
              <a:endPara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8577" y="4921747"/>
            <a:ext cx="10801350" cy="764891"/>
            <a:chOff x="708577" y="4921747"/>
            <a:chExt cx="10801350" cy="764891"/>
          </a:xfrm>
        </p:grpSpPr>
        <p:sp>
          <p:nvSpPr>
            <p:cNvPr id="22" name="矩形 21"/>
            <p:cNvSpPr/>
            <p:nvPr/>
          </p:nvSpPr>
          <p:spPr>
            <a:xfrm>
              <a:off x="2190183" y="4921747"/>
              <a:ext cx="9319744" cy="76489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88900" algn="ctr" rotWithShape="0">
                <a:prstClr val="black">
                  <a:alpha val="64000"/>
                </a:prst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08577" y="5062413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ea typeface="微软雅黑"/>
                  <a:cs typeface="Segoe UI Light" pitchFamily="34" charset="0"/>
                </a:rPr>
                <a:t>论点</a:t>
              </a:r>
              <a:endParaRPr lang="en-US" altLang="zh-CN" sz="1600" b="1" kern="0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/>
                <a:cs typeface="Segoe UI Light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643773" y="4976236"/>
              <a:ext cx="8609162" cy="549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charset="0"/>
                  <a:ea typeface="微软雅黑" charset="0"/>
                </a:rPr>
                <a:t>根据研究活动的特征或认识层次，可以分为经验方法和理论研究；根据研究对象的规模和性质，可以分为战略研究方法和战术研究方法</a:t>
              </a:r>
              <a:endPara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08577" y="1257484"/>
            <a:ext cx="10801350" cy="1604299"/>
            <a:chOff x="708577" y="1257484"/>
            <a:chExt cx="10801350" cy="1604299"/>
          </a:xfrm>
        </p:grpSpPr>
        <p:sp>
          <p:nvSpPr>
            <p:cNvPr id="20" name="矩形 19"/>
            <p:cNvSpPr/>
            <p:nvPr/>
          </p:nvSpPr>
          <p:spPr>
            <a:xfrm>
              <a:off x="708577" y="2017921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ea typeface="微软雅黑"/>
                  <a:cs typeface="Segoe UI Light" pitchFamily="34" charset="0"/>
                </a:rPr>
                <a:t>论点</a:t>
              </a:r>
              <a:endParaRPr lang="en-US" altLang="zh-CN" sz="1600" b="1" kern="0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/>
                <a:cs typeface="Segoe UI Light" pitchFamily="34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4" b="58552"/>
            <a:stretch>
              <a:fillRect/>
            </a:stretch>
          </p:blipFill>
          <p:spPr>
            <a:xfrm>
              <a:off x="2190183" y="1257484"/>
              <a:ext cx="9319744" cy="1604299"/>
            </a:xfrm>
            <a:prstGeom prst="rect">
              <a:avLst/>
            </a:prstGeom>
            <a:ln>
              <a:solidFill>
                <a:srgbClr val="6416A6"/>
              </a:solidFill>
            </a:ln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6164479"/>
            <a:ext cx="1451453" cy="446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35064" y="4866468"/>
            <a:ext cx="10321872" cy="1053885"/>
          </a:xfrm>
        </p:spPr>
        <p:txBody>
          <a:bodyPr/>
          <a:lstStyle/>
          <a:p>
            <a:r>
              <a:rPr kumimoji="1" lang="zh-CN" altLang="en-US" dirty="0"/>
              <a:t>主要结论</a:t>
            </a:r>
            <a:endParaRPr kumimoji="1" lang="zh-CN" altLang="en-US" dirty="0"/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9"/>
          <a:stretch>
            <a:fillRect/>
          </a:stretch>
        </p:blipFill>
        <p:spPr>
          <a:xfrm>
            <a:off x="0" y="1"/>
            <a:ext cx="12192000" cy="4866468"/>
          </a:xfrm>
        </p:spPr>
      </p:pic>
      <p:sp>
        <p:nvSpPr>
          <p:cNvPr id="6" name="矩形 5"/>
          <p:cNvSpPr/>
          <p:nvPr/>
        </p:nvSpPr>
        <p:spPr>
          <a:xfrm>
            <a:off x="4923297" y="3735092"/>
            <a:ext cx="2345408" cy="743918"/>
          </a:xfrm>
          <a:prstGeom prst="rect">
            <a:avLst/>
          </a:prstGeom>
          <a:solidFill>
            <a:srgbClr val="641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第五部分</a:t>
            </a:r>
            <a:endParaRPr kumimoji="1" lang="zh-CN" altLang="en-US" sz="28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598" y="313809"/>
            <a:ext cx="1451453" cy="446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第五部分 </a:t>
            </a:r>
            <a:r>
              <a:rPr kumimoji="1" lang="en-US" altLang="zh-CN" dirty="0"/>
              <a:t>| </a:t>
            </a:r>
            <a:r>
              <a:rPr kumimoji="1" lang="zh-CN" altLang="en-US" dirty="0"/>
              <a:t>主要结论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42784" y="1306366"/>
            <a:ext cx="10780395" cy="475037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 dirty="0">
              <a:solidFill>
                <a:srgbClr val="6416A6"/>
              </a:solidFill>
              <a:latin typeface="Segoe UI"/>
              <a:ea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91403" y="1594468"/>
            <a:ext cx="3373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6416A6"/>
                </a:solidFill>
                <a:latin typeface="Segoe UI"/>
                <a:ea typeface="微软雅黑"/>
              </a:rPr>
              <a:t>论文观点为</a:t>
            </a:r>
            <a:endParaRPr lang="zh-CN" altLang="en-US" sz="2400" b="1" dirty="0">
              <a:solidFill>
                <a:srgbClr val="6416A6"/>
              </a:solidFill>
              <a:latin typeface="Segoe UI"/>
              <a:ea typeface="微软雅黑"/>
            </a:endParaRPr>
          </a:p>
        </p:txBody>
      </p:sp>
      <p:cxnSp>
        <p:nvCxnSpPr>
          <p:cNvPr id="27" name="直接连接符 23"/>
          <p:cNvCxnSpPr/>
          <p:nvPr/>
        </p:nvCxnSpPr>
        <p:spPr>
          <a:xfrm>
            <a:off x="1056408" y="3010256"/>
            <a:ext cx="994289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28" name="直接连接符 27"/>
          <p:cNvCxnSpPr/>
          <p:nvPr/>
        </p:nvCxnSpPr>
        <p:spPr>
          <a:xfrm>
            <a:off x="1055205" y="3703409"/>
            <a:ext cx="994289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29" name="直接连接符 28"/>
          <p:cNvCxnSpPr/>
          <p:nvPr/>
        </p:nvCxnSpPr>
        <p:spPr>
          <a:xfrm>
            <a:off x="1055205" y="4401909"/>
            <a:ext cx="994289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30" name="直接连接符 29"/>
          <p:cNvCxnSpPr/>
          <p:nvPr/>
        </p:nvCxnSpPr>
        <p:spPr>
          <a:xfrm>
            <a:off x="1055205" y="5100409"/>
            <a:ext cx="994289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grpSp>
        <p:nvGrpSpPr>
          <p:cNvPr id="4" name="组合 3"/>
          <p:cNvGrpSpPr/>
          <p:nvPr/>
        </p:nvGrpSpPr>
        <p:grpSpPr>
          <a:xfrm>
            <a:off x="1055205" y="2411160"/>
            <a:ext cx="9843112" cy="469083"/>
            <a:chOff x="1055205" y="2411160"/>
            <a:chExt cx="9843112" cy="469083"/>
          </a:xfrm>
        </p:grpSpPr>
        <p:sp>
          <p:nvSpPr>
            <p:cNvPr id="14" name="矩形 13"/>
            <p:cNvSpPr/>
            <p:nvPr/>
          </p:nvSpPr>
          <p:spPr>
            <a:xfrm>
              <a:off x="1055205" y="2411160"/>
              <a:ext cx="3373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rgbClr val="6416A6"/>
                  </a:solidFill>
                  <a:latin typeface="Segoe UI"/>
                  <a:ea typeface="微软雅黑"/>
                </a:rPr>
                <a:t>论文观点为</a:t>
              </a:r>
              <a:endParaRPr lang="zh-CN" altLang="en-US" sz="2000" dirty="0">
                <a:solidFill>
                  <a:srgbClr val="6416A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575793" y="2480133"/>
              <a:ext cx="322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6416A6"/>
                  </a:solidFill>
                  <a:latin typeface="Segoe UI"/>
                  <a:ea typeface="微软雅黑"/>
                </a:rPr>
                <a:t>1</a:t>
              </a:r>
              <a:endParaRPr lang="zh-CN" altLang="en-US" sz="2000" dirty="0">
                <a:solidFill>
                  <a:srgbClr val="6416A6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205" y="3100587"/>
            <a:ext cx="9843112" cy="506629"/>
            <a:chOff x="1055205" y="3100587"/>
            <a:chExt cx="9843112" cy="506629"/>
          </a:xfrm>
        </p:grpSpPr>
        <p:sp>
          <p:nvSpPr>
            <p:cNvPr id="15" name="矩形 14"/>
            <p:cNvSpPr/>
            <p:nvPr/>
          </p:nvSpPr>
          <p:spPr>
            <a:xfrm>
              <a:off x="1055205" y="3100587"/>
              <a:ext cx="3373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rgbClr val="6416A6"/>
                  </a:solidFill>
                  <a:latin typeface="Segoe UI"/>
                  <a:ea typeface="微软雅黑"/>
                </a:rPr>
                <a:t>论文观点为</a:t>
              </a:r>
              <a:endParaRPr lang="zh-CN" altLang="en-US" sz="2000" dirty="0">
                <a:solidFill>
                  <a:srgbClr val="6416A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575793" y="3207106"/>
              <a:ext cx="322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6416A6"/>
                  </a:solidFill>
                  <a:latin typeface="Segoe UI"/>
                  <a:ea typeface="微软雅黑"/>
                </a:rPr>
                <a:t>2</a:t>
              </a:r>
              <a:endParaRPr lang="zh-CN" altLang="en-US" sz="2000" dirty="0">
                <a:solidFill>
                  <a:srgbClr val="6416A6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55205" y="3790014"/>
            <a:ext cx="9843112" cy="510354"/>
            <a:chOff x="1055205" y="3790014"/>
            <a:chExt cx="9843112" cy="510354"/>
          </a:xfrm>
        </p:grpSpPr>
        <p:sp>
          <p:nvSpPr>
            <p:cNvPr id="16" name="矩形 15"/>
            <p:cNvSpPr/>
            <p:nvPr/>
          </p:nvSpPr>
          <p:spPr>
            <a:xfrm>
              <a:off x="1055205" y="3790014"/>
              <a:ext cx="3373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rgbClr val="6416A6"/>
                  </a:solidFill>
                  <a:latin typeface="Segoe UI"/>
                  <a:ea typeface="微软雅黑"/>
                </a:rPr>
                <a:t>论文观点为</a:t>
              </a:r>
              <a:endParaRPr lang="zh-CN" altLang="en-US" sz="2000" dirty="0">
                <a:solidFill>
                  <a:srgbClr val="6416A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575793" y="3900258"/>
              <a:ext cx="322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6416A6"/>
                  </a:solidFill>
                  <a:latin typeface="Segoe UI"/>
                  <a:ea typeface="微软雅黑"/>
                </a:rPr>
                <a:t>3</a:t>
              </a:r>
              <a:endParaRPr lang="zh-CN" altLang="en-US" sz="2000" dirty="0">
                <a:solidFill>
                  <a:srgbClr val="6416A6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55205" y="4479441"/>
            <a:ext cx="9843112" cy="514131"/>
            <a:chOff x="1055205" y="4479441"/>
            <a:chExt cx="9843112" cy="514131"/>
          </a:xfrm>
        </p:grpSpPr>
        <p:sp>
          <p:nvSpPr>
            <p:cNvPr id="17" name="矩形 16"/>
            <p:cNvSpPr/>
            <p:nvPr/>
          </p:nvSpPr>
          <p:spPr>
            <a:xfrm>
              <a:off x="1055205" y="4479441"/>
              <a:ext cx="3373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rgbClr val="6416A6"/>
                  </a:solidFill>
                  <a:latin typeface="Segoe UI"/>
                  <a:ea typeface="微软雅黑"/>
                </a:rPr>
                <a:t>论文观点为</a:t>
              </a:r>
              <a:endParaRPr lang="zh-CN" altLang="en-US" sz="2000" dirty="0">
                <a:solidFill>
                  <a:srgbClr val="6416A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575793" y="4593462"/>
              <a:ext cx="322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6416A6"/>
                  </a:solidFill>
                  <a:latin typeface="Segoe UI"/>
                  <a:ea typeface="微软雅黑"/>
                </a:rPr>
                <a:t>4</a:t>
              </a:r>
              <a:endParaRPr lang="zh-CN" altLang="en-US" sz="2000" dirty="0">
                <a:solidFill>
                  <a:srgbClr val="6416A6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55205" y="5168868"/>
            <a:ext cx="9843112" cy="528501"/>
            <a:chOff x="1055205" y="5168868"/>
            <a:chExt cx="9843112" cy="528501"/>
          </a:xfrm>
        </p:grpSpPr>
        <p:sp>
          <p:nvSpPr>
            <p:cNvPr id="18" name="矩形 17"/>
            <p:cNvSpPr/>
            <p:nvPr/>
          </p:nvSpPr>
          <p:spPr>
            <a:xfrm>
              <a:off x="1055205" y="5168868"/>
              <a:ext cx="3373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rgbClr val="6416A6"/>
                  </a:solidFill>
                  <a:latin typeface="Segoe UI"/>
                  <a:ea typeface="微软雅黑"/>
                </a:rPr>
                <a:t>论文观点为</a:t>
              </a:r>
              <a:endParaRPr lang="zh-CN" altLang="en-US" sz="2000" dirty="0">
                <a:solidFill>
                  <a:srgbClr val="6416A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575793" y="5297259"/>
              <a:ext cx="322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6416A6"/>
                  </a:solidFill>
                  <a:latin typeface="Segoe UI"/>
                  <a:ea typeface="微软雅黑"/>
                </a:rPr>
                <a:t>5</a:t>
              </a:r>
              <a:endParaRPr lang="zh-CN" altLang="en-US" sz="2000" dirty="0">
                <a:solidFill>
                  <a:srgbClr val="6416A6"/>
                </a:solidFill>
                <a:latin typeface="Segoe UI"/>
                <a:ea typeface="微软雅黑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6164479"/>
            <a:ext cx="1451453" cy="446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第五部分 </a:t>
            </a:r>
            <a:r>
              <a:rPr kumimoji="1" lang="en-US" altLang="zh-CN" dirty="0"/>
              <a:t>| </a:t>
            </a:r>
            <a:r>
              <a:rPr kumimoji="1" lang="zh-CN" altLang="en-US" dirty="0"/>
              <a:t>主要结论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6279" y="943057"/>
            <a:ext cx="10780395" cy="536461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kern="0" dirty="0">
                <a:solidFill>
                  <a:prstClr val="white"/>
                </a:solidFill>
                <a:latin typeface="Segoe UI"/>
                <a:ea typeface="微软雅黑"/>
              </a:rPr>
              <a:t>1</a:t>
            </a:r>
            <a:endParaRPr lang="zh-CN" altLang="en-US" kern="0" dirty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grpSp>
        <p:nvGrpSpPr>
          <p:cNvPr id="20" name="组合 64"/>
          <p:cNvGrpSpPr/>
          <p:nvPr/>
        </p:nvGrpSpPr>
        <p:grpSpPr>
          <a:xfrm>
            <a:off x="962108" y="1602642"/>
            <a:ext cx="6553197" cy="4194582"/>
            <a:chOff x="1041402" y="1602642"/>
            <a:chExt cx="6553197" cy="4194582"/>
          </a:xfrm>
          <a:blipFill>
            <a:blip r:embed="rId1"/>
            <a:stretch>
              <a:fillRect/>
            </a:stretch>
          </a:blipFill>
        </p:grpSpPr>
        <p:sp>
          <p:nvSpPr>
            <p:cNvPr id="21" name="任意多边形 65"/>
            <p:cNvSpPr/>
            <p:nvPr/>
          </p:nvSpPr>
          <p:spPr>
            <a:xfrm>
              <a:off x="2615480" y="4209575"/>
              <a:ext cx="1841448" cy="1587649"/>
            </a:xfrm>
            <a:custGeom>
              <a:avLst/>
              <a:gdLst>
                <a:gd name="connsiteX0" fmla="*/ 0 w 1841448"/>
                <a:gd name="connsiteY0" fmla="*/ 793825 h 1587649"/>
                <a:gd name="connsiteX1" fmla="*/ 396912 w 1841448"/>
                <a:gd name="connsiteY1" fmla="*/ 0 h 1587649"/>
                <a:gd name="connsiteX2" fmla="*/ 1444536 w 1841448"/>
                <a:gd name="connsiteY2" fmla="*/ 0 h 1587649"/>
                <a:gd name="connsiteX3" fmla="*/ 1841448 w 1841448"/>
                <a:gd name="connsiteY3" fmla="*/ 793825 h 1587649"/>
                <a:gd name="connsiteX4" fmla="*/ 1444536 w 1841448"/>
                <a:gd name="connsiteY4" fmla="*/ 1587649 h 1587649"/>
                <a:gd name="connsiteX5" fmla="*/ 396912 w 1841448"/>
                <a:gd name="connsiteY5" fmla="*/ 1587649 h 1587649"/>
                <a:gd name="connsiteX6" fmla="*/ 0 w 1841448"/>
                <a:gd name="connsiteY6" fmla="*/ 793825 h 158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1448" h="1587649">
                  <a:moveTo>
                    <a:pt x="0" y="793825"/>
                  </a:moveTo>
                  <a:lnTo>
                    <a:pt x="396912" y="0"/>
                  </a:lnTo>
                  <a:lnTo>
                    <a:pt x="1444536" y="0"/>
                  </a:lnTo>
                  <a:lnTo>
                    <a:pt x="1841448" y="793825"/>
                  </a:lnTo>
                  <a:lnTo>
                    <a:pt x="1444536" y="1587649"/>
                  </a:lnTo>
                  <a:lnTo>
                    <a:pt x="396912" y="1587649"/>
                  </a:lnTo>
                  <a:lnTo>
                    <a:pt x="0" y="793825"/>
                  </a:lnTo>
                  <a:close/>
                </a:path>
              </a:pathLst>
            </a:custGeom>
            <a:grpFill/>
            <a:ln w="12700" cap="flat" cmpd="sng" algn="ctr">
              <a:solidFill>
                <a:srgbClr val="6416A6"/>
              </a:solidFill>
              <a:prstDash val="solid"/>
              <a:miter lim="800000"/>
            </a:ln>
            <a:effectLst/>
          </p:spPr>
          <p:txBody>
            <a:bodyPr spcFirstLastPara="0" vert="horz" wrap="square" lIns="285758" tIns="300983" rIns="285758" bIns="300983" numCol="1" spcCol="1270" anchor="ctr" anchorCtr="0">
              <a:noAutofit/>
            </a:bodyPr>
            <a:lstStyle/>
            <a:p>
              <a:pPr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zh-CN" altLang="en-US" sz="4300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" name="六边形 21"/>
            <p:cNvSpPr/>
            <p:nvPr/>
          </p:nvSpPr>
          <p:spPr>
            <a:xfrm>
              <a:off x="1041402" y="3356817"/>
              <a:ext cx="1841448" cy="1587649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 algn="ctr">
              <a:solidFill>
                <a:srgbClr val="6416A6"/>
              </a:solidFill>
              <a:prstDash val="solid"/>
              <a:miter lim="800000"/>
            </a:ln>
            <a:effectLst/>
          </p:spPr>
        </p:sp>
        <p:sp>
          <p:nvSpPr>
            <p:cNvPr id="23" name="任意多边形 69"/>
            <p:cNvSpPr/>
            <p:nvPr/>
          </p:nvSpPr>
          <p:spPr>
            <a:xfrm>
              <a:off x="4184315" y="3337941"/>
              <a:ext cx="1841448" cy="1587649"/>
            </a:xfrm>
            <a:custGeom>
              <a:avLst/>
              <a:gdLst>
                <a:gd name="connsiteX0" fmla="*/ 0 w 1841448"/>
                <a:gd name="connsiteY0" fmla="*/ 793825 h 1587649"/>
                <a:gd name="connsiteX1" fmla="*/ 396912 w 1841448"/>
                <a:gd name="connsiteY1" fmla="*/ 0 h 1587649"/>
                <a:gd name="connsiteX2" fmla="*/ 1444536 w 1841448"/>
                <a:gd name="connsiteY2" fmla="*/ 0 h 1587649"/>
                <a:gd name="connsiteX3" fmla="*/ 1841448 w 1841448"/>
                <a:gd name="connsiteY3" fmla="*/ 793825 h 1587649"/>
                <a:gd name="connsiteX4" fmla="*/ 1444536 w 1841448"/>
                <a:gd name="connsiteY4" fmla="*/ 1587649 h 1587649"/>
                <a:gd name="connsiteX5" fmla="*/ 396912 w 1841448"/>
                <a:gd name="connsiteY5" fmla="*/ 1587649 h 1587649"/>
                <a:gd name="connsiteX6" fmla="*/ 0 w 1841448"/>
                <a:gd name="connsiteY6" fmla="*/ 793825 h 158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1448" h="1587649">
                  <a:moveTo>
                    <a:pt x="0" y="793825"/>
                  </a:moveTo>
                  <a:lnTo>
                    <a:pt x="396912" y="0"/>
                  </a:lnTo>
                  <a:lnTo>
                    <a:pt x="1444536" y="0"/>
                  </a:lnTo>
                  <a:lnTo>
                    <a:pt x="1841448" y="793825"/>
                  </a:lnTo>
                  <a:lnTo>
                    <a:pt x="1444536" y="1587649"/>
                  </a:lnTo>
                  <a:lnTo>
                    <a:pt x="396912" y="1587649"/>
                  </a:lnTo>
                  <a:lnTo>
                    <a:pt x="0" y="793825"/>
                  </a:lnTo>
                  <a:close/>
                </a:path>
              </a:pathLst>
            </a:custGeom>
            <a:grpFill/>
            <a:ln w="12700" cap="flat" cmpd="sng" algn="ctr">
              <a:solidFill>
                <a:srgbClr val="6416A6"/>
              </a:solidFill>
              <a:prstDash val="solid"/>
              <a:miter lim="800000"/>
            </a:ln>
            <a:effectLst/>
          </p:spPr>
          <p:txBody>
            <a:bodyPr spcFirstLastPara="0" vert="horz" wrap="square" lIns="285758" tIns="300983" rIns="285758" bIns="300983" numCol="1" spcCol="1270" anchor="ctr" anchorCtr="0">
              <a:noAutofit/>
            </a:bodyPr>
            <a:lstStyle/>
            <a:p>
              <a:pPr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zh-CN" altLang="en-US" sz="4300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4" name="六边形 23"/>
            <p:cNvSpPr/>
            <p:nvPr/>
          </p:nvSpPr>
          <p:spPr>
            <a:xfrm>
              <a:off x="5753151" y="4209575"/>
              <a:ext cx="1841448" cy="1587649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 algn="ctr">
              <a:solidFill>
                <a:srgbClr val="6416A6"/>
              </a:solidFill>
              <a:prstDash val="solid"/>
              <a:miter lim="800000"/>
            </a:ln>
            <a:effectLst/>
          </p:spPr>
        </p:sp>
        <p:sp>
          <p:nvSpPr>
            <p:cNvPr id="25" name="任意多边形 73"/>
            <p:cNvSpPr/>
            <p:nvPr/>
          </p:nvSpPr>
          <p:spPr>
            <a:xfrm>
              <a:off x="2615480" y="2470082"/>
              <a:ext cx="1841448" cy="1587649"/>
            </a:xfrm>
            <a:custGeom>
              <a:avLst/>
              <a:gdLst>
                <a:gd name="connsiteX0" fmla="*/ 0 w 1841448"/>
                <a:gd name="connsiteY0" fmla="*/ 793825 h 1587649"/>
                <a:gd name="connsiteX1" fmla="*/ 396912 w 1841448"/>
                <a:gd name="connsiteY1" fmla="*/ 0 h 1587649"/>
                <a:gd name="connsiteX2" fmla="*/ 1444536 w 1841448"/>
                <a:gd name="connsiteY2" fmla="*/ 0 h 1587649"/>
                <a:gd name="connsiteX3" fmla="*/ 1841448 w 1841448"/>
                <a:gd name="connsiteY3" fmla="*/ 793825 h 1587649"/>
                <a:gd name="connsiteX4" fmla="*/ 1444536 w 1841448"/>
                <a:gd name="connsiteY4" fmla="*/ 1587649 h 1587649"/>
                <a:gd name="connsiteX5" fmla="*/ 396912 w 1841448"/>
                <a:gd name="connsiteY5" fmla="*/ 1587649 h 1587649"/>
                <a:gd name="connsiteX6" fmla="*/ 0 w 1841448"/>
                <a:gd name="connsiteY6" fmla="*/ 793825 h 158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1448" h="1587649">
                  <a:moveTo>
                    <a:pt x="0" y="793825"/>
                  </a:moveTo>
                  <a:lnTo>
                    <a:pt x="396912" y="0"/>
                  </a:lnTo>
                  <a:lnTo>
                    <a:pt x="1444536" y="0"/>
                  </a:lnTo>
                  <a:lnTo>
                    <a:pt x="1841448" y="793825"/>
                  </a:lnTo>
                  <a:lnTo>
                    <a:pt x="1444536" y="1587649"/>
                  </a:lnTo>
                  <a:lnTo>
                    <a:pt x="396912" y="1587649"/>
                  </a:lnTo>
                  <a:lnTo>
                    <a:pt x="0" y="793825"/>
                  </a:lnTo>
                  <a:close/>
                </a:path>
              </a:pathLst>
            </a:custGeom>
            <a:grpFill/>
            <a:ln w="12700" cap="flat" cmpd="sng" algn="ctr">
              <a:solidFill>
                <a:srgbClr val="6416A6"/>
              </a:solidFill>
              <a:prstDash val="solid"/>
              <a:miter lim="800000"/>
            </a:ln>
            <a:effectLst/>
          </p:spPr>
          <p:txBody>
            <a:bodyPr spcFirstLastPara="0" vert="horz" wrap="square" lIns="285758" tIns="300983" rIns="285758" bIns="300983" numCol="1" spcCol="1270" anchor="ctr" anchorCtr="0">
              <a:noAutofit/>
            </a:bodyPr>
            <a:lstStyle/>
            <a:p>
              <a:pPr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zh-CN" altLang="en-US" sz="4300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6" name="六边形 25"/>
            <p:cNvSpPr/>
            <p:nvPr/>
          </p:nvSpPr>
          <p:spPr>
            <a:xfrm>
              <a:off x="4184315" y="1602642"/>
              <a:ext cx="1841448" cy="1587649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 algn="ctr">
              <a:solidFill>
                <a:srgbClr val="6416A6"/>
              </a:solidFill>
              <a:prstDash val="solid"/>
              <a:miter lim="800000"/>
            </a:ln>
            <a:effectLst/>
          </p:spPr>
        </p:sp>
      </p:grpSp>
      <p:grpSp>
        <p:nvGrpSpPr>
          <p:cNvPr id="3" name="组合 2"/>
          <p:cNvGrpSpPr/>
          <p:nvPr/>
        </p:nvGrpSpPr>
        <p:grpSpPr>
          <a:xfrm>
            <a:off x="4767501" y="1765414"/>
            <a:ext cx="6500550" cy="1092839"/>
            <a:chOff x="4767501" y="1765414"/>
            <a:chExt cx="6500550" cy="1092839"/>
          </a:xfrm>
        </p:grpSpPr>
        <p:sp>
          <p:nvSpPr>
            <p:cNvPr id="36" name="文本框 35"/>
            <p:cNvSpPr txBox="1"/>
            <p:nvPr/>
          </p:nvSpPr>
          <p:spPr>
            <a:xfrm>
              <a:off x="4767501" y="193492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6416A6"/>
                  </a:solidFill>
                  <a:ea typeface="微软雅黑"/>
                </a:rPr>
                <a:t>1</a:t>
              </a:r>
              <a:endParaRPr lang="zh-CN" altLang="en-US" sz="5400" b="1" dirty="0">
                <a:solidFill>
                  <a:srgbClr val="6416A6"/>
                </a:solidFill>
                <a:ea typeface="微软雅黑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883656" y="1765414"/>
              <a:ext cx="3373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微软雅黑"/>
                </a:rPr>
                <a:t>论文观点为</a:t>
              </a:r>
              <a:endPara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883656" y="2105739"/>
              <a:ext cx="3384395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charset="0"/>
                  <a:ea typeface="微软雅黑" charset="0"/>
                </a:rPr>
                <a:t>随着各种新的研究方法的出现，人们认识规律的水平的提高，对于科学研究方法的研究还会不断深入下去，还会有许多更加科学合理的结果出现</a:t>
              </a:r>
              <a:endPara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275840" y="3049733"/>
            <a:ext cx="4981096" cy="2425257"/>
            <a:chOff x="6275840" y="3049733"/>
            <a:chExt cx="4981096" cy="2425257"/>
          </a:xfrm>
        </p:grpSpPr>
        <p:sp>
          <p:nvSpPr>
            <p:cNvPr id="37" name="文本框 36"/>
            <p:cNvSpPr txBox="1"/>
            <p:nvPr/>
          </p:nvSpPr>
          <p:spPr>
            <a:xfrm>
              <a:off x="6275840" y="4551660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6416A6"/>
                  </a:solidFill>
                  <a:ea typeface="微软雅黑"/>
                </a:rPr>
                <a:t>2</a:t>
              </a:r>
              <a:endParaRPr lang="zh-CN" altLang="en-US" sz="5400" b="1" dirty="0">
                <a:solidFill>
                  <a:srgbClr val="6416A6"/>
                </a:solidFill>
                <a:ea typeface="微软雅黑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883656" y="3049733"/>
              <a:ext cx="3373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微软雅黑"/>
                </a:rPr>
                <a:t>论文观点为</a:t>
              </a:r>
              <a:endPara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872541" y="3378372"/>
              <a:ext cx="3384395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charset="0"/>
                  <a:ea typeface="微软雅黑" charset="0"/>
                </a:rPr>
                <a:t>随着各种新的研究方法的出现，人们认识规律的水平的提高，对于科学研究方法的研究还会不断深入下去，还会有许多更加科学合理的结果出现</a:t>
              </a:r>
              <a:endPara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49929" y="3688976"/>
            <a:ext cx="9718122" cy="1654758"/>
            <a:chOff x="1549929" y="3688976"/>
            <a:chExt cx="9718122" cy="1654758"/>
          </a:xfrm>
        </p:grpSpPr>
        <p:sp>
          <p:nvSpPr>
            <p:cNvPr id="38" name="文本框 37"/>
            <p:cNvSpPr txBox="1"/>
            <p:nvPr/>
          </p:nvSpPr>
          <p:spPr>
            <a:xfrm>
              <a:off x="1549929" y="3688976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6416A6"/>
                  </a:solidFill>
                  <a:ea typeface="微软雅黑"/>
                </a:rPr>
                <a:t>3</a:t>
              </a:r>
              <a:endParaRPr lang="zh-CN" altLang="en-US" sz="5400" b="1" dirty="0">
                <a:solidFill>
                  <a:srgbClr val="6416A6"/>
                </a:solidFill>
                <a:ea typeface="微软雅黑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883656" y="4258938"/>
              <a:ext cx="3373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微软雅黑"/>
                </a:rPr>
                <a:t>论文观点为</a:t>
              </a:r>
              <a:endPara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883656" y="4591220"/>
              <a:ext cx="3384395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charset="0"/>
                  <a:ea typeface="微软雅黑" charset="0"/>
                </a:rPr>
                <a:t>随着各种新的研究方法的出现，人们认识规律的水平的提高，对于科学研究方法的研究还会不断深入下去，还会有许多更加科学合理的结果出现</a:t>
              </a:r>
              <a:endPara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598" y="5640552"/>
            <a:ext cx="1451453" cy="446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35064" y="4866468"/>
            <a:ext cx="10321872" cy="1053885"/>
          </a:xfrm>
        </p:spPr>
        <p:txBody>
          <a:bodyPr/>
          <a:lstStyle/>
          <a:p>
            <a:r>
              <a:rPr kumimoji="1" lang="zh-CN" altLang="en-US" dirty="0"/>
              <a:t>参考文献</a:t>
            </a:r>
            <a:endParaRPr kumimoji="1" lang="zh-CN" altLang="en-US" dirty="0"/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9"/>
          <a:stretch>
            <a:fillRect/>
          </a:stretch>
        </p:blipFill>
        <p:spPr>
          <a:xfrm>
            <a:off x="0" y="1"/>
            <a:ext cx="12192000" cy="4866468"/>
          </a:xfrm>
        </p:spPr>
      </p:pic>
      <p:sp>
        <p:nvSpPr>
          <p:cNvPr id="6" name="矩形 5"/>
          <p:cNvSpPr/>
          <p:nvPr/>
        </p:nvSpPr>
        <p:spPr>
          <a:xfrm>
            <a:off x="4923297" y="3735092"/>
            <a:ext cx="2345408" cy="743918"/>
          </a:xfrm>
          <a:prstGeom prst="rect">
            <a:avLst/>
          </a:prstGeom>
          <a:solidFill>
            <a:srgbClr val="641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第六部分</a:t>
            </a:r>
            <a:endParaRPr kumimoji="1" lang="zh-CN" altLang="en-US" sz="28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598" y="313809"/>
            <a:ext cx="1451453" cy="446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solidFill>
            <a:srgbClr val="6416A6"/>
          </a:solidFill>
        </p:spPr>
        <p:txBody>
          <a:bodyPr/>
          <a:lstStyle/>
          <a:p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5064" y="1348353"/>
            <a:ext cx="10321872" cy="294793"/>
          </a:xfrm>
          <a:solidFill>
            <a:srgbClr val="6416A6"/>
          </a:solidFill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10" y="2142878"/>
            <a:ext cx="6794757" cy="3540823"/>
          </a:xfrm>
          <a:blipFill>
            <a:blip r:embed="rId1"/>
            <a:stretch>
              <a:fillRect/>
            </a:stretch>
          </a:blipFill>
          <a:ln>
            <a:solidFill>
              <a:srgbClr val="6416A6"/>
            </a:solidFill>
          </a:ln>
        </p:spPr>
      </p:pic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/>
                </a:solidFill>
                <a:latin typeface="Segoe UI"/>
                <a:ea typeface="微软雅黑"/>
              </a:rPr>
              <a:t>第一部分 </a:t>
            </a:r>
            <a:r>
              <a:rPr lang="en-US" altLang="zh-CN" b="1" dirty="0">
                <a:solidFill>
                  <a:prstClr val="black"/>
                </a:solidFill>
                <a:latin typeface="Segoe UI"/>
                <a:ea typeface="微软雅黑"/>
              </a:rPr>
              <a:t>| </a:t>
            </a:r>
            <a:r>
              <a:rPr lang="zh-CN" altLang="en-US" b="1" dirty="0">
                <a:solidFill>
                  <a:prstClr val="black"/>
                </a:solidFill>
                <a:latin typeface="Segoe UI"/>
                <a:ea typeface="微软雅黑"/>
              </a:rPr>
              <a:t>选题背景</a:t>
            </a:r>
            <a:endParaRPr lang="zh-CN" altLang="en-US" b="1" dirty="0">
              <a:solidFill>
                <a:prstClr val="black"/>
              </a:solidFill>
              <a:latin typeface="Segoe UI"/>
              <a:ea typeface="微软雅黑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/>
                </a:solidFill>
                <a:latin typeface="Segoe UI"/>
                <a:ea typeface="微软雅黑"/>
              </a:rPr>
              <a:t>第二部分 </a:t>
            </a:r>
            <a:r>
              <a:rPr lang="en-US" altLang="zh-CN" b="1" dirty="0">
                <a:solidFill>
                  <a:prstClr val="black"/>
                </a:solidFill>
                <a:latin typeface="Segoe UI"/>
                <a:ea typeface="微软雅黑"/>
              </a:rPr>
              <a:t>|</a:t>
            </a:r>
            <a:r>
              <a:rPr lang="zh-CN" altLang="en-US" b="1" dirty="0">
                <a:solidFill>
                  <a:prstClr val="black"/>
                </a:solidFill>
                <a:latin typeface="Segoe UI"/>
                <a:ea typeface="微软雅黑"/>
              </a:rPr>
              <a:t> 论文结构</a:t>
            </a:r>
            <a:endParaRPr lang="zh-CN" altLang="en-US" b="1" dirty="0">
              <a:solidFill>
                <a:prstClr val="black"/>
              </a:solidFill>
              <a:latin typeface="Segoe UI"/>
              <a:ea typeface="微软雅黑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/>
                </a:solidFill>
                <a:latin typeface="Segoe UI"/>
                <a:ea typeface="微软雅黑"/>
              </a:rPr>
              <a:t>第三部分 </a:t>
            </a:r>
            <a:r>
              <a:rPr lang="en-US" altLang="zh-CN" b="1" dirty="0">
                <a:solidFill>
                  <a:prstClr val="black"/>
                </a:solidFill>
                <a:latin typeface="Segoe UI"/>
                <a:ea typeface="微软雅黑"/>
              </a:rPr>
              <a:t>| </a:t>
            </a:r>
            <a:r>
              <a:rPr lang="zh-CN" altLang="en-US" b="1" dirty="0">
                <a:solidFill>
                  <a:prstClr val="black"/>
                </a:solidFill>
                <a:latin typeface="Segoe UI"/>
                <a:ea typeface="微软雅黑"/>
              </a:rPr>
              <a:t>研究方法</a:t>
            </a:r>
            <a:endParaRPr lang="zh-CN" altLang="en-US" b="1" dirty="0">
              <a:solidFill>
                <a:prstClr val="black"/>
              </a:solidFill>
              <a:latin typeface="Segoe UI"/>
              <a:ea typeface="微软雅黑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/>
                </a:solidFill>
                <a:latin typeface="Segoe UI"/>
                <a:ea typeface="微软雅黑"/>
              </a:rPr>
              <a:t>第四部分 </a:t>
            </a:r>
            <a:r>
              <a:rPr lang="en-US" altLang="zh-CN" b="1" dirty="0">
                <a:solidFill>
                  <a:prstClr val="black"/>
                </a:solidFill>
                <a:latin typeface="Segoe UI"/>
                <a:ea typeface="微软雅黑"/>
              </a:rPr>
              <a:t>| </a:t>
            </a:r>
            <a:r>
              <a:rPr lang="zh-CN" altLang="en-US" b="1" dirty="0">
                <a:solidFill>
                  <a:prstClr val="black"/>
                </a:solidFill>
                <a:latin typeface="Segoe UI"/>
                <a:ea typeface="微软雅黑"/>
              </a:rPr>
              <a:t>分析讨论</a:t>
            </a:r>
            <a:endParaRPr lang="zh-CN" altLang="en-US" b="1" dirty="0">
              <a:solidFill>
                <a:prstClr val="black"/>
              </a:solidFill>
              <a:latin typeface="Segoe UI"/>
              <a:ea typeface="微软雅黑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/>
                </a:solidFill>
                <a:latin typeface="Segoe UI"/>
                <a:ea typeface="微软雅黑"/>
              </a:rPr>
              <a:t>第五部分 </a:t>
            </a:r>
            <a:r>
              <a:rPr lang="en-US" altLang="zh-CN" b="1" dirty="0">
                <a:solidFill>
                  <a:prstClr val="black"/>
                </a:solidFill>
                <a:latin typeface="Segoe UI"/>
                <a:ea typeface="微软雅黑"/>
              </a:rPr>
              <a:t>| </a:t>
            </a:r>
            <a:r>
              <a:rPr lang="zh-CN" altLang="en-US" b="1" dirty="0">
                <a:solidFill>
                  <a:prstClr val="black"/>
                </a:solidFill>
                <a:latin typeface="Segoe UI"/>
                <a:ea typeface="微软雅黑"/>
              </a:rPr>
              <a:t>主要结论</a:t>
            </a:r>
            <a:endParaRPr lang="zh-CN" altLang="en-US" b="1" dirty="0">
              <a:solidFill>
                <a:prstClr val="black"/>
              </a:solidFill>
              <a:latin typeface="Segoe UI"/>
              <a:ea typeface="微软雅黑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/>
                </a:solidFill>
                <a:latin typeface="Segoe UI"/>
                <a:ea typeface="微软雅黑"/>
              </a:rPr>
              <a:t>第六部分 </a:t>
            </a:r>
            <a:r>
              <a:rPr lang="en-US" altLang="zh-CN" b="1" dirty="0">
                <a:solidFill>
                  <a:prstClr val="black"/>
                </a:solidFill>
                <a:latin typeface="Segoe UI"/>
                <a:ea typeface="微软雅黑"/>
              </a:rPr>
              <a:t>| </a:t>
            </a:r>
            <a:r>
              <a:rPr lang="zh-CN" altLang="en-US" b="1" dirty="0">
                <a:solidFill>
                  <a:prstClr val="black"/>
                </a:solidFill>
                <a:latin typeface="Segoe UI"/>
                <a:ea typeface="微软雅黑"/>
              </a:rPr>
              <a:t>参考文献</a:t>
            </a:r>
            <a:endParaRPr lang="zh-CN" altLang="en-US" b="1" dirty="0">
              <a:solidFill>
                <a:prstClr val="black"/>
              </a:solidFill>
              <a:latin typeface="Segoe UI"/>
              <a:ea typeface="微软雅黑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35563"/>
            <a:ext cx="1435495" cy="441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allAtOnce"/>
      <p:bldP spid="3" grpId="0" animBg="1" build="allAtOnce"/>
      <p:bldP spid="5" grpId="0" build="p"/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第六部分 </a:t>
            </a:r>
            <a:r>
              <a:rPr kumimoji="1" lang="en-US" altLang="zh-CN" dirty="0"/>
              <a:t>| </a:t>
            </a:r>
            <a:r>
              <a:rPr kumimoji="1" lang="zh-CN" altLang="en-US" dirty="0"/>
              <a:t>参考文献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6279" y="943057"/>
            <a:ext cx="10780395" cy="536461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kern="0" dirty="0">
                <a:solidFill>
                  <a:prstClr val="white"/>
                </a:solidFill>
                <a:latin typeface="Segoe UI"/>
                <a:ea typeface="微软雅黑"/>
              </a:rPr>
              <a:t>1</a:t>
            </a:r>
            <a:endParaRPr lang="zh-CN" altLang="en-US" kern="0" dirty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35064" y="1966241"/>
            <a:ext cx="10404804" cy="281466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1.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期刊类</a:t>
            </a:r>
            <a:endParaRPr lang="en-US" altLang="zh-CN" sz="1200" dirty="0">
              <a:solidFill>
                <a:srgbClr val="6416A6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[J].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刊名，出版年份，卷号（期号）：起止页码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srgbClr val="6416A6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rgbClr val="6416A6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2.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专著类</a:t>
            </a:r>
            <a:endParaRPr lang="zh-CN" altLang="en-US" sz="1200" dirty="0">
              <a:solidFill>
                <a:srgbClr val="6416A6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书名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[M].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出版地：出版社，出版年份：起止页码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srgbClr val="6416A6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rgbClr val="6416A6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3.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报纸类</a:t>
            </a:r>
            <a:endParaRPr lang="zh-CN" altLang="en-US" sz="1200" dirty="0">
              <a:solidFill>
                <a:srgbClr val="6416A6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[N].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报纸名，出版日期（版次）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srgbClr val="6416A6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rgbClr val="6416A6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4.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论文集</a:t>
            </a:r>
            <a:endParaRPr lang="zh-CN" altLang="en-US" sz="1200" dirty="0">
              <a:solidFill>
                <a:srgbClr val="6416A6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[C].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出版地：出版者，出版年份：起始页码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srgbClr val="6416A6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rgbClr val="6416A6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5.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学位论文</a:t>
            </a:r>
            <a:endParaRPr lang="zh-CN" altLang="en-US" sz="1200" dirty="0">
              <a:solidFill>
                <a:srgbClr val="6416A6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[D].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出版地：保存者，出版年份：起始页码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srgbClr val="6416A6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rgbClr val="6416A6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6.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研究报告</a:t>
            </a:r>
            <a:endParaRPr lang="zh-CN" altLang="en-US" sz="1200" dirty="0">
              <a:solidFill>
                <a:srgbClr val="6416A6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[R].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出版地：出版者，出版年份：起始页码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srgbClr val="6416A6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rgbClr val="6416A6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7.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条例</a:t>
            </a:r>
            <a:endParaRPr lang="zh-CN" altLang="en-US" sz="1200" dirty="0">
              <a:solidFill>
                <a:srgbClr val="6416A6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颁布单位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条例名称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发布日期</a:t>
            </a:r>
            <a:endParaRPr lang="zh-CN" altLang="en-US" sz="1200" dirty="0">
              <a:solidFill>
                <a:srgbClr val="6416A6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rgbClr val="6416A6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8.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译著</a:t>
            </a:r>
            <a:endParaRPr lang="zh-CN" altLang="en-US" sz="1200" dirty="0">
              <a:solidFill>
                <a:srgbClr val="6416A6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原著作者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. 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书名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[M].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译者，译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6416A6"/>
                </a:solidFill>
                <a:latin typeface="微软雅黑"/>
                <a:ea typeface="微软雅黑"/>
              </a:rPr>
              <a:t>出版地：出版社，出版年份：起止页码</a:t>
            </a:r>
            <a:r>
              <a:rPr lang="en-US" altLang="zh-CN" sz="1200" dirty="0">
                <a:solidFill>
                  <a:srgbClr val="6416A6"/>
                </a:solidFill>
                <a:latin typeface="微软雅黑"/>
                <a:ea typeface="微软雅黑"/>
              </a:rPr>
              <a:t>.</a:t>
            </a:r>
            <a:endParaRPr lang="en-US" altLang="zh-CN" sz="1200" dirty="0">
              <a:solidFill>
                <a:srgbClr val="6416A6"/>
              </a:solidFill>
              <a:latin typeface="微软雅黑"/>
              <a:ea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598" y="5640552"/>
            <a:ext cx="1451453" cy="446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35064" y="4866468"/>
            <a:ext cx="10321872" cy="1053885"/>
          </a:xfrm>
        </p:spPr>
        <p:txBody>
          <a:bodyPr/>
          <a:lstStyle/>
          <a:p>
            <a:r>
              <a:rPr kumimoji="1" lang="zh-CN" altLang="en-US" dirty="0"/>
              <a:t>谢谢大家倾听！</a:t>
            </a:r>
            <a:endParaRPr kumimoji="1" lang="zh-CN" altLang="en-US" dirty="0"/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9"/>
          <a:stretch>
            <a:fillRect/>
          </a:stretch>
        </p:blipFill>
        <p:spPr>
          <a:xfrm>
            <a:off x="0" y="1"/>
            <a:ext cx="12192000" cy="4866468"/>
          </a:xfrm>
        </p:spPr>
      </p:pic>
      <p:sp>
        <p:nvSpPr>
          <p:cNvPr id="6" name="矩形 5"/>
          <p:cNvSpPr/>
          <p:nvPr/>
        </p:nvSpPr>
        <p:spPr>
          <a:xfrm>
            <a:off x="4923297" y="3735092"/>
            <a:ext cx="2345408" cy="743918"/>
          </a:xfrm>
          <a:prstGeom prst="rect">
            <a:avLst/>
          </a:prstGeom>
          <a:solidFill>
            <a:srgbClr val="641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致谢</a:t>
            </a:r>
            <a:endParaRPr kumimoji="1" lang="zh-CN" altLang="en-US" sz="28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598" y="313809"/>
            <a:ext cx="1451453" cy="446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35064" y="4866468"/>
            <a:ext cx="10321872" cy="1053885"/>
          </a:xfrm>
        </p:spPr>
        <p:txBody>
          <a:bodyPr/>
          <a:lstStyle/>
          <a:p>
            <a:r>
              <a:rPr kumimoji="1" lang="zh-CN" altLang="en-US" dirty="0"/>
              <a:t>选题背景</a:t>
            </a:r>
            <a:endParaRPr kumimoji="1" lang="zh-CN" altLang="en-US" dirty="0"/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9"/>
          <a:stretch>
            <a:fillRect/>
          </a:stretch>
        </p:blipFill>
        <p:spPr>
          <a:xfrm>
            <a:off x="0" y="1"/>
            <a:ext cx="12192000" cy="4866468"/>
          </a:xfrm>
        </p:spPr>
      </p:pic>
      <p:sp>
        <p:nvSpPr>
          <p:cNvPr id="6" name="矩形 5"/>
          <p:cNvSpPr/>
          <p:nvPr/>
        </p:nvSpPr>
        <p:spPr>
          <a:xfrm>
            <a:off x="4923297" y="3735092"/>
            <a:ext cx="2345408" cy="743918"/>
          </a:xfrm>
          <a:prstGeom prst="rect">
            <a:avLst/>
          </a:prstGeom>
          <a:solidFill>
            <a:srgbClr val="641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第一部分</a:t>
            </a:r>
            <a:endParaRPr kumimoji="1" lang="zh-CN" altLang="en-US" sz="28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598" y="313809"/>
            <a:ext cx="1451453" cy="446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en-US" altLang="zh-CN" dirty="0"/>
              <a:t>| </a:t>
            </a:r>
            <a:r>
              <a:rPr kumimoji="1" lang="zh-CN" altLang="en-US" dirty="0"/>
              <a:t>选题背景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935064" y="1348931"/>
            <a:ext cx="5060581" cy="1963554"/>
            <a:chOff x="695325" y="1441921"/>
            <a:chExt cx="5060581" cy="1963554"/>
          </a:xfrm>
        </p:grpSpPr>
        <p:sp>
          <p:nvSpPr>
            <p:cNvPr id="7" name="矩形 6"/>
            <p:cNvSpPr/>
            <p:nvPr/>
          </p:nvSpPr>
          <p:spPr>
            <a:xfrm>
              <a:off x="695325" y="1441921"/>
              <a:ext cx="5060581" cy="1963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77800" algn="c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84276" y="1770603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微软雅黑"/>
                </a:rPr>
                <a:t>主要论点</a:t>
              </a:r>
              <a:endParaRPr lang="zh-CN" alt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84277" y="2334538"/>
              <a:ext cx="4417622" cy="7888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charset="0"/>
                  <a:ea typeface="微软雅黑" charset="0"/>
                </a:rPr>
                <a:t>根据研究活动的特征或认识层次，可以分为经验方法和理论研究；根据研究对象的规模和性质，可以分为战略研究方法和战术研究方法；以研究方法的规则性为依据</a:t>
              </a:r>
              <a:endPara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cxnSp>
          <p:nvCxnSpPr>
            <p:cNvPr id="10" name="直接连接符 18"/>
            <p:cNvCxnSpPr/>
            <p:nvPr/>
          </p:nvCxnSpPr>
          <p:spPr>
            <a:xfrm>
              <a:off x="1010861" y="1820230"/>
              <a:ext cx="0" cy="373685"/>
            </a:xfrm>
            <a:prstGeom prst="line">
              <a:avLst/>
            </a:prstGeom>
            <a:noFill/>
            <a:ln w="76200" cap="flat" cmpd="sng" algn="ctr">
              <a:solidFill>
                <a:srgbClr val="6416A6"/>
              </a:solidFill>
              <a:prstDash val="solid"/>
              <a:miter lim="800000"/>
            </a:ln>
            <a:effectLst/>
          </p:spPr>
        </p:cxnSp>
      </p:grpSp>
      <p:grpSp>
        <p:nvGrpSpPr>
          <p:cNvPr id="17" name="组 16"/>
          <p:cNvGrpSpPr/>
          <p:nvPr/>
        </p:nvGrpSpPr>
        <p:grpSpPr>
          <a:xfrm>
            <a:off x="6249188" y="1348931"/>
            <a:ext cx="5060581" cy="1963554"/>
            <a:chOff x="695325" y="1441921"/>
            <a:chExt cx="5060581" cy="1963554"/>
          </a:xfrm>
        </p:grpSpPr>
        <p:sp>
          <p:nvSpPr>
            <p:cNvPr id="18" name="矩形 17"/>
            <p:cNvSpPr/>
            <p:nvPr/>
          </p:nvSpPr>
          <p:spPr>
            <a:xfrm>
              <a:off x="695325" y="1441921"/>
              <a:ext cx="5060581" cy="1963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77800" algn="c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84276" y="1770603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微软雅黑"/>
                </a:rPr>
                <a:t>主要论点</a:t>
              </a:r>
              <a:endParaRPr lang="zh-CN" alt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84277" y="2334538"/>
              <a:ext cx="4417622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charset="0"/>
                  <a:ea typeface="微软雅黑" charset="0"/>
                </a:rPr>
                <a:t>根据研究活动的特征或认识层次，可以分为经验方法和理论研究；根据研究对象的规模和性质，可以分为战略研究方法和战术研究方法；以研究方法的规则性为依据</a:t>
              </a:r>
              <a:endPara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endParaRPr>
            </a:p>
          </p:txBody>
        </p:sp>
        <p:cxnSp>
          <p:nvCxnSpPr>
            <p:cNvPr id="21" name="直接连接符 18"/>
            <p:cNvCxnSpPr/>
            <p:nvPr/>
          </p:nvCxnSpPr>
          <p:spPr>
            <a:xfrm>
              <a:off x="1010861" y="1820230"/>
              <a:ext cx="0" cy="373685"/>
            </a:xfrm>
            <a:prstGeom prst="line">
              <a:avLst/>
            </a:prstGeom>
            <a:noFill/>
            <a:ln w="76200" cap="flat" cmpd="sng" algn="ctr">
              <a:solidFill>
                <a:srgbClr val="6416A6"/>
              </a:solidFill>
              <a:prstDash val="solid"/>
              <a:miter lim="800000"/>
            </a:ln>
            <a:effectLst/>
          </p:spPr>
        </p:cxnSp>
      </p:grpSp>
      <p:grpSp>
        <p:nvGrpSpPr>
          <p:cNvPr id="22" name="组 21"/>
          <p:cNvGrpSpPr/>
          <p:nvPr/>
        </p:nvGrpSpPr>
        <p:grpSpPr>
          <a:xfrm>
            <a:off x="935064" y="3531609"/>
            <a:ext cx="5060581" cy="1963554"/>
            <a:chOff x="695325" y="1441921"/>
            <a:chExt cx="5060581" cy="1963554"/>
          </a:xfrm>
        </p:grpSpPr>
        <p:sp>
          <p:nvSpPr>
            <p:cNvPr id="23" name="矩形 22"/>
            <p:cNvSpPr/>
            <p:nvPr/>
          </p:nvSpPr>
          <p:spPr>
            <a:xfrm>
              <a:off x="695325" y="1441921"/>
              <a:ext cx="5060581" cy="1963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77800" algn="c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84276" y="1770603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微软雅黑"/>
                </a:rPr>
                <a:t>主要论点</a:t>
              </a:r>
              <a:endParaRPr lang="zh-CN" alt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84277" y="2334538"/>
              <a:ext cx="4417622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charset="0"/>
                  <a:ea typeface="微软雅黑" charset="0"/>
                </a:rPr>
                <a:t>根据研究活动的特征或认识层次，可以分为经验方法和理论研究；根据研究对象的规模和性质，可以分为战略研究方法和战术研究方法；以研究方法的规则性为依据</a:t>
              </a:r>
              <a:endPara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endParaRPr>
            </a:p>
          </p:txBody>
        </p:sp>
        <p:cxnSp>
          <p:nvCxnSpPr>
            <p:cNvPr id="26" name="直接连接符 18"/>
            <p:cNvCxnSpPr/>
            <p:nvPr/>
          </p:nvCxnSpPr>
          <p:spPr>
            <a:xfrm>
              <a:off x="1010861" y="1820230"/>
              <a:ext cx="0" cy="373685"/>
            </a:xfrm>
            <a:prstGeom prst="line">
              <a:avLst/>
            </a:prstGeom>
            <a:noFill/>
            <a:ln w="76200" cap="flat" cmpd="sng" algn="ctr">
              <a:solidFill>
                <a:srgbClr val="6416A6"/>
              </a:solidFill>
              <a:prstDash val="solid"/>
              <a:miter lim="800000"/>
            </a:ln>
            <a:effectLst/>
          </p:spPr>
        </p:cxnSp>
      </p:grpSp>
      <p:grpSp>
        <p:nvGrpSpPr>
          <p:cNvPr id="27" name="组 26"/>
          <p:cNvGrpSpPr/>
          <p:nvPr/>
        </p:nvGrpSpPr>
        <p:grpSpPr>
          <a:xfrm>
            <a:off x="6249188" y="3531609"/>
            <a:ext cx="5060581" cy="1963554"/>
            <a:chOff x="695325" y="1441921"/>
            <a:chExt cx="5060581" cy="1963554"/>
          </a:xfrm>
        </p:grpSpPr>
        <p:sp>
          <p:nvSpPr>
            <p:cNvPr id="28" name="矩形 27"/>
            <p:cNvSpPr/>
            <p:nvPr/>
          </p:nvSpPr>
          <p:spPr>
            <a:xfrm>
              <a:off x="695325" y="1441921"/>
              <a:ext cx="5060581" cy="1963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77800" algn="c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84276" y="1770603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微软雅黑"/>
                </a:rPr>
                <a:t>主要论点</a:t>
              </a:r>
              <a:endParaRPr lang="zh-CN" alt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84277" y="2334538"/>
              <a:ext cx="4417622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charset="0"/>
                  <a:ea typeface="微软雅黑" charset="0"/>
                </a:rPr>
                <a:t>根据研究活动的特征或认识层次，可以分为经验方法和理论研究；根据研究对象的规模和性质，可以分为战略研究方法和战术研究方法；以研究方法的规则性为依据</a:t>
              </a:r>
              <a:endPara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endParaRPr>
            </a:p>
          </p:txBody>
        </p:sp>
        <p:cxnSp>
          <p:nvCxnSpPr>
            <p:cNvPr id="31" name="直接连接符 18"/>
            <p:cNvCxnSpPr/>
            <p:nvPr/>
          </p:nvCxnSpPr>
          <p:spPr>
            <a:xfrm>
              <a:off x="1010861" y="1820230"/>
              <a:ext cx="0" cy="373685"/>
            </a:xfrm>
            <a:prstGeom prst="line">
              <a:avLst/>
            </a:prstGeom>
            <a:noFill/>
            <a:ln w="76200" cap="flat" cmpd="sng" algn="ctr">
              <a:solidFill>
                <a:srgbClr val="6416A6"/>
              </a:solidFill>
              <a:prstDash val="solid"/>
              <a:miter lim="800000"/>
            </a:ln>
            <a:effectLst/>
          </p:spPr>
        </p:cxn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6164479"/>
            <a:ext cx="1451453" cy="446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en-US" altLang="zh-CN" dirty="0"/>
              <a:t>| </a:t>
            </a:r>
            <a:r>
              <a:rPr kumimoji="1" lang="zh-CN" altLang="en-US" dirty="0"/>
              <a:t>选题背景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516610" y="1095812"/>
            <a:ext cx="3655294" cy="4873725"/>
            <a:chOff x="935064" y="1095813"/>
            <a:chExt cx="3655294" cy="4873725"/>
          </a:xfrm>
          <a:blipFill>
            <a:blip r:embed="rId1"/>
            <a:stretch>
              <a:fillRect/>
            </a:stretch>
          </a:blipFill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39" r="24595"/>
            <a:stretch>
              <a:fillRect/>
            </a:stretch>
          </p:blipFill>
          <p:spPr>
            <a:xfrm>
              <a:off x="935064" y="1095813"/>
              <a:ext cx="3655294" cy="4873725"/>
            </a:xfrm>
            <a:prstGeom prst="rect">
              <a:avLst/>
            </a:prstGeom>
            <a:grpFill/>
            <a:ln>
              <a:solidFill>
                <a:srgbClr val="6416A6"/>
              </a:solidFill>
            </a:ln>
          </p:spPr>
        </p:pic>
        <p:sp>
          <p:nvSpPr>
            <p:cNvPr id="34" name="矩形 33"/>
            <p:cNvSpPr/>
            <p:nvPr/>
          </p:nvSpPr>
          <p:spPr>
            <a:xfrm>
              <a:off x="935064" y="1095814"/>
              <a:ext cx="3655294" cy="4873724"/>
            </a:xfrm>
            <a:prstGeom prst="rect">
              <a:avLst/>
            </a:prstGeom>
            <a:grpFill/>
            <a:ln w="12700" cap="flat" cmpd="sng" algn="ctr">
              <a:solidFill>
                <a:srgbClr val="6416A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 dirty="0">
                <a:solidFill>
                  <a:srgbClr val="6416A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83782" y="4157265"/>
              <a:ext cx="1415772" cy="830997"/>
            </a:xfrm>
            <a:prstGeom prst="rect">
              <a:avLst/>
            </a:prstGeom>
            <a:grpFill/>
            <a:ln>
              <a:solidFill>
                <a:srgbClr val="6416A6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6416A6"/>
                  </a:solidFill>
                  <a:latin typeface="Segoe UI"/>
                  <a:ea typeface="微软雅黑"/>
                </a:rPr>
                <a:t>主要论点</a:t>
              </a:r>
              <a:endParaRPr lang="en-US" altLang="zh-CN" sz="2400" b="1" dirty="0">
                <a:solidFill>
                  <a:srgbClr val="6416A6"/>
                </a:solidFill>
                <a:latin typeface="Segoe UI"/>
                <a:ea typeface="微软雅黑"/>
              </a:endParaRPr>
            </a:p>
            <a:p>
              <a:r>
                <a:rPr lang="zh-CN" altLang="en-US" sz="2400" kern="0" dirty="0">
                  <a:solidFill>
                    <a:srgbClr val="6416A6"/>
                  </a:solidFill>
                  <a:latin typeface="Segoe UI Light" pitchFamily="34" charset="0"/>
                  <a:ea typeface="微软雅黑"/>
                  <a:cs typeface="Segoe UI Light" pitchFamily="34" charset="0"/>
                </a:rPr>
                <a:t>论点</a:t>
              </a:r>
              <a:endParaRPr lang="en-US" altLang="zh-CN" sz="2400" kern="0" dirty="0">
                <a:solidFill>
                  <a:srgbClr val="6416A6"/>
                </a:solidFill>
                <a:latin typeface="Segoe UI Light" pitchFamily="34" charset="0"/>
                <a:ea typeface="微软雅黑"/>
                <a:cs typeface="Segoe UI Light" pitchFamily="34" charset="0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4320622" y="1095812"/>
            <a:ext cx="3655294" cy="4873725"/>
            <a:chOff x="935064" y="1095813"/>
            <a:chExt cx="3655294" cy="4873725"/>
          </a:xfrm>
          <a:blipFill>
            <a:blip r:embed="rId1"/>
            <a:stretch>
              <a:fillRect/>
            </a:stretch>
          </a:blipFill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39" r="24595"/>
            <a:stretch>
              <a:fillRect/>
            </a:stretch>
          </p:blipFill>
          <p:spPr>
            <a:xfrm>
              <a:off x="935064" y="1095813"/>
              <a:ext cx="3655294" cy="4873725"/>
            </a:xfrm>
            <a:prstGeom prst="rect">
              <a:avLst/>
            </a:prstGeom>
            <a:grpFill/>
            <a:ln>
              <a:solidFill>
                <a:srgbClr val="6416A6"/>
              </a:solidFill>
            </a:ln>
          </p:spPr>
        </p:pic>
        <p:sp>
          <p:nvSpPr>
            <p:cNvPr id="39" name="矩形 38"/>
            <p:cNvSpPr/>
            <p:nvPr/>
          </p:nvSpPr>
          <p:spPr>
            <a:xfrm>
              <a:off x="935064" y="1095814"/>
              <a:ext cx="3655294" cy="4873724"/>
            </a:xfrm>
            <a:prstGeom prst="rect">
              <a:avLst/>
            </a:prstGeom>
            <a:grpFill/>
            <a:ln w="12700" cap="flat" cmpd="sng" algn="ctr">
              <a:solidFill>
                <a:srgbClr val="6416A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rgbClr val="6416A6"/>
                </a:solidFill>
                <a:latin typeface="Segoe UI"/>
                <a:ea typeface="微软雅黑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83782" y="4157265"/>
              <a:ext cx="1415772" cy="830997"/>
            </a:xfrm>
            <a:prstGeom prst="rect">
              <a:avLst/>
            </a:prstGeom>
            <a:grpFill/>
            <a:ln>
              <a:solidFill>
                <a:srgbClr val="6416A6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6416A6"/>
                  </a:solidFill>
                  <a:latin typeface="Segoe UI"/>
                  <a:ea typeface="微软雅黑"/>
                </a:rPr>
                <a:t>主要论点</a:t>
              </a:r>
              <a:endParaRPr lang="en-US" altLang="zh-CN" sz="2400" b="1" dirty="0">
                <a:solidFill>
                  <a:srgbClr val="6416A6"/>
                </a:solidFill>
                <a:latin typeface="Segoe UI"/>
                <a:ea typeface="微软雅黑"/>
              </a:endParaRPr>
            </a:p>
            <a:p>
              <a:r>
                <a:rPr lang="zh-CN" altLang="en-US" sz="2400" kern="0" dirty="0">
                  <a:solidFill>
                    <a:srgbClr val="6416A6"/>
                  </a:solidFill>
                  <a:latin typeface="Segoe UI Light" pitchFamily="34" charset="0"/>
                  <a:ea typeface="微软雅黑"/>
                  <a:cs typeface="Segoe UI Light" pitchFamily="34" charset="0"/>
                </a:rPr>
                <a:t>论点</a:t>
              </a:r>
              <a:endParaRPr lang="en-US" altLang="zh-CN" sz="2400" kern="0" dirty="0">
                <a:solidFill>
                  <a:srgbClr val="6416A6"/>
                </a:solidFill>
                <a:latin typeface="Segoe UI Light" pitchFamily="34" charset="0"/>
                <a:ea typeface="微软雅黑"/>
                <a:cs typeface="Segoe UI Light" pitchFamily="34" charset="0"/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8124634" y="1095812"/>
            <a:ext cx="3655294" cy="4873725"/>
            <a:chOff x="935064" y="1095813"/>
            <a:chExt cx="3655294" cy="4873725"/>
          </a:xfrm>
          <a:blipFill>
            <a:blip r:embed="rId1"/>
            <a:stretch>
              <a:fillRect/>
            </a:stretch>
          </a:blipFill>
        </p:grpSpPr>
        <p:pic>
          <p:nvPicPr>
            <p:cNvPr id="42" name="图片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39" r="24595"/>
            <a:stretch>
              <a:fillRect/>
            </a:stretch>
          </p:blipFill>
          <p:spPr>
            <a:xfrm>
              <a:off x="935064" y="1095813"/>
              <a:ext cx="3655294" cy="4873725"/>
            </a:xfrm>
            <a:prstGeom prst="rect">
              <a:avLst/>
            </a:prstGeom>
            <a:grpFill/>
            <a:ln>
              <a:solidFill>
                <a:srgbClr val="6416A6"/>
              </a:solidFill>
            </a:ln>
          </p:spPr>
        </p:pic>
        <p:sp>
          <p:nvSpPr>
            <p:cNvPr id="43" name="矩形 42"/>
            <p:cNvSpPr/>
            <p:nvPr/>
          </p:nvSpPr>
          <p:spPr>
            <a:xfrm>
              <a:off x="935064" y="1095814"/>
              <a:ext cx="3655294" cy="4873724"/>
            </a:xfrm>
            <a:prstGeom prst="rect">
              <a:avLst/>
            </a:prstGeom>
            <a:grpFill/>
            <a:ln w="12700" cap="flat" cmpd="sng" algn="ctr">
              <a:solidFill>
                <a:srgbClr val="6416A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rgbClr val="6416A6"/>
                </a:solidFill>
                <a:latin typeface="Segoe UI"/>
                <a:ea typeface="微软雅黑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083782" y="4157265"/>
              <a:ext cx="1415772" cy="830997"/>
            </a:xfrm>
            <a:prstGeom prst="rect">
              <a:avLst/>
            </a:prstGeom>
            <a:grpFill/>
            <a:ln>
              <a:solidFill>
                <a:srgbClr val="6416A6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6416A6"/>
                  </a:solidFill>
                  <a:latin typeface="Segoe UI"/>
                  <a:ea typeface="微软雅黑"/>
                </a:rPr>
                <a:t>主要论点</a:t>
              </a:r>
              <a:endParaRPr lang="en-US" altLang="zh-CN" sz="2400" b="1" dirty="0">
                <a:solidFill>
                  <a:srgbClr val="6416A6"/>
                </a:solidFill>
                <a:latin typeface="Segoe UI"/>
                <a:ea typeface="微软雅黑"/>
              </a:endParaRPr>
            </a:p>
            <a:p>
              <a:r>
                <a:rPr lang="zh-CN" altLang="en-US" sz="2400" kern="0" dirty="0">
                  <a:solidFill>
                    <a:srgbClr val="6416A6"/>
                  </a:solidFill>
                  <a:latin typeface="Segoe UI Light" pitchFamily="34" charset="0"/>
                  <a:ea typeface="微软雅黑"/>
                  <a:cs typeface="Segoe UI Light" pitchFamily="34" charset="0"/>
                </a:rPr>
                <a:t>论点</a:t>
              </a:r>
              <a:endParaRPr lang="en-US" altLang="zh-CN" sz="2400" kern="0" dirty="0">
                <a:solidFill>
                  <a:srgbClr val="6416A6"/>
                </a:solidFill>
                <a:latin typeface="Segoe UI Light" pitchFamily="34" charset="0"/>
                <a:ea typeface="微软雅黑"/>
                <a:cs typeface="Segoe UI Light" pitchFamily="34" charset="0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6164479"/>
            <a:ext cx="1451453" cy="446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en-US" altLang="zh-CN" dirty="0"/>
              <a:t>| </a:t>
            </a:r>
            <a:r>
              <a:rPr kumimoji="1" lang="zh-CN" altLang="en-US" dirty="0"/>
              <a:t>选题背景</a:t>
            </a:r>
            <a:endParaRPr kumimoji="1"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695325" y="1373182"/>
            <a:ext cx="5753601" cy="4935368"/>
            <a:chOff x="695325" y="1373182"/>
            <a:chExt cx="5753601" cy="493536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80" y="1373182"/>
              <a:ext cx="5750746" cy="3396534"/>
            </a:xfrm>
            <a:prstGeom prst="rect">
              <a:avLst/>
            </a:prstGeom>
          </p:spPr>
        </p:pic>
        <p:sp>
          <p:nvSpPr>
            <p:cNvPr id="54" name="矩形 53"/>
            <p:cNvSpPr/>
            <p:nvPr/>
          </p:nvSpPr>
          <p:spPr>
            <a:xfrm>
              <a:off x="695325" y="4344996"/>
              <a:ext cx="5753601" cy="1963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90500" algn="c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997056" y="4837197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微软雅黑"/>
                </a:rPr>
                <a:t>主要论点</a:t>
              </a:r>
              <a:endParaRPr lang="zh-CN" alt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997056" y="5249828"/>
              <a:ext cx="5160097" cy="730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charset="0"/>
                  <a:ea typeface="微软雅黑" charset="0"/>
                </a:rPr>
                <a:t>根据研究活动的特征或认识层次，可以分为经验方法和理论研究；根据研究对象的规模和性质，可以分为战略研究方法和战术研究方法；以研究方法的规则性为依据</a:t>
              </a:r>
              <a:endPara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endParaRPr>
            </a:p>
          </p:txBody>
        </p:sp>
        <p:grpSp>
          <p:nvGrpSpPr>
            <p:cNvPr id="5" name="组 4"/>
            <p:cNvGrpSpPr/>
            <p:nvPr/>
          </p:nvGrpSpPr>
          <p:grpSpPr>
            <a:xfrm>
              <a:off x="5233646" y="3980763"/>
              <a:ext cx="698014" cy="698014"/>
              <a:chOff x="5067519" y="4741320"/>
              <a:chExt cx="698014" cy="698014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5067519" y="4741320"/>
                <a:ext cx="698014" cy="698014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微软雅黑"/>
                </a:endParaRPr>
              </a:p>
            </p:txBody>
          </p:sp>
          <p:grpSp>
            <p:nvGrpSpPr>
              <p:cNvPr id="59" name="Group 74"/>
              <p:cNvGrpSpPr>
                <a:grpSpLocks noChangeAspect="1"/>
              </p:cNvGrpSpPr>
              <p:nvPr/>
            </p:nvGrpSpPr>
            <p:grpSpPr bwMode="auto">
              <a:xfrm>
                <a:off x="5238920" y="4913658"/>
                <a:ext cx="355212" cy="353338"/>
                <a:chOff x="5429" y="2125"/>
                <a:chExt cx="569" cy="566"/>
              </a:xfrm>
              <a:solidFill>
                <a:schemeClr val="bg1"/>
              </a:solidFill>
            </p:grpSpPr>
            <p:sp>
              <p:nvSpPr>
                <p:cNvPr id="60" name="Freeform 75"/>
                <p:cNvSpPr/>
                <p:nvPr/>
              </p:nvSpPr>
              <p:spPr bwMode="auto">
                <a:xfrm>
                  <a:off x="5639" y="2603"/>
                  <a:ext cx="149" cy="22"/>
                </a:xfrm>
                <a:custGeom>
                  <a:avLst/>
                  <a:gdLst>
                    <a:gd name="T0" fmla="*/ 210 w 210"/>
                    <a:gd name="T1" fmla="*/ 16 h 32"/>
                    <a:gd name="T2" fmla="*/ 195 w 210"/>
                    <a:gd name="T3" fmla="*/ 0 h 32"/>
                    <a:gd name="T4" fmla="*/ 15 w 210"/>
                    <a:gd name="T5" fmla="*/ 0 h 32"/>
                    <a:gd name="T6" fmla="*/ 0 w 210"/>
                    <a:gd name="T7" fmla="*/ 16 h 32"/>
                    <a:gd name="T8" fmla="*/ 0 w 210"/>
                    <a:gd name="T9" fmla="*/ 16 h 32"/>
                    <a:gd name="T10" fmla="*/ 15 w 210"/>
                    <a:gd name="T11" fmla="*/ 32 h 32"/>
                    <a:gd name="T12" fmla="*/ 195 w 210"/>
                    <a:gd name="T13" fmla="*/ 32 h 32"/>
                    <a:gd name="T14" fmla="*/ 210 w 210"/>
                    <a:gd name="T15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0" h="32">
                      <a:moveTo>
                        <a:pt x="210" y="16"/>
                      </a:moveTo>
                      <a:cubicBezTo>
                        <a:pt x="210" y="7"/>
                        <a:pt x="203" y="0"/>
                        <a:pt x="19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4"/>
                        <a:pt x="7" y="32"/>
                        <a:pt x="15" y="32"/>
                      </a:cubicBezTo>
                      <a:cubicBezTo>
                        <a:pt x="195" y="32"/>
                        <a:pt x="195" y="32"/>
                        <a:pt x="195" y="32"/>
                      </a:cubicBezTo>
                      <a:cubicBezTo>
                        <a:pt x="203" y="32"/>
                        <a:pt x="210" y="24"/>
                        <a:pt x="210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>
                    <a:defRPr/>
                  </a:pPr>
                  <a:endParaRPr lang="zh-CN" altLang="en-US" ker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  <a:ea typeface="微软雅黑"/>
                  </a:endParaRPr>
                </a:p>
              </p:txBody>
            </p:sp>
            <p:sp>
              <p:nvSpPr>
                <p:cNvPr id="61" name="Freeform 76"/>
                <p:cNvSpPr/>
                <p:nvPr/>
              </p:nvSpPr>
              <p:spPr bwMode="auto">
                <a:xfrm>
                  <a:off x="5702" y="2125"/>
                  <a:ext cx="23" cy="94"/>
                </a:xfrm>
                <a:custGeom>
                  <a:avLst/>
                  <a:gdLst>
                    <a:gd name="T0" fmla="*/ 16 w 32"/>
                    <a:gd name="T1" fmla="*/ 132 h 132"/>
                    <a:gd name="T2" fmla="*/ 32 w 32"/>
                    <a:gd name="T3" fmla="*/ 116 h 132"/>
                    <a:gd name="T4" fmla="*/ 32 w 32"/>
                    <a:gd name="T5" fmla="*/ 16 h 132"/>
                    <a:gd name="T6" fmla="*/ 16 w 32"/>
                    <a:gd name="T7" fmla="*/ 0 h 132"/>
                    <a:gd name="T8" fmla="*/ 16 w 32"/>
                    <a:gd name="T9" fmla="*/ 0 h 132"/>
                    <a:gd name="T10" fmla="*/ 0 w 32"/>
                    <a:gd name="T11" fmla="*/ 16 h 132"/>
                    <a:gd name="T12" fmla="*/ 0 w 32"/>
                    <a:gd name="T13" fmla="*/ 116 h 132"/>
                    <a:gd name="T14" fmla="*/ 16 w 32"/>
                    <a:gd name="T15" fmla="*/ 132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132">
                      <a:moveTo>
                        <a:pt x="16" y="132"/>
                      </a:moveTo>
                      <a:cubicBezTo>
                        <a:pt x="25" y="132"/>
                        <a:pt x="32" y="125"/>
                        <a:pt x="32" y="1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116"/>
                        <a:pt x="0" y="116"/>
                        <a:pt x="0" y="116"/>
                      </a:cubicBezTo>
                      <a:cubicBezTo>
                        <a:pt x="0" y="125"/>
                        <a:pt x="7" y="132"/>
                        <a:pt x="16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>
                    <a:defRPr/>
                  </a:pPr>
                  <a:endParaRPr lang="zh-CN" altLang="en-US" ker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  <a:ea typeface="微软雅黑"/>
                  </a:endParaRPr>
                </a:p>
              </p:txBody>
            </p:sp>
            <p:sp>
              <p:nvSpPr>
                <p:cNvPr id="62" name="Freeform 77"/>
                <p:cNvSpPr/>
                <p:nvPr/>
              </p:nvSpPr>
              <p:spPr bwMode="auto">
                <a:xfrm>
                  <a:off x="5802" y="2160"/>
                  <a:ext cx="61" cy="87"/>
                </a:xfrm>
                <a:custGeom>
                  <a:avLst/>
                  <a:gdLst>
                    <a:gd name="T0" fmla="*/ 10 w 86"/>
                    <a:gd name="T1" fmla="*/ 119 h 123"/>
                    <a:gd name="T2" fmla="*/ 32 w 86"/>
                    <a:gd name="T3" fmla="*/ 113 h 123"/>
                    <a:gd name="T4" fmla="*/ 82 w 86"/>
                    <a:gd name="T5" fmla="*/ 26 h 123"/>
                    <a:gd name="T6" fmla="*/ 76 w 86"/>
                    <a:gd name="T7" fmla="*/ 5 h 123"/>
                    <a:gd name="T8" fmla="*/ 76 w 86"/>
                    <a:gd name="T9" fmla="*/ 5 h 123"/>
                    <a:gd name="T10" fmla="*/ 55 w 86"/>
                    <a:gd name="T11" fmla="*/ 10 h 123"/>
                    <a:gd name="T12" fmla="*/ 5 w 86"/>
                    <a:gd name="T13" fmla="*/ 97 h 123"/>
                    <a:gd name="T14" fmla="*/ 10 w 86"/>
                    <a:gd name="T15" fmla="*/ 119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6" h="123">
                      <a:moveTo>
                        <a:pt x="10" y="119"/>
                      </a:moveTo>
                      <a:cubicBezTo>
                        <a:pt x="18" y="123"/>
                        <a:pt x="27" y="120"/>
                        <a:pt x="32" y="113"/>
                      </a:cubicBezTo>
                      <a:cubicBezTo>
                        <a:pt x="82" y="26"/>
                        <a:pt x="82" y="26"/>
                        <a:pt x="82" y="26"/>
                      </a:cubicBezTo>
                      <a:cubicBezTo>
                        <a:pt x="86" y="19"/>
                        <a:pt x="83" y="9"/>
                        <a:pt x="76" y="5"/>
                      </a:cubicBezTo>
                      <a:cubicBezTo>
                        <a:pt x="76" y="5"/>
                        <a:pt x="76" y="5"/>
                        <a:pt x="76" y="5"/>
                      </a:cubicBezTo>
                      <a:cubicBezTo>
                        <a:pt x="69" y="0"/>
                        <a:pt x="59" y="3"/>
                        <a:pt x="55" y="10"/>
                      </a:cubicBezTo>
                      <a:cubicBezTo>
                        <a:pt x="5" y="97"/>
                        <a:pt x="5" y="97"/>
                        <a:pt x="5" y="97"/>
                      </a:cubicBezTo>
                      <a:cubicBezTo>
                        <a:pt x="0" y="105"/>
                        <a:pt x="3" y="114"/>
                        <a:pt x="10" y="1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>
                    <a:defRPr/>
                  </a:pPr>
                  <a:endParaRPr lang="zh-CN" altLang="en-US" ker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  <a:ea typeface="微软雅黑"/>
                  </a:endParaRPr>
                </a:p>
              </p:txBody>
            </p:sp>
            <p:sp>
              <p:nvSpPr>
                <p:cNvPr id="63" name="Freeform 78"/>
                <p:cNvSpPr/>
                <p:nvPr/>
              </p:nvSpPr>
              <p:spPr bwMode="auto">
                <a:xfrm>
                  <a:off x="5876" y="2260"/>
                  <a:ext cx="87" cy="62"/>
                </a:xfrm>
                <a:custGeom>
                  <a:avLst/>
                  <a:gdLst>
                    <a:gd name="T0" fmla="*/ 5 w 123"/>
                    <a:gd name="T1" fmla="*/ 76 h 86"/>
                    <a:gd name="T2" fmla="*/ 26 w 123"/>
                    <a:gd name="T3" fmla="*/ 82 h 86"/>
                    <a:gd name="T4" fmla="*/ 113 w 123"/>
                    <a:gd name="T5" fmla="*/ 31 h 86"/>
                    <a:gd name="T6" fmla="*/ 118 w 123"/>
                    <a:gd name="T7" fmla="*/ 10 h 86"/>
                    <a:gd name="T8" fmla="*/ 118 w 123"/>
                    <a:gd name="T9" fmla="*/ 10 h 86"/>
                    <a:gd name="T10" fmla="*/ 97 w 123"/>
                    <a:gd name="T11" fmla="*/ 4 h 86"/>
                    <a:gd name="T12" fmla="*/ 10 w 123"/>
                    <a:gd name="T13" fmla="*/ 55 h 86"/>
                    <a:gd name="T14" fmla="*/ 5 w 123"/>
                    <a:gd name="T15" fmla="*/ 7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3" h="86">
                      <a:moveTo>
                        <a:pt x="5" y="76"/>
                      </a:moveTo>
                      <a:cubicBezTo>
                        <a:pt x="9" y="83"/>
                        <a:pt x="19" y="86"/>
                        <a:pt x="26" y="82"/>
                      </a:cubicBezTo>
                      <a:cubicBezTo>
                        <a:pt x="113" y="31"/>
                        <a:pt x="113" y="31"/>
                        <a:pt x="113" y="31"/>
                      </a:cubicBezTo>
                      <a:cubicBezTo>
                        <a:pt x="120" y="27"/>
                        <a:pt x="123" y="18"/>
                        <a:pt x="118" y="10"/>
                      </a:cubicBezTo>
                      <a:cubicBezTo>
                        <a:pt x="118" y="10"/>
                        <a:pt x="118" y="10"/>
                        <a:pt x="118" y="10"/>
                      </a:cubicBezTo>
                      <a:cubicBezTo>
                        <a:pt x="114" y="3"/>
                        <a:pt x="105" y="0"/>
                        <a:pt x="97" y="4"/>
                      </a:cubicBezTo>
                      <a:cubicBezTo>
                        <a:pt x="10" y="55"/>
                        <a:pt x="10" y="55"/>
                        <a:pt x="10" y="55"/>
                      </a:cubicBezTo>
                      <a:cubicBezTo>
                        <a:pt x="3" y="59"/>
                        <a:pt x="0" y="68"/>
                        <a:pt x="5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>
                    <a:defRPr/>
                  </a:pPr>
                  <a:endParaRPr lang="zh-CN" altLang="en-US" ker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  <a:ea typeface="微软雅黑"/>
                  </a:endParaRPr>
                </a:p>
              </p:txBody>
            </p:sp>
            <p:sp>
              <p:nvSpPr>
                <p:cNvPr id="64" name="Freeform 79"/>
                <p:cNvSpPr/>
                <p:nvPr/>
              </p:nvSpPr>
              <p:spPr bwMode="auto">
                <a:xfrm>
                  <a:off x="5905" y="2399"/>
                  <a:ext cx="93" cy="22"/>
                </a:xfrm>
                <a:custGeom>
                  <a:avLst/>
                  <a:gdLst>
                    <a:gd name="T0" fmla="*/ 0 w 131"/>
                    <a:gd name="T1" fmla="*/ 15 h 31"/>
                    <a:gd name="T2" fmla="*/ 15 w 131"/>
                    <a:gd name="T3" fmla="*/ 31 h 31"/>
                    <a:gd name="T4" fmla="*/ 115 w 131"/>
                    <a:gd name="T5" fmla="*/ 31 h 31"/>
                    <a:gd name="T6" fmla="*/ 131 w 131"/>
                    <a:gd name="T7" fmla="*/ 15 h 31"/>
                    <a:gd name="T8" fmla="*/ 131 w 131"/>
                    <a:gd name="T9" fmla="*/ 15 h 31"/>
                    <a:gd name="T10" fmla="*/ 115 w 131"/>
                    <a:gd name="T11" fmla="*/ 0 h 31"/>
                    <a:gd name="T12" fmla="*/ 15 w 131"/>
                    <a:gd name="T13" fmla="*/ 0 h 31"/>
                    <a:gd name="T14" fmla="*/ 0 w 131"/>
                    <a:gd name="T15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1" h="31">
                      <a:moveTo>
                        <a:pt x="0" y="15"/>
                      </a:moveTo>
                      <a:cubicBezTo>
                        <a:pt x="0" y="24"/>
                        <a:pt x="7" y="31"/>
                        <a:pt x="15" y="31"/>
                      </a:cubicBezTo>
                      <a:cubicBezTo>
                        <a:pt x="115" y="31"/>
                        <a:pt x="115" y="31"/>
                        <a:pt x="115" y="31"/>
                      </a:cubicBezTo>
                      <a:cubicBezTo>
                        <a:pt x="124" y="31"/>
                        <a:pt x="131" y="24"/>
                        <a:pt x="131" y="15"/>
                      </a:cubicBezTo>
                      <a:cubicBezTo>
                        <a:pt x="131" y="15"/>
                        <a:pt x="131" y="15"/>
                        <a:pt x="131" y="15"/>
                      </a:cubicBezTo>
                      <a:cubicBezTo>
                        <a:pt x="131" y="7"/>
                        <a:pt x="124" y="0"/>
                        <a:pt x="1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>
                    <a:defRPr/>
                  </a:pPr>
                  <a:endParaRPr lang="zh-CN" altLang="en-US" ker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  <a:ea typeface="微软雅黑"/>
                  </a:endParaRPr>
                </a:p>
              </p:txBody>
            </p:sp>
            <p:sp>
              <p:nvSpPr>
                <p:cNvPr id="65" name="Freeform 80"/>
                <p:cNvSpPr/>
                <p:nvPr/>
              </p:nvSpPr>
              <p:spPr bwMode="auto">
                <a:xfrm>
                  <a:off x="5564" y="2160"/>
                  <a:ext cx="61" cy="87"/>
                </a:xfrm>
                <a:custGeom>
                  <a:avLst/>
                  <a:gdLst>
                    <a:gd name="T0" fmla="*/ 76 w 86"/>
                    <a:gd name="T1" fmla="*/ 119 h 123"/>
                    <a:gd name="T2" fmla="*/ 81 w 86"/>
                    <a:gd name="T3" fmla="*/ 97 h 123"/>
                    <a:gd name="T4" fmla="*/ 31 w 86"/>
                    <a:gd name="T5" fmla="*/ 10 h 123"/>
                    <a:gd name="T6" fmla="*/ 10 w 86"/>
                    <a:gd name="T7" fmla="*/ 5 h 123"/>
                    <a:gd name="T8" fmla="*/ 10 w 86"/>
                    <a:gd name="T9" fmla="*/ 5 h 123"/>
                    <a:gd name="T10" fmla="*/ 4 w 86"/>
                    <a:gd name="T11" fmla="*/ 26 h 123"/>
                    <a:gd name="T12" fmla="*/ 54 w 86"/>
                    <a:gd name="T13" fmla="*/ 113 h 123"/>
                    <a:gd name="T14" fmla="*/ 76 w 86"/>
                    <a:gd name="T15" fmla="*/ 119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6" h="123">
                      <a:moveTo>
                        <a:pt x="76" y="119"/>
                      </a:moveTo>
                      <a:cubicBezTo>
                        <a:pt x="83" y="114"/>
                        <a:pt x="86" y="105"/>
                        <a:pt x="81" y="97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27" y="3"/>
                        <a:pt x="17" y="0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3" y="9"/>
                        <a:pt x="0" y="19"/>
                        <a:pt x="4" y="26"/>
                      </a:cubicBezTo>
                      <a:cubicBezTo>
                        <a:pt x="54" y="113"/>
                        <a:pt x="54" y="113"/>
                        <a:pt x="54" y="113"/>
                      </a:cubicBezTo>
                      <a:cubicBezTo>
                        <a:pt x="59" y="120"/>
                        <a:pt x="68" y="123"/>
                        <a:pt x="76" y="1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>
                    <a:defRPr/>
                  </a:pPr>
                  <a:endParaRPr lang="zh-CN" altLang="en-US" ker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  <a:ea typeface="微软雅黑"/>
                  </a:endParaRPr>
                </a:p>
              </p:txBody>
            </p:sp>
            <p:sp>
              <p:nvSpPr>
                <p:cNvPr id="66" name="Freeform 81"/>
                <p:cNvSpPr/>
                <p:nvPr/>
              </p:nvSpPr>
              <p:spPr bwMode="auto">
                <a:xfrm>
                  <a:off x="5464" y="2260"/>
                  <a:ext cx="87" cy="62"/>
                </a:xfrm>
                <a:custGeom>
                  <a:avLst/>
                  <a:gdLst>
                    <a:gd name="T0" fmla="*/ 118 w 123"/>
                    <a:gd name="T1" fmla="*/ 76 h 86"/>
                    <a:gd name="T2" fmla="*/ 113 w 123"/>
                    <a:gd name="T3" fmla="*/ 55 h 86"/>
                    <a:gd name="T4" fmla="*/ 26 w 123"/>
                    <a:gd name="T5" fmla="*/ 4 h 86"/>
                    <a:gd name="T6" fmla="*/ 5 w 123"/>
                    <a:gd name="T7" fmla="*/ 10 h 86"/>
                    <a:gd name="T8" fmla="*/ 5 w 123"/>
                    <a:gd name="T9" fmla="*/ 10 h 86"/>
                    <a:gd name="T10" fmla="*/ 10 w 123"/>
                    <a:gd name="T11" fmla="*/ 31 h 86"/>
                    <a:gd name="T12" fmla="*/ 97 w 123"/>
                    <a:gd name="T13" fmla="*/ 82 h 86"/>
                    <a:gd name="T14" fmla="*/ 118 w 123"/>
                    <a:gd name="T15" fmla="*/ 7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3" h="86">
                      <a:moveTo>
                        <a:pt x="118" y="76"/>
                      </a:moveTo>
                      <a:cubicBezTo>
                        <a:pt x="123" y="68"/>
                        <a:pt x="120" y="59"/>
                        <a:pt x="113" y="55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18" y="0"/>
                        <a:pt x="9" y="3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0" y="18"/>
                        <a:pt x="3" y="27"/>
                        <a:pt x="10" y="31"/>
                      </a:cubicBezTo>
                      <a:cubicBezTo>
                        <a:pt x="97" y="82"/>
                        <a:pt x="97" y="82"/>
                        <a:pt x="97" y="82"/>
                      </a:cubicBezTo>
                      <a:cubicBezTo>
                        <a:pt x="105" y="86"/>
                        <a:pt x="114" y="83"/>
                        <a:pt x="118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>
                    <a:defRPr/>
                  </a:pPr>
                  <a:endParaRPr lang="zh-CN" altLang="en-US" ker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  <a:ea typeface="微软雅黑"/>
                  </a:endParaRPr>
                </a:p>
              </p:txBody>
            </p:sp>
            <p:sp>
              <p:nvSpPr>
                <p:cNvPr id="67" name="Freeform 82"/>
                <p:cNvSpPr/>
                <p:nvPr/>
              </p:nvSpPr>
              <p:spPr bwMode="auto">
                <a:xfrm>
                  <a:off x="5429" y="2399"/>
                  <a:ext cx="93" cy="22"/>
                </a:xfrm>
                <a:custGeom>
                  <a:avLst/>
                  <a:gdLst>
                    <a:gd name="T0" fmla="*/ 131 w 131"/>
                    <a:gd name="T1" fmla="*/ 15 h 31"/>
                    <a:gd name="T2" fmla="*/ 116 w 131"/>
                    <a:gd name="T3" fmla="*/ 0 h 31"/>
                    <a:gd name="T4" fmla="*/ 16 w 131"/>
                    <a:gd name="T5" fmla="*/ 0 h 31"/>
                    <a:gd name="T6" fmla="*/ 0 w 131"/>
                    <a:gd name="T7" fmla="*/ 15 h 31"/>
                    <a:gd name="T8" fmla="*/ 0 w 131"/>
                    <a:gd name="T9" fmla="*/ 15 h 31"/>
                    <a:gd name="T10" fmla="*/ 16 w 131"/>
                    <a:gd name="T11" fmla="*/ 31 h 31"/>
                    <a:gd name="T12" fmla="*/ 116 w 131"/>
                    <a:gd name="T13" fmla="*/ 31 h 31"/>
                    <a:gd name="T14" fmla="*/ 131 w 131"/>
                    <a:gd name="T15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1" h="31">
                      <a:moveTo>
                        <a:pt x="131" y="15"/>
                      </a:moveTo>
                      <a:cubicBezTo>
                        <a:pt x="131" y="7"/>
                        <a:pt x="124" y="0"/>
                        <a:pt x="1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24"/>
                        <a:pt x="7" y="31"/>
                        <a:pt x="16" y="31"/>
                      </a:cubicBezTo>
                      <a:cubicBezTo>
                        <a:pt x="116" y="31"/>
                        <a:pt x="116" y="31"/>
                        <a:pt x="116" y="31"/>
                      </a:cubicBezTo>
                      <a:cubicBezTo>
                        <a:pt x="124" y="31"/>
                        <a:pt x="131" y="24"/>
                        <a:pt x="13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>
                    <a:defRPr/>
                  </a:pPr>
                  <a:endParaRPr lang="zh-CN" altLang="en-US" ker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  <a:ea typeface="微软雅黑"/>
                  </a:endParaRPr>
                </a:p>
              </p:txBody>
            </p:sp>
            <p:sp>
              <p:nvSpPr>
                <p:cNvPr id="68" name="Freeform 83"/>
                <p:cNvSpPr/>
                <p:nvPr/>
              </p:nvSpPr>
              <p:spPr bwMode="auto">
                <a:xfrm>
                  <a:off x="5639" y="2633"/>
                  <a:ext cx="149" cy="22"/>
                </a:xfrm>
                <a:custGeom>
                  <a:avLst/>
                  <a:gdLst>
                    <a:gd name="T0" fmla="*/ 210 w 210"/>
                    <a:gd name="T1" fmla="*/ 16 h 31"/>
                    <a:gd name="T2" fmla="*/ 195 w 210"/>
                    <a:gd name="T3" fmla="*/ 0 h 31"/>
                    <a:gd name="T4" fmla="*/ 15 w 210"/>
                    <a:gd name="T5" fmla="*/ 0 h 31"/>
                    <a:gd name="T6" fmla="*/ 0 w 210"/>
                    <a:gd name="T7" fmla="*/ 16 h 31"/>
                    <a:gd name="T8" fmla="*/ 0 w 210"/>
                    <a:gd name="T9" fmla="*/ 16 h 31"/>
                    <a:gd name="T10" fmla="*/ 15 w 210"/>
                    <a:gd name="T11" fmla="*/ 31 h 31"/>
                    <a:gd name="T12" fmla="*/ 195 w 210"/>
                    <a:gd name="T13" fmla="*/ 31 h 31"/>
                    <a:gd name="T14" fmla="*/ 210 w 210"/>
                    <a:gd name="T15" fmla="*/ 1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0" h="31">
                      <a:moveTo>
                        <a:pt x="210" y="16"/>
                      </a:moveTo>
                      <a:cubicBezTo>
                        <a:pt x="210" y="7"/>
                        <a:pt x="203" y="0"/>
                        <a:pt x="19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4"/>
                        <a:pt x="7" y="31"/>
                        <a:pt x="15" y="31"/>
                      </a:cubicBezTo>
                      <a:cubicBezTo>
                        <a:pt x="195" y="31"/>
                        <a:pt x="195" y="31"/>
                        <a:pt x="195" y="31"/>
                      </a:cubicBezTo>
                      <a:cubicBezTo>
                        <a:pt x="203" y="31"/>
                        <a:pt x="210" y="24"/>
                        <a:pt x="210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>
                    <a:defRPr/>
                  </a:pPr>
                  <a:endParaRPr lang="zh-CN" altLang="en-US" ker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  <a:ea typeface="微软雅黑"/>
                  </a:endParaRPr>
                </a:p>
              </p:txBody>
            </p:sp>
            <p:sp>
              <p:nvSpPr>
                <p:cNvPr id="69" name="Freeform 84"/>
                <p:cNvSpPr/>
                <p:nvPr/>
              </p:nvSpPr>
              <p:spPr bwMode="auto">
                <a:xfrm>
                  <a:off x="5676" y="2664"/>
                  <a:ext cx="75" cy="27"/>
                </a:xfrm>
                <a:custGeom>
                  <a:avLst/>
                  <a:gdLst>
                    <a:gd name="T0" fmla="*/ 0 w 106"/>
                    <a:gd name="T1" fmla="*/ 0 h 38"/>
                    <a:gd name="T2" fmla="*/ 53 w 106"/>
                    <a:gd name="T3" fmla="*/ 38 h 38"/>
                    <a:gd name="T4" fmla="*/ 106 w 106"/>
                    <a:gd name="T5" fmla="*/ 0 h 38"/>
                    <a:gd name="T6" fmla="*/ 0 w 106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6" h="38">
                      <a:moveTo>
                        <a:pt x="0" y="0"/>
                      </a:moveTo>
                      <a:cubicBezTo>
                        <a:pt x="8" y="22"/>
                        <a:pt x="28" y="38"/>
                        <a:pt x="53" y="38"/>
                      </a:cubicBezTo>
                      <a:cubicBezTo>
                        <a:pt x="78" y="38"/>
                        <a:pt x="98" y="22"/>
                        <a:pt x="10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>
                    <a:defRPr/>
                  </a:pPr>
                  <a:endParaRPr lang="zh-CN" altLang="en-US" ker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  <a:ea typeface="微软雅黑"/>
                  </a:endParaRPr>
                </a:p>
              </p:txBody>
            </p:sp>
            <p:sp>
              <p:nvSpPr>
                <p:cNvPr id="70" name="Freeform 85"/>
                <p:cNvSpPr>
                  <a:spLocks noEditPoints="1"/>
                </p:cNvSpPr>
                <p:nvPr/>
              </p:nvSpPr>
              <p:spPr bwMode="auto">
                <a:xfrm>
                  <a:off x="5558" y="2254"/>
                  <a:ext cx="312" cy="331"/>
                </a:xfrm>
                <a:custGeom>
                  <a:avLst/>
                  <a:gdLst>
                    <a:gd name="T0" fmla="*/ 219 w 438"/>
                    <a:gd name="T1" fmla="*/ 0 h 465"/>
                    <a:gd name="T2" fmla="*/ 0 w 438"/>
                    <a:gd name="T3" fmla="*/ 219 h 465"/>
                    <a:gd name="T4" fmla="*/ 72 w 438"/>
                    <a:gd name="T5" fmla="*/ 381 h 465"/>
                    <a:gd name="T6" fmla="*/ 82 w 438"/>
                    <a:gd name="T7" fmla="*/ 390 h 465"/>
                    <a:gd name="T8" fmla="*/ 114 w 438"/>
                    <a:gd name="T9" fmla="*/ 465 h 465"/>
                    <a:gd name="T10" fmla="*/ 324 w 438"/>
                    <a:gd name="T11" fmla="*/ 465 h 465"/>
                    <a:gd name="T12" fmla="*/ 356 w 438"/>
                    <a:gd name="T13" fmla="*/ 390 h 465"/>
                    <a:gd name="T14" fmla="*/ 366 w 438"/>
                    <a:gd name="T15" fmla="*/ 381 h 465"/>
                    <a:gd name="T16" fmla="*/ 438 w 438"/>
                    <a:gd name="T17" fmla="*/ 219 h 465"/>
                    <a:gd name="T18" fmla="*/ 219 w 438"/>
                    <a:gd name="T19" fmla="*/ 0 h 465"/>
                    <a:gd name="T20" fmla="*/ 234 w 438"/>
                    <a:gd name="T21" fmla="*/ 323 h 465"/>
                    <a:gd name="T22" fmla="*/ 234 w 438"/>
                    <a:gd name="T23" fmla="*/ 342 h 465"/>
                    <a:gd name="T24" fmla="*/ 230 w 438"/>
                    <a:gd name="T25" fmla="*/ 353 h 465"/>
                    <a:gd name="T26" fmla="*/ 219 w 438"/>
                    <a:gd name="T27" fmla="*/ 357 h 465"/>
                    <a:gd name="T28" fmla="*/ 216 w 438"/>
                    <a:gd name="T29" fmla="*/ 357 h 465"/>
                    <a:gd name="T30" fmla="*/ 205 w 438"/>
                    <a:gd name="T31" fmla="*/ 353 h 465"/>
                    <a:gd name="T32" fmla="*/ 201 w 438"/>
                    <a:gd name="T33" fmla="*/ 342 h 465"/>
                    <a:gd name="T34" fmla="*/ 201 w 438"/>
                    <a:gd name="T35" fmla="*/ 325 h 465"/>
                    <a:gd name="T36" fmla="*/ 144 w 438"/>
                    <a:gd name="T37" fmla="*/ 311 h 465"/>
                    <a:gd name="T38" fmla="*/ 154 w 438"/>
                    <a:gd name="T39" fmla="*/ 271 h 465"/>
                    <a:gd name="T40" fmla="*/ 210 w 438"/>
                    <a:gd name="T41" fmla="*/ 286 h 465"/>
                    <a:gd name="T42" fmla="*/ 242 w 438"/>
                    <a:gd name="T43" fmla="*/ 265 h 465"/>
                    <a:gd name="T44" fmla="*/ 206 w 438"/>
                    <a:gd name="T45" fmla="*/ 235 h 465"/>
                    <a:gd name="T46" fmla="*/ 146 w 438"/>
                    <a:gd name="T47" fmla="*/ 173 h 465"/>
                    <a:gd name="T48" fmla="*/ 203 w 438"/>
                    <a:gd name="T49" fmla="*/ 113 h 465"/>
                    <a:gd name="T50" fmla="*/ 203 w 438"/>
                    <a:gd name="T51" fmla="*/ 96 h 465"/>
                    <a:gd name="T52" fmla="*/ 207 w 438"/>
                    <a:gd name="T53" fmla="*/ 85 h 465"/>
                    <a:gd name="T54" fmla="*/ 218 w 438"/>
                    <a:gd name="T55" fmla="*/ 81 h 465"/>
                    <a:gd name="T56" fmla="*/ 221 w 438"/>
                    <a:gd name="T57" fmla="*/ 81 h 465"/>
                    <a:gd name="T58" fmla="*/ 232 w 438"/>
                    <a:gd name="T59" fmla="*/ 85 h 465"/>
                    <a:gd name="T60" fmla="*/ 236 w 438"/>
                    <a:gd name="T61" fmla="*/ 96 h 465"/>
                    <a:gd name="T62" fmla="*/ 236 w 438"/>
                    <a:gd name="T63" fmla="*/ 111 h 465"/>
                    <a:gd name="T64" fmla="*/ 285 w 438"/>
                    <a:gd name="T65" fmla="*/ 122 h 465"/>
                    <a:gd name="T66" fmla="*/ 275 w 438"/>
                    <a:gd name="T67" fmla="*/ 160 h 465"/>
                    <a:gd name="T68" fmla="*/ 226 w 438"/>
                    <a:gd name="T69" fmla="*/ 149 h 465"/>
                    <a:gd name="T70" fmla="*/ 197 w 438"/>
                    <a:gd name="T71" fmla="*/ 168 h 465"/>
                    <a:gd name="T72" fmla="*/ 238 w 438"/>
                    <a:gd name="T73" fmla="*/ 197 h 465"/>
                    <a:gd name="T74" fmla="*/ 294 w 438"/>
                    <a:gd name="T75" fmla="*/ 260 h 465"/>
                    <a:gd name="T76" fmla="*/ 234 w 438"/>
                    <a:gd name="T77" fmla="*/ 323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38" h="465">
                      <a:moveTo>
                        <a:pt x="219" y="0"/>
                      </a:moveTo>
                      <a:cubicBezTo>
                        <a:pt x="98" y="0"/>
                        <a:pt x="0" y="98"/>
                        <a:pt x="0" y="219"/>
                      </a:cubicBezTo>
                      <a:cubicBezTo>
                        <a:pt x="0" y="283"/>
                        <a:pt x="28" y="341"/>
                        <a:pt x="72" y="381"/>
                      </a:cubicBezTo>
                      <a:cubicBezTo>
                        <a:pt x="72" y="382"/>
                        <a:pt x="78" y="387"/>
                        <a:pt x="82" y="390"/>
                      </a:cubicBezTo>
                      <a:cubicBezTo>
                        <a:pt x="102" y="408"/>
                        <a:pt x="114" y="436"/>
                        <a:pt x="114" y="465"/>
                      </a:cubicBezTo>
                      <a:cubicBezTo>
                        <a:pt x="324" y="465"/>
                        <a:pt x="324" y="465"/>
                        <a:pt x="324" y="465"/>
                      </a:cubicBezTo>
                      <a:cubicBezTo>
                        <a:pt x="324" y="436"/>
                        <a:pt x="336" y="408"/>
                        <a:pt x="356" y="390"/>
                      </a:cubicBezTo>
                      <a:cubicBezTo>
                        <a:pt x="360" y="387"/>
                        <a:pt x="366" y="382"/>
                        <a:pt x="366" y="381"/>
                      </a:cubicBezTo>
                      <a:cubicBezTo>
                        <a:pt x="410" y="341"/>
                        <a:pt x="438" y="283"/>
                        <a:pt x="438" y="219"/>
                      </a:cubicBezTo>
                      <a:cubicBezTo>
                        <a:pt x="438" y="98"/>
                        <a:pt x="340" y="0"/>
                        <a:pt x="219" y="0"/>
                      </a:cubicBezTo>
                      <a:close/>
                      <a:moveTo>
                        <a:pt x="234" y="323"/>
                      </a:moveTo>
                      <a:cubicBezTo>
                        <a:pt x="234" y="342"/>
                        <a:pt x="234" y="342"/>
                        <a:pt x="234" y="342"/>
                      </a:cubicBezTo>
                      <a:cubicBezTo>
                        <a:pt x="234" y="346"/>
                        <a:pt x="233" y="350"/>
                        <a:pt x="230" y="353"/>
                      </a:cubicBezTo>
                      <a:cubicBezTo>
                        <a:pt x="227" y="356"/>
                        <a:pt x="223" y="357"/>
                        <a:pt x="219" y="357"/>
                      </a:cubicBezTo>
                      <a:cubicBezTo>
                        <a:pt x="216" y="357"/>
                        <a:pt x="216" y="357"/>
                        <a:pt x="216" y="357"/>
                      </a:cubicBezTo>
                      <a:cubicBezTo>
                        <a:pt x="212" y="357"/>
                        <a:pt x="208" y="356"/>
                        <a:pt x="205" y="353"/>
                      </a:cubicBezTo>
                      <a:cubicBezTo>
                        <a:pt x="203" y="350"/>
                        <a:pt x="201" y="346"/>
                        <a:pt x="201" y="342"/>
                      </a:cubicBezTo>
                      <a:cubicBezTo>
                        <a:pt x="201" y="325"/>
                        <a:pt x="201" y="325"/>
                        <a:pt x="201" y="325"/>
                      </a:cubicBezTo>
                      <a:cubicBezTo>
                        <a:pt x="178" y="324"/>
                        <a:pt x="156" y="318"/>
                        <a:pt x="144" y="311"/>
                      </a:cubicBezTo>
                      <a:cubicBezTo>
                        <a:pt x="154" y="271"/>
                        <a:pt x="154" y="271"/>
                        <a:pt x="154" y="271"/>
                      </a:cubicBezTo>
                      <a:cubicBezTo>
                        <a:pt x="168" y="279"/>
                        <a:pt x="188" y="286"/>
                        <a:pt x="210" y="286"/>
                      </a:cubicBezTo>
                      <a:cubicBezTo>
                        <a:pt x="229" y="286"/>
                        <a:pt x="242" y="278"/>
                        <a:pt x="242" y="265"/>
                      </a:cubicBezTo>
                      <a:cubicBezTo>
                        <a:pt x="242" y="252"/>
                        <a:pt x="232" y="244"/>
                        <a:pt x="206" y="235"/>
                      </a:cubicBezTo>
                      <a:cubicBezTo>
                        <a:pt x="170" y="223"/>
                        <a:pt x="146" y="206"/>
                        <a:pt x="146" y="173"/>
                      </a:cubicBezTo>
                      <a:cubicBezTo>
                        <a:pt x="146" y="144"/>
                        <a:pt x="167" y="120"/>
                        <a:pt x="203" y="113"/>
                      </a:cubicBezTo>
                      <a:cubicBezTo>
                        <a:pt x="203" y="96"/>
                        <a:pt x="203" y="96"/>
                        <a:pt x="203" y="96"/>
                      </a:cubicBezTo>
                      <a:cubicBezTo>
                        <a:pt x="203" y="92"/>
                        <a:pt x="204" y="88"/>
                        <a:pt x="207" y="85"/>
                      </a:cubicBezTo>
                      <a:cubicBezTo>
                        <a:pt x="210" y="83"/>
                        <a:pt x="214" y="81"/>
                        <a:pt x="218" y="81"/>
                      </a:cubicBezTo>
                      <a:cubicBezTo>
                        <a:pt x="221" y="81"/>
                        <a:pt x="221" y="81"/>
                        <a:pt x="221" y="81"/>
                      </a:cubicBezTo>
                      <a:cubicBezTo>
                        <a:pt x="225" y="81"/>
                        <a:pt x="229" y="83"/>
                        <a:pt x="232" y="85"/>
                      </a:cubicBezTo>
                      <a:cubicBezTo>
                        <a:pt x="234" y="88"/>
                        <a:pt x="236" y="92"/>
                        <a:pt x="236" y="96"/>
                      </a:cubicBezTo>
                      <a:cubicBezTo>
                        <a:pt x="236" y="111"/>
                        <a:pt x="236" y="111"/>
                        <a:pt x="236" y="111"/>
                      </a:cubicBezTo>
                      <a:cubicBezTo>
                        <a:pt x="259" y="112"/>
                        <a:pt x="274" y="117"/>
                        <a:pt x="285" y="122"/>
                      </a:cubicBezTo>
                      <a:cubicBezTo>
                        <a:pt x="275" y="160"/>
                        <a:pt x="275" y="160"/>
                        <a:pt x="275" y="160"/>
                      </a:cubicBezTo>
                      <a:cubicBezTo>
                        <a:pt x="266" y="157"/>
                        <a:pt x="251" y="149"/>
                        <a:pt x="226" y="149"/>
                      </a:cubicBezTo>
                      <a:cubicBezTo>
                        <a:pt x="204" y="149"/>
                        <a:pt x="197" y="158"/>
                        <a:pt x="197" y="168"/>
                      </a:cubicBezTo>
                      <a:cubicBezTo>
                        <a:pt x="197" y="179"/>
                        <a:pt x="209" y="186"/>
                        <a:pt x="238" y="197"/>
                      </a:cubicBezTo>
                      <a:cubicBezTo>
                        <a:pt x="278" y="211"/>
                        <a:pt x="294" y="230"/>
                        <a:pt x="294" y="260"/>
                      </a:cubicBezTo>
                      <a:cubicBezTo>
                        <a:pt x="294" y="290"/>
                        <a:pt x="273" y="316"/>
                        <a:pt x="234" y="3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>
                    <a:defRPr/>
                  </a:pPr>
                  <a:endParaRPr lang="zh-CN" altLang="en-US" ker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  <a:ea typeface="微软雅黑"/>
                  </a:endParaRPr>
                </a:p>
              </p:txBody>
            </p:sp>
          </p:grpSp>
        </p:grpSp>
      </p:grpSp>
      <p:grpSp>
        <p:nvGrpSpPr>
          <p:cNvPr id="7" name="组 6"/>
          <p:cNvGrpSpPr/>
          <p:nvPr/>
        </p:nvGrpSpPr>
        <p:grpSpPr>
          <a:xfrm>
            <a:off x="6794729" y="2398942"/>
            <a:ext cx="4742146" cy="1152715"/>
            <a:chOff x="6794729" y="2606519"/>
            <a:chExt cx="4742146" cy="1152715"/>
          </a:xfrm>
        </p:grpSpPr>
        <p:sp>
          <p:nvSpPr>
            <p:cNvPr id="71" name="矩形 70"/>
            <p:cNvSpPr/>
            <p:nvPr/>
          </p:nvSpPr>
          <p:spPr>
            <a:xfrm>
              <a:off x="6805844" y="2606519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微软雅黑"/>
                </a:rPr>
                <a:t>主要论点</a:t>
              </a:r>
              <a:endParaRPr lang="zh-CN" alt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794729" y="3057503"/>
              <a:ext cx="4742146" cy="701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charset="0"/>
                  <a:ea typeface="微软雅黑" charset="0"/>
                </a:rPr>
                <a:t>根据研究活动的特征或认识层次，可以分为经验方法和理论研究；根据研究对象的规模和性质，可以分为战略研究方法和战术研究方法；以研究方法的规则性为依据</a:t>
              </a:r>
              <a:endParaRPr lang="zh-CN" altLang="en-US" sz="105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endParaRPr>
            </a:p>
          </p:txBody>
        </p:sp>
        <p:cxnSp>
          <p:nvCxnSpPr>
            <p:cNvPr id="79" name="直接连接符 51"/>
            <p:cNvCxnSpPr/>
            <p:nvPr/>
          </p:nvCxnSpPr>
          <p:spPr>
            <a:xfrm>
              <a:off x="6794729" y="2643000"/>
              <a:ext cx="0" cy="373685"/>
            </a:xfrm>
            <a:prstGeom prst="line">
              <a:avLst/>
            </a:prstGeom>
            <a:noFill/>
            <a:ln w="76200" cap="flat" cmpd="sng" algn="ctr">
              <a:solidFill>
                <a:srgbClr val="6416A6"/>
              </a:solidFill>
              <a:prstDash val="solid"/>
              <a:miter lim="800000"/>
            </a:ln>
            <a:effectLst/>
          </p:spPr>
        </p:cxnSp>
      </p:grpSp>
      <p:grpSp>
        <p:nvGrpSpPr>
          <p:cNvPr id="83" name="组 82"/>
          <p:cNvGrpSpPr/>
          <p:nvPr/>
        </p:nvGrpSpPr>
        <p:grpSpPr>
          <a:xfrm>
            <a:off x="6794729" y="3608895"/>
            <a:ext cx="4742146" cy="1152715"/>
            <a:chOff x="6794729" y="2606519"/>
            <a:chExt cx="4742146" cy="1152715"/>
          </a:xfrm>
        </p:grpSpPr>
        <p:sp>
          <p:nvSpPr>
            <p:cNvPr id="84" name="矩形 83"/>
            <p:cNvSpPr/>
            <p:nvPr/>
          </p:nvSpPr>
          <p:spPr>
            <a:xfrm>
              <a:off x="6805844" y="2606519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微软雅黑"/>
                </a:rPr>
                <a:t>主要论点</a:t>
              </a:r>
              <a:endParaRPr lang="zh-CN" alt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6794729" y="3057503"/>
              <a:ext cx="4742146" cy="701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charset="0"/>
                  <a:ea typeface="微软雅黑" charset="0"/>
                </a:rPr>
                <a:t>根据研究活动的特征或认识层次，可以分为经验方法和理论研究；根据研究对象的规模和性质，可以分为战略研究方法和战术研究方法；以研究方法的规则性为依据</a:t>
              </a:r>
              <a:endParaRPr lang="zh-CN" altLang="en-US" sz="105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endParaRPr>
            </a:p>
          </p:txBody>
        </p:sp>
        <p:cxnSp>
          <p:nvCxnSpPr>
            <p:cNvPr id="86" name="直接连接符 51"/>
            <p:cNvCxnSpPr/>
            <p:nvPr/>
          </p:nvCxnSpPr>
          <p:spPr>
            <a:xfrm>
              <a:off x="6794729" y="2643000"/>
              <a:ext cx="0" cy="373685"/>
            </a:xfrm>
            <a:prstGeom prst="line">
              <a:avLst/>
            </a:prstGeom>
            <a:noFill/>
            <a:ln w="76200" cap="flat" cmpd="sng" algn="ctr">
              <a:solidFill>
                <a:srgbClr val="6416A6"/>
              </a:solidFill>
              <a:prstDash val="solid"/>
              <a:miter lim="800000"/>
            </a:ln>
            <a:effectLst/>
          </p:spPr>
        </p:cxnSp>
      </p:grpSp>
      <p:grpSp>
        <p:nvGrpSpPr>
          <p:cNvPr id="87" name="组 86"/>
          <p:cNvGrpSpPr/>
          <p:nvPr/>
        </p:nvGrpSpPr>
        <p:grpSpPr>
          <a:xfrm>
            <a:off x="6794729" y="4818849"/>
            <a:ext cx="4742146" cy="1152715"/>
            <a:chOff x="6794729" y="2606519"/>
            <a:chExt cx="4742146" cy="1152715"/>
          </a:xfrm>
        </p:grpSpPr>
        <p:sp>
          <p:nvSpPr>
            <p:cNvPr id="88" name="矩形 87"/>
            <p:cNvSpPr/>
            <p:nvPr/>
          </p:nvSpPr>
          <p:spPr>
            <a:xfrm>
              <a:off x="6805844" y="2606519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微软雅黑"/>
                </a:rPr>
                <a:t>主要论点</a:t>
              </a:r>
              <a:endParaRPr lang="zh-CN" alt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ea typeface="微软雅黑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794729" y="3057503"/>
              <a:ext cx="4742146" cy="701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charset="0"/>
                  <a:ea typeface="微软雅黑" charset="0"/>
                </a:rPr>
                <a:t>根据研究活动的特征或认识层次，可以分为经验方法和理论研究；根据研究对象的规模和性质，可以分为战略研究方法和战术研究方法；以研究方法的规则性为依据</a:t>
              </a:r>
              <a:endParaRPr lang="zh-CN" altLang="en-US" sz="105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endParaRPr>
            </a:p>
          </p:txBody>
        </p:sp>
        <p:cxnSp>
          <p:nvCxnSpPr>
            <p:cNvPr id="90" name="直接连接符 51"/>
            <p:cNvCxnSpPr/>
            <p:nvPr/>
          </p:nvCxnSpPr>
          <p:spPr>
            <a:xfrm>
              <a:off x="6794729" y="2643000"/>
              <a:ext cx="0" cy="373685"/>
            </a:xfrm>
            <a:prstGeom prst="line">
              <a:avLst/>
            </a:prstGeom>
            <a:noFill/>
            <a:ln w="76200" cap="flat" cmpd="sng" algn="ctr">
              <a:solidFill>
                <a:srgbClr val="6416A6"/>
              </a:solidFill>
              <a:prstDash val="solid"/>
              <a:miter lim="800000"/>
            </a:ln>
            <a:effectLst/>
          </p:spPr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6164479"/>
            <a:ext cx="1451453" cy="446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35064" y="4866468"/>
            <a:ext cx="10321872" cy="1053885"/>
          </a:xfrm>
        </p:spPr>
        <p:txBody>
          <a:bodyPr/>
          <a:lstStyle/>
          <a:p>
            <a:r>
              <a:rPr kumimoji="1" lang="zh-CN" altLang="en-US" dirty="0"/>
              <a:t>论文结构</a:t>
            </a:r>
            <a:endParaRPr kumimoji="1" lang="zh-CN" altLang="en-US" dirty="0"/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9"/>
          <a:stretch>
            <a:fillRect/>
          </a:stretch>
        </p:blipFill>
        <p:spPr>
          <a:xfrm>
            <a:off x="0" y="1"/>
            <a:ext cx="12192000" cy="4866468"/>
          </a:xfrm>
        </p:spPr>
      </p:pic>
      <p:sp>
        <p:nvSpPr>
          <p:cNvPr id="6" name="矩形 5"/>
          <p:cNvSpPr/>
          <p:nvPr/>
        </p:nvSpPr>
        <p:spPr>
          <a:xfrm>
            <a:off x="4923297" y="3735092"/>
            <a:ext cx="2345408" cy="743918"/>
          </a:xfrm>
          <a:prstGeom prst="rect">
            <a:avLst/>
          </a:prstGeom>
          <a:solidFill>
            <a:srgbClr val="641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第二部分</a:t>
            </a:r>
            <a:endParaRPr kumimoji="1" lang="zh-CN" altLang="en-US" sz="2800" b="1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598" y="313809"/>
            <a:ext cx="1451453" cy="446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en-US" altLang="zh-CN" dirty="0"/>
              <a:t>| </a:t>
            </a:r>
            <a:r>
              <a:rPr kumimoji="1" lang="zh-CN" altLang="en-US" dirty="0"/>
              <a:t>论文结构</a:t>
            </a:r>
            <a:endParaRPr kumimoji="1" lang="zh-CN" altLang="en-US" dirty="0"/>
          </a:p>
        </p:txBody>
      </p:sp>
      <p:sp>
        <p:nvSpPr>
          <p:cNvPr id="118" name="直角三角形 117"/>
          <p:cNvSpPr/>
          <p:nvPr/>
        </p:nvSpPr>
        <p:spPr>
          <a:xfrm flipH="1">
            <a:off x="7373256" y="2304862"/>
            <a:ext cx="4818743" cy="4569891"/>
          </a:xfrm>
          <a:prstGeom prst="rtTriangle">
            <a:avLst/>
          </a:prstGeom>
          <a:solidFill>
            <a:srgbClr val="FE3896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直角三角形 118"/>
          <p:cNvSpPr/>
          <p:nvPr/>
        </p:nvSpPr>
        <p:spPr>
          <a:xfrm flipH="1">
            <a:off x="6313713" y="1300036"/>
            <a:ext cx="5878286" cy="5574717"/>
          </a:xfrm>
          <a:prstGeom prst="rtTriangle">
            <a:avLst/>
          </a:prstGeom>
          <a:solidFill>
            <a:srgbClr val="8971E1">
              <a:lumMod val="75000"/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直角三角形 119"/>
          <p:cNvSpPr/>
          <p:nvPr/>
        </p:nvSpPr>
        <p:spPr>
          <a:xfrm flipH="1">
            <a:off x="8461828" y="3324044"/>
            <a:ext cx="3730171" cy="3537536"/>
          </a:xfrm>
          <a:prstGeom prst="rtTriangle">
            <a:avLst/>
          </a:prstGeom>
          <a:solidFill>
            <a:srgbClr val="8971E1">
              <a:lumMod val="75000"/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" name="直角三角形 120"/>
          <p:cNvSpPr/>
          <p:nvPr/>
        </p:nvSpPr>
        <p:spPr>
          <a:xfrm flipH="1">
            <a:off x="9582844" y="4358837"/>
            <a:ext cx="2612571" cy="2477651"/>
          </a:xfrm>
          <a:prstGeom prst="rtTriangle">
            <a:avLst/>
          </a:prstGeom>
          <a:solidFill>
            <a:srgbClr val="4E19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50533" y="773506"/>
            <a:ext cx="5297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416A6"/>
                </a:solidFill>
                <a:cs typeface="Open Sans Semibold" panose="020B0706030804020204" pitchFamily="34" charset="0"/>
              </a:rPr>
              <a:t>论文结构</a:t>
            </a:r>
            <a:endParaRPr lang="zh-CN" altLang="en-US" sz="3200" dirty="0">
              <a:solidFill>
                <a:srgbClr val="6416A6"/>
              </a:solidFill>
              <a:cs typeface="Open Sans Semibold" panose="020B0706030804020204" pitchFamily="34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10990" y="2191034"/>
            <a:ext cx="57644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cs typeface="Open Sans" panose="020B0606030504020204" pitchFamily="34" charset="0"/>
              </a:rPr>
              <a:t>古典文学常见论文一词，谓交谈辞章或交流思想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cs typeface="Open Sans" panose="020B0606030504020204" pitchFamily="34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609600" y="1836331"/>
            <a:ext cx="311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6416A6"/>
                </a:solidFill>
                <a:cs typeface="Open Sans Semibold" panose="020B0706030804020204" pitchFamily="34" charset="0"/>
              </a:rPr>
              <a:t>01-----</a:t>
            </a:r>
            <a:r>
              <a:rPr lang="zh-CN" altLang="en-US" b="1" dirty="0">
                <a:solidFill>
                  <a:srgbClr val="6416A6"/>
                </a:solidFill>
                <a:cs typeface="Open Sans Semibold" panose="020B0706030804020204" pitchFamily="34" charset="0"/>
              </a:rPr>
              <a:t>结构一</a:t>
            </a:r>
            <a:endParaRPr lang="zh-CN" altLang="en-US" b="1" dirty="0">
              <a:solidFill>
                <a:srgbClr val="6416A6"/>
              </a:solidFill>
              <a:cs typeface="Open Sans Semibold" panose="020B0706030804020204" pitchFamily="34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08880" y="3301103"/>
            <a:ext cx="57665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cs typeface="Open Sans" panose="020B0606030504020204" pitchFamily="34" charset="0"/>
              </a:rPr>
              <a:t>当代，论文常用来指进行各个学术领域的研究和描述学术研究成果的文章，简称之为论文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cs typeface="Open Sans" panose="020B0606030504020204" pitchFamily="34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607490" y="2946400"/>
            <a:ext cx="311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6416A6"/>
                </a:solidFill>
                <a:cs typeface="Open Sans Semibold" panose="020B0706030804020204" pitchFamily="34" charset="0"/>
              </a:rPr>
              <a:t>02-----</a:t>
            </a:r>
            <a:r>
              <a:rPr lang="zh-CN" altLang="en-US" b="1" dirty="0">
                <a:solidFill>
                  <a:srgbClr val="6416A6"/>
                </a:solidFill>
                <a:cs typeface="Open Sans Semibold" panose="020B0706030804020204" pitchFamily="34" charset="0"/>
              </a:rPr>
              <a:t>结构二</a:t>
            </a:r>
            <a:endParaRPr lang="zh-CN" altLang="en-US" b="1" dirty="0">
              <a:solidFill>
                <a:srgbClr val="6416A6"/>
              </a:solidFill>
              <a:cs typeface="Open Sans Semibold" panose="020B0706030804020204" pitchFamily="34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04074" y="4384471"/>
            <a:ext cx="57665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cs typeface="Open Sans" panose="020B0606030504020204" pitchFamily="34" charset="0"/>
              </a:rPr>
              <a:t>它既是探讨问题进行学术研究的一种手段，又是描述学术研究成果进行学术交流的一种工具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cs typeface="Open Sans" panose="020B060603050402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07490" y="4029075"/>
            <a:ext cx="388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6416A6"/>
                </a:solidFill>
                <a:cs typeface="Open Sans Semibold" panose="020B0706030804020204" pitchFamily="34" charset="0"/>
              </a:rPr>
              <a:t>03-----</a:t>
            </a:r>
            <a:r>
              <a:rPr lang="zh-CN" altLang="en-US" b="1" dirty="0">
                <a:solidFill>
                  <a:srgbClr val="6416A6"/>
                </a:solidFill>
                <a:cs typeface="Open Sans Semibold" panose="020B0706030804020204" pitchFamily="34" charset="0"/>
              </a:rPr>
              <a:t>结构三</a:t>
            </a:r>
            <a:endParaRPr lang="zh-CN" altLang="en-US" b="1" dirty="0">
              <a:solidFill>
                <a:srgbClr val="6416A6"/>
              </a:solidFill>
              <a:cs typeface="Open Sans Semibold" panose="020B0706030804020204" pitchFamily="34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08881" y="5495028"/>
            <a:ext cx="57665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cs typeface="Open Sans" panose="020B0606030504020204" pitchFamily="34" charset="0"/>
              </a:rPr>
              <a:t>它包括学年论文、毕业论文、学位论文、科技论文、成果论文等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cs typeface="Open Sans" panose="020B0606030504020204" pitchFamily="3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607490" y="5140325"/>
            <a:ext cx="311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6416A6"/>
                </a:solidFill>
                <a:cs typeface="Open Sans Semibold" panose="020B0706030804020204" pitchFamily="34" charset="0"/>
              </a:rPr>
              <a:t>04-----</a:t>
            </a:r>
            <a:r>
              <a:rPr lang="zh-CN" altLang="en-US" b="1" dirty="0">
                <a:solidFill>
                  <a:srgbClr val="6416A6"/>
                </a:solidFill>
                <a:cs typeface="Open Sans Semibold" panose="020B0706030804020204" pitchFamily="34" charset="0"/>
              </a:rPr>
              <a:t>结构四</a:t>
            </a:r>
            <a:endParaRPr lang="zh-CN" altLang="en-US" b="1" dirty="0">
              <a:solidFill>
                <a:srgbClr val="6416A6"/>
              </a:solidFill>
              <a:cs typeface="Open Sans Semibold" panose="020B0706030804020204" pitchFamily="34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624456" y="5940124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prstClr val="white"/>
                </a:solidFill>
                <a:cs typeface="Open Sans Semibold" panose="020B0706030804020204" pitchFamily="34" charset="0"/>
              </a:rPr>
              <a:t>01</a:t>
            </a:r>
            <a:endParaRPr lang="zh-CN" altLang="en-US" sz="3200" dirty="0">
              <a:solidFill>
                <a:prstClr val="white"/>
              </a:solidFill>
              <a:cs typeface="Open Sans Semibold" panose="020B0706030804020204" pitchFamily="34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9971313" y="5432018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prstClr val="white"/>
                </a:solidFill>
                <a:cs typeface="Open Sans Semibold" panose="020B0706030804020204" pitchFamily="34" charset="0"/>
              </a:rPr>
              <a:t>02</a:t>
            </a:r>
            <a:endParaRPr lang="zh-CN" altLang="en-US" sz="3200" dirty="0">
              <a:solidFill>
                <a:prstClr val="white"/>
              </a:solidFill>
              <a:cs typeface="Open Sans Semibold" panose="020B0706030804020204" pitchFamily="34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9332682" y="494910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prstClr val="white"/>
                </a:solidFill>
                <a:cs typeface="Open Sans Semibold" panose="020B0706030804020204" pitchFamily="34" charset="0"/>
              </a:rPr>
              <a:t>03</a:t>
            </a:r>
            <a:endParaRPr lang="zh-CN" altLang="en-US" sz="3200" dirty="0">
              <a:solidFill>
                <a:prstClr val="white"/>
              </a:solidFill>
              <a:cs typeface="Open Sans Semibold" panose="020B0706030804020204" pitchFamily="34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8665028" y="446376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prstClr val="white"/>
                </a:solidFill>
                <a:cs typeface="Open Sans Semibold" panose="020B0706030804020204" pitchFamily="34" charset="0"/>
              </a:rPr>
              <a:t>04</a:t>
            </a:r>
            <a:endParaRPr lang="zh-CN" altLang="en-US" sz="3200" dirty="0">
              <a:solidFill>
                <a:prstClr val="white"/>
              </a:solidFill>
              <a:cs typeface="Open Sans Semibold" panose="020B0706030804020204" pitchFamily="3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74884" y="1486849"/>
            <a:ext cx="5548330" cy="45719"/>
          </a:xfrm>
          <a:prstGeom prst="rect">
            <a:avLst/>
          </a:prstGeom>
          <a:solidFill>
            <a:srgbClr val="6416A6"/>
          </a:solidFill>
          <a:ln w="12700" cap="flat" cmpd="sng" algn="ctr">
            <a:solidFill>
              <a:srgbClr val="6416A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8002205" y="1489125"/>
            <a:ext cx="1666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cs typeface="Open Sans Semibold" panose="020B0706030804020204" pitchFamily="34" charset="0"/>
              </a:rPr>
              <a:t>尊重客户</a:t>
            </a:r>
            <a:endParaRPr lang="zh-CN" altLang="en-US" sz="2000" dirty="0">
              <a:solidFill>
                <a:prstClr val="white"/>
              </a:solidFill>
              <a:cs typeface="Open Sans Semibold" panose="020B0706030804020204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29" y="833652"/>
            <a:ext cx="1451453" cy="446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en-US" altLang="zh-CN" dirty="0"/>
              <a:t>| </a:t>
            </a:r>
            <a:r>
              <a:rPr kumimoji="1" lang="zh-CN" altLang="en-US" dirty="0"/>
              <a:t>论文结构</a:t>
            </a:r>
            <a:endParaRPr kumimoji="1" lang="zh-CN" altLang="en-US" dirty="0"/>
          </a:p>
        </p:txBody>
      </p:sp>
      <p:graphicFrame>
        <p:nvGraphicFramePr>
          <p:cNvPr id="33" name="图表 32"/>
          <p:cNvGraphicFramePr/>
          <p:nvPr/>
        </p:nvGraphicFramePr>
        <p:xfrm>
          <a:off x="-133350" y="3214761"/>
          <a:ext cx="12820650" cy="4014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34" name="直接连接符 33"/>
          <p:cNvCxnSpPr/>
          <p:nvPr/>
        </p:nvCxnSpPr>
        <p:spPr>
          <a:xfrm>
            <a:off x="10459418" y="2319032"/>
            <a:ext cx="0" cy="1791458"/>
          </a:xfrm>
          <a:prstGeom prst="line">
            <a:avLst/>
          </a:prstGeom>
          <a:ln w="25400" cap="rnd">
            <a:solidFill>
              <a:srgbClr val="4E195C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706559" y="4503449"/>
            <a:ext cx="0" cy="1444307"/>
          </a:xfrm>
          <a:prstGeom prst="line">
            <a:avLst/>
          </a:prstGeom>
          <a:ln w="25400" cap="rnd">
            <a:solidFill>
              <a:srgbClr val="DDDDD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082988" y="3588013"/>
            <a:ext cx="0" cy="2359743"/>
          </a:xfrm>
          <a:prstGeom prst="line">
            <a:avLst/>
          </a:prstGeom>
          <a:ln w="25400" cap="rnd">
            <a:solidFill>
              <a:srgbClr val="DDDDD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779970" y="2885862"/>
            <a:ext cx="1973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4E19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关键词是从论文的题名、提要和正文中选取出来的，是对表述论文的中心内容有实质意义的词汇</a:t>
            </a:r>
            <a:endParaRPr lang="zh-CN" altLang="en-US" sz="1600" dirty="0">
              <a:solidFill>
                <a:srgbClr val="4E195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050386" y="2153684"/>
            <a:ext cx="1973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4E19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关键词是用作计算机系统标引论文内容特征的词语，便于信息系统汇集，以供读者检索</a:t>
            </a:r>
            <a:endParaRPr lang="zh-CN" altLang="en-US" sz="1600" dirty="0">
              <a:solidFill>
                <a:srgbClr val="4E195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406189" y="1151070"/>
            <a:ext cx="21064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4E19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每篇论文一般选取</a:t>
            </a:r>
            <a:r>
              <a:rPr lang="en-US" altLang="zh-CN" sz="1600" dirty="0">
                <a:solidFill>
                  <a:srgbClr val="4E19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3-8</a:t>
            </a:r>
            <a:r>
              <a:rPr lang="zh-CN" altLang="en-US" sz="1600" dirty="0">
                <a:solidFill>
                  <a:srgbClr val="4E19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个词汇作为关键词，另起一行，排在“提要”的左下方</a:t>
            </a:r>
            <a:endParaRPr lang="zh-CN" altLang="en-US" sz="1600" dirty="0">
              <a:solidFill>
                <a:srgbClr val="4E195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72367" y="743775"/>
            <a:ext cx="4415209" cy="1876482"/>
          </a:xfrm>
          <a:prstGeom prst="rect">
            <a:avLst/>
          </a:prstGeom>
          <a:solidFill>
            <a:srgbClr val="641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04848" y="950843"/>
            <a:ext cx="4150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anose="020B0706030804020204" pitchFamily="34" charset="0"/>
              </a:rPr>
              <a:t>结构知识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Semibold" panose="020B0706030804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9837" y="1702533"/>
            <a:ext cx="433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要求准确、简练、醒目、新颖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Graphic spid="33" grpId="0">
        <p:bldAsOne/>
      </p:bldGraphic>
      <p:bldP spid="37" grpId="0"/>
      <p:bldP spid="38" grpId="0"/>
      <p:bldP spid="39" grpId="0"/>
      <p:bldP spid="40" grpId="0" animBg="1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页面">
  <a:themeElements>
    <a:clrScheme name="自定义 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238AC2"/>
      </a:accent1>
      <a:accent2>
        <a:srgbClr val="55677E"/>
      </a:accent2>
      <a:accent3>
        <a:srgbClr val="48D7C4"/>
      </a:accent3>
      <a:accent4>
        <a:srgbClr val="F6AA3E"/>
      </a:accent4>
      <a:accent5>
        <a:srgbClr val="A3D56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2791</Words>
  <Application>WPS 演示</Application>
  <PresentationFormat>宽屏</PresentationFormat>
  <Paragraphs>277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7" baseType="lpstr">
      <vt:lpstr>Arial</vt:lpstr>
      <vt:lpstr>方正书宋_GBK</vt:lpstr>
      <vt:lpstr>Wingdings</vt:lpstr>
      <vt:lpstr>Segoe UI</vt:lpstr>
      <vt:lpstr>微软雅黑</vt:lpstr>
      <vt:lpstr>Microsoft YaHei</vt:lpstr>
      <vt:lpstr>汉仪旗黑</vt:lpstr>
      <vt:lpstr>微软雅黑</vt:lpstr>
      <vt:lpstr>Thonburi</vt:lpstr>
      <vt:lpstr>微软雅黑</vt:lpstr>
      <vt:lpstr>Segoe UI Light</vt:lpstr>
      <vt:lpstr>Calibri</vt:lpstr>
      <vt:lpstr>宋体</vt:lpstr>
      <vt:lpstr>Open Sans Semibold</vt:lpstr>
      <vt:lpstr>苹方-简</vt:lpstr>
      <vt:lpstr>Open Sans</vt:lpstr>
      <vt:lpstr>Open Sans Light</vt:lpstr>
      <vt:lpstr>等线</vt:lpstr>
      <vt:lpstr>汉仪中等线KW</vt:lpstr>
      <vt:lpstr>宋体</vt:lpstr>
      <vt:lpstr>Arial Unicode MS</vt:lpstr>
      <vt:lpstr>等线 Light</vt:lpstr>
      <vt:lpstr>Helvetica Neue</vt:lpstr>
      <vt:lpstr>汉仪书宋二KW</vt:lpstr>
      <vt:lpstr>Office 主题​​</vt:lpstr>
      <vt:lpstr>模板页面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杨隆琳</dc:title>
  <dc:creator>杨 琳;杨隆琳</dc:creator>
  <cp:keywords>杨隆琳</cp:keywords>
  <cp:category>杨隆琳</cp:category>
  <cp:lastModifiedBy>aiemu</cp:lastModifiedBy>
  <cp:revision>49</cp:revision>
  <dcterms:created xsi:type="dcterms:W3CDTF">2020-12-24T03:08:46Z</dcterms:created>
  <dcterms:modified xsi:type="dcterms:W3CDTF">2020-12-24T03:08:46Z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