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style1.xml" ContentType="application/vnd.ms-office.chartstyle+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5" r:id="rId3"/>
    <p:sldId id="266" r:id="rId5"/>
    <p:sldId id="267" r:id="rId6"/>
    <p:sldId id="268" r:id="rId7"/>
    <p:sldId id="258" r:id="rId8"/>
    <p:sldId id="274" r:id="rId9"/>
    <p:sldId id="259" r:id="rId10"/>
    <p:sldId id="275" r:id="rId11"/>
    <p:sldId id="276" r:id="rId12"/>
    <p:sldId id="260" r:id="rId13"/>
    <p:sldId id="277" r:id="rId14"/>
    <p:sldId id="261" r:id="rId15"/>
    <p:sldId id="262" r:id="rId16"/>
    <p:sldId id="278" r:id="rId17"/>
    <p:sldId id="279" r:id="rId18"/>
    <p:sldId id="263" r:id="rId19"/>
    <p:sldId id="27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318E"/>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70" autoAdjust="0"/>
    <p:restoredTop sz="94660"/>
  </p:normalViewPr>
  <p:slideViewPr>
    <p:cSldViewPr snapToGrid="0" showGuides="1">
      <p:cViewPr>
        <p:scale>
          <a:sx n="100" d="100"/>
          <a:sy n="100" d="100"/>
        </p:scale>
        <p:origin x="706" y="662"/>
      </p:cViewPr>
      <p:guideLst>
        <p:guide orient="horz" pos="2319"/>
        <p:guide pos="3840"/>
        <p:guide pos="416"/>
        <p:guide pos="7256"/>
        <p:guide orient="horz" pos="981"/>
        <p:guide orient="horz" pos="3928"/>
        <p:guide orient="horz" pos="3864"/>
        <p:guide pos="2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defRPr>
          </a:pPr>
        </a:p>
      </c:txPr>
    </c:title>
    <c:autoTitleDeleted val="0"/>
    <c:plotArea>
      <c:layout/>
      <c:barChart>
        <c:barDir val="bar"/>
        <c:grouping val="clustered"/>
        <c:varyColors val="0"/>
        <c:ser>
          <c:idx val="0"/>
          <c:order val="0"/>
          <c:tx>
            <c:strRef>
              <c:f>Sheet1!$B$1</c:f>
              <c:strCache>
                <c:ptCount val="1"/>
                <c:pt idx="0">
                  <c:v>系列 1</c:v>
                </c:pt>
              </c:strCache>
            </c:strRef>
          </c:tx>
          <c:spPr>
            <a:solidFill>
              <a:schemeClr val="tx1">
                <a:lumMod val="65000"/>
                <a:lumOff val="3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bg1">
                <a:lumMod val="7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rgbClr val="5C307D"/>
            </a:solidFill>
            <a:ln>
              <a:noFill/>
            </a:ln>
            <a:effectLst/>
          </c:spPr>
          <c:invertIfNegative val="0"/>
          <c:dPt>
            <c:idx val="0"/>
            <c:invertIfNegative val="0"/>
            <c:bubble3D val="0"/>
            <c:spPr>
              <a:solidFill>
                <a:srgbClr val="82318E"/>
              </a:solidFill>
              <a:ln>
                <a:noFill/>
              </a:ln>
              <a:effectLst/>
            </c:spPr>
          </c:dPt>
          <c:dPt>
            <c:idx val="1"/>
            <c:invertIfNegative val="0"/>
            <c:bubble3D val="0"/>
            <c:spPr>
              <a:solidFill>
                <a:srgbClr val="82318E"/>
              </a:solidFill>
              <a:ln>
                <a:noFill/>
              </a:ln>
              <a:effectLst/>
            </c:spPr>
          </c:dPt>
          <c:dPt>
            <c:idx val="2"/>
            <c:invertIfNegative val="0"/>
            <c:bubble3D val="0"/>
            <c:spPr>
              <a:solidFill>
                <a:srgbClr val="82318E"/>
              </a:solidFill>
              <a:ln>
                <a:noFill/>
              </a:ln>
              <a:effectLst/>
            </c:spPr>
          </c:dPt>
          <c:dPt>
            <c:idx val="3"/>
            <c:invertIfNegative val="0"/>
            <c:bubble3D val="0"/>
            <c:spPr>
              <a:solidFill>
                <a:srgbClr val="82318E"/>
              </a:solidFill>
              <a:ln>
                <a:noFill/>
              </a:ln>
              <a:effectLst/>
            </c:spPr>
          </c:dPt>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82"/>
        <c:axId val="342718160"/>
        <c:axId val="266475136"/>
      </c:barChart>
      <c:catAx>
        <c:axId val="342718160"/>
        <c:scaling>
          <c:orientation val="minMax"/>
        </c:scaling>
        <c:delete val="0"/>
        <c:axPos val="l"/>
        <c:numFmt formatCode="General" sourceLinked="1"/>
        <c:majorTickMark val="none"/>
        <c:minorTickMark val="none"/>
        <c:tickLblPos val="nextTo"/>
        <c:spPr>
          <a:noFill/>
          <a:ln w="9525" cap="flat" cmpd="sng" algn="ctr">
            <a:solidFill>
              <a:schemeClr val="tx1">
                <a:lumMod val="75000"/>
                <a:lumOff val="2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defRPr>
            </a:pPr>
          </a:p>
        </c:txPr>
        <c:crossAx val="266475136"/>
        <c:crosses val="autoZero"/>
        <c:auto val="1"/>
        <c:lblAlgn val="ctr"/>
        <c:lblOffset val="100"/>
        <c:noMultiLvlLbl val="0"/>
      </c:catAx>
      <c:valAx>
        <c:axId val="266475136"/>
        <c:scaling>
          <c:orientation val="minMax"/>
        </c:scaling>
        <c:delete val="0"/>
        <c:axPos val="b"/>
        <c:majorGridlines>
          <c:spPr>
            <a:ln w="9525" cap="flat" cmpd="sng" algn="ctr">
              <a:solidFill>
                <a:schemeClr val="bg1">
                  <a:lumMod val="7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defRPr>
            </a:pPr>
          </a:p>
        </c:txPr>
        <c:crossAx val="3427181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defRPr>
          </a:pPr>
        </a:p>
      </c:txPr>
    </c:legend>
    <c:plotVisOnly val="1"/>
    <c:dispBlanksAs val="gap"/>
    <c:showDLblsOverMax val="0"/>
  </c:chart>
  <c:spPr>
    <a:noFill/>
    <a:ln>
      <a:noFill/>
    </a:ln>
    <a:effectLst/>
  </c:spPr>
  <c:txPr>
    <a:bodyPr/>
    <a:lstStyle/>
    <a:p>
      <a:pPr>
        <a:defRPr lang="zh-CN">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1787045896988"/>
          <c:y val="0.112497482607308"/>
          <c:w val="0.72681013569831"/>
          <c:h val="0.753553428071583"/>
        </c:manualLayout>
      </c:layout>
      <c:pieChart>
        <c:varyColors val="1"/>
        <c:ser>
          <c:idx val="0"/>
          <c:order val="0"/>
          <c:tx>
            <c:strRef>
              <c:f>Sheet1!$B$1</c:f>
              <c:strCache>
                <c:ptCount val="1"/>
                <c:pt idx="0">
                  <c:v>交易额</c:v>
                </c:pt>
              </c:strCache>
            </c:strRef>
          </c:tx>
          <c:spPr>
            <a:solidFill>
              <a:sysClr val="windowText" lastClr="000000">
                <a:lumMod val="95000"/>
                <a:lumOff val="5000"/>
              </a:sysClr>
            </a:solidFill>
            <a:ln w="19050">
              <a:solidFill>
                <a:sysClr val="window" lastClr="FFFFFF"/>
              </a:solidFill>
            </a:ln>
          </c:spPr>
          <c:explosion val="0"/>
          <c:dPt>
            <c:idx val="0"/>
            <c:bubble3D val="0"/>
            <c:spPr>
              <a:solidFill>
                <a:sysClr val="windowText" lastClr="000000">
                  <a:lumMod val="65000"/>
                  <a:lumOff val="35000"/>
                </a:sysClr>
              </a:solidFill>
              <a:ln w="19050">
                <a:solidFill>
                  <a:sysClr val="window" lastClr="FFFFFF"/>
                </a:solidFill>
              </a:ln>
            </c:spPr>
          </c:dPt>
          <c:dPt>
            <c:idx val="1"/>
            <c:bubble3D val="0"/>
            <c:spPr>
              <a:solidFill>
                <a:sysClr val="window" lastClr="FFFFFF">
                  <a:lumMod val="75000"/>
                </a:sysClr>
              </a:solidFill>
              <a:ln w="19050">
                <a:solidFill>
                  <a:sysClr val="window" lastClr="FFFFFF"/>
                </a:solidFill>
              </a:ln>
            </c:spPr>
          </c:dPt>
          <c:dPt>
            <c:idx val="2"/>
            <c:bubble3D val="0"/>
            <c:spPr>
              <a:solidFill>
                <a:sysClr val="windowText" lastClr="000000">
                  <a:lumMod val="95000"/>
                  <a:lumOff val="5000"/>
                </a:sysClr>
              </a:solidFill>
              <a:ln w="19050">
                <a:solidFill>
                  <a:sysClr val="window" lastClr="FFFFFF"/>
                </a:solidFill>
              </a:ln>
            </c:spPr>
          </c:dPt>
          <c:dPt>
            <c:idx val="3"/>
            <c:bubble3D val="0"/>
            <c:spPr>
              <a:solidFill>
                <a:srgbClr val="C00000"/>
              </a:solidFill>
              <a:ln w="19050">
                <a:solidFill>
                  <a:sysClr val="window" lastClr="FFFFFF"/>
                </a:solidFill>
              </a:ln>
            </c:spPr>
          </c:dPt>
          <c:dPt>
            <c:idx val="4"/>
            <c:bubble3D val="0"/>
            <c:spPr>
              <a:solidFill>
                <a:srgbClr val="82318E"/>
              </a:solidFill>
              <a:ln w="19050">
                <a:solidFill>
                  <a:sysClr val="window" lastClr="FFFFFF"/>
                </a:solidFill>
              </a:ln>
            </c:spPr>
          </c:dPt>
          <c:dLbls>
            <c:delete val="1"/>
          </c:dLbls>
          <c:cat>
            <c:strRef>
              <c:f>Sheet1!$A$2:$A$6</c:f>
              <c:strCache>
                <c:ptCount val="5"/>
                <c:pt idx="0">
                  <c:v>B</c:v>
                </c:pt>
                <c:pt idx="1">
                  <c:v>D</c:v>
                </c:pt>
                <c:pt idx="2">
                  <c:v>A</c:v>
                </c:pt>
                <c:pt idx="3">
                  <c:v>E</c:v>
                </c:pt>
                <c:pt idx="4">
                  <c:v>C</c:v>
                </c:pt>
              </c:strCache>
            </c:strRef>
          </c:cat>
          <c:val>
            <c:numRef>
              <c:f>Sheet1!$B$2:$B$6</c:f>
              <c:numCache>
                <c:formatCode>General</c:formatCode>
                <c:ptCount val="5"/>
                <c:pt idx="0">
                  <c:v>199.2</c:v>
                </c:pt>
                <c:pt idx="1">
                  <c:v>67.35</c:v>
                </c:pt>
                <c:pt idx="2">
                  <c:v>82.25</c:v>
                </c:pt>
                <c:pt idx="3">
                  <c:v>174.3</c:v>
                </c:pt>
                <c:pt idx="4">
                  <c:v>646.6</c:v>
                </c:pt>
              </c:numCache>
            </c:numRef>
          </c:val>
        </c:ser>
        <c:dLbls>
          <c:showLegendKey val="0"/>
          <c:showVal val="0"/>
          <c:showCatName val="0"/>
          <c:showSerName val="0"/>
          <c:showPercent val="0"/>
          <c:showBubbleSize val="0"/>
          <c:showLeaderLines val="0"/>
        </c:dLbls>
        <c:firstSliceAng val="210"/>
      </c:pieChart>
    </c:plotArea>
    <c:plotVisOnly val="1"/>
    <c:dispBlanksAs val="gap"/>
    <c:showDLblsOverMax val="0"/>
  </c:chart>
  <c:spPr>
    <a:ln w="19050">
      <a:noFill/>
    </a:ln>
  </c:spPr>
  <c:txPr>
    <a:bodyPr/>
    <a:lstStyle/>
    <a:p>
      <a:pPr>
        <a:defRPr lang="zh-CN" sz="1800">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D25CF-DE94-4534-AF62-61418C8BB85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2DC1C-83DD-49C3-B65A-9581075A58D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192DC1C-83DD-49C3-B65A-9581075A58D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192DC1C-83DD-49C3-B65A-9581075A58D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192DC1C-83DD-49C3-B65A-9581075A58D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192DC1C-83DD-49C3-B65A-9581075A58D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192DC1C-83DD-49C3-B65A-9581075A58D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192DC1C-83DD-49C3-B65A-9581075A58D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192DC1C-83DD-49C3-B65A-9581075A58D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192DC1C-83DD-49C3-B65A-9581075A58D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192DC1C-83DD-49C3-B65A-9581075A58D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192DC1C-83DD-49C3-B65A-9581075A58D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192DC1C-83DD-49C3-B65A-9581075A58D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192DC1C-83DD-49C3-B65A-9581075A58D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192DC1C-83DD-49C3-B65A-9581075A58D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192DC1C-83DD-49C3-B65A-9581075A58D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192DC1C-83DD-49C3-B65A-9581075A58D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192DC1C-83DD-49C3-B65A-9581075A58D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192DC1C-83DD-49C3-B65A-9581075A58D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0" name="文本框 19"/>
          <p:cNvSpPr txBox="1"/>
          <p:nvPr userDrawn="1"/>
        </p:nvSpPr>
        <p:spPr>
          <a:xfrm>
            <a:off x="2726403" y="624872"/>
            <a:ext cx="8792497" cy="394210"/>
          </a:xfrm>
          <a:prstGeom prst="rect">
            <a:avLst/>
          </a:prstGeom>
          <a:solidFill>
            <a:schemeClr val="tx1">
              <a:lumMod val="75000"/>
              <a:lumOff val="25000"/>
            </a:schemeClr>
          </a:solidFill>
        </p:spPr>
        <p:txBody>
          <a:bodyPr wrap="square" rtlCol="0">
            <a:spAutoFit/>
          </a:bodyPr>
          <a:lstStyle/>
          <a:p>
            <a:pPr algn="ctr">
              <a:lnSpc>
                <a:spcPct val="120000"/>
              </a:lnSpc>
            </a:pPr>
            <a:endParaRPr lang="zh-CN" altLang="en-US"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6" name="矩形 5"/>
          <p:cNvSpPr/>
          <p:nvPr userDrawn="1"/>
        </p:nvSpPr>
        <p:spPr>
          <a:xfrm flipV="1">
            <a:off x="0" y="-45719"/>
            <a:ext cx="12192000" cy="6857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7" name="直接连接符 6"/>
          <p:cNvCxnSpPr/>
          <p:nvPr userDrawn="1"/>
        </p:nvCxnSpPr>
        <p:spPr>
          <a:xfrm>
            <a:off x="1631231" y="522114"/>
            <a:ext cx="988766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userDrawn="1"/>
        </p:nvSpPr>
        <p:spPr>
          <a:xfrm>
            <a:off x="1631231" y="624872"/>
            <a:ext cx="1095172" cy="403828"/>
          </a:xfrm>
          <a:prstGeom prst="rect">
            <a:avLst/>
          </a:prstGeom>
          <a:solidFill>
            <a:srgbClr val="82318E"/>
          </a:solidFill>
        </p:spPr>
        <p:txBody>
          <a:bodyPr wrap="square" rtlCol="0">
            <a:spAutoFit/>
          </a:bodyPr>
          <a:lstStyle/>
          <a:p>
            <a:pPr algn="ctr">
              <a:lnSpc>
                <a:spcPct val="120000"/>
              </a:lnSpc>
            </a:pPr>
            <a:r>
              <a:rPr lang="zh-CN" altLang="en-US" b="1"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课题背景</a:t>
            </a:r>
            <a:endParaRPr lang="zh-CN" altLang="en-US" b="1"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9" name="文本框 8"/>
          <p:cNvSpPr txBox="1"/>
          <p:nvPr userDrawn="1"/>
        </p:nvSpPr>
        <p:spPr>
          <a:xfrm>
            <a:off x="3012854"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选题理由</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0" name="文本框 9"/>
          <p:cNvSpPr txBox="1"/>
          <p:nvPr userDrawn="1"/>
        </p:nvSpPr>
        <p:spPr>
          <a:xfrm>
            <a:off x="4394477"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目前现状</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1" name="文本框 10"/>
          <p:cNvSpPr txBox="1"/>
          <p:nvPr userDrawn="1"/>
        </p:nvSpPr>
        <p:spPr>
          <a:xfrm>
            <a:off x="5776100"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研究目标</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2" name="文本框 11"/>
          <p:cNvSpPr txBox="1"/>
          <p:nvPr userDrawn="1"/>
        </p:nvSpPr>
        <p:spPr>
          <a:xfrm>
            <a:off x="7157723"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研究过程</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3" name="文本框 12"/>
          <p:cNvSpPr txBox="1"/>
          <p:nvPr userDrawn="1"/>
        </p:nvSpPr>
        <p:spPr>
          <a:xfrm>
            <a:off x="8539346"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研究结论</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4" name="文本框 13"/>
          <p:cNvSpPr txBox="1"/>
          <p:nvPr userDrawn="1"/>
        </p:nvSpPr>
        <p:spPr>
          <a:xfrm>
            <a:off x="9920971"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文献综述</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pic>
        <p:nvPicPr>
          <p:cNvPr id="16" name="图形 15"/>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501" y="22860"/>
            <a:ext cx="977539" cy="977539"/>
          </a:xfrm>
          <a:prstGeom prst="rect">
            <a:avLst/>
          </a:prstGeom>
        </p:spPr>
      </p:pic>
      <p:sp>
        <p:nvSpPr>
          <p:cNvPr id="24" name="矩形 23"/>
          <p:cNvSpPr/>
          <p:nvPr userDrawn="1"/>
        </p:nvSpPr>
        <p:spPr>
          <a:xfrm>
            <a:off x="1521190" y="6804663"/>
            <a:ext cx="9146810" cy="5333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文本框 7"/>
          <p:cNvSpPr txBox="1"/>
          <p:nvPr userDrawn="1"/>
        </p:nvSpPr>
        <p:spPr>
          <a:xfrm>
            <a:off x="1631231" y="624872"/>
            <a:ext cx="9887669" cy="394210"/>
          </a:xfrm>
          <a:prstGeom prst="rect">
            <a:avLst/>
          </a:prstGeom>
          <a:solidFill>
            <a:schemeClr val="tx1">
              <a:lumMod val="75000"/>
              <a:lumOff val="25000"/>
            </a:schemeClr>
          </a:solidFill>
        </p:spPr>
        <p:txBody>
          <a:bodyPr wrap="square" rtlCol="0">
            <a:spAutoFit/>
          </a:bodyPr>
          <a:lstStyle/>
          <a:p>
            <a:pPr algn="ctr">
              <a:lnSpc>
                <a:spcPct val="120000"/>
              </a:lnSpc>
            </a:pPr>
            <a:endParaRPr lang="zh-CN" altLang="en-US"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10" name="直接连接符 9"/>
          <p:cNvCxnSpPr/>
          <p:nvPr userDrawn="1"/>
        </p:nvCxnSpPr>
        <p:spPr>
          <a:xfrm>
            <a:off x="1631231" y="522114"/>
            <a:ext cx="988766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userDrawn="1"/>
        </p:nvSpPr>
        <p:spPr>
          <a:xfrm>
            <a:off x="1631231" y="624872"/>
            <a:ext cx="1095172" cy="403828"/>
          </a:xfrm>
          <a:prstGeom prst="rect">
            <a:avLst/>
          </a:prstGeom>
          <a:noFill/>
        </p:spPr>
        <p:txBody>
          <a:bodyPr wrap="square" rtlCol="0">
            <a:spAutoFit/>
          </a:bodyPr>
          <a:lstStyle/>
          <a:p>
            <a:pPr algn="ctr">
              <a:lnSpc>
                <a:spcPct val="120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课题背景</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2" name="文本框 11"/>
          <p:cNvSpPr txBox="1"/>
          <p:nvPr userDrawn="1"/>
        </p:nvSpPr>
        <p:spPr>
          <a:xfrm>
            <a:off x="3012854" y="624872"/>
            <a:ext cx="1095172" cy="397609"/>
          </a:xfrm>
          <a:prstGeom prst="rect">
            <a:avLst/>
          </a:prstGeom>
          <a:solidFill>
            <a:srgbClr val="82318E"/>
          </a:solidFill>
        </p:spPr>
        <p:txBody>
          <a:bodyPr wrap="none" rtlCol="0">
            <a:spAutoFit/>
          </a:bodyPr>
          <a:lstStyle/>
          <a:p>
            <a:pPr algn="ctr">
              <a:lnSpc>
                <a:spcPct val="117000"/>
              </a:lnSpc>
            </a:pPr>
            <a:r>
              <a:rPr lang="zh-CN" altLang="en-US" b="1"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选题理由</a:t>
            </a:r>
            <a:endParaRPr lang="zh-CN" altLang="en-US" b="1"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3" name="文本框 12"/>
          <p:cNvSpPr txBox="1"/>
          <p:nvPr userDrawn="1"/>
        </p:nvSpPr>
        <p:spPr>
          <a:xfrm>
            <a:off x="4394477"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目前现状</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4" name="文本框 13"/>
          <p:cNvSpPr txBox="1"/>
          <p:nvPr userDrawn="1"/>
        </p:nvSpPr>
        <p:spPr>
          <a:xfrm>
            <a:off x="5776100"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研究目标</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5" name="文本框 14"/>
          <p:cNvSpPr txBox="1"/>
          <p:nvPr userDrawn="1"/>
        </p:nvSpPr>
        <p:spPr>
          <a:xfrm>
            <a:off x="7157723"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研究过程</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6" name="文本框 15"/>
          <p:cNvSpPr txBox="1"/>
          <p:nvPr userDrawn="1"/>
        </p:nvSpPr>
        <p:spPr>
          <a:xfrm>
            <a:off x="8539346"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研究结论</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7" name="文本框 16"/>
          <p:cNvSpPr txBox="1"/>
          <p:nvPr userDrawn="1"/>
        </p:nvSpPr>
        <p:spPr>
          <a:xfrm>
            <a:off x="9920971"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文献综述</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pic>
        <p:nvPicPr>
          <p:cNvPr id="18" name="图形 17"/>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501" y="22860"/>
            <a:ext cx="977539" cy="977539"/>
          </a:xfrm>
          <a:prstGeom prst="rect">
            <a:avLst/>
          </a:prstGeom>
        </p:spPr>
      </p:pic>
      <p:sp>
        <p:nvSpPr>
          <p:cNvPr id="19" name="矩形 18"/>
          <p:cNvSpPr/>
          <p:nvPr userDrawn="1"/>
        </p:nvSpPr>
        <p:spPr>
          <a:xfrm flipV="1">
            <a:off x="0" y="-45719"/>
            <a:ext cx="12192000" cy="6857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0" name="矩形 19"/>
          <p:cNvSpPr/>
          <p:nvPr userDrawn="1"/>
        </p:nvSpPr>
        <p:spPr>
          <a:xfrm>
            <a:off x="1521190" y="6804663"/>
            <a:ext cx="9146810" cy="5333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b="1" dirty="0">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7" name="文本框 6"/>
          <p:cNvSpPr txBox="1"/>
          <p:nvPr userDrawn="1"/>
        </p:nvSpPr>
        <p:spPr>
          <a:xfrm>
            <a:off x="1631231" y="624872"/>
            <a:ext cx="9887669" cy="394210"/>
          </a:xfrm>
          <a:prstGeom prst="rect">
            <a:avLst/>
          </a:prstGeom>
          <a:solidFill>
            <a:schemeClr val="tx1">
              <a:lumMod val="75000"/>
              <a:lumOff val="25000"/>
            </a:schemeClr>
          </a:solidFill>
        </p:spPr>
        <p:txBody>
          <a:bodyPr wrap="square" rtlCol="0">
            <a:spAutoFit/>
          </a:bodyPr>
          <a:lstStyle/>
          <a:p>
            <a:pPr algn="ctr">
              <a:lnSpc>
                <a:spcPct val="120000"/>
              </a:lnSpc>
            </a:pPr>
            <a:endParaRPr lang="zh-CN" altLang="en-US"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9" name="直接连接符 8"/>
          <p:cNvCxnSpPr/>
          <p:nvPr userDrawn="1"/>
        </p:nvCxnSpPr>
        <p:spPr>
          <a:xfrm>
            <a:off x="1631231" y="522114"/>
            <a:ext cx="988766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userDrawn="1"/>
        </p:nvSpPr>
        <p:spPr>
          <a:xfrm>
            <a:off x="1631231" y="624872"/>
            <a:ext cx="1095172" cy="403828"/>
          </a:xfrm>
          <a:prstGeom prst="rect">
            <a:avLst/>
          </a:prstGeom>
          <a:noFill/>
        </p:spPr>
        <p:txBody>
          <a:bodyPr wrap="square" rtlCol="0">
            <a:spAutoFit/>
          </a:bodyPr>
          <a:lstStyle/>
          <a:p>
            <a:pPr algn="ctr">
              <a:lnSpc>
                <a:spcPct val="120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课题背景</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1" name="文本框 10"/>
          <p:cNvSpPr txBox="1"/>
          <p:nvPr userDrawn="1"/>
        </p:nvSpPr>
        <p:spPr>
          <a:xfrm>
            <a:off x="3012854" y="624872"/>
            <a:ext cx="1095172" cy="397609"/>
          </a:xfrm>
          <a:prstGeom prst="rect">
            <a:avLst/>
          </a:prstGeom>
          <a:noFill/>
        </p:spPr>
        <p:txBody>
          <a:bodyPr wrap="none" rtlCol="0">
            <a:spAutoFit/>
          </a:bodyPr>
          <a:lstStyle/>
          <a:p>
            <a:pPr algn="ctr">
              <a:lnSpc>
                <a:spcPct val="117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选题理由</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2" name="文本框 11"/>
          <p:cNvSpPr txBox="1"/>
          <p:nvPr userDrawn="1"/>
        </p:nvSpPr>
        <p:spPr>
          <a:xfrm>
            <a:off x="4394477" y="624872"/>
            <a:ext cx="1095172" cy="403828"/>
          </a:xfrm>
          <a:prstGeom prst="rect">
            <a:avLst/>
          </a:prstGeom>
          <a:solidFill>
            <a:srgbClr val="82318E"/>
          </a:solidFill>
        </p:spPr>
        <p:txBody>
          <a:bodyPr wrap="none" rtlCol="0">
            <a:spAutoFit/>
          </a:bodyPr>
          <a:lstStyle/>
          <a:p>
            <a:pPr algn="ctr">
              <a:lnSpc>
                <a:spcPct val="120000"/>
              </a:lnSpc>
            </a:pPr>
            <a:r>
              <a:rPr lang="zh-CN" altLang="en-US" sz="1800" b="1" kern="1200"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目前现状</a:t>
            </a:r>
            <a:endParaRPr lang="zh-CN" altLang="en-US" sz="1800" b="1" kern="1200"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3" name="文本框 12"/>
          <p:cNvSpPr txBox="1"/>
          <p:nvPr userDrawn="1"/>
        </p:nvSpPr>
        <p:spPr>
          <a:xfrm>
            <a:off x="5776100"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研究目标</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4" name="文本框 13"/>
          <p:cNvSpPr txBox="1"/>
          <p:nvPr userDrawn="1"/>
        </p:nvSpPr>
        <p:spPr>
          <a:xfrm>
            <a:off x="7157723"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研究过程</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5" name="文本框 14"/>
          <p:cNvSpPr txBox="1"/>
          <p:nvPr userDrawn="1"/>
        </p:nvSpPr>
        <p:spPr>
          <a:xfrm>
            <a:off x="8539346"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研究结论</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6" name="文本框 15"/>
          <p:cNvSpPr txBox="1"/>
          <p:nvPr userDrawn="1"/>
        </p:nvSpPr>
        <p:spPr>
          <a:xfrm>
            <a:off x="9920971"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文献综述</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pic>
        <p:nvPicPr>
          <p:cNvPr id="17" name="图形 16"/>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501" y="22860"/>
            <a:ext cx="977539" cy="977539"/>
          </a:xfrm>
          <a:prstGeom prst="rect">
            <a:avLst/>
          </a:prstGeom>
        </p:spPr>
      </p:pic>
      <p:sp>
        <p:nvSpPr>
          <p:cNvPr id="18" name="矩形 17"/>
          <p:cNvSpPr/>
          <p:nvPr userDrawn="1"/>
        </p:nvSpPr>
        <p:spPr>
          <a:xfrm flipV="1">
            <a:off x="0" y="-45719"/>
            <a:ext cx="12192000" cy="6857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9" name="矩形 18"/>
          <p:cNvSpPr/>
          <p:nvPr userDrawn="1"/>
        </p:nvSpPr>
        <p:spPr>
          <a:xfrm>
            <a:off x="1521190" y="6804663"/>
            <a:ext cx="9146810" cy="5333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7" name="文本框 6"/>
          <p:cNvSpPr txBox="1"/>
          <p:nvPr userDrawn="1"/>
        </p:nvSpPr>
        <p:spPr>
          <a:xfrm>
            <a:off x="1631231" y="624872"/>
            <a:ext cx="9887669" cy="394210"/>
          </a:xfrm>
          <a:prstGeom prst="rect">
            <a:avLst/>
          </a:prstGeom>
          <a:solidFill>
            <a:schemeClr val="tx1">
              <a:lumMod val="75000"/>
              <a:lumOff val="25000"/>
            </a:schemeClr>
          </a:solidFill>
        </p:spPr>
        <p:txBody>
          <a:bodyPr wrap="square" rtlCol="0">
            <a:spAutoFit/>
          </a:bodyPr>
          <a:lstStyle/>
          <a:p>
            <a:pPr algn="ctr">
              <a:lnSpc>
                <a:spcPct val="120000"/>
              </a:lnSpc>
            </a:pPr>
            <a:endParaRPr lang="zh-CN" altLang="en-US"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8" name="直接连接符 7"/>
          <p:cNvCxnSpPr/>
          <p:nvPr userDrawn="1"/>
        </p:nvCxnSpPr>
        <p:spPr>
          <a:xfrm>
            <a:off x="1631231" y="522114"/>
            <a:ext cx="988766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userDrawn="1"/>
        </p:nvSpPr>
        <p:spPr>
          <a:xfrm>
            <a:off x="1631231" y="624872"/>
            <a:ext cx="1095172" cy="403828"/>
          </a:xfrm>
          <a:prstGeom prst="rect">
            <a:avLst/>
          </a:prstGeom>
          <a:noFill/>
        </p:spPr>
        <p:txBody>
          <a:bodyPr wrap="square" rtlCol="0">
            <a:spAutoFit/>
          </a:bodyPr>
          <a:lstStyle/>
          <a:p>
            <a:pPr algn="ctr">
              <a:lnSpc>
                <a:spcPct val="120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课题背景</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0" name="文本框 9"/>
          <p:cNvSpPr txBox="1"/>
          <p:nvPr userDrawn="1"/>
        </p:nvSpPr>
        <p:spPr>
          <a:xfrm>
            <a:off x="3012854" y="624872"/>
            <a:ext cx="1095172" cy="397609"/>
          </a:xfrm>
          <a:prstGeom prst="rect">
            <a:avLst/>
          </a:prstGeom>
          <a:noFill/>
        </p:spPr>
        <p:txBody>
          <a:bodyPr wrap="none" rtlCol="0">
            <a:spAutoFit/>
          </a:bodyPr>
          <a:lstStyle/>
          <a:p>
            <a:pPr algn="ctr">
              <a:lnSpc>
                <a:spcPct val="117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选题理由</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1" name="文本框 10"/>
          <p:cNvSpPr txBox="1"/>
          <p:nvPr userDrawn="1"/>
        </p:nvSpPr>
        <p:spPr>
          <a:xfrm>
            <a:off x="4394477" y="624872"/>
            <a:ext cx="1095172" cy="403828"/>
          </a:xfrm>
          <a:prstGeom prst="rect">
            <a:avLst/>
          </a:prstGeom>
          <a:noFill/>
        </p:spPr>
        <p:txBody>
          <a:bodyPr wrap="none" rtlCol="0">
            <a:spAutoFit/>
          </a:bodyPr>
          <a:lstStyle/>
          <a:p>
            <a:pPr algn="ctr">
              <a:lnSpc>
                <a:spcPct val="120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目前现状</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2" name="文本框 11"/>
          <p:cNvSpPr txBox="1"/>
          <p:nvPr userDrawn="1"/>
        </p:nvSpPr>
        <p:spPr>
          <a:xfrm>
            <a:off x="5776100" y="624872"/>
            <a:ext cx="1095172" cy="403828"/>
          </a:xfrm>
          <a:prstGeom prst="rect">
            <a:avLst/>
          </a:prstGeom>
          <a:solidFill>
            <a:srgbClr val="82318E"/>
          </a:solidFill>
        </p:spPr>
        <p:txBody>
          <a:bodyPr wrap="none" rtlCol="0">
            <a:spAutoFit/>
          </a:bodyPr>
          <a:lstStyle/>
          <a:p>
            <a:pPr algn="ctr">
              <a:lnSpc>
                <a:spcPct val="120000"/>
              </a:lnSpc>
            </a:pPr>
            <a:r>
              <a:rPr lang="zh-CN" altLang="en-US" sz="1800" b="1" kern="1200"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研究目标</a:t>
            </a:r>
            <a:endParaRPr lang="zh-CN" altLang="en-US" sz="1800" b="1" kern="1200"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3" name="文本框 12"/>
          <p:cNvSpPr txBox="1"/>
          <p:nvPr userDrawn="1"/>
        </p:nvSpPr>
        <p:spPr>
          <a:xfrm>
            <a:off x="7157723"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研究过程</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4" name="文本框 13"/>
          <p:cNvSpPr txBox="1"/>
          <p:nvPr userDrawn="1"/>
        </p:nvSpPr>
        <p:spPr>
          <a:xfrm>
            <a:off x="8539346"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研究结论</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5" name="文本框 14"/>
          <p:cNvSpPr txBox="1"/>
          <p:nvPr userDrawn="1"/>
        </p:nvSpPr>
        <p:spPr>
          <a:xfrm>
            <a:off x="9920971"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文献综述</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pic>
        <p:nvPicPr>
          <p:cNvPr id="16" name="图形 15"/>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501" y="22860"/>
            <a:ext cx="977539" cy="977539"/>
          </a:xfrm>
          <a:prstGeom prst="rect">
            <a:avLst/>
          </a:prstGeom>
        </p:spPr>
      </p:pic>
      <p:sp>
        <p:nvSpPr>
          <p:cNvPr id="17" name="矩形 16"/>
          <p:cNvSpPr/>
          <p:nvPr userDrawn="1"/>
        </p:nvSpPr>
        <p:spPr>
          <a:xfrm flipV="1">
            <a:off x="0" y="-45719"/>
            <a:ext cx="12192000" cy="6857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8" name="矩形 17"/>
          <p:cNvSpPr/>
          <p:nvPr userDrawn="1"/>
        </p:nvSpPr>
        <p:spPr>
          <a:xfrm>
            <a:off x="1521190" y="6804663"/>
            <a:ext cx="9146810" cy="5333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文本框 5"/>
          <p:cNvSpPr txBox="1"/>
          <p:nvPr userDrawn="1"/>
        </p:nvSpPr>
        <p:spPr>
          <a:xfrm>
            <a:off x="1631231" y="624872"/>
            <a:ext cx="9887669" cy="394210"/>
          </a:xfrm>
          <a:prstGeom prst="rect">
            <a:avLst/>
          </a:prstGeom>
          <a:solidFill>
            <a:schemeClr val="tx1">
              <a:lumMod val="75000"/>
              <a:lumOff val="25000"/>
            </a:schemeClr>
          </a:solidFill>
        </p:spPr>
        <p:txBody>
          <a:bodyPr wrap="square" rtlCol="0">
            <a:spAutoFit/>
          </a:bodyPr>
          <a:lstStyle/>
          <a:p>
            <a:pPr algn="ctr">
              <a:lnSpc>
                <a:spcPct val="120000"/>
              </a:lnSpc>
            </a:pPr>
            <a:endParaRPr lang="zh-CN" altLang="en-US"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7" name="直接连接符 6"/>
          <p:cNvCxnSpPr/>
          <p:nvPr userDrawn="1"/>
        </p:nvCxnSpPr>
        <p:spPr>
          <a:xfrm>
            <a:off x="1631231" y="522114"/>
            <a:ext cx="988766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userDrawn="1"/>
        </p:nvSpPr>
        <p:spPr>
          <a:xfrm>
            <a:off x="1631231" y="624872"/>
            <a:ext cx="1095172" cy="403828"/>
          </a:xfrm>
          <a:prstGeom prst="rect">
            <a:avLst/>
          </a:prstGeom>
          <a:noFill/>
        </p:spPr>
        <p:txBody>
          <a:bodyPr wrap="square" rtlCol="0">
            <a:spAutoFit/>
          </a:bodyPr>
          <a:lstStyle/>
          <a:p>
            <a:pPr algn="ctr">
              <a:lnSpc>
                <a:spcPct val="120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课题背景</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9" name="文本框 8"/>
          <p:cNvSpPr txBox="1"/>
          <p:nvPr userDrawn="1"/>
        </p:nvSpPr>
        <p:spPr>
          <a:xfrm>
            <a:off x="3012854" y="624872"/>
            <a:ext cx="1095172" cy="397609"/>
          </a:xfrm>
          <a:prstGeom prst="rect">
            <a:avLst/>
          </a:prstGeom>
          <a:noFill/>
        </p:spPr>
        <p:txBody>
          <a:bodyPr wrap="none" rtlCol="0">
            <a:spAutoFit/>
          </a:bodyPr>
          <a:lstStyle/>
          <a:p>
            <a:pPr algn="ctr">
              <a:lnSpc>
                <a:spcPct val="117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选题理由</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0" name="文本框 9"/>
          <p:cNvSpPr txBox="1"/>
          <p:nvPr userDrawn="1"/>
        </p:nvSpPr>
        <p:spPr>
          <a:xfrm>
            <a:off x="4394477" y="624872"/>
            <a:ext cx="1095172" cy="403828"/>
          </a:xfrm>
          <a:prstGeom prst="rect">
            <a:avLst/>
          </a:prstGeom>
          <a:noFill/>
        </p:spPr>
        <p:txBody>
          <a:bodyPr wrap="none" rtlCol="0">
            <a:spAutoFit/>
          </a:bodyPr>
          <a:lstStyle/>
          <a:p>
            <a:pPr algn="ctr">
              <a:lnSpc>
                <a:spcPct val="120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目前现状</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1" name="文本框 10"/>
          <p:cNvSpPr txBox="1"/>
          <p:nvPr userDrawn="1"/>
        </p:nvSpPr>
        <p:spPr>
          <a:xfrm>
            <a:off x="5776100"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研究目标</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2" name="文本框 11"/>
          <p:cNvSpPr txBox="1"/>
          <p:nvPr userDrawn="1"/>
        </p:nvSpPr>
        <p:spPr>
          <a:xfrm>
            <a:off x="7157723" y="624872"/>
            <a:ext cx="1095172" cy="403828"/>
          </a:xfrm>
          <a:prstGeom prst="rect">
            <a:avLst/>
          </a:prstGeom>
          <a:solidFill>
            <a:srgbClr val="82318E"/>
          </a:solidFill>
        </p:spPr>
        <p:txBody>
          <a:bodyPr wrap="none" rtlCol="0">
            <a:spAutoFit/>
          </a:bodyPr>
          <a:lstStyle/>
          <a:p>
            <a:pPr algn="ctr">
              <a:lnSpc>
                <a:spcPct val="120000"/>
              </a:lnSpc>
            </a:pPr>
            <a:r>
              <a:rPr lang="zh-CN" altLang="en-US" sz="1800" b="1" kern="1200"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研究过程</a:t>
            </a:r>
            <a:endParaRPr lang="zh-CN" altLang="en-US" sz="1800" b="1" kern="1200"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3" name="文本框 12"/>
          <p:cNvSpPr txBox="1"/>
          <p:nvPr userDrawn="1"/>
        </p:nvSpPr>
        <p:spPr>
          <a:xfrm>
            <a:off x="8539346"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研究结论</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4" name="文本框 13"/>
          <p:cNvSpPr txBox="1"/>
          <p:nvPr userDrawn="1"/>
        </p:nvSpPr>
        <p:spPr>
          <a:xfrm>
            <a:off x="9920971"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文献综述</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pic>
        <p:nvPicPr>
          <p:cNvPr id="15" name="图形 14"/>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501" y="22860"/>
            <a:ext cx="977539" cy="977539"/>
          </a:xfrm>
          <a:prstGeom prst="rect">
            <a:avLst/>
          </a:prstGeom>
        </p:spPr>
      </p:pic>
      <p:sp>
        <p:nvSpPr>
          <p:cNvPr id="16" name="矩形 15"/>
          <p:cNvSpPr/>
          <p:nvPr userDrawn="1"/>
        </p:nvSpPr>
        <p:spPr>
          <a:xfrm flipV="1">
            <a:off x="0" y="-45719"/>
            <a:ext cx="12192000" cy="6857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7" name="矩形 16"/>
          <p:cNvSpPr/>
          <p:nvPr userDrawn="1"/>
        </p:nvSpPr>
        <p:spPr>
          <a:xfrm>
            <a:off x="1521190" y="6804663"/>
            <a:ext cx="9146810" cy="5333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文本框 5"/>
          <p:cNvSpPr txBox="1"/>
          <p:nvPr userDrawn="1"/>
        </p:nvSpPr>
        <p:spPr>
          <a:xfrm>
            <a:off x="1631231" y="624872"/>
            <a:ext cx="9887669" cy="394210"/>
          </a:xfrm>
          <a:prstGeom prst="rect">
            <a:avLst/>
          </a:prstGeom>
          <a:solidFill>
            <a:schemeClr val="tx1">
              <a:lumMod val="75000"/>
              <a:lumOff val="25000"/>
            </a:schemeClr>
          </a:solidFill>
        </p:spPr>
        <p:txBody>
          <a:bodyPr wrap="square" rtlCol="0">
            <a:spAutoFit/>
          </a:bodyPr>
          <a:lstStyle/>
          <a:p>
            <a:pPr algn="ctr">
              <a:lnSpc>
                <a:spcPct val="120000"/>
              </a:lnSpc>
            </a:pPr>
            <a:endParaRPr lang="zh-CN" altLang="en-US"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7" name="直接连接符 6"/>
          <p:cNvCxnSpPr/>
          <p:nvPr userDrawn="1"/>
        </p:nvCxnSpPr>
        <p:spPr>
          <a:xfrm>
            <a:off x="1631231" y="522114"/>
            <a:ext cx="988766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userDrawn="1"/>
        </p:nvSpPr>
        <p:spPr>
          <a:xfrm>
            <a:off x="1631231" y="624872"/>
            <a:ext cx="1095172" cy="403828"/>
          </a:xfrm>
          <a:prstGeom prst="rect">
            <a:avLst/>
          </a:prstGeom>
          <a:noFill/>
        </p:spPr>
        <p:txBody>
          <a:bodyPr wrap="square" rtlCol="0">
            <a:spAutoFit/>
          </a:bodyPr>
          <a:lstStyle/>
          <a:p>
            <a:pPr algn="ctr">
              <a:lnSpc>
                <a:spcPct val="120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课题背景</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9" name="文本框 8"/>
          <p:cNvSpPr txBox="1"/>
          <p:nvPr userDrawn="1"/>
        </p:nvSpPr>
        <p:spPr>
          <a:xfrm>
            <a:off x="3012854" y="624872"/>
            <a:ext cx="1095172" cy="397609"/>
          </a:xfrm>
          <a:prstGeom prst="rect">
            <a:avLst/>
          </a:prstGeom>
          <a:noFill/>
        </p:spPr>
        <p:txBody>
          <a:bodyPr wrap="none" rtlCol="0">
            <a:spAutoFit/>
          </a:bodyPr>
          <a:lstStyle/>
          <a:p>
            <a:pPr algn="ctr">
              <a:lnSpc>
                <a:spcPct val="117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选题理由</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0" name="文本框 9"/>
          <p:cNvSpPr txBox="1"/>
          <p:nvPr userDrawn="1"/>
        </p:nvSpPr>
        <p:spPr>
          <a:xfrm>
            <a:off x="4394477" y="624872"/>
            <a:ext cx="1095172" cy="403828"/>
          </a:xfrm>
          <a:prstGeom prst="rect">
            <a:avLst/>
          </a:prstGeom>
          <a:noFill/>
        </p:spPr>
        <p:txBody>
          <a:bodyPr wrap="none" rtlCol="0">
            <a:spAutoFit/>
          </a:bodyPr>
          <a:lstStyle/>
          <a:p>
            <a:pPr algn="ctr">
              <a:lnSpc>
                <a:spcPct val="120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目前现状</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1" name="文本框 10"/>
          <p:cNvSpPr txBox="1"/>
          <p:nvPr userDrawn="1"/>
        </p:nvSpPr>
        <p:spPr>
          <a:xfrm>
            <a:off x="5776100"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研究目标</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2" name="文本框 11"/>
          <p:cNvSpPr txBox="1"/>
          <p:nvPr userDrawn="1"/>
        </p:nvSpPr>
        <p:spPr>
          <a:xfrm>
            <a:off x="7157723" y="624872"/>
            <a:ext cx="1095172" cy="403828"/>
          </a:xfrm>
          <a:prstGeom prst="rect">
            <a:avLst/>
          </a:prstGeom>
          <a:noFill/>
        </p:spPr>
        <p:txBody>
          <a:bodyPr wrap="none" rtlCol="0">
            <a:spAutoFit/>
          </a:bodyPr>
          <a:lstStyle/>
          <a:p>
            <a:pPr algn="ctr">
              <a:lnSpc>
                <a:spcPct val="120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研究过程</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3" name="文本框 12"/>
          <p:cNvSpPr txBox="1"/>
          <p:nvPr userDrawn="1"/>
        </p:nvSpPr>
        <p:spPr>
          <a:xfrm>
            <a:off x="8539346" y="624872"/>
            <a:ext cx="1095172" cy="403828"/>
          </a:xfrm>
          <a:prstGeom prst="rect">
            <a:avLst/>
          </a:prstGeom>
          <a:solidFill>
            <a:srgbClr val="82318E"/>
          </a:solidFill>
        </p:spPr>
        <p:txBody>
          <a:bodyPr wrap="none" rtlCol="0">
            <a:spAutoFit/>
          </a:bodyPr>
          <a:lstStyle/>
          <a:p>
            <a:pPr algn="ctr">
              <a:lnSpc>
                <a:spcPct val="120000"/>
              </a:lnSpc>
            </a:pPr>
            <a:r>
              <a:rPr lang="zh-CN" altLang="en-US" sz="1800" b="1" kern="1200"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研究结论</a:t>
            </a:r>
            <a:endParaRPr lang="zh-CN" altLang="en-US" sz="1800" b="1" kern="1200"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4" name="文本框 13"/>
          <p:cNvSpPr txBox="1"/>
          <p:nvPr userDrawn="1"/>
        </p:nvSpPr>
        <p:spPr>
          <a:xfrm>
            <a:off x="9920971"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文献综述</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pic>
        <p:nvPicPr>
          <p:cNvPr id="15" name="图形 14"/>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501" y="22860"/>
            <a:ext cx="977539" cy="977539"/>
          </a:xfrm>
          <a:prstGeom prst="rect">
            <a:avLst/>
          </a:prstGeom>
        </p:spPr>
      </p:pic>
      <p:sp>
        <p:nvSpPr>
          <p:cNvPr id="16" name="矩形 15"/>
          <p:cNvSpPr/>
          <p:nvPr userDrawn="1"/>
        </p:nvSpPr>
        <p:spPr>
          <a:xfrm flipV="1">
            <a:off x="0" y="-45719"/>
            <a:ext cx="12192000" cy="6857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7" name="矩形 16"/>
          <p:cNvSpPr/>
          <p:nvPr userDrawn="1"/>
        </p:nvSpPr>
        <p:spPr>
          <a:xfrm>
            <a:off x="1521190" y="6804663"/>
            <a:ext cx="9146810" cy="5333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文本框 5"/>
          <p:cNvSpPr txBox="1"/>
          <p:nvPr userDrawn="1"/>
        </p:nvSpPr>
        <p:spPr>
          <a:xfrm>
            <a:off x="1631231" y="624872"/>
            <a:ext cx="9887669" cy="394210"/>
          </a:xfrm>
          <a:prstGeom prst="rect">
            <a:avLst/>
          </a:prstGeom>
          <a:solidFill>
            <a:schemeClr val="tx1">
              <a:lumMod val="75000"/>
              <a:lumOff val="25000"/>
            </a:schemeClr>
          </a:solidFill>
        </p:spPr>
        <p:txBody>
          <a:bodyPr wrap="square" rtlCol="0">
            <a:spAutoFit/>
          </a:bodyPr>
          <a:lstStyle/>
          <a:p>
            <a:pPr algn="ctr">
              <a:lnSpc>
                <a:spcPct val="120000"/>
              </a:lnSpc>
            </a:pPr>
            <a:endParaRPr lang="zh-CN" altLang="en-US"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7" name="直接连接符 6"/>
          <p:cNvCxnSpPr/>
          <p:nvPr userDrawn="1"/>
        </p:nvCxnSpPr>
        <p:spPr>
          <a:xfrm>
            <a:off x="1631231" y="522114"/>
            <a:ext cx="988766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userDrawn="1"/>
        </p:nvSpPr>
        <p:spPr>
          <a:xfrm>
            <a:off x="1631231" y="624872"/>
            <a:ext cx="1095172" cy="403828"/>
          </a:xfrm>
          <a:prstGeom prst="rect">
            <a:avLst/>
          </a:prstGeom>
          <a:noFill/>
        </p:spPr>
        <p:txBody>
          <a:bodyPr wrap="square" rtlCol="0">
            <a:spAutoFit/>
          </a:bodyPr>
          <a:lstStyle/>
          <a:p>
            <a:pPr algn="ctr">
              <a:lnSpc>
                <a:spcPct val="120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课题背景</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9" name="文本框 8"/>
          <p:cNvSpPr txBox="1"/>
          <p:nvPr userDrawn="1"/>
        </p:nvSpPr>
        <p:spPr>
          <a:xfrm>
            <a:off x="3012854" y="624872"/>
            <a:ext cx="1095172" cy="397609"/>
          </a:xfrm>
          <a:prstGeom prst="rect">
            <a:avLst/>
          </a:prstGeom>
          <a:noFill/>
        </p:spPr>
        <p:txBody>
          <a:bodyPr wrap="none" rtlCol="0">
            <a:spAutoFit/>
          </a:bodyPr>
          <a:lstStyle/>
          <a:p>
            <a:pPr algn="ctr">
              <a:lnSpc>
                <a:spcPct val="117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选题理由</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0" name="文本框 9"/>
          <p:cNvSpPr txBox="1"/>
          <p:nvPr userDrawn="1"/>
        </p:nvSpPr>
        <p:spPr>
          <a:xfrm>
            <a:off x="4394477" y="624872"/>
            <a:ext cx="1095172" cy="403828"/>
          </a:xfrm>
          <a:prstGeom prst="rect">
            <a:avLst/>
          </a:prstGeom>
          <a:noFill/>
        </p:spPr>
        <p:txBody>
          <a:bodyPr wrap="none" rtlCol="0">
            <a:spAutoFit/>
          </a:bodyPr>
          <a:lstStyle/>
          <a:p>
            <a:pPr algn="ctr">
              <a:lnSpc>
                <a:spcPct val="120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目前现状</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1" name="文本框 10"/>
          <p:cNvSpPr txBox="1"/>
          <p:nvPr userDrawn="1"/>
        </p:nvSpPr>
        <p:spPr>
          <a:xfrm>
            <a:off x="5776100" y="624872"/>
            <a:ext cx="1095172" cy="403828"/>
          </a:xfrm>
          <a:prstGeom prst="rect">
            <a:avLst/>
          </a:prstGeom>
          <a:noFill/>
        </p:spPr>
        <p:txBody>
          <a:bodyPr wrap="none" rtlCol="0">
            <a:spAutoFit/>
          </a:bodyPr>
          <a:lstStyle/>
          <a:p>
            <a:pPr algn="ctr">
              <a:lnSpc>
                <a:spcPct val="120000"/>
              </a:lnSpc>
            </a:pPr>
            <a:r>
              <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研究目标</a:t>
            </a:r>
            <a:endParaRPr lang="zh-CN" altLang="en-US"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2" name="文本框 11"/>
          <p:cNvSpPr txBox="1"/>
          <p:nvPr userDrawn="1"/>
        </p:nvSpPr>
        <p:spPr>
          <a:xfrm>
            <a:off x="7157723" y="624872"/>
            <a:ext cx="1095172" cy="403828"/>
          </a:xfrm>
          <a:prstGeom prst="rect">
            <a:avLst/>
          </a:prstGeom>
          <a:noFill/>
        </p:spPr>
        <p:txBody>
          <a:bodyPr wrap="none" rtlCol="0">
            <a:spAutoFit/>
          </a:bodyPr>
          <a:lstStyle/>
          <a:p>
            <a:pPr algn="ctr">
              <a:lnSpc>
                <a:spcPct val="120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研究过程</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3" name="文本框 12"/>
          <p:cNvSpPr txBox="1"/>
          <p:nvPr userDrawn="1"/>
        </p:nvSpPr>
        <p:spPr>
          <a:xfrm>
            <a:off x="8539346" y="624872"/>
            <a:ext cx="1095172" cy="403828"/>
          </a:xfrm>
          <a:prstGeom prst="rect">
            <a:avLst/>
          </a:prstGeom>
          <a:noFill/>
        </p:spPr>
        <p:txBody>
          <a:bodyPr wrap="none" rtlCol="0">
            <a:spAutoFit/>
          </a:bodyPr>
          <a:lstStyle/>
          <a:p>
            <a:pPr algn="ctr">
              <a:lnSpc>
                <a:spcPct val="120000"/>
              </a:lnSpc>
            </a:pPr>
            <a:r>
              <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研究结论</a:t>
            </a:r>
            <a:endParaRPr lang="zh-CN" altLang="en-US" sz="1800" kern="1200" dirty="0">
              <a:solidFill>
                <a:schemeClr val="bg1">
                  <a:lumMod val="8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4" name="文本框 13"/>
          <p:cNvSpPr txBox="1"/>
          <p:nvPr userDrawn="1"/>
        </p:nvSpPr>
        <p:spPr>
          <a:xfrm>
            <a:off x="9920971" y="624872"/>
            <a:ext cx="1095172" cy="403828"/>
          </a:xfrm>
          <a:prstGeom prst="rect">
            <a:avLst/>
          </a:prstGeom>
          <a:solidFill>
            <a:srgbClr val="82318E"/>
          </a:solidFill>
        </p:spPr>
        <p:txBody>
          <a:bodyPr wrap="none" rtlCol="0">
            <a:spAutoFit/>
          </a:bodyPr>
          <a:lstStyle/>
          <a:p>
            <a:pPr algn="ctr">
              <a:lnSpc>
                <a:spcPct val="120000"/>
              </a:lnSpc>
            </a:pPr>
            <a:r>
              <a:rPr lang="zh-CN" altLang="en-US" sz="1800" b="1" kern="1200"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文献综述</a:t>
            </a:r>
            <a:endParaRPr lang="zh-CN" altLang="en-US" sz="1800" b="1" kern="1200"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pic>
        <p:nvPicPr>
          <p:cNvPr id="15" name="图形 14"/>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501" y="22860"/>
            <a:ext cx="977539" cy="977539"/>
          </a:xfrm>
          <a:prstGeom prst="rect">
            <a:avLst/>
          </a:prstGeom>
        </p:spPr>
      </p:pic>
      <p:sp>
        <p:nvSpPr>
          <p:cNvPr id="16" name="矩形 15"/>
          <p:cNvSpPr/>
          <p:nvPr userDrawn="1"/>
        </p:nvSpPr>
        <p:spPr>
          <a:xfrm flipV="1">
            <a:off x="0" y="-45719"/>
            <a:ext cx="12192000" cy="6857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7" name="矩形 16"/>
          <p:cNvSpPr/>
          <p:nvPr userDrawn="1"/>
        </p:nvSpPr>
        <p:spPr>
          <a:xfrm>
            <a:off x="1521190" y="6804663"/>
            <a:ext cx="9146810" cy="5333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AA0CA-B198-4B0C-99B0-39B9521A607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78979-1D8F-4CBE-B998-F0AE680143F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8.jpe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chart" Target="../charts/chart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image" Target="../media/image14.emf"/><Relationship Id="rId4" Type="http://schemas.openxmlformats.org/officeDocument/2006/relationships/image" Target="../media/image13.emf"/><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1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2976073"/>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4" name="直接连接符 3"/>
          <p:cNvCxnSpPr/>
          <p:nvPr/>
        </p:nvCxnSpPr>
        <p:spPr>
          <a:xfrm>
            <a:off x="4318000" y="4988969"/>
            <a:ext cx="749994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2910" y="6414948"/>
            <a:ext cx="424342" cy="424342"/>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8" name="TextBox 90"/>
          <p:cNvSpPr txBox="1"/>
          <p:nvPr/>
        </p:nvSpPr>
        <p:spPr>
          <a:xfrm>
            <a:off x="4162105" y="5197895"/>
            <a:ext cx="7732034" cy="736227"/>
          </a:xfrm>
          <a:prstGeom prst="rect">
            <a:avLst/>
          </a:prstGeom>
          <a:noFill/>
        </p:spPr>
        <p:txBody>
          <a:bodyPr wrap="square" rtlCol="0">
            <a:spAutoFit/>
          </a:bodyPr>
          <a:lstStyle/>
          <a:p>
            <a:pPr algn="r">
              <a:lnSpc>
                <a:spcPct val="120000"/>
              </a:lnSpc>
            </a:pPr>
            <a:r>
              <a:rPr lang="zh-CN" altLang="en-US"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地平线</a:t>
            </a:r>
            <a:r>
              <a:rPr lang="en-US" altLang="zh-CN"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 </a:t>
            </a:r>
            <a:r>
              <a:rPr lang="zh-CN" altLang="en-US"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经济管理学院</a:t>
            </a:r>
            <a:endParaRPr lang="en-US" altLang="zh-CN"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p>
            <a:pPr algn="r">
              <a:lnSpc>
                <a:spcPct val="120000"/>
              </a:lnSpc>
            </a:pPr>
            <a:r>
              <a:rPr lang="zh-CN" altLang="en-US"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指导老师 </a:t>
            </a:r>
            <a:r>
              <a:rPr lang="en-US" altLang="zh-CN"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 </a:t>
            </a:r>
            <a:r>
              <a:rPr lang="zh-CN" altLang="en-US"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稻壳儿</a:t>
            </a:r>
            <a:endParaRPr lang="zh-CN" altLang="en-US"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7" name="直接连接符 6"/>
          <p:cNvCxnSpPr/>
          <p:nvPr/>
        </p:nvCxnSpPr>
        <p:spPr>
          <a:xfrm>
            <a:off x="558336" y="6627119"/>
            <a:ext cx="780334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0" y="3259893"/>
            <a:ext cx="12192000" cy="76240"/>
            <a:chOff x="30834" y="1305568"/>
            <a:chExt cx="11755272" cy="88868"/>
          </a:xfrm>
        </p:grpSpPr>
        <p:sp>
          <p:nvSpPr>
            <p:cNvPr id="29" name="矩形 28"/>
            <p:cNvSpPr/>
            <p:nvPr/>
          </p:nvSpPr>
          <p:spPr>
            <a:xfrm>
              <a:off x="30834" y="1305568"/>
              <a:ext cx="7811378" cy="888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30" name="矩形 29"/>
            <p:cNvSpPr/>
            <p:nvPr/>
          </p:nvSpPr>
          <p:spPr>
            <a:xfrm>
              <a:off x="7906866" y="1305711"/>
              <a:ext cx="3879240" cy="8646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grpSp>
      <p:pic>
        <p:nvPicPr>
          <p:cNvPr id="6" name="图形 5"/>
          <p:cNvPicPr>
            <a:picLocks noChangeAspect="1"/>
          </p:cNvPicPr>
          <p:nvPr/>
        </p:nvPicPr>
        <p:blipFill>
          <a:blip r:embed="rId1">
            <a:lum bright="100000"/>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13095" y="413359"/>
            <a:ext cx="2149355" cy="2149355"/>
          </a:xfrm>
          <a:prstGeom prst="rect">
            <a:avLst/>
          </a:prstGeom>
        </p:spPr>
      </p:pic>
      <p:sp>
        <p:nvSpPr>
          <p:cNvPr id="14" name="文本框 13"/>
          <p:cNvSpPr txBox="1"/>
          <p:nvPr/>
        </p:nvSpPr>
        <p:spPr>
          <a:xfrm>
            <a:off x="4162105" y="826316"/>
            <a:ext cx="7416800" cy="1508105"/>
          </a:xfrm>
          <a:prstGeom prst="rect">
            <a:avLst/>
          </a:prstGeom>
          <a:noFill/>
        </p:spPr>
        <p:txBody>
          <a:bodyPr wrap="square" rtlCol="0">
            <a:spAutoFit/>
          </a:bodyPr>
          <a:lstStyle/>
          <a:p>
            <a:pPr algn="dist">
              <a:lnSpc>
                <a:spcPct val="120000"/>
              </a:lnSpc>
            </a:pPr>
            <a:r>
              <a:rPr lang="zh-CN" altLang="en-US" sz="8000" dirty="0">
                <a:solidFill>
                  <a:schemeClr val="bg1">
                    <a:lumMod val="95000"/>
                  </a:schemeClr>
                </a:solidFill>
                <a:latin typeface="站酷庆科黄油体" panose="02000803000000020004" pitchFamily="2" charset="-122"/>
                <a:ea typeface="站酷庆科黄油体" panose="02000803000000020004" pitchFamily="2" charset="-122"/>
              </a:rPr>
              <a:t>毕业论文答辩</a:t>
            </a:r>
            <a:endParaRPr lang="zh-CN" altLang="en-US" sz="8000" dirty="0">
              <a:solidFill>
                <a:schemeClr val="bg1">
                  <a:lumMod val="95000"/>
                </a:schemeClr>
              </a:solidFill>
              <a:latin typeface="站酷庆科黄油体" panose="02000803000000020004" pitchFamily="2" charset="-122"/>
              <a:ea typeface="站酷庆科黄油体" panose="02000803000000020004" pitchFamily="2" charset="-122"/>
            </a:endParaRPr>
          </a:p>
        </p:txBody>
      </p:sp>
      <p:sp>
        <p:nvSpPr>
          <p:cNvPr id="15" name="文本框 14"/>
          <p:cNvSpPr txBox="1"/>
          <p:nvPr/>
        </p:nvSpPr>
        <p:spPr>
          <a:xfrm>
            <a:off x="3931920" y="3810000"/>
            <a:ext cx="7886022" cy="403316"/>
          </a:xfrm>
          <a:prstGeom prst="rect">
            <a:avLst/>
          </a:prstGeom>
          <a:noFill/>
        </p:spPr>
        <p:txBody>
          <a:bodyPr wrap="square" rtlCol="0">
            <a:spAutoFit/>
          </a:bodyPr>
          <a:lstStyle/>
          <a:p>
            <a:pPr>
              <a:lnSpc>
                <a:spcPct val="120000"/>
              </a:lnSpc>
            </a:pPr>
            <a:endParaRPr lang="zh-CN" altLang="en-US" dirty="0"/>
          </a:p>
        </p:txBody>
      </p:sp>
      <p:sp>
        <p:nvSpPr>
          <p:cNvPr id="17" name="文本框 16"/>
          <p:cNvSpPr txBox="1"/>
          <p:nvPr/>
        </p:nvSpPr>
        <p:spPr>
          <a:xfrm>
            <a:off x="4318001" y="4025077"/>
            <a:ext cx="7499941" cy="860685"/>
          </a:xfrm>
          <a:prstGeom prst="rect">
            <a:avLst/>
          </a:prstGeom>
          <a:noFill/>
        </p:spPr>
        <p:txBody>
          <a:bodyPr wrap="square" rtlCol="0">
            <a:spAutoFit/>
          </a:bodyPr>
          <a:lstStyle/>
          <a:p>
            <a:pPr algn="dist">
              <a:lnSpc>
                <a:spcPct val="120000"/>
              </a:lnSpc>
            </a:pPr>
            <a:r>
              <a:rPr lang="zh-CN" altLang="en-US" sz="4400"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淘品牌转型策略的研究与分析</a:t>
            </a:r>
            <a:endParaRPr lang="zh-CN" altLang="en-US" sz="4400"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5441018" y="1956068"/>
            <a:ext cx="6071665" cy="2378834"/>
            <a:chOff x="4896537" y="3011524"/>
            <a:chExt cx="3870807" cy="1516554"/>
          </a:xfrm>
          <a:effectLst/>
        </p:grpSpPr>
        <p:sp>
          <p:nvSpPr>
            <p:cNvPr id="24" name="任意多边形 23"/>
            <p:cNvSpPr/>
            <p:nvPr/>
          </p:nvSpPr>
          <p:spPr>
            <a:xfrm>
              <a:off x="4896537" y="4186094"/>
              <a:ext cx="1843204" cy="303681"/>
            </a:xfrm>
            <a:custGeom>
              <a:avLst/>
              <a:gdLst>
                <a:gd name="connsiteX0" fmla="*/ 0 w 1843204"/>
                <a:gd name="connsiteY0" fmla="*/ 0 h 683829"/>
                <a:gd name="connsiteX1" fmla="*/ 1843204 w 1843204"/>
                <a:gd name="connsiteY1" fmla="*/ 0 h 683829"/>
                <a:gd name="connsiteX2" fmla="*/ 1843204 w 1843204"/>
                <a:gd name="connsiteY2" fmla="*/ 683829 h 683829"/>
                <a:gd name="connsiteX3" fmla="*/ 0 w 1843204"/>
                <a:gd name="connsiteY3" fmla="*/ 683829 h 683829"/>
                <a:gd name="connsiteX4" fmla="*/ 0 w 1843204"/>
                <a:gd name="connsiteY4" fmla="*/ 0 h 68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3204" h="683829">
                  <a:moveTo>
                    <a:pt x="0" y="0"/>
                  </a:moveTo>
                  <a:lnTo>
                    <a:pt x="1843204" y="0"/>
                  </a:lnTo>
                  <a:lnTo>
                    <a:pt x="1843204" y="683829"/>
                  </a:lnTo>
                  <a:lnTo>
                    <a:pt x="0" y="68382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0" numCol="1" spcCol="1270" anchor="t" anchorCtr="0">
              <a:noAutofit/>
            </a:bodyPr>
            <a:lstStyle/>
            <a:p>
              <a:pPr algn="ctr" defTabSz="1066800">
                <a:lnSpc>
                  <a:spcPct val="120000"/>
                </a:lnSpc>
                <a:spcBef>
                  <a:spcPct val="0"/>
                </a:spcBef>
                <a:spcAft>
                  <a:spcPct val="0"/>
                </a:spcAft>
              </a:pPr>
              <a:r>
                <a:rPr lang="zh-CN" altLang="en-US" sz="2000" b="1" dirty="0">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请输入标题</a:t>
              </a:r>
              <a:endParaRPr lang="zh-CN" altLang="en-US" sz="2000" b="1" dirty="0">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6" name="任意多边形 25"/>
            <p:cNvSpPr/>
            <p:nvPr/>
          </p:nvSpPr>
          <p:spPr>
            <a:xfrm>
              <a:off x="6924140" y="4186094"/>
              <a:ext cx="1843204" cy="341984"/>
            </a:xfrm>
            <a:custGeom>
              <a:avLst/>
              <a:gdLst>
                <a:gd name="connsiteX0" fmla="*/ 0 w 1843204"/>
                <a:gd name="connsiteY0" fmla="*/ 0 h 683829"/>
                <a:gd name="connsiteX1" fmla="*/ 1843204 w 1843204"/>
                <a:gd name="connsiteY1" fmla="*/ 0 h 683829"/>
                <a:gd name="connsiteX2" fmla="*/ 1843204 w 1843204"/>
                <a:gd name="connsiteY2" fmla="*/ 683829 h 683829"/>
                <a:gd name="connsiteX3" fmla="*/ 0 w 1843204"/>
                <a:gd name="connsiteY3" fmla="*/ 683829 h 683829"/>
                <a:gd name="connsiteX4" fmla="*/ 0 w 1843204"/>
                <a:gd name="connsiteY4" fmla="*/ 0 h 68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3204" h="683829">
                  <a:moveTo>
                    <a:pt x="0" y="0"/>
                  </a:moveTo>
                  <a:lnTo>
                    <a:pt x="1843204" y="0"/>
                  </a:lnTo>
                  <a:lnTo>
                    <a:pt x="1843204" y="683829"/>
                  </a:lnTo>
                  <a:lnTo>
                    <a:pt x="0" y="68382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0" numCol="1" spcCol="1270" anchor="t" anchorCtr="0">
              <a:noAutofit/>
            </a:bodyPr>
            <a:lstStyle/>
            <a:p>
              <a:pPr algn="ctr" defTabSz="1066800">
                <a:lnSpc>
                  <a:spcPct val="120000"/>
                </a:lnSpc>
                <a:spcBef>
                  <a:spcPct val="0"/>
                </a:spcBef>
                <a:spcAft>
                  <a:spcPct val="0"/>
                </a:spcAft>
              </a:pPr>
              <a:r>
                <a:rPr lang="zh-CN" altLang="en-US" sz="2000" b="1" dirty="0">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请输入标题</a:t>
              </a:r>
              <a:endParaRPr lang="zh-CN" altLang="en-US" sz="2000" b="1" dirty="0">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pic>
          <p:nvPicPr>
            <p:cNvPr id="29" name="图片 2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924140" y="3011524"/>
              <a:ext cx="1843204" cy="1101135"/>
            </a:xfrm>
            <a:prstGeom prst="rect">
              <a:avLst/>
            </a:prstGeom>
            <a:ln>
              <a:noFill/>
            </a:ln>
            <a:effectLst>
              <a:outerShdw blurRad="63500" sx="102000" sy="102000" algn="ctr" rotWithShape="0">
                <a:prstClr val="black">
                  <a:alpha val="40000"/>
                </a:prstClr>
              </a:outerShdw>
            </a:effectLst>
          </p:spPr>
        </p:pic>
        <p:pic>
          <p:nvPicPr>
            <p:cNvPr id="30" name="图片 2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901096" y="3012886"/>
              <a:ext cx="1838645" cy="1098411"/>
            </a:xfrm>
            <a:prstGeom prst="rect">
              <a:avLst/>
            </a:prstGeom>
            <a:ln>
              <a:noFill/>
            </a:ln>
            <a:effectLst>
              <a:outerShdw blurRad="63500" sx="102000" sy="102000" algn="ctr" rotWithShape="0">
                <a:prstClr val="black">
                  <a:alpha val="40000"/>
                </a:prstClr>
              </a:outerShdw>
            </a:effectLst>
          </p:spPr>
        </p:pic>
      </p:grpSp>
      <p:cxnSp>
        <p:nvCxnSpPr>
          <p:cNvPr id="31" name="直接连接符 30"/>
          <p:cNvCxnSpPr/>
          <p:nvPr/>
        </p:nvCxnSpPr>
        <p:spPr>
          <a:xfrm>
            <a:off x="1334069" y="4960620"/>
            <a:ext cx="9523863" cy="0"/>
          </a:xfrm>
          <a:prstGeom prst="line">
            <a:avLst/>
          </a:prstGeom>
          <a:ln>
            <a:solidFill>
              <a:srgbClr val="82318E"/>
            </a:solidFill>
          </a:ln>
        </p:spPr>
        <p:style>
          <a:lnRef idx="1">
            <a:schemeClr val="accent1"/>
          </a:lnRef>
          <a:fillRef idx="0">
            <a:schemeClr val="accent1"/>
          </a:fillRef>
          <a:effectRef idx="0">
            <a:schemeClr val="accent1"/>
          </a:effectRef>
          <a:fontRef idx="minor">
            <a:schemeClr val="tx1"/>
          </a:fontRef>
        </p:style>
      </p:cxnSp>
      <p:sp>
        <p:nvSpPr>
          <p:cNvPr id="32" name="TextBox 29"/>
          <p:cNvSpPr txBox="1"/>
          <p:nvPr/>
        </p:nvSpPr>
        <p:spPr>
          <a:xfrm>
            <a:off x="1389743" y="5400947"/>
            <a:ext cx="9412515" cy="923330"/>
          </a:xfrm>
          <a:prstGeom prst="rect">
            <a:avLst/>
          </a:prstGeom>
          <a:noFill/>
          <a:ln>
            <a:noFill/>
          </a:ln>
          <a:effectLst/>
        </p:spPr>
        <p:txBody>
          <a:bodyPr wrap="square" rtlCol="0">
            <a:spAutoFit/>
          </a:bodyPr>
          <a:lstStyle/>
          <a:p>
            <a:pPr algn="ct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注定要通过品牌转型升级战略，方能在竞争激烈的时代下取得一席之地。淘品牌的转型将从单一产品向品牌服务发展、单一品牌向多品牌扩张、单一渠道向多渠道发展、网络营销向多元化营销发展的轨迹进行。淘品牌所面临的问题也是每一个新生品牌所需要面对的。</a:t>
            </a:r>
            <a:endPar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3" name="TextBox 29"/>
          <p:cNvSpPr txBox="1"/>
          <p:nvPr/>
        </p:nvSpPr>
        <p:spPr>
          <a:xfrm>
            <a:off x="550400" y="2035218"/>
            <a:ext cx="4486420" cy="1736245"/>
          </a:xfrm>
          <a:prstGeom prst="rect">
            <a:avLst/>
          </a:prstGeom>
          <a:noFill/>
        </p:spPr>
        <p:txBody>
          <a:bodyPr wrap="square" rtlCol="0">
            <a:spAutoFit/>
          </a:bodyPr>
          <a:lstStyle/>
          <a:p>
            <a:pPr algn="just">
              <a:lnSpc>
                <a:spcPct val="120000"/>
              </a:lnSpc>
            </a:pP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面对越来越严峻的行业竞争和越来越难的品牌功底提升，淘品牌的未来发展之路，已经无法依托单一的平台、渠道、市场获得品牌的进一步提升。注定要通过品牌转型升级战略，方能在竞争激烈的时代下取得一席之地。</a:t>
            </a:r>
            <a:endParaRPr lang="zh-CN" altLang="en-US" sz="1600" dirty="0">
              <a:solidFill>
                <a:schemeClr val="tx1">
                  <a:lumMod val="75000"/>
                  <a:lumOff val="2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34" name="TextBox 30"/>
          <p:cNvSpPr txBox="1"/>
          <p:nvPr/>
        </p:nvSpPr>
        <p:spPr>
          <a:xfrm>
            <a:off x="950395" y="1457053"/>
            <a:ext cx="3998794" cy="507703"/>
          </a:xfrm>
          <a:prstGeom prst="rect">
            <a:avLst/>
          </a:prstGeom>
          <a:noFill/>
          <a:ln>
            <a:noFill/>
          </a:ln>
        </p:spPr>
        <p:txBody>
          <a:bodyPr wrap="square" rtlCol="0">
            <a:spAutoFit/>
          </a:bodyPr>
          <a:lstStyle/>
          <a:p>
            <a:pPr>
              <a:lnSpc>
                <a:spcPct val="120000"/>
              </a:lnSpc>
            </a:pPr>
            <a:r>
              <a:rPr lang="zh-CN" altLang="en-US" sz="2400" b="1"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这里填写页面标题</a:t>
            </a:r>
            <a:endParaRPr lang="zh-CN" altLang="en-US" sz="2400" b="1"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35" name="矩形 34"/>
          <p:cNvSpPr/>
          <p:nvPr/>
        </p:nvSpPr>
        <p:spPr>
          <a:xfrm>
            <a:off x="679317" y="1569806"/>
            <a:ext cx="271078" cy="27107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23163" y="2348850"/>
            <a:ext cx="3324277" cy="2646365"/>
          </a:xfrm>
          <a:prstGeom prst="rect">
            <a:avLst/>
          </a:prstGeom>
          <a:noFill/>
        </p:spPr>
        <p:txBody>
          <a:bodyPr wrap="square" rtlCol="0">
            <a:spAutoFit/>
          </a:bodyPr>
          <a:lstStyle/>
          <a:p>
            <a:pPr algn="ctr">
              <a:lnSpc>
                <a:spcPct val="120000"/>
              </a:lnSpc>
            </a:pPr>
            <a:r>
              <a:rPr lang="zh-CN" altLang="zh-CN" sz="2000" dirty="0">
                <a:solidFill>
                  <a:srgbClr val="1E1E1E"/>
                </a:solidFill>
                <a:latin typeface="微软雅黑" panose="020B0503020204020204" pitchFamily="34" charset="-122"/>
                <a:ea typeface="微软雅黑" panose="020B0503020204020204" pitchFamily="34" charset="-122"/>
              </a:rPr>
              <a:t>电商十年的发展固然取得了很多进步和成绩，但是业态规模相对于简单，用户流量十分松散，品类经营泛而不深，特别是在盲目追求规模的片面的引导下，现在电商企业普遍缺少盈利能力</a:t>
            </a:r>
            <a:endParaRPr lang="zh-CN" altLang="en-US" sz="2000" dirty="0">
              <a:solidFill>
                <a:srgbClr val="1E1E1E"/>
              </a:solidFill>
              <a:latin typeface="微软雅黑" panose="020B0503020204020204" pitchFamily="34" charset="-122"/>
              <a:ea typeface="微软雅黑" panose="020B0503020204020204" pitchFamily="34" charset="-122"/>
            </a:endParaRPr>
          </a:p>
        </p:txBody>
      </p:sp>
      <p:sp>
        <p:nvSpPr>
          <p:cNvPr id="4" name="矩形 3"/>
          <p:cNvSpPr/>
          <p:nvPr/>
        </p:nvSpPr>
        <p:spPr>
          <a:xfrm>
            <a:off x="6743700" y="2008767"/>
            <a:ext cx="45719" cy="3671887"/>
          </a:xfrm>
          <a:prstGeom prst="rect">
            <a:avLst/>
          </a:prstGeom>
          <a:solidFill>
            <a:srgbClr val="82318E"/>
          </a:solidFill>
          <a:ln w="12700">
            <a:solidFill>
              <a:srgbClr val="82318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0000"/>
              </a:solidFill>
            </a:endParaRPr>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3266"/>
          <a:stretch>
            <a:fillRect/>
          </a:stretch>
        </p:blipFill>
        <p:spPr>
          <a:xfrm>
            <a:off x="371474" y="2145360"/>
            <a:ext cx="5724525" cy="35352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表格 17"/>
          <p:cNvGraphicFramePr>
            <a:graphicFrameLocks noGrp="1"/>
          </p:cNvGraphicFramePr>
          <p:nvPr/>
        </p:nvGraphicFramePr>
        <p:xfrm>
          <a:off x="1036321" y="3302450"/>
          <a:ext cx="10017760" cy="2933250"/>
        </p:xfrm>
        <a:graphic>
          <a:graphicData uri="http://schemas.openxmlformats.org/drawingml/2006/table">
            <a:tbl>
              <a:tblPr/>
              <a:tblGrid>
                <a:gridCol w="823046"/>
                <a:gridCol w="1743882"/>
                <a:gridCol w="1108261"/>
                <a:gridCol w="1760180"/>
                <a:gridCol w="3290081"/>
                <a:gridCol w="1292310"/>
              </a:tblGrid>
              <a:tr h="474409">
                <a:tc gridSpan="6">
                  <a:txBody>
                    <a:bodyPr/>
                    <a:lstStyle/>
                    <a:p>
                      <a:pPr algn="ctr" fontAlgn="ctr">
                        <a:lnSpc>
                          <a:spcPct val="120000"/>
                        </a:lnSpc>
                        <a:spcBef>
                          <a:spcPts val="0"/>
                        </a:spcBef>
                        <a:spcAft>
                          <a:spcPts val="0"/>
                        </a:spcAft>
                      </a:pPr>
                      <a:r>
                        <a:rPr lang="zh-CN" altLang="en-US" sz="2000" b="1" i="0" u="none" strike="noStrike" dirty="0">
                          <a:solidFill>
                            <a:schemeClr val="bg1"/>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论文研究过程</a:t>
                      </a:r>
                      <a:endParaRPr lang="zh-CN" altLang="en-US" sz="2000" b="1" i="0" u="none" strike="noStrike" dirty="0">
                        <a:solidFill>
                          <a:schemeClr val="bg1"/>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a:noFill/>
                    </a:lnL>
                    <a:lnR>
                      <a:noFill/>
                    </a:lnR>
                    <a:lnT>
                      <a:noFill/>
                    </a:lnT>
                    <a:lnB>
                      <a:noFill/>
                    </a:lnB>
                    <a:solidFill>
                      <a:srgbClr val="82318E"/>
                    </a:solidFill>
                  </a:tcPr>
                </a:tc>
                <a:tc hMerge="1">
                  <a:tcPr/>
                </a:tc>
                <a:tc hMerge="1">
                  <a:tcPr/>
                </a:tc>
                <a:tc hMerge="1">
                  <a:tcPr/>
                </a:tc>
                <a:tc hMerge="1">
                  <a:tcPr/>
                </a:tc>
                <a:tc hMerge="1">
                  <a:tcPr/>
                </a:tc>
              </a:tr>
              <a:tr h="351263">
                <a:tc gridSpan="6">
                  <a:txBody>
                    <a:bodyPr/>
                    <a:lstStyle/>
                    <a:p>
                      <a:pPr algn="ctr" fontAlgn="ctr">
                        <a:lnSpc>
                          <a:spcPct val="120000"/>
                        </a:lnSpc>
                        <a:spcBef>
                          <a:spcPts val="0"/>
                        </a:spcBef>
                        <a:spcAft>
                          <a:spcPts val="0"/>
                        </a:spcAft>
                      </a:pPr>
                      <a:r>
                        <a:rPr lang="zh-CN" altLang="en-US" sz="1600" b="0" i="0" u="none" strike="noStrike" dirty="0">
                          <a:solidFill>
                            <a:schemeClr val="tx1">
                              <a:lumMod val="85000"/>
                              <a:lumOff val="15000"/>
                            </a:schemeClr>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rPr>
                        <a:t>  时间：</a:t>
                      </a:r>
                      <a:r>
                        <a:rPr lang="en-US" altLang="zh-CN" sz="1600" b="0" i="0" u="none" strike="noStrike" dirty="0">
                          <a:solidFill>
                            <a:schemeClr val="tx1">
                              <a:lumMod val="85000"/>
                              <a:lumOff val="15000"/>
                            </a:schemeClr>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rPr>
                        <a:t>20XX</a:t>
                      </a:r>
                      <a:r>
                        <a:rPr lang="zh-CN" altLang="en-US" sz="1600" b="0" i="0" u="none" strike="noStrike" dirty="0">
                          <a:solidFill>
                            <a:schemeClr val="tx1">
                              <a:lumMod val="85000"/>
                              <a:lumOff val="15000"/>
                            </a:schemeClr>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rPr>
                        <a:t>年</a:t>
                      </a:r>
                      <a:r>
                        <a:rPr lang="en-US" altLang="zh-CN" sz="1600" b="0" i="0" u="none" strike="noStrike" dirty="0">
                          <a:solidFill>
                            <a:schemeClr val="tx1">
                              <a:lumMod val="85000"/>
                              <a:lumOff val="15000"/>
                            </a:schemeClr>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rPr>
                        <a:t>X</a:t>
                      </a:r>
                      <a:r>
                        <a:rPr lang="zh-CN" altLang="en-US" sz="1600" b="0" i="0" u="none" strike="noStrike" dirty="0">
                          <a:solidFill>
                            <a:schemeClr val="tx1">
                              <a:lumMod val="85000"/>
                              <a:lumOff val="15000"/>
                            </a:schemeClr>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rPr>
                        <a:t>月</a:t>
                      </a:r>
                      <a:r>
                        <a:rPr lang="en-US" altLang="zh-CN" sz="1600" b="0" i="0" u="none" strike="noStrike" dirty="0">
                          <a:solidFill>
                            <a:schemeClr val="tx1">
                              <a:lumMod val="85000"/>
                              <a:lumOff val="15000"/>
                            </a:schemeClr>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rPr>
                        <a:t>XX</a:t>
                      </a:r>
                      <a:r>
                        <a:rPr lang="zh-CN" altLang="en-US" sz="1600" b="0" i="0" u="none" strike="noStrike" dirty="0">
                          <a:solidFill>
                            <a:schemeClr val="tx1">
                              <a:lumMod val="85000"/>
                              <a:lumOff val="15000"/>
                            </a:schemeClr>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rPr>
                        <a:t>日 </a:t>
                      </a:r>
                      <a:r>
                        <a:rPr lang="en-US" altLang="zh-CN" sz="1600" b="0" i="0" u="none" strike="noStrike" dirty="0">
                          <a:solidFill>
                            <a:schemeClr val="tx1">
                              <a:lumMod val="85000"/>
                              <a:lumOff val="15000"/>
                            </a:schemeClr>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rPr>
                        <a:t>- X</a:t>
                      </a:r>
                      <a:r>
                        <a:rPr lang="zh-CN" altLang="en-US" sz="1600" b="0" i="0" u="none" strike="noStrike" dirty="0">
                          <a:solidFill>
                            <a:schemeClr val="tx1">
                              <a:lumMod val="85000"/>
                              <a:lumOff val="15000"/>
                            </a:schemeClr>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rPr>
                        <a:t>月</a:t>
                      </a:r>
                      <a:r>
                        <a:rPr lang="en-US" altLang="zh-CN" sz="1600" b="0" i="0" u="none" strike="noStrike" dirty="0">
                          <a:solidFill>
                            <a:schemeClr val="tx1">
                              <a:lumMod val="85000"/>
                              <a:lumOff val="15000"/>
                            </a:schemeClr>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rPr>
                        <a:t>XX</a:t>
                      </a:r>
                      <a:r>
                        <a:rPr lang="zh-CN" altLang="en-US" sz="1600" b="0" i="0" u="none" strike="noStrike" dirty="0">
                          <a:solidFill>
                            <a:schemeClr val="tx1">
                              <a:lumMod val="85000"/>
                              <a:lumOff val="15000"/>
                            </a:schemeClr>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rPr>
                        <a:t>日</a:t>
                      </a:r>
                      <a:endParaRPr lang="zh-CN" altLang="en-US" sz="1600" b="0" i="0" u="none" strike="noStrike" dirty="0">
                        <a:solidFill>
                          <a:schemeClr val="tx1">
                            <a:lumMod val="85000"/>
                            <a:lumOff val="15000"/>
                          </a:schemeClr>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a:noFill/>
                    </a:lnL>
                    <a:lnR>
                      <a:noFill/>
                    </a:lnR>
                    <a:lnT>
                      <a:noFill/>
                    </a:lnT>
                    <a:lnB w="12700" cap="flat" cmpd="sng" algn="ctr">
                      <a:solidFill>
                        <a:srgbClr val="000000"/>
                      </a:solidFill>
                      <a:prstDash val="solid"/>
                      <a:round/>
                      <a:headEnd type="none" w="med" len="med"/>
                      <a:tailEnd type="none" w="med" len="med"/>
                    </a:lnB>
                    <a:solidFill>
                      <a:schemeClr val="bg1">
                        <a:lumMod val="95000"/>
                      </a:schemeClr>
                    </a:solidFill>
                  </a:tcPr>
                </a:tc>
                <a:tc hMerge="1">
                  <a:tcPr/>
                </a:tc>
                <a:tc hMerge="1">
                  <a:tcPr/>
                </a:tc>
                <a:tc hMerge="1">
                  <a:tcPr/>
                </a:tc>
                <a:tc hMerge="1">
                  <a:tcPr/>
                </a:tc>
                <a:tc hMerge="1">
                  <a:tcPr/>
                </a:tc>
              </a:tr>
              <a:tr h="351263">
                <a:tc>
                  <a:txBody>
                    <a:bodyPr/>
                    <a:lstStyle/>
                    <a:p>
                      <a:pPr algn="ctr" fontAlgn="ctr">
                        <a:lnSpc>
                          <a:spcPct val="120000"/>
                        </a:lnSpc>
                        <a:spcBef>
                          <a:spcPts val="0"/>
                        </a:spcBef>
                        <a:spcAft>
                          <a:spcPts val="0"/>
                        </a:spcAft>
                      </a:pPr>
                      <a:r>
                        <a:rPr lang="zh-CN" altLang="en-US" sz="1600" b="1" i="0" u="none" strike="noStrike" dirty="0">
                          <a:solidFill>
                            <a:schemeClr val="bg1"/>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序号</a:t>
                      </a:r>
                      <a:endParaRPr lang="zh-CN" altLang="en-US" sz="1600" b="1" i="0" u="none" strike="noStrike" dirty="0">
                        <a:solidFill>
                          <a:schemeClr val="bg1"/>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a:noFill/>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algn="ctr" fontAlgn="ctr">
                        <a:lnSpc>
                          <a:spcPct val="120000"/>
                        </a:lnSpc>
                        <a:spcBef>
                          <a:spcPts val="0"/>
                        </a:spcBef>
                        <a:spcAft>
                          <a:spcPts val="0"/>
                        </a:spcAft>
                      </a:pPr>
                      <a:r>
                        <a:rPr lang="zh-CN" altLang="en-US" sz="1600" b="1" i="0" u="none" strike="noStrike" dirty="0">
                          <a:solidFill>
                            <a:schemeClr val="bg1"/>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工作任务</a:t>
                      </a:r>
                      <a:endParaRPr lang="zh-CN" altLang="en-US" sz="1600" b="1" i="0" u="none" strike="noStrike" dirty="0">
                        <a:solidFill>
                          <a:schemeClr val="bg1"/>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algn="ctr" fontAlgn="ctr">
                        <a:lnSpc>
                          <a:spcPct val="120000"/>
                        </a:lnSpc>
                        <a:spcBef>
                          <a:spcPts val="0"/>
                        </a:spcBef>
                        <a:spcAft>
                          <a:spcPts val="0"/>
                        </a:spcAft>
                      </a:pPr>
                      <a:r>
                        <a:rPr lang="zh-CN" altLang="en-US" sz="1600" b="1" i="0" u="none" strike="noStrike" dirty="0">
                          <a:solidFill>
                            <a:schemeClr val="bg1"/>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日期</a:t>
                      </a:r>
                      <a:endParaRPr lang="zh-CN" altLang="en-US" sz="1600" b="1" i="0" u="none" strike="noStrike" dirty="0">
                        <a:solidFill>
                          <a:schemeClr val="bg1"/>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algn="ctr" fontAlgn="ctr">
                        <a:lnSpc>
                          <a:spcPct val="120000"/>
                        </a:lnSpc>
                        <a:spcBef>
                          <a:spcPts val="0"/>
                        </a:spcBef>
                        <a:spcAft>
                          <a:spcPts val="0"/>
                        </a:spcAft>
                      </a:pPr>
                      <a:r>
                        <a:rPr lang="zh-CN" altLang="en-US" sz="1600" b="1" i="0" u="none" strike="noStrike" dirty="0">
                          <a:solidFill>
                            <a:schemeClr val="bg1"/>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目的</a:t>
                      </a:r>
                      <a:endParaRPr lang="zh-CN" altLang="en-US" sz="1600" b="1" i="0" u="none" strike="noStrike" dirty="0">
                        <a:solidFill>
                          <a:schemeClr val="bg1"/>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algn="ctr" fontAlgn="ctr">
                        <a:lnSpc>
                          <a:spcPct val="120000"/>
                        </a:lnSpc>
                        <a:spcBef>
                          <a:spcPts val="0"/>
                        </a:spcBef>
                        <a:spcAft>
                          <a:spcPts val="0"/>
                        </a:spcAft>
                      </a:pPr>
                      <a:r>
                        <a:rPr lang="zh-CN" altLang="en-US" sz="1600" b="1" i="0" u="none" strike="noStrike" dirty="0">
                          <a:solidFill>
                            <a:schemeClr val="bg1"/>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网站</a:t>
                      </a:r>
                      <a:endParaRPr lang="zh-CN" altLang="en-US" sz="1600" b="1" i="0" u="none" strike="noStrike" dirty="0">
                        <a:solidFill>
                          <a:schemeClr val="bg1"/>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algn="ctr" fontAlgn="ctr">
                        <a:lnSpc>
                          <a:spcPct val="120000"/>
                        </a:lnSpc>
                        <a:spcBef>
                          <a:spcPts val="0"/>
                        </a:spcBef>
                        <a:spcAft>
                          <a:spcPts val="0"/>
                        </a:spcAft>
                      </a:pPr>
                      <a:r>
                        <a:rPr lang="zh-CN" altLang="en-US" sz="1600" b="1" i="0" u="none" strike="noStrike" dirty="0">
                          <a:solidFill>
                            <a:schemeClr val="bg1"/>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备注</a:t>
                      </a:r>
                      <a:endParaRPr lang="zh-CN" altLang="en-US" sz="1600" b="1" i="0" u="none" strike="noStrike" dirty="0">
                        <a:solidFill>
                          <a:schemeClr val="bg1"/>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r>
              <a:tr h="351263">
                <a:tc>
                  <a:txBody>
                    <a:bodyPr/>
                    <a:lstStyle/>
                    <a:p>
                      <a:pPr algn="ctr" fontAlgn="ctr">
                        <a:lnSpc>
                          <a:spcPct val="120000"/>
                        </a:lnSpc>
                        <a:spcBef>
                          <a:spcPts val="0"/>
                        </a:spcBef>
                        <a:spcAft>
                          <a:spcPts val="0"/>
                        </a:spcAft>
                      </a:pPr>
                      <a:r>
                        <a:rPr lang="en-US" altLang="zh-CN" sz="1400" b="1"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1</a:t>
                      </a:r>
                      <a:endParaRPr lang="en-US" altLang="zh-CN" sz="1400" b="1"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a:noFill/>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l" fontAlgn="ctr">
                        <a:lnSpc>
                          <a:spcPct val="120000"/>
                        </a:lnSpc>
                        <a:spcBef>
                          <a:spcPts val="0"/>
                        </a:spcBef>
                        <a:spcAft>
                          <a:spcPts val="0"/>
                        </a:spcAft>
                      </a:pPr>
                      <a:endParaRPr lang="zh-CN" altLang="en-US" sz="1050" b="0" i="0" u="none" strike="noStrike">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lnSpc>
                          <a:spcPct val="120000"/>
                        </a:lnSpc>
                        <a:spcBef>
                          <a:spcPts val="0"/>
                        </a:spcBef>
                        <a:spcAft>
                          <a:spcPts val="0"/>
                        </a:spcAft>
                      </a:pPr>
                      <a:r>
                        <a:rPr lang="en-US" altLang="zh-CN" sz="1400" b="1"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2</a:t>
                      </a:r>
                      <a:endParaRPr lang="en-US" altLang="zh-CN" sz="1400" b="1"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l"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lnSpc>
                          <a:spcPct val="120000"/>
                        </a:lnSpc>
                        <a:spcBef>
                          <a:spcPts val="0"/>
                        </a:spcBef>
                        <a:spcAft>
                          <a:spcPts val="0"/>
                        </a:spcAft>
                      </a:pPr>
                      <a:r>
                        <a:rPr lang="en-US" altLang="zh-CN" sz="1400" b="1"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3</a:t>
                      </a:r>
                      <a:endParaRPr lang="en-US" altLang="zh-CN" sz="1400" b="1"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l" fontAlgn="ctr">
                        <a:lnSpc>
                          <a:spcPct val="120000"/>
                        </a:lnSpc>
                        <a:spcBef>
                          <a:spcPts val="0"/>
                        </a:spcBef>
                        <a:spcAft>
                          <a:spcPts val="0"/>
                        </a:spcAft>
                      </a:pPr>
                      <a:endParaRPr lang="zh-CN" altLang="en-US" sz="1050" b="0" i="0" u="none" strike="noStrike">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lnSpc>
                          <a:spcPct val="120000"/>
                        </a:lnSpc>
                        <a:spcBef>
                          <a:spcPts val="0"/>
                        </a:spcBef>
                        <a:spcAft>
                          <a:spcPts val="0"/>
                        </a:spcAft>
                      </a:pPr>
                      <a:r>
                        <a:rPr lang="en-US" altLang="zh-CN" sz="1400" b="1"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4</a:t>
                      </a:r>
                      <a:endParaRPr lang="en-US" altLang="zh-CN" sz="1400" b="1"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l"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lnSpc>
                          <a:spcPct val="120000"/>
                        </a:lnSpc>
                        <a:spcBef>
                          <a:spcPts val="0"/>
                        </a:spcBef>
                        <a:spcAft>
                          <a:spcPts val="0"/>
                        </a:spcAft>
                      </a:pPr>
                      <a:r>
                        <a:rPr lang="en-US" altLang="zh-CN" sz="1400" b="1"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5</a:t>
                      </a:r>
                      <a:endParaRPr lang="en-US" altLang="zh-CN" sz="1400" b="1"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l"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lnSpc>
                          <a:spcPct val="120000"/>
                        </a:lnSpc>
                        <a:spcBef>
                          <a:spcPts val="0"/>
                        </a:spcBef>
                        <a:spcAft>
                          <a:spcPts val="0"/>
                        </a:spcAft>
                      </a:pPr>
                      <a:endParaRPr lang="zh-CN" altLang="en-US" sz="1050" b="0" i="0" u="none" strike="noStrike" dirty="0">
                        <a:solidFill>
                          <a:schemeClr val="tx1">
                            <a:lumMod val="85000"/>
                            <a:lumOff val="15000"/>
                          </a:schemeClr>
                        </a:solidFill>
                        <a:effectLst/>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a:txBody>
                  <a:tcPr marL="4807" marR="4807" marT="4807" marB="0" anchor="ctr">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bl>
          </a:graphicData>
        </a:graphic>
      </p:graphicFrame>
      <p:sp>
        <p:nvSpPr>
          <p:cNvPr id="19" name="TextBox 29"/>
          <p:cNvSpPr txBox="1"/>
          <p:nvPr/>
        </p:nvSpPr>
        <p:spPr>
          <a:xfrm>
            <a:off x="1036321" y="1505583"/>
            <a:ext cx="10119359" cy="1398524"/>
          </a:xfrm>
          <a:prstGeom prst="rect">
            <a:avLst/>
          </a:prstGeom>
          <a:noFill/>
        </p:spPr>
        <p:txBody>
          <a:bodyPr wrap="square" rtlCol="0">
            <a:spAutoFit/>
          </a:bodyPr>
          <a:lstStyle/>
          <a:p>
            <a:pPr algn="ctr">
              <a:lnSpc>
                <a:spcPct val="120000"/>
              </a:lnSpc>
            </a:pP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淘品牌早期得益于淘宝流量红利，淘宝成立初期鲜有大牌入住，所提供的产品品质相对有限消费者需求无法得到满足。在早期电子商务时代，用户没有形成固有的网购习惯，对品牌的敏感度相对较低品牌意识薄弱，大多追求便宜低价。这时候的淘品牌只要定位精准，有自己的特色往往在几个爆款的带动下就会成就一个品牌。</a:t>
            </a:r>
            <a:endParaRPr lang="zh-CN" altLang="en-US" dirty="0">
              <a:solidFill>
                <a:schemeClr val="tx1">
                  <a:lumMod val="75000"/>
                  <a:lumOff val="2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542645" y="3215012"/>
            <a:ext cx="4895218" cy="3425820"/>
            <a:chOff x="2697338" y="1584125"/>
            <a:chExt cx="6855250" cy="4797509"/>
          </a:xfrm>
        </p:grpSpPr>
        <p:graphicFrame>
          <p:nvGraphicFramePr>
            <p:cNvPr id="19" name="图表 18"/>
            <p:cNvGraphicFramePr/>
            <p:nvPr/>
          </p:nvGraphicFramePr>
          <p:xfrm>
            <a:off x="3423298" y="1584125"/>
            <a:ext cx="4974035" cy="4797509"/>
          </p:xfrm>
          <a:graphic>
            <a:graphicData uri="http://schemas.openxmlformats.org/drawingml/2006/chart">
              <c:chart xmlns:c="http://schemas.openxmlformats.org/drawingml/2006/chart" xmlns:r="http://schemas.openxmlformats.org/officeDocument/2006/relationships" r:id="rId1"/>
            </a:graphicData>
          </a:graphic>
        </p:graphicFrame>
        <p:grpSp>
          <p:nvGrpSpPr>
            <p:cNvPr id="20" name="组合 19"/>
            <p:cNvGrpSpPr/>
            <p:nvPr/>
          </p:nvGrpSpPr>
          <p:grpSpPr>
            <a:xfrm>
              <a:off x="2697338" y="1963620"/>
              <a:ext cx="6855250" cy="3075835"/>
              <a:chOff x="2697338" y="1963620"/>
              <a:chExt cx="6855250" cy="3075835"/>
            </a:xfrm>
          </p:grpSpPr>
          <p:sp>
            <p:nvSpPr>
              <p:cNvPr id="21" name="矩形 20"/>
              <p:cNvSpPr/>
              <p:nvPr/>
            </p:nvSpPr>
            <p:spPr>
              <a:xfrm>
                <a:off x="6452177" y="3977276"/>
                <a:ext cx="466531" cy="466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lang="en-US" altLang="zh-CN"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C</a:t>
                </a:r>
                <a:endParaRPr lang="zh-CN" altLang="en-US"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2" name="矩形 21"/>
              <p:cNvSpPr/>
              <p:nvPr/>
            </p:nvSpPr>
            <p:spPr>
              <a:xfrm>
                <a:off x="4651536" y="4274260"/>
                <a:ext cx="466531" cy="466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lang="en-US" altLang="zh-CN" dirty="0">
                    <a:solidFill>
                      <a:prstClr val="white"/>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B</a:t>
                </a:r>
                <a:endParaRPr lang="zh-CN" altLang="en-US" dirty="0">
                  <a:solidFill>
                    <a:prstClr val="white"/>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3" name="矩形 22"/>
              <p:cNvSpPr/>
              <p:nvPr/>
            </p:nvSpPr>
            <p:spPr>
              <a:xfrm>
                <a:off x="5293971" y="2565864"/>
                <a:ext cx="466531" cy="466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lang="en-US" altLang="zh-CN"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E</a:t>
                </a:r>
                <a:endParaRPr lang="zh-CN" altLang="en-US"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4" name="矩形 23"/>
              <p:cNvSpPr/>
              <p:nvPr/>
            </p:nvSpPr>
            <p:spPr>
              <a:xfrm>
                <a:off x="4464462" y="2858063"/>
                <a:ext cx="466531" cy="466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lang="en-US" altLang="zh-CN"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A</a:t>
                </a:r>
                <a:endParaRPr lang="zh-CN" altLang="en-US"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5" name="矩形 24"/>
              <p:cNvSpPr/>
              <p:nvPr/>
            </p:nvSpPr>
            <p:spPr>
              <a:xfrm>
                <a:off x="4250181" y="3404198"/>
                <a:ext cx="466531" cy="466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lang="en-US" altLang="zh-CN" dirty="0">
                    <a:solidFill>
                      <a:prstClr val="white"/>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D</a:t>
                </a:r>
                <a:endParaRPr lang="zh-CN" altLang="en-US" dirty="0">
                  <a:solidFill>
                    <a:prstClr val="white"/>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6" name="文本框 40"/>
              <p:cNvSpPr txBox="1"/>
              <p:nvPr/>
            </p:nvSpPr>
            <p:spPr>
              <a:xfrm>
                <a:off x="2697339" y="4487404"/>
                <a:ext cx="864146" cy="5520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en-US" altLang="zh-CN" dirty="0">
                    <a:solidFill>
                      <a:prstClr val="black"/>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17</a:t>
                </a:r>
                <a:r>
                  <a:rPr lang="en-US" altLang="zh-CN" sz="1350" dirty="0">
                    <a:solidFill>
                      <a:prstClr val="black"/>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a:t>
                </a:r>
                <a:endParaRPr lang="zh-CN" altLang="en-US" sz="1350" dirty="0">
                  <a:solidFill>
                    <a:prstClr val="black"/>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7" name="文本框 41"/>
              <p:cNvSpPr txBox="1"/>
              <p:nvPr/>
            </p:nvSpPr>
            <p:spPr>
              <a:xfrm>
                <a:off x="8339609" y="3947734"/>
                <a:ext cx="1212979" cy="5256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dirty="0">
                    <a:solidFill>
                      <a:prstClr val="black"/>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55</a:t>
                </a:r>
                <a:r>
                  <a:rPr lang="en-US" altLang="zh-CN" sz="1350" dirty="0">
                    <a:solidFill>
                      <a:prstClr val="black"/>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a:t>
                </a:r>
                <a:endParaRPr lang="zh-CN" altLang="en-US" sz="1350" dirty="0">
                  <a:solidFill>
                    <a:prstClr val="black"/>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8" name="文本框 42"/>
              <p:cNvSpPr txBox="1"/>
              <p:nvPr/>
            </p:nvSpPr>
            <p:spPr>
              <a:xfrm>
                <a:off x="2697339" y="1963620"/>
                <a:ext cx="864146" cy="5520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en-US" altLang="zh-CN" dirty="0">
                    <a:solidFill>
                      <a:prstClr val="black"/>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15</a:t>
                </a:r>
                <a:r>
                  <a:rPr lang="en-US" altLang="zh-CN" sz="1350" dirty="0">
                    <a:solidFill>
                      <a:prstClr val="black"/>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a:t>
                </a:r>
                <a:endParaRPr lang="zh-CN" altLang="en-US" sz="1350" dirty="0">
                  <a:solidFill>
                    <a:prstClr val="black"/>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9" name="文本框 43"/>
              <p:cNvSpPr txBox="1"/>
              <p:nvPr/>
            </p:nvSpPr>
            <p:spPr>
              <a:xfrm>
                <a:off x="2697339" y="3278220"/>
                <a:ext cx="700517" cy="5256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en-US" altLang="zh-CN" dirty="0">
                    <a:solidFill>
                      <a:prstClr val="black"/>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6</a:t>
                </a:r>
                <a:r>
                  <a:rPr lang="en-US" altLang="zh-CN" sz="1350" dirty="0">
                    <a:solidFill>
                      <a:prstClr val="black"/>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a:t>
                </a:r>
                <a:endParaRPr lang="zh-CN" altLang="en-US" dirty="0">
                  <a:solidFill>
                    <a:prstClr val="black"/>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30" name="文本框 44"/>
              <p:cNvSpPr txBox="1"/>
              <p:nvPr/>
            </p:nvSpPr>
            <p:spPr>
              <a:xfrm>
                <a:off x="2697338" y="2594649"/>
                <a:ext cx="700519" cy="5256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en-US" altLang="zh-CN" dirty="0">
                    <a:solidFill>
                      <a:prstClr val="black"/>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7</a:t>
                </a:r>
                <a:r>
                  <a:rPr lang="en-US" altLang="zh-CN" sz="1350" dirty="0">
                    <a:solidFill>
                      <a:prstClr val="black"/>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a:t>
                </a:r>
                <a:endParaRPr lang="zh-CN" altLang="en-US" dirty="0">
                  <a:solidFill>
                    <a:prstClr val="black"/>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31" name="直接连接符 30"/>
              <p:cNvCxnSpPr/>
              <p:nvPr/>
            </p:nvCxnSpPr>
            <p:spPr>
              <a:xfrm flipH="1">
                <a:off x="3500214" y="2290092"/>
                <a:ext cx="159764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3660159" y="2943225"/>
                <a:ext cx="59002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3392798" y="3602808"/>
                <a:ext cx="66459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3561485" y="4753901"/>
                <a:ext cx="6886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7590470" y="4233747"/>
                <a:ext cx="58945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36" name="矩形 35"/>
          <p:cNvSpPr/>
          <p:nvPr/>
        </p:nvSpPr>
        <p:spPr>
          <a:xfrm>
            <a:off x="6262812" y="4291281"/>
            <a:ext cx="5495643" cy="1477328"/>
          </a:xfrm>
          <a:prstGeom prst="rect">
            <a:avLst/>
          </a:prstGeom>
        </p:spPr>
        <p:txBody>
          <a:bodyPr wrap="square">
            <a:spAutoFit/>
          </a:bodyPr>
          <a:lstStyle/>
          <a:p>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各品牌需要通过精准的市场定位来锁定市场目标消费群体，通过品牌营销策略来提升自身竞争力。对于淘品牌转型策略的研究与分析，主要侧重于淘品牌在淘宝后时代如何找到区别于传统品牌的发展路径，打造出一条适合于自身发展的道路。</a:t>
            </a:r>
            <a:endPar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cxnSp>
        <p:nvCxnSpPr>
          <p:cNvPr id="37" name="直接连接符 36"/>
          <p:cNvCxnSpPr/>
          <p:nvPr/>
        </p:nvCxnSpPr>
        <p:spPr>
          <a:xfrm>
            <a:off x="6262812" y="3993938"/>
            <a:ext cx="525608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TextBox 29"/>
          <p:cNvSpPr txBox="1"/>
          <p:nvPr/>
        </p:nvSpPr>
        <p:spPr>
          <a:xfrm>
            <a:off x="950395" y="1900399"/>
            <a:ext cx="10624835" cy="1071447"/>
          </a:xfrm>
          <a:prstGeom prst="rect">
            <a:avLst/>
          </a:prstGeom>
          <a:noFill/>
        </p:spPr>
        <p:txBody>
          <a:bodyPr wrap="square" rtlCol="0">
            <a:spAutoFit/>
          </a:bodyPr>
          <a:lstStyle/>
          <a:p>
            <a:pPr algn="just">
              <a:lnSpc>
                <a:spcPct val="120000"/>
              </a:lnSpc>
            </a:pP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淘品牌十年的发展固然取得了很多进步和成绩，但是业态规模相对于简单，品类经营泛而不深。随着线下传统大牌的逐渐蚕食，当前淘品牌的机会更多的是如何立足于一个相对较小的用户群体，来挖掘更大的品牌价值，这是最突出的前提和要求。</a:t>
            </a:r>
            <a:endParaRPr lang="zh-CN" altLang="en-US" dirty="0">
              <a:solidFill>
                <a:schemeClr val="tx1">
                  <a:lumMod val="75000"/>
                  <a:lumOff val="2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39" name="TextBox 30"/>
          <p:cNvSpPr txBox="1"/>
          <p:nvPr/>
        </p:nvSpPr>
        <p:spPr>
          <a:xfrm>
            <a:off x="950395" y="1457053"/>
            <a:ext cx="3998794" cy="507703"/>
          </a:xfrm>
          <a:prstGeom prst="rect">
            <a:avLst/>
          </a:prstGeom>
          <a:noFill/>
          <a:ln>
            <a:noFill/>
          </a:ln>
        </p:spPr>
        <p:txBody>
          <a:bodyPr wrap="square" rtlCol="0">
            <a:spAutoFit/>
          </a:bodyPr>
          <a:lstStyle/>
          <a:p>
            <a:pPr>
              <a:lnSpc>
                <a:spcPct val="120000"/>
              </a:lnSpc>
            </a:pPr>
            <a:r>
              <a:rPr lang="zh-CN" altLang="en-US" sz="2400" b="1"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这里填写页面标题</a:t>
            </a:r>
            <a:endParaRPr lang="zh-CN" altLang="en-US" sz="2400" b="1"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41" name="矩形 40"/>
          <p:cNvSpPr/>
          <p:nvPr/>
        </p:nvSpPr>
        <p:spPr>
          <a:xfrm>
            <a:off x="679317" y="1569806"/>
            <a:ext cx="271078" cy="27107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42" name="直接连接符 41"/>
          <p:cNvCxnSpPr/>
          <p:nvPr/>
        </p:nvCxnSpPr>
        <p:spPr>
          <a:xfrm>
            <a:off x="6262812" y="6006884"/>
            <a:ext cx="525608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46705" y="1791912"/>
            <a:ext cx="2432190" cy="461665"/>
          </a:xfrm>
          <a:prstGeom prst="rect">
            <a:avLst/>
          </a:prstGeom>
          <a:noFill/>
        </p:spPr>
        <p:txBody>
          <a:bodyPr wrap="square" rtlCol="0">
            <a:spAutoFit/>
          </a:bodyPr>
          <a:lstStyle/>
          <a:p>
            <a:r>
              <a:rPr lang="zh-CN" altLang="en-US" sz="24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迎接无线时代</a:t>
            </a:r>
            <a:endParaRPr lang="zh-CN" altLang="en-US" sz="24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 name="文本框 2"/>
          <p:cNvSpPr txBox="1"/>
          <p:nvPr/>
        </p:nvSpPr>
        <p:spPr>
          <a:xfrm>
            <a:off x="8046705" y="2253577"/>
            <a:ext cx="2736980" cy="1421928"/>
          </a:xfrm>
          <a:prstGeom prst="rect">
            <a:avLst/>
          </a:prstGeom>
          <a:noFill/>
        </p:spPr>
        <p:txBody>
          <a:bodyPr wrap="square" rtlCol="0">
            <a:spAutoFit/>
          </a:bodyPr>
          <a:lstStyle/>
          <a:p>
            <a:pPr>
              <a:lnSpc>
                <a:spcPct val="120000"/>
              </a:lnSpc>
            </a:pP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移动设备的兴起，人与人的社交关系得到进一步加强，商家可提供的营销服务也会多种多样</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4" name="文本框 3"/>
          <p:cNvSpPr txBox="1"/>
          <p:nvPr/>
        </p:nvSpPr>
        <p:spPr>
          <a:xfrm>
            <a:off x="8046705" y="4355001"/>
            <a:ext cx="2432190" cy="461665"/>
          </a:xfrm>
          <a:prstGeom prst="rect">
            <a:avLst/>
          </a:prstGeom>
          <a:noFill/>
        </p:spPr>
        <p:txBody>
          <a:bodyPr wrap="square" rtlCol="0">
            <a:spAutoFit/>
          </a:bodyPr>
          <a:lstStyle/>
          <a:p>
            <a:r>
              <a:rPr lang="zh-CN" altLang="en-US" sz="24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线下渠道拓展</a:t>
            </a:r>
            <a:endParaRPr lang="zh-CN" altLang="en-US" sz="24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5" name="文本框 4"/>
          <p:cNvSpPr txBox="1"/>
          <p:nvPr/>
        </p:nvSpPr>
        <p:spPr>
          <a:xfrm>
            <a:off x="8046705" y="4816666"/>
            <a:ext cx="2736980" cy="1421928"/>
          </a:xfrm>
          <a:prstGeom prst="rect">
            <a:avLst/>
          </a:prstGeom>
          <a:noFill/>
        </p:spPr>
        <p:txBody>
          <a:bodyPr wrap="square" rtlCol="0">
            <a:spAutoFit/>
          </a:bodyPr>
          <a:lstStyle/>
          <a:p>
            <a:pPr algn="just">
              <a:lnSpc>
                <a:spcPct val="120000"/>
              </a:lnSpc>
            </a:pP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集合了线上线下的优势形成综合服务体，集宣传下单、配送、售后为一体这样的体验店。</a:t>
            </a:r>
            <a:endPar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6" name="文本框 5"/>
          <p:cNvSpPr txBox="1"/>
          <p:nvPr/>
        </p:nvSpPr>
        <p:spPr>
          <a:xfrm>
            <a:off x="2176834" y="1791912"/>
            <a:ext cx="2432190" cy="461665"/>
          </a:xfrm>
          <a:prstGeom prst="rect">
            <a:avLst/>
          </a:prstGeom>
          <a:noFill/>
        </p:spPr>
        <p:txBody>
          <a:bodyPr wrap="square" rtlCol="0">
            <a:spAutoFit/>
          </a:bodyPr>
          <a:lstStyle/>
          <a:p>
            <a:r>
              <a:rPr lang="zh-CN" altLang="en-US" sz="24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加强品牌建设</a:t>
            </a:r>
            <a:endParaRPr lang="zh-CN" altLang="en-US" sz="24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7" name="文本框 6"/>
          <p:cNvSpPr txBox="1"/>
          <p:nvPr/>
        </p:nvSpPr>
        <p:spPr>
          <a:xfrm>
            <a:off x="1442537" y="2253577"/>
            <a:ext cx="2736980" cy="1399037"/>
          </a:xfrm>
          <a:prstGeom prst="rect">
            <a:avLst/>
          </a:prstGeom>
          <a:noFill/>
        </p:spPr>
        <p:txBody>
          <a:bodyPr wrap="square" rtlCol="0">
            <a:spAutoFit/>
          </a:bodyPr>
          <a:lstStyle/>
          <a:p>
            <a:pPr algn="just">
              <a:lnSpc>
                <a:spcPct val="120000"/>
              </a:lnSpc>
            </a:pP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垂直品牌有复购率高、转化率高、复销性强、高附加值的特点，这也为进一步溢价提供了空间</a:t>
            </a:r>
            <a:endPar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8" name="文本框 7"/>
          <p:cNvSpPr txBox="1"/>
          <p:nvPr/>
        </p:nvSpPr>
        <p:spPr>
          <a:xfrm>
            <a:off x="2176834" y="4355001"/>
            <a:ext cx="2432190" cy="461665"/>
          </a:xfrm>
          <a:prstGeom prst="rect">
            <a:avLst/>
          </a:prstGeom>
          <a:noFill/>
        </p:spPr>
        <p:txBody>
          <a:bodyPr wrap="square" rtlCol="0">
            <a:spAutoFit/>
          </a:bodyPr>
          <a:lstStyle/>
          <a:p>
            <a:r>
              <a:rPr lang="zh-CN" altLang="en-US" sz="24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布局新兴零售</a:t>
            </a:r>
            <a:endParaRPr lang="zh-CN" altLang="en-US" sz="24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9" name="文本框 8"/>
          <p:cNvSpPr txBox="1"/>
          <p:nvPr/>
        </p:nvSpPr>
        <p:spPr>
          <a:xfrm>
            <a:off x="1442537" y="4816666"/>
            <a:ext cx="2736980" cy="1399037"/>
          </a:xfrm>
          <a:prstGeom prst="rect">
            <a:avLst/>
          </a:prstGeom>
          <a:noFill/>
        </p:spPr>
        <p:txBody>
          <a:bodyPr wrap="square" rtlCol="0">
            <a:spAutoFit/>
          </a:bodyPr>
          <a:lstStyle/>
          <a:p>
            <a:pPr>
              <a:lnSpc>
                <a:spcPct val="120000"/>
              </a:lnSpc>
            </a:pP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线上线下一体化、线上线下同价、加强体验式、娱乐式消费将会成为未来零售不可或缺的部分。</a:t>
            </a:r>
            <a:endPar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nvGrpSpPr>
          <p:cNvPr id="11" name="组合 10"/>
          <p:cNvGrpSpPr/>
          <p:nvPr/>
        </p:nvGrpSpPr>
        <p:grpSpPr>
          <a:xfrm rot="21088092">
            <a:off x="4321620" y="2086878"/>
            <a:ext cx="3546763" cy="3551144"/>
            <a:chOff x="4315306" y="2374990"/>
            <a:chExt cx="3546763" cy="3551144"/>
          </a:xfrm>
          <a:solidFill>
            <a:srgbClr val="82318E"/>
          </a:solidFill>
        </p:grpSpPr>
        <p:sp>
          <p:nvSpPr>
            <p:cNvPr id="31" name="饼形 24"/>
            <p:cNvSpPr/>
            <p:nvPr/>
          </p:nvSpPr>
          <p:spPr>
            <a:xfrm rot="5400000">
              <a:off x="4315306" y="2374990"/>
              <a:ext cx="3546763" cy="3546763"/>
            </a:xfrm>
            <a:prstGeom prst="pie">
              <a:avLst>
                <a:gd name="adj1" fmla="val 12057943"/>
                <a:gd name="adj2" fmla="val 16200000"/>
              </a:avLst>
            </a:prstGeom>
            <a:grp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2" name="饼形 25"/>
            <p:cNvSpPr/>
            <p:nvPr/>
          </p:nvSpPr>
          <p:spPr>
            <a:xfrm rot="16200000">
              <a:off x="4315306" y="2379371"/>
              <a:ext cx="3546763" cy="3546763"/>
            </a:xfrm>
            <a:prstGeom prst="pie">
              <a:avLst>
                <a:gd name="adj1" fmla="val 12057943"/>
                <a:gd name="adj2" fmla="val 16200000"/>
              </a:avLst>
            </a:prstGeom>
            <a:grpFill/>
            <a:ln w="28575">
              <a:solidFill>
                <a:srgbClr val="F2F2F2"/>
              </a:solidFill>
            </a:ln>
            <a:effectLst>
              <a:outerShdw blurRad="635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grpSp>
        <p:nvGrpSpPr>
          <p:cNvPr id="13" name="组合 12"/>
          <p:cNvGrpSpPr/>
          <p:nvPr/>
        </p:nvGrpSpPr>
        <p:grpSpPr>
          <a:xfrm rot="21088092">
            <a:off x="4315096" y="2089720"/>
            <a:ext cx="3551144" cy="3546763"/>
            <a:chOff x="4308734" y="2377181"/>
            <a:chExt cx="3551144" cy="3546763"/>
          </a:xfrm>
        </p:grpSpPr>
        <p:grpSp>
          <p:nvGrpSpPr>
            <p:cNvPr id="17" name="组合 16"/>
            <p:cNvGrpSpPr/>
            <p:nvPr/>
          </p:nvGrpSpPr>
          <p:grpSpPr>
            <a:xfrm>
              <a:off x="4308734" y="2377181"/>
              <a:ext cx="3551144" cy="3546763"/>
              <a:chOff x="5929745" y="2022764"/>
              <a:chExt cx="3551144" cy="3546763"/>
            </a:xfrm>
          </p:grpSpPr>
          <p:grpSp>
            <p:nvGrpSpPr>
              <p:cNvPr id="22" name="组合 21"/>
              <p:cNvGrpSpPr/>
              <p:nvPr/>
            </p:nvGrpSpPr>
            <p:grpSpPr>
              <a:xfrm>
                <a:off x="5929745" y="2022764"/>
                <a:ext cx="3551144" cy="3546763"/>
                <a:chOff x="5929745" y="2022764"/>
                <a:chExt cx="3551144" cy="3546763"/>
              </a:xfrm>
            </p:grpSpPr>
            <p:sp>
              <p:nvSpPr>
                <p:cNvPr id="29" name="饼形 20"/>
                <p:cNvSpPr/>
                <p:nvPr/>
              </p:nvSpPr>
              <p:spPr>
                <a:xfrm>
                  <a:off x="5929745" y="2022764"/>
                  <a:ext cx="3546763" cy="3546763"/>
                </a:xfrm>
                <a:prstGeom prst="pie">
                  <a:avLst>
                    <a:gd name="adj1" fmla="val 12057943"/>
                    <a:gd name="adj2" fmla="val 16200000"/>
                  </a:avLst>
                </a:prstGeom>
                <a:solidFill>
                  <a:srgbClr val="82318E"/>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0" name="饼形 21"/>
                <p:cNvSpPr/>
                <p:nvPr/>
              </p:nvSpPr>
              <p:spPr>
                <a:xfrm rot="10800000">
                  <a:off x="5934126" y="2022764"/>
                  <a:ext cx="3546763" cy="3546763"/>
                </a:xfrm>
                <a:prstGeom prst="pie">
                  <a:avLst>
                    <a:gd name="adj1" fmla="val 12057943"/>
                    <a:gd name="adj2" fmla="val 16200000"/>
                  </a:avLst>
                </a:prstGeom>
                <a:solidFill>
                  <a:srgbClr val="82318E"/>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grpSp>
            <p:nvGrpSpPr>
              <p:cNvPr id="23" name="组合 22"/>
              <p:cNvGrpSpPr/>
              <p:nvPr/>
            </p:nvGrpSpPr>
            <p:grpSpPr>
              <a:xfrm>
                <a:off x="6752392" y="2772713"/>
                <a:ext cx="1914612" cy="1914612"/>
                <a:chOff x="5095152" y="2004217"/>
                <a:chExt cx="1914612" cy="1914612"/>
              </a:xfrm>
            </p:grpSpPr>
            <p:sp>
              <p:nvSpPr>
                <p:cNvPr id="24" name="椭圆 23"/>
                <p:cNvSpPr/>
                <p:nvPr/>
              </p:nvSpPr>
              <p:spPr>
                <a:xfrm>
                  <a:off x="5121536" y="2034982"/>
                  <a:ext cx="1883847" cy="1883847"/>
                </a:xfrm>
                <a:prstGeom prst="ellipse">
                  <a:avLst/>
                </a:prstGeom>
                <a:solidFill>
                  <a:srgbClr val="82318E"/>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nvGrpSpPr>
                <p:cNvPr id="25" name="组合 24"/>
                <p:cNvGrpSpPr/>
                <p:nvPr/>
              </p:nvGrpSpPr>
              <p:grpSpPr>
                <a:xfrm>
                  <a:off x="5095152" y="2004217"/>
                  <a:ext cx="1914612" cy="1914612"/>
                  <a:chOff x="5095152" y="2004217"/>
                  <a:chExt cx="1914612" cy="1914612"/>
                </a:xfrm>
              </p:grpSpPr>
              <p:sp>
                <p:nvSpPr>
                  <p:cNvPr id="26" name="同心圆 5"/>
                  <p:cNvSpPr/>
                  <p:nvPr/>
                </p:nvSpPr>
                <p:spPr>
                  <a:xfrm>
                    <a:off x="5095152" y="2004217"/>
                    <a:ext cx="1914612" cy="1914612"/>
                  </a:xfrm>
                  <a:prstGeom prst="donut">
                    <a:avLst>
                      <a:gd name="adj" fmla="val 463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7" name="椭圆 26"/>
                  <p:cNvSpPr/>
                  <p:nvPr/>
                </p:nvSpPr>
                <p:spPr>
                  <a:xfrm>
                    <a:off x="5282348" y="2191413"/>
                    <a:ext cx="1540219" cy="1540219"/>
                  </a:xfrm>
                  <a:prstGeom prst="ellipse">
                    <a:avLst/>
                  </a:prstGeom>
                  <a:solidFill>
                    <a:schemeClr val="tx1">
                      <a:lumMod val="75000"/>
                      <a:lumOff val="25000"/>
                    </a:schemeClr>
                  </a:solidFill>
                  <a:ln w="28575">
                    <a:solidFill>
                      <a:srgbClr val="F2F2F2"/>
                    </a:solidFill>
                  </a:ln>
                  <a:effectLst>
                    <a:outerShdw blurRad="88900" dist="75434" dir="2700002"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28" name="图片 27"/>
                  <p:cNvPicPr>
                    <a:picLocks noChangeAspect="1"/>
                  </p:cNvPicPr>
                  <p:nvPr/>
                </p:nvPicPr>
                <p:blipFill>
                  <a:blip r:embed="rId1">
                    <a:lum bright="100000"/>
                  </a:blip>
                  <a:stretch>
                    <a:fillRect/>
                  </a:stretch>
                </p:blipFill>
                <p:spPr>
                  <a:xfrm>
                    <a:off x="5584724" y="2517827"/>
                    <a:ext cx="944770" cy="942923"/>
                  </a:xfrm>
                  <a:prstGeom prst="rect">
                    <a:avLst/>
                  </a:prstGeom>
                  <a:ln>
                    <a:noFill/>
                  </a:ln>
                </p:spPr>
              </p:pic>
            </p:grpSp>
          </p:grpSp>
        </p:grpSp>
        <p:pic>
          <p:nvPicPr>
            <p:cNvPr id="18" name="图片 17"/>
            <p:cNvPicPr>
              <a:picLocks noChangeAspect="1"/>
            </p:cNvPicPr>
            <p:nvPr/>
          </p:nvPicPr>
          <p:blipFill>
            <a:blip r:embed="rId2">
              <a:lum bright="100000"/>
            </a:blip>
            <a:stretch>
              <a:fillRect/>
            </a:stretch>
          </p:blipFill>
          <p:spPr>
            <a:xfrm rot="19221066">
              <a:off x="4927458" y="2790588"/>
              <a:ext cx="604479" cy="601947"/>
            </a:xfrm>
            <a:prstGeom prst="rect">
              <a:avLst/>
            </a:prstGeom>
            <a:ln>
              <a:noFill/>
            </a:ln>
          </p:spPr>
        </p:pic>
        <p:pic>
          <p:nvPicPr>
            <p:cNvPr id="19" name="图片 18"/>
            <p:cNvPicPr>
              <a:picLocks noChangeAspect="1"/>
            </p:cNvPicPr>
            <p:nvPr/>
          </p:nvPicPr>
          <p:blipFill>
            <a:blip r:embed="rId3">
              <a:lum bright="100000"/>
            </a:blip>
            <a:stretch>
              <a:fillRect/>
            </a:stretch>
          </p:blipFill>
          <p:spPr>
            <a:xfrm>
              <a:off x="4639915" y="4489115"/>
              <a:ext cx="675376" cy="672547"/>
            </a:xfrm>
            <a:prstGeom prst="rect">
              <a:avLst/>
            </a:prstGeom>
            <a:ln>
              <a:noFill/>
            </a:ln>
          </p:spPr>
        </p:pic>
        <p:pic>
          <p:nvPicPr>
            <p:cNvPr id="20" name="图片 19"/>
            <p:cNvPicPr>
              <a:picLocks noChangeAspect="1"/>
            </p:cNvPicPr>
            <p:nvPr/>
          </p:nvPicPr>
          <p:blipFill>
            <a:blip r:embed="rId4">
              <a:lum bright="100000"/>
            </a:blip>
            <a:stretch>
              <a:fillRect/>
            </a:stretch>
          </p:blipFill>
          <p:spPr>
            <a:xfrm>
              <a:off x="6611204" y="4876395"/>
              <a:ext cx="618273" cy="615683"/>
            </a:xfrm>
            <a:prstGeom prst="rect">
              <a:avLst/>
            </a:prstGeom>
            <a:ln>
              <a:noFill/>
            </a:ln>
          </p:spPr>
        </p:pic>
        <p:pic>
          <p:nvPicPr>
            <p:cNvPr id="21" name="图片 20"/>
            <p:cNvPicPr>
              <a:picLocks noChangeAspect="1"/>
            </p:cNvPicPr>
            <p:nvPr/>
          </p:nvPicPr>
          <p:blipFill>
            <a:blip r:embed="rId5">
              <a:lum bright="100000"/>
            </a:blip>
            <a:stretch>
              <a:fillRect/>
            </a:stretch>
          </p:blipFill>
          <p:spPr>
            <a:xfrm rot="831746">
              <a:off x="6959579" y="3010647"/>
              <a:ext cx="608000" cy="607359"/>
            </a:xfrm>
            <a:prstGeom prst="rect">
              <a:avLst/>
            </a:prstGeom>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598676" y="2210552"/>
            <a:ext cx="880480" cy="880480"/>
            <a:chOff x="7598676" y="1828587"/>
            <a:chExt cx="880480" cy="880480"/>
          </a:xfrm>
        </p:grpSpPr>
        <p:sp>
          <p:nvSpPr>
            <p:cNvPr id="3" name="椭圆 2"/>
            <p:cNvSpPr/>
            <p:nvPr/>
          </p:nvSpPr>
          <p:spPr>
            <a:xfrm>
              <a:off x="7598676" y="1828587"/>
              <a:ext cx="880480" cy="880480"/>
            </a:xfrm>
            <a:prstGeom prst="ellipse">
              <a:avLst/>
            </a:prstGeom>
            <a:solidFill>
              <a:srgbClr val="82318E"/>
            </a:solidFill>
            <a:ln w="28575">
              <a:solidFill>
                <a:srgbClr val="F2F2F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4" name="椭圆 3"/>
            <p:cNvSpPr/>
            <p:nvPr/>
          </p:nvSpPr>
          <p:spPr>
            <a:xfrm>
              <a:off x="7754148" y="1976668"/>
              <a:ext cx="584775" cy="584775"/>
            </a:xfrm>
            <a:prstGeom prst="ellipse">
              <a:avLst/>
            </a:prstGeom>
            <a:solidFill>
              <a:schemeClr val="bg1"/>
            </a:solidFill>
            <a:ln w="28575">
              <a:solidFill>
                <a:srgbClr val="F2F2F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5" name="矩形 4"/>
            <p:cNvSpPr/>
            <p:nvPr/>
          </p:nvSpPr>
          <p:spPr>
            <a:xfrm>
              <a:off x="7827566" y="2005837"/>
              <a:ext cx="420308" cy="584775"/>
            </a:xfrm>
            <a:prstGeom prst="rect">
              <a:avLst/>
            </a:prstGeom>
          </p:spPr>
          <p:txBody>
            <a:bodyPr wrap="none">
              <a:spAutoFit/>
            </a:bodyPr>
            <a:lstStyle/>
            <a:p>
              <a:r>
                <a:rPr lang="en-US" altLang="zh-CN" sz="32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endParaRPr lang="zh-CN" altLang="en-US" sz="32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grpSp>
        <p:nvGrpSpPr>
          <p:cNvPr id="6" name="组合 5"/>
          <p:cNvGrpSpPr/>
          <p:nvPr/>
        </p:nvGrpSpPr>
        <p:grpSpPr>
          <a:xfrm>
            <a:off x="7598676" y="4482552"/>
            <a:ext cx="880480" cy="880480"/>
            <a:chOff x="7598676" y="4100587"/>
            <a:chExt cx="880480" cy="880480"/>
          </a:xfrm>
        </p:grpSpPr>
        <p:sp>
          <p:nvSpPr>
            <p:cNvPr id="7" name="椭圆 6"/>
            <p:cNvSpPr/>
            <p:nvPr/>
          </p:nvSpPr>
          <p:spPr>
            <a:xfrm>
              <a:off x="7598676" y="4100587"/>
              <a:ext cx="880480" cy="880480"/>
            </a:xfrm>
            <a:prstGeom prst="ellipse">
              <a:avLst/>
            </a:prstGeom>
            <a:solidFill>
              <a:srgbClr val="82318E"/>
            </a:solidFill>
            <a:ln w="28575">
              <a:solidFill>
                <a:srgbClr val="F2F2F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8" name="椭圆 7"/>
            <p:cNvSpPr/>
            <p:nvPr/>
          </p:nvSpPr>
          <p:spPr>
            <a:xfrm>
              <a:off x="7751767" y="4249499"/>
              <a:ext cx="584775" cy="584775"/>
            </a:xfrm>
            <a:prstGeom prst="ellipse">
              <a:avLst/>
            </a:prstGeom>
            <a:solidFill>
              <a:schemeClr val="bg1"/>
            </a:solidFill>
            <a:ln w="28575">
              <a:solidFill>
                <a:srgbClr val="F2F2F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9" name="矩形 8"/>
            <p:cNvSpPr/>
            <p:nvPr/>
          </p:nvSpPr>
          <p:spPr>
            <a:xfrm>
              <a:off x="7837885" y="4259024"/>
              <a:ext cx="420308" cy="584775"/>
            </a:xfrm>
            <a:prstGeom prst="rect">
              <a:avLst/>
            </a:prstGeom>
          </p:spPr>
          <p:txBody>
            <a:bodyPr wrap="none">
              <a:spAutoFit/>
            </a:bodyPr>
            <a:lstStyle/>
            <a:p>
              <a:r>
                <a:rPr lang="en-US" altLang="zh-CN" sz="32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endParaRPr lang="zh-CN" altLang="en-US" sz="32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grpSp>
        <p:nvGrpSpPr>
          <p:cNvPr id="10" name="组合 9"/>
          <p:cNvGrpSpPr/>
          <p:nvPr/>
        </p:nvGrpSpPr>
        <p:grpSpPr>
          <a:xfrm>
            <a:off x="8258829" y="3379815"/>
            <a:ext cx="880480" cy="880480"/>
            <a:chOff x="8258829" y="2997850"/>
            <a:chExt cx="880480" cy="880480"/>
          </a:xfrm>
        </p:grpSpPr>
        <p:sp>
          <p:nvSpPr>
            <p:cNvPr id="11" name="椭圆 10"/>
            <p:cNvSpPr/>
            <p:nvPr/>
          </p:nvSpPr>
          <p:spPr>
            <a:xfrm>
              <a:off x="8258829" y="2997850"/>
              <a:ext cx="880480" cy="880480"/>
            </a:xfrm>
            <a:prstGeom prst="ellipse">
              <a:avLst/>
            </a:prstGeom>
            <a:solidFill>
              <a:srgbClr val="82318E"/>
            </a:solidFill>
            <a:ln w="28575">
              <a:solidFill>
                <a:srgbClr val="F2F2F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2" name="椭圆 11"/>
            <p:cNvSpPr/>
            <p:nvPr/>
          </p:nvSpPr>
          <p:spPr>
            <a:xfrm>
              <a:off x="8413031" y="3137095"/>
              <a:ext cx="584775" cy="584775"/>
            </a:xfrm>
            <a:prstGeom prst="ellipse">
              <a:avLst/>
            </a:prstGeom>
            <a:solidFill>
              <a:schemeClr val="bg1"/>
            </a:solidFill>
            <a:ln w="28575">
              <a:solidFill>
                <a:srgbClr val="F2F2F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3" name="矩形 12"/>
            <p:cNvSpPr/>
            <p:nvPr/>
          </p:nvSpPr>
          <p:spPr>
            <a:xfrm>
              <a:off x="8486449" y="3139445"/>
              <a:ext cx="420308" cy="584775"/>
            </a:xfrm>
            <a:prstGeom prst="rect">
              <a:avLst/>
            </a:prstGeom>
          </p:spPr>
          <p:txBody>
            <a:bodyPr wrap="none">
              <a:spAutoFit/>
            </a:bodyPr>
            <a:lstStyle/>
            <a:p>
              <a:r>
                <a:rPr lang="en-US" altLang="zh-CN" sz="32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endParaRPr lang="zh-CN" altLang="en-US" sz="32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sp>
        <p:nvSpPr>
          <p:cNvPr id="14" name="文本框 13"/>
          <p:cNvSpPr txBox="1"/>
          <p:nvPr/>
        </p:nvSpPr>
        <p:spPr>
          <a:xfrm>
            <a:off x="8624341" y="2445532"/>
            <a:ext cx="2557462" cy="400110"/>
          </a:xfrm>
          <a:prstGeom prst="rect">
            <a:avLst/>
          </a:prstGeom>
          <a:noFill/>
        </p:spPr>
        <p:txBody>
          <a:bodyPr wrap="square" rtlCol="0">
            <a:spAutoFit/>
          </a:bodyPr>
          <a:lstStyle/>
          <a:p>
            <a:r>
              <a:rPr lang="zh-CN" altLang="en-US" sz="2000" dirty="0">
                <a:solidFill>
                  <a:srgbClr val="1E1E1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文献检索法</a:t>
            </a:r>
            <a:endParaRPr lang="zh-CN" altLang="en-US" sz="2000" dirty="0">
              <a:solidFill>
                <a:srgbClr val="1E1E1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5" name="文本框 14"/>
          <p:cNvSpPr txBox="1"/>
          <p:nvPr/>
        </p:nvSpPr>
        <p:spPr>
          <a:xfrm>
            <a:off x="8624341" y="4717951"/>
            <a:ext cx="2557462" cy="400110"/>
          </a:xfrm>
          <a:prstGeom prst="rect">
            <a:avLst/>
          </a:prstGeom>
          <a:noFill/>
        </p:spPr>
        <p:txBody>
          <a:bodyPr wrap="square" rtlCol="0">
            <a:spAutoFit/>
          </a:bodyPr>
          <a:lstStyle/>
          <a:p>
            <a:r>
              <a:rPr lang="zh-CN" altLang="en-US" sz="2000" dirty="0">
                <a:solidFill>
                  <a:srgbClr val="1E1E1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文献检索法</a:t>
            </a:r>
            <a:endParaRPr lang="zh-CN" altLang="en-US" sz="2000" dirty="0">
              <a:solidFill>
                <a:srgbClr val="1E1E1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6" name="文本框 15"/>
          <p:cNvSpPr txBox="1"/>
          <p:nvPr/>
        </p:nvSpPr>
        <p:spPr>
          <a:xfrm>
            <a:off x="9331551" y="3604849"/>
            <a:ext cx="2557462" cy="400110"/>
          </a:xfrm>
          <a:prstGeom prst="rect">
            <a:avLst/>
          </a:prstGeom>
          <a:noFill/>
        </p:spPr>
        <p:txBody>
          <a:bodyPr wrap="square" rtlCol="0">
            <a:spAutoFit/>
          </a:bodyPr>
          <a:lstStyle/>
          <a:p>
            <a:r>
              <a:rPr lang="zh-CN" altLang="en-US" sz="2000" dirty="0">
                <a:solidFill>
                  <a:srgbClr val="1E1E1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文献检索法</a:t>
            </a:r>
            <a:endParaRPr lang="zh-CN" altLang="en-US" sz="2000" dirty="0">
              <a:solidFill>
                <a:srgbClr val="1E1E1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nvGrpSpPr>
          <p:cNvPr id="17" name="组合 16"/>
          <p:cNvGrpSpPr/>
          <p:nvPr/>
        </p:nvGrpSpPr>
        <p:grpSpPr>
          <a:xfrm>
            <a:off x="1442538" y="2447124"/>
            <a:ext cx="2699972" cy="2699972"/>
            <a:chOff x="1442538" y="2065159"/>
            <a:chExt cx="2699972" cy="2699972"/>
          </a:xfrm>
        </p:grpSpPr>
        <p:sp>
          <p:nvSpPr>
            <p:cNvPr id="18" name="椭圆 17"/>
            <p:cNvSpPr/>
            <p:nvPr/>
          </p:nvSpPr>
          <p:spPr>
            <a:xfrm>
              <a:off x="1442538" y="2065159"/>
              <a:ext cx="2699972" cy="2699972"/>
            </a:xfrm>
            <a:prstGeom prst="ellipse">
              <a:avLst/>
            </a:prstGeom>
            <a:solidFill>
              <a:schemeClr val="bg1"/>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9" name="椭圆 18"/>
            <p:cNvSpPr/>
            <p:nvPr/>
          </p:nvSpPr>
          <p:spPr>
            <a:xfrm>
              <a:off x="1924232" y="2560709"/>
              <a:ext cx="1736583" cy="1736583"/>
            </a:xfrm>
            <a:prstGeom prst="ellipse">
              <a:avLst/>
            </a:prstGeom>
            <a:solidFill>
              <a:schemeClr val="bg1"/>
            </a:solidFill>
            <a:ln w="28575">
              <a:solidFill>
                <a:srgbClr val="F2F2F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20" name="图片 19"/>
            <p:cNvPicPr>
              <a:picLocks noChangeAspect="1"/>
            </p:cNvPicPr>
            <p:nvPr/>
          </p:nvPicPr>
          <p:blipFill>
            <a:blip r:embed="rId1">
              <a:lum bright="-20000" contrast="40000"/>
            </a:blip>
            <a:stretch>
              <a:fillRect/>
            </a:stretch>
          </p:blipFill>
          <p:spPr>
            <a:xfrm>
              <a:off x="2280263" y="2861738"/>
              <a:ext cx="1024518" cy="939434"/>
            </a:xfrm>
            <a:prstGeom prst="rect">
              <a:avLst/>
            </a:prstGeom>
          </p:spPr>
        </p:pic>
      </p:grpSp>
      <p:cxnSp>
        <p:nvCxnSpPr>
          <p:cNvPr id="21" name="直接箭头连接符 20"/>
          <p:cNvCxnSpPr>
            <a:stCxn id="18" idx="6"/>
            <a:endCxn id="3" idx="2"/>
          </p:cNvCxnSpPr>
          <p:nvPr/>
        </p:nvCxnSpPr>
        <p:spPr>
          <a:xfrm flipV="1">
            <a:off x="4142510" y="2650792"/>
            <a:ext cx="3456166" cy="1146318"/>
          </a:xfrm>
          <a:prstGeom prst="straightConnector1">
            <a:avLst/>
          </a:prstGeom>
          <a:ln w="25400" cmpd="sng">
            <a:solidFill>
              <a:srgbClr val="82318E"/>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6"/>
            <a:endCxn id="11" idx="2"/>
          </p:cNvCxnSpPr>
          <p:nvPr/>
        </p:nvCxnSpPr>
        <p:spPr>
          <a:xfrm>
            <a:off x="4142510" y="3797110"/>
            <a:ext cx="4116319" cy="22945"/>
          </a:xfrm>
          <a:prstGeom prst="straightConnector1">
            <a:avLst/>
          </a:prstGeom>
          <a:ln w="25400" cmpd="sng">
            <a:solidFill>
              <a:srgbClr val="82318E"/>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8" idx="6"/>
            <a:endCxn id="7" idx="2"/>
          </p:cNvCxnSpPr>
          <p:nvPr/>
        </p:nvCxnSpPr>
        <p:spPr>
          <a:xfrm>
            <a:off x="4142510" y="3797110"/>
            <a:ext cx="3456166" cy="1125682"/>
          </a:xfrm>
          <a:prstGeom prst="straightConnector1">
            <a:avLst/>
          </a:prstGeom>
          <a:ln w="25400" cmpd="sng">
            <a:solidFill>
              <a:srgbClr val="82318E"/>
            </a:solidFill>
            <a:prstDash val="lgDashDot"/>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521190" y="6640832"/>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33" name="TextBox 29"/>
          <p:cNvSpPr txBox="1"/>
          <p:nvPr/>
        </p:nvSpPr>
        <p:spPr>
          <a:xfrm>
            <a:off x="597869" y="1813709"/>
            <a:ext cx="10858500" cy="4450834"/>
          </a:xfrm>
          <a:prstGeom prst="rect">
            <a:avLst/>
          </a:prstGeom>
          <a:noFill/>
        </p:spPr>
        <p:txBody>
          <a:bodyPr wrap="square" rtlCol="0">
            <a:spAutoFit/>
          </a:bodyPr>
          <a:lstStyle/>
          <a:p>
            <a:pPr algn="just">
              <a:lnSpc>
                <a:spcPct val="200000"/>
              </a:lnSpc>
            </a:pP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邵蓝洁，孙麒翔．淘宝品牌们的抉择与重生：被收购、求上市、做实体</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[N]</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．北京商报，</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2015-02-26(07).</a:t>
            </a:r>
            <a:endPar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gn="just">
              <a:lnSpc>
                <a:spcPct val="200000"/>
              </a:lnSpc>
            </a:pP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王艺璇</a:t>
            </a: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中国快时尚品牌服饰发展遭遇瓶颈［</a:t>
            </a: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J</a:t>
            </a:r>
            <a:r>
              <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金融管理与研究</a:t>
            </a: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杭州金融研修学院学报，</a:t>
            </a: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2012</a:t>
            </a:r>
            <a:r>
              <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4(8):53-54.</a:t>
            </a:r>
            <a:endPar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gn="just">
              <a:lnSpc>
                <a:spcPct val="200000"/>
              </a:lnSpc>
            </a:pP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 </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黄若</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我看电子商务［</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M].</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北京</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电子工业出版社，</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2014.55-51.</a:t>
            </a:r>
            <a:endPar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gn="just">
              <a:lnSpc>
                <a:spcPct val="200000"/>
              </a:lnSpc>
            </a:pP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 </a:t>
            </a:r>
            <a:r>
              <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许晓辉</a:t>
            </a: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一个人的电子商务：运营策略与实操手记［</a:t>
            </a: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M].</a:t>
            </a:r>
            <a:r>
              <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北京</a:t>
            </a: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电子工业出版社，</a:t>
            </a: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2015.154-160.</a:t>
            </a:r>
            <a:endPar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gn="just">
              <a:lnSpc>
                <a:spcPct val="200000"/>
              </a:lnSpc>
            </a:pP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[5] </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廖潮东</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“天宇”的品牌经营之路［</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J].</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中华商标，</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2012</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6(7):80-81.</a:t>
            </a:r>
            <a:endPar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gn="just">
              <a:lnSpc>
                <a:spcPct val="200000"/>
              </a:lnSpc>
            </a:pP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[6]</a:t>
            </a:r>
            <a:r>
              <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王晓生</a:t>
            </a: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电子商务</a:t>
            </a: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O2O</a:t>
            </a:r>
            <a:r>
              <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模式的发展分析［</a:t>
            </a: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J</a:t>
            </a:r>
            <a:r>
              <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中国电子商务，</a:t>
            </a: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2013</a:t>
            </a:r>
            <a:r>
              <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8(24):12-14.</a:t>
            </a:r>
            <a:endParaRPr lang="zh-CN" altLang="zh-CN" dirty="0">
              <a:solidFill>
                <a:srgbClr val="82318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gn="just">
              <a:lnSpc>
                <a:spcPct val="200000"/>
              </a:lnSpc>
            </a:pP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[7</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］焦汉明</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传统零售企业线上线下的融合共生［</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J</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信息与电脑，</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2012</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2(10):47-49.</a:t>
            </a:r>
            <a:endPar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8" name="TextBox 30"/>
          <p:cNvSpPr txBox="1"/>
          <p:nvPr/>
        </p:nvSpPr>
        <p:spPr>
          <a:xfrm>
            <a:off x="950395" y="1457053"/>
            <a:ext cx="3998794" cy="507703"/>
          </a:xfrm>
          <a:prstGeom prst="rect">
            <a:avLst/>
          </a:prstGeom>
          <a:noFill/>
          <a:ln>
            <a:noFill/>
          </a:ln>
        </p:spPr>
        <p:txBody>
          <a:bodyPr wrap="square" rtlCol="0">
            <a:spAutoFit/>
          </a:bodyPr>
          <a:lstStyle/>
          <a:p>
            <a:pPr>
              <a:lnSpc>
                <a:spcPct val="120000"/>
              </a:lnSpc>
            </a:pPr>
            <a:r>
              <a:rPr lang="zh-CN" altLang="en-US" sz="2400" b="1"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这里填写页面标题</a:t>
            </a:r>
            <a:endParaRPr lang="zh-CN" altLang="en-US" sz="2400" b="1"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9" name="矩形 18"/>
          <p:cNvSpPr/>
          <p:nvPr/>
        </p:nvSpPr>
        <p:spPr>
          <a:xfrm>
            <a:off x="679317" y="1569806"/>
            <a:ext cx="271078" cy="27107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24974" y="6376848"/>
            <a:ext cx="424342" cy="424342"/>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17" name="直接连接符 16"/>
          <p:cNvCxnSpPr/>
          <p:nvPr/>
        </p:nvCxnSpPr>
        <p:spPr>
          <a:xfrm>
            <a:off x="660400" y="6589019"/>
            <a:ext cx="780334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2279073" y="2729346"/>
            <a:ext cx="7633855" cy="1399309"/>
            <a:chOff x="2230581" y="2881746"/>
            <a:chExt cx="7633855" cy="1399309"/>
          </a:xfrm>
        </p:grpSpPr>
        <p:grpSp>
          <p:nvGrpSpPr>
            <p:cNvPr id="27" name="组合 26"/>
            <p:cNvGrpSpPr/>
            <p:nvPr/>
          </p:nvGrpSpPr>
          <p:grpSpPr>
            <a:xfrm>
              <a:off x="2230581" y="2881746"/>
              <a:ext cx="1399309" cy="1399309"/>
              <a:chOff x="2230581" y="2881746"/>
              <a:chExt cx="1399309" cy="1399309"/>
            </a:xfrm>
          </p:grpSpPr>
          <p:sp>
            <p:nvSpPr>
              <p:cNvPr id="41" name="椭圆 40"/>
              <p:cNvSpPr/>
              <p:nvPr/>
            </p:nvSpPr>
            <p:spPr>
              <a:xfrm>
                <a:off x="2230581" y="2881746"/>
                <a:ext cx="1399309" cy="1399309"/>
              </a:xfrm>
              <a:prstGeom prst="ellipse">
                <a:avLst/>
              </a:prstGeom>
              <a:solidFill>
                <a:srgbClr val="82318E"/>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42" name="文本框 41"/>
              <p:cNvSpPr txBox="1"/>
              <p:nvPr/>
            </p:nvSpPr>
            <p:spPr>
              <a:xfrm>
                <a:off x="2555469" y="3165901"/>
                <a:ext cx="886691" cy="830997"/>
              </a:xfrm>
              <a:prstGeom prst="rect">
                <a:avLst/>
              </a:prstGeom>
              <a:noFill/>
            </p:spPr>
            <p:txBody>
              <a:bodyPr wrap="square" rtlCol="0">
                <a:spAutoFit/>
              </a:bodyPr>
              <a:lstStyle/>
              <a:p>
                <a:r>
                  <a:rPr lang="zh-CN" altLang="en-US" sz="4800" b="1"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谢</a:t>
                </a:r>
                <a:endParaRPr lang="zh-CN" altLang="en-US" sz="4800" b="1"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grpSp>
          <p:nvGrpSpPr>
            <p:cNvPr id="32" name="组合 31"/>
            <p:cNvGrpSpPr/>
            <p:nvPr/>
          </p:nvGrpSpPr>
          <p:grpSpPr>
            <a:xfrm>
              <a:off x="4308763" y="2881746"/>
              <a:ext cx="1399309" cy="1399309"/>
              <a:chOff x="4308763" y="2881746"/>
              <a:chExt cx="1399309" cy="1399309"/>
            </a:xfrm>
          </p:grpSpPr>
          <p:sp>
            <p:nvSpPr>
              <p:cNvPr id="39" name="椭圆 38"/>
              <p:cNvSpPr/>
              <p:nvPr/>
            </p:nvSpPr>
            <p:spPr>
              <a:xfrm>
                <a:off x="4308763" y="2881746"/>
                <a:ext cx="1399309" cy="1399309"/>
              </a:xfrm>
              <a:prstGeom prst="ellipse">
                <a:avLst/>
              </a:prstGeom>
              <a:solidFill>
                <a:srgbClr val="82318E"/>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40" name="文本框 39"/>
              <p:cNvSpPr txBox="1"/>
              <p:nvPr/>
            </p:nvSpPr>
            <p:spPr>
              <a:xfrm>
                <a:off x="4626031" y="3165901"/>
                <a:ext cx="886691" cy="830997"/>
              </a:xfrm>
              <a:prstGeom prst="rect">
                <a:avLst/>
              </a:prstGeom>
              <a:noFill/>
            </p:spPr>
            <p:txBody>
              <a:bodyPr wrap="square" rtlCol="0">
                <a:spAutoFit/>
              </a:bodyPr>
              <a:lstStyle/>
              <a:p>
                <a:r>
                  <a:rPr lang="zh-CN" altLang="en-US" sz="4800" b="1"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谢</a:t>
                </a:r>
                <a:endParaRPr lang="zh-CN" altLang="en-US" sz="4800" b="1"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grpSp>
          <p:nvGrpSpPr>
            <p:cNvPr id="33" name="组合 32"/>
            <p:cNvGrpSpPr/>
            <p:nvPr/>
          </p:nvGrpSpPr>
          <p:grpSpPr>
            <a:xfrm>
              <a:off x="6386945" y="2881746"/>
              <a:ext cx="1399309" cy="1399309"/>
              <a:chOff x="6386945" y="2881746"/>
              <a:chExt cx="1399309" cy="1399309"/>
            </a:xfrm>
          </p:grpSpPr>
          <p:sp>
            <p:nvSpPr>
              <p:cNvPr id="37" name="椭圆 36"/>
              <p:cNvSpPr/>
              <p:nvPr/>
            </p:nvSpPr>
            <p:spPr>
              <a:xfrm>
                <a:off x="6386945" y="2881746"/>
                <a:ext cx="1399309" cy="1399309"/>
              </a:xfrm>
              <a:prstGeom prst="ellipse">
                <a:avLst/>
              </a:prstGeom>
              <a:solidFill>
                <a:srgbClr val="82318E"/>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8" name="文本框 37"/>
              <p:cNvSpPr txBox="1"/>
              <p:nvPr/>
            </p:nvSpPr>
            <p:spPr>
              <a:xfrm>
                <a:off x="6711833" y="3165901"/>
                <a:ext cx="886691" cy="830997"/>
              </a:xfrm>
              <a:prstGeom prst="rect">
                <a:avLst/>
              </a:prstGeom>
              <a:noFill/>
            </p:spPr>
            <p:txBody>
              <a:bodyPr wrap="square" rtlCol="0">
                <a:spAutoFit/>
              </a:bodyPr>
              <a:lstStyle/>
              <a:p>
                <a:r>
                  <a:rPr lang="zh-CN" altLang="en-US" sz="4800" b="1"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聆</a:t>
                </a:r>
                <a:endParaRPr lang="zh-CN" altLang="en-US" sz="4800" b="1"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grpSp>
          <p:nvGrpSpPr>
            <p:cNvPr id="34" name="组合 33"/>
            <p:cNvGrpSpPr/>
            <p:nvPr/>
          </p:nvGrpSpPr>
          <p:grpSpPr>
            <a:xfrm>
              <a:off x="8465127" y="2881746"/>
              <a:ext cx="1399309" cy="1399309"/>
              <a:chOff x="8465127" y="2881746"/>
              <a:chExt cx="1399309" cy="1399309"/>
            </a:xfrm>
          </p:grpSpPr>
          <p:sp>
            <p:nvSpPr>
              <p:cNvPr id="35" name="椭圆 34"/>
              <p:cNvSpPr/>
              <p:nvPr/>
            </p:nvSpPr>
            <p:spPr>
              <a:xfrm>
                <a:off x="8465127" y="2881746"/>
                <a:ext cx="1399309" cy="1399309"/>
              </a:xfrm>
              <a:prstGeom prst="ellipse">
                <a:avLst/>
              </a:prstGeom>
              <a:solidFill>
                <a:srgbClr val="82318E"/>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6" name="文本框 35"/>
              <p:cNvSpPr txBox="1"/>
              <p:nvPr/>
            </p:nvSpPr>
            <p:spPr>
              <a:xfrm>
                <a:off x="8759535" y="3165900"/>
                <a:ext cx="886691" cy="830997"/>
              </a:xfrm>
              <a:prstGeom prst="rect">
                <a:avLst/>
              </a:prstGeom>
              <a:noFill/>
            </p:spPr>
            <p:txBody>
              <a:bodyPr wrap="square" rtlCol="0">
                <a:spAutoFit/>
              </a:bodyPr>
              <a:lstStyle/>
              <a:p>
                <a:r>
                  <a:rPr lang="zh-CN" altLang="en-US" sz="4800" b="1"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听</a:t>
                </a:r>
                <a:endParaRPr lang="zh-CN" altLang="en-US" sz="4800" b="1"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grpSp>
      <p:sp>
        <p:nvSpPr>
          <p:cNvPr id="43" name="矩形 42"/>
          <p:cNvSpPr/>
          <p:nvPr/>
        </p:nvSpPr>
        <p:spPr>
          <a:xfrm>
            <a:off x="-13855" y="4724400"/>
            <a:ext cx="3696855" cy="45776"/>
          </a:xfrm>
          <a:prstGeom prst="rect">
            <a:avLst/>
          </a:prstGeom>
          <a:solidFill>
            <a:srgbClr val="82318E"/>
          </a:solidFill>
          <a:ln w="19050">
            <a:solidFill>
              <a:srgbClr val="F2F2F2"/>
            </a:solidFill>
          </a:ln>
          <a:effectLst>
            <a:innerShdw blurRad="114300">
              <a:srgbClr val="82318E"/>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44" name="矩形 43"/>
          <p:cNvSpPr/>
          <p:nvPr/>
        </p:nvSpPr>
        <p:spPr>
          <a:xfrm>
            <a:off x="8513619" y="4724400"/>
            <a:ext cx="3673329" cy="45719"/>
          </a:xfrm>
          <a:prstGeom prst="rect">
            <a:avLst/>
          </a:prstGeom>
          <a:solidFill>
            <a:srgbClr val="82318E"/>
          </a:solidFill>
          <a:ln w="19050">
            <a:solidFill>
              <a:srgbClr val="F2F2F2"/>
            </a:solidFill>
          </a:ln>
          <a:effectLst>
            <a:innerShdw blurRad="114300">
              <a:srgbClr val="82318E"/>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45" name="矩形 44"/>
          <p:cNvSpPr/>
          <p:nvPr/>
        </p:nvSpPr>
        <p:spPr>
          <a:xfrm>
            <a:off x="4059913" y="4562593"/>
            <a:ext cx="4424609" cy="369332"/>
          </a:xfrm>
          <a:prstGeom prst="rect">
            <a:avLst/>
          </a:prstGeom>
        </p:spPr>
        <p:txBody>
          <a:bodyPr wrap="none">
            <a:spAutoFit/>
          </a:bodyPr>
          <a:lstStyle/>
          <a:p>
            <a:r>
              <a:rPr lang="zh-CN" altLang="en-US" b="1" spc="300" dirty="0">
                <a:solidFill>
                  <a:srgbClr val="1E1E1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经济管理学院</a:t>
            </a:r>
            <a:r>
              <a:rPr lang="en-US" altLang="zh-CN" b="1" spc="300" dirty="0">
                <a:solidFill>
                  <a:srgbClr val="1E1E1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16</a:t>
            </a:r>
            <a:r>
              <a:rPr lang="zh-CN" altLang="en-US" b="1" spc="300" dirty="0">
                <a:solidFill>
                  <a:srgbClr val="1E1E1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级市场营销 地平线</a:t>
            </a:r>
            <a:endParaRPr lang="zh-CN" altLang="en-US" b="1" spc="300" dirty="0">
              <a:solidFill>
                <a:srgbClr val="1E1E1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46" name="矩形 45"/>
          <p:cNvSpPr/>
          <p:nvPr/>
        </p:nvSpPr>
        <p:spPr>
          <a:xfrm>
            <a:off x="11688067" y="97968"/>
            <a:ext cx="424342" cy="424342"/>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47" name="直接连接符 46"/>
          <p:cNvCxnSpPr/>
          <p:nvPr/>
        </p:nvCxnSpPr>
        <p:spPr>
          <a:xfrm>
            <a:off x="3745344" y="310139"/>
            <a:ext cx="780334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87773" y="3571518"/>
            <a:ext cx="3123394" cy="696024"/>
          </a:xfrm>
          <a:prstGeom prst="rect">
            <a:avLst/>
          </a:prstGeom>
          <a:noFill/>
        </p:spPr>
        <p:txBody>
          <a:bodyPr wrap="square" rtlCol="0">
            <a:spAutoFit/>
          </a:bodyPr>
          <a:lstStyle/>
          <a:p>
            <a:pPr>
              <a:lnSpc>
                <a:spcPct val="120000"/>
              </a:lnSpc>
            </a:pPr>
            <a:r>
              <a:rPr lang="en-US" altLang="zh-CN" sz="3600" b="1" dirty="0">
                <a:solidFill>
                  <a:schemeClr val="bg1">
                    <a:lumMod val="6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CONTENTS</a:t>
            </a:r>
            <a:endParaRPr lang="zh-CN" altLang="en-US" sz="3600" b="1" dirty="0">
              <a:solidFill>
                <a:schemeClr val="bg1">
                  <a:lumMod val="6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7" name="直接连接符 6"/>
          <p:cNvCxnSpPr/>
          <p:nvPr/>
        </p:nvCxnSpPr>
        <p:spPr>
          <a:xfrm>
            <a:off x="6096001" y="6627119"/>
            <a:ext cx="408725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034140" y="2917957"/>
            <a:ext cx="1303562" cy="860685"/>
          </a:xfrm>
          <a:prstGeom prst="rect">
            <a:avLst/>
          </a:prstGeom>
          <a:noFill/>
        </p:spPr>
        <p:txBody>
          <a:bodyPr wrap="none" rtlCol="0">
            <a:spAutoFit/>
          </a:bodyPr>
          <a:lstStyle/>
          <a:p>
            <a:pPr>
              <a:lnSpc>
                <a:spcPct val="120000"/>
              </a:lnSpc>
            </a:pPr>
            <a:r>
              <a:rPr lang="zh-CN" altLang="en-US" sz="4400" b="1" dirty="0">
                <a:solidFill>
                  <a:srgbClr val="82318E"/>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Arial" panose="020B0604020202090204" pitchFamily="34" charset="0"/>
              </a:rPr>
              <a:t>目录</a:t>
            </a:r>
            <a:endParaRPr lang="zh-CN" altLang="en-US" sz="4400" b="1" dirty="0">
              <a:solidFill>
                <a:srgbClr val="82318E"/>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Arial" panose="020B0604020202090204" pitchFamily="34" charset="0"/>
            </a:endParaRPr>
          </a:p>
        </p:txBody>
      </p:sp>
      <p:sp>
        <p:nvSpPr>
          <p:cNvPr id="17" name="文本框 16"/>
          <p:cNvSpPr txBox="1"/>
          <p:nvPr/>
        </p:nvSpPr>
        <p:spPr>
          <a:xfrm>
            <a:off x="5031967" y="2380914"/>
            <a:ext cx="412292" cy="628955"/>
          </a:xfrm>
          <a:prstGeom prst="rect">
            <a:avLst/>
          </a:prstGeom>
          <a:noFill/>
        </p:spPr>
        <p:txBody>
          <a:bodyPr wrap="none" rtlCol="0">
            <a:spAutoFit/>
          </a:bodyPr>
          <a:lstStyle/>
          <a:p>
            <a:pPr algn="ctr">
              <a:lnSpc>
                <a:spcPct val="120000"/>
              </a:lnSpc>
            </a:pPr>
            <a:r>
              <a:rPr lang="en-US" altLang="zh-CN" sz="3200" dirty="0">
                <a:solidFill>
                  <a:srgbClr val="5C307D"/>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1</a:t>
            </a:r>
            <a:endParaRPr lang="zh-CN" altLang="en-US" sz="3200" dirty="0">
              <a:solidFill>
                <a:srgbClr val="5C307D"/>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19" name="文本框 18"/>
          <p:cNvSpPr txBox="1"/>
          <p:nvPr/>
        </p:nvSpPr>
        <p:spPr>
          <a:xfrm>
            <a:off x="5508045" y="2447639"/>
            <a:ext cx="1191352" cy="438453"/>
          </a:xfrm>
          <a:prstGeom prst="rect">
            <a:avLst/>
          </a:prstGeom>
          <a:noFill/>
        </p:spPr>
        <p:txBody>
          <a:bodyPr wrap="none" rtlCol="0">
            <a:spAutoFit/>
          </a:bodyPr>
          <a:lstStyle/>
          <a:p>
            <a:pPr>
              <a:lnSpc>
                <a:spcPct val="120000"/>
              </a:lnSpc>
            </a:pPr>
            <a:r>
              <a:rPr lang="zh-CN" altLang="en-US" sz="2000"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课题背景</a:t>
            </a:r>
            <a:endParaRPr lang="zh-CN" altLang="en-US" sz="2000"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20" name="直接连接符 19"/>
          <p:cNvCxnSpPr/>
          <p:nvPr/>
        </p:nvCxnSpPr>
        <p:spPr>
          <a:xfrm flipH="1">
            <a:off x="5260631" y="2560547"/>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588271" y="2391132"/>
            <a:ext cx="412292" cy="628955"/>
          </a:xfrm>
          <a:prstGeom prst="rect">
            <a:avLst/>
          </a:prstGeom>
          <a:noFill/>
        </p:spPr>
        <p:txBody>
          <a:bodyPr wrap="none" rtlCol="0">
            <a:spAutoFit/>
          </a:bodyPr>
          <a:lstStyle/>
          <a:p>
            <a:pPr algn="ctr">
              <a:lnSpc>
                <a:spcPct val="120000"/>
              </a:lnSpc>
            </a:pPr>
            <a:r>
              <a:rPr lang="en-US" altLang="zh-CN" sz="3200" dirty="0">
                <a:solidFill>
                  <a:srgbClr val="5C307D"/>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2</a:t>
            </a:r>
            <a:endParaRPr lang="zh-CN" altLang="en-US" sz="3200" dirty="0">
              <a:solidFill>
                <a:srgbClr val="5C307D"/>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2" name="文本框 21"/>
          <p:cNvSpPr txBox="1"/>
          <p:nvPr/>
        </p:nvSpPr>
        <p:spPr>
          <a:xfrm>
            <a:off x="8224154" y="2498853"/>
            <a:ext cx="1191352" cy="438453"/>
          </a:xfrm>
          <a:prstGeom prst="rect">
            <a:avLst/>
          </a:prstGeom>
          <a:noFill/>
        </p:spPr>
        <p:txBody>
          <a:bodyPr wrap="none" rtlCol="0">
            <a:spAutoFit/>
          </a:bodyPr>
          <a:lstStyle/>
          <a:p>
            <a:pPr>
              <a:lnSpc>
                <a:spcPct val="120000"/>
              </a:lnSpc>
            </a:pPr>
            <a:r>
              <a:rPr lang="zh-CN" altLang="en-US" sz="2000"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选题理由</a:t>
            </a:r>
            <a:endParaRPr lang="zh-CN" altLang="en-US" sz="2000"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23" name="直接连接符 22"/>
          <p:cNvCxnSpPr/>
          <p:nvPr/>
        </p:nvCxnSpPr>
        <p:spPr>
          <a:xfrm flipH="1">
            <a:off x="7848270" y="2560547"/>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031967" y="3453883"/>
            <a:ext cx="412292" cy="628955"/>
          </a:xfrm>
          <a:prstGeom prst="rect">
            <a:avLst/>
          </a:prstGeom>
          <a:noFill/>
        </p:spPr>
        <p:txBody>
          <a:bodyPr wrap="none" rtlCol="0">
            <a:spAutoFit/>
          </a:bodyPr>
          <a:lstStyle/>
          <a:p>
            <a:pPr algn="ctr">
              <a:lnSpc>
                <a:spcPct val="120000"/>
              </a:lnSpc>
            </a:pPr>
            <a:r>
              <a:rPr lang="en-US" altLang="zh-CN" sz="3200" dirty="0">
                <a:solidFill>
                  <a:srgbClr val="5C307D"/>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3</a:t>
            </a:r>
            <a:endParaRPr lang="zh-CN" altLang="en-US" sz="3200" dirty="0">
              <a:solidFill>
                <a:srgbClr val="5C307D"/>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26" name="直接连接符 25"/>
          <p:cNvCxnSpPr/>
          <p:nvPr/>
        </p:nvCxnSpPr>
        <p:spPr>
          <a:xfrm flipH="1">
            <a:off x="5260631" y="3633516"/>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588271" y="3464101"/>
            <a:ext cx="412292" cy="628955"/>
          </a:xfrm>
          <a:prstGeom prst="rect">
            <a:avLst/>
          </a:prstGeom>
          <a:noFill/>
        </p:spPr>
        <p:txBody>
          <a:bodyPr wrap="none" rtlCol="0">
            <a:spAutoFit/>
          </a:bodyPr>
          <a:lstStyle/>
          <a:p>
            <a:pPr algn="ctr">
              <a:lnSpc>
                <a:spcPct val="120000"/>
              </a:lnSpc>
            </a:pPr>
            <a:r>
              <a:rPr lang="en-US" altLang="zh-CN" sz="3200" dirty="0">
                <a:solidFill>
                  <a:srgbClr val="5C307D"/>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4</a:t>
            </a:r>
            <a:endParaRPr lang="zh-CN" altLang="en-US" sz="3200" dirty="0">
              <a:solidFill>
                <a:srgbClr val="5C307D"/>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29" name="直接连接符 28"/>
          <p:cNvCxnSpPr/>
          <p:nvPr/>
        </p:nvCxnSpPr>
        <p:spPr>
          <a:xfrm flipH="1">
            <a:off x="7848270" y="3633516"/>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031967" y="4558601"/>
            <a:ext cx="412292" cy="628955"/>
          </a:xfrm>
          <a:prstGeom prst="rect">
            <a:avLst/>
          </a:prstGeom>
          <a:noFill/>
        </p:spPr>
        <p:txBody>
          <a:bodyPr wrap="none" rtlCol="0">
            <a:spAutoFit/>
          </a:bodyPr>
          <a:lstStyle/>
          <a:p>
            <a:pPr algn="ctr">
              <a:lnSpc>
                <a:spcPct val="120000"/>
              </a:lnSpc>
            </a:pPr>
            <a:r>
              <a:rPr lang="en-US" altLang="zh-CN" sz="3200" dirty="0">
                <a:solidFill>
                  <a:srgbClr val="5C307D"/>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5</a:t>
            </a:r>
            <a:endParaRPr lang="zh-CN" altLang="en-US" sz="3200" dirty="0">
              <a:solidFill>
                <a:srgbClr val="5C307D"/>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32" name="直接连接符 31"/>
          <p:cNvCxnSpPr/>
          <p:nvPr/>
        </p:nvCxnSpPr>
        <p:spPr>
          <a:xfrm flipH="1">
            <a:off x="5260631" y="473823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7588271" y="4568819"/>
            <a:ext cx="412292" cy="628955"/>
          </a:xfrm>
          <a:prstGeom prst="rect">
            <a:avLst/>
          </a:prstGeom>
          <a:noFill/>
        </p:spPr>
        <p:txBody>
          <a:bodyPr wrap="none" rtlCol="0">
            <a:spAutoFit/>
          </a:bodyPr>
          <a:lstStyle/>
          <a:p>
            <a:pPr algn="ctr">
              <a:lnSpc>
                <a:spcPct val="120000"/>
              </a:lnSpc>
            </a:pPr>
            <a:r>
              <a:rPr lang="en-US" altLang="zh-CN" sz="3200" dirty="0">
                <a:solidFill>
                  <a:srgbClr val="5C307D"/>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6</a:t>
            </a:r>
            <a:endParaRPr lang="zh-CN" altLang="en-US" sz="3200" dirty="0">
              <a:solidFill>
                <a:srgbClr val="5C307D"/>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35" name="直接连接符 34"/>
          <p:cNvCxnSpPr/>
          <p:nvPr/>
        </p:nvCxnSpPr>
        <p:spPr>
          <a:xfrm flipH="1">
            <a:off x="7848270" y="473823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6" name="椭圆 16"/>
          <p:cNvSpPr/>
          <p:nvPr/>
        </p:nvSpPr>
        <p:spPr>
          <a:xfrm>
            <a:off x="9895221" y="6346632"/>
            <a:ext cx="288032" cy="288032"/>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37" name="椭圆 17"/>
          <p:cNvSpPr/>
          <p:nvPr/>
        </p:nvSpPr>
        <p:spPr>
          <a:xfrm>
            <a:off x="10216195" y="6029540"/>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8" name="直接连接符 7"/>
          <p:cNvCxnSpPr/>
          <p:nvPr/>
        </p:nvCxnSpPr>
        <p:spPr>
          <a:xfrm>
            <a:off x="4671060" y="2318228"/>
            <a:ext cx="0" cy="293431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0" y="1"/>
            <a:ext cx="12192000" cy="1060773"/>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pic>
        <p:nvPicPr>
          <p:cNvPr id="41" name="图形 40"/>
          <p:cNvPicPr>
            <a:picLocks noChangeAspect="1"/>
          </p:cNvPicPr>
          <p:nvPr/>
        </p:nvPicPr>
        <p:blipFill>
          <a:blip r:embed="rId1">
            <a:lum bright="100000"/>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73381" y="1"/>
            <a:ext cx="1036320" cy="1036320"/>
          </a:xfrm>
          <a:prstGeom prst="rect">
            <a:avLst/>
          </a:prstGeom>
        </p:spPr>
      </p:pic>
      <p:grpSp>
        <p:nvGrpSpPr>
          <p:cNvPr id="42" name="组合 41"/>
          <p:cNvGrpSpPr/>
          <p:nvPr/>
        </p:nvGrpSpPr>
        <p:grpSpPr>
          <a:xfrm>
            <a:off x="0" y="1209700"/>
            <a:ext cx="12192000" cy="76240"/>
            <a:chOff x="30834" y="1305568"/>
            <a:chExt cx="11755272" cy="88868"/>
          </a:xfrm>
        </p:grpSpPr>
        <p:sp>
          <p:nvSpPr>
            <p:cNvPr id="44" name="矩形 43"/>
            <p:cNvSpPr/>
            <p:nvPr/>
          </p:nvSpPr>
          <p:spPr>
            <a:xfrm>
              <a:off x="30834" y="1305568"/>
              <a:ext cx="7811378" cy="888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45" name="矩形 44"/>
            <p:cNvSpPr/>
            <p:nvPr/>
          </p:nvSpPr>
          <p:spPr>
            <a:xfrm>
              <a:off x="7906866" y="1305711"/>
              <a:ext cx="3879240" cy="8646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grpSp>
      <p:sp>
        <p:nvSpPr>
          <p:cNvPr id="46" name="文本框 45"/>
          <p:cNvSpPr txBox="1"/>
          <p:nvPr/>
        </p:nvSpPr>
        <p:spPr>
          <a:xfrm>
            <a:off x="5507087" y="3543621"/>
            <a:ext cx="1191352" cy="438453"/>
          </a:xfrm>
          <a:prstGeom prst="rect">
            <a:avLst/>
          </a:prstGeom>
          <a:noFill/>
        </p:spPr>
        <p:txBody>
          <a:bodyPr wrap="none" rtlCol="0">
            <a:spAutoFit/>
          </a:bodyPr>
          <a:lstStyle/>
          <a:p>
            <a:pPr>
              <a:lnSpc>
                <a:spcPct val="120000"/>
              </a:lnSpc>
            </a:pPr>
            <a:r>
              <a:rPr lang="zh-CN" altLang="en-US" sz="2000"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目前现状</a:t>
            </a:r>
            <a:endParaRPr lang="zh-CN" altLang="en-US" sz="2000"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47" name="文本框 46"/>
          <p:cNvSpPr txBox="1"/>
          <p:nvPr/>
        </p:nvSpPr>
        <p:spPr>
          <a:xfrm>
            <a:off x="8224154" y="3555451"/>
            <a:ext cx="1191352" cy="438453"/>
          </a:xfrm>
          <a:prstGeom prst="rect">
            <a:avLst/>
          </a:prstGeom>
          <a:noFill/>
        </p:spPr>
        <p:txBody>
          <a:bodyPr wrap="none" rtlCol="0">
            <a:spAutoFit/>
          </a:bodyPr>
          <a:lstStyle/>
          <a:p>
            <a:pPr>
              <a:lnSpc>
                <a:spcPct val="120000"/>
              </a:lnSpc>
            </a:pPr>
            <a:r>
              <a:rPr lang="zh-CN" altLang="en-US" sz="2000"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研究目标</a:t>
            </a:r>
            <a:endParaRPr lang="zh-CN" altLang="en-US" sz="2000"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48" name="文本框 47"/>
          <p:cNvSpPr txBox="1"/>
          <p:nvPr/>
        </p:nvSpPr>
        <p:spPr>
          <a:xfrm>
            <a:off x="5501642" y="4663907"/>
            <a:ext cx="1191352" cy="438453"/>
          </a:xfrm>
          <a:prstGeom prst="rect">
            <a:avLst/>
          </a:prstGeom>
          <a:noFill/>
        </p:spPr>
        <p:txBody>
          <a:bodyPr wrap="none" rtlCol="0">
            <a:spAutoFit/>
          </a:bodyPr>
          <a:lstStyle/>
          <a:p>
            <a:pPr>
              <a:lnSpc>
                <a:spcPct val="120000"/>
              </a:lnSpc>
            </a:pPr>
            <a:r>
              <a:rPr lang="zh-CN" altLang="en-US" sz="2000"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研究过程</a:t>
            </a:r>
            <a:endParaRPr lang="zh-CN" altLang="en-US" sz="2000"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49" name="文本框 48"/>
          <p:cNvSpPr txBox="1"/>
          <p:nvPr/>
        </p:nvSpPr>
        <p:spPr>
          <a:xfrm>
            <a:off x="8168640" y="4650933"/>
            <a:ext cx="1191352" cy="438453"/>
          </a:xfrm>
          <a:prstGeom prst="rect">
            <a:avLst/>
          </a:prstGeom>
          <a:noFill/>
        </p:spPr>
        <p:txBody>
          <a:bodyPr wrap="none" rtlCol="0">
            <a:spAutoFit/>
          </a:bodyPr>
          <a:lstStyle/>
          <a:p>
            <a:pPr>
              <a:lnSpc>
                <a:spcPct val="120000"/>
              </a:lnSpc>
            </a:pPr>
            <a:r>
              <a:rPr lang="zh-CN" altLang="en-US" sz="2000"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研究结论</a:t>
            </a:r>
            <a:endParaRPr lang="zh-CN" altLang="en-US" sz="2000"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0399" y="3636875"/>
            <a:ext cx="3943901" cy="2356097"/>
          </a:xfrm>
          <a:prstGeom prst="rect">
            <a:avLst/>
          </a:prstGeom>
        </p:spPr>
      </p:pic>
      <p:sp>
        <p:nvSpPr>
          <p:cNvPr id="5" name="TextBox 5"/>
          <p:cNvSpPr txBox="1"/>
          <p:nvPr/>
        </p:nvSpPr>
        <p:spPr>
          <a:xfrm>
            <a:off x="891541" y="1453465"/>
            <a:ext cx="1595309" cy="576889"/>
          </a:xfrm>
          <a:prstGeom prst="rect">
            <a:avLst/>
          </a:prstGeom>
          <a:noFill/>
        </p:spPr>
        <p:txBody>
          <a:bodyPr wrap="none" rtlCol="0">
            <a:spAutoFit/>
          </a:bodyPr>
          <a:lstStyle/>
          <a:p>
            <a:pPr>
              <a:lnSpc>
                <a:spcPct val="120000"/>
              </a:lnSpc>
            </a:pPr>
            <a:r>
              <a:rPr lang="zh-CN" altLang="en-US" sz="2800"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论文摘要</a:t>
            </a:r>
            <a:endParaRPr lang="zh-CN" altLang="en-US" sz="2800"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6" name="矩形 5"/>
          <p:cNvSpPr/>
          <p:nvPr/>
        </p:nvSpPr>
        <p:spPr>
          <a:xfrm rot="10800000">
            <a:off x="372368" y="1571059"/>
            <a:ext cx="288032" cy="288032"/>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grpSp>
        <p:nvGrpSpPr>
          <p:cNvPr id="7" name="组合 6"/>
          <p:cNvGrpSpPr/>
          <p:nvPr/>
        </p:nvGrpSpPr>
        <p:grpSpPr>
          <a:xfrm rot="10800000">
            <a:off x="2717991" y="1571059"/>
            <a:ext cx="648072" cy="288032"/>
            <a:chOff x="1483073" y="1052736"/>
            <a:chExt cx="648072" cy="288032"/>
          </a:xfrm>
        </p:grpSpPr>
        <p:sp>
          <p:nvSpPr>
            <p:cNvPr id="8" name="椭圆 7"/>
            <p:cNvSpPr/>
            <p:nvPr/>
          </p:nvSpPr>
          <p:spPr>
            <a:xfrm>
              <a:off x="1483073" y="1052736"/>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9" name="椭圆 8"/>
            <p:cNvSpPr/>
            <p:nvPr/>
          </p:nvSpPr>
          <p:spPr>
            <a:xfrm>
              <a:off x="1843113" y="1052736"/>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grpSp>
      <p:cxnSp>
        <p:nvCxnSpPr>
          <p:cNvPr id="32" name="直接连接符 31"/>
          <p:cNvCxnSpPr/>
          <p:nvPr/>
        </p:nvCxnSpPr>
        <p:spPr>
          <a:xfrm>
            <a:off x="11518900" y="1514902"/>
            <a:ext cx="0" cy="1914098"/>
          </a:xfrm>
          <a:prstGeom prst="line">
            <a:avLst/>
          </a:prstGeom>
          <a:ln w="38100">
            <a:solidFill>
              <a:srgbClr val="5C307D"/>
            </a:solidFill>
          </a:ln>
        </p:spPr>
        <p:style>
          <a:lnRef idx="1">
            <a:schemeClr val="accent1"/>
          </a:lnRef>
          <a:fillRef idx="0">
            <a:schemeClr val="accent1"/>
          </a:fillRef>
          <a:effectRef idx="0">
            <a:schemeClr val="accent1"/>
          </a:effectRef>
          <a:fontRef idx="minor">
            <a:schemeClr val="tx1"/>
          </a:fontRef>
        </p:style>
      </p:cxnSp>
      <p:sp>
        <p:nvSpPr>
          <p:cNvPr id="34" name="TextBox 6"/>
          <p:cNvSpPr txBox="1"/>
          <p:nvPr/>
        </p:nvSpPr>
        <p:spPr>
          <a:xfrm>
            <a:off x="3817622" y="1476797"/>
            <a:ext cx="7482837" cy="1736245"/>
          </a:xfrm>
          <a:prstGeom prst="rect">
            <a:avLst/>
          </a:prstGeom>
          <a:noFill/>
        </p:spPr>
        <p:txBody>
          <a:bodyPr wrap="square" rtlCol="0">
            <a:spAutoFit/>
          </a:bodyPr>
          <a:lstStyle/>
          <a:p>
            <a:pPr algn="just">
              <a:lnSpc>
                <a:spcPct val="120000"/>
              </a:lnSpc>
            </a:pP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随着互联网行业的不断成熟，信息基础设施的不断健全，整个行业发展呈现出前所未有的态势，而淘品牌十年的发展历程正是整个电子商务行业的缩影。淘品牌的兴衰历程，也反映了整个电子商务行业在疯狂成长后资本市场理智回归风险，投资界放缓对电子商务行业的追捧。面对快速发展的市场，传统品牌的冲击，有必要对淘品牌发展状况进行研究。</a:t>
            </a:r>
            <a:endParaRPr lang="zh-CN" altLang="en-US" sz="2000" dirty="0">
              <a:solidFill>
                <a:schemeClr val="tx1">
                  <a:lumMod val="75000"/>
                  <a:lumOff val="2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35" name="椭圆形标注 34"/>
          <p:cNvSpPr/>
          <p:nvPr/>
        </p:nvSpPr>
        <p:spPr>
          <a:xfrm>
            <a:off x="5699763" y="3785870"/>
            <a:ext cx="5814035" cy="1934013"/>
          </a:xfrm>
          <a:prstGeom prst="roundRect">
            <a:avLst>
              <a:gd name="adj" fmla="val 6865"/>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36" name="矩形 35"/>
          <p:cNvSpPr/>
          <p:nvPr/>
        </p:nvSpPr>
        <p:spPr>
          <a:xfrm>
            <a:off x="5872701" y="3902409"/>
            <a:ext cx="5468157" cy="1754326"/>
          </a:xfrm>
          <a:prstGeom prst="rect">
            <a:avLst/>
          </a:prstGeom>
        </p:spPr>
        <p:txBody>
          <a:bodyPr wrap="square">
            <a:spAutoFit/>
          </a:bodyPr>
          <a:lstStyle/>
          <a:p>
            <a:pPr algn="just"/>
            <a:r>
              <a:rPr lang="zh-CN" altLang="zh-CN"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本文结合裂帛在流量红利之后的发展现状，运用品牌管理、品牌策略、营销管理等相关知识理论，并深究淘品牌所面临的行业竞争和自身的缺点，尤其是对淘品牌的品牌策略演变的分析，提出相应的理论对策。有利于审视电子商务行业的未来，为新零售时代下品牌纵深发展提供更多的启示和参考意义。</a:t>
            </a:r>
            <a:endParaRPr lang="zh-CN" altLang="zh-CN"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cxnSp>
        <p:nvCxnSpPr>
          <p:cNvPr id="31" name="直接连接符 30"/>
          <p:cNvCxnSpPr/>
          <p:nvPr/>
        </p:nvCxnSpPr>
        <p:spPr>
          <a:xfrm>
            <a:off x="2214985" y="6627119"/>
            <a:ext cx="796826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椭圆 16"/>
          <p:cNvSpPr/>
          <p:nvPr/>
        </p:nvSpPr>
        <p:spPr>
          <a:xfrm>
            <a:off x="9895221" y="6346632"/>
            <a:ext cx="288032" cy="288032"/>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37" name="椭圆 17"/>
          <p:cNvSpPr/>
          <p:nvPr/>
        </p:nvSpPr>
        <p:spPr>
          <a:xfrm>
            <a:off x="10216195" y="6029540"/>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1" name="矩形 20"/>
          <p:cNvSpPr/>
          <p:nvPr/>
        </p:nvSpPr>
        <p:spPr>
          <a:xfrm>
            <a:off x="0" y="1"/>
            <a:ext cx="12192000" cy="1060773"/>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pic>
        <p:nvPicPr>
          <p:cNvPr id="22" name="图形 21"/>
          <p:cNvPicPr>
            <a:picLocks noChangeAspect="1"/>
          </p:cNvPicPr>
          <p:nvPr/>
        </p:nvPicPr>
        <p:blipFill>
          <a:blip r:embed="rId2">
            <a:lum bright="10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381" y="1"/>
            <a:ext cx="1036320" cy="1036320"/>
          </a:xfrm>
          <a:prstGeom prst="rect">
            <a:avLst/>
          </a:prstGeom>
        </p:spPr>
      </p:pic>
      <p:grpSp>
        <p:nvGrpSpPr>
          <p:cNvPr id="23" name="组合 22"/>
          <p:cNvGrpSpPr/>
          <p:nvPr/>
        </p:nvGrpSpPr>
        <p:grpSpPr>
          <a:xfrm>
            <a:off x="0" y="1209700"/>
            <a:ext cx="12192000" cy="76240"/>
            <a:chOff x="30834" y="1305568"/>
            <a:chExt cx="11755272" cy="88868"/>
          </a:xfrm>
        </p:grpSpPr>
        <p:sp>
          <p:nvSpPr>
            <p:cNvPr id="24" name="矩形 23"/>
            <p:cNvSpPr/>
            <p:nvPr/>
          </p:nvSpPr>
          <p:spPr>
            <a:xfrm>
              <a:off x="30834" y="1305568"/>
              <a:ext cx="7811378" cy="888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5" name="矩形 24"/>
            <p:cNvSpPr/>
            <p:nvPr/>
          </p:nvSpPr>
          <p:spPr>
            <a:xfrm>
              <a:off x="7906866" y="1305711"/>
              <a:ext cx="3879240" cy="8646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01292" y="2677416"/>
            <a:ext cx="4106751" cy="2453384"/>
          </a:xfrm>
          <a:prstGeom prst="rect">
            <a:avLst/>
          </a:prstGeom>
        </p:spPr>
      </p:pic>
      <p:sp>
        <p:nvSpPr>
          <p:cNvPr id="21" name="TextBox 29"/>
          <p:cNvSpPr txBox="1"/>
          <p:nvPr/>
        </p:nvSpPr>
        <p:spPr>
          <a:xfrm>
            <a:off x="1224715" y="4299085"/>
            <a:ext cx="5443099" cy="2068643"/>
          </a:xfrm>
          <a:prstGeom prst="rect">
            <a:avLst/>
          </a:prstGeom>
          <a:noFill/>
        </p:spPr>
        <p:txBody>
          <a:bodyPr wrap="square" rtlCol="0">
            <a:spAutoFit/>
          </a:bodyPr>
          <a:lstStyle>
            <a:defPPr>
              <a:defRPr lang="zh-CN"/>
            </a:defPPr>
            <a:lvl1pPr>
              <a:lnSpc>
                <a:spcPct val="110000"/>
              </a:lnSpc>
              <a:defRPr>
                <a:solidFill>
                  <a:schemeClr val="tx1">
                    <a:lumMod val="75000"/>
                    <a:lumOff val="25000"/>
                  </a:schemeClr>
                </a:solidFill>
                <a:ea typeface="华文楷体" panose="02010600040101010101" pitchFamily="2" charset="-122"/>
              </a:defRPr>
            </a:lvl1pPr>
          </a:lstStyle>
          <a:p>
            <a:pPr algn="just">
              <a:lnSpc>
                <a:spcPct val="120000"/>
              </a:lnSpc>
            </a:pP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随着互联网在我国的发展，中国网民的快速增长趋势还将持续，移动端的发展持续走高，在</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2016</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年“天猫双十一”移动端占比高达</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82%</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，成为了拉动电子商务持续增长的重要原因。电子商务的微观环境正在变化，分析成长于电子商务早期的淘品牌“裂帛”的发展现状、</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6" name="TextBox 29"/>
          <p:cNvSpPr txBox="1"/>
          <p:nvPr/>
        </p:nvSpPr>
        <p:spPr>
          <a:xfrm>
            <a:off x="1224715" y="2234763"/>
            <a:ext cx="5443098" cy="1736245"/>
          </a:xfrm>
          <a:prstGeom prst="rect">
            <a:avLst/>
          </a:prstGeom>
          <a:noFill/>
        </p:spPr>
        <p:txBody>
          <a:bodyPr wrap="square" rtlCol="0">
            <a:spAutoFit/>
          </a:bodyPr>
          <a:lstStyle>
            <a:defPPr>
              <a:defRPr lang="zh-CN"/>
            </a:defPPr>
            <a:lvl1pPr>
              <a:lnSpc>
                <a:spcPct val="110000"/>
              </a:lnSpc>
              <a:defRPr>
                <a:solidFill>
                  <a:schemeClr val="tx1">
                    <a:lumMod val="75000"/>
                    <a:lumOff val="25000"/>
                  </a:schemeClr>
                </a:solidFill>
                <a:ea typeface="华文楷体" panose="02010600040101010101" pitchFamily="2" charset="-122"/>
              </a:defRPr>
            </a:lvl1pPr>
          </a:lstStyle>
          <a:p>
            <a:pPr algn="just">
              <a:lnSpc>
                <a:spcPct val="120000"/>
              </a:lnSpc>
            </a:pP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当前，我国电子商务的发展状况备受各方瞩目。根据中国电子商务研究中心的最新一份调查报告指出，</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2016</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年中国电子商务市场交易规模增长了</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23.6</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个百分点为</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20.2</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万亿元，其中网购增</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23.9</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个百分点，本地生活</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O2O</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增长</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28.2</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个百分点。</a:t>
            </a:r>
            <a:endPar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7" name="TextBox 30"/>
          <p:cNvSpPr txBox="1"/>
          <p:nvPr/>
        </p:nvSpPr>
        <p:spPr>
          <a:xfrm>
            <a:off x="1224715" y="1726362"/>
            <a:ext cx="3998794" cy="507703"/>
          </a:xfrm>
          <a:prstGeom prst="rect">
            <a:avLst/>
          </a:prstGeom>
          <a:noFill/>
          <a:ln>
            <a:noFill/>
          </a:ln>
        </p:spPr>
        <p:txBody>
          <a:bodyPr wrap="square" rtlCol="0">
            <a:spAutoFit/>
          </a:bodyPr>
          <a:lstStyle/>
          <a:p>
            <a:pPr>
              <a:lnSpc>
                <a:spcPct val="120000"/>
              </a:lnSpc>
            </a:pPr>
            <a:r>
              <a:rPr lang="zh-CN" altLang="en-US" sz="2400" b="1"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这里填写页面标题</a:t>
            </a:r>
            <a:endParaRPr lang="zh-CN" altLang="en-US" sz="2400" b="1"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8" name="矩形 27"/>
          <p:cNvSpPr/>
          <p:nvPr/>
        </p:nvSpPr>
        <p:spPr>
          <a:xfrm>
            <a:off x="660400" y="1844675"/>
            <a:ext cx="271078" cy="27107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7650090" y="2521463"/>
            <a:ext cx="3868810" cy="2723550"/>
            <a:chOff x="4572000" y="2445108"/>
            <a:chExt cx="5803941" cy="2723550"/>
          </a:xfrm>
        </p:grpSpPr>
        <p:sp>
          <p:nvSpPr>
            <p:cNvPr id="19" name="直接连接符 18"/>
            <p:cNvSpPr/>
            <p:nvPr/>
          </p:nvSpPr>
          <p:spPr>
            <a:xfrm>
              <a:off x="4572000" y="5168658"/>
              <a:ext cx="5803941" cy="0"/>
            </a:xfrm>
            <a:prstGeom prst="line">
              <a:avLst/>
            </a:prstGeom>
            <a:ln>
              <a:solidFill>
                <a:schemeClr val="tx1">
                  <a:lumMod val="75000"/>
                  <a:lumOff val="25000"/>
                </a:schemeClr>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pP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0" name="直接连接符 19"/>
            <p:cNvSpPr/>
            <p:nvPr/>
          </p:nvSpPr>
          <p:spPr>
            <a:xfrm>
              <a:off x="4572000" y="3806883"/>
              <a:ext cx="5803941" cy="0"/>
            </a:xfrm>
            <a:prstGeom prst="line">
              <a:avLst/>
            </a:prstGeom>
            <a:ln>
              <a:solidFill>
                <a:schemeClr val="tx1">
                  <a:lumMod val="75000"/>
                  <a:lumOff val="25000"/>
                </a:schemeClr>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pP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1" name="直接连接符 20"/>
            <p:cNvSpPr/>
            <p:nvPr/>
          </p:nvSpPr>
          <p:spPr>
            <a:xfrm>
              <a:off x="4572000" y="2445108"/>
              <a:ext cx="5803941" cy="0"/>
            </a:xfrm>
            <a:prstGeom prst="line">
              <a:avLst/>
            </a:prstGeom>
            <a:ln>
              <a:solidFill>
                <a:schemeClr val="tx1">
                  <a:lumMod val="75000"/>
                  <a:lumOff val="25000"/>
                </a:schemeClr>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pP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grpSp>
      <p:sp>
        <p:nvSpPr>
          <p:cNvPr id="23" name="任意多边形 22"/>
          <p:cNvSpPr/>
          <p:nvPr/>
        </p:nvSpPr>
        <p:spPr>
          <a:xfrm>
            <a:off x="7650089" y="2075024"/>
            <a:ext cx="1509024" cy="446439"/>
          </a:xfrm>
          <a:custGeom>
            <a:avLst/>
            <a:gdLst>
              <a:gd name="connsiteX0" fmla="*/ 74421 w 1509024"/>
              <a:gd name="connsiteY0" fmla="*/ 0 h 446439"/>
              <a:gd name="connsiteX1" fmla="*/ 1434603 w 1509024"/>
              <a:gd name="connsiteY1" fmla="*/ 0 h 446439"/>
              <a:gd name="connsiteX2" fmla="*/ 1509024 w 1509024"/>
              <a:gd name="connsiteY2" fmla="*/ 74421 h 446439"/>
              <a:gd name="connsiteX3" fmla="*/ 1509024 w 1509024"/>
              <a:gd name="connsiteY3" fmla="*/ 446439 h 446439"/>
              <a:gd name="connsiteX4" fmla="*/ 1509024 w 1509024"/>
              <a:gd name="connsiteY4" fmla="*/ 446439 h 446439"/>
              <a:gd name="connsiteX5" fmla="*/ 0 w 1509024"/>
              <a:gd name="connsiteY5" fmla="*/ 446439 h 446439"/>
              <a:gd name="connsiteX6" fmla="*/ 0 w 1509024"/>
              <a:gd name="connsiteY6" fmla="*/ 446439 h 446439"/>
              <a:gd name="connsiteX7" fmla="*/ 0 w 1509024"/>
              <a:gd name="connsiteY7" fmla="*/ 74421 h 446439"/>
              <a:gd name="connsiteX8" fmla="*/ 74421 w 1509024"/>
              <a:gd name="connsiteY8" fmla="*/ 0 h 44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9024" h="446439">
                <a:moveTo>
                  <a:pt x="74421" y="0"/>
                </a:moveTo>
                <a:lnTo>
                  <a:pt x="1434603" y="0"/>
                </a:lnTo>
                <a:cubicBezTo>
                  <a:pt x="1475705" y="0"/>
                  <a:pt x="1509024" y="33319"/>
                  <a:pt x="1509024" y="74421"/>
                </a:cubicBezTo>
                <a:lnTo>
                  <a:pt x="1509024" y="446439"/>
                </a:lnTo>
                <a:lnTo>
                  <a:pt x="1509024" y="446439"/>
                </a:lnTo>
                <a:lnTo>
                  <a:pt x="0" y="446439"/>
                </a:lnTo>
                <a:lnTo>
                  <a:pt x="0" y="446439"/>
                </a:lnTo>
                <a:lnTo>
                  <a:pt x="0" y="74421"/>
                </a:lnTo>
                <a:cubicBezTo>
                  <a:pt x="0" y="33319"/>
                  <a:pt x="33319" y="0"/>
                  <a:pt x="74421" y="0"/>
                </a:cubicBezTo>
                <a:close/>
              </a:path>
            </a:pathLst>
          </a:custGeom>
          <a:solidFill>
            <a:srgbClr val="82318E"/>
          </a:solidFill>
          <a:ln>
            <a:noFill/>
          </a:ln>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897" tIns="59897" rIns="59897" bIns="38100" numCol="1" spcCol="1270" anchor="ctr" anchorCtr="0">
            <a:noAutofit/>
          </a:bodyPr>
          <a:lstStyle/>
          <a:p>
            <a:pPr algn="ctr">
              <a:lnSpc>
                <a:spcPct val="120000"/>
              </a:lnSpc>
              <a:spcBef>
                <a:spcPct val="0"/>
              </a:spcBef>
              <a:spcAft>
                <a:spcPct val="0"/>
              </a:spcAft>
            </a:pPr>
            <a:r>
              <a:rPr lang="zh-CN" altLang="en-US"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标题一</a:t>
            </a:r>
            <a:endParaRPr lang="zh-CN" altLang="en-US"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4" name="任意多边形 23"/>
          <p:cNvSpPr/>
          <p:nvPr/>
        </p:nvSpPr>
        <p:spPr>
          <a:xfrm>
            <a:off x="7590259" y="2593560"/>
            <a:ext cx="3928641" cy="893013"/>
          </a:xfrm>
          <a:custGeom>
            <a:avLst/>
            <a:gdLst>
              <a:gd name="connsiteX0" fmla="*/ 0 w 5803941"/>
              <a:gd name="connsiteY0" fmla="*/ 0 h 893013"/>
              <a:gd name="connsiteX1" fmla="*/ 5803941 w 5803941"/>
              <a:gd name="connsiteY1" fmla="*/ 0 h 893013"/>
              <a:gd name="connsiteX2" fmla="*/ 5803941 w 5803941"/>
              <a:gd name="connsiteY2" fmla="*/ 893013 h 893013"/>
              <a:gd name="connsiteX3" fmla="*/ 0 w 5803941"/>
              <a:gd name="connsiteY3" fmla="*/ 893013 h 893013"/>
              <a:gd name="connsiteX4" fmla="*/ 0 w 5803941"/>
              <a:gd name="connsiteY4" fmla="*/ 0 h 893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3941" h="893013">
                <a:moveTo>
                  <a:pt x="0" y="0"/>
                </a:moveTo>
                <a:lnTo>
                  <a:pt x="5803941" y="0"/>
                </a:lnTo>
                <a:lnTo>
                  <a:pt x="5803941" y="893013"/>
                </a:lnTo>
                <a:lnTo>
                  <a:pt x="0" y="8930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t" anchorCtr="0">
            <a:noAutofit/>
          </a:bodyPr>
          <a:lstStyle/>
          <a:p>
            <a:pPr marL="0" lvl="1" indent="-228600">
              <a:lnSpc>
                <a:spcPct val="120000"/>
              </a:lnSpc>
              <a:spcBef>
                <a:spcPct val="0"/>
              </a:spcBef>
              <a:spcAft>
                <a:spcPct val="0"/>
              </a:spcAft>
              <a:buChar char="•"/>
            </a:pP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对于促进中国电子商务行业的健康发展具有重要的现实意义和理论意义。</a:t>
            </a:r>
            <a:endParaRPr lang="zh-CN" altLang="en-US"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5" name="任意多边形 24"/>
          <p:cNvSpPr/>
          <p:nvPr/>
        </p:nvSpPr>
        <p:spPr>
          <a:xfrm>
            <a:off x="7650089" y="3436799"/>
            <a:ext cx="1509024" cy="446439"/>
          </a:xfrm>
          <a:custGeom>
            <a:avLst/>
            <a:gdLst>
              <a:gd name="connsiteX0" fmla="*/ 74421 w 1509024"/>
              <a:gd name="connsiteY0" fmla="*/ 0 h 446439"/>
              <a:gd name="connsiteX1" fmla="*/ 1434603 w 1509024"/>
              <a:gd name="connsiteY1" fmla="*/ 0 h 446439"/>
              <a:gd name="connsiteX2" fmla="*/ 1509024 w 1509024"/>
              <a:gd name="connsiteY2" fmla="*/ 74421 h 446439"/>
              <a:gd name="connsiteX3" fmla="*/ 1509024 w 1509024"/>
              <a:gd name="connsiteY3" fmla="*/ 446439 h 446439"/>
              <a:gd name="connsiteX4" fmla="*/ 1509024 w 1509024"/>
              <a:gd name="connsiteY4" fmla="*/ 446439 h 446439"/>
              <a:gd name="connsiteX5" fmla="*/ 0 w 1509024"/>
              <a:gd name="connsiteY5" fmla="*/ 446439 h 446439"/>
              <a:gd name="connsiteX6" fmla="*/ 0 w 1509024"/>
              <a:gd name="connsiteY6" fmla="*/ 446439 h 446439"/>
              <a:gd name="connsiteX7" fmla="*/ 0 w 1509024"/>
              <a:gd name="connsiteY7" fmla="*/ 74421 h 446439"/>
              <a:gd name="connsiteX8" fmla="*/ 74421 w 1509024"/>
              <a:gd name="connsiteY8" fmla="*/ 0 h 44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9024" h="446439">
                <a:moveTo>
                  <a:pt x="74421" y="0"/>
                </a:moveTo>
                <a:lnTo>
                  <a:pt x="1434603" y="0"/>
                </a:lnTo>
                <a:cubicBezTo>
                  <a:pt x="1475705" y="0"/>
                  <a:pt x="1509024" y="33319"/>
                  <a:pt x="1509024" y="74421"/>
                </a:cubicBezTo>
                <a:lnTo>
                  <a:pt x="1509024" y="446439"/>
                </a:lnTo>
                <a:lnTo>
                  <a:pt x="1509024" y="446439"/>
                </a:lnTo>
                <a:lnTo>
                  <a:pt x="0" y="446439"/>
                </a:lnTo>
                <a:lnTo>
                  <a:pt x="0" y="446439"/>
                </a:lnTo>
                <a:lnTo>
                  <a:pt x="0" y="74421"/>
                </a:lnTo>
                <a:cubicBezTo>
                  <a:pt x="0" y="33319"/>
                  <a:pt x="33319" y="0"/>
                  <a:pt x="74421" y="0"/>
                </a:cubicBezTo>
                <a:close/>
              </a:path>
            </a:pathLst>
          </a:custGeom>
          <a:solidFill>
            <a:srgbClr val="82318E"/>
          </a:solidFill>
          <a:ln>
            <a:noFill/>
          </a:ln>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897" tIns="59897" rIns="59897" bIns="38100" numCol="1" spcCol="1270" anchor="ctr" anchorCtr="0">
            <a:noAutofit/>
          </a:bodyPr>
          <a:lstStyle/>
          <a:p>
            <a:pPr algn="ctr">
              <a:lnSpc>
                <a:spcPct val="120000"/>
              </a:lnSpc>
              <a:spcBef>
                <a:spcPct val="0"/>
              </a:spcBef>
              <a:spcAft>
                <a:spcPct val="0"/>
              </a:spcAft>
            </a:pPr>
            <a:r>
              <a:rPr lang="zh-CN" altLang="en-US"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标题一</a:t>
            </a:r>
            <a:endParaRPr lang="zh-CN" altLang="en-US"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6" name="任意多边形 25"/>
          <p:cNvSpPr/>
          <p:nvPr/>
        </p:nvSpPr>
        <p:spPr>
          <a:xfrm>
            <a:off x="7590259" y="4056447"/>
            <a:ext cx="3928641" cy="893013"/>
          </a:xfrm>
          <a:custGeom>
            <a:avLst/>
            <a:gdLst>
              <a:gd name="connsiteX0" fmla="*/ 0 w 5803941"/>
              <a:gd name="connsiteY0" fmla="*/ 0 h 893013"/>
              <a:gd name="connsiteX1" fmla="*/ 5803941 w 5803941"/>
              <a:gd name="connsiteY1" fmla="*/ 0 h 893013"/>
              <a:gd name="connsiteX2" fmla="*/ 5803941 w 5803941"/>
              <a:gd name="connsiteY2" fmla="*/ 893013 h 893013"/>
              <a:gd name="connsiteX3" fmla="*/ 0 w 5803941"/>
              <a:gd name="connsiteY3" fmla="*/ 893013 h 893013"/>
              <a:gd name="connsiteX4" fmla="*/ 0 w 5803941"/>
              <a:gd name="connsiteY4" fmla="*/ 0 h 893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3941" h="893013">
                <a:moveTo>
                  <a:pt x="0" y="0"/>
                </a:moveTo>
                <a:lnTo>
                  <a:pt x="5803941" y="0"/>
                </a:lnTo>
                <a:lnTo>
                  <a:pt x="5803941" y="893013"/>
                </a:lnTo>
                <a:lnTo>
                  <a:pt x="0" y="8930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t" anchorCtr="0">
            <a:noAutofit/>
          </a:bodyPr>
          <a:lstStyle/>
          <a:p>
            <a:pPr marL="0" lvl="1" indent="-228600">
              <a:lnSpc>
                <a:spcPct val="120000"/>
              </a:lnSpc>
              <a:spcBef>
                <a:spcPct val="0"/>
              </a:spcBef>
              <a:spcAft>
                <a:spcPct val="0"/>
              </a:spcAft>
              <a:buChar char="•"/>
            </a:pP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对于促进中国电子商务行业的健康发展具有重要的现实意义和理论意义。</a:t>
            </a:r>
            <a:endParaRPr lang="zh-CN" altLang="en-US"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7" name="任意多边形 26"/>
          <p:cNvSpPr/>
          <p:nvPr/>
        </p:nvSpPr>
        <p:spPr>
          <a:xfrm>
            <a:off x="7650089" y="4798574"/>
            <a:ext cx="1509024" cy="446439"/>
          </a:xfrm>
          <a:custGeom>
            <a:avLst/>
            <a:gdLst>
              <a:gd name="connsiteX0" fmla="*/ 74421 w 1509024"/>
              <a:gd name="connsiteY0" fmla="*/ 0 h 446439"/>
              <a:gd name="connsiteX1" fmla="*/ 1434603 w 1509024"/>
              <a:gd name="connsiteY1" fmla="*/ 0 h 446439"/>
              <a:gd name="connsiteX2" fmla="*/ 1509024 w 1509024"/>
              <a:gd name="connsiteY2" fmla="*/ 74421 h 446439"/>
              <a:gd name="connsiteX3" fmla="*/ 1509024 w 1509024"/>
              <a:gd name="connsiteY3" fmla="*/ 446439 h 446439"/>
              <a:gd name="connsiteX4" fmla="*/ 1509024 w 1509024"/>
              <a:gd name="connsiteY4" fmla="*/ 446439 h 446439"/>
              <a:gd name="connsiteX5" fmla="*/ 0 w 1509024"/>
              <a:gd name="connsiteY5" fmla="*/ 446439 h 446439"/>
              <a:gd name="connsiteX6" fmla="*/ 0 w 1509024"/>
              <a:gd name="connsiteY6" fmla="*/ 446439 h 446439"/>
              <a:gd name="connsiteX7" fmla="*/ 0 w 1509024"/>
              <a:gd name="connsiteY7" fmla="*/ 74421 h 446439"/>
              <a:gd name="connsiteX8" fmla="*/ 74421 w 1509024"/>
              <a:gd name="connsiteY8" fmla="*/ 0 h 44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9024" h="446439">
                <a:moveTo>
                  <a:pt x="74421" y="0"/>
                </a:moveTo>
                <a:lnTo>
                  <a:pt x="1434603" y="0"/>
                </a:lnTo>
                <a:cubicBezTo>
                  <a:pt x="1475705" y="0"/>
                  <a:pt x="1509024" y="33319"/>
                  <a:pt x="1509024" y="74421"/>
                </a:cubicBezTo>
                <a:lnTo>
                  <a:pt x="1509024" y="446439"/>
                </a:lnTo>
                <a:lnTo>
                  <a:pt x="1509024" y="446439"/>
                </a:lnTo>
                <a:lnTo>
                  <a:pt x="0" y="446439"/>
                </a:lnTo>
                <a:lnTo>
                  <a:pt x="0" y="446439"/>
                </a:lnTo>
                <a:lnTo>
                  <a:pt x="0" y="74421"/>
                </a:lnTo>
                <a:cubicBezTo>
                  <a:pt x="0" y="33319"/>
                  <a:pt x="33319" y="0"/>
                  <a:pt x="74421" y="0"/>
                </a:cubicBezTo>
                <a:close/>
              </a:path>
            </a:pathLst>
          </a:custGeom>
          <a:solidFill>
            <a:srgbClr val="82318E"/>
          </a:solidFill>
          <a:ln>
            <a:noFill/>
          </a:ln>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897" tIns="59897" rIns="59897" bIns="38100" numCol="1" spcCol="1270" anchor="ctr" anchorCtr="0">
            <a:noAutofit/>
          </a:bodyPr>
          <a:lstStyle/>
          <a:p>
            <a:pPr algn="ctr">
              <a:lnSpc>
                <a:spcPct val="120000"/>
              </a:lnSpc>
              <a:spcBef>
                <a:spcPct val="0"/>
              </a:spcBef>
              <a:spcAft>
                <a:spcPct val="0"/>
              </a:spcAft>
            </a:pPr>
            <a:r>
              <a:rPr lang="zh-CN" altLang="en-US"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标题一</a:t>
            </a:r>
            <a:endParaRPr lang="zh-CN" altLang="en-US" dirty="0">
              <a:solidFill>
                <a:schemeClr val="bg1"/>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8" name="任意多边形 27"/>
          <p:cNvSpPr/>
          <p:nvPr/>
        </p:nvSpPr>
        <p:spPr>
          <a:xfrm>
            <a:off x="7650089" y="5418222"/>
            <a:ext cx="3859511" cy="893013"/>
          </a:xfrm>
          <a:custGeom>
            <a:avLst/>
            <a:gdLst>
              <a:gd name="connsiteX0" fmla="*/ 0 w 5803941"/>
              <a:gd name="connsiteY0" fmla="*/ 0 h 893013"/>
              <a:gd name="connsiteX1" fmla="*/ 5803941 w 5803941"/>
              <a:gd name="connsiteY1" fmla="*/ 0 h 893013"/>
              <a:gd name="connsiteX2" fmla="*/ 5803941 w 5803941"/>
              <a:gd name="connsiteY2" fmla="*/ 893013 h 893013"/>
              <a:gd name="connsiteX3" fmla="*/ 0 w 5803941"/>
              <a:gd name="connsiteY3" fmla="*/ 893013 h 893013"/>
              <a:gd name="connsiteX4" fmla="*/ 0 w 5803941"/>
              <a:gd name="connsiteY4" fmla="*/ 0 h 893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3941" h="893013">
                <a:moveTo>
                  <a:pt x="0" y="0"/>
                </a:moveTo>
                <a:lnTo>
                  <a:pt x="5803941" y="0"/>
                </a:lnTo>
                <a:lnTo>
                  <a:pt x="5803941" y="893013"/>
                </a:lnTo>
                <a:lnTo>
                  <a:pt x="0" y="8930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t" anchorCtr="0">
            <a:noAutofit/>
          </a:bodyPr>
          <a:lstStyle/>
          <a:p>
            <a:pPr marL="0" lvl="1" indent="-228600">
              <a:lnSpc>
                <a:spcPct val="120000"/>
              </a:lnSpc>
              <a:spcBef>
                <a:spcPct val="0"/>
              </a:spcBef>
              <a:spcAft>
                <a:spcPct val="0"/>
              </a:spcAft>
              <a:buChar char="•"/>
            </a:pP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对于促进中国电子商务行业的健康发展具有重要的现实意义和理论意义。</a:t>
            </a:r>
            <a:endParaRPr lang="zh-CN" altLang="en-US"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32" name="TextBox 29"/>
          <p:cNvSpPr txBox="1"/>
          <p:nvPr/>
        </p:nvSpPr>
        <p:spPr>
          <a:xfrm>
            <a:off x="1224715" y="2234763"/>
            <a:ext cx="5176085" cy="4040978"/>
          </a:xfrm>
          <a:prstGeom prst="rect">
            <a:avLst/>
          </a:prstGeom>
          <a:noFill/>
        </p:spPr>
        <p:txBody>
          <a:bodyPr wrap="square" rtlCol="0">
            <a:spAutoFit/>
          </a:bodyPr>
          <a:lstStyle>
            <a:defPPr>
              <a:defRPr lang="zh-CN"/>
            </a:defPPr>
            <a:lvl1pPr>
              <a:lnSpc>
                <a:spcPct val="110000"/>
              </a:lnSpc>
              <a:defRPr>
                <a:solidFill>
                  <a:schemeClr val="tx1">
                    <a:lumMod val="75000"/>
                    <a:lumOff val="25000"/>
                  </a:schemeClr>
                </a:solidFill>
                <a:ea typeface="华文楷体" panose="02010600040101010101" pitchFamily="2" charset="-122"/>
              </a:defRPr>
            </a:lvl1pPr>
          </a:lstStyle>
          <a:p>
            <a:pPr algn="just"/>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当前，我国电子商务的发展状况备受各方瞩目。根据中国电子商务研究中心的最新一份调查报告指出，</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2016</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年中国电子商务市场交易规模增长了</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23.6</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个百分点为</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20.2</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万亿元，其中网购增</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23.9</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个百分点，本地生活</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O2O</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增长</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28.2</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个百分点。随着互联网在我国的发展，中国网民的快速增长趋势还将持续，移动端的发展持续走高，在</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2016</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年“天猫双十一”移动端占比高达</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82%</a:t>
            </a:r>
            <a:r>
              <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成为了拉动电子商务持续增长的重要原因。电子商务的微观环境正在变化，分析成长于电子商务早期的淘品牌“裂帛”的发展现状、近十年来电子商务的发展中行业存在的问题以及行业相关新趋势，对于促进中国电子商务行业的健康发展具有重要的现实意义和理论意义。</a:t>
            </a:r>
            <a:endParaRPr lang="zh-CN"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3" name="TextBox 30"/>
          <p:cNvSpPr txBox="1"/>
          <p:nvPr/>
        </p:nvSpPr>
        <p:spPr>
          <a:xfrm>
            <a:off x="1224715" y="1726362"/>
            <a:ext cx="3998794" cy="507703"/>
          </a:xfrm>
          <a:prstGeom prst="rect">
            <a:avLst/>
          </a:prstGeom>
          <a:noFill/>
          <a:ln>
            <a:noFill/>
          </a:ln>
        </p:spPr>
        <p:txBody>
          <a:bodyPr wrap="square" rtlCol="0">
            <a:spAutoFit/>
          </a:bodyPr>
          <a:lstStyle/>
          <a:p>
            <a:pPr>
              <a:lnSpc>
                <a:spcPct val="120000"/>
              </a:lnSpc>
            </a:pPr>
            <a:r>
              <a:rPr lang="zh-CN" altLang="en-US" sz="2400" b="1"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rPr>
              <a:t>这里填写页面标题</a:t>
            </a:r>
            <a:endParaRPr lang="zh-CN" altLang="en-US" sz="2400" b="1" dirty="0">
              <a:solidFill>
                <a:schemeClr val="tx1">
                  <a:lumMod val="75000"/>
                  <a:lumOff val="25000"/>
                </a:schemeClr>
              </a:solidFill>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35" name="矩形 34"/>
          <p:cNvSpPr/>
          <p:nvPr/>
        </p:nvSpPr>
        <p:spPr>
          <a:xfrm>
            <a:off x="660400" y="1844675"/>
            <a:ext cx="271078" cy="271078"/>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12633" y="1806699"/>
            <a:ext cx="2901873" cy="1643527"/>
          </a:xfrm>
          <a:prstGeom prst="rect">
            <a:avLst/>
          </a:prstGeom>
          <a:noFill/>
        </p:spPr>
        <p:txBody>
          <a:bodyPr wrap="square" rtlCol="0">
            <a:spAutoFit/>
          </a:bodyPr>
          <a:lstStyle/>
          <a:p>
            <a:pPr>
              <a:lnSpc>
                <a:spcPct val="120000"/>
              </a:lnSpc>
            </a:pPr>
            <a:r>
              <a:rPr lang="zh-CN" altLang="zh-CN" sz="24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淘品牌</a:t>
            </a:r>
            <a:r>
              <a:rPr lang="zh-CN" altLang="en-US" sz="24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衰落</a:t>
            </a:r>
            <a:endParaRPr lang="en-US" altLang="zh-CN" sz="24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gn="just">
              <a:lnSpc>
                <a:spcPct val="120000"/>
              </a:lnSpc>
            </a:pPr>
            <a:r>
              <a:rPr lang="zh-CN"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淘品牌一开始是特指基于淘宝平台发展起来的品牌</a:t>
            </a:r>
            <a:endParaRPr lang="zh-CN" altLang="en-US" sz="28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 name="文本框 2"/>
          <p:cNvSpPr txBox="1"/>
          <p:nvPr/>
        </p:nvSpPr>
        <p:spPr>
          <a:xfrm>
            <a:off x="8112633" y="3694600"/>
            <a:ext cx="2901873" cy="1643527"/>
          </a:xfrm>
          <a:prstGeom prst="rect">
            <a:avLst/>
          </a:prstGeom>
          <a:noFill/>
        </p:spPr>
        <p:txBody>
          <a:bodyPr wrap="square" rtlCol="0">
            <a:spAutoFit/>
          </a:bodyPr>
          <a:lstStyle/>
          <a:p>
            <a:pPr>
              <a:lnSpc>
                <a:spcPct val="120000"/>
              </a:lnSpc>
            </a:pPr>
            <a:r>
              <a:rPr lang="zh-CN" altLang="en-US" sz="24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对垂直电商的启示</a:t>
            </a:r>
            <a:endParaRPr lang="en-US" altLang="zh-CN" sz="24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gn="just">
              <a:lnSpc>
                <a:spcPct val="120000"/>
              </a:lnSpc>
            </a:pPr>
            <a:r>
              <a:rPr lang="zh-CN"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淘品牌一开始是特指基于淘宝平台发展起来的品牌</a:t>
            </a:r>
            <a:endParaRPr lang="zh-CN" altLang="en-US" sz="28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4" name="文本框 3"/>
          <p:cNvSpPr txBox="1"/>
          <p:nvPr/>
        </p:nvSpPr>
        <p:spPr>
          <a:xfrm>
            <a:off x="1184348" y="1806699"/>
            <a:ext cx="2901873" cy="1643527"/>
          </a:xfrm>
          <a:prstGeom prst="rect">
            <a:avLst/>
          </a:prstGeom>
          <a:noFill/>
        </p:spPr>
        <p:txBody>
          <a:bodyPr wrap="square" rtlCol="0">
            <a:spAutoFit/>
          </a:bodyPr>
          <a:lstStyle/>
          <a:p>
            <a:pPr>
              <a:lnSpc>
                <a:spcPct val="120000"/>
              </a:lnSpc>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zh-CN" sz="24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淘品牌兴起</a:t>
            </a:r>
            <a:endParaRPr lang="en-US" altLang="zh-CN" sz="24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gn="just">
              <a:lnSpc>
                <a:spcPct val="120000"/>
              </a:lnSpc>
            </a:pPr>
            <a:r>
              <a:rPr lang="zh-CN"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淘品牌一开始是特指基于淘宝平台发展起来的品牌</a:t>
            </a:r>
            <a:endParaRPr lang="zh-CN" altLang="en-US" sz="28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7" name="椭圆 6"/>
          <p:cNvSpPr/>
          <p:nvPr/>
        </p:nvSpPr>
        <p:spPr>
          <a:xfrm>
            <a:off x="4481818" y="2018723"/>
            <a:ext cx="1152151" cy="1152151"/>
          </a:xfrm>
          <a:prstGeom prst="ellipse">
            <a:avLst/>
          </a:prstGeom>
          <a:solidFill>
            <a:srgbClr val="82318E"/>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8" name="图片 7"/>
          <p:cNvPicPr>
            <a:picLocks noChangeAspect="1"/>
          </p:cNvPicPr>
          <p:nvPr/>
        </p:nvPicPr>
        <p:blipFill>
          <a:blip r:embed="rId1">
            <a:lum bright="100000"/>
          </a:blip>
          <a:stretch>
            <a:fillRect/>
          </a:stretch>
        </p:blipFill>
        <p:spPr>
          <a:xfrm>
            <a:off x="4759359" y="2232438"/>
            <a:ext cx="597033" cy="686589"/>
          </a:xfrm>
          <a:prstGeom prst="rect">
            <a:avLst/>
          </a:prstGeom>
        </p:spPr>
      </p:pic>
      <p:sp>
        <p:nvSpPr>
          <p:cNvPr id="11" name="椭圆 10"/>
          <p:cNvSpPr/>
          <p:nvPr/>
        </p:nvSpPr>
        <p:spPr>
          <a:xfrm>
            <a:off x="4491417" y="3954648"/>
            <a:ext cx="1152151" cy="1152151"/>
          </a:xfrm>
          <a:prstGeom prst="ellipse">
            <a:avLst/>
          </a:prstGeom>
          <a:solidFill>
            <a:srgbClr val="82318E"/>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nvGrpSpPr>
          <p:cNvPr id="12" name="Group 4"/>
          <p:cNvGrpSpPr>
            <a:grpSpLocks noChangeAspect="1"/>
          </p:cNvGrpSpPr>
          <p:nvPr/>
        </p:nvGrpSpPr>
        <p:grpSpPr bwMode="auto">
          <a:xfrm>
            <a:off x="4770401" y="4203575"/>
            <a:ext cx="571871" cy="625576"/>
            <a:chOff x="2964" y="2393"/>
            <a:chExt cx="575" cy="629"/>
          </a:xfrm>
        </p:grpSpPr>
        <p:sp>
          <p:nvSpPr>
            <p:cNvPr id="13" name="AutoShape 3"/>
            <p:cNvSpPr>
              <a:spLocks noChangeAspect="1" noChangeArrowheads="1" noTextEdit="1"/>
            </p:cNvSpPr>
            <p:nvPr/>
          </p:nvSpPr>
          <p:spPr bwMode="auto">
            <a:xfrm>
              <a:off x="2964" y="2393"/>
              <a:ext cx="575"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4" name="Freeform 5"/>
            <p:cNvSpPr/>
            <p:nvPr/>
          </p:nvSpPr>
          <p:spPr bwMode="auto">
            <a:xfrm>
              <a:off x="2964" y="2393"/>
              <a:ext cx="575" cy="629"/>
            </a:xfrm>
            <a:custGeom>
              <a:avLst/>
              <a:gdLst>
                <a:gd name="T0" fmla="*/ 1158 w 2377"/>
                <a:gd name="T1" fmla="*/ 2343 h 2536"/>
                <a:gd name="T2" fmla="*/ 193 w 2377"/>
                <a:gd name="T3" fmla="*/ 2343 h 2536"/>
                <a:gd name="T4" fmla="*/ 193 w 2377"/>
                <a:gd name="T5" fmla="*/ 187 h 2536"/>
                <a:gd name="T6" fmla="*/ 2184 w 2377"/>
                <a:gd name="T7" fmla="*/ 187 h 2536"/>
                <a:gd name="T8" fmla="*/ 2184 w 2377"/>
                <a:gd name="T9" fmla="*/ 1349 h 2536"/>
                <a:gd name="T10" fmla="*/ 2377 w 2377"/>
                <a:gd name="T11" fmla="*/ 1413 h 2536"/>
                <a:gd name="T12" fmla="*/ 2377 w 2377"/>
                <a:gd name="T13" fmla="*/ 238 h 2536"/>
                <a:gd name="T14" fmla="*/ 2140 w 2377"/>
                <a:gd name="T15" fmla="*/ 0 h 2536"/>
                <a:gd name="T16" fmla="*/ 238 w 2377"/>
                <a:gd name="T17" fmla="*/ 0 h 2536"/>
                <a:gd name="T18" fmla="*/ 0 w 2377"/>
                <a:gd name="T19" fmla="*/ 238 h 2536"/>
                <a:gd name="T20" fmla="*/ 0 w 2377"/>
                <a:gd name="T21" fmla="*/ 2298 h 2536"/>
                <a:gd name="T22" fmla="*/ 238 w 2377"/>
                <a:gd name="T23" fmla="*/ 2536 h 2536"/>
                <a:gd name="T24" fmla="*/ 1221 w 2377"/>
                <a:gd name="T25" fmla="*/ 2536 h 2536"/>
                <a:gd name="T26" fmla="*/ 1158 w 2377"/>
                <a:gd name="T27" fmla="*/ 2343 h 2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77" h="2536">
                  <a:moveTo>
                    <a:pt x="1158" y="2343"/>
                  </a:moveTo>
                  <a:cubicBezTo>
                    <a:pt x="193" y="2343"/>
                    <a:pt x="193" y="2343"/>
                    <a:pt x="193" y="2343"/>
                  </a:cubicBezTo>
                  <a:cubicBezTo>
                    <a:pt x="193" y="187"/>
                    <a:pt x="193" y="187"/>
                    <a:pt x="193" y="187"/>
                  </a:cubicBezTo>
                  <a:cubicBezTo>
                    <a:pt x="2184" y="187"/>
                    <a:pt x="2184" y="187"/>
                    <a:pt x="2184" y="187"/>
                  </a:cubicBezTo>
                  <a:cubicBezTo>
                    <a:pt x="2184" y="1349"/>
                    <a:pt x="2184" y="1349"/>
                    <a:pt x="2184" y="1349"/>
                  </a:cubicBezTo>
                  <a:cubicBezTo>
                    <a:pt x="2184" y="1349"/>
                    <a:pt x="2311" y="1317"/>
                    <a:pt x="2377" y="1413"/>
                  </a:cubicBezTo>
                  <a:cubicBezTo>
                    <a:pt x="2377" y="238"/>
                    <a:pt x="2377" y="238"/>
                    <a:pt x="2377" y="238"/>
                  </a:cubicBezTo>
                  <a:cubicBezTo>
                    <a:pt x="2377" y="111"/>
                    <a:pt x="2266" y="0"/>
                    <a:pt x="2140" y="0"/>
                  </a:cubicBezTo>
                  <a:cubicBezTo>
                    <a:pt x="238" y="0"/>
                    <a:pt x="238" y="0"/>
                    <a:pt x="238" y="0"/>
                  </a:cubicBezTo>
                  <a:cubicBezTo>
                    <a:pt x="111" y="0"/>
                    <a:pt x="0" y="111"/>
                    <a:pt x="0" y="238"/>
                  </a:cubicBezTo>
                  <a:cubicBezTo>
                    <a:pt x="0" y="2298"/>
                    <a:pt x="0" y="2298"/>
                    <a:pt x="0" y="2298"/>
                  </a:cubicBezTo>
                  <a:cubicBezTo>
                    <a:pt x="0" y="2425"/>
                    <a:pt x="111" y="2536"/>
                    <a:pt x="238" y="2536"/>
                  </a:cubicBezTo>
                  <a:cubicBezTo>
                    <a:pt x="1221" y="2536"/>
                    <a:pt x="1221" y="2536"/>
                    <a:pt x="1221" y="2536"/>
                  </a:cubicBezTo>
                  <a:cubicBezTo>
                    <a:pt x="1145" y="2449"/>
                    <a:pt x="1158" y="2343"/>
                    <a:pt x="1158" y="234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5" name="Freeform 6"/>
            <p:cNvSpPr>
              <a:spLocks noEditPoints="1"/>
            </p:cNvSpPr>
            <p:nvPr/>
          </p:nvSpPr>
          <p:spPr bwMode="auto">
            <a:xfrm>
              <a:off x="3087" y="2550"/>
              <a:ext cx="442" cy="464"/>
            </a:xfrm>
            <a:custGeom>
              <a:avLst/>
              <a:gdLst>
                <a:gd name="T0" fmla="*/ 58 w 1826"/>
                <a:gd name="T1" fmla="*/ 845 h 1868"/>
                <a:gd name="T2" fmla="*/ 0 w 1826"/>
                <a:gd name="T3" fmla="*/ 786 h 1868"/>
                <a:gd name="T4" fmla="*/ 58 w 1826"/>
                <a:gd name="T5" fmla="*/ 728 h 1868"/>
                <a:gd name="T6" fmla="*/ 614 w 1826"/>
                <a:gd name="T7" fmla="*/ 728 h 1868"/>
                <a:gd name="T8" fmla="*/ 672 w 1826"/>
                <a:gd name="T9" fmla="*/ 786 h 1868"/>
                <a:gd name="T10" fmla="*/ 614 w 1826"/>
                <a:gd name="T11" fmla="*/ 845 h 1868"/>
                <a:gd name="T12" fmla="*/ 58 w 1826"/>
                <a:gd name="T13" fmla="*/ 845 h 1868"/>
                <a:gd name="T14" fmla="*/ 58 w 1826"/>
                <a:gd name="T15" fmla="*/ 1209 h 1868"/>
                <a:gd name="T16" fmla="*/ 0 w 1826"/>
                <a:gd name="T17" fmla="*/ 1151 h 1868"/>
                <a:gd name="T18" fmla="*/ 58 w 1826"/>
                <a:gd name="T19" fmla="*/ 1093 h 1868"/>
                <a:gd name="T20" fmla="*/ 351 w 1826"/>
                <a:gd name="T21" fmla="*/ 1093 h 1868"/>
                <a:gd name="T22" fmla="*/ 410 w 1826"/>
                <a:gd name="T23" fmla="*/ 1151 h 1868"/>
                <a:gd name="T24" fmla="*/ 351 w 1826"/>
                <a:gd name="T25" fmla="*/ 1209 h 1868"/>
                <a:gd name="T26" fmla="*/ 58 w 1826"/>
                <a:gd name="T27" fmla="*/ 1209 h 1868"/>
                <a:gd name="T28" fmla="*/ 58 w 1826"/>
                <a:gd name="T29" fmla="*/ 480 h 1868"/>
                <a:gd name="T30" fmla="*/ 0 w 1826"/>
                <a:gd name="T31" fmla="*/ 422 h 1868"/>
                <a:gd name="T32" fmla="*/ 58 w 1826"/>
                <a:gd name="T33" fmla="*/ 364 h 1868"/>
                <a:gd name="T34" fmla="*/ 986 w 1826"/>
                <a:gd name="T35" fmla="*/ 364 h 1868"/>
                <a:gd name="T36" fmla="*/ 1044 w 1826"/>
                <a:gd name="T37" fmla="*/ 422 h 1868"/>
                <a:gd name="T38" fmla="*/ 986 w 1826"/>
                <a:gd name="T39" fmla="*/ 480 h 1868"/>
                <a:gd name="T40" fmla="*/ 58 w 1826"/>
                <a:gd name="T41" fmla="*/ 480 h 1868"/>
                <a:gd name="T42" fmla="*/ 58 w 1826"/>
                <a:gd name="T43" fmla="*/ 116 h 1868"/>
                <a:gd name="T44" fmla="*/ 0 w 1826"/>
                <a:gd name="T45" fmla="*/ 58 h 1868"/>
                <a:gd name="T46" fmla="*/ 58 w 1826"/>
                <a:gd name="T47" fmla="*/ 0 h 1868"/>
                <a:gd name="T48" fmla="*/ 1274 w 1826"/>
                <a:gd name="T49" fmla="*/ 0 h 1868"/>
                <a:gd name="T50" fmla="*/ 1332 w 1826"/>
                <a:gd name="T51" fmla="*/ 58 h 1868"/>
                <a:gd name="T52" fmla="*/ 1274 w 1826"/>
                <a:gd name="T53" fmla="*/ 116 h 1868"/>
                <a:gd name="T54" fmla="*/ 58 w 1826"/>
                <a:gd name="T55" fmla="*/ 116 h 1868"/>
                <a:gd name="T56" fmla="*/ 58 w 1826"/>
                <a:gd name="T57" fmla="*/ 116 h 1868"/>
                <a:gd name="T58" fmla="*/ 1320 w 1826"/>
                <a:gd name="T59" fmla="*/ 855 h 1868"/>
                <a:gd name="T60" fmla="*/ 813 w 1826"/>
                <a:gd name="T61" fmla="*/ 1361 h 1868"/>
                <a:gd name="T62" fmla="*/ 1320 w 1826"/>
                <a:gd name="T63" fmla="*/ 1868 h 1868"/>
                <a:gd name="T64" fmla="*/ 1826 w 1826"/>
                <a:gd name="T65" fmla="*/ 1361 h 1868"/>
                <a:gd name="T66" fmla="*/ 1320 w 1826"/>
                <a:gd name="T67" fmla="*/ 855 h 1868"/>
                <a:gd name="T68" fmla="*/ 1236 w 1826"/>
                <a:gd name="T69" fmla="*/ 1617 h 1868"/>
                <a:gd name="T70" fmla="*/ 986 w 1826"/>
                <a:gd name="T71" fmla="*/ 1367 h 1868"/>
                <a:gd name="T72" fmla="*/ 1081 w 1826"/>
                <a:gd name="T73" fmla="*/ 1272 h 1868"/>
                <a:gd name="T74" fmla="*/ 1236 w 1826"/>
                <a:gd name="T75" fmla="*/ 1427 h 1868"/>
                <a:gd name="T76" fmla="*/ 1558 w 1826"/>
                <a:gd name="T77" fmla="*/ 1105 h 1868"/>
                <a:gd name="T78" fmla="*/ 1653 w 1826"/>
                <a:gd name="T79" fmla="*/ 1200 h 1868"/>
                <a:gd name="T80" fmla="*/ 1236 w 1826"/>
                <a:gd name="T81" fmla="*/ 1617 h 1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6" h="1868">
                  <a:moveTo>
                    <a:pt x="58" y="845"/>
                  </a:moveTo>
                  <a:cubicBezTo>
                    <a:pt x="26" y="845"/>
                    <a:pt x="0" y="818"/>
                    <a:pt x="0" y="786"/>
                  </a:cubicBezTo>
                  <a:cubicBezTo>
                    <a:pt x="0" y="755"/>
                    <a:pt x="26" y="728"/>
                    <a:pt x="58" y="728"/>
                  </a:cubicBezTo>
                  <a:cubicBezTo>
                    <a:pt x="614" y="728"/>
                    <a:pt x="614" y="728"/>
                    <a:pt x="614" y="728"/>
                  </a:cubicBezTo>
                  <a:cubicBezTo>
                    <a:pt x="645" y="728"/>
                    <a:pt x="672" y="755"/>
                    <a:pt x="672" y="786"/>
                  </a:cubicBezTo>
                  <a:cubicBezTo>
                    <a:pt x="672" y="818"/>
                    <a:pt x="645" y="845"/>
                    <a:pt x="614" y="845"/>
                  </a:cubicBezTo>
                  <a:cubicBezTo>
                    <a:pt x="58" y="845"/>
                    <a:pt x="58" y="845"/>
                    <a:pt x="58" y="845"/>
                  </a:cubicBezTo>
                  <a:close/>
                  <a:moveTo>
                    <a:pt x="58" y="1209"/>
                  </a:moveTo>
                  <a:cubicBezTo>
                    <a:pt x="26" y="1209"/>
                    <a:pt x="0" y="1182"/>
                    <a:pt x="0" y="1151"/>
                  </a:cubicBezTo>
                  <a:cubicBezTo>
                    <a:pt x="0" y="1119"/>
                    <a:pt x="26" y="1093"/>
                    <a:pt x="58" y="1093"/>
                  </a:cubicBezTo>
                  <a:cubicBezTo>
                    <a:pt x="351" y="1093"/>
                    <a:pt x="351" y="1093"/>
                    <a:pt x="351" y="1093"/>
                  </a:cubicBezTo>
                  <a:cubicBezTo>
                    <a:pt x="383" y="1093"/>
                    <a:pt x="410" y="1119"/>
                    <a:pt x="410" y="1151"/>
                  </a:cubicBezTo>
                  <a:cubicBezTo>
                    <a:pt x="410" y="1182"/>
                    <a:pt x="383" y="1209"/>
                    <a:pt x="351" y="1209"/>
                  </a:cubicBezTo>
                  <a:cubicBezTo>
                    <a:pt x="58" y="1209"/>
                    <a:pt x="58" y="1209"/>
                    <a:pt x="58" y="1209"/>
                  </a:cubicBezTo>
                  <a:close/>
                  <a:moveTo>
                    <a:pt x="58" y="480"/>
                  </a:moveTo>
                  <a:cubicBezTo>
                    <a:pt x="26" y="480"/>
                    <a:pt x="0" y="454"/>
                    <a:pt x="0" y="422"/>
                  </a:cubicBezTo>
                  <a:cubicBezTo>
                    <a:pt x="0" y="390"/>
                    <a:pt x="26" y="364"/>
                    <a:pt x="58" y="364"/>
                  </a:cubicBezTo>
                  <a:cubicBezTo>
                    <a:pt x="986" y="364"/>
                    <a:pt x="986" y="364"/>
                    <a:pt x="986" y="364"/>
                  </a:cubicBezTo>
                  <a:cubicBezTo>
                    <a:pt x="1017" y="364"/>
                    <a:pt x="1044" y="390"/>
                    <a:pt x="1044" y="422"/>
                  </a:cubicBezTo>
                  <a:cubicBezTo>
                    <a:pt x="1044" y="454"/>
                    <a:pt x="1017" y="480"/>
                    <a:pt x="986" y="480"/>
                  </a:cubicBezTo>
                  <a:cubicBezTo>
                    <a:pt x="58" y="480"/>
                    <a:pt x="58" y="480"/>
                    <a:pt x="58" y="480"/>
                  </a:cubicBezTo>
                  <a:close/>
                  <a:moveTo>
                    <a:pt x="58" y="116"/>
                  </a:moveTo>
                  <a:cubicBezTo>
                    <a:pt x="26" y="116"/>
                    <a:pt x="0" y="89"/>
                    <a:pt x="0" y="58"/>
                  </a:cubicBezTo>
                  <a:cubicBezTo>
                    <a:pt x="0" y="26"/>
                    <a:pt x="26" y="0"/>
                    <a:pt x="58" y="0"/>
                  </a:cubicBezTo>
                  <a:cubicBezTo>
                    <a:pt x="1274" y="0"/>
                    <a:pt x="1274" y="0"/>
                    <a:pt x="1274" y="0"/>
                  </a:cubicBezTo>
                  <a:cubicBezTo>
                    <a:pt x="1306" y="0"/>
                    <a:pt x="1332" y="26"/>
                    <a:pt x="1332" y="58"/>
                  </a:cubicBezTo>
                  <a:cubicBezTo>
                    <a:pt x="1332" y="89"/>
                    <a:pt x="1306" y="116"/>
                    <a:pt x="1274" y="116"/>
                  </a:cubicBezTo>
                  <a:cubicBezTo>
                    <a:pt x="58" y="116"/>
                    <a:pt x="58" y="116"/>
                    <a:pt x="58" y="116"/>
                  </a:cubicBezTo>
                  <a:cubicBezTo>
                    <a:pt x="58" y="116"/>
                    <a:pt x="58" y="116"/>
                    <a:pt x="58" y="116"/>
                  </a:cubicBezTo>
                  <a:close/>
                  <a:moveTo>
                    <a:pt x="1320" y="855"/>
                  </a:moveTo>
                  <a:cubicBezTo>
                    <a:pt x="1040" y="855"/>
                    <a:pt x="813" y="1082"/>
                    <a:pt x="813" y="1361"/>
                  </a:cubicBezTo>
                  <a:cubicBezTo>
                    <a:pt x="813" y="1641"/>
                    <a:pt x="1040" y="1868"/>
                    <a:pt x="1320" y="1868"/>
                  </a:cubicBezTo>
                  <a:cubicBezTo>
                    <a:pt x="1599" y="1868"/>
                    <a:pt x="1826" y="1641"/>
                    <a:pt x="1826" y="1361"/>
                  </a:cubicBezTo>
                  <a:cubicBezTo>
                    <a:pt x="1826" y="1082"/>
                    <a:pt x="1599" y="855"/>
                    <a:pt x="1320" y="855"/>
                  </a:cubicBezTo>
                  <a:close/>
                  <a:moveTo>
                    <a:pt x="1236" y="1617"/>
                  </a:moveTo>
                  <a:cubicBezTo>
                    <a:pt x="986" y="1367"/>
                    <a:pt x="986" y="1367"/>
                    <a:pt x="986" y="1367"/>
                  </a:cubicBezTo>
                  <a:cubicBezTo>
                    <a:pt x="1081" y="1272"/>
                    <a:pt x="1081" y="1272"/>
                    <a:pt x="1081" y="1272"/>
                  </a:cubicBezTo>
                  <a:cubicBezTo>
                    <a:pt x="1236" y="1427"/>
                    <a:pt x="1236" y="1427"/>
                    <a:pt x="1236" y="1427"/>
                  </a:cubicBezTo>
                  <a:cubicBezTo>
                    <a:pt x="1558" y="1105"/>
                    <a:pt x="1558" y="1105"/>
                    <a:pt x="1558" y="1105"/>
                  </a:cubicBezTo>
                  <a:cubicBezTo>
                    <a:pt x="1653" y="1200"/>
                    <a:pt x="1653" y="1200"/>
                    <a:pt x="1653" y="1200"/>
                  </a:cubicBezTo>
                  <a:cubicBezTo>
                    <a:pt x="1236" y="1617"/>
                    <a:pt x="1236" y="1617"/>
                    <a:pt x="1236" y="161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sp>
        <p:nvSpPr>
          <p:cNvPr id="18" name="椭圆 17"/>
          <p:cNvSpPr/>
          <p:nvPr/>
        </p:nvSpPr>
        <p:spPr>
          <a:xfrm>
            <a:off x="6552267" y="2032576"/>
            <a:ext cx="1152151" cy="1152151"/>
          </a:xfrm>
          <a:prstGeom prst="ellipse">
            <a:avLst/>
          </a:prstGeom>
          <a:solidFill>
            <a:srgbClr val="82318E"/>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nvGrpSpPr>
          <p:cNvPr id="19" name="Group 9"/>
          <p:cNvGrpSpPr>
            <a:grpSpLocks noChangeAspect="1"/>
          </p:cNvGrpSpPr>
          <p:nvPr/>
        </p:nvGrpSpPr>
        <p:grpSpPr bwMode="auto">
          <a:xfrm>
            <a:off x="6735411" y="2274631"/>
            <a:ext cx="816316" cy="602201"/>
            <a:chOff x="4124" y="1296"/>
            <a:chExt cx="610" cy="450"/>
          </a:xfrm>
        </p:grpSpPr>
        <p:sp>
          <p:nvSpPr>
            <p:cNvPr id="20" name="AutoShape 8"/>
            <p:cNvSpPr>
              <a:spLocks noChangeAspect="1" noChangeArrowheads="1" noTextEdit="1"/>
            </p:cNvSpPr>
            <p:nvPr/>
          </p:nvSpPr>
          <p:spPr bwMode="auto">
            <a:xfrm>
              <a:off x="4124" y="1296"/>
              <a:ext cx="61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1" name="Freeform 10"/>
            <p:cNvSpPr/>
            <p:nvPr/>
          </p:nvSpPr>
          <p:spPr bwMode="auto">
            <a:xfrm>
              <a:off x="4221" y="1296"/>
              <a:ext cx="265" cy="235"/>
            </a:xfrm>
            <a:custGeom>
              <a:avLst/>
              <a:gdLst>
                <a:gd name="T0" fmla="*/ 455 w 1406"/>
                <a:gd name="T1" fmla="*/ 858 h 1253"/>
                <a:gd name="T2" fmla="*/ 464 w 1406"/>
                <a:gd name="T3" fmla="*/ 937 h 1253"/>
                <a:gd name="T4" fmla="*/ 1406 w 1406"/>
                <a:gd name="T5" fmla="*/ 1253 h 1253"/>
                <a:gd name="T6" fmla="*/ 1071 w 1406"/>
                <a:gd name="T7" fmla="*/ 867 h 1253"/>
                <a:gd name="T8" fmla="*/ 425 w 1406"/>
                <a:gd name="T9" fmla="*/ 161 h 1253"/>
                <a:gd name="T10" fmla="*/ 285 w 1406"/>
                <a:gd name="T11" fmla="*/ 75 h 1253"/>
                <a:gd name="T12" fmla="*/ 106 w 1406"/>
                <a:gd name="T13" fmla="*/ 25 h 1253"/>
                <a:gd name="T14" fmla="*/ 0 w 1406"/>
                <a:gd name="T15" fmla="*/ 0 h 1253"/>
                <a:gd name="T16" fmla="*/ 51 w 1406"/>
                <a:gd name="T17" fmla="*/ 96 h 1253"/>
                <a:gd name="T18" fmla="*/ 455 w 1406"/>
                <a:gd name="T19" fmla="*/ 858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6" h="1253">
                  <a:moveTo>
                    <a:pt x="455" y="858"/>
                  </a:moveTo>
                  <a:cubicBezTo>
                    <a:pt x="471" y="888"/>
                    <a:pt x="470" y="915"/>
                    <a:pt x="464" y="937"/>
                  </a:cubicBezTo>
                  <a:cubicBezTo>
                    <a:pt x="781" y="1039"/>
                    <a:pt x="1107" y="1147"/>
                    <a:pt x="1406" y="1253"/>
                  </a:cubicBezTo>
                  <a:cubicBezTo>
                    <a:pt x="1280" y="1109"/>
                    <a:pt x="1169" y="981"/>
                    <a:pt x="1071" y="867"/>
                  </a:cubicBezTo>
                  <a:cubicBezTo>
                    <a:pt x="737" y="482"/>
                    <a:pt x="553" y="269"/>
                    <a:pt x="425" y="161"/>
                  </a:cubicBezTo>
                  <a:cubicBezTo>
                    <a:pt x="370" y="115"/>
                    <a:pt x="326" y="87"/>
                    <a:pt x="285" y="75"/>
                  </a:cubicBezTo>
                  <a:cubicBezTo>
                    <a:pt x="181" y="42"/>
                    <a:pt x="109" y="25"/>
                    <a:pt x="106" y="25"/>
                  </a:cubicBezTo>
                  <a:cubicBezTo>
                    <a:pt x="0" y="0"/>
                    <a:pt x="0" y="0"/>
                    <a:pt x="0" y="0"/>
                  </a:cubicBezTo>
                  <a:cubicBezTo>
                    <a:pt x="51" y="96"/>
                    <a:pt x="51" y="96"/>
                    <a:pt x="51" y="96"/>
                  </a:cubicBezTo>
                  <a:cubicBezTo>
                    <a:pt x="54" y="102"/>
                    <a:pt x="383" y="719"/>
                    <a:pt x="455" y="8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2" name="Freeform 11"/>
            <p:cNvSpPr/>
            <p:nvPr/>
          </p:nvSpPr>
          <p:spPr bwMode="auto">
            <a:xfrm>
              <a:off x="4336" y="1628"/>
              <a:ext cx="35" cy="32"/>
            </a:xfrm>
            <a:custGeom>
              <a:avLst/>
              <a:gdLst>
                <a:gd name="T0" fmla="*/ 40 w 187"/>
                <a:gd name="T1" fmla="*/ 0 h 170"/>
                <a:gd name="T2" fmla="*/ 0 w 187"/>
                <a:gd name="T3" fmla="*/ 76 h 170"/>
                <a:gd name="T4" fmla="*/ 93 w 187"/>
                <a:gd name="T5" fmla="*/ 170 h 170"/>
                <a:gd name="T6" fmla="*/ 187 w 187"/>
                <a:gd name="T7" fmla="*/ 76 h 170"/>
                <a:gd name="T8" fmla="*/ 186 w 187"/>
                <a:gd name="T9" fmla="*/ 64 h 170"/>
                <a:gd name="T10" fmla="*/ 40 w 187"/>
                <a:gd name="T11" fmla="*/ 0 h 170"/>
              </a:gdLst>
              <a:ahLst/>
              <a:cxnLst>
                <a:cxn ang="0">
                  <a:pos x="T0" y="T1"/>
                </a:cxn>
                <a:cxn ang="0">
                  <a:pos x="T2" y="T3"/>
                </a:cxn>
                <a:cxn ang="0">
                  <a:pos x="T4" y="T5"/>
                </a:cxn>
                <a:cxn ang="0">
                  <a:pos x="T6" y="T7"/>
                </a:cxn>
                <a:cxn ang="0">
                  <a:pos x="T8" y="T9"/>
                </a:cxn>
                <a:cxn ang="0">
                  <a:pos x="T10" y="T11"/>
                </a:cxn>
              </a:cxnLst>
              <a:rect l="0" t="0" r="r" b="b"/>
              <a:pathLst>
                <a:path w="187" h="170">
                  <a:moveTo>
                    <a:pt x="40" y="0"/>
                  </a:moveTo>
                  <a:cubicBezTo>
                    <a:pt x="16" y="17"/>
                    <a:pt x="0" y="45"/>
                    <a:pt x="0" y="76"/>
                  </a:cubicBezTo>
                  <a:cubicBezTo>
                    <a:pt x="0" y="128"/>
                    <a:pt x="42" y="170"/>
                    <a:pt x="93" y="170"/>
                  </a:cubicBezTo>
                  <a:cubicBezTo>
                    <a:pt x="145" y="170"/>
                    <a:pt x="187" y="128"/>
                    <a:pt x="187" y="76"/>
                  </a:cubicBezTo>
                  <a:cubicBezTo>
                    <a:pt x="187" y="72"/>
                    <a:pt x="186" y="68"/>
                    <a:pt x="186" y="64"/>
                  </a:cubicBezTo>
                  <a:cubicBezTo>
                    <a:pt x="135" y="43"/>
                    <a:pt x="87" y="21"/>
                    <a:pt x="4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3" name="Freeform 12"/>
            <p:cNvSpPr/>
            <p:nvPr/>
          </p:nvSpPr>
          <p:spPr bwMode="auto">
            <a:xfrm>
              <a:off x="4386" y="1649"/>
              <a:ext cx="35" cy="32"/>
            </a:xfrm>
            <a:custGeom>
              <a:avLst/>
              <a:gdLst>
                <a:gd name="T0" fmla="*/ 38 w 187"/>
                <a:gd name="T1" fmla="*/ 0 h 169"/>
                <a:gd name="T2" fmla="*/ 0 w 187"/>
                <a:gd name="T3" fmla="*/ 75 h 169"/>
                <a:gd name="T4" fmla="*/ 93 w 187"/>
                <a:gd name="T5" fmla="*/ 169 h 169"/>
                <a:gd name="T6" fmla="*/ 187 w 187"/>
                <a:gd name="T7" fmla="*/ 75 h 169"/>
                <a:gd name="T8" fmla="*/ 185 w 187"/>
                <a:gd name="T9" fmla="*/ 57 h 169"/>
                <a:gd name="T10" fmla="*/ 38 w 187"/>
                <a:gd name="T11" fmla="*/ 0 h 169"/>
              </a:gdLst>
              <a:ahLst/>
              <a:cxnLst>
                <a:cxn ang="0">
                  <a:pos x="T0" y="T1"/>
                </a:cxn>
                <a:cxn ang="0">
                  <a:pos x="T2" y="T3"/>
                </a:cxn>
                <a:cxn ang="0">
                  <a:pos x="T4" y="T5"/>
                </a:cxn>
                <a:cxn ang="0">
                  <a:pos x="T6" y="T7"/>
                </a:cxn>
                <a:cxn ang="0">
                  <a:pos x="T8" y="T9"/>
                </a:cxn>
                <a:cxn ang="0">
                  <a:pos x="T10" y="T11"/>
                </a:cxn>
              </a:cxnLst>
              <a:rect l="0" t="0" r="r" b="b"/>
              <a:pathLst>
                <a:path w="187" h="169">
                  <a:moveTo>
                    <a:pt x="38" y="0"/>
                  </a:moveTo>
                  <a:cubicBezTo>
                    <a:pt x="15" y="17"/>
                    <a:pt x="0" y="44"/>
                    <a:pt x="0" y="75"/>
                  </a:cubicBezTo>
                  <a:cubicBezTo>
                    <a:pt x="0" y="127"/>
                    <a:pt x="42" y="169"/>
                    <a:pt x="93" y="169"/>
                  </a:cubicBezTo>
                  <a:cubicBezTo>
                    <a:pt x="145" y="169"/>
                    <a:pt x="187" y="127"/>
                    <a:pt x="187" y="75"/>
                  </a:cubicBezTo>
                  <a:cubicBezTo>
                    <a:pt x="187" y="69"/>
                    <a:pt x="186" y="63"/>
                    <a:pt x="185" y="57"/>
                  </a:cubicBezTo>
                  <a:cubicBezTo>
                    <a:pt x="138" y="39"/>
                    <a:pt x="90" y="20"/>
                    <a:pt x="38"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4" name="Freeform 13"/>
            <p:cNvSpPr/>
            <p:nvPr/>
          </p:nvSpPr>
          <p:spPr bwMode="auto">
            <a:xfrm>
              <a:off x="4565" y="1716"/>
              <a:ext cx="35" cy="30"/>
            </a:xfrm>
            <a:custGeom>
              <a:avLst/>
              <a:gdLst>
                <a:gd name="T0" fmla="*/ 39 w 187"/>
                <a:gd name="T1" fmla="*/ 3 h 162"/>
                <a:gd name="T2" fmla="*/ 31 w 187"/>
                <a:gd name="T3" fmla="*/ 0 h 162"/>
                <a:gd name="T4" fmla="*/ 0 w 187"/>
                <a:gd name="T5" fmla="*/ 69 h 162"/>
                <a:gd name="T6" fmla="*/ 94 w 187"/>
                <a:gd name="T7" fmla="*/ 162 h 162"/>
                <a:gd name="T8" fmla="*/ 187 w 187"/>
                <a:gd name="T9" fmla="*/ 69 h 162"/>
                <a:gd name="T10" fmla="*/ 186 w 187"/>
                <a:gd name="T11" fmla="*/ 55 h 162"/>
                <a:gd name="T12" fmla="*/ 39 w 187"/>
                <a:gd name="T13" fmla="*/ 3 h 162"/>
              </a:gdLst>
              <a:ahLst/>
              <a:cxnLst>
                <a:cxn ang="0">
                  <a:pos x="T0" y="T1"/>
                </a:cxn>
                <a:cxn ang="0">
                  <a:pos x="T2" y="T3"/>
                </a:cxn>
                <a:cxn ang="0">
                  <a:pos x="T4" y="T5"/>
                </a:cxn>
                <a:cxn ang="0">
                  <a:pos x="T6" y="T7"/>
                </a:cxn>
                <a:cxn ang="0">
                  <a:pos x="T8" y="T9"/>
                </a:cxn>
                <a:cxn ang="0">
                  <a:pos x="T10" y="T11"/>
                </a:cxn>
                <a:cxn ang="0">
                  <a:pos x="T12" y="T13"/>
                </a:cxn>
              </a:cxnLst>
              <a:rect l="0" t="0" r="r" b="b"/>
              <a:pathLst>
                <a:path w="187" h="162">
                  <a:moveTo>
                    <a:pt x="39" y="3"/>
                  </a:moveTo>
                  <a:cubicBezTo>
                    <a:pt x="36" y="2"/>
                    <a:pt x="34" y="1"/>
                    <a:pt x="31" y="0"/>
                  </a:cubicBezTo>
                  <a:cubicBezTo>
                    <a:pt x="12" y="17"/>
                    <a:pt x="0" y="41"/>
                    <a:pt x="0" y="69"/>
                  </a:cubicBezTo>
                  <a:cubicBezTo>
                    <a:pt x="0" y="120"/>
                    <a:pt x="42" y="162"/>
                    <a:pt x="94" y="162"/>
                  </a:cubicBezTo>
                  <a:cubicBezTo>
                    <a:pt x="145" y="162"/>
                    <a:pt x="187" y="120"/>
                    <a:pt x="187" y="69"/>
                  </a:cubicBezTo>
                  <a:cubicBezTo>
                    <a:pt x="187" y="64"/>
                    <a:pt x="187" y="59"/>
                    <a:pt x="186" y="55"/>
                  </a:cubicBezTo>
                  <a:cubicBezTo>
                    <a:pt x="140" y="39"/>
                    <a:pt x="91" y="21"/>
                    <a:pt x="39" y="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5" name="Freeform 14"/>
            <p:cNvSpPr/>
            <p:nvPr/>
          </p:nvSpPr>
          <p:spPr bwMode="auto">
            <a:xfrm>
              <a:off x="4124" y="1347"/>
              <a:ext cx="616" cy="392"/>
            </a:xfrm>
            <a:custGeom>
              <a:avLst/>
              <a:gdLst>
                <a:gd name="T0" fmla="*/ 3229 w 3275"/>
                <a:gd name="T1" fmla="*/ 1978 h 2088"/>
                <a:gd name="T2" fmla="*/ 2997 w 3275"/>
                <a:gd name="T3" fmla="*/ 1575 h 2088"/>
                <a:gd name="T4" fmla="*/ 2977 w 3275"/>
                <a:gd name="T5" fmla="*/ 1556 h 2088"/>
                <a:gd name="T6" fmla="*/ 626 w 3275"/>
                <a:gd name="T7" fmla="*/ 674 h 2088"/>
                <a:gd name="T8" fmla="*/ 580 w 3275"/>
                <a:gd name="T9" fmla="*/ 587 h 2088"/>
                <a:gd name="T10" fmla="*/ 268 w 3275"/>
                <a:gd name="T11" fmla="*/ 98 h 2088"/>
                <a:gd name="T12" fmla="*/ 178 w 3275"/>
                <a:gd name="T13" fmla="*/ 44 h 2088"/>
                <a:gd name="T14" fmla="*/ 175 w 3275"/>
                <a:gd name="T15" fmla="*/ 43 h 2088"/>
                <a:gd name="T16" fmla="*/ 0 w 3275"/>
                <a:gd name="T17" fmla="*/ 0 h 2088"/>
                <a:gd name="T18" fmla="*/ 180 w 3275"/>
                <a:gd name="T19" fmla="*/ 702 h 2088"/>
                <a:gd name="T20" fmla="*/ 428 w 3275"/>
                <a:gd name="T21" fmla="*/ 903 h 2088"/>
                <a:gd name="T22" fmla="*/ 1448 w 3275"/>
                <a:gd name="T23" fmla="*/ 1497 h 2088"/>
                <a:gd name="T24" fmla="*/ 2355 w 3275"/>
                <a:gd name="T25" fmla="*/ 1839 h 2088"/>
                <a:gd name="T26" fmla="*/ 3229 w 3275"/>
                <a:gd name="T27" fmla="*/ 1978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75" h="2088">
                  <a:moveTo>
                    <a:pt x="3229" y="1978"/>
                  </a:moveTo>
                  <a:cubicBezTo>
                    <a:pt x="3275" y="1885"/>
                    <a:pt x="3194" y="1795"/>
                    <a:pt x="2997" y="1575"/>
                  </a:cubicBezTo>
                  <a:cubicBezTo>
                    <a:pt x="2992" y="1569"/>
                    <a:pt x="2985" y="1563"/>
                    <a:pt x="2977" y="1556"/>
                  </a:cubicBezTo>
                  <a:cubicBezTo>
                    <a:pt x="2746" y="1360"/>
                    <a:pt x="1347" y="902"/>
                    <a:pt x="626" y="674"/>
                  </a:cubicBezTo>
                  <a:cubicBezTo>
                    <a:pt x="610" y="644"/>
                    <a:pt x="595" y="615"/>
                    <a:pt x="580" y="587"/>
                  </a:cubicBezTo>
                  <a:cubicBezTo>
                    <a:pt x="439" y="323"/>
                    <a:pt x="361" y="178"/>
                    <a:pt x="268" y="98"/>
                  </a:cubicBezTo>
                  <a:cubicBezTo>
                    <a:pt x="239" y="74"/>
                    <a:pt x="210" y="57"/>
                    <a:pt x="178" y="44"/>
                  </a:cubicBezTo>
                  <a:cubicBezTo>
                    <a:pt x="175" y="43"/>
                    <a:pt x="175" y="43"/>
                    <a:pt x="175" y="43"/>
                  </a:cubicBezTo>
                  <a:cubicBezTo>
                    <a:pt x="0" y="0"/>
                    <a:pt x="0" y="0"/>
                    <a:pt x="0" y="0"/>
                  </a:cubicBezTo>
                  <a:cubicBezTo>
                    <a:pt x="180" y="702"/>
                    <a:pt x="180" y="702"/>
                    <a:pt x="180" y="702"/>
                  </a:cubicBezTo>
                  <a:cubicBezTo>
                    <a:pt x="180" y="702"/>
                    <a:pt x="388" y="870"/>
                    <a:pt x="428" y="903"/>
                  </a:cubicBezTo>
                  <a:cubicBezTo>
                    <a:pt x="561" y="1010"/>
                    <a:pt x="894" y="1282"/>
                    <a:pt x="1448" y="1497"/>
                  </a:cubicBezTo>
                  <a:cubicBezTo>
                    <a:pt x="1720" y="1603"/>
                    <a:pt x="1860" y="1656"/>
                    <a:pt x="2355" y="1839"/>
                  </a:cubicBezTo>
                  <a:cubicBezTo>
                    <a:pt x="3029" y="2088"/>
                    <a:pt x="3178" y="2081"/>
                    <a:pt x="3229" y="197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sp>
        <p:nvSpPr>
          <p:cNvPr id="28" name="椭圆 27"/>
          <p:cNvSpPr/>
          <p:nvPr/>
        </p:nvSpPr>
        <p:spPr>
          <a:xfrm>
            <a:off x="6554238" y="3954645"/>
            <a:ext cx="1152151" cy="1152151"/>
          </a:xfrm>
          <a:prstGeom prst="ellipse">
            <a:avLst/>
          </a:prstGeom>
          <a:solidFill>
            <a:srgbClr val="82318E"/>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nvGrpSpPr>
          <p:cNvPr id="29" name="Group 17"/>
          <p:cNvGrpSpPr>
            <a:grpSpLocks noChangeAspect="1"/>
          </p:cNvGrpSpPr>
          <p:nvPr/>
        </p:nvGrpSpPr>
        <p:grpSpPr bwMode="auto">
          <a:xfrm>
            <a:off x="6811968" y="4153989"/>
            <a:ext cx="663202" cy="675162"/>
            <a:chOff x="4124" y="2389"/>
            <a:chExt cx="598" cy="636"/>
          </a:xfrm>
        </p:grpSpPr>
        <p:sp>
          <p:nvSpPr>
            <p:cNvPr id="30" name="AutoShape 16"/>
            <p:cNvSpPr>
              <a:spLocks noChangeAspect="1" noChangeArrowheads="1" noTextEdit="1"/>
            </p:cNvSpPr>
            <p:nvPr/>
          </p:nvSpPr>
          <p:spPr bwMode="auto">
            <a:xfrm>
              <a:off x="4124" y="2389"/>
              <a:ext cx="598"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1" name="Freeform 18"/>
            <p:cNvSpPr/>
            <p:nvPr/>
          </p:nvSpPr>
          <p:spPr bwMode="auto">
            <a:xfrm>
              <a:off x="4334" y="2992"/>
              <a:ext cx="184" cy="33"/>
            </a:xfrm>
            <a:custGeom>
              <a:avLst/>
              <a:gdLst>
                <a:gd name="T0" fmla="*/ 787 w 900"/>
                <a:gd name="T1" fmla="*/ 0 h 164"/>
                <a:gd name="T2" fmla="*/ 111 w 900"/>
                <a:gd name="T3" fmla="*/ 0 h 164"/>
                <a:gd name="T4" fmla="*/ 11 w 900"/>
                <a:gd name="T5" fmla="*/ 67 h 164"/>
                <a:gd name="T6" fmla="*/ 107 w 900"/>
                <a:gd name="T7" fmla="*/ 164 h 164"/>
                <a:gd name="T8" fmla="*/ 784 w 900"/>
                <a:gd name="T9" fmla="*/ 164 h 164"/>
                <a:gd name="T10" fmla="*/ 879 w 900"/>
                <a:gd name="T11" fmla="*/ 108 h 164"/>
                <a:gd name="T12" fmla="*/ 787 w 900"/>
                <a:gd name="T13" fmla="*/ 0 h 164"/>
                <a:gd name="T14" fmla="*/ 787 w 900"/>
                <a:gd name="T15" fmla="*/ 0 h 164"/>
                <a:gd name="T16" fmla="*/ 787 w 900"/>
                <a:gd name="T1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0" h="164">
                  <a:moveTo>
                    <a:pt x="787" y="0"/>
                  </a:moveTo>
                  <a:cubicBezTo>
                    <a:pt x="111" y="0"/>
                    <a:pt x="111" y="0"/>
                    <a:pt x="111" y="0"/>
                  </a:cubicBezTo>
                  <a:cubicBezTo>
                    <a:pt x="64" y="0"/>
                    <a:pt x="19" y="27"/>
                    <a:pt x="11" y="67"/>
                  </a:cubicBezTo>
                  <a:cubicBezTo>
                    <a:pt x="0" y="119"/>
                    <a:pt x="47" y="164"/>
                    <a:pt x="107" y="164"/>
                  </a:cubicBezTo>
                  <a:cubicBezTo>
                    <a:pt x="784" y="164"/>
                    <a:pt x="784" y="164"/>
                    <a:pt x="784" y="164"/>
                  </a:cubicBezTo>
                  <a:cubicBezTo>
                    <a:pt x="827" y="164"/>
                    <a:pt x="867" y="142"/>
                    <a:pt x="879" y="108"/>
                  </a:cubicBezTo>
                  <a:cubicBezTo>
                    <a:pt x="900" y="52"/>
                    <a:pt x="851" y="0"/>
                    <a:pt x="787" y="0"/>
                  </a:cubicBezTo>
                  <a:cubicBezTo>
                    <a:pt x="787" y="0"/>
                    <a:pt x="787" y="0"/>
                    <a:pt x="787" y="0"/>
                  </a:cubicBezTo>
                  <a:cubicBezTo>
                    <a:pt x="787" y="0"/>
                    <a:pt x="787" y="0"/>
                    <a:pt x="78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2" name="Freeform 19"/>
            <p:cNvSpPr/>
            <p:nvPr/>
          </p:nvSpPr>
          <p:spPr bwMode="auto">
            <a:xfrm>
              <a:off x="4121" y="2550"/>
              <a:ext cx="69" cy="54"/>
            </a:xfrm>
            <a:custGeom>
              <a:avLst/>
              <a:gdLst>
                <a:gd name="T0" fmla="*/ 273 w 339"/>
                <a:gd name="T1" fmla="*/ 105 h 268"/>
                <a:gd name="T2" fmla="*/ 158 w 339"/>
                <a:gd name="T3" fmla="*/ 28 h 268"/>
                <a:gd name="T4" fmla="*/ 38 w 339"/>
                <a:gd name="T5" fmla="*/ 29 h 268"/>
                <a:gd name="T6" fmla="*/ 64 w 339"/>
                <a:gd name="T7" fmla="*/ 163 h 268"/>
                <a:gd name="T8" fmla="*/ 180 w 339"/>
                <a:gd name="T9" fmla="*/ 240 h 268"/>
                <a:gd name="T10" fmla="*/ 291 w 339"/>
                <a:gd name="T11" fmla="*/ 246 h 268"/>
                <a:gd name="T12" fmla="*/ 273 w 339"/>
                <a:gd name="T13" fmla="*/ 105 h 268"/>
                <a:gd name="T14" fmla="*/ 273 w 339"/>
                <a:gd name="T15" fmla="*/ 105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 h="268">
                  <a:moveTo>
                    <a:pt x="273" y="105"/>
                  </a:moveTo>
                  <a:cubicBezTo>
                    <a:pt x="158" y="28"/>
                    <a:pt x="158" y="28"/>
                    <a:pt x="158" y="28"/>
                  </a:cubicBezTo>
                  <a:cubicBezTo>
                    <a:pt x="118" y="2"/>
                    <a:pt x="67" y="0"/>
                    <a:pt x="38" y="29"/>
                  </a:cubicBezTo>
                  <a:cubicBezTo>
                    <a:pt x="0" y="66"/>
                    <a:pt x="14" y="129"/>
                    <a:pt x="64" y="163"/>
                  </a:cubicBezTo>
                  <a:cubicBezTo>
                    <a:pt x="180" y="240"/>
                    <a:pt x="180" y="240"/>
                    <a:pt x="180" y="240"/>
                  </a:cubicBezTo>
                  <a:cubicBezTo>
                    <a:pt x="216" y="263"/>
                    <a:pt x="261" y="268"/>
                    <a:pt x="291" y="246"/>
                  </a:cubicBezTo>
                  <a:cubicBezTo>
                    <a:pt x="339" y="211"/>
                    <a:pt x="326" y="140"/>
                    <a:pt x="273" y="105"/>
                  </a:cubicBezTo>
                  <a:cubicBezTo>
                    <a:pt x="273" y="105"/>
                    <a:pt x="273" y="105"/>
                    <a:pt x="273" y="10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3" name="Freeform 20"/>
            <p:cNvSpPr/>
            <p:nvPr/>
          </p:nvSpPr>
          <p:spPr bwMode="auto">
            <a:xfrm>
              <a:off x="4656" y="2550"/>
              <a:ext cx="69" cy="54"/>
            </a:xfrm>
            <a:custGeom>
              <a:avLst/>
              <a:gdLst>
                <a:gd name="T0" fmla="*/ 66 w 339"/>
                <a:gd name="T1" fmla="*/ 104 h 267"/>
                <a:gd name="T2" fmla="*/ 48 w 339"/>
                <a:gd name="T3" fmla="*/ 246 h 267"/>
                <a:gd name="T4" fmla="*/ 158 w 339"/>
                <a:gd name="T5" fmla="*/ 239 h 267"/>
                <a:gd name="T6" fmla="*/ 275 w 339"/>
                <a:gd name="T7" fmla="*/ 162 h 267"/>
                <a:gd name="T8" fmla="*/ 301 w 339"/>
                <a:gd name="T9" fmla="*/ 28 h 267"/>
                <a:gd name="T10" fmla="*/ 181 w 339"/>
                <a:gd name="T11" fmla="*/ 28 h 267"/>
                <a:gd name="T12" fmla="*/ 66 w 339"/>
                <a:gd name="T13" fmla="*/ 104 h 267"/>
                <a:gd name="T14" fmla="*/ 66 w 339"/>
                <a:gd name="T15" fmla="*/ 104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 h="267">
                  <a:moveTo>
                    <a:pt x="66" y="104"/>
                  </a:moveTo>
                  <a:cubicBezTo>
                    <a:pt x="12" y="139"/>
                    <a:pt x="0" y="210"/>
                    <a:pt x="48" y="246"/>
                  </a:cubicBezTo>
                  <a:cubicBezTo>
                    <a:pt x="78" y="267"/>
                    <a:pt x="123" y="263"/>
                    <a:pt x="158" y="239"/>
                  </a:cubicBezTo>
                  <a:cubicBezTo>
                    <a:pt x="275" y="162"/>
                    <a:pt x="275" y="162"/>
                    <a:pt x="275" y="162"/>
                  </a:cubicBezTo>
                  <a:cubicBezTo>
                    <a:pt x="325" y="129"/>
                    <a:pt x="339" y="65"/>
                    <a:pt x="301" y="28"/>
                  </a:cubicBezTo>
                  <a:cubicBezTo>
                    <a:pt x="272" y="0"/>
                    <a:pt x="220" y="2"/>
                    <a:pt x="181" y="28"/>
                  </a:cubicBezTo>
                  <a:cubicBezTo>
                    <a:pt x="66" y="104"/>
                    <a:pt x="66" y="104"/>
                    <a:pt x="66" y="104"/>
                  </a:cubicBezTo>
                  <a:cubicBezTo>
                    <a:pt x="66" y="104"/>
                    <a:pt x="66" y="104"/>
                    <a:pt x="66" y="10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4" name="Freeform 21"/>
            <p:cNvSpPr/>
            <p:nvPr/>
          </p:nvSpPr>
          <p:spPr bwMode="auto">
            <a:xfrm>
              <a:off x="4229" y="2429"/>
              <a:ext cx="57" cy="66"/>
            </a:xfrm>
            <a:custGeom>
              <a:avLst/>
              <a:gdLst>
                <a:gd name="T0" fmla="*/ 248 w 282"/>
                <a:gd name="T1" fmla="*/ 178 h 323"/>
                <a:gd name="T2" fmla="*/ 173 w 282"/>
                <a:gd name="T3" fmla="*/ 62 h 323"/>
                <a:gd name="T4" fmla="*/ 63 w 282"/>
                <a:gd name="T5" fmla="*/ 14 h 323"/>
                <a:gd name="T6" fmla="*/ 33 w 282"/>
                <a:gd name="T7" fmla="*/ 147 h 323"/>
                <a:gd name="T8" fmla="*/ 108 w 282"/>
                <a:gd name="T9" fmla="*/ 265 h 323"/>
                <a:gd name="T10" fmla="*/ 206 w 282"/>
                <a:gd name="T11" fmla="*/ 315 h 323"/>
                <a:gd name="T12" fmla="*/ 248 w 282"/>
                <a:gd name="T13" fmla="*/ 178 h 323"/>
                <a:gd name="T14" fmla="*/ 248 w 282"/>
                <a:gd name="T15" fmla="*/ 178 h 3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323">
                  <a:moveTo>
                    <a:pt x="248" y="178"/>
                  </a:moveTo>
                  <a:cubicBezTo>
                    <a:pt x="173" y="62"/>
                    <a:pt x="173" y="62"/>
                    <a:pt x="173" y="62"/>
                  </a:cubicBezTo>
                  <a:cubicBezTo>
                    <a:pt x="147" y="22"/>
                    <a:pt x="101" y="0"/>
                    <a:pt x="63" y="14"/>
                  </a:cubicBezTo>
                  <a:cubicBezTo>
                    <a:pt x="13" y="33"/>
                    <a:pt x="0" y="97"/>
                    <a:pt x="33" y="147"/>
                  </a:cubicBezTo>
                  <a:cubicBezTo>
                    <a:pt x="108" y="265"/>
                    <a:pt x="108" y="265"/>
                    <a:pt x="108" y="265"/>
                  </a:cubicBezTo>
                  <a:cubicBezTo>
                    <a:pt x="131" y="301"/>
                    <a:pt x="171" y="323"/>
                    <a:pt x="206" y="315"/>
                  </a:cubicBezTo>
                  <a:cubicBezTo>
                    <a:pt x="265" y="302"/>
                    <a:pt x="282" y="232"/>
                    <a:pt x="248" y="178"/>
                  </a:cubicBezTo>
                  <a:cubicBezTo>
                    <a:pt x="248" y="178"/>
                    <a:pt x="248" y="178"/>
                    <a:pt x="248" y="17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5" name="Freeform 22"/>
            <p:cNvSpPr/>
            <p:nvPr/>
          </p:nvSpPr>
          <p:spPr bwMode="auto">
            <a:xfrm>
              <a:off x="4542" y="2427"/>
              <a:ext cx="58" cy="66"/>
            </a:xfrm>
            <a:custGeom>
              <a:avLst/>
              <a:gdLst>
                <a:gd name="T0" fmla="*/ 34 w 282"/>
                <a:gd name="T1" fmla="*/ 179 h 323"/>
                <a:gd name="T2" fmla="*/ 76 w 282"/>
                <a:gd name="T3" fmla="*/ 316 h 323"/>
                <a:gd name="T4" fmla="*/ 174 w 282"/>
                <a:gd name="T5" fmla="*/ 265 h 323"/>
                <a:gd name="T6" fmla="*/ 249 w 282"/>
                <a:gd name="T7" fmla="*/ 147 h 323"/>
                <a:gd name="T8" fmla="*/ 219 w 282"/>
                <a:gd name="T9" fmla="*/ 14 h 323"/>
                <a:gd name="T10" fmla="*/ 109 w 282"/>
                <a:gd name="T11" fmla="*/ 63 h 323"/>
                <a:gd name="T12" fmla="*/ 34 w 282"/>
                <a:gd name="T13" fmla="*/ 179 h 323"/>
              </a:gdLst>
              <a:ahLst/>
              <a:cxnLst>
                <a:cxn ang="0">
                  <a:pos x="T0" y="T1"/>
                </a:cxn>
                <a:cxn ang="0">
                  <a:pos x="T2" y="T3"/>
                </a:cxn>
                <a:cxn ang="0">
                  <a:pos x="T4" y="T5"/>
                </a:cxn>
                <a:cxn ang="0">
                  <a:pos x="T6" y="T7"/>
                </a:cxn>
                <a:cxn ang="0">
                  <a:pos x="T8" y="T9"/>
                </a:cxn>
                <a:cxn ang="0">
                  <a:pos x="T10" y="T11"/>
                </a:cxn>
                <a:cxn ang="0">
                  <a:pos x="T12" y="T13"/>
                </a:cxn>
              </a:cxnLst>
              <a:rect l="0" t="0" r="r" b="b"/>
              <a:pathLst>
                <a:path w="282" h="323">
                  <a:moveTo>
                    <a:pt x="34" y="179"/>
                  </a:moveTo>
                  <a:cubicBezTo>
                    <a:pt x="0" y="233"/>
                    <a:pt x="17" y="303"/>
                    <a:pt x="76" y="316"/>
                  </a:cubicBezTo>
                  <a:cubicBezTo>
                    <a:pt x="111" y="323"/>
                    <a:pt x="151" y="301"/>
                    <a:pt x="174" y="265"/>
                  </a:cubicBezTo>
                  <a:cubicBezTo>
                    <a:pt x="249" y="147"/>
                    <a:pt x="249" y="147"/>
                    <a:pt x="249" y="147"/>
                  </a:cubicBezTo>
                  <a:cubicBezTo>
                    <a:pt x="282" y="97"/>
                    <a:pt x="269" y="33"/>
                    <a:pt x="219" y="14"/>
                  </a:cubicBezTo>
                  <a:cubicBezTo>
                    <a:pt x="181" y="0"/>
                    <a:pt x="134" y="23"/>
                    <a:pt x="109" y="63"/>
                  </a:cubicBezTo>
                  <a:cubicBezTo>
                    <a:pt x="34" y="179"/>
                    <a:pt x="34" y="179"/>
                    <a:pt x="34" y="17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6" name="Freeform 23"/>
            <p:cNvSpPr/>
            <p:nvPr/>
          </p:nvSpPr>
          <p:spPr bwMode="auto">
            <a:xfrm>
              <a:off x="4408" y="2387"/>
              <a:ext cx="34" cy="71"/>
            </a:xfrm>
            <a:custGeom>
              <a:avLst/>
              <a:gdLst>
                <a:gd name="T0" fmla="*/ 166 w 167"/>
                <a:gd name="T1" fmla="*/ 237 h 351"/>
                <a:gd name="T2" fmla="*/ 165 w 167"/>
                <a:gd name="T3" fmla="*/ 110 h 351"/>
                <a:gd name="T4" fmla="*/ 97 w 167"/>
                <a:gd name="T5" fmla="*/ 10 h 351"/>
                <a:gd name="T6" fmla="*/ 1 w 167"/>
                <a:gd name="T7" fmla="*/ 107 h 351"/>
                <a:gd name="T8" fmla="*/ 2 w 167"/>
                <a:gd name="T9" fmla="*/ 237 h 351"/>
                <a:gd name="T10" fmla="*/ 59 w 167"/>
                <a:gd name="T11" fmla="*/ 331 h 351"/>
                <a:gd name="T12" fmla="*/ 166 w 167"/>
                <a:gd name="T13" fmla="*/ 237 h 351"/>
                <a:gd name="T14" fmla="*/ 166 w 167"/>
                <a:gd name="T15" fmla="*/ 237 h 351"/>
                <a:gd name="T16" fmla="*/ 166 w 167"/>
                <a:gd name="T17" fmla="*/ 237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351">
                  <a:moveTo>
                    <a:pt x="166" y="237"/>
                  </a:moveTo>
                  <a:cubicBezTo>
                    <a:pt x="165" y="110"/>
                    <a:pt x="165" y="110"/>
                    <a:pt x="165" y="110"/>
                  </a:cubicBezTo>
                  <a:cubicBezTo>
                    <a:pt x="164" y="62"/>
                    <a:pt x="137" y="18"/>
                    <a:pt x="97" y="10"/>
                  </a:cubicBezTo>
                  <a:cubicBezTo>
                    <a:pt x="45" y="0"/>
                    <a:pt x="0" y="47"/>
                    <a:pt x="1" y="107"/>
                  </a:cubicBezTo>
                  <a:cubicBezTo>
                    <a:pt x="2" y="237"/>
                    <a:pt x="2" y="237"/>
                    <a:pt x="2" y="237"/>
                  </a:cubicBezTo>
                  <a:cubicBezTo>
                    <a:pt x="3" y="279"/>
                    <a:pt x="25" y="319"/>
                    <a:pt x="59" y="331"/>
                  </a:cubicBezTo>
                  <a:cubicBezTo>
                    <a:pt x="116" y="351"/>
                    <a:pt x="167" y="301"/>
                    <a:pt x="166" y="237"/>
                  </a:cubicBezTo>
                  <a:cubicBezTo>
                    <a:pt x="166" y="237"/>
                    <a:pt x="166" y="237"/>
                    <a:pt x="166" y="237"/>
                  </a:cubicBezTo>
                  <a:cubicBezTo>
                    <a:pt x="166" y="237"/>
                    <a:pt x="166" y="237"/>
                    <a:pt x="166" y="23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7" name="Freeform 24"/>
            <p:cNvSpPr>
              <a:spLocks noEditPoints="1"/>
            </p:cNvSpPr>
            <p:nvPr/>
          </p:nvSpPr>
          <p:spPr bwMode="auto">
            <a:xfrm>
              <a:off x="4192" y="2481"/>
              <a:ext cx="461" cy="481"/>
            </a:xfrm>
            <a:custGeom>
              <a:avLst/>
              <a:gdLst>
                <a:gd name="T0" fmla="*/ 1069 w 2260"/>
                <a:gd name="T1" fmla="*/ 41 h 2371"/>
                <a:gd name="T2" fmla="*/ 26 w 2260"/>
                <a:gd name="T3" fmla="*/ 1090 h 2371"/>
                <a:gd name="T4" fmla="*/ 607 w 2260"/>
                <a:gd name="T5" fmla="*/ 2138 h 2371"/>
                <a:gd name="T6" fmla="*/ 607 w 2260"/>
                <a:gd name="T7" fmla="*/ 2225 h 2371"/>
                <a:gd name="T8" fmla="*/ 753 w 2260"/>
                <a:gd name="T9" fmla="*/ 2371 h 2371"/>
                <a:gd name="T10" fmla="*/ 1531 w 2260"/>
                <a:gd name="T11" fmla="*/ 2371 h 2371"/>
                <a:gd name="T12" fmla="*/ 1676 w 2260"/>
                <a:gd name="T13" fmla="*/ 2225 h 2371"/>
                <a:gd name="T14" fmla="*/ 1676 w 2260"/>
                <a:gd name="T15" fmla="*/ 2138 h 2371"/>
                <a:gd name="T16" fmla="*/ 2260 w 2260"/>
                <a:gd name="T17" fmla="*/ 1156 h 2371"/>
                <a:gd name="T18" fmla="*/ 1069 w 2260"/>
                <a:gd name="T19" fmla="*/ 41 h 2371"/>
                <a:gd name="T20" fmla="*/ 1069 w 2260"/>
                <a:gd name="T21" fmla="*/ 41 h 2371"/>
                <a:gd name="T22" fmla="*/ 1069 w 2260"/>
                <a:gd name="T23" fmla="*/ 41 h 2371"/>
                <a:gd name="T24" fmla="*/ 1575 w 2260"/>
                <a:gd name="T25" fmla="*/ 2025 h 2371"/>
                <a:gd name="T26" fmla="*/ 1500 w 2260"/>
                <a:gd name="T27" fmla="*/ 2025 h 2371"/>
                <a:gd name="T28" fmla="*/ 1500 w 2260"/>
                <a:gd name="T29" fmla="*/ 2230 h 2371"/>
                <a:gd name="T30" fmla="*/ 783 w 2260"/>
                <a:gd name="T31" fmla="*/ 2230 h 2371"/>
                <a:gd name="T32" fmla="*/ 783 w 2260"/>
                <a:gd name="T33" fmla="*/ 2025 h 2371"/>
                <a:gd name="T34" fmla="*/ 709 w 2260"/>
                <a:gd name="T35" fmla="*/ 2025 h 2371"/>
                <a:gd name="T36" fmla="*/ 175 w 2260"/>
                <a:gd name="T37" fmla="*/ 1028 h 2371"/>
                <a:gd name="T38" fmla="*/ 1030 w 2260"/>
                <a:gd name="T39" fmla="*/ 185 h 2371"/>
                <a:gd name="T40" fmla="*/ 2116 w 2260"/>
                <a:gd name="T41" fmla="*/ 1153 h 2371"/>
                <a:gd name="T42" fmla="*/ 1575 w 2260"/>
                <a:gd name="T43" fmla="*/ 2025 h 2371"/>
                <a:gd name="T44" fmla="*/ 1575 w 2260"/>
                <a:gd name="T45" fmla="*/ 2025 h 2371"/>
                <a:gd name="T46" fmla="*/ 1575 w 2260"/>
                <a:gd name="T47" fmla="*/ 2025 h 2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60" h="2371">
                  <a:moveTo>
                    <a:pt x="1069" y="41"/>
                  </a:moveTo>
                  <a:cubicBezTo>
                    <a:pt x="511" y="76"/>
                    <a:pt x="58" y="532"/>
                    <a:pt x="26" y="1090"/>
                  </a:cubicBezTo>
                  <a:cubicBezTo>
                    <a:pt x="0" y="1541"/>
                    <a:pt x="242" y="1938"/>
                    <a:pt x="607" y="2138"/>
                  </a:cubicBezTo>
                  <a:cubicBezTo>
                    <a:pt x="607" y="2225"/>
                    <a:pt x="607" y="2225"/>
                    <a:pt x="607" y="2225"/>
                  </a:cubicBezTo>
                  <a:cubicBezTo>
                    <a:pt x="607" y="2306"/>
                    <a:pt x="673" y="2371"/>
                    <a:pt x="753" y="2371"/>
                  </a:cubicBezTo>
                  <a:cubicBezTo>
                    <a:pt x="1531" y="2371"/>
                    <a:pt x="1531" y="2371"/>
                    <a:pt x="1531" y="2371"/>
                  </a:cubicBezTo>
                  <a:cubicBezTo>
                    <a:pt x="1611" y="2371"/>
                    <a:pt x="1676" y="2306"/>
                    <a:pt x="1676" y="2225"/>
                  </a:cubicBezTo>
                  <a:cubicBezTo>
                    <a:pt x="1676" y="2138"/>
                    <a:pt x="1676" y="2138"/>
                    <a:pt x="1676" y="2138"/>
                  </a:cubicBezTo>
                  <a:cubicBezTo>
                    <a:pt x="2024" y="1948"/>
                    <a:pt x="2260" y="1580"/>
                    <a:pt x="2260" y="1156"/>
                  </a:cubicBezTo>
                  <a:cubicBezTo>
                    <a:pt x="2259" y="515"/>
                    <a:pt x="1719" y="0"/>
                    <a:pt x="1069" y="41"/>
                  </a:cubicBezTo>
                  <a:cubicBezTo>
                    <a:pt x="1069" y="41"/>
                    <a:pt x="1069" y="41"/>
                    <a:pt x="1069" y="41"/>
                  </a:cubicBezTo>
                  <a:cubicBezTo>
                    <a:pt x="1069" y="41"/>
                    <a:pt x="1069" y="41"/>
                    <a:pt x="1069" y="41"/>
                  </a:cubicBezTo>
                  <a:close/>
                  <a:moveTo>
                    <a:pt x="1575" y="2025"/>
                  </a:moveTo>
                  <a:cubicBezTo>
                    <a:pt x="1500" y="2025"/>
                    <a:pt x="1500" y="2025"/>
                    <a:pt x="1500" y="2025"/>
                  </a:cubicBezTo>
                  <a:cubicBezTo>
                    <a:pt x="1500" y="2230"/>
                    <a:pt x="1500" y="2230"/>
                    <a:pt x="1500" y="2230"/>
                  </a:cubicBezTo>
                  <a:cubicBezTo>
                    <a:pt x="783" y="2230"/>
                    <a:pt x="783" y="2230"/>
                    <a:pt x="783" y="2230"/>
                  </a:cubicBezTo>
                  <a:cubicBezTo>
                    <a:pt x="783" y="2025"/>
                    <a:pt x="783" y="2025"/>
                    <a:pt x="783" y="2025"/>
                  </a:cubicBezTo>
                  <a:cubicBezTo>
                    <a:pt x="709" y="2025"/>
                    <a:pt x="709" y="2025"/>
                    <a:pt x="709" y="2025"/>
                  </a:cubicBezTo>
                  <a:cubicBezTo>
                    <a:pt x="353" y="1848"/>
                    <a:pt x="121" y="1462"/>
                    <a:pt x="175" y="1028"/>
                  </a:cubicBezTo>
                  <a:cubicBezTo>
                    <a:pt x="231" y="587"/>
                    <a:pt x="589" y="234"/>
                    <a:pt x="1030" y="185"/>
                  </a:cubicBezTo>
                  <a:cubicBezTo>
                    <a:pt x="1618" y="120"/>
                    <a:pt x="2116" y="578"/>
                    <a:pt x="2116" y="1153"/>
                  </a:cubicBezTo>
                  <a:cubicBezTo>
                    <a:pt x="2116" y="1536"/>
                    <a:pt x="1895" y="1866"/>
                    <a:pt x="1575" y="2025"/>
                  </a:cubicBezTo>
                  <a:cubicBezTo>
                    <a:pt x="1575" y="2025"/>
                    <a:pt x="1575" y="2025"/>
                    <a:pt x="1575" y="2025"/>
                  </a:cubicBezTo>
                  <a:cubicBezTo>
                    <a:pt x="1575" y="2025"/>
                    <a:pt x="1575" y="2025"/>
                    <a:pt x="1575" y="20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8" name="Freeform 25"/>
            <p:cNvSpPr/>
            <p:nvPr/>
          </p:nvSpPr>
          <p:spPr bwMode="auto">
            <a:xfrm>
              <a:off x="4539" y="2645"/>
              <a:ext cx="35" cy="41"/>
            </a:xfrm>
            <a:custGeom>
              <a:avLst/>
              <a:gdLst>
                <a:gd name="T0" fmla="*/ 1 w 172"/>
                <a:gd name="T1" fmla="*/ 75 h 204"/>
                <a:gd name="T2" fmla="*/ 4 w 172"/>
                <a:gd name="T3" fmla="*/ 99 h 204"/>
                <a:gd name="T4" fmla="*/ 4 w 172"/>
                <a:gd name="T5" fmla="*/ 99 h 204"/>
                <a:gd name="T6" fmla="*/ 4 w 172"/>
                <a:gd name="T7" fmla="*/ 99 h 204"/>
                <a:gd name="T8" fmla="*/ 16 w 172"/>
                <a:gd name="T9" fmla="*/ 125 h 204"/>
                <a:gd name="T10" fmla="*/ 50 w 172"/>
                <a:gd name="T11" fmla="*/ 182 h 204"/>
                <a:gd name="T12" fmla="*/ 101 w 172"/>
                <a:gd name="T13" fmla="*/ 204 h 204"/>
                <a:gd name="T14" fmla="*/ 172 w 172"/>
                <a:gd name="T15" fmla="*/ 132 h 204"/>
                <a:gd name="T16" fmla="*/ 157 w 172"/>
                <a:gd name="T17" fmla="*/ 77 h 204"/>
                <a:gd name="T18" fmla="*/ 109 w 172"/>
                <a:gd name="T19" fmla="*/ 16 h 204"/>
                <a:gd name="T20" fmla="*/ 76 w 172"/>
                <a:gd name="T21" fmla="*/ 2 h 204"/>
                <a:gd name="T22" fmla="*/ 1 w 172"/>
                <a:gd name="T23" fmla="*/ 75 h 204"/>
                <a:gd name="T24" fmla="*/ 1 w 172"/>
                <a:gd name="T25" fmla="*/ 75 h 204"/>
                <a:gd name="T26" fmla="*/ 1 w 172"/>
                <a:gd name="T27" fmla="*/ 7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204">
                  <a:moveTo>
                    <a:pt x="1" y="75"/>
                  </a:moveTo>
                  <a:cubicBezTo>
                    <a:pt x="0" y="84"/>
                    <a:pt x="2" y="91"/>
                    <a:pt x="4" y="99"/>
                  </a:cubicBezTo>
                  <a:cubicBezTo>
                    <a:pt x="4" y="99"/>
                    <a:pt x="4" y="99"/>
                    <a:pt x="4" y="99"/>
                  </a:cubicBezTo>
                  <a:cubicBezTo>
                    <a:pt x="4" y="99"/>
                    <a:pt x="4" y="99"/>
                    <a:pt x="4" y="99"/>
                  </a:cubicBezTo>
                  <a:cubicBezTo>
                    <a:pt x="6" y="109"/>
                    <a:pt x="10" y="118"/>
                    <a:pt x="16" y="125"/>
                  </a:cubicBezTo>
                  <a:cubicBezTo>
                    <a:pt x="26" y="145"/>
                    <a:pt x="48" y="183"/>
                    <a:pt x="50" y="182"/>
                  </a:cubicBezTo>
                  <a:cubicBezTo>
                    <a:pt x="63" y="196"/>
                    <a:pt x="81" y="204"/>
                    <a:pt x="101" y="204"/>
                  </a:cubicBezTo>
                  <a:cubicBezTo>
                    <a:pt x="140" y="204"/>
                    <a:pt x="172" y="172"/>
                    <a:pt x="172" y="132"/>
                  </a:cubicBezTo>
                  <a:cubicBezTo>
                    <a:pt x="171" y="112"/>
                    <a:pt x="162" y="96"/>
                    <a:pt x="157" y="77"/>
                  </a:cubicBezTo>
                  <a:cubicBezTo>
                    <a:pt x="147" y="52"/>
                    <a:pt x="113" y="13"/>
                    <a:pt x="109" y="16"/>
                  </a:cubicBezTo>
                  <a:cubicBezTo>
                    <a:pt x="100" y="8"/>
                    <a:pt x="89" y="2"/>
                    <a:pt x="76" y="2"/>
                  </a:cubicBezTo>
                  <a:cubicBezTo>
                    <a:pt x="40" y="0"/>
                    <a:pt x="5" y="34"/>
                    <a:pt x="1" y="75"/>
                  </a:cubicBezTo>
                  <a:cubicBezTo>
                    <a:pt x="1" y="75"/>
                    <a:pt x="1" y="75"/>
                    <a:pt x="1" y="75"/>
                  </a:cubicBezTo>
                  <a:cubicBezTo>
                    <a:pt x="1" y="75"/>
                    <a:pt x="1" y="75"/>
                    <a:pt x="1" y="7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9" name="Freeform 26"/>
            <p:cNvSpPr/>
            <p:nvPr/>
          </p:nvSpPr>
          <p:spPr bwMode="auto">
            <a:xfrm>
              <a:off x="4425" y="2558"/>
              <a:ext cx="121" cy="82"/>
            </a:xfrm>
            <a:custGeom>
              <a:avLst/>
              <a:gdLst>
                <a:gd name="T0" fmla="*/ 591 w 593"/>
                <a:gd name="T1" fmla="*/ 333 h 408"/>
                <a:gd name="T2" fmla="*/ 570 w 593"/>
                <a:gd name="T3" fmla="*/ 274 h 408"/>
                <a:gd name="T4" fmla="*/ 570 w 593"/>
                <a:gd name="T5" fmla="*/ 274 h 408"/>
                <a:gd name="T6" fmla="*/ 90 w 593"/>
                <a:gd name="T7" fmla="*/ 2 h 408"/>
                <a:gd name="T8" fmla="*/ 89 w 593"/>
                <a:gd name="T9" fmla="*/ 3 h 408"/>
                <a:gd name="T10" fmla="*/ 73 w 593"/>
                <a:gd name="T11" fmla="*/ 1 h 408"/>
                <a:gd name="T12" fmla="*/ 0 w 593"/>
                <a:gd name="T13" fmla="*/ 74 h 408"/>
                <a:gd name="T14" fmla="*/ 44 w 593"/>
                <a:gd name="T15" fmla="*/ 136 h 408"/>
                <a:gd name="T16" fmla="*/ 43 w 593"/>
                <a:gd name="T17" fmla="*/ 138 h 408"/>
                <a:gd name="T18" fmla="*/ 454 w 593"/>
                <a:gd name="T19" fmla="*/ 369 h 408"/>
                <a:gd name="T20" fmla="*/ 515 w 593"/>
                <a:gd name="T21" fmla="*/ 408 h 408"/>
                <a:gd name="T22" fmla="*/ 591 w 593"/>
                <a:gd name="T23" fmla="*/ 333 h 408"/>
                <a:gd name="T24" fmla="*/ 591 w 593"/>
                <a:gd name="T25" fmla="*/ 333 h 408"/>
                <a:gd name="T26" fmla="*/ 591 w 593"/>
                <a:gd name="T27" fmla="*/ 333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3" h="408">
                  <a:moveTo>
                    <a:pt x="591" y="333"/>
                  </a:moveTo>
                  <a:cubicBezTo>
                    <a:pt x="593" y="309"/>
                    <a:pt x="585" y="288"/>
                    <a:pt x="570" y="274"/>
                  </a:cubicBezTo>
                  <a:cubicBezTo>
                    <a:pt x="570" y="274"/>
                    <a:pt x="570" y="274"/>
                    <a:pt x="570" y="274"/>
                  </a:cubicBezTo>
                  <a:cubicBezTo>
                    <a:pt x="457" y="139"/>
                    <a:pt x="299" y="41"/>
                    <a:pt x="90" y="2"/>
                  </a:cubicBezTo>
                  <a:cubicBezTo>
                    <a:pt x="90" y="2"/>
                    <a:pt x="89" y="3"/>
                    <a:pt x="89" y="3"/>
                  </a:cubicBezTo>
                  <a:cubicBezTo>
                    <a:pt x="84" y="2"/>
                    <a:pt x="79" y="0"/>
                    <a:pt x="73" y="1"/>
                  </a:cubicBezTo>
                  <a:cubicBezTo>
                    <a:pt x="33" y="1"/>
                    <a:pt x="0" y="34"/>
                    <a:pt x="0" y="74"/>
                  </a:cubicBezTo>
                  <a:cubicBezTo>
                    <a:pt x="0" y="103"/>
                    <a:pt x="18" y="125"/>
                    <a:pt x="44" y="136"/>
                  </a:cubicBezTo>
                  <a:cubicBezTo>
                    <a:pt x="44" y="137"/>
                    <a:pt x="43" y="137"/>
                    <a:pt x="43" y="138"/>
                  </a:cubicBezTo>
                  <a:cubicBezTo>
                    <a:pt x="226" y="170"/>
                    <a:pt x="357" y="255"/>
                    <a:pt x="454" y="369"/>
                  </a:cubicBezTo>
                  <a:cubicBezTo>
                    <a:pt x="456" y="368"/>
                    <a:pt x="488" y="408"/>
                    <a:pt x="515" y="408"/>
                  </a:cubicBezTo>
                  <a:cubicBezTo>
                    <a:pt x="554" y="408"/>
                    <a:pt x="587" y="375"/>
                    <a:pt x="591" y="333"/>
                  </a:cubicBezTo>
                  <a:cubicBezTo>
                    <a:pt x="591" y="333"/>
                    <a:pt x="591" y="333"/>
                    <a:pt x="591" y="333"/>
                  </a:cubicBezTo>
                  <a:cubicBezTo>
                    <a:pt x="591" y="333"/>
                    <a:pt x="591" y="333"/>
                    <a:pt x="591" y="3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grpSp>
        <p:nvGrpSpPr>
          <p:cNvPr id="40" name="组合 39"/>
          <p:cNvGrpSpPr/>
          <p:nvPr/>
        </p:nvGrpSpPr>
        <p:grpSpPr>
          <a:xfrm>
            <a:off x="1178288" y="3733800"/>
            <a:ext cx="3293234" cy="1578054"/>
            <a:chOff x="1178288" y="3733800"/>
            <a:chExt cx="3293234" cy="1578054"/>
          </a:xfrm>
        </p:grpSpPr>
        <p:sp>
          <p:nvSpPr>
            <p:cNvPr id="41" name="文本框 40"/>
            <p:cNvSpPr txBox="1"/>
            <p:nvPr/>
          </p:nvSpPr>
          <p:spPr>
            <a:xfrm>
              <a:off x="1178288" y="4142816"/>
              <a:ext cx="2901873" cy="1169038"/>
            </a:xfrm>
            <a:prstGeom prst="rect">
              <a:avLst/>
            </a:prstGeom>
            <a:noFill/>
          </p:spPr>
          <p:txBody>
            <a:bodyPr wrap="square" rtlCol="0">
              <a:spAutoFit/>
            </a:bodyPr>
            <a:lstStyle/>
            <a:p>
              <a:pPr algn="just">
                <a:lnSpc>
                  <a:spcPct val="120000"/>
                </a:lnSpc>
              </a:pPr>
              <a:r>
                <a:rPr lang="zh-CN"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淘品牌一开始是特指基于淘宝平台发展起来的品牌</a:t>
              </a:r>
              <a:endParaRPr lang="zh-CN" altLang="en-US" sz="28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42" name="文本框 41"/>
            <p:cNvSpPr txBox="1"/>
            <p:nvPr/>
          </p:nvSpPr>
          <p:spPr>
            <a:xfrm>
              <a:off x="2076450" y="3733800"/>
              <a:ext cx="2395072" cy="461665"/>
            </a:xfrm>
            <a:prstGeom prst="rect">
              <a:avLst/>
            </a:prstGeom>
            <a:noFill/>
          </p:spPr>
          <p:txBody>
            <a:bodyPr wrap="square" rtlCol="0">
              <a:spAutoFit/>
            </a:bodyPr>
            <a:lstStyle/>
            <a:p>
              <a:r>
                <a:rPr lang="zh-CN" altLang="en-US" sz="24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如何走出困局</a:t>
              </a:r>
              <a:endParaRPr lang="en-US" altLang="zh-CN" sz="2400" b="1"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1190" y="1"/>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graphicFrame>
        <p:nvGraphicFramePr>
          <p:cNvPr id="22" name="图表 21"/>
          <p:cNvGraphicFramePr/>
          <p:nvPr/>
        </p:nvGraphicFramePr>
        <p:xfrm>
          <a:off x="5529073" y="1717196"/>
          <a:ext cx="6096000" cy="4064000"/>
        </p:xfrm>
        <a:graphic>
          <a:graphicData uri="http://schemas.openxmlformats.org/drawingml/2006/chart">
            <c:chart xmlns:c="http://schemas.openxmlformats.org/drawingml/2006/chart" xmlns:r="http://schemas.openxmlformats.org/officeDocument/2006/relationships" r:id="rId1"/>
          </a:graphicData>
        </a:graphic>
      </p:graphicFrame>
      <p:sp>
        <p:nvSpPr>
          <p:cNvPr id="23" name="TextBox 29"/>
          <p:cNvSpPr txBox="1"/>
          <p:nvPr/>
        </p:nvSpPr>
        <p:spPr>
          <a:xfrm>
            <a:off x="778896" y="2043591"/>
            <a:ext cx="4038510" cy="273344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120000"/>
              </a:lnSpc>
            </a:pPr>
            <a:r>
              <a:rPr lang="zh-CN" altLang="zh-CN" sz="1800" dirty="0">
                <a:solidFill>
                  <a:schemeClr val="tx1">
                    <a:lumMod val="75000"/>
                    <a:lumOff val="2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淘品牌最初是指基于淘宝平台早期发展起来的品牌，在天猫成立之后立足于天猫的全新网络原创品牌。淘品牌的发展有其特有的背景，在改革开放之后人口红利涌现，中国成为了世界工厂。随着后来出口遭遇瓶颈，出口商品逐渐转为内销，诸多商品也转向了淘宝平台销往全国各地。</a:t>
            </a:r>
            <a:endParaRPr lang="zh-CN" altLang="en-US" sz="1800" dirty="0">
              <a:solidFill>
                <a:schemeClr val="tx1">
                  <a:lumMod val="75000"/>
                  <a:lumOff val="2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Arial" panose="020B0604020202090204" pitchFamily="34" charset="0"/>
            </a:endParaRPr>
          </a:p>
        </p:txBody>
      </p:sp>
      <p:sp>
        <p:nvSpPr>
          <p:cNvPr id="24" name="矩形 23"/>
          <p:cNvSpPr/>
          <p:nvPr/>
        </p:nvSpPr>
        <p:spPr>
          <a:xfrm>
            <a:off x="660400" y="2171700"/>
            <a:ext cx="45719" cy="1509713"/>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120000"/>
              </a:lnSpc>
            </a:pPr>
            <a:endParaRPr lang="zh-CN" altLang="en-US">
              <a:latin typeface="Arial" panose="020B0604020202090204" pitchFamily="34" charset="0"/>
              <a:ea typeface="阿里巴巴普惠体 R" panose="00020600040101010101" pitchFamily="18" charset="-122"/>
              <a:cs typeface="阿里巴巴普惠体 R" panose="00020600040101010101" pitchFamily="18" charset="-122"/>
              <a:sym typeface="Arial" panose="020B0604020202090204" pitchFamily="34" charset="0"/>
            </a:endParaRPr>
          </a:p>
        </p:txBody>
      </p:sp>
      <p:cxnSp>
        <p:nvCxnSpPr>
          <p:cNvPr id="25" name="直接连接符 24"/>
          <p:cNvCxnSpPr/>
          <p:nvPr/>
        </p:nvCxnSpPr>
        <p:spPr>
          <a:xfrm>
            <a:off x="1906137" y="6112860"/>
            <a:ext cx="838449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5291183" y="2058125"/>
            <a:ext cx="0" cy="3372758"/>
          </a:xfrm>
          <a:prstGeom prst="line">
            <a:avLst/>
          </a:prstGeom>
          <a:ln w="9525">
            <a:solidFill>
              <a:srgbClr val="82318E"/>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0" y="2312988"/>
            <a:ext cx="12192000" cy="863601"/>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337314" y="2530074"/>
            <a:ext cx="3517310" cy="461665"/>
          </a:xfrm>
          <a:prstGeom prst="rect">
            <a:avLst/>
          </a:prstGeom>
        </p:spPr>
        <p:txBody>
          <a:bodyPr wrap="none">
            <a:spAutoFit/>
          </a:bodyPr>
          <a:lstStyle/>
          <a:p>
            <a:r>
              <a:rPr lang="zh-CN" altLang="zh-CN" sz="2400" b="1" dirty="0">
                <a:solidFill>
                  <a:srgbClr val="FFFFFF"/>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淘品牌</a:t>
            </a:r>
            <a:r>
              <a:rPr lang="zh-CN" altLang="en-US" sz="2400" b="1" dirty="0">
                <a:solidFill>
                  <a:srgbClr val="FFFFFF"/>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为何纷纷陷入格局</a:t>
            </a:r>
            <a:endParaRPr lang="zh-CN" altLang="en-US" sz="2400" b="1" dirty="0">
              <a:solidFill>
                <a:srgbClr val="FFFFFF"/>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46" name="椭圆 45"/>
          <p:cNvSpPr/>
          <p:nvPr/>
        </p:nvSpPr>
        <p:spPr>
          <a:xfrm>
            <a:off x="5511570" y="3523253"/>
            <a:ext cx="1154298" cy="1154298"/>
          </a:xfrm>
          <a:prstGeom prst="ellipse">
            <a:avLst/>
          </a:prstGeom>
          <a:solidFill>
            <a:srgbClr val="82318E"/>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47" name="图片 46"/>
          <p:cNvPicPr>
            <a:picLocks noChangeAspect="1"/>
          </p:cNvPicPr>
          <p:nvPr/>
        </p:nvPicPr>
        <p:blipFill>
          <a:blip r:embed="rId1">
            <a:lum bright="100000"/>
          </a:blip>
          <a:stretch>
            <a:fillRect/>
          </a:stretch>
        </p:blipFill>
        <p:spPr>
          <a:xfrm>
            <a:off x="5628098" y="3648270"/>
            <a:ext cx="926691" cy="921043"/>
          </a:xfrm>
          <a:prstGeom prst="rect">
            <a:avLst/>
          </a:prstGeom>
        </p:spPr>
      </p:pic>
      <p:sp>
        <p:nvSpPr>
          <p:cNvPr id="49" name="椭圆 48"/>
          <p:cNvSpPr/>
          <p:nvPr/>
        </p:nvSpPr>
        <p:spPr>
          <a:xfrm>
            <a:off x="8716026" y="3523253"/>
            <a:ext cx="1154298" cy="1154298"/>
          </a:xfrm>
          <a:prstGeom prst="ellipse">
            <a:avLst/>
          </a:prstGeom>
          <a:solidFill>
            <a:srgbClr val="82318E"/>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50" name="图片 49"/>
          <p:cNvPicPr>
            <a:picLocks noChangeAspect="1"/>
          </p:cNvPicPr>
          <p:nvPr/>
        </p:nvPicPr>
        <p:blipFill>
          <a:blip r:embed="rId2">
            <a:lum bright="100000"/>
          </a:blip>
          <a:stretch>
            <a:fillRect/>
          </a:stretch>
        </p:blipFill>
        <p:spPr>
          <a:xfrm>
            <a:off x="8827934" y="3638744"/>
            <a:ext cx="933171" cy="929261"/>
          </a:xfrm>
          <a:prstGeom prst="rect">
            <a:avLst/>
          </a:prstGeom>
        </p:spPr>
      </p:pic>
      <p:sp>
        <p:nvSpPr>
          <p:cNvPr id="51" name="文本框 50"/>
          <p:cNvSpPr txBox="1"/>
          <p:nvPr/>
        </p:nvSpPr>
        <p:spPr>
          <a:xfrm>
            <a:off x="1706785" y="4754878"/>
            <a:ext cx="2490621" cy="1569660"/>
          </a:xfrm>
          <a:prstGeom prst="rect">
            <a:avLst/>
          </a:prstGeom>
          <a:noFill/>
        </p:spPr>
        <p:txBody>
          <a:bodyPr wrap="square" rtlCol="0">
            <a:spAutoFit/>
          </a:bodyPr>
          <a:lstStyle/>
          <a:p>
            <a:pPr algn="ctr">
              <a:lnSpc>
                <a:spcPct val="120000"/>
              </a:lnSpc>
            </a:pPr>
            <a:r>
              <a:rPr lang="zh-CN"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早期的互联网时代纯粹是淘宝流量红利的产物，彼时淘宝处于卖方市场</a:t>
            </a:r>
            <a:endPar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52" name="文本框 51"/>
          <p:cNvSpPr txBox="1"/>
          <p:nvPr/>
        </p:nvSpPr>
        <p:spPr>
          <a:xfrm>
            <a:off x="4859748" y="4754878"/>
            <a:ext cx="2504689" cy="1569660"/>
          </a:xfrm>
          <a:prstGeom prst="rect">
            <a:avLst/>
          </a:prstGeom>
          <a:noFill/>
        </p:spPr>
        <p:txBody>
          <a:bodyPr wrap="square" rtlCol="0">
            <a:spAutoFit/>
          </a:bodyPr>
          <a:lstStyle/>
          <a:p>
            <a:pPr algn="ctr">
              <a:lnSpc>
                <a:spcPct val="120000"/>
              </a:lnSpc>
            </a:pPr>
            <a:r>
              <a:rPr lang="zh-CN"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早期的互联网时代纯粹是淘宝流量红利的产物，彼时淘宝处于卖方市场</a:t>
            </a:r>
            <a:endPar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53" name="文本框 52"/>
          <p:cNvSpPr txBox="1"/>
          <p:nvPr/>
        </p:nvSpPr>
        <p:spPr>
          <a:xfrm>
            <a:off x="8040634" y="4754878"/>
            <a:ext cx="2496067" cy="1569660"/>
          </a:xfrm>
          <a:prstGeom prst="rect">
            <a:avLst/>
          </a:prstGeom>
          <a:noFill/>
        </p:spPr>
        <p:txBody>
          <a:bodyPr wrap="square" rtlCol="0">
            <a:spAutoFit/>
          </a:bodyPr>
          <a:lstStyle/>
          <a:p>
            <a:pPr algn="ctr">
              <a:lnSpc>
                <a:spcPct val="120000"/>
              </a:lnSpc>
            </a:pPr>
            <a:r>
              <a:rPr lang="zh-CN"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早期的互联网时代纯粹是淘宝流量红利的产物，彼时淘宝处于卖方市场</a:t>
            </a:r>
            <a:endPar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64" name="椭圆 63"/>
          <p:cNvSpPr/>
          <p:nvPr/>
        </p:nvSpPr>
        <p:spPr>
          <a:xfrm>
            <a:off x="2354738" y="3523253"/>
            <a:ext cx="1154298" cy="1154298"/>
          </a:xfrm>
          <a:prstGeom prst="ellipse">
            <a:avLst/>
          </a:prstGeom>
          <a:solidFill>
            <a:srgbClr val="82318E"/>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65" name="图片 64"/>
          <p:cNvPicPr>
            <a:picLocks noChangeAspect="1"/>
          </p:cNvPicPr>
          <p:nvPr/>
        </p:nvPicPr>
        <p:blipFill>
          <a:blip r:embed="rId3">
            <a:lum bright="100000"/>
          </a:blip>
          <a:stretch>
            <a:fillRect/>
          </a:stretch>
        </p:blipFill>
        <p:spPr>
          <a:xfrm>
            <a:off x="2468288" y="3638744"/>
            <a:ext cx="927198" cy="9233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318555"/>
            <a:ext cx="12192000" cy="858033"/>
          </a:xfrm>
          <a:prstGeom prst="rect">
            <a:avLst/>
          </a:prstGeom>
          <a:solidFill>
            <a:srgbClr val="823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 name="矩形 2"/>
          <p:cNvSpPr/>
          <p:nvPr/>
        </p:nvSpPr>
        <p:spPr>
          <a:xfrm>
            <a:off x="4182569" y="2530074"/>
            <a:ext cx="3877985" cy="461665"/>
          </a:xfrm>
          <a:prstGeom prst="rect">
            <a:avLst/>
          </a:prstGeom>
        </p:spPr>
        <p:txBody>
          <a:bodyPr wrap="none">
            <a:spAutoFit/>
          </a:bodyPr>
          <a:lstStyle/>
          <a:p>
            <a:r>
              <a:rPr lang="zh-CN" altLang="zh-CN" sz="2400" b="1" dirty="0">
                <a:solidFill>
                  <a:srgbClr val="FFFFFF"/>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淘品牌</a:t>
            </a:r>
            <a:r>
              <a:rPr lang="zh-CN" altLang="en-US" sz="2400" b="1" dirty="0">
                <a:solidFill>
                  <a:srgbClr val="FFFFFF"/>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如何走出现在的困局</a:t>
            </a:r>
            <a:endParaRPr lang="zh-CN" altLang="en-US" sz="2400" b="1" dirty="0">
              <a:solidFill>
                <a:srgbClr val="FFFFFF"/>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5" name="矩形 4"/>
          <p:cNvSpPr/>
          <p:nvPr/>
        </p:nvSpPr>
        <p:spPr>
          <a:xfrm>
            <a:off x="1767174" y="3518369"/>
            <a:ext cx="2520950" cy="2722554"/>
          </a:xfrm>
          <a:prstGeom prst="rect">
            <a:avLst/>
          </a:prstGeom>
          <a:solidFill>
            <a:srgbClr val="82318E"/>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6" name="文本框 5"/>
          <p:cNvSpPr txBox="1"/>
          <p:nvPr/>
        </p:nvSpPr>
        <p:spPr>
          <a:xfrm>
            <a:off x="1907035" y="3693780"/>
            <a:ext cx="2241227" cy="3026918"/>
          </a:xfrm>
          <a:prstGeom prst="rect">
            <a:avLst/>
          </a:prstGeom>
          <a:noFill/>
        </p:spPr>
        <p:txBody>
          <a:bodyPr wrap="square" rtlCol="0">
            <a:spAutoFit/>
          </a:bodyPr>
          <a:lstStyle/>
          <a:p>
            <a:pPr>
              <a:lnSpc>
                <a:spcPct val="120000"/>
              </a:lnSpc>
            </a:pPr>
            <a:r>
              <a:rPr lang="zh-CN" altLang="zh-CN"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自营为主并多平台发展</a:t>
            </a:r>
            <a:r>
              <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自营为主并多平台发展</a:t>
            </a:r>
            <a:r>
              <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自营为主并多平台发展自营为主并多平台发展</a:t>
            </a:r>
            <a:r>
              <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自营为</a:t>
            </a:r>
            <a:endPar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20000"/>
              </a:lnSpc>
            </a:pPr>
            <a:endPar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20000"/>
              </a:lnSpc>
            </a:pPr>
            <a:endPar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8" name="矩形 7"/>
          <p:cNvSpPr/>
          <p:nvPr/>
        </p:nvSpPr>
        <p:spPr>
          <a:xfrm>
            <a:off x="4831699" y="3518371"/>
            <a:ext cx="2520950" cy="2722554"/>
          </a:xfrm>
          <a:prstGeom prst="rect">
            <a:avLst/>
          </a:prstGeom>
          <a:solidFill>
            <a:srgbClr val="82318E"/>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9" name="文本框 8"/>
          <p:cNvSpPr txBox="1"/>
          <p:nvPr/>
        </p:nvSpPr>
        <p:spPr>
          <a:xfrm>
            <a:off x="5005901" y="3693782"/>
            <a:ext cx="2241227" cy="3026919"/>
          </a:xfrm>
          <a:prstGeom prst="rect">
            <a:avLst/>
          </a:prstGeom>
          <a:noFill/>
        </p:spPr>
        <p:txBody>
          <a:bodyPr wrap="square" rtlCol="0">
            <a:spAutoFit/>
          </a:bodyPr>
          <a:lstStyle/>
          <a:p>
            <a:pPr>
              <a:lnSpc>
                <a:spcPct val="120000"/>
              </a:lnSpc>
            </a:pPr>
            <a:r>
              <a:rPr lang="zh-CN" altLang="zh-CN"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自营为主并多平台发展</a:t>
            </a:r>
            <a:r>
              <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自营为主并多平台发展</a:t>
            </a:r>
            <a:r>
              <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自营为主并多平台发展自营为主并多平台发展</a:t>
            </a:r>
            <a:r>
              <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自营为</a:t>
            </a:r>
            <a:endPar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20000"/>
              </a:lnSpc>
            </a:pPr>
            <a:endPar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20000"/>
              </a:lnSpc>
            </a:pPr>
            <a:endPar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1" name="矩形 10"/>
          <p:cNvSpPr/>
          <p:nvPr/>
        </p:nvSpPr>
        <p:spPr>
          <a:xfrm>
            <a:off x="7896225" y="3518369"/>
            <a:ext cx="2520950" cy="2722554"/>
          </a:xfrm>
          <a:prstGeom prst="rect">
            <a:avLst/>
          </a:prstGeom>
          <a:solidFill>
            <a:srgbClr val="82318E"/>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2" name="文本框 11"/>
          <p:cNvSpPr txBox="1"/>
          <p:nvPr/>
        </p:nvSpPr>
        <p:spPr>
          <a:xfrm>
            <a:off x="8036087" y="3693780"/>
            <a:ext cx="2241227" cy="3026918"/>
          </a:xfrm>
          <a:prstGeom prst="rect">
            <a:avLst/>
          </a:prstGeom>
          <a:noFill/>
        </p:spPr>
        <p:txBody>
          <a:bodyPr wrap="square" rtlCol="0">
            <a:spAutoFit/>
          </a:bodyPr>
          <a:lstStyle/>
          <a:p>
            <a:pPr>
              <a:lnSpc>
                <a:spcPct val="120000"/>
              </a:lnSpc>
            </a:pPr>
            <a:r>
              <a:rPr lang="zh-CN" altLang="zh-CN"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自营为主并多平台发展</a:t>
            </a:r>
            <a:r>
              <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自营为主并多平台发展</a:t>
            </a:r>
            <a:r>
              <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自营为主并多平台发展自营为主并多平台发展</a:t>
            </a:r>
            <a:r>
              <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自营为</a:t>
            </a:r>
            <a:endPar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20000"/>
              </a:lnSpc>
            </a:pPr>
            <a:endPar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20000"/>
              </a:lnSpc>
            </a:pPr>
            <a:endParaRPr lang="zh-CN" altLang="en-US" sz="20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雅黑Calibri">
    <a:majorFont>
      <a:latin typeface="Cambria"/>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3005</Words>
  <Application>WPS 演示</Application>
  <PresentationFormat>宽屏</PresentationFormat>
  <Paragraphs>234</Paragraphs>
  <Slides>17</Slides>
  <Notes>17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17</vt:i4>
      </vt:variant>
    </vt:vector>
  </HeadingPairs>
  <TitlesOfParts>
    <vt:vector size="35" baseType="lpstr">
      <vt:lpstr>Arial</vt:lpstr>
      <vt:lpstr>方正书宋_GBK</vt:lpstr>
      <vt:lpstr>Wingdings</vt:lpstr>
      <vt:lpstr>阿里巴巴普惠体 R</vt:lpstr>
      <vt:lpstr>苹方-简</vt:lpstr>
      <vt:lpstr>站酷庆科黄油体</vt:lpstr>
      <vt:lpstr>阿里巴巴普惠体 B</vt:lpstr>
      <vt:lpstr>阿里巴巴普惠体 H</vt:lpstr>
      <vt:lpstr>华文楷体</vt:lpstr>
      <vt:lpstr>微软雅黑</vt:lpstr>
      <vt:lpstr>汉仪旗黑</vt:lpstr>
      <vt:lpstr>宋体-简</vt:lpstr>
      <vt:lpstr>等线</vt:lpstr>
      <vt:lpstr>汉仪中等线KW</vt:lpstr>
      <vt:lpstr>宋体</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子虞</dc:creator>
  <cp:lastModifiedBy>aiemu</cp:lastModifiedBy>
  <cp:revision>23</cp:revision>
  <dcterms:created xsi:type="dcterms:W3CDTF">2020-12-24T03:04:42Z</dcterms:created>
  <dcterms:modified xsi:type="dcterms:W3CDTF">2020-12-24T03:04:42Z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2052-3.1.1.4956</vt:lpwstr>
  </property>
</Properties>
</file>