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70" r:id="rId3"/>
    <p:sldId id="273" r:id="rId4"/>
    <p:sldId id="301" r:id="rId5"/>
    <p:sldId id="300" r:id="rId7"/>
    <p:sldId id="302" r:id="rId8"/>
    <p:sldId id="326" r:id="rId9"/>
    <p:sldId id="296" r:id="rId10"/>
    <p:sldId id="305" r:id="rId11"/>
    <p:sldId id="306" r:id="rId12"/>
    <p:sldId id="307" r:id="rId13"/>
    <p:sldId id="308" r:id="rId14"/>
    <p:sldId id="309" r:id="rId15"/>
    <p:sldId id="297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298" r:id="rId24"/>
    <p:sldId id="317" r:id="rId25"/>
    <p:sldId id="318" r:id="rId26"/>
    <p:sldId id="319" r:id="rId27"/>
    <p:sldId id="320" r:id="rId28"/>
    <p:sldId id="322" r:id="rId29"/>
    <p:sldId id="321" r:id="rId30"/>
    <p:sldId id="325" r:id="rId31"/>
    <p:sldId id="350" r:id="rId32"/>
    <p:sldId id="299" r:id="rId33"/>
    <p:sldId id="351" r:id="rId34"/>
    <p:sldId id="35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24" autoAdjust="0"/>
    <p:restoredTop sz="86378"/>
  </p:normalViewPr>
  <p:slideViewPr>
    <p:cSldViewPr snapToGrid="0" snapToObjects="1">
      <p:cViewPr varScale="1">
        <p:scale>
          <a:sx n="123" d="100"/>
          <a:sy n="123" d="100"/>
        </p:scale>
        <p:origin x="706" y="101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网页是前端呈现的主要形式，包括了</a:t>
            </a:r>
            <a:r>
              <a:rPr lang="en-US" altLang="zh-CN"/>
              <a:t>...    </a:t>
            </a:r>
            <a:r>
              <a:rPr lang="zh-CN" altLang="en-US"/>
              <a:t>甚至我们平时使用的小程序本质上也是网页</a:t>
            </a:r>
            <a:endParaRPr lang="zh-CN" altLang="en-US"/>
          </a:p>
          <a:p>
            <a:r>
              <a:rPr lang="zh-CN" altLang="en-US"/>
              <a:t>而网页的传播媒介则是</a:t>
            </a:r>
            <a:r>
              <a:rPr lang="en-US" altLang="zh-CN"/>
              <a:t>web</a:t>
            </a:r>
            <a:r>
              <a:rPr lang="zh-CN" altLang="en-US"/>
              <a:t>，即常说的万维网，当我们访问网址时，即通过</a:t>
            </a:r>
            <a:r>
              <a:rPr lang="en-US" altLang="zh-CN"/>
              <a:t>web</a:t>
            </a:r>
            <a:r>
              <a:rPr lang="zh-CN" altLang="en-US"/>
              <a:t>获取到网页的内容呈现给用户</a:t>
            </a:r>
            <a:endParaRPr lang="zh-CN" altLang="en-US"/>
          </a:p>
          <a:p>
            <a:r>
              <a:rPr lang="zh-CN" altLang="en-US"/>
              <a:t>用户通常使用给类浏览器来浏览网页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为了保证在不同的浏览器、不同的设备上都呈现出开发者预期的效果，一个</a:t>
            </a:r>
            <a:r>
              <a:rPr lang="en-US" altLang="zh-CN"/>
              <a:t>w3c</a:t>
            </a:r>
            <a:r>
              <a:rPr lang="zh-CN" altLang="en-US"/>
              <a:t>的组织制定了一套大家共同遵守的网页制作标准</a:t>
            </a:r>
            <a:endParaRPr lang="zh-CN" altLang="en-US"/>
          </a:p>
          <a:p>
            <a:r>
              <a:rPr lang="en-US" altLang="zh-CN"/>
              <a:t>web</a:t>
            </a:r>
            <a:r>
              <a:rPr lang="zh-CN" altLang="en-US"/>
              <a:t>标准不是</a:t>
            </a:r>
            <a:r>
              <a:rPr lang="en-US" altLang="zh-CN"/>
              <a:t>....     </a:t>
            </a:r>
            <a:r>
              <a:rPr lang="zh-CN" altLang="en-US"/>
              <a:t>分为</a:t>
            </a:r>
            <a:r>
              <a:rPr lang="en-US" altLang="zh-CN"/>
              <a:t>...</a:t>
            </a:r>
            <a:endParaRPr lang="en-US" altLang="zh-CN"/>
          </a:p>
          <a:p>
            <a:r>
              <a:rPr lang="zh-CN" altLang="en-US"/>
              <a:t>而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接下来将分别介绍前端的三层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22" name="矩形 21"/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半闭框 17"/>
            <p:cNvSpPr/>
            <p:nvPr userDrawn="1"/>
          </p:nvSpPr>
          <p:spPr>
            <a:xfrm>
              <a:off x="599225" y="1921565"/>
              <a:ext cx="821803" cy="867934"/>
            </a:xfrm>
            <a:prstGeom prst="halfFrame">
              <a:avLst>
                <a:gd name="adj1" fmla="val 23474"/>
                <a:gd name="adj2" fmla="val 2347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>
              <a:off x="10161778" y="3614195"/>
              <a:ext cx="1430996" cy="210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51" y="399605"/>
            <a:ext cx="2538904" cy="107441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963169" y="2028084"/>
            <a:ext cx="10265664" cy="135640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spect="1"/>
          </p:cNvSpPr>
          <p:nvPr userDrawn="1"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/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3" name="图片 12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431883" y="2118167"/>
            <a:ext cx="10178926" cy="3602477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31882" y="5592991"/>
            <a:ext cx="6066519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431882" y="490438"/>
            <a:ext cx="10178925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/>
          <p:cNvSpPr/>
          <p:nvPr userDrawn="1"/>
        </p:nvSpPr>
        <p:spPr>
          <a:xfrm rot="5400000">
            <a:off x="-2692137" y="3263038"/>
            <a:ext cx="6858000" cy="3319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/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963169" y="2028083"/>
            <a:ext cx="10265664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/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28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1" name="图片 10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6" name="图片 5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spect="1"/>
          </p:cNvSpPr>
          <p:nvPr userDrawn="1"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23545" y="6060170"/>
            <a:ext cx="252328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377" y="6055844"/>
            <a:ext cx="65855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51493" y="6060170"/>
            <a:ext cx="120327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1" name="图片 10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microsoft.com/office/2007/relationships/hdphoto" Target="../media/image3.wdp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1" name="图片 10"/>
          <p:cNvPicPr/>
          <p:nvPr userDrawn="1"/>
        </p:nvPicPr>
        <p:blipFill rotWithShape="1">
          <a:blip r:embed="rId1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  <p:sp>
        <p:nvSpPr>
          <p:cNvPr id="2" name="圆角矩形 1"/>
          <p:cNvSpPr/>
          <p:nvPr userDrawn="1"/>
        </p:nvSpPr>
        <p:spPr>
          <a:xfrm>
            <a:off x="586670" y="651024"/>
            <a:ext cx="80595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6565" rtl="0" eaLnBrk="1" latinLnBrk="0" hangingPunct="1">
        <a:spcBef>
          <a:spcPct val="0"/>
        </a:spcBef>
        <a:buNone/>
        <a:defRPr sz="2800" b="0" kern="1200" cap="all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3680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3680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640" indent="-228600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hyperlink" Target="https://developer.mozilla.org/zh-CN/docs/Web/JavaScript/Guide/Expressions_and_Operators" TargetMode="Externa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研讨课</a:t>
            </a:r>
            <a:r>
              <a:rPr kumimoji="1" lang="en-US" altLang="zh-CN" dirty="0"/>
              <a:t>——</a:t>
            </a:r>
            <a:r>
              <a:rPr kumimoji="1" lang="zh-CN" dirty="0"/>
              <a:t>前端</a:t>
            </a:r>
            <a:endParaRPr kumimoji="1"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曾正</a:t>
            </a:r>
            <a:endParaRPr kumimoji="1" lang="zh-CN" altLang="en-US" dirty="0"/>
          </a:p>
          <a:p>
            <a:r>
              <a:rPr kumimoji="1" lang="en-US" altLang="zh-CN" dirty="0"/>
              <a:t>2021.10.26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78510" y="2162175"/>
            <a:ext cx="10529570" cy="3516630"/>
          </a:xfrm>
        </p:spPr>
        <p:txBody>
          <a:bodyPr>
            <a:normAutofit/>
          </a:bodyPr>
          <a:lstStyle/>
          <a:p>
            <a:r>
              <a:rPr lang="zh-CN" altLang="en-US" b="1" dirty="0">
                <a:sym typeface="+mn-ea"/>
              </a:rPr>
              <a:t>&lt;h</a:t>
            </a:r>
            <a:r>
              <a:rPr lang="en-US" altLang="zh-CN" b="1" dirty="0">
                <a:sym typeface="+mn-ea"/>
              </a:rPr>
              <a:t>1</a:t>
            </a:r>
            <a:r>
              <a:rPr lang="zh-CN" altLang="en-US" b="1" dirty="0">
                <a:sym typeface="+mn-ea"/>
              </a:rPr>
              <a:t>&gt;</a:t>
            </a:r>
            <a:r>
              <a:rPr lang="zh-CN" altLang="en-US" dirty="0">
                <a:sym typeface="+mn-ea"/>
              </a:rPr>
              <a:t> 标题标签。标题使用&lt;h1&gt;至&lt;h6&gt;标签进行定义。&lt;h1&gt;定义最大的标题，&lt;h6&gt;定义最小的标题。</a:t>
            </a:r>
            <a:endParaRPr lang="en-US" altLang="zh-CN" dirty="0">
              <a:sym typeface="+mn-ea"/>
            </a:endParaRPr>
          </a:p>
          <a:p>
            <a:r>
              <a:rPr lang="zh-CN" altLang="en-US" b="1" dirty="0">
                <a:sym typeface="+mn-ea"/>
              </a:rPr>
              <a:t>&lt;p&gt;</a:t>
            </a:r>
            <a:r>
              <a:rPr lang="zh-CN" altLang="en-US" dirty="0">
                <a:sym typeface="+mn-ea"/>
              </a:rPr>
              <a:t> 段落标签。</a:t>
            </a:r>
            <a:endParaRPr dirty="0"/>
          </a:p>
          <a:p>
            <a:r>
              <a:rPr lang="zh-CN" altLang="en-US" b="1" dirty="0">
                <a:sym typeface="+mn-ea"/>
              </a:rPr>
              <a:t>&lt;hr /&gt;</a:t>
            </a:r>
            <a:r>
              <a:rPr lang="zh-CN" altLang="en-US" dirty="0">
                <a:sym typeface="+mn-ea"/>
              </a:rPr>
              <a:t> 水平线标签。</a:t>
            </a:r>
            <a:endParaRPr lang="zh-CN" altLang="en-US" dirty="0">
              <a:sym typeface="+mn-ea"/>
            </a:endParaRPr>
          </a:p>
          <a:p>
            <a:r>
              <a:rPr lang="zh-CN" altLang="en-US" b="1" dirty="0">
                <a:sym typeface="+mn-ea"/>
              </a:rPr>
              <a:t>&lt;br /&gt;</a:t>
            </a:r>
            <a:r>
              <a:rPr lang="zh-CN" altLang="en-US" dirty="0">
                <a:sym typeface="+mn-ea"/>
              </a:rPr>
              <a:t> 换行标签，强制换行。</a:t>
            </a:r>
            <a:endParaRPr lang="zh-CN" altLang="en-US" dirty="0"/>
          </a:p>
          <a:p>
            <a:r>
              <a:rPr lang="zh-CN" altLang="en-US" b="1" dirty="0">
                <a:solidFill>
                  <a:srgbClr val="FF0000"/>
                </a:solidFill>
                <a:sym typeface="+mn-ea"/>
              </a:rPr>
              <a:t>&lt;div&gt;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可以把标签中的内容分割为独立的区块。必须单独占据一行。</a:t>
            </a:r>
            <a:endParaRPr lang="zh-CN" altLang="en-US" dirty="0"/>
          </a:p>
          <a:p>
            <a:r>
              <a:rPr lang="zh-CN" altLang="en-US" b="1" dirty="0">
                <a:solidFill>
                  <a:srgbClr val="FF0000"/>
                </a:solidFill>
                <a:sym typeface="+mn-ea"/>
              </a:rPr>
              <a:t>&lt;span&gt;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div</a:t>
            </a:r>
            <a:r>
              <a:rPr lang="en-US" altLang="zh-CN" dirty="0">
                <a:sym typeface="+mn-ea"/>
              </a:rPr>
              <a:t>&gt;</a:t>
            </a:r>
            <a:r>
              <a:rPr lang="zh-CN" altLang="en-US" dirty="0">
                <a:sym typeface="+mn-ea"/>
              </a:rPr>
              <a:t>的作用一致，但不换行。</a:t>
            </a:r>
            <a:endParaRPr lang="zh-CN" altLang="en-US" dirty="0"/>
          </a:p>
          <a:p>
            <a:r>
              <a:rPr lang="zh-CN" altLang="en-US" b="1" dirty="0">
                <a:sym typeface="+mn-ea"/>
              </a:rPr>
              <a:t>&lt;center&gt;</a:t>
            </a:r>
            <a:r>
              <a:rPr lang="zh-CN" altLang="en-US" dirty="0">
                <a:sym typeface="+mn-ea"/>
              </a:rPr>
              <a:t> 内容居中标签，居中显示 。</a:t>
            </a:r>
            <a:endParaRPr lang="zh-CN" altLang="en-US" dirty="0">
              <a:sym typeface="+mn-ea"/>
            </a:endParaRPr>
          </a:p>
          <a:p>
            <a:r>
              <a:rPr lang="zh-CN" altLang="en-US" b="1" dirty="0">
                <a:sym typeface="+mn-ea"/>
              </a:rPr>
              <a:t>&lt;pre&gt;</a:t>
            </a:r>
            <a:r>
              <a:rPr lang="zh-CN" altLang="en-US" dirty="0">
                <a:sym typeface="+mn-ea"/>
              </a:rPr>
              <a:t> 预格式化标签。将保留标签内部所有的空白字符(空格、换行符)，原封不动地输出结果（告诉浏览器不要忽略空格和空行）。通常不使用。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排版标签：</a:t>
            </a:r>
            <a:r>
              <a:rPr kumimoji="1" lang="en-US" altLang="zh-CN" cap="none" dirty="0"/>
              <a:t>html-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display.html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8510" y="1608455"/>
            <a:ext cx="59766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排版标签一般用于对文字内容排版，常见标签如下：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78510" y="2162175"/>
            <a:ext cx="10529570" cy="3902075"/>
          </a:xfrm>
        </p:spPr>
        <p:txBody>
          <a:bodyPr>
            <a:normAutofit/>
          </a:bodyPr>
          <a:lstStyle/>
          <a:p>
            <a:r>
              <a:rPr lang="zh-CN" altLang="en-US" b="1">
                <a:sym typeface="+mn-ea"/>
              </a:rPr>
              <a:t>特殊字符</a:t>
            </a:r>
            <a:r>
              <a:rPr lang="en-US" altLang="zh-CN" b="1">
                <a:sym typeface="+mn-ea"/>
              </a:rPr>
              <a:t>/</a:t>
            </a:r>
            <a:r>
              <a:rPr lang="zh-CN" altLang="en-US" b="1">
                <a:sym typeface="+mn-ea"/>
              </a:rPr>
              <a:t>转义字符</a:t>
            </a:r>
            <a:r>
              <a:rPr lang="zh-CN" altLang="en-US">
                <a:sym typeface="+mn-ea"/>
              </a:rPr>
              <a:t>，常见如右表。</a:t>
            </a:r>
            <a:endParaRPr lang="zh-CN" altLang="en-US">
              <a:sym typeface="+mn-ea"/>
            </a:endParaRPr>
          </a:p>
          <a:p>
            <a:r>
              <a:rPr lang="en-US" altLang="zh-CN" b="1" dirty="0"/>
              <a:t>&lt;u&gt;</a:t>
            </a:r>
            <a:r>
              <a:rPr lang="en-US" altLang="zh-CN" dirty="0"/>
              <a:t> </a:t>
            </a:r>
            <a:r>
              <a:rPr lang="zh-CN" altLang="en-US" dirty="0"/>
              <a:t>下划线标签。</a:t>
            </a:r>
            <a:endParaRPr lang="zh-CN" altLang="en-US" dirty="0"/>
          </a:p>
          <a:p>
            <a:r>
              <a:rPr lang="en-US" altLang="zh-CN" b="1" dirty="0"/>
              <a:t>&lt;del&gt;</a:t>
            </a:r>
            <a:r>
              <a:rPr lang="en-US" altLang="zh-CN" dirty="0"/>
              <a:t> / </a:t>
            </a:r>
            <a:r>
              <a:rPr lang="en-US" altLang="zh-CN" b="1" dirty="0"/>
              <a:t>&lt;s&gt;</a:t>
            </a:r>
            <a:r>
              <a:rPr lang="en-US" altLang="zh-CN" dirty="0"/>
              <a:t> </a:t>
            </a:r>
            <a:r>
              <a:rPr lang="zh-CN" altLang="en-US" dirty="0"/>
              <a:t>删除线标签。</a:t>
            </a:r>
            <a:endParaRPr lang="zh-CN" altLang="en-US" dirty="0"/>
          </a:p>
          <a:p>
            <a:r>
              <a:rPr lang="en-US" altLang="zh-CN" b="1" dirty="0"/>
              <a:t>&lt;i&gt; </a:t>
            </a:r>
            <a:r>
              <a:rPr lang="en-US" altLang="zh-CN" dirty="0"/>
              <a:t>/ </a:t>
            </a:r>
            <a:r>
              <a:rPr lang="en-US" altLang="zh-CN" b="1" dirty="0"/>
              <a:t>&lt;em&gt;</a:t>
            </a:r>
            <a:r>
              <a:rPr lang="en-US" altLang="zh-CN" dirty="0"/>
              <a:t> </a:t>
            </a:r>
            <a:r>
              <a:rPr lang="zh-CN" altLang="en-US" dirty="0"/>
              <a:t>斜体标签。</a:t>
            </a:r>
            <a:endParaRPr lang="zh-CN" altLang="en-US" dirty="0"/>
          </a:p>
          <a:p>
            <a:r>
              <a:rPr lang="en-US" altLang="zh-CN" b="1" dirty="0"/>
              <a:t>&lt;b&gt;</a:t>
            </a:r>
            <a:r>
              <a:rPr lang="en-US" altLang="zh-CN" dirty="0"/>
              <a:t> </a:t>
            </a:r>
            <a:r>
              <a:rPr lang="zh-CN" altLang="en-US" dirty="0"/>
              <a:t>粗体标签。</a:t>
            </a:r>
            <a:endParaRPr lang="en-US" altLang="zh-CN" dirty="0"/>
          </a:p>
          <a:p>
            <a:r>
              <a:rPr lang="en-US" altLang="zh-CN" dirty="0"/>
              <a:t>&lt;a&gt; </a:t>
            </a:r>
            <a:r>
              <a:rPr lang="zh-CN" altLang="en-US" dirty="0"/>
              <a:t>超链接标签。属性</a:t>
            </a:r>
            <a:r>
              <a:rPr lang="en-US" altLang="zh-CN" dirty="0"/>
              <a:t>href</a:t>
            </a:r>
            <a:r>
              <a:rPr lang="zh-CN" altLang="en-US" dirty="0"/>
              <a:t>：目标</a:t>
            </a:r>
            <a:r>
              <a:rPr lang="en-US" altLang="zh-CN" dirty="0"/>
              <a:t>url</a:t>
            </a:r>
            <a:r>
              <a:rPr lang="zh-CN" altLang="en-US" dirty="0"/>
              <a:t>，</a:t>
            </a:r>
            <a:r>
              <a:rPr lang="en-US" altLang="zh-CN" dirty="0"/>
              <a:t>title</a:t>
            </a:r>
            <a:r>
              <a:rPr lang="zh-CN" altLang="en-US" dirty="0"/>
              <a:t>：悬停文本，</a:t>
            </a:r>
            <a:r>
              <a:rPr lang="en-US" altLang="zh-CN" dirty="0"/>
              <a:t>name</a:t>
            </a:r>
            <a:r>
              <a:rPr lang="zh-CN" altLang="en-US" dirty="0"/>
              <a:t>：锚点名称，</a:t>
            </a:r>
            <a:r>
              <a:rPr lang="en-US" altLang="zh-CN" dirty="0"/>
              <a:t>target</a:t>
            </a:r>
            <a:r>
              <a:rPr lang="zh-CN" altLang="en-US" dirty="0"/>
              <a:t>：目标页面打开方式（_self：在同一个网页中显示，默认；_blank：在新的窗口中打开）</a:t>
            </a:r>
            <a:endParaRPr lang="zh-CN" altLang="en-US" dirty="0"/>
          </a:p>
          <a:p>
            <a:pPr lvl="1"/>
            <a:r>
              <a:rPr lang="zh-CN" altLang="en-US" dirty="0"/>
              <a:t>链接外部文件（网址），链接到外部文件</a:t>
            </a:r>
            <a:endParaRPr lang="zh-CN" altLang="en-US" dirty="0"/>
          </a:p>
          <a:p>
            <a:pPr lvl="1"/>
            <a:r>
              <a:rPr lang="zh-CN" altLang="en-US" dirty="0"/>
              <a:t>锚链接，链接到锚点，在本页面或者其他页面的的不同位置进行跳转</a:t>
            </a:r>
            <a:endParaRPr lang="zh-CN" altLang="en-US" dirty="0"/>
          </a:p>
          <a:p>
            <a:pPr lvl="1"/>
            <a:r>
              <a:rPr lang="zh-CN" altLang="en-US" dirty="0"/>
              <a:t>邮件链接，链接到默认邮件系统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字体标签和超链接标签：</a:t>
            </a:r>
            <a:r>
              <a:rPr kumimoji="1" lang="en-US" altLang="zh-CN" cap="none" dirty="0"/>
              <a:t>html-</a:t>
            </a:r>
            <a:r>
              <a:rPr kumimoji="1" lang="zh-CN" altLang="en-US" cap="none" dirty="0">
                <a:solidFill>
                  <a:srgbClr val="5C307D"/>
                </a:solidFill>
                <a:uFillTx/>
              </a:rPr>
              <a:t>font&amp;hyperlink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8510" y="1608455"/>
            <a:ext cx="59766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排版标签一般用于对文字内容排版，常见标签如下：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116570" y="2162175"/>
          <a:ext cx="299339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695"/>
                <a:gridCol w="1496695"/>
              </a:tblGrid>
              <a:tr h="335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&amp;nbsp;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空格</a:t>
                      </a:r>
                      <a:endParaRPr lang="en-US" altLang="zh-CN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&amp;lt;</a:t>
                      </a:r>
                      <a:endParaRPr lang="en-US" altLang="zh-CN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en-US" altLang="zh-CN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&amp;gt;</a:t>
                      </a:r>
                      <a:endParaRPr lang="en-US" altLang="zh-CN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en-US" altLang="zh-CN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78510" y="2162175"/>
            <a:ext cx="10874375" cy="3516630"/>
          </a:xfrm>
        </p:spPr>
        <p:txBody>
          <a:bodyPr>
            <a:normAutofit fontScale="97500" lnSpcReduction="10000"/>
          </a:bodyPr>
          <a:lstStyle/>
          <a:p>
            <a:r>
              <a:rPr lang="zh-CN" altLang="en-US" b="1">
                <a:sym typeface="+mn-ea"/>
              </a:rPr>
              <a:t>&lt;img src="图片的 </a:t>
            </a:r>
            <a:r>
              <a:rPr lang="en-US" altLang="zh-CN" b="1">
                <a:sym typeface="+mn-ea"/>
              </a:rPr>
              <a:t>url[1]</a:t>
            </a:r>
            <a:r>
              <a:rPr lang="zh-CN" altLang="en-US" b="1">
                <a:sym typeface="+mn-ea"/>
              </a:rPr>
              <a:t>" &gt;</a:t>
            </a:r>
            <a:r>
              <a:rPr lang="zh-CN" altLang="en-US">
                <a:sym typeface="+mn-ea"/>
              </a:rPr>
              <a:t> </a:t>
            </a:r>
            <a:endParaRPr lang="zh-CN" altLang="en-US" b="1">
              <a:sym typeface="+mn-ea"/>
            </a:endParaRPr>
          </a:p>
          <a:p>
            <a:pPr lvl="1"/>
            <a:r>
              <a:rPr lang="en-US" altLang="zh-CN" b="1" dirty="0"/>
              <a:t>src</a:t>
            </a:r>
            <a:r>
              <a:rPr lang="zh-CN" altLang="en-US" dirty="0"/>
              <a:t>，图片资源路径 </a:t>
            </a:r>
            <a:r>
              <a:rPr lang="en-US" altLang="zh-CN" dirty="0"/>
              <a:t>(source)</a:t>
            </a:r>
            <a:r>
              <a:rPr lang="zh-CN" altLang="en-US" dirty="0"/>
              <a:t>，包括绝对路径和相对路径：</a:t>
            </a:r>
            <a:endParaRPr lang="zh-CN" altLang="en-US" dirty="0"/>
          </a:p>
          <a:p>
            <a:pPr lvl="2"/>
            <a:r>
              <a:rPr lang="zh-CN" altLang="en-US" dirty="0"/>
              <a:t>相对路径：相对当前页面所在的路径。两个标记 . 和 .. 分表代表当前目录和上一层目录。如 </a:t>
            </a:r>
            <a:r>
              <a:rPr lang="en-US" altLang="zh-CN" dirty="0"/>
              <a:t>&lt;</a:t>
            </a:r>
            <a:r>
              <a:rPr lang="zh-CN" altLang="en-US" dirty="0"/>
              <a:t>img src=".</a:t>
            </a:r>
            <a:r>
              <a:rPr lang="en-US" altLang="zh-CN" dirty="0"/>
              <a:t>/imgs/1</a:t>
            </a:r>
            <a:r>
              <a:rPr lang="zh-CN" altLang="en-US" dirty="0"/>
              <a:t>.</a:t>
            </a:r>
            <a:r>
              <a:rPr lang="en-US" altLang="zh-CN" dirty="0"/>
              <a:t>png</a:t>
            </a:r>
            <a:r>
              <a:rPr lang="zh-CN" altLang="en-US" dirty="0"/>
              <a:t>"&gt;</a:t>
            </a:r>
            <a:endParaRPr lang="zh-CN" altLang="en-US" dirty="0"/>
          </a:p>
          <a:p>
            <a:pPr lvl="2"/>
            <a:r>
              <a:rPr lang="zh-CN" altLang="en-US" dirty="0"/>
              <a:t>绝对路径：网络路径或以根目录（</a:t>
            </a:r>
            <a:r>
              <a:rPr lang="en-US" altLang="zh-CN" dirty="0"/>
              <a:t>/</a:t>
            </a:r>
            <a:r>
              <a:rPr lang="zh-CN" altLang="en-US" dirty="0"/>
              <a:t>）或盘符号开始的路径，如：</a:t>
            </a:r>
            <a:endParaRPr lang="zh-CN" altLang="en-US" dirty="0"/>
          </a:p>
          <a:p>
            <a:pPr lvl="3"/>
            <a:r>
              <a:rPr lang="zh-CN" altLang="en-US" dirty="0"/>
              <a:t>网络路径：&lt;img src="https://www.tsinghua.edu.cn/image/banner07.jpg"&gt;</a:t>
            </a:r>
            <a:endParaRPr lang="zh-CN" altLang="en-US" dirty="0"/>
          </a:p>
          <a:p>
            <a:pPr lvl="3"/>
            <a:r>
              <a:rPr lang="zh-CN" altLang="en-US" dirty="0"/>
              <a:t>盘符开始：&lt;img src="C:\Users\</a:t>
            </a:r>
            <a:r>
              <a:rPr lang="en-US" altLang="zh-CN" dirty="0"/>
              <a:t>username</a:t>
            </a:r>
            <a:r>
              <a:rPr lang="zh-CN" altLang="en-US" dirty="0"/>
              <a:t>\Desktop\html\</a:t>
            </a:r>
            <a:r>
              <a:rPr lang="en-US" altLang="zh-CN" dirty="0"/>
              <a:t>imgs</a:t>
            </a:r>
            <a:r>
              <a:rPr lang="zh-CN" altLang="en-US" dirty="0"/>
              <a:t>\1.</a:t>
            </a:r>
            <a:r>
              <a:rPr lang="en-US" altLang="zh-CN" dirty="0"/>
              <a:t>png</a:t>
            </a:r>
            <a:r>
              <a:rPr lang="zh-CN" altLang="en-US" dirty="0"/>
              <a:t>"&gt;</a:t>
            </a:r>
            <a:r>
              <a:rPr lang="en-US" altLang="zh-CN" dirty="0"/>
              <a:t>[2]</a:t>
            </a:r>
            <a:endParaRPr lang="zh-CN" altLang="en-US" sz="1200" b="1">
              <a:sym typeface="+mn-ea"/>
            </a:endParaRPr>
          </a:p>
          <a:p>
            <a:pPr lvl="1"/>
            <a:r>
              <a:rPr lang="en-US" altLang="zh-CN" b="1" dirty="0">
                <a:sym typeface="+mn-ea"/>
              </a:rPr>
              <a:t>width/height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width </a:t>
            </a:r>
            <a:r>
              <a:rPr lang="zh-CN" altLang="en-US" dirty="0">
                <a:sym typeface="+mn-ea"/>
              </a:rPr>
              <a:t>图片宽度，</a:t>
            </a:r>
            <a:r>
              <a:rPr lang="en-US" altLang="zh-CN" dirty="0">
                <a:sym typeface="+mn-ea"/>
              </a:rPr>
              <a:t>height </a:t>
            </a:r>
            <a:r>
              <a:rPr lang="zh-CN" altLang="en-US" dirty="0">
                <a:sym typeface="+mn-ea"/>
              </a:rPr>
              <a:t>图片高度，单位是像素</a:t>
            </a:r>
            <a:r>
              <a:rPr lang="en-US" altLang="zh-CN" dirty="0">
                <a:sym typeface="+mn-ea"/>
              </a:rPr>
              <a:t>(px)</a:t>
            </a:r>
            <a:r>
              <a:rPr lang="zh-CN" altLang="en-US" dirty="0">
                <a:sym typeface="+mn-ea"/>
              </a:rPr>
              <a:t>，或百分比</a:t>
            </a:r>
            <a:r>
              <a:rPr lang="en-US" altLang="zh-CN" dirty="0">
                <a:sym typeface="+mn-ea"/>
              </a:rPr>
              <a:t>。如果要想保证图片等比例缩放，请只设置width和height中其中一个。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b="1" dirty="0">
                <a:sym typeface="+mn-ea"/>
              </a:rPr>
              <a:t>title</a:t>
            </a:r>
            <a:r>
              <a:rPr lang="en-US" altLang="zh-CN" dirty="0">
                <a:sym typeface="+mn-ea"/>
              </a:rPr>
              <a:t>，提示性文本。鼠标悬停时出现的文本。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b="1" dirty="0">
                <a:sym typeface="+mn-ea"/>
              </a:rPr>
              <a:t>alt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当图片无法显示的时候，代替 (alternate) 图片显示的内容。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b="1" dirty="0">
                <a:sym typeface="+mn-ea"/>
              </a:rPr>
              <a:t>align</a:t>
            </a:r>
            <a:r>
              <a:rPr lang="zh-CN" altLang="en-US" dirty="0">
                <a:sym typeface="+mn-ea"/>
              </a:rPr>
              <a:t>，图片和周围文字的相对位置。属性取值可以是：bottom（默认）、center、top、left、right。</a:t>
            </a:r>
            <a:endParaRPr lang="zh-CN" altLang="en-US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kumimoji="1" lang="zh-CN" altLang="en-US" dirty="0"/>
              <a:t>图片标签：</a:t>
            </a:r>
            <a:r>
              <a:rPr kumimoji="1" lang="en-US" altLang="zh-CN" cap="none" dirty="0"/>
              <a:t>html-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img.html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8510" y="1608455"/>
            <a:ext cx="59766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图片标签为 </a:t>
            </a:r>
            <a:r>
              <a:rPr lang="en-US" altLang="zh-CN"/>
              <a:t>&lt;img&gt;</a:t>
            </a:r>
            <a:r>
              <a:rPr lang="zh-CN" altLang="en-US"/>
              <a:t>，其常用属性如下：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78510" y="5998845"/>
            <a:ext cx="6837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[1] url</a:t>
            </a:r>
            <a:r>
              <a:rPr lang="zh-CN" altLang="en-US" sz="1600"/>
              <a:t>：</a:t>
            </a:r>
            <a:r>
              <a:rPr sz="1600"/>
              <a:t>统一资源定位符</a:t>
            </a:r>
            <a:r>
              <a:rPr lang="zh-CN" sz="1600"/>
              <a:t>，就是一个给定的独特资源在 Web 上的地址。</a:t>
            </a:r>
            <a:endParaRPr lang="zh-CN" sz="1600"/>
          </a:p>
          <a:p>
            <a:r>
              <a:rPr lang="en-US" altLang="zh-CN" sz="1600"/>
              <a:t>[2] windows </a:t>
            </a:r>
            <a:r>
              <a:rPr lang="zh-CN" altLang="en-US" sz="1600"/>
              <a:t>中分隔符号为 </a:t>
            </a:r>
            <a:r>
              <a:rPr lang="en-US" altLang="zh-CN" sz="1600"/>
              <a:t>\，macOS </a:t>
            </a:r>
            <a:r>
              <a:rPr lang="zh-CN" altLang="en-US" sz="1600"/>
              <a:t>和其他类 </a:t>
            </a:r>
            <a:r>
              <a:rPr lang="en-US" altLang="zh-CN" sz="1600"/>
              <a:t>Unix </a:t>
            </a:r>
            <a:r>
              <a:rPr lang="zh-CN" altLang="en-US" sz="1600"/>
              <a:t>系统为 </a:t>
            </a:r>
            <a:r>
              <a:rPr lang="en-US" altLang="zh-CN" sz="1600"/>
              <a:t>/。 </a:t>
            </a:r>
            <a:endParaRPr lang="en-US" altLang="zh-CN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三、</a:t>
            </a:r>
            <a:r>
              <a:rPr altLang="zh-CN">
                <a:sym typeface="+mn-ea"/>
              </a:rPr>
              <a:t>CSS</a:t>
            </a:r>
            <a:endParaRPr altLang="zh-CN"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常用 </a:t>
            </a:r>
            <a:r>
              <a:rPr lang="en-US" altLang="zh-CN" dirty="0"/>
              <a:t>css </a:t>
            </a:r>
            <a:r>
              <a:rPr lang="zh-CN" altLang="en-US" dirty="0"/>
              <a:t>属性</a:t>
            </a:r>
            <a:endParaRPr lang="en-US" altLang="zh-CN" dirty="0"/>
          </a:p>
          <a:p>
            <a:r>
              <a:rPr lang="zh-CN" altLang="en-US" dirty="0"/>
              <a:t>样式表和选择器</a:t>
            </a:r>
            <a:endParaRPr lang="en-US" altLang="zh-CN" dirty="0"/>
          </a:p>
          <a:p>
            <a:r>
              <a:rPr lang="zh-CN" altLang="en-US" dirty="0"/>
              <a:t>盒模型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405" y="1608455"/>
            <a:ext cx="10529570" cy="1197610"/>
          </a:xfrm>
        </p:spPr>
        <p:txBody>
          <a:bodyPr>
            <a:normAutofit/>
          </a:bodyPr>
          <a:lstStyle/>
          <a:p>
            <a:r>
              <a:rPr lang="zh-CN" altLang="en-US" b="1">
                <a:sym typeface="+mn-ea"/>
              </a:rPr>
              <a:t>CSS</a:t>
            </a:r>
            <a:r>
              <a:rPr lang="zh-CN" altLang="en-US">
                <a:sym typeface="+mn-ea"/>
              </a:rPr>
              <a:t>：Cascading Style Sheet，层叠样式表。CSS 的作用就是给 HTML 页面标签添加各种样式，定义网页的显示效果。</a:t>
            </a:r>
            <a:endParaRPr lang="zh-CN" altLang="en-US">
              <a:sym typeface="+mn-ea"/>
            </a:endParaRPr>
          </a:p>
          <a:p>
            <a:endParaRPr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kumimoji="1" lang="en-US" altLang="zh-CN" cap="none" dirty="0"/>
              <a:t>CSS</a:t>
            </a:r>
            <a:r>
              <a:rPr kumimoji="1" lang="zh-CN" altLang="en-US" cap="none" dirty="0"/>
              <a:t>：</a:t>
            </a:r>
            <a:r>
              <a:rPr kumimoji="1" lang="en-US" altLang="zh-CN" cap="none" dirty="0"/>
              <a:t>css-test.html</a:t>
            </a:r>
            <a:endParaRPr kumimoji="1" lang="en-US" altLang="zh-CN" cap="none" dirty="0"/>
          </a:p>
        </p:txBody>
      </p:sp>
      <p:pic>
        <p:nvPicPr>
          <p:cNvPr id="4" name="图片 3" descr="截屏2021-08-23 下午7.00.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" y="2227580"/>
            <a:ext cx="6198870" cy="42303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54555" y="3773805"/>
            <a:ext cx="280035" cy="180975"/>
          </a:xfrm>
          <a:prstGeom prst="rect">
            <a:avLst/>
          </a:prstGeom>
          <a:noFill/>
          <a:ln w="1905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肘形连接符 5"/>
          <p:cNvCxnSpPr>
            <a:stCxn id="5" idx="3"/>
          </p:cNvCxnSpPr>
          <p:nvPr/>
        </p:nvCxnSpPr>
        <p:spPr>
          <a:xfrm flipV="1">
            <a:off x="2434590" y="2811780"/>
            <a:ext cx="5742305" cy="1052830"/>
          </a:xfrm>
          <a:prstGeom prst="bentConnector3">
            <a:avLst>
              <a:gd name="adj1" fmla="val 50006"/>
            </a:avLst>
          </a:prstGeom>
          <a:ln w="19050">
            <a:solidFill>
              <a:schemeClr val="accent6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166100" y="2627630"/>
            <a:ext cx="1123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选择器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487930" y="3970020"/>
            <a:ext cx="393065" cy="180975"/>
          </a:xfrm>
          <a:prstGeom prst="rect">
            <a:avLst/>
          </a:prstGeom>
          <a:noFill/>
          <a:ln w="1905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26410" y="3970020"/>
            <a:ext cx="393065" cy="180340"/>
          </a:xfrm>
          <a:prstGeom prst="rect">
            <a:avLst/>
          </a:prstGeom>
          <a:noFill/>
          <a:ln w="1905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肘形连接符 9"/>
          <p:cNvCxnSpPr>
            <a:stCxn id="8" idx="2"/>
            <a:endCxn id="15" idx="1"/>
          </p:cNvCxnSpPr>
          <p:nvPr/>
        </p:nvCxnSpPr>
        <p:spPr>
          <a:xfrm rot="5400000" flipV="1">
            <a:off x="5109528" y="1726248"/>
            <a:ext cx="631825" cy="5481320"/>
          </a:xfrm>
          <a:prstGeom prst="bentConnector2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166100" y="3872230"/>
            <a:ext cx="1137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属性值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166100" y="4598670"/>
            <a:ext cx="1123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属性名</a:t>
            </a:r>
            <a:endParaRPr lang="zh-CN" altLang="en-US"/>
          </a:p>
        </p:txBody>
      </p:sp>
      <p:sp>
        <p:nvSpPr>
          <p:cNvPr id="16" name="右大括号 15"/>
          <p:cNvSpPr/>
          <p:nvPr/>
        </p:nvSpPr>
        <p:spPr>
          <a:xfrm>
            <a:off x="9152890" y="3864610"/>
            <a:ext cx="151130" cy="1202055"/>
          </a:xfrm>
          <a:prstGeom prst="rightBrac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465945" y="4283075"/>
            <a:ext cx="2626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成对出现，</a:t>
            </a:r>
            <a:r>
              <a:rPr lang="en-US" altLang="zh-CN"/>
              <a:t>key: value</a:t>
            </a:r>
            <a:endParaRPr lang="en-US" altLang="zh-CN"/>
          </a:p>
        </p:txBody>
      </p:sp>
      <p:cxnSp>
        <p:nvCxnSpPr>
          <p:cNvPr id="18" name="肘形连接符 17"/>
          <p:cNvCxnSpPr>
            <a:stCxn id="5" idx="2"/>
          </p:cNvCxnSpPr>
          <p:nvPr/>
        </p:nvCxnSpPr>
        <p:spPr>
          <a:xfrm rot="5400000">
            <a:off x="1195070" y="4819650"/>
            <a:ext cx="1964690" cy="234950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170940" y="4542155"/>
            <a:ext cx="1123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>
                <a:solidFill>
                  <a:schemeClr val="accent3"/>
                </a:solidFill>
              </a:rPr>
              <a:t>对应</a:t>
            </a:r>
            <a:endParaRPr lang="zh-CN" altLang="en-US">
              <a:solidFill>
                <a:schemeClr val="accent3"/>
              </a:solidFill>
            </a:endParaRPr>
          </a:p>
        </p:txBody>
      </p:sp>
      <p:pic>
        <p:nvPicPr>
          <p:cNvPr id="21" name="图片 20" descr="截屏2021-08-23 下午7.10.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485" y="5208905"/>
            <a:ext cx="6694170" cy="46799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7935595" y="5676265"/>
            <a:ext cx="11239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/>
              <a:t>效果</a:t>
            </a:r>
            <a:endParaRPr lang="zh-CN" altLang="en-US" sz="1600"/>
          </a:p>
        </p:txBody>
      </p:sp>
      <p:sp>
        <p:nvSpPr>
          <p:cNvPr id="23" name="文本框 22"/>
          <p:cNvSpPr txBox="1"/>
          <p:nvPr/>
        </p:nvSpPr>
        <p:spPr>
          <a:xfrm>
            <a:off x="3634740" y="6457950"/>
            <a:ext cx="11239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css.html</a:t>
            </a:r>
            <a:endParaRPr lang="en-US" altLang="zh-CN" sz="1600"/>
          </a:p>
        </p:txBody>
      </p:sp>
      <p:cxnSp>
        <p:nvCxnSpPr>
          <p:cNvPr id="24" name="直接箭头连接符 23"/>
          <p:cNvCxnSpPr>
            <a:stCxn id="9" idx="3"/>
            <a:endCxn id="14" idx="1"/>
          </p:cNvCxnSpPr>
          <p:nvPr/>
        </p:nvCxnSpPr>
        <p:spPr>
          <a:xfrm flipV="1">
            <a:off x="3419475" y="4056380"/>
            <a:ext cx="4746625" cy="381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0081895" y="2177415"/>
            <a:ext cx="1395095" cy="119888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/>
              <a:t>选择器 {</a:t>
            </a:r>
            <a:endParaRPr lang="zh-CN" altLang="en-US"/>
          </a:p>
          <a:p>
            <a:r>
              <a:rPr lang="zh-CN" altLang="en-US"/>
              <a:t>    k: v;</a:t>
            </a:r>
            <a:endParaRPr lang="zh-CN" altLang="en-US"/>
          </a:p>
          <a:p>
            <a:r>
              <a:rPr lang="zh-CN" altLang="en-US"/>
              <a:t>    k: v;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217150" y="3376295"/>
            <a:ext cx="11239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CSS </a:t>
            </a:r>
            <a:r>
              <a:rPr lang="zh-CN" altLang="en-US" sz="1600"/>
              <a:t>基本语法格式</a:t>
            </a:r>
            <a:endParaRPr lang="zh-CN" altLang="en-US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8340" y="3050540"/>
            <a:ext cx="10529570" cy="295973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	font-size: 50px; 		/*字体大小*/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	line-height: 30px;      /*行高*/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	font-family: 幼圆,黑体; 	/*字体类型：如果没有幼圆就显示黑体，没有黑体就显示默认*/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	font-style: italic;		/*italic表示斜体，normal表示不倾斜*/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	font-weight: bold;	/*</a:t>
            </a:r>
            <a:r>
              <a:rPr lang="en-US" altLang="zh-CN" dirty="0">
                <a:sym typeface="+mn-ea"/>
              </a:rPr>
              <a:t>bold</a:t>
            </a:r>
            <a:r>
              <a:rPr lang="zh-CN" altLang="en-US" dirty="0">
                <a:sym typeface="+mn-ea"/>
              </a:rPr>
              <a:t>粗体，</a:t>
            </a:r>
            <a:r>
              <a:rPr lang="en-US" altLang="zh-CN" dirty="0">
                <a:sym typeface="+mn-ea"/>
              </a:rPr>
              <a:t>normal</a:t>
            </a:r>
            <a:r>
              <a:rPr lang="zh-CN" altLang="en-US" dirty="0">
                <a:sym typeface="+mn-ea"/>
              </a:rPr>
              <a:t>正常，也可为数字，normal的值相当于400，bold的值相当于700*/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	font-variant: small-caps;  /*小写变大写*/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CSS </a:t>
            </a:r>
            <a:r>
              <a:rPr kumimoji="1" lang="zh-CN" altLang="en-US" dirty="0"/>
              <a:t>字体属性：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css-</a:t>
            </a:r>
            <a:r>
              <a:rPr kumimoji="1" lang="en-US" altLang="zh-CN" cap="none" dirty="0">
                <a:uFillTx/>
                <a:sym typeface="+mn-ea"/>
              </a:rPr>
              <a:t>attribute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8510" y="1608455"/>
            <a:ext cx="985901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/>
              <a:t>CSS </a:t>
            </a:r>
            <a:r>
              <a:rPr lang="zh-CN" altLang="en-US" b="1" dirty="0"/>
              <a:t>的单位</a:t>
            </a:r>
            <a:r>
              <a:rPr lang="zh-CN" altLang="en-US" dirty="0"/>
              <a:t>：绝对单位有 in（英寸）=2.54cm=25.4mm=72pt（英镑）=6pc（皮卡）；</a:t>
            </a:r>
            <a:endParaRPr lang="zh-CN" altLang="en-US" dirty="0"/>
          </a:p>
          <a:p>
            <a:r>
              <a:rPr lang="en-US" altLang="zh-CN" dirty="0"/>
              <a:t>			</a:t>
            </a:r>
            <a:r>
              <a:rPr lang="zh-CN" altLang="en-US" dirty="0"/>
              <a:t>相对单位有 </a:t>
            </a:r>
            <a:r>
              <a:rPr lang="en-US" altLang="zh-CN" dirty="0">
                <a:solidFill>
                  <a:srgbClr val="00B050"/>
                </a:solidFill>
              </a:rPr>
              <a:t>px</a:t>
            </a:r>
            <a:r>
              <a:rPr lang="zh-CN" altLang="en-US" dirty="0"/>
              <a:t>（像素，常用）、</a:t>
            </a:r>
            <a:r>
              <a:rPr lang="en-US" altLang="zh-CN" dirty="0" err="1"/>
              <a:t>em</a:t>
            </a:r>
            <a:r>
              <a:rPr lang="zh-CN" altLang="en-US" dirty="0"/>
              <a:t>（印刷单位，相当于12个点）、</a:t>
            </a:r>
            <a:r>
              <a:rPr lang="en-US" altLang="zh-CN" dirty="0">
                <a:solidFill>
                  <a:srgbClr val="00B050"/>
                </a:solidFill>
              </a:rPr>
              <a:t>%</a:t>
            </a:r>
            <a:r>
              <a:rPr lang="zh-CN" altLang="en-US" dirty="0"/>
              <a:t>（常用）。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字体属性一般用于设置文本的样式，包括颜色</a:t>
            </a:r>
            <a:r>
              <a:rPr lang="en-US" altLang="zh-CN" dirty="0"/>
              <a:t>/</a:t>
            </a:r>
            <a:r>
              <a:rPr lang="zh-CN" altLang="en-US" dirty="0"/>
              <a:t>字体</a:t>
            </a:r>
            <a:r>
              <a:rPr lang="en-US" altLang="zh-CN" dirty="0"/>
              <a:t>/</a:t>
            </a:r>
            <a:r>
              <a:rPr lang="zh-CN" altLang="en-US" dirty="0"/>
              <a:t>大小等，常见属性如下：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78510" y="5998845"/>
            <a:ext cx="68370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通常约定字体大小和行高都为</a:t>
            </a:r>
            <a:r>
              <a:rPr lang="zh-CN" altLang="en-US" sz="1600" b="1" dirty="0">
                <a:solidFill>
                  <a:srgbClr val="00B050"/>
                </a:solidFill>
              </a:rPr>
              <a:t>偶数</a:t>
            </a:r>
            <a:r>
              <a:rPr lang="zh-CN" altLang="en-US" sz="1600" dirty="0"/>
              <a:t>，保证字体在行内居中。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405" y="1608455"/>
            <a:ext cx="10529570" cy="5072380"/>
          </a:xfrm>
        </p:spPr>
        <p:txBody>
          <a:bodyPr>
            <a:normAutofit fontScale="97500" lnSpcReduction="10000"/>
          </a:bodyPr>
          <a:lstStyle/>
          <a:p>
            <a:r>
              <a:rPr lang="zh-CN" altLang="en-US" dirty="0">
                <a:sym typeface="+mn-ea"/>
              </a:rPr>
              <a:t>letter-spacing: 0.5cm;    </a:t>
            </a:r>
            <a:r>
              <a:rPr lang="en-US" altLang="zh-CN" dirty="0">
                <a:sym typeface="+mn-ea"/>
              </a:rPr>
              <a:t>/*</a:t>
            </a:r>
            <a:r>
              <a:rPr lang="zh-CN" altLang="en-US" dirty="0">
                <a:sym typeface="+mn-ea"/>
              </a:rPr>
              <a:t>单个字母之间的间距</a:t>
            </a:r>
            <a:r>
              <a:rPr lang="en-US" altLang="zh-CN" dirty="0">
                <a:sym typeface="+mn-ea"/>
              </a:rPr>
              <a:t>*/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word-spacing: 1cm;    </a:t>
            </a:r>
            <a:r>
              <a:rPr lang="en-US" altLang="zh-CN" dirty="0">
                <a:sym typeface="+mn-ea"/>
              </a:rPr>
              <a:t>/*</a:t>
            </a:r>
            <a:r>
              <a:rPr lang="zh-CN" altLang="en-US" dirty="0">
                <a:sym typeface="+mn-ea"/>
              </a:rPr>
              <a:t>单词之间的间距</a:t>
            </a:r>
            <a:r>
              <a:rPr lang="en-US" altLang="zh-CN" dirty="0">
                <a:sym typeface="+mn-ea"/>
              </a:rPr>
              <a:t>*/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text-decoration: none;     </a:t>
            </a:r>
            <a:r>
              <a:rPr lang="en-US" altLang="zh-CN" dirty="0">
                <a:sym typeface="+mn-ea"/>
              </a:rPr>
              <a:t>/*</a:t>
            </a:r>
            <a:r>
              <a:rPr lang="zh-CN" altLang="en-US" dirty="0">
                <a:sym typeface="+mn-ea"/>
              </a:rPr>
              <a:t>字体修饰：none 去掉下划线、underline 下划线、line-through 中划线、overline 上划线</a:t>
            </a:r>
            <a:r>
              <a:rPr lang="en-US" altLang="zh-CN" dirty="0">
                <a:sym typeface="+mn-ea"/>
              </a:rPr>
              <a:t>*/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text-transform: lowercase;     </a:t>
            </a:r>
            <a:r>
              <a:rPr lang="en-US" altLang="zh-CN" dirty="0">
                <a:sym typeface="+mn-ea"/>
              </a:rPr>
              <a:t>/*</a:t>
            </a:r>
            <a:r>
              <a:rPr lang="zh-CN" altLang="en-US" dirty="0">
                <a:sym typeface="+mn-ea"/>
              </a:rPr>
              <a:t>单词字体大小写。uppercase大写、lowercase小写</a:t>
            </a:r>
            <a:r>
              <a:rPr lang="en-US" altLang="zh-CN" dirty="0">
                <a:sym typeface="+mn-ea"/>
              </a:rPr>
              <a:t>*/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color: red;    </a:t>
            </a:r>
            <a:r>
              <a:rPr lang="en-US" altLang="zh-CN" dirty="0">
                <a:sym typeface="+mn-ea"/>
              </a:rPr>
              <a:t>/*</a:t>
            </a:r>
            <a:r>
              <a:rPr lang="zh-CN" altLang="en-US" dirty="0">
                <a:sym typeface="+mn-ea"/>
              </a:rPr>
              <a:t>字体颜色</a:t>
            </a:r>
            <a:r>
              <a:rPr lang="en-US" altLang="zh-CN" dirty="0">
                <a:sym typeface="+mn-ea"/>
              </a:rPr>
              <a:t>*/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text-align: center;      </a:t>
            </a:r>
            <a:r>
              <a:rPr lang="en-US" altLang="zh-CN" dirty="0">
                <a:sym typeface="+mn-ea"/>
              </a:rPr>
              <a:t>/*</a:t>
            </a:r>
            <a:r>
              <a:rPr lang="zh-CN" altLang="en-US" dirty="0">
                <a:sym typeface="+mn-ea"/>
              </a:rPr>
              <a:t>在当前容器中的对齐方式。属性值可以是：left、right、center（在当前容器的中间）、justify</a:t>
            </a:r>
            <a:r>
              <a:rPr lang="en-US" altLang="zh-CN" dirty="0">
                <a:sym typeface="+mn-ea"/>
              </a:rPr>
              <a:t>*/</a:t>
            </a:r>
            <a:endParaRPr lang="en-US" altLang="zh-CN" dirty="0">
              <a:sym typeface="+mn-ea"/>
            </a:endParaRPr>
          </a:p>
          <a:p>
            <a:r>
              <a:rPr lang="zh-CN" altLang="en-US" sz="1800" b="1" dirty="0">
                <a:sym typeface="+mn-ea"/>
              </a:rPr>
              <a:t>overflow</a:t>
            </a:r>
            <a:r>
              <a:rPr lang="en-US" altLang="zh-CN" sz="1800" dirty="0">
                <a:sym typeface="+mn-ea"/>
              </a:rPr>
              <a:t>: </a:t>
            </a:r>
            <a:r>
              <a:rPr lang="zh-CN" altLang="en-US" sz="1800" dirty="0">
                <a:sym typeface="+mn-ea"/>
              </a:rPr>
              <a:t>超出范围的内容要怎么处理</a:t>
            </a:r>
            <a:endParaRPr lang="en-US" altLang="zh-CN" sz="1800" dirty="0">
              <a:sym typeface="+mn-ea"/>
            </a:endParaRPr>
          </a:p>
          <a:p>
            <a:pPr lvl="1"/>
            <a:r>
              <a:rPr lang="zh-CN" altLang="en-US" sz="1800" dirty="0">
                <a:sym typeface="+mn-ea"/>
              </a:rPr>
              <a:t>overflow: </a:t>
            </a:r>
            <a:r>
              <a:rPr lang="en-US" altLang="zh-CN" sz="1800" dirty="0">
                <a:sym typeface="+mn-ea"/>
              </a:rPr>
              <a:t>visible</a:t>
            </a:r>
            <a:r>
              <a:rPr lang="zh-CN" altLang="en-US" sz="1800" dirty="0">
                <a:sym typeface="+mn-ea"/>
              </a:rPr>
              <a:t>;    </a:t>
            </a:r>
            <a:r>
              <a:rPr lang="en-US" altLang="zh-CN" sz="1800" dirty="0">
                <a:sym typeface="+mn-ea"/>
              </a:rPr>
              <a:t>/*</a:t>
            </a:r>
            <a:r>
              <a:rPr lang="zh-CN" altLang="en-US" sz="1800" dirty="0">
                <a:sym typeface="+mn-ea"/>
              </a:rPr>
              <a:t>visible：默认值。多余的内容不剪切也不添加滚动条，会全部显示出来</a:t>
            </a:r>
            <a:r>
              <a:rPr lang="en-US" altLang="zh-CN" sz="1800" dirty="0">
                <a:sym typeface="+mn-ea"/>
              </a:rPr>
              <a:t>*/</a:t>
            </a:r>
            <a:endParaRPr lang="en-US" altLang="zh-CN" sz="1800" dirty="0">
              <a:sym typeface="+mn-ea"/>
            </a:endParaRPr>
          </a:p>
          <a:p>
            <a:pPr lvl="1"/>
            <a:r>
              <a:rPr lang="zh-CN" altLang="en-US" sz="1800" dirty="0">
                <a:sym typeface="+mn-ea"/>
              </a:rPr>
              <a:t>overflow: </a:t>
            </a:r>
            <a:r>
              <a:rPr lang="en-US" altLang="zh-CN" sz="1800" dirty="0">
                <a:sym typeface="+mn-ea"/>
              </a:rPr>
              <a:t>hidden</a:t>
            </a:r>
            <a:r>
              <a:rPr lang="zh-CN" altLang="en-US" sz="1800" dirty="0">
                <a:sym typeface="+mn-ea"/>
              </a:rPr>
              <a:t>;    </a:t>
            </a:r>
            <a:r>
              <a:rPr lang="en-US" altLang="zh-CN" sz="1800" dirty="0">
                <a:sym typeface="+mn-ea"/>
              </a:rPr>
              <a:t>/*</a:t>
            </a:r>
            <a:r>
              <a:rPr lang="zh-CN" altLang="en-US" sz="1800" dirty="0">
                <a:sym typeface="+mn-ea"/>
              </a:rPr>
              <a:t>hidden：不显示超过对象尺寸的内容</a:t>
            </a:r>
            <a:r>
              <a:rPr lang="en-US" altLang="zh-CN" sz="1800" dirty="0">
                <a:sym typeface="+mn-ea"/>
              </a:rPr>
              <a:t>*/</a:t>
            </a:r>
            <a:endParaRPr lang="en-US" altLang="zh-CN" sz="1800" dirty="0">
              <a:sym typeface="+mn-ea"/>
            </a:endParaRPr>
          </a:p>
          <a:p>
            <a:pPr lvl="1"/>
            <a:r>
              <a:rPr lang="zh-CN" altLang="en-US" sz="1800" dirty="0">
                <a:sym typeface="+mn-ea"/>
              </a:rPr>
              <a:t>overflow: auto;    </a:t>
            </a:r>
            <a:r>
              <a:rPr lang="en-US" altLang="zh-CN" sz="1800" dirty="0">
                <a:sym typeface="+mn-ea"/>
              </a:rPr>
              <a:t>/*</a:t>
            </a:r>
            <a:r>
              <a:rPr lang="zh-CN" altLang="en-US" sz="1800" dirty="0">
                <a:sym typeface="+mn-ea"/>
              </a:rPr>
              <a:t>auto：如果内容不超出，则不显示滚动条；如果内容超出，则显示滚动条</a:t>
            </a:r>
            <a:r>
              <a:rPr lang="en-US" altLang="zh-CN" sz="1800" dirty="0">
                <a:sym typeface="+mn-ea"/>
              </a:rPr>
              <a:t>*/</a:t>
            </a:r>
            <a:endParaRPr lang="en-US" altLang="zh-CN" sz="1800" dirty="0">
              <a:sym typeface="+mn-ea"/>
            </a:endParaRPr>
          </a:p>
          <a:p>
            <a:pPr lvl="1"/>
            <a:r>
              <a:rPr lang="zh-CN" altLang="en-US" sz="1800" dirty="0">
                <a:sym typeface="+mn-ea"/>
              </a:rPr>
              <a:t>overflow: </a:t>
            </a:r>
            <a:r>
              <a:rPr lang="en-US" altLang="zh-CN" sz="1800" dirty="0">
                <a:sym typeface="+mn-ea"/>
              </a:rPr>
              <a:t>scroll</a:t>
            </a:r>
            <a:r>
              <a:rPr lang="zh-CN" altLang="en-US" sz="1800" dirty="0">
                <a:sym typeface="+mn-ea"/>
              </a:rPr>
              <a:t>;    </a:t>
            </a:r>
            <a:r>
              <a:rPr lang="en-US" altLang="zh-CN" sz="1800" dirty="0">
                <a:sym typeface="+mn-ea"/>
              </a:rPr>
              <a:t>/*</a:t>
            </a:r>
            <a:r>
              <a:rPr lang="zh-CN" altLang="en-US" sz="1800" dirty="0">
                <a:sym typeface="+mn-ea"/>
              </a:rPr>
              <a:t>scroll：Windows 平台下，无论内容是否超出，总是显示滚动条。Mac 平台下，和 auto 属性相同</a:t>
            </a:r>
            <a:r>
              <a:rPr lang="en-US" altLang="zh-CN" sz="1800" dirty="0">
                <a:sym typeface="+mn-ea"/>
              </a:rPr>
              <a:t>*/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CSS </a:t>
            </a:r>
            <a:r>
              <a:rPr kumimoji="1" lang="zh-CN" altLang="en-US" dirty="0"/>
              <a:t>文本属性：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css-</a:t>
            </a:r>
            <a:r>
              <a:rPr kumimoji="1" lang="en-US" altLang="zh-CN" cap="none" dirty="0">
                <a:uFillTx/>
                <a:sym typeface="+mn-ea"/>
              </a:rPr>
              <a:t>attribute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405" y="1608455"/>
            <a:ext cx="10529570" cy="4918710"/>
          </a:xfrm>
        </p:spPr>
        <p:txBody>
          <a:bodyPr>
            <a:normAutofit/>
          </a:bodyPr>
          <a:lstStyle/>
          <a:p>
            <a:r>
              <a:rPr lang="en-US" altLang="zh-CN" b="1" dirty="0">
                <a:sym typeface="+mn-ea"/>
              </a:rPr>
              <a:t>cursor</a:t>
            </a:r>
            <a:r>
              <a:rPr lang="en-US" altLang="zh-CN" dirty="0">
                <a:sym typeface="+mn-ea"/>
              </a:rPr>
              <a:t>: </a:t>
            </a:r>
            <a:r>
              <a:rPr lang="en-US" altLang="zh-CN" dirty="0" err="1">
                <a:sym typeface="+mn-ea"/>
              </a:rPr>
              <a:t>鼠标</a:t>
            </a:r>
            <a:r>
              <a:rPr lang="zh-CN" altLang="en-US" dirty="0">
                <a:sym typeface="+mn-ea"/>
              </a:rPr>
              <a:t>箭头</a:t>
            </a:r>
            <a:r>
              <a:rPr lang="en-US" altLang="zh-CN" dirty="0" err="1">
                <a:sym typeface="+mn-ea"/>
              </a:rPr>
              <a:t>属性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sz="1800" dirty="0">
                <a:sym typeface="+mn-ea"/>
              </a:rPr>
              <a:t>cursor: </a:t>
            </a:r>
            <a:r>
              <a:rPr lang="zh-CN" altLang="en-US" sz="1800" dirty="0">
                <a:sym typeface="+mn-ea"/>
              </a:rPr>
              <a:t>auto</a:t>
            </a:r>
            <a:r>
              <a:rPr lang="en-US" altLang="zh-CN" sz="1800" dirty="0">
                <a:sym typeface="+mn-ea"/>
              </a:rPr>
              <a:t>;    /*</a:t>
            </a:r>
            <a:r>
              <a:rPr lang="zh-CN" altLang="en-US" sz="1800" dirty="0">
                <a:sym typeface="+mn-ea"/>
              </a:rPr>
              <a:t>默认值。浏览器根据当前情况自动确定鼠标光标类型</a:t>
            </a:r>
            <a:r>
              <a:rPr lang="en-US" altLang="zh-CN" sz="1800" dirty="0">
                <a:sym typeface="+mn-ea"/>
              </a:rPr>
              <a:t>*/</a:t>
            </a:r>
            <a:endParaRPr lang="zh-CN" altLang="en-US" sz="1800" dirty="0">
              <a:sym typeface="+mn-ea"/>
            </a:endParaRPr>
          </a:p>
          <a:p>
            <a:pPr lvl="1"/>
            <a:r>
              <a:rPr lang="en-US" altLang="zh-CN" sz="1800" dirty="0">
                <a:sym typeface="+mn-ea"/>
              </a:rPr>
              <a:t>cursor: </a:t>
            </a:r>
            <a:r>
              <a:rPr lang="zh-CN" altLang="en-US" sz="1800" dirty="0">
                <a:sym typeface="+mn-ea"/>
              </a:rPr>
              <a:t>pointer</a:t>
            </a:r>
            <a:r>
              <a:rPr lang="en-US" altLang="zh-CN" sz="1800" dirty="0">
                <a:sym typeface="+mn-ea"/>
              </a:rPr>
              <a:t>;    /*</a:t>
            </a:r>
            <a:r>
              <a:rPr lang="zh-CN" altLang="en-US" sz="1800" dirty="0">
                <a:sym typeface="+mn-ea"/>
              </a:rPr>
              <a:t>手形光标。就像通常用户将光标移到超链接上时那样</a:t>
            </a:r>
            <a:r>
              <a:rPr lang="en-US" altLang="zh-CN" sz="1800" dirty="0">
                <a:sym typeface="+mn-ea"/>
              </a:rPr>
              <a:t>*/</a:t>
            </a:r>
            <a:endParaRPr lang="en-US" altLang="zh-CN" dirty="0">
              <a:sym typeface="+mn-ea"/>
            </a:endParaRPr>
          </a:p>
          <a:p>
            <a:r>
              <a:rPr lang="zh-CN" altLang="en-US" b="1" dirty="0">
                <a:sym typeface="+mn-ea"/>
              </a:rPr>
              <a:t>background-color</a:t>
            </a:r>
            <a:r>
              <a:rPr lang="zh-CN" altLang="en-US" dirty="0">
                <a:sym typeface="+mn-ea"/>
              </a:rPr>
              <a:t>：背景颜色的表示方法，注意颜色的表示方法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sz="1800" dirty="0">
                <a:sym typeface="+mn-ea"/>
              </a:rPr>
              <a:t>background-color: red; </a:t>
            </a:r>
            <a:r>
              <a:rPr lang="en-US" altLang="zh-CN" sz="1800" dirty="0">
                <a:sym typeface="+mn-ea"/>
              </a:rPr>
              <a:t>/*</a:t>
            </a:r>
            <a:r>
              <a:rPr lang="zh-CN" altLang="en-US" sz="1800" dirty="0">
                <a:sym typeface="+mn-ea"/>
              </a:rPr>
              <a:t>常见简单颜色可直接用单词表示，如 red、green、blue、orange、gray等</a:t>
            </a:r>
            <a:r>
              <a:rPr lang="en-US" altLang="zh-CN" sz="1800" dirty="0">
                <a:sym typeface="+mn-ea"/>
              </a:rPr>
              <a:t>*/</a:t>
            </a:r>
            <a:endParaRPr lang="zh-CN" altLang="en-US" sz="1800" dirty="0">
              <a:sym typeface="+mn-ea"/>
            </a:endParaRPr>
          </a:p>
          <a:p>
            <a:pPr lvl="1"/>
            <a:r>
              <a:rPr lang="zh-CN" altLang="en-US" sz="1800" dirty="0">
                <a:sym typeface="+mn-ea"/>
              </a:rPr>
              <a:t>background-color: rgb(255,0,0); </a:t>
            </a:r>
            <a:r>
              <a:rPr lang="en-US" altLang="zh-CN" sz="1800" dirty="0">
                <a:sym typeface="+mn-ea"/>
              </a:rPr>
              <a:t>/*RGB </a:t>
            </a:r>
            <a:r>
              <a:rPr lang="zh-CN" altLang="en-US" sz="1800" dirty="0">
                <a:sym typeface="+mn-ea"/>
              </a:rPr>
              <a:t>表示法，RGB 表示三原色“红”red、“绿”green、“蓝”blue。光学显示器中，每个像素都是由三原色的发光原件组成的，靠明亮度不同调成不同的颜色的。r、g、b的值，每个值的取值范围0~255，一共256个值。</a:t>
            </a:r>
            <a:r>
              <a:rPr lang="en-US" altLang="zh-CN" sz="1800" dirty="0">
                <a:sym typeface="+mn-ea"/>
              </a:rPr>
              <a:t>*/</a:t>
            </a:r>
            <a:endParaRPr lang="zh-CN" altLang="en-US" sz="1800" dirty="0">
              <a:sym typeface="+mn-ea"/>
            </a:endParaRPr>
          </a:p>
          <a:p>
            <a:pPr lvl="1"/>
            <a:r>
              <a:rPr lang="zh-CN" altLang="en-US" sz="1800" dirty="0">
                <a:sym typeface="+mn-ea"/>
              </a:rPr>
              <a:t>background-color: #ff0000; </a:t>
            </a:r>
            <a:r>
              <a:rPr lang="en-US" altLang="zh-CN" sz="1800" dirty="0">
                <a:sym typeface="+mn-ea"/>
              </a:rPr>
              <a:t>/*RGB </a:t>
            </a:r>
            <a:r>
              <a:rPr lang="zh-CN" altLang="en-US" sz="1800" dirty="0">
                <a:sym typeface="+mn-ea"/>
              </a:rPr>
              <a:t>的</a:t>
            </a:r>
            <a:r>
              <a:rPr lang="en-US" altLang="zh-CN" sz="1800" dirty="0">
                <a:sym typeface="+mn-ea"/>
              </a:rPr>
              <a:t>16</a:t>
            </a:r>
            <a:r>
              <a:rPr lang="zh-CN" altLang="en-US" sz="1800" dirty="0">
                <a:sym typeface="+mn-ea"/>
              </a:rPr>
              <a:t>进制，按 </a:t>
            </a:r>
            <a:r>
              <a:rPr lang="en-US" altLang="zh-CN" sz="1800" dirty="0">
                <a:sym typeface="+mn-ea"/>
              </a:rPr>
              <a:t>RGB </a:t>
            </a:r>
            <a:r>
              <a:rPr lang="zh-CN" altLang="en-US" sz="1800" dirty="0">
                <a:sym typeface="+mn-ea"/>
              </a:rPr>
              <a:t>的顺序</a:t>
            </a:r>
            <a:r>
              <a:rPr lang="en-US" altLang="zh-CN" sz="1800" dirty="0">
                <a:sym typeface="+mn-ea"/>
              </a:rPr>
              <a:t>*/</a:t>
            </a:r>
            <a:endParaRPr lang="en-US" altLang="zh-CN" sz="1800" dirty="0">
              <a:sym typeface="+mn-ea"/>
            </a:endParaRPr>
          </a:p>
          <a:p>
            <a:pPr lvl="1"/>
            <a:r>
              <a:rPr lang="zh-CN" altLang="en-US" sz="1800" dirty="0">
                <a:sym typeface="+mn-ea"/>
              </a:rPr>
              <a:t>background-color: rgb</a:t>
            </a:r>
            <a:r>
              <a:rPr lang="en-US" altLang="zh-CN" sz="1800" dirty="0">
                <a:sym typeface="+mn-ea"/>
              </a:rPr>
              <a:t>a</a:t>
            </a:r>
            <a:r>
              <a:rPr lang="zh-CN" altLang="en-US" sz="1800" dirty="0">
                <a:sym typeface="+mn-ea"/>
              </a:rPr>
              <a:t>(255,0,</a:t>
            </a:r>
            <a:r>
              <a:rPr lang="en-US" altLang="zh-CN" sz="1800" dirty="0">
                <a:sym typeface="+mn-ea"/>
              </a:rPr>
              <a:t>0,0.3</a:t>
            </a:r>
            <a:r>
              <a:rPr lang="zh-CN" altLang="en-US" sz="1800" dirty="0">
                <a:sym typeface="+mn-ea"/>
              </a:rPr>
              <a:t>); </a:t>
            </a:r>
            <a:r>
              <a:rPr lang="en-US" altLang="zh-CN" sz="1800" dirty="0">
                <a:sym typeface="+mn-ea"/>
              </a:rPr>
              <a:t>/*</a:t>
            </a:r>
            <a:r>
              <a:rPr lang="en-US" altLang="zh-CN" sz="1800" dirty="0" err="1">
                <a:sym typeface="+mn-ea"/>
              </a:rPr>
              <a:t>RGBa</a:t>
            </a:r>
            <a:r>
              <a:rPr lang="en-US" altLang="zh-CN" sz="1800" dirty="0">
                <a:sym typeface="+mn-ea"/>
              </a:rPr>
              <a:t> </a:t>
            </a:r>
            <a:r>
              <a:rPr lang="zh-CN" altLang="en-US" sz="1800" dirty="0">
                <a:sym typeface="+mn-ea"/>
              </a:rPr>
              <a:t>表示法，</a:t>
            </a:r>
            <a:r>
              <a:rPr lang="en-US" altLang="zh-CN" sz="1800" dirty="0">
                <a:sym typeface="+mn-ea"/>
              </a:rPr>
              <a:t>a</a:t>
            </a:r>
            <a:r>
              <a:rPr lang="zh-CN" altLang="en-US" sz="1800" dirty="0">
                <a:sym typeface="+mn-ea"/>
              </a:rPr>
              <a:t>：</a:t>
            </a:r>
            <a:r>
              <a:rPr lang="en-US" altLang="zh-CN" sz="1800" dirty="0">
                <a:sym typeface="+mn-ea"/>
              </a:rPr>
              <a:t>a</a:t>
            </a:r>
            <a:r>
              <a:rPr lang="zh-CN" altLang="en-US" sz="1800" dirty="0">
                <a:sym typeface="+mn-ea"/>
              </a:rPr>
              <a:t>lpha 透明度，取值 </a:t>
            </a:r>
            <a:r>
              <a:rPr lang="en-US" altLang="zh-CN" sz="1800" dirty="0">
                <a:sym typeface="+mn-ea"/>
              </a:rPr>
              <a:t>[0, 1]*/</a:t>
            </a:r>
            <a:endParaRPr lang="en-US" altLang="zh-CN" dirty="0">
              <a:sym typeface="+mn-ea"/>
            </a:endParaRPr>
          </a:p>
          <a:p>
            <a:r>
              <a:rPr lang="en-US" altLang="zh-CN" b="1" dirty="0">
                <a:sym typeface="+mn-ea"/>
              </a:rPr>
              <a:t>border</a:t>
            </a:r>
            <a:r>
              <a:rPr lang="zh-CN" altLang="en-US" dirty="0">
                <a:sym typeface="+mn-ea"/>
              </a:rPr>
              <a:t>：边框样式，按边框</a:t>
            </a:r>
            <a:r>
              <a:rPr lang="zh-CN" altLang="en-US" dirty="0">
                <a:solidFill>
                  <a:srgbClr val="00B050"/>
                </a:solidFill>
                <a:sym typeface="+mn-ea"/>
              </a:rPr>
              <a:t>宽度、样式、颜色的顺序</a:t>
            </a:r>
            <a:r>
              <a:rPr lang="zh-CN" altLang="en-US" dirty="0">
                <a:sym typeface="+mn-ea"/>
              </a:rPr>
              <a:t>，用空格分开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border: 30px solid rgba(0, 255, 0, 0.3);</a:t>
            </a:r>
            <a:endParaRPr lang="zh-CN" altLang="en-US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kumimoji="1" lang="en-US" altLang="zh-CN" dirty="0"/>
              <a:t>CSS </a:t>
            </a:r>
            <a:r>
              <a:rPr kumimoji="1" lang="zh-CN" altLang="en-US" dirty="0"/>
              <a:t>其他常用属性：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css-</a:t>
            </a:r>
            <a:r>
              <a:rPr kumimoji="1" lang="en-US" altLang="zh-CN" cap="none" dirty="0">
                <a:uFillTx/>
                <a:sym typeface="+mn-ea"/>
              </a:rPr>
              <a:t>attribute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78510" y="2324100"/>
            <a:ext cx="10529570" cy="295973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行内样式：在某个特定的标签里采用 style 属性。范围只针对此标签。</a:t>
            </a:r>
            <a:endParaRPr lang="zh-CN" altLang="en-US" dirty="0">
              <a:sym typeface="+mn-ea"/>
            </a:endParaRPr>
          </a:p>
          <a:p>
            <a:pPr marL="323850" lvl="1" indent="0">
              <a:buNone/>
            </a:pPr>
            <a:r>
              <a:rPr lang="zh-CN" altLang="en-US" dirty="0">
                <a:sym typeface="+mn-ea"/>
              </a:rPr>
              <a:t>&lt;p style="color:white;background-color:red"&gt;行内样式示例&lt;/p&gt;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内嵌样式表：在页面的 head 里采用&lt;style&gt;标签。范围针对此页面。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引入外部样式表 css 文件的方式。一般时用&lt;link&gt;标签。例如：&lt;link rel="stylesheet" type="text/css" href = "a.css"&gt;&lt;/link&gt;</a:t>
            </a:r>
            <a:endParaRPr lang="zh-CN" altLang="en-US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CSS </a:t>
            </a:r>
            <a:r>
              <a:rPr kumimoji="1" lang="zh-CN" altLang="en-US" dirty="0"/>
              <a:t>样式表：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css-</a:t>
            </a:r>
            <a:r>
              <a:rPr kumimoji="1" lang="en-US" altLang="zh-CN" cap="none" dirty="0">
                <a:uFillTx/>
                <a:sym typeface="+mn-ea"/>
              </a:rPr>
              <a:t>sheet&amp;selector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8510" y="1608455"/>
            <a:ext cx="98590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b="1"/>
              <a:t>样式表</a:t>
            </a:r>
            <a:r>
              <a:rPr lang="zh-CN"/>
              <a:t>，即 </a:t>
            </a:r>
            <a:r>
              <a:rPr lang="zh-CN" altLang="en-US"/>
              <a:t>CSS 和 HTML 结合的方式，其实就考虑 </a:t>
            </a:r>
            <a:r>
              <a:rPr lang="en-US" altLang="zh-CN"/>
              <a:t>CSS</a:t>
            </a:r>
            <a:r>
              <a:rPr lang="zh-CN" altLang="en-US"/>
              <a:t> 的代码放在哪里比较合适。共分为三种：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78510" y="2324100"/>
            <a:ext cx="10529570" cy="3415030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标签选择器：针对一类标签，选择器的名字代表 html 页面上的标签。</a:t>
            </a:r>
            <a:endParaRPr lang="zh-CN" altLang="en-US" dirty="0">
              <a:sym typeface="+mn-ea"/>
            </a:endParaRPr>
          </a:p>
          <a:p>
            <a:pPr marL="323850" lvl="1" indent="0">
              <a:buNone/>
            </a:pPr>
            <a:r>
              <a:rPr lang="zh-CN" altLang="en-US" dirty="0">
                <a:sym typeface="+mn-ea"/>
              </a:rPr>
              <a:t>p { font-size:14px; }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ID 选择器：针对某一个特定的标签使用，用#来定义</a:t>
            </a:r>
            <a:endParaRPr lang="zh-CN" altLang="en-US" dirty="0">
              <a:sym typeface="+mn-ea"/>
            </a:endParaRPr>
          </a:p>
          <a:p>
            <a:pPr marL="323850" lvl="1" indent="0">
              <a:buNone/>
            </a:pPr>
            <a:r>
              <a:rPr lang="zh-CN" altLang="en-US" dirty="0">
                <a:sym typeface="+mn-ea"/>
              </a:rPr>
              <a:t>#my</a:t>
            </a:r>
            <a:r>
              <a:rPr lang="en-US" altLang="zh-CN" dirty="0">
                <a:sym typeface="+mn-ea"/>
              </a:rPr>
              <a:t>id </a:t>
            </a:r>
            <a:r>
              <a:rPr lang="zh-CN" altLang="en-US" dirty="0">
                <a:sym typeface="+mn-ea"/>
              </a:rPr>
              <a:t>{ border: 3px dashed green; }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类选择器：针对你想要的所有标签使用，用圆点.来定义</a:t>
            </a:r>
            <a:endParaRPr lang="zh-CN" altLang="en-US" dirty="0">
              <a:sym typeface="+mn-ea"/>
            </a:endParaRPr>
          </a:p>
          <a:p>
            <a:pPr marL="323850" lvl="1" indent="0">
              <a:buNone/>
            </a:pPr>
            <a:r>
              <a:rPr lang="zh-CN" altLang="en-US" dirty="0">
                <a:sym typeface="+mn-ea"/>
              </a:rPr>
              <a:t>.</a:t>
            </a:r>
            <a:r>
              <a:rPr lang="en-US" altLang="zh-CN" dirty="0" err="1">
                <a:sym typeface="+mn-ea"/>
              </a:rPr>
              <a:t>myclass</a:t>
            </a:r>
            <a:r>
              <a:rPr lang="zh-CN" altLang="en-US" dirty="0">
                <a:sym typeface="+mn-ea"/>
              </a:rPr>
              <a:t>{ width: 800px; }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通用选择器（通配符）：针对所有的标签都适用，*，匹配任何标签</a:t>
            </a:r>
            <a:endParaRPr lang="zh-CN" altLang="en-US" dirty="0">
              <a:sym typeface="+mn-ea"/>
            </a:endParaRPr>
          </a:p>
          <a:p>
            <a:pPr marL="323850" lvl="1" indent="0">
              <a:buNone/>
            </a:pPr>
            <a:r>
              <a:rPr lang="zh-CN" altLang="en-US" dirty="0">
                <a:sym typeface="+mn-ea"/>
              </a:rPr>
              <a:t>* { </a:t>
            </a:r>
            <a:r>
              <a:rPr lang="en-US" altLang="zh-CN" dirty="0">
                <a:sym typeface="+mn-ea"/>
              </a:rPr>
              <a:t>color: blue; }</a:t>
            </a:r>
            <a:endParaRPr lang="en-US" altLang="zh-CN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CSS </a:t>
            </a:r>
            <a:r>
              <a:rPr kumimoji="1" lang="zh-CN" altLang="en-US" dirty="0"/>
              <a:t>选择器：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css-</a:t>
            </a:r>
            <a:r>
              <a:rPr kumimoji="1" lang="en-US" altLang="zh-CN" cap="none" dirty="0">
                <a:uFillTx/>
                <a:sym typeface="+mn-ea"/>
              </a:rPr>
              <a:t>sheet&amp;selector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8510" y="1608455"/>
            <a:ext cx="98590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b="1"/>
              <a:t>CSS 选择器</a:t>
            </a:r>
            <a:r>
              <a:t>：就是指定 CSS 要作用的标签，那个标签的名称就是选择器。意为：选择哪个容器。</a:t>
            </a:r>
            <a:r>
              <a:rPr lang="zh-CN"/>
              <a:t>四种常用的基本选择器如下：</a:t>
            </a:r>
            <a:endParaRPr lang="zh-CN"/>
          </a:p>
        </p:txBody>
      </p:sp>
      <p:sp>
        <p:nvSpPr>
          <p:cNvPr id="6" name="文本框 5"/>
          <p:cNvSpPr txBox="1"/>
          <p:nvPr/>
        </p:nvSpPr>
        <p:spPr>
          <a:xfrm>
            <a:off x="778510" y="5998845"/>
            <a:ext cx="68370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选择器所选择的样式表为</a:t>
            </a:r>
            <a:r>
              <a:rPr lang="zh-CN" altLang="en-US" sz="1600" dirty="0">
                <a:solidFill>
                  <a:srgbClr val="00B050"/>
                </a:solidFill>
              </a:rPr>
              <a:t>内嵌样式或引入样式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一、</a:t>
            </a:r>
            <a:r>
              <a:rPr altLang="zh-CN">
                <a:sym typeface="+mn-ea"/>
              </a:rPr>
              <a:t>Web </a:t>
            </a:r>
            <a:r>
              <a:rPr lang="zh-CN">
                <a:sym typeface="+mn-ea"/>
              </a:rPr>
              <a:t>和浏览器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什么是前端？</a:t>
            </a:r>
            <a:endParaRPr lang="en-US" altLang="zh-CN" dirty="0"/>
          </a:p>
          <a:p>
            <a:r>
              <a:rPr lang="en-US" altLang="zh-CN" dirty="0"/>
              <a:t>Web </a:t>
            </a:r>
            <a:r>
              <a:rPr lang="zh-CN" altLang="en-US" dirty="0"/>
              <a:t>标准和浏览器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87474703a2f2f696d672e736d79687661652e636f6d2f323031352d31302d30332d6373732d32372e6a706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240" y="2370455"/>
            <a:ext cx="6193790" cy="418528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kumimoji="1" lang="en-US" altLang="zh-CN" dirty="0"/>
              <a:t>CSS </a:t>
            </a:r>
            <a:r>
              <a:rPr kumimoji="1" lang="zh-CN" altLang="en-US" dirty="0"/>
              <a:t>盒模型：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css-</a:t>
            </a:r>
            <a:r>
              <a:rPr kumimoji="1" lang="en-US" altLang="zh-CN" cap="none" dirty="0">
                <a:uFillTx/>
                <a:sym typeface="+mn-ea"/>
              </a:rPr>
              <a:t>box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8510" y="1608455"/>
            <a:ext cx="98590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盒模型，box model。无论是</a:t>
            </a:r>
            <a:r>
              <a:rPr lang="en-US"/>
              <a:t>&lt;</a:t>
            </a:r>
            <a:r>
              <a:t>div</a:t>
            </a:r>
            <a:r>
              <a:rPr lang="en-US"/>
              <a:t>&gt;</a:t>
            </a:r>
            <a:r>
              <a:t>、</a:t>
            </a:r>
            <a:r>
              <a:rPr lang="en-US"/>
              <a:t>&lt;</a:t>
            </a:r>
            <a:r>
              <a:t>span</a:t>
            </a:r>
            <a:r>
              <a:rPr lang="en-US"/>
              <a:t>&gt;</a:t>
            </a:r>
            <a:r>
              <a:t>、还是</a:t>
            </a:r>
            <a:r>
              <a:rPr lang="en-US"/>
              <a:t>&lt;</a:t>
            </a:r>
            <a:r>
              <a:t>a</a:t>
            </a:r>
            <a:r>
              <a:rPr lang="en-US"/>
              <a:t>&gt;</a:t>
            </a:r>
            <a:r>
              <a:t>都是盒子</a:t>
            </a:r>
            <a:r>
              <a:rPr lang="zh-CN"/>
              <a:t>。如下图所示，一个盒子中主要的属性有5个：width、height、padding、border、margin。其中</a:t>
            </a:r>
            <a:r>
              <a:rPr lang="zh-CN">
                <a:sym typeface="+mn-ea"/>
              </a:rPr>
              <a:t>padding、border、margin </a:t>
            </a:r>
            <a:r>
              <a:rPr lang="zh-CN"/>
              <a:t>的可单独设置四个不同方向的属性，如：padding-left: 30px;</a:t>
            </a:r>
            <a:endParaRPr 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098030" y="2844800"/>
            <a:ext cx="4258945" cy="3161665"/>
          </a:xfrm>
        </p:spPr>
        <p:txBody>
          <a:bodyPr>
            <a:normAutofit/>
          </a:bodyPr>
          <a:lstStyle/>
          <a:p>
            <a:r>
              <a:rPr lang="zh-CN" altLang="en-US"/>
              <a:t>width 和 height：内容的宽度、高度（不是盒子的宽度、高度）</a:t>
            </a:r>
            <a:endParaRPr lang="zh-CN" altLang="en-US"/>
          </a:p>
          <a:p>
            <a:r>
              <a:rPr lang="zh-CN" altLang="en-US"/>
              <a:t>padding：内边距，可单独设置也可整体设置</a:t>
            </a:r>
            <a:endParaRPr lang="zh-CN" altLang="en-US"/>
          </a:p>
          <a:p>
            <a:pPr lvl="1"/>
            <a:r>
              <a:rPr lang="zh-CN" altLang="en-US"/>
              <a:t>整体：</a:t>
            </a:r>
            <a:r>
              <a:rPr lang="en-US" altLang="zh-CN"/>
              <a:t>padding: 10px 15px 10px 15px</a:t>
            </a:r>
            <a:r>
              <a:rPr lang="zh-CN" altLang="en-US"/>
              <a:t>；</a:t>
            </a:r>
            <a:r>
              <a:rPr lang="zh-CN" altLang="en-US">
                <a:solidFill>
                  <a:srgbClr val="00B050"/>
                </a:solidFill>
              </a:rPr>
              <a:t>顺序为上、右、下、左</a:t>
            </a:r>
            <a:endParaRPr lang="zh-CN" altLang="en-US">
              <a:solidFill>
                <a:srgbClr val="00B050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单独：</a:t>
            </a:r>
            <a:r>
              <a:rPr lang="en-US" altLang="zh-CN">
                <a:solidFill>
                  <a:schemeClr val="tx1"/>
                </a:solidFill>
              </a:rPr>
              <a:t>padding-top: 10px;</a:t>
            </a:r>
            <a:endParaRPr lang="zh-CN" altLang="en-US">
              <a:solidFill>
                <a:srgbClr val="00B050"/>
              </a:solidFill>
            </a:endParaRPr>
          </a:p>
          <a:p>
            <a:r>
              <a:rPr lang="zh-CN" altLang="en-US"/>
              <a:t>border：边框</a:t>
            </a:r>
            <a:endParaRPr lang="zh-CN" altLang="en-US"/>
          </a:p>
          <a:p>
            <a:r>
              <a:rPr lang="zh-CN" altLang="en-US"/>
              <a:t>margin：外边距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cap="none" dirty="0">
                <a:solidFill>
                  <a:srgbClr val="5C307D"/>
                </a:solidFill>
                <a:uFillTx/>
              </a:rPr>
              <a:t>四、</a:t>
            </a:r>
            <a:r>
              <a:rPr altLang="zh-CN" cap="none">
                <a:solidFill>
                  <a:srgbClr val="5C307D"/>
                </a:solidFill>
                <a:uFillTx/>
                <a:sym typeface="+mn-ea"/>
              </a:rPr>
              <a:t>JavaScript</a:t>
            </a:r>
            <a:endParaRPr altLang="zh-CN" cap="none">
              <a:solidFill>
                <a:srgbClr val="5C307D"/>
              </a:solidFill>
              <a:uFillTx/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基本数据类型及运算符</a:t>
            </a:r>
            <a:endParaRPr lang="en-US" altLang="zh-CN" dirty="0"/>
          </a:p>
          <a:p>
            <a:r>
              <a:rPr lang="zh-CN" altLang="en-US" dirty="0"/>
              <a:t>流控制语句：循环</a:t>
            </a:r>
            <a:r>
              <a:rPr lang="en-US" altLang="zh-CN" dirty="0"/>
              <a:t>/</a:t>
            </a:r>
            <a:r>
              <a:rPr lang="zh-CN" altLang="en-US" dirty="0"/>
              <a:t>选择</a:t>
            </a:r>
            <a:endParaRPr lang="en-US" altLang="zh-CN" dirty="0"/>
          </a:p>
          <a:p>
            <a:r>
              <a:rPr lang="zh-CN" altLang="en-US" dirty="0"/>
              <a:t>内置对象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878965"/>
            <a:ext cx="10529570" cy="4570095"/>
          </a:xfrm>
        </p:spPr>
        <p:txBody>
          <a:bodyPr>
            <a:normAutofit/>
          </a:bodyPr>
          <a:lstStyle/>
          <a:p>
            <a:r>
              <a:rPr lang="zh-CN" altLang="en-US" b="1">
                <a:sym typeface="+mn-ea"/>
              </a:rPr>
              <a:t>入门易学</a:t>
            </a:r>
            <a:endParaRPr lang="zh-CN" altLang="en-US" b="1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任何文本编辑工具编写，只需要浏览器即可执行程序。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有界面效果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弱变量类型的语言，变量只需要用 var/let/const 来声明。</a:t>
            </a:r>
            <a:endParaRPr lang="en-US" altLang="zh-CN" dirty="0">
              <a:sym typeface="+mn-ea"/>
            </a:endParaRPr>
          </a:p>
          <a:p>
            <a:r>
              <a:rPr lang="zh-CN" altLang="en-US" b="1" dirty="0">
                <a:sym typeface="+mn-ea"/>
              </a:rPr>
              <a:t>解释型语言</a:t>
            </a:r>
            <a:endParaRPr lang="zh-CN" altLang="en-US" b="1" dirty="0">
              <a:sym typeface="+mn-ea"/>
            </a:endParaRPr>
          </a:p>
          <a:p>
            <a:pPr marL="323850" lvl="1" indent="0">
              <a:buNone/>
            </a:pPr>
            <a:r>
              <a:rPr dirty="0">
                <a:sym typeface="+mn-ea"/>
              </a:rPr>
              <a:t>不需要事先被翻译为机器码；而是边翻译边执行（翻译一行，执行一行）</a:t>
            </a:r>
            <a:endParaRPr dirty="0"/>
          </a:p>
          <a:p>
            <a:r>
              <a:rPr lang="zh-CN" altLang="en-US" b="1" dirty="0">
                <a:sym typeface="+mn-ea"/>
              </a:rPr>
              <a:t>引入位置（和 </a:t>
            </a:r>
            <a:r>
              <a:rPr lang="en-US" altLang="zh-CN" b="1" dirty="0">
                <a:sym typeface="+mn-ea"/>
              </a:rPr>
              <a:t>css </a:t>
            </a:r>
            <a:r>
              <a:rPr lang="zh-CN" altLang="en-US" b="1" dirty="0">
                <a:sym typeface="+mn-ea"/>
              </a:rPr>
              <a:t>引入类似）</a:t>
            </a:r>
            <a:endParaRPr lang="zh-CN" altLang="en-US" b="1" dirty="0">
              <a:sym typeface="+mn-ea"/>
            </a:endParaRPr>
          </a:p>
          <a:p>
            <a:pPr lvl="1"/>
            <a:r>
              <a:rPr dirty="0">
                <a:sym typeface="+mn-ea"/>
              </a:rPr>
              <a:t>行内式</a:t>
            </a:r>
            <a:r>
              <a:rPr lang="zh-CN" dirty="0">
                <a:sym typeface="+mn-ea"/>
              </a:rPr>
              <a:t>，嵌入在 </a:t>
            </a:r>
            <a:r>
              <a:rPr lang="en-US" altLang="zh-CN" dirty="0">
                <a:sym typeface="+mn-ea"/>
              </a:rPr>
              <a:t>html </a:t>
            </a:r>
            <a:r>
              <a:rPr lang="zh-CN" altLang="en-US" dirty="0">
                <a:sym typeface="+mn-ea"/>
              </a:rPr>
              <a:t>中</a:t>
            </a:r>
            <a:endParaRPr dirty="0">
              <a:sym typeface="+mn-ea"/>
            </a:endParaRPr>
          </a:p>
          <a:p>
            <a:pPr lvl="1"/>
            <a:r>
              <a:rPr dirty="0"/>
              <a:t>内嵌式</a:t>
            </a:r>
            <a:r>
              <a:rPr lang="zh-CN" dirty="0"/>
              <a:t>，嵌入在 </a:t>
            </a:r>
            <a:r>
              <a:rPr lang="en-US" altLang="zh-CN" dirty="0"/>
              <a:t>html </a:t>
            </a:r>
            <a:r>
              <a:rPr lang="zh-CN" altLang="en-US" dirty="0"/>
              <a:t>中（示例中使用的）</a:t>
            </a:r>
            <a:endParaRPr dirty="0"/>
          </a:p>
          <a:p>
            <a:pPr lvl="1"/>
            <a:r>
              <a:rPr dirty="0"/>
              <a:t>引入外部的 JS 文件</a:t>
            </a:r>
            <a:endParaRPr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JS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878965"/>
            <a:ext cx="10529570" cy="4570095"/>
          </a:xfrm>
        </p:spPr>
        <p:txBody>
          <a:bodyPr>
            <a:normAutofit/>
          </a:bodyPr>
          <a:lstStyle/>
          <a:p>
            <a:r>
              <a:rPr lang="zh-CN" altLang="en-US" b="1">
                <a:sym typeface="+mn-ea"/>
              </a:rPr>
              <a:t>简单语法规则</a:t>
            </a:r>
            <a:endParaRPr lang="zh-CN" altLang="en-US" b="1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对换行、锁进不敏感，一般以分号 </a:t>
            </a:r>
            <a:r>
              <a:rPr lang="en-US" altLang="zh-CN">
                <a:sym typeface="+mn-ea"/>
              </a:rPr>
              <a:t>; </a:t>
            </a:r>
            <a:r>
              <a:rPr lang="zh-CN" altLang="en-US">
                <a:sym typeface="+mn-ea"/>
              </a:rPr>
              <a:t>结尾（区别于 </a:t>
            </a:r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注释以 </a:t>
            </a:r>
            <a:r>
              <a:rPr lang="en-US" altLang="zh-CN">
                <a:sym typeface="+mn-ea"/>
              </a:rPr>
              <a:t>// </a:t>
            </a:r>
            <a:r>
              <a:rPr lang="zh-CN" altLang="en-US">
                <a:sym typeface="+mn-ea"/>
              </a:rPr>
              <a:t>开头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弹出输入框：prompt()，专门用来弹出能够让用户输入的对话框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常用输出方式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弹出框警告：</a:t>
            </a:r>
            <a:r>
              <a:rPr lang="en-US" altLang="zh-CN" dirty="0">
                <a:sym typeface="+mn-ea"/>
              </a:rPr>
              <a:t>alert('');</a:t>
            </a:r>
            <a:endParaRPr lang="en-US" altLang="zh-CN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控制台输出：</a:t>
            </a:r>
            <a:r>
              <a:rPr lang="en-US" altLang="zh-CN" dirty="0">
                <a:sym typeface="+mn-ea"/>
              </a:rPr>
              <a:t>console.log('');</a:t>
            </a:r>
            <a:r>
              <a:rPr lang="zh-CN" altLang="en-US" dirty="0">
                <a:sym typeface="+mn-ea"/>
              </a:rPr>
              <a:t>（常用，浏览器中按 </a:t>
            </a:r>
            <a:r>
              <a:rPr lang="en-US" altLang="zh-CN" dirty="0">
                <a:sym typeface="+mn-ea"/>
              </a:rPr>
              <a:t>F12</a:t>
            </a:r>
            <a:r>
              <a:rPr lang="zh-CN" altLang="en-US" dirty="0">
                <a:sym typeface="+mn-ea"/>
              </a:rPr>
              <a:t>，选择控制台或 </a:t>
            </a:r>
            <a:r>
              <a:rPr lang="en-US" altLang="zh-CN" dirty="0">
                <a:sym typeface="+mn-ea"/>
              </a:rPr>
              <a:t>Console</a:t>
            </a:r>
            <a:r>
              <a:rPr lang="zh-CN" altLang="en-US" dirty="0">
                <a:sym typeface="+mn-ea"/>
              </a:rPr>
              <a:t>）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JS</a:t>
            </a:r>
            <a:r>
              <a:rPr kumimoji="1" lang="zh-CN" altLang="en-US" cap="none" dirty="0">
                <a:solidFill>
                  <a:srgbClr val="5C307D"/>
                </a:solidFill>
                <a:uFillTx/>
              </a:rPr>
              <a:t>：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js-in&amp;out.html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  <p:pic>
        <p:nvPicPr>
          <p:cNvPr id="4" name="图片 3" descr="截屏2021-10-26 11.00.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1440" y="2332990"/>
            <a:ext cx="3653155" cy="1402080"/>
          </a:xfrm>
          <a:prstGeom prst="rect">
            <a:avLst/>
          </a:prstGeom>
        </p:spPr>
      </p:pic>
      <p:pic>
        <p:nvPicPr>
          <p:cNvPr id="5" name="图片 4" descr="截屏2021-10-26 11.01.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180" y="4671695"/>
            <a:ext cx="3879850" cy="108839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377555" y="3735070"/>
            <a:ext cx="2320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dirty="0"/>
              <a:t>a = prompt('</a:t>
            </a:r>
            <a:r>
              <a:rPr lang="zh-CN" altLang="en-US" dirty="0"/>
              <a:t>请输入</a:t>
            </a:r>
            <a:r>
              <a:rPr lang="en-US" dirty="0"/>
              <a:t>');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62480" y="5760085"/>
            <a:ext cx="212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/>
              <a:t>alert('hello');</a:t>
            </a:r>
            <a:endParaRPr lang="zh-CN" altLang="en-US" dirty="0"/>
          </a:p>
        </p:txBody>
      </p:sp>
      <p:pic>
        <p:nvPicPr>
          <p:cNvPr id="7" name="图片 6" descr="截屏2021-10-26 11.03.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970" y="4763135"/>
            <a:ext cx="2222500" cy="4699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711440" y="5231765"/>
            <a:ext cx="2320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/>
              <a:t>console.log('hello');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878965"/>
            <a:ext cx="10529570" cy="4570095"/>
          </a:xfrm>
        </p:spPr>
        <p:txBody>
          <a:bodyPr>
            <a:normAutofit/>
          </a:bodyPr>
          <a:lstStyle/>
          <a:p>
            <a:r>
              <a:rPr lang="zh-CN" altLang="en-US" dirty="0"/>
              <a:t>通常用 </a:t>
            </a:r>
            <a:r>
              <a:rPr lang="en-US" altLang="zh-CN" dirty="0"/>
              <a:t>let </a:t>
            </a:r>
            <a:r>
              <a:rPr lang="zh-CN" altLang="en-US" dirty="0"/>
              <a:t>定义变量</a:t>
            </a:r>
            <a:endParaRPr lang="en-US" altLang="zh-CN" dirty="0"/>
          </a:p>
          <a:p>
            <a:r>
              <a:rPr lang="en-US" altLang="zh-CN" dirty="0"/>
              <a:t>JS 中一共有六种数据类型</a:t>
            </a:r>
            <a:r>
              <a:rPr lang="zh-CN" altLang="en-US" dirty="0"/>
              <a:t>：</a:t>
            </a:r>
            <a:r>
              <a:rPr lang="en-US" altLang="zh-CN" dirty="0"/>
              <a:t>String 字符串、Number 数值、Boolean 布尔值、Undefined 未定义</a:t>
            </a:r>
            <a:r>
              <a:rPr lang="en-US" altLang="zh-CN" dirty="0">
                <a:sym typeface="+mn-ea"/>
              </a:rPr>
              <a:t>、</a:t>
            </a:r>
            <a:r>
              <a:rPr lang="en-US" altLang="zh-CN" dirty="0"/>
              <a:t>Object 对象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Null </a:t>
            </a:r>
            <a:r>
              <a:rPr lang="zh-CN" altLang="en-US" dirty="0">
                <a:sym typeface="+mn-ea"/>
              </a:rPr>
              <a:t>空对象</a:t>
            </a:r>
            <a:r>
              <a:rPr lang="en-US" altLang="zh-CN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JS 的变量数据类型，是在程序运行的过程中，根据等号右边的值来确定的。而且，变量的数据类型是可以变化的。比如说：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kumimoji="1" lang="zh-CN" altLang="en-US" cap="none" dirty="0">
                <a:solidFill>
                  <a:srgbClr val="5C307D"/>
                </a:solidFill>
                <a:uFillTx/>
              </a:rPr>
              <a:t>变量及数据类型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： js-test.html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  <p:pic>
        <p:nvPicPr>
          <p:cNvPr id="9" name="图片 8" descr="截屏2021-10-26 10.48.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6930" y="1900555"/>
            <a:ext cx="1778000" cy="292100"/>
          </a:xfrm>
          <a:prstGeom prst="rect">
            <a:avLst/>
          </a:prstGeom>
        </p:spPr>
      </p:pic>
      <p:pic>
        <p:nvPicPr>
          <p:cNvPr id="10" name="图片 9" descr="截屏2021-10-26 10.48.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3018155"/>
            <a:ext cx="4241800" cy="1676400"/>
          </a:xfrm>
          <a:prstGeom prst="rect">
            <a:avLst/>
          </a:prstGeom>
        </p:spPr>
      </p:pic>
      <p:pic>
        <p:nvPicPr>
          <p:cNvPr id="11" name="图片 10" descr="截屏2021-10-26 10.49.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5721350"/>
            <a:ext cx="3086100" cy="5969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878965"/>
            <a:ext cx="5830570" cy="457009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算数运算符：</a:t>
            </a:r>
            <a:r>
              <a:rPr lang="en-US" altLang="zh-CN" dirty="0"/>
              <a:t>+, -, *, /, % (</a:t>
            </a:r>
            <a:r>
              <a:rPr lang="zh-CN" altLang="en-US" dirty="0"/>
              <a:t>模</a:t>
            </a:r>
            <a:r>
              <a:rPr lang="en-US" altLang="zh-CN" dirty="0"/>
              <a:t>), ** (</a:t>
            </a:r>
            <a:r>
              <a:rPr lang="zh-CN" altLang="en-US" dirty="0"/>
              <a:t>指数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比较运算符：</a:t>
            </a:r>
            <a:r>
              <a:rPr lang="en-US" altLang="zh-CN" dirty="0"/>
              <a:t>=== (</a:t>
            </a:r>
            <a:r>
              <a:rPr lang="zh-CN" altLang="en-US" dirty="0"/>
              <a:t>等于</a:t>
            </a:r>
            <a:r>
              <a:rPr lang="en-US" altLang="zh-CN" dirty="0"/>
              <a:t>), !== (</a:t>
            </a:r>
            <a:r>
              <a:rPr lang="zh-CN" altLang="en-US" dirty="0"/>
              <a:t>不等于</a:t>
            </a:r>
            <a:r>
              <a:rPr lang="en-US" altLang="zh-CN" dirty="0"/>
              <a:t>), &gt;, &lt;, &lt;=, &gt;=</a:t>
            </a:r>
            <a:endParaRPr lang="en-US" altLang="zh-CN" dirty="0"/>
          </a:p>
          <a:p>
            <a:r>
              <a:rPr lang="zh-CN" altLang="en-US" dirty="0"/>
              <a:t>逻辑运算符：</a:t>
            </a:r>
            <a:r>
              <a:rPr lang="en-US" altLang="zh-CN" dirty="0"/>
              <a:t>&amp;&amp; (</a:t>
            </a:r>
            <a:r>
              <a:rPr lang="zh-CN" altLang="en-US" dirty="0"/>
              <a:t>逻辑与</a:t>
            </a:r>
            <a:r>
              <a:rPr lang="en-US" altLang="zh-CN" dirty="0"/>
              <a:t>), || (</a:t>
            </a:r>
            <a:r>
              <a:rPr lang="zh-CN" altLang="en-US" dirty="0"/>
              <a:t>逻辑或</a:t>
            </a:r>
            <a:r>
              <a:rPr lang="en-US" altLang="zh-CN" dirty="0"/>
              <a:t>), ! (</a:t>
            </a:r>
            <a:r>
              <a:rPr lang="zh-CN" altLang="en-US" dirty="0"/>
              <a:t>逻辑非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String </a:t>
            </a:r>
            <a:r>
              <a:rPr lang="zh-CN" altLang="en-US" dirty="0"/>
              <a:t>类型相加：字符串连接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使用 </a:t>
            </a:r>
            <a:r>
              <a:rPr lang="en-US" dirty="0">
                <a:sym typeface="+mn-ea"/>
              </a:rPr>
              <a:t>a = prompt('</a:t>
            </a:r>
            <a:r>
              <a:rPr lang="zh-CN" altLang="en-US" dirty="0">
                <a:sym typeface="+mn-ea"/>
              </a:rPr>
              <a:t>请输入</a:t>
            </a:r>
            <a:r>
              <a:rPr lang="en-US" dirty="0">
                <a:sym typeface="+mn-ea"/>
              </a:rPr>
              <a:t>'); </a:t>
            </a:r>
            <a:r>
              <a:rPr lang="zh-CN" altLang="en-US" dirty="0">
                <a:sym typeface="+mn-ea"/>
              </a:rPr>
              <a:t>获得的输入是 </a:t>
            </a:r>
            <a:r>
              <a:rPr lang="en-US" altLang="zh-CN" dirty="0">
                <a:sym typeface="+mn-ea"/>
              </a:rPr>
              <a:t>String </a:t>
            </a:r>
            <a:r>
              <a:rPr lang="zh-CN" altLang="en-US" dirty="0">
                <a:sym typeface="+mn-ea"/>
              </a:rPr>
              <a:t>类型，若需要 </a:t>
            </a:r>
            <a:r>
              <a:rPr lang="en-US" altLang="zh-CN" dirty="0">
                <a:sym typeface="+mn-ea"/>
              </a:rPr>
              <a:t>Number </a:t>
            </a:r>
            <a:r>
              <a:rPr lang="zh-CN" altLang="en-US" dirty="0">
                <a:sym typeface="+mn-ea"/>
              </a:rPr>
              <a:t>类型，需要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强制类型转换</a:t>
            </a:r>
            <a:r>
              <a:rPr lang="zh-CN" altLang="en-US" dirty="0">
                <a:sym typeface="+mn-ea"/>
              </a:rPr>
              <a:t>：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使用 </a:t>
            </a:r>
            <a:r>
              <a:rPr lang="en-US" altLang="zh-CN" dirty="0"/>
              <a:t>parseInt </a:t>
            </a:r>
            <a:r>
              <a:rPr lang="zh-CN" altLang="en-US" dirty="0"/>
              <a:t>转换为整数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cap="none" dirty="0">
                <a:solidFill>
                  <a:srgbClr val="5C307D"/>
                </a:solidFill>
                <a:uFillTx/>
              </a:rPr>
              <a:t>数据类型及运算符：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js-datatype.html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  <p:pic>
        <p:nvPicPr>
          <p:cNvPr id="4" name="图片 3" descr="截屏2021-10-26 10.22.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9800" y="947420"/>
            <a:ext cx="1206500" cy="2108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26230" y="6551295"/>
            <a:ext cx="806577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hlinkClick r:id="rId2" action="ppaction://hlinkfile"/>
              </a:rPr>
              <a:t>https://developer.mozilla.org/zh-CN/docs/Web/JavaScript/Guide/Expressions_and_Operators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8099425" y="3055620"/>
            <a:ext cx="212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/>
              <a:t>== </a:t>
            </a:r>
            <a:r>
              <a:rPr lang="zh-CN" altLang="en-US" dirty="0"/>
              <a:t>和 </a:t>
            </a:r>
            <a:r>
              <a:rPr lang="en-US" altLang="zh-CN" dirty="0"/>
              <a:t>===</a:t>
            </a:r>
            <a:endParaRPr lang="en-US" altLang="zh-CN" dirty="0"/>
          </a:p>
        </p:txBody>
      </p:sp>
      <p:pic>
        <p:nvPicPr>
          <p:cNvPr id="9" name="图片 8" descr="截屏2021-10-26 11.20.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885" y="3736975"/>
            <a:ext cx="4102100" cy="20574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322310" y="5794375"/>
            <a:ext cx="212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/>
              <a:t>输入都是 </a:t>
            </a:r>
            <a:r>
              <a:rPr lang="en-US" altLang="zh-CN" dirty="0"/>
              <a:t>123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8322310" y="4805045"/>
            <a:ext cx="767715" cy="25336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肘形连接符 11"/>
          <p:cNvCxnSpPr>
            <a:stCxn id="11" idx="2"/>
          </p:cNvCxnSpPr>
          <p:nvPr/>
        </p:nvCxnSpPr>
        <p:spPr>
          <a:xfrm rot="5400000">
            <a:off x="7369175" y="4234180"/>
            <a:ext cx="513715" cy="2160905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截屏2021-10-26 12.43.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665" y="3446780"/>
            <a:ext cx="1308100" cy="1435100"/>
          </a:xfrm>
          <a:prstGeom prst="rect">
            <a:avLst/>
          </a:prstGeom>
        </p:spPr>
      </p:pic>
      <p:pic>
        <p:nvPicPr>
          <p:cNvPr id="8" name="图片 7" descr="截屏2021-10-26 12.44.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0900" y="3427730"/>
            <a:ext cx="2286000" cy="1473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878965"/>
            <a:ext cx="10529570" cy="4570095"/>
          </a:xfrm>
        </p:spPr>
        <p:txBody>
          <a:bodyPr>
            <a:normAutofit/>
          </a:bodyPr>
          <a:lstStyle/>
          <a:p>
            <a:r>
              <a:rPr lang="zh-CN" altLang="en-US" dirty="0"/>
              <a:t>代码块：用 {} 包围起来的代码，就是代码块，只具有分组的作用，没有其他的用途。</a:t>
            </a:r>
            <a:endParaRPr lang="zh-CN" altLang="en-US" dirty="0"/>
          </a:p>
          <a:p>
            <a:r>
              <a:rPr lang="en-US" altLang="zh-CN" dirty="0"/>
              <a:t>if </a:t>
            </a:r>
            <a:r>
              <a:rPr lang="zh-CN" altLang="en-US" dirty="0"/>
              <a:t>语句：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kumimoji="1" lang="zh-CN" altLang="en-US" dirty="0"/>
              <a:t>选择结构 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if</a:t>
            </a:r>
            <a:r>
              <a:rPr kumimoji="1" lang="zh-CN" altLang="en-US" cap="none" dirty="0">
                <a:solidFill>
                  <a:srgbClr val="5C307D"/>
                </a:solidFill>
                <a:uFillTx/>
              </a:rPr>
              <a:t>：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js-if.html</a:t>
            </a:r>
            <a:endParaRPr kumimoji="1" lang="zh-CN" altLang="en-US" cap="none" dirty="0">
              <a:solidFill>
                <a:srgbClr val="5C307D"/>
              </a:solidFill>
              <a:uFillTx/>
            </a:endParaRPr>
          </a:p>
        </p:txBody>
      </p:sp>
      <p:pic>
        <p:nvPicPr>
          <p:cNvPr id="4" name="图片 3" descr="截屏2021-10-26 10.41.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1485" y="2672080"/>
            <a:ext cx="4279900" cy="2298700"/>
          </a:xfrm>
          <a:prstGeom prst="rect">
            <a:avLst/>
          </a:prstGeom>
        </p:spPr>
      </p:pic>
      <p:pic>
        <p:nvPicPr>
          <p:cNvPr id="7" name="图片 6" descr="截屏2021-10-26 10.52.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30" y="2672080"/>
            <a:ext cx="3035300" cy="4114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88965" y="5327650"/>
            <a:ext cx="39649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条件表达式中逻辑与 </a:t>
            </a:r>
            <a:r>
              <a:rPr lang="en-US" altLang="zh-CN"/>
              <a:t>(&amp;&amp;) </a:t>
            </a:r>
            <a:r>
              <a:rPr lang="zh-CN" altLang="en-US"/>
              <a:t>或 </a:t>
            </a:r>
            <a:r>
              <a:rPr lang="en-US" altLang="zh-CN"/>
              <a:t>(||) </a:t>
            </a:r>
            <a:r>
              <a:rPr lang="zh-CN" altLang="en-US"/>
              <a:t>非 </a:t>
            </a:r>
            <a:r>
              <a:rPr lang="en-US" altLang="zh-CN"/>
              <a:t>(!) </a:t>
            </a:r>
            <a:r>
              <a:rPr lang="zh-CN" altLang="en-US"/>
              <a:t>分别对应 </a:t>
            </a:r>
            <a:r>
              <a:rPr lang="en-US" altLang="zh-CN"/>
              <a:t>python </a:t>
            </a:r>
            <a:r>
              <a:rPr lang="zh-CN" altLang="en-US"/>
              <a:t>中的 </a:t>
            </a:r>
            <a:r>
              <a:rPr lang="en-US" altLang="zh-CN"/>
              <a:t>and, or, not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878965"/>
            <a:ext cx="10529570" cy="4570095"/>
          </a:xfrm>
        </p:spPr>
        <p:txBody>
          <a:bodyPr>
            <a:normAutofit/>
          </a:bodyPr>
          <a:lstStyle/>
          <a:p>
            <a:r>
              <a:rPr lang="zh-CN" altLang="en-US" dirty="0"/>
              <a:t>语法：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en-US" dirty="0"/>
          </a:p>
          <a:p>
            <a:r>
              <a:rPr lang="zh-CN" altLang="en-US" dirty="0"/>
              <a:t>执行流程：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kumimoji="1" lang="zh-CN" altLang="en-US" dirty="0"/>
              <a:t>循环结构 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for</a:t>
            </a:r>
            <a:r>
              <a:rPr kumimoji="1" lang="zh-CN" altLang="en-US" cap="none" dirty="0">
                <a:solidFill>
                  <a:srgbClr val="5C307D"/>
                </a:solidFill>
                <a:uFillTx/>
              </a:rPr>
              <a:t>：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js-for.html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  <p:pic>
        <p:nvPicPr>
          <p:cNvPr id="4" name="图片 3" descr="截屏2021-10-26 11.07.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835" y="3933825"/>
            <a:ext cx="5118100" cy="1917700"/>
          </a:xfrm>
          <a:prstGeom prst="rect">
            <a:avLst/>
          </a:prstGeom>
        </p:spPr>
      </p:pic>
      <p:pic>
        <p:nvPicPr>
          <p:cNvPr id="5" name="图片 4" descr="截屏2021-10-26 11.07.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835" y="2332990"/>
            <a:ext cx="4597400" cy="8763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812405" y="3047365"/>
            <a:ext cx="3181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/>
              <a:t>for </a:t>
            </a:r>
            <a:r>
              <a:rPr lang="zh-CN" altLang="en-US" dirty="0"/>
              <a:t>循环示例：输出</a:t>
            </a:r>
            <a:r>
              <a:rPr lang="en-US" altLang="zh-CN" dirty="0"/>
              <a:t>1</a:t>
            </a:r>
            <a:r>
              <a:rPr lang="zh-CN" altLang="en-US" dirty="0"/>
              <a:t>～</a:t>
            </a:r>
            <a:r>
              <a:rPr lang="en-US" altLang="zh-CN" dirty="0"/>
              <a:t>100</a:t>
            </a:r>
            <a:endParaRPr lang="en-US" altLang="zh-CN" dirty="0"/>
          </a:p>
        </p:txBody>
      </p:sp>
      <p:pic>
        <p:nvPicPr>
          <p:cNvPr id="7" name="图片 6" descr="截屏2021-10-26 11.27.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530" y="2158365"/>
            <a:ext cx="4483100" cy="889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878965"/>
            <a:ext cx="10529570" cy="4570095"/>
          </a:xfrm>
        </p:spPr>
        <p:txBody>
          <a:bodyPr>
            <a:normAutofit/>
          </a:bodyPr>
          <a:lstStyle/>
          <a:p>
            <a:r>
              <a:rPr lang="en-US" altLang="zh-CN" dirty="0"/>
              <a:t>将一些功能或语句进行封装，在需要的时候，通过调用的形式，执行这些语句。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kumimoji="1" lang="zh-CN" altLang="en-US" dirty="0"/>
              <a:t>函数</a:t>
            </a:r>
            <a:endParaRPr kumimoji="1" lang="zh-CN" altLang="en-US" dirty="0"/>
          </a:p>
        </p:txBody>
      </p:sp>
      <p:pic>
        <p:nvPicPr>
          <p:cNvPr id="4" name="图片 3" descr="截屏2021-10-26 13.22.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7290" y="2357120"/>
            <a:ext cx="7265035" cy="889000"/>
          </a:xfrm>
          <a:prstGeom prst="rect">
            <a:avLst/>
          </a:prstGeom>
        </p:spPr>
      </p:pic>
      <p:pic>
        <p:nvPicPr>
          <p:cNvPr id="6" name="图片 5" descr="截屏2021-10-26 13.23.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290" y="3994785"/>
            <a:ext cx="3441700" cy="17653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746500" y="3246120"/>
            <a:ext cx="212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/>
              <a:t>定义函数</a:t>
            </a:r>
            <a:endParaRPr lang="zh-CN" altLang="en-US" dirty="0"/>
          </a:p>
        </p:txBody>
      </p:sp>
      <p:pic>
        <p:nvPicPr>
          <p:cNvPr id="7" name="图片 6" descr="截屏2021-10-26 13.24.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1975" y="2357120"/>
            <a:ext cx="1066800" cy="3937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921750" y="3246120"/>
            <a:ext cx="212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/>
              <a:t>调用函数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834515" y="5760085"/>
            <a:ext cx="212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/>
              <a:t>函数示例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878965"/>
            <a:ext cx="10529570" cy="4570095"/>
          </a:xfrm>
        </p:spPr>
        <p:txBody>
          <a:bodyPr>
            <a:normAutofit/>
          </a:bodyPr>
          <a:lstStyle/>
          <a:p>
            <a:r>
              <a:rPr lang="zh-CN" altLang="en-US" dirty="0"/>
              <a:t>为 </a:t>
            </a:r>
            <a:r>
              <a:rPr lang="en-US" altLang="zh-CN" dirty="0"/>
              <a:t>html </a:t>
            </a:r>
            <a:r>
              <a:rPr lang="zh-CN" altLang="en-US" dirty="0"/>
              <a:t>元素绑定事件，常用的如：点击事件，为元素添加 </a:t>
            </a:r>
            <a:r>
              <a:rPr lang="en-US" altLang="zh-CN" dirty="0"/>
              <a:t>onclick </a:t>
            </a:r>
            <a:r>
              <a:rPr lang="zh-CN" altLang="en-US" dirty="0"/>
              <a:t>属性即可，属性的值可以是函数，也可以是其它 </a:t>
            </a:r>
            <a:r>
              <a:rPr lang="en-US" altLang="zh-CN" dirty="0"/>
              <a:t>js </a:t>
            </a:r>
            <a:r>
              <a:rPr lang="zh-CN" altLang="en-US" dirty="0"/>
              <a:t>语句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使用 </a:t>
            </a:r>
            <a:r>
              <a:rPr lang="en-US" altLang="zh-CN" dirty="0"/>
              <a:t>js </a:t>
            </a:r>
            <a:r>
              <a:rPr lang="zh-CN" altLang="en-US" dirty="0"/>
              <a:t>获取 </a:t>
            </a:r>
            <a:r>
              <a:rPr lang="en-US" altLang="zh-CN" dirty="0"/>
              <a:t>html </a:t>
            </a:r>
            <a:r>
              <a:rPr lang="zh-CN" altLang="en-US" dirty="0"/>
              <a:t>中的元素，常用的如：根据 </a:t>
            </a:r>
            <a:r>
              <a:rPr lang="en-US" altLang="zh-CN" dirty="0"/>
              <a:t>html </a:t>
            </a:r>
            <a:r>
              <a:rPr lang="zh-CN" altLang="en-US" dirty="0"/>
              <a:t>元素的 </a:t>
            </a:r>
            <a:r>
              <a:rPr lang="en-US" altLang="zh-CN" dirty="0"/>
              <a:t>id </a:t>
            </a:r>
            <a:r>
              <a:rPr lang="zh-CN" altLang="en-US" dirty="0"/>
              <a:t>获取。如下图获取 </a:t>
            </a:r>
            <a:r>
              <a:rPr lang="en-US" altLang="zh-CN" dirty="0"/>
              <a:t>id </a:t>
            </a:r>
            <a:r>
              <a:rPr lang="zh-CN" altLang="en-US" dirty="0"/>
              <a:t>为 </a:t>
            </a:r>
            <a:r>
              <a:rPr lang="en-US" altLang="zh-CN" dirty="0"/>
              <a:t>text </a:t>
            </a:r>
            <a:r>
              <a:rPr lang="zh-CN" altLang="en-US" dirty="0"/>
              <a:t>的元素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获取到元素后即可对其各属性和内容（</a:t>
            </a:r>
            <a:r>
              <a:rPr lang="en-US" altLang="zh-CN" dirty="0"/>
              <a:t>innerHTML</a:t>
            </a:r>
            <a:r>
              <a:rPr lang="zh-CN" altLang="en-US" dirty="0"/>
              <a:t>）进行操作。如下图将 </a:t>
            </a:r>
            <a:r>
              <a:rPr lang="en-US" altLang="zh-CN" dirty="0"/>
              <a:t>text </a:t>
            </a:r>
            <a:r>
              <a:rPr lang="zh-CN" altLang="en-US" dirty="0"/>
              <a:t>的内容修改为 </a:t>
            </a:r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kumimoji="1" lang="en-US" altLang="zh-CN" dirty="0"/>
              <a:t>js </a:t>
            </a:r>
            <a:r>
              <a:rPr kumimoji="1" lang="zh-CN" altLang="en-US" dirty="0"/>
              <a:t>和 </a:t>
            </a:r>
            <a:r>
              <a:rPr kumimoji="1" lang="en-US" altLang="zh-CN" dirty="0"/>
              <a:t>html </a:t>
            </a:r>
            <a:r>
              <a:rPr kumimoji="1" lang="zh-CN" altLang="en-US" dirty="0"/>
              <a:t>简单的结合</a:t>
            </a:r>
            <a:endParaRPr kumimoji="1" lang="zh-CN" altLang="en-US" dirty="0"/>
          </a:p>
        </p:txBody>
      </p:sp>
      <p:pic>
        <p:nvPicPr>
          <p:cNvPr id="5" name="图片 4" descr="截屏2021-10-26 13.32.17"/>
          <p:cNvPicPr>
            <a:picLocks noChangeAspect="1"/>
          </p:cNvPicPr>
          <p:nvPr/>
        </p:nvPicPr>
        <p:blipFill>
          <a:blip r:embed="rId1"/>
          <a:srcRect l="21712"/>
          <a:stretch>
            <a:fillRect/>
          </a:stretch>
        </p:blipFill>
        <p:spPr>
          <a:xfrm>
            <a:off x="1261745" y="2564130"/>
            <a:ext cx="3658870" cy="8636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83920" y="3427730"/>
            <a:ext cx="3400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/>
              <a:t>点击该元素时调用 </a:t>
            </a:r>
            <a:r>
              <a:rPr lang="en-US" altLang="zh-CN" dirty="0"/>
              <a:t>add() </a:t>
            </a:r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848475" y="3427730"/>
            <a:ext cx="3400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/>
              <a:t>点击该元素时执行 </a:t>
            </a:r>
            <a:r>
              <a:rPr lang="en-US" altLang="zh-CN" dirty="0"/>
              <a:t>js</a:t>
            </a:r>
            <a:endParaRPr lang="en-US" altLang="zh-CN" dirty="0"/>
          </a:p>
        </p:txBody>
      </p:sp>
      <p:pic>
        <p:nvPicPr>
          <p:cNvPr id="14" name="图片 13" descr="截屏2021-10-26 13.37.22"/>
          <p:cNvPicPr>
            <a:picLocks noChangeAspect="1"/>
          </p:cNvPicPr>
          <p:nvPr/>
        </p:nvPicPr>
        <p:blipFill>
          <a:blip r:embed="rId2"/>
          <a:srcRect l="14352"/>
          <a:stretch>
            <a:fillRect/>
          </a:stretch>
        </p:blipFill>
        <p:spPr>
          <a:xfrm>
            <a:off x="6026785" y="2602230"/>
            <a:ext cx="6059170" cy="825500"/>
          </a:xfrm>
          <a:prstGeom prst="rect">
            <a:avLst/>
          </a:prstGeom>
        </p:spPr>
      </p:pic>
      <p:pic>
        <p:nvPicPr>
          <p:cNvPr id="15" name="图片 14" descr="截屏2021-10-26 13.39.10"/>
          <p:cNvPicPr>
            <a:picLocks noChangeAspect="1"/>
          </p:cNvPicPr>
          <p:nvPr/>
        </p:nvPicPr>
        <p:blipFill>
          <a:blip r:embed="rId3"/>
          <a:srcRect l="23546" t="-20962"/>
          <a:stretch>
            <a:fillRect/>
          </a:stretch>
        </p:blipFill>
        <p:spPr>
          <a:xfrm>
            <a:off x="2781935" y="4100830"/>
            <a:ext cx="4884420" cy="39941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670675" y="4170045"/>
            <a:ext cx="685165" cy="3302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肘形连接符 16"/>
          <p:cNvCxnSpPr>
            <a:stCxn id="16" idx="0"/>
            <a:endCxn id="5" idx="0"/>
          </p:cNvCxnSpPr>
          <p:nvPr/>
        </p:nvCxnSpPr>
        <p:spPr>
          <a:xfrm rot="16200000" flipV="1">
            <a:off x="4249420" y="1405890"/>
            <a:ext cx="1605915" cy="3922395"/>
          </a:xfrm>
          <a:prstGeom prst="bentConnector3">
            <a:avLst>
              <a:gd name="adj1" fmla="val 114828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截屏2021-10-26 13.41.49"/>
          <p:cNvPicPr>
            <a:picLocks noChangeAspect="1"/>
          </p:cNvPicPr>
          <p:nvPr/>
        </p:nvPicPr>
        <p:blipFill>
          <a:blip r:embed="rId4"/>
          <a:srcRect l="38287" t="6731"/>
          <a:stretch>
            <a:fillRect/>
          </a:stretch>
        </p:blipFill>
        <p:spPr>
          <a:xfrm>
            <a:off x="2668270" y="5024755"/>
            <a:ext cx="2241550" cy="30797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851150" y="5002530"/>
            <a:ext cx="1597025" cy="3302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肘形连接符 19"/>
          <p:cNvCxnSpPr/>
          <p:nvPr/>
        </p:nvCxnSpPr>
        <p:spPr>
          <a:xfrm rot="16200000" flipV="1">
            <a:off x="1863725" y="3205480"/>
            <a:ext cx="1847850" cy="1746250"/>
          </a:xfrm>
          <a:prstGeom prst="bentConnector3">
            <a:avLst>
              <a:gd name="adj1" fmla="val 49966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878965"/>
            <a:ext cx="10529570" cy="727075"/>
          </a:xfrm>
        </p:spPr>
        <p:txBody>
          <a:bodyPr>
            <a:normAutofit/>
          </a:bodyPr>
          <a:lstStyle/>
          <a:p>
            <a:r>
              <a:rPr dirty="0"/>
              <a:t>前端开发主要涉及网站和 App </a:t>
            </a:r>
            <a:r>
              <a:rPr lang="zh-CN" dirty="0"/>
              <a:t>的交互界面</a:t>
            </a:r>
            <a:r>
              <a:rPr dirty="0"/>
              <a:t>，用户能够从 App 屏幕或浏览器上看到东西。简单地说，能够从 App 屏幕和浏览器上看到的东西都属于前端。</a:t>
            </a:r>
            <a:endParaRPr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什么是前端</a:t>
            </a:r>
            <a:endParaRPr kumimoji="1"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1082675" y="2534285"/>
            <a:ext cx="7840980" cy="3801110"/>
            <a:chOff x="1718" y="3991"/>
            <a:chExt cx="12348" cy="5986"/>
          </a:xfrm>
        </p:grpSpPr>
        <p:pic>
          <p:nvPicPr>
            <p:cNvPr id="5" name="图片 4" descr="925891-20161118230205701-1383102079"/>
            <p:cNvPicPr>
              <a:picLocks noChangeAspect="1"/>
            </p:cNvPicPr>
            <p:nvPr/>
          </p:nvPicPr>
          <p:blipFill>
            <a:blip r:embed="rId1"/>
            <a:srcRect b="9004"/>
            <a:stretch>
              <a:fillRect/>
            </a:stretch>
          </p:blipFill>
          <p:spPr>
            <a:xfrm>
              <a:off x="1718" y="3991"/>
              <a:ext cx="12348" cy="5420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6099" y="9397"/>
              <a:ext cx="31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早期网页</a:t>
              </a:r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288665" y="2515235"/>
            <a:ext cx="3169920" cy="3922395"/>
            <a:chOff x="3778" y="3992"/>
            <a:chExt cx="4992" cy="6177"/>
          </a:xfrm>
        </p:grpSpPr>
        <p:pic>
          <p:nvPicPr>
            <p:cNvPr id="7" name="图片 6" descr="IMG_206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8" y="3992"/>
              <a:ext cx="4992" cy="5406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5007" y="9589"/>
              <a:ext cx="253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App </a:t>
              </a:r>
              <a:r>
                <a:rPr lang="zh-CN" altLang="en-US"/>
                <a:t>和小程序</a:t>
              </a:r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574165" y="2534285"/>
            <a:ext cx="6857365" cy="3957955"/>
            <a:chOff x="2275" y="3961"/>
            <a:chExt cx="10799" cy="6233"/>
          </a:xfrm>
        </p:grpSpPr>
        <p:pic>
          <p:nvPicPr>
            <p:cNvPr id="6" name="图片 5" descr="截屏2021-08-23 上午11.26.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5" y="3961"/>
              <a:ext cx="10799" cy="5450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6000" y="9614"/>
              <a:ext cx="335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现代网页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五、</a:t>
            </a:r>
            <a:r>
              <a:rPr lang="zh-CN">
                <a:sym typeface="+mn-ea"/>
              </a:rPr>
              <a:t>小程序</a:t>
            </a:r>
            <a:endParaRPr lang="zh-CN"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cap="none" dirty="0">
              <a:solidFill>
                <a:schemeClr val="accent2"/>
              </a:solidFill>
              <a:uFillTx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878965"/>
            <a:ext cx="10529570" cy="4570095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ym typeface="+mn-ea"/>
              </a:rPr>
              <a:t>小程序就是微信里面的应用程序，外部代码通过小程序这种形式，在微信这个手机 App 里面运行。更准确的说法是，小程序可以视为只能用微信打开和浏览的网站。</a:t>
            </a:r>
            <a:endParaRPr lang="zh-CN" altLang="en-US" sz="1800" dirty="0">
              <a:sym typeface="+mn-ea"/>
            </a:endParaRPr>
          </a:p>
          <a:p>
            <a:pPr lvl="1"/>
            <a:r>
              <a:rPr lang="en-US" altLang="zh-CN" sz="1800" dirty="0">
                <a:sym typeface="+mn-ea"/>
              </a:rPr>
              <a:t>js</a:t>
            </a:r>
            <a:endParaRPr lang="en-US" altLang="zh-CN" sz="1800" dirty="0">
              <a:sym typeface="+mn-ea"/>
            </a:endParaRPr>
          </a:p>
          <a:p>
            <a:pPr lvl="1"/>
            <a:r>
              <a:rPr lang="en-US" altLang="zh-CN" sz="1800" dirty="0">
                <a:sym typeface="+mn-ea"/>
              </a:rPr>
              <a:t>wxss -&gt; css</a:t>
            </a:r>
            <a:endParaRPr lang="en-US" altLang="zh-CN" sz="1800" dirty="0">
              <a:sym typeface="+mn-ea"/>
            </a:endParaRPr>
          </a:p>
          <a:p>
            <a:pPr lvl="1"/>
            <a:r>
              <a:rPr lang="en-US" altLang="zh-CN" sz="1800" dirty="0">
                <a:sym typeface="+mn-ea"/>
              </a:rPr>
              <a:t>wxml -&gt; html</a:t>
            </a:r>
            <a:r>
              <a:rPr lang="zh-CN" altLang="en-US" sz="1800" dirty="0">
                <a:sym typeface="+mn-ea"/>
              </a:rPr>
              <a:t> </a:t>
            </a:r>
            <a:endParaRPr lang="zh-CN" altLang="en-US" sz="1800" dirty="0">
              <a:sym typeface="+mn-ea"/>
            </a:endParaRPr>
          </a:p>
          <a:p>
            <a:r>
              <a:rPr lang="en-US" altLang="zh-CN" sz="1800" dirty="0">
                <a:sym typeface="+mn-ea"/>
              </a:rPr>
              <a:t>小程序最大的优势，就是它基于微信。微信 App 的功能（比如拍照、扫描、支付等等），小程序大部分都能使用。微信提供了各种封装好的 API，开发者不用自己实现</a:t>
            </a:r>
            <a:endParaRPr lang="en-US" altLang="zh-CN" sz="1800" dirty="0">
              <a:sym typeface="+mn-ea"/>
            </a:endParaRPr>
          </a:p>
          <a:p>
            <a:r>
              <a:rPr lang="en-US" altLang="zh-CN" sz="1800" dirty="0">
                <a:sym typeface="+mn-ea"/>
              </a:rPr>
              <a:t>不</a:t>
            </a:r>
            <a:r>
              <a:rPr lang="zh-CN" altLang="en-US" sz="1800" dirty="0">
                <a:sym typeface="+mn-ea"/>
              </a:rPr>
              <a:t>需要考虑</a:t>
            </a:r>
            <a:r>
              <a:rPr lang="en-US" altLang="zh-CN" sz="1800" dirty="0">
                <a:sym typeface="+mn-ea"/>
              </a:rPr>
              <a:t> iOS 和安卓的平台差异，只要一行代码就可以调用。</a:t>
            </a:r>
            <a:endParaRPr lang="en-US" altLang="zh-CN" sz="1800" dirty="0">
              <a:sym typeface="+mn-ea"/>
            </a:endParaRPr>
          </a:p>
          <a:p>
            <a:r>
              <a:rPr lang="en-US" altLang="zh-CN" sz="1800" dirty="0">
                <a:sym typeface="+mn-ea"/>
              </a:rPr>
              <a:t>开发者也不用考虑用户的注册和登录，直接使用微信的注册和登录，微信的用户自动成为你的用户。</a:t>
            </a:r>
            <a:endParaRPr lang="zh-CN" altLang="en-US" sz="1800" b="1" dirty="0">
              <a:sym typeface="+mn-ea"/>
            </a:endParaRPr>
          </a:p>
          <a:p>
            <a:pPr marL="0" indent="0">
              <a:buNone/>
            </a:pPr>
            <a:endParaRPr lang="en-US" altLang="zh-CN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cap="none" dirty="0">
                <a:solidFill>
                  <a:srgbClr val="5C307D"/>
                </a:solidFill>
                <a:uFillTx/>
              </a:rPr>
              <a:t>小程序</a:t>
            </a:r>
            <a:endParaRPr kumimoji="1" lang="zh-CN" altLang="en-US" cap="none" dirty="0">
              <a:solidFill>
                <a:srgbClr val="5C307D"/>
              </a:solidFill>
              <a:uFillTx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405" y="1608455"/>
            <a:ext cx="10529570" cy="4570095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ym typeface="+mn-ea"/>
              </a:rPr>
              <a:t>开发者无需搭建服务器，可免鉴权直接使用平台提供的 API 进行业务开发。</a:t>
            </a:r>
            <a:endParaRPr lang="zh-CN" altLang="en-US" sz="1800" dirty="0">
              <a:sym typeface="+mn-ea"/>
            </a:endParaRPr>
          </a:p>
          <a:p>
            <a:pPr marL="0" indent="0">
              <a:buNone/>
            </a:pPr>
            <a:endParaRPr lang="en-US" altLang="zh-CN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cap="none" dirty="0">
                <a:solidFill>
                  <a:srgbClr val="5C307D"/>
                </a:solidFill>
                <a:uFillTx/>
              </a:rPr>
              <a:t>小程序云开发</a:t>
            </a:r>
            <a:endParaRPr kumimoji="1" lang="zh-CN" altLang="en-US" cap="none" dirty="0">
              <a:solidFill>
                <a:srgbClr val="5C307D"/>
              </a:solidFill>
              <a:uFillTx/>
            </a:endParaRPr>
          </a:p>
        </p:txBody>
      </p:sp>
      <p:pic>
        <p:nvPicPr>
          <p:cNvPr id="4" name="图片 3" descr="截屏2021-10-26 14.17.29"/>
          <p:cNvPicPr>
            <a:picLocks noChangeAspect="1"/>
          </p:cNvPicPr>
          <p:nvPr/>
        </p:nvPicPr>
        <p:blipFill>
          <a:blip r:embed="rId1"/>
          <a:srcRect t="8839" b="1818"/>
          <a:stretch>
            <a:fillRect/>
          </a:stretch>
        </p:blipFill>
        <p:spPr>
          <a:xfrm>
            <a:off x="1393190" y="2025015"/>
            <a:ext cx="8039100" cy="4569460"/>
          </a:xfrm>
          <a:prstGeom prst="rect">
            <a:avLst/>
          </a:prstGeom>
        </p:spPr>
      </p:pic>
      <p:pic>
        <p:nvPicPr>
          <p:cNvPr id="5" name="图片 4" descr="截屏2021-10-26 14.19.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260" y="2025015"/>
            <a:ext cx="7733030" cy="4643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878965"/>
            <a:ext cx="10529570" cy="3678555"/>
          </a:xfrm>
        </p:spPr>
        <p:txBody>
          <a:bodyPr>
            <a:normAutofit/>
          </a:bodyPr>
          <a:lstStyle/>
          <a:p>
            <a:r>
              <a:rPr lang="zh-CN" b="1" dirty="0">
                <a:sym typeface="+mn-ea"/>
              </a:rPr>
              <a:t>主要呈现形式——网页</a:t>
            </a:r>
            <a:r>
              <a:rPr lang="zh-CN" dirty="0">
                <a:sym typeface="+mn-ea"/>
              </a:rPr>
              <a:t>，</a:t>
            </a:r>
            <a:r>
              <a:rPr dirty="0">
                <a:sym typeface="+mn-ea"/>
              </a:rPr>
              <a:t>网页是构成网站的基本元素。网页主要由文字、图像</a:t>
            </a:r>
            <a:r>
              <a:rPr lang="zh-CN" dirty="0">
                <a:sym typeface="+mn-ea"/>
              </a:rPr>
              <a:t>、</a:t>
            </a:r>
            <a:r>
              <a:rPr dirty="0">
                <a:sym typeface="+mn-ea"/>
              </a:rPr>
              <a:t>超链接</a:t>
            </a:r>
            <a:r>
              <a:rPr lang="zh-CN" dirty="0">
                <a:sym typeface="+mn-ea"/>
              </a:rPr>
              <a:t>、</a:t>
            </a:r>
            <a:r>
              <a:rPr dirty="0">
                <a:sym typeface="+mn-ea"/>
              </a:rPr>
              <a:t>音频、视频以及 Flash 等</a:t>
            </a:r>
            <a:r>
              <a:rPr lang="zh-CN" dirty="0">
                <a:sym typeface="+mn-ea"/>
              </a:rPr>
              <a:t>元素构成</a:t>
            </a:r>
            <a:r>
              <a:rPr dirty="0">
                <a:sym typeface="+mn-ea"/>
              </a:rPr>
              <a:t>。我们在浏览器上输入网址后，打开的任何一个页面，都是属于网页。</a:t>
            </a:r>
            <a:endParaRPr dirty="0">
              <a:sym typeface="+mn-ea"/>
            </a:endParaRPr>
          </a:p>
          <a:p>
            <a:endParaRPr lang="zh-CN" altLang="en-US" b="1" dirty="0"/>
          </a:p>
          <a:p>
            <a:r>
              <a:rPr lang="zh-CN" altLang="en-US" b="1" dirty="0"/>
              <a:t>主要媒介——</a:t>
            </a:r>
            <a:r>
              <a:rPr lang="en-US" altLang="zh-CN" b="1" dirty="0"/>
              <a:t>Web</a:t>
            </a:r>
            <a:r>
              <a:rPr lang="zh-CN" altLang="en-US" dirty="0"/>
              <a:t>，</a:t>
            </a:r>
            <a:r>
              <a:rPr dirty="0">
                <a:sym typeface="+mn-ea"/>
              </a:rPr>
              <a:t>即全球广域网，也称为万维网。</a:t>
            </a:r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r>
              <a:rPr lang="zh-CN" b="1" dirty="0">
                <a:sym typeface="+mn-ea"/>
              </a:rPr>
              <a:t>主要载体——浏览器</a:t>
            </a:r>
            <a:r>
              <a:rPr lang="zh-CN" dirty="0">
                <a:sym typeface="+mn-ea"/>
              </a:rPr>
              <a:t>，</a:t>
            </a:r>
            <a:r>
              <a:rPr dirty="0">
                <a:sym typeface="+mn-ea"/>
              </a:rPr>
              <a:t>浏览器是网页运行的平台，常见的浏览器有</a:t>
            </a:r>
            <a:r>
              <a:rPr lang="en-US" dirty="0">
                <a:sym typeface="+mn-ea"/>
              </a:rPr>
              <a:t>Google </a:t>
            </a:r>
            <a:r>
              <a:rPr dirty="0">
                <a:sym typeface="+mn-ea"/>
              </a:rPr>
              <a:t>Chrome、Safari、Firefox、IE、Edge、Opera 等。</a:t>
            </a:r>
            <a:endParaRPr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、网页和浏览器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878965"/>
            <a:ext cx="10768965" cy="4276725"/>
          </a:xfrm>
        </p:spPr>
        <p:txBody>
          <a:bodyPr>
            <a:normAutofit fontScale="97500" lnSpcReduction="10000"/>
          </a:bodyPr>
          <a:lstStyle/>
          <a:p>
            <a:r>
              <a:rPr lang="en-US" altLang="zh-CN" b="1" dirty="0"/>
              <a:t>W3C </a:t>
            </a:r>
            <a:r>
              <a:rPr lang="zh-CN" altLang="en-US" b="1" dirty="0"/>
              <a:t>组织</a:t>
            </a:r>
            <a:r>
              <a:rPr lang="zh-CN" altLang="en-US" dirty="0"/>
              <a:t>，</a:t>
            </a:r>
            <a:r>
              <a:rPr dirty="0">
                <a:sym typeface="+mn-ea"/>
              </a:rPr>
              <a:t>World Wide Web Consortium，万维网联盟组织，用来制定 </a:t>
            </a:r>
            <a:r>
              <a:rPr lang="en-US" dirty="0">
                <a:sym typeface="+mn-ea"/>
              </a:rPr>
              <a:t>W</a:t>
            </a:r>
            <a:r>
              <a:rPr dirty="0">
                <a:sym typeface="+mn-ea"/>
              </a:rPr>
              <a:t>eb 标准的机构（组织）。</a:t>
            </a:r>
            <a:endParaRPr dirty="0">
              <a:sym typeface="+mn-ea"/>
            </a:endParaRPr>
          </a:p>
          <a:p>
            <a:pPr lvl="1"/>
            <a:endParaRPr lang="en-US" altLang="zh-CN" dirty="0">
              <a:sym typeface="+mn-ea"/>
            </a:endParaRPr>
          </a:p>
          <a:p>
            <a:r>
              <a:rPr lang="en-US" altLang="zh-CN" b="1" dirty="0">
                <a:sym typeface="+mn-ea"/>
              </a:rPr>
              <a:t>Web </a:t>
            </a:r>
            <a:r>
              <a:rPr lang="zh-CN" altLang="en-US" b="1" dirty="0">
                <a:sym typeface="+mn-ea"/>
              </a:rPr>
              <a:t>标准</a:t>
            </a:r>
            <a:r>
              <a:rPr lang="zh-CN" dirty="0">
                <a:sym typeface="+mn-ea"/>
              </a:rPr>
              <a:t>，</a:t>
            </a:r>
            <a:r>
              <a:rPr dirty="0">
                <a:sym typeface="+mn-ea"/>
              </a:rPr>
              <a:t>Web 标准不是某一个标准，而是由 W3C 组织和其他标准化组织制定的一系列标准的集合</a:t>
            </a:r>
            <a:r>
              <a:rPr lang="zh-CN" dirty="0">
                <a:sym typeface="+mn-ea"/>
              </a:rPr>
              <a:t>。</a:t>
            </a:r>
            <a:r>
              <a:rPr dirty="0">
                <a:sym typeface="+mn-ea"/>
              </a:rPr>
              <a:t>包括三个方面：</a:t>
            </a:r>
            <a:endParaRPr dirty="0"/>
          </a:p>
          <a:p>
            <a:pPr lvl="1"/>
            <a:r>
              <a:rPr b="1" dirty="0">
                <a:sym typeface="+mn-ea"/>
              </a:rPr>
              <a:t>结构标准 HTML</a:t>
            </a:r>
            <a:r>
              <a:rPr lang="zh-CN" dirty="0">
                <a:sym typeface="+mn-ea"/>
              </a:rPr>
              <a:t>（</a:t>
            </a:r>
            <a:r>
              <a:rPr dirty="0">
                <a:sym typeface="+mn-ea"/>
              </a:rPr>
              <a:t>HyperText Markup Language</a:t>
            </a:r>
            <a:r>
              <a:rPr lang="zh-CN" dirty="0">
                <a:sym typeface="+mn-ea"/>
              </a:rPr>
              <a:t>，</a:t>
            </a:r>
            <a:r>
              <a:rPr dirty="0">
                <a:sym typeface="+mn-ea"/>
              </a:rPr>
              <a:t>超文本标记语言）：用于对网页元素进行整理和分类。</a:t>
            </a:r>
            <a:endParaRPr dirty="0">
              <a:sym typeface="+mn-ea"/>
            </a:endParaRPr>
          </a:p>
          <a:p>
            <a:pPr lvl="1"/>
            <a:r>
              <a:rPr b="1" dirty="0">
                <a:sym typeface="+mn-ea"/>
              </a:rPr>
              <a:t>表现标准 CSS</a:t>
            </a:r>
            <a:r>
              <a:rPr lang="zh-CN" dirty="0">
                <a:sym typeface="+mn-ea"/>
              </a:rPr>
              <a:t>（</a:t>
            </a:r>
            <a:r>
              <a:rPr dirty="0">
                <a:sym typeface="+mn-ea"/>
              </a:rPr>
              <a:t>Cascading Style Sheets</a:t>
            </a:r>
            <a:r>
              <a:rPr lang="zh-CN" dirty="0">
                <a:sym typeface="+mn-ea"/>
              </a:rPr>
              <a:t>，</a:t>
            </a:r>
            <a:r>
              <a:rPr dirty="0">
                <a:sym typeface="+mn-ea"/>
              </a:rPr>
              <a:t>层叠样式表）：用于设置网页元素的版式、颜色、大小等外观样式。</a:t>
            </a:r>
            <a:endParaRPr dirty="0"/>
          </a:p>
          <a:p>
            <a:pPr lvl="1"/>
            <a:r>
              <a:rPr b="1" dirty="0">
                <a:sym typeface="+mn-ea"/>
              </a:rPr>
              <a:t>行为标准 JS</a:t>
            </a:r>
            <a:r>
              <a:rPr lang="zh-CN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JavaScript</a:t>
            </a:r>
            <a:r>
              <a:rPr dirty="0">
                <a:sym typeface="+mn-ea"/>
              </a:rPr>
              <a:t>）：用于定义网页的交互和行为。</a:t>
            </a:r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r>
              <a:rPr lang="zh-CN" b="1" dirty="0">
                <a:sym typeface="+mn-ea"/>
              </a:rPr>
              <a:t>前端分层</a:t>
            </a:r>
            <a:r>
              <a:rPr lang="zh-CN" dirty="0">
                <a:sym typeface="+mn-ea"/>
              </a:rPr>
              <a:t>，</a:t>
            </a:r>
            <a:r>
              <a:rPr dirty="0">
                <a:sym typeface="+mn-ea"/>
              </a:rPr>
              <a:t>根据 Web 标准，可以将 Web 前端分为</a:t>
            </a:r>
            <a:r>
              <a:rPr lang="zh-CN" dirty="0">
                <a:sym typeface="+mn-ea"/>
              </a:rPr>
              <a:t>如下</a:t>
            </a:r>
            <a:r>
              <a:rPr dirty="0">
                <a:sym typeface="+mn-ea"/>
              </a:rPr>
              <a:t>三层</a:t>
            </a:r>
            <a:r>
              <a:rPr lang="zh-CN" dirty="0">
                <a:sym typeface="+mn-ea"/>
              </a:rPr>
              <a:t>：</a:t>
            </a:r>
            <a:endParaRPr lang="zh-CN" dirty="0">
              <a:sym typeface="+mn-ea"/>
            </a:endParaRPr>
          </a:p>
          <a:p>
            <a:pPr lvl="1"/>
            <a:r>
              <a:rPr dirty="0">
                <a:sym typeface="+mn-ea"/>
              </a:rPr>
              <a:t>HTML 从语义的角度描述页面的</a:t>
            </a:r>
            <a:r>
              <a:rPr b="1" dirty="0">
                <a:latin typeface="Arial Bold" panose="020B0604020202090204" charset="0"/>
                <a:sym typeface="+mn-ea"/>
              </a:rPr>
              <a:t>结构</a:t>
            </a:r>
            <a:r>
              <a:rPr dirty="0">
                <a:sym typeface="+mn-ea"/>
              </a:rPr>
              <a:t>。相当于人的身体组织结构。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CSS 从审美的角度美化页面的</a:t>
            </a:r>
            <a:r>
              <a:rPr b="1" dirty="0">
                <a:latin typeface="Arial Bold" panose="020B0604020202090204" charset="0"/>
                <a:sym typeface="+mn-ea"/>
              </a:rPr>
              <a:t>样式</a:t>
            </a:r>
            <a:r>
              <a:rPr dirty="0">
                <a:sym typeface="+mn-ea"/>
              </a:rPr>
              <a:t>。相当于人的衣服和打扮。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JS 从交互的角度描述页面的</a:t>
            </a:r>
            <a:r>
              <a:rPr b="1" dirty="0">
                <a:latin typeface="Arial Bold" panose="020B0604020202090204" charset="0"/>
                <a:sym typeface="+mn-ea"/>
              </a:rPr>
              <a:t>行为</a:t>
            </a:r>
            <a:r>
              <a:rPr dirty="0">
                <a:sym typeface="+mn-ea"/>
              </a:rPr>
              <a:t>。相当于人的动作，让人有生命力。</a:t>
            </a:r>
            <a:endParaRPr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Web </a:t>
            </a:r>
            <a:r>
              <a:rPr kumimoji="1" lang="zh-CN" altLang="en-US" dirty="0"/>
              <a:t>标准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4" y="1878966"/>
            <a:ext cx="4172405" cy="110287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  <a:sym typeface="+mn-ea"/>
              </a:rPr>
              <a:t>当我们打开一个网页时，浏览器首先获取网页源代码。接着渲染页面，就得到了我们看见的网页。</a:t>
            </a:r>
            <a:endParaRPr lang="en-US" altLang="zh-CN" dirty="0">
              <a:latin typeface="+mn-ea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浏览器工作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6101" y="3061594"/>
            <a:ext cx="1785916" cy="229617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29289" y="5357771"/>
            <a:ext cx="212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网页上点击右键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55947" y="4927007"/>
            <a:ext cx="1666224" cy="1861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748" y="543083"/>
            <a:ext cx="6485011" cy="5509873"/>
          </a:xfrm>
          <a:prstGeom prst="rect">
            <a:avLst/>
          </a:prstGeom>
        </p:spPr>
      </p:pic>
      <p:cxnSp>
        <p:nvCxnSpPr>
          <p:cNvPr id="13" name="直接箭头连接符 12"/>
          <p:cNvCxnSpPr>
            <a:stCxn id="9" idx="3"/>
          </p:cNvCxnSpPr>
          <p:nvPr/>
        </p:nvCxnSpPr>
        <p:spPr>
          <a:xfrm flipV="1">
            <a:off x="3222171" y="5020091"/>
            <a:ext cx="192832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515237" y="2244233"/>
            <a:ext cx="5936534" cy="370869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419879" y="1875933"/>
            <a:ext cx="212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html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2932" y="3858519"/>
            <a:ext cx="3153746" cy="4708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016518" y="3909812"/>
            <a:ext cx="212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javascript</a:t>
            </a:r>
            <a:r>
              <a:rPr lang="en-US" altLang="zh-CN" dirty="0">
                <a:solidFill>
                  <a:srgbClr val="FF0000"/>
                </a:solidFill>
              </a:rPr>
              <a:t> (</a:t>
            </a:r>
            <a:r>
              <a:rPr lang="zh-CN" altLang="en-US" dirty="0">
                <a:solidFill>
                  <a:srgbClr val="FF0000"/>
                </a:solidFill>
              </a:rPr>
              <a:t>内嵌式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58729" y="4948778"/>
            <a:ext cx="2585039" cy="63714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51548" y="5078686"/>
            <a:ext cx="212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rgbClr val="00B050"/>
                </a:solidFill>
              </a:rPr>
              <a:t>css</a:t>
            </a:r>
            <a:r>
              <a:rPr lang="en-US" altLang="zh-CN" dirty="0">
                <a:solidFill>
                  <a:srgbClr val="00B050"/>
                </a:solidFill>
              </a:rPr>
              <a:t> (</a:t>
            </a:r>
            <a:r>
              <a:rPr lang="zh-CN" altLang="en-US" dirty="0">
                <a:solidFill>
                  <a:srgbClr val="00B050"/>
                </a:solidFill>
              </a:rPr>
              <a:t>内嵌式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二、</a:t>
            </a:r>
            <a:r>
              <a:rPr altLang="zh-CN">
                <a:sym typeface="+mn-ea"/>
              </a:rPr>
              <a:t>HTML</a:t>
            </a:r>
            <a:endParaRPr altLang="zh-CN"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超文本标记语言 </a:t>
            </a:r>
            <a:r>
              <a:rPr lang="en-US" altLang="zh-CN" dirty="0"/>
              <a:t>html</a:t>
            </a:r>
            <a:endParaRPr lang="en-US" altLang="zh-CN" dirty="0"/>
          </a:p>
          <a:p>
            <a:r>
              <a:rPr lang="zh-CN" altLang="en-US" dirty="0"/>
              <a:t>常见 </a:t>
            </a:r>
            <a:r>
              <a:rPr lang="en-US" altLang="zh-CN" dirty="0"/>
              <a:t>HTMl </a:t>
            </a:r>
            <a:r>
              <a:rPr lang="zh-CN" altLang="en-US" dirty="0"/>
              <a:t>标签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878965"/>
            <a:ext cx="10529570" cy="3516630"/>
          </a:xfrm>
        </p:spPr>
        <p:txBody>
          <a:bodyPr>
            <a:normAutofit lnSpcReduction="10000"/>
          </a:bodyPr>
          <a:lstStyle/>
          <a:p>
            <a:r>
              <a:rPr lang="zh-CN" altLang="en-US" b="1">
                <a:sym typeface="+mn-ea"/>
              </a:rPr>
              <a:t>HTML</a:t>
            </a:r>
            <a:r>
              <a:rPr lang="zh-CN" altLang="en-US">
                <a:sym typeface="+mn-ea"/>
              </a:rPr>
              <a:t>，HyperText Markup Language，</a:t>
            </a:r>
            <a:r>
              <a:rPr lang="zh-CN" altLang="en-US" b="1">
                <a:sym typeface="+mn-ea"/>
              </a:rPr>
              <a:t>超文本标记语言</a:t>
            </a:r>
            <a:r>
              <a:rPr lang="zh-CN" altLang="en-US">
                <a:sym typeface="+mn-ea"/>
              </a:rPr>
              <a:t>。它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不是</a:t>
            </a:r>
            <a:r>
              <a:rPr lang="zh-CN" altLang="en-US">
                <a:sym typeface="+mn-ea"/>
              </a:rPr>
              <a:t>一种编程语言，是一种描述性的标记语言。</a:t>
            </a:r>
            <a:endParaRPr lang="zh-CN" altLang="en-US"/>
          </a:p>
          <a:p>
            <a:endParaRPr lang="en-US" altLang="zh-CN" dirty="0">
              <a:sym typeface="+mn-ea"/>
            </a:endParaRPr>
          </a:p>
          <a:p>
            <a:r>
              <a:rPr lang="zh-CN" altLang="en-US" b="1" dirty="0">
                <a:sym typeface="+mn-ea"/>
              </a:rPr>
              <a:t>概念：超文本</a:t>
            </a:r>
            <a:endParaRPr lang="zh-CN" altLang="en-US" b="1" dirty="0">
              <a:sym typeface="+mn-ea"/>
            </a:endParaRPr>
          </a:p>
          <a:p>
            <a:pPr marL="323850" lvl="1" indent="0">
              <a:buNone/>
            </a:pPr>
            <a:r>
              <a:rPr dirty="0">
                <a:sym typeface="+mn-ea"/>
              </a:rPr>
              <a:t>图片、音频、视频、动画、多媒体等内容，成为超文本，因为它们超出了文本的限制。</a:t>
            </a:r>
            <a:endParaRPr dirty="0">
              <a:sym typeface="+mn-ea"/>
            </a:endParaRPr>
          </a:p>
          <a:p>
            <a:endParaRPr dirty="0"/>
          </a:p>
          <a:p>
            <a:r>
              <a:rPr lang="zh-CN" altLang="en-US" b="1" dirty="0">
                <a:sym typeface="+mn-ea"/>
              </a:rPr>
              <a:t>概念：标记语言</a:t>
            </a:r>
            <a:endParaRPr lang="zh-CN" altLang="en-US" b="1" dirty="0">
              <a:sym typeface="+mn-ea"/>
            </a:endParaRPr>
          </a:p>
          <a:p>
            <a:pPr lvl="1"/>
            <a:r>
              <a:rPr dirty="0">
                <a:sym typeface="+mn-ea"/>
              </a:rPr>
              <a:t>标记语言是一套</a:t>
            </a:r>
            <a:r>
              <a:rPr b="1" dirty="0">
                <a:latin typeface="Arial Bold" panose="020B0604020202090204" charset="0"/>
                <a:sym typeface="+mn-ea"/>
              </a:rPr>
              <a:t>标记标签</a:t>
            </a:r>
            <a:r>
              <a:rPr dirty="0">
                <a:sym typeface="+mn-ea"/>
              </a:rPr>
              <a:t>。比如：标签 &lt;a&gt; 表示超链接、标签 &lt;img&gt; 表示图片、标签 &lt;h1&gt; 表示一级标题等等，它们都是属于 HTML 标签。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HTML 标签是直接由浏览器解析执行</a:t>
            </a:r>
            <a:r>
              <a:rPr lang="zh-CN" dirty="0">
                <a:sym typeface="+mn-ea"/>
              </a:rPr>
              <a:t>，没</a:t>
            </a:r>
            <a:r>
              <a:rPr dirty="0">
                <a:sym typeface="+mn-ea"/>
              </a:rPr>
              <a:t>有编译</a:t>
            </a:r>
            <a:r>
              <a:rPr lang="zh-CN" dirty="0">
                <a:sym typeface="+mn-ea"/>
              </a:rPr>
              <a:t>或解释</a:t>
            </a:r>
            <a:r>
              <a:rPr dirty="0">
                <a:sym typeface="+mn-ea"/>
              </a:rPr>
              <a:t>过程</a:t>
            </a:r>
            <a:r>
              <a:rPr lang="zh-CN" dirty="0">
                <a:sym typeface="+mn-ea"/>
              </a:rPr>
              <a:t>。</a:t>
            </a:r>
            <a:endParaRPr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HTML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3720" y="1638935"/>
            <a:ext cx="10831195" cy="1014095"/>
          </a:xfrm>
        </p:spPr>
        <p:txBody>
          <a:bodyPr>
            <a:normAutofit fontScale="90000" lnSpcReduction="10000"/>
          </a:bodyPr>
          <a:lstStyle/>
          <a:p>
            <a:r>
              <a:rPr lang="zh-CN" altLang="en-US" dirty="0">
                <a:sym typeface="+mn-ea"/>
              </a:rPr>
              <a:t>HTML标签通常是成对出现的（双边标记），比如 &lt;</a:t>
            </a:r>
            <a:r>
              <a:rPr lang="en-US" altLang="zh-CN" dirty="0">
                <a:sym typeface="+mn-ea"/>
              </a:rPr>
              <a:t>h3</a:t>
            </a:r>
            <a:r>
              <a:rPr lang="zh-CN" altLang="en-US" dirty="0">
                <a:sym typeface="+mn-ea"/>
              </a:rPr>
              <a:t>&gt; 和 &lt;/</a:t>
            </a:r>
            <a:r>
              <a:rPr lang="en-US" altLang="zh-CN" dirty="0">
                <a:sym typeface="+mn-ea"/>
              </a:rPr>
              <a:t>h3</a:t>
            </a:r>
            <a:r>
              <a:rPr lang="zh-CN" altLang="en-US" dirty="0">
                <a:sym typeface="+mn-ea"/>
              </a:rPr>
              <a:t>&gt;；也有少部分单标签（单边标记），如：      &lt;img src="" &gt;等。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属性与标签之间、各属性之间需要以空格隔开。属性值以双引号括起来。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一段 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：</a:t>
            </a:r>
            <a:r>
              <a:rPr kumimoji="1" lang="en-US" altLang="zh-CN" cap="none" dirty="0"/>
              <a:t>html-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test.html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  <p:pic>
        <p:nvPicPr>
          <p:cNvPr id="4" name="图片 3" descr="截屏2021-08-18 下午8.19.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010" y="2683510"/>
            <a:ext cx="8500110" cy="36715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67355" y="5567680"/>
            <a:ext cx="2962275" cy="304165"/>
          </a:xfrm>
          <a:prstGeom prst="rect">
            <a:avLst/>
          </a:prstGeom>
          <a:noFill/>
          <a:ln w="1905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339975" y="5567680"/>
            <a:ext cx="431165" cy="304165"/>
          </a:xfrm>
          <a:prstGeom prst="rect">
            <a:avLst/>
          </a:prstGeom>
          <a:noFill/>
          <a:ln w="1905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143125" y="5567680"/>
            <a:ext cx="117475" cy="304165"/>
          </a:xfrm>
          <a:prstGeom prst="rect">
            <a:avLst/>
          </a:prstGeom>
          <a:noFill/>
          <a:ln w="1905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125845" y="5567045"/>
            <a:ext cx="2075815" cy="304800"/>
          </a:xfrm>
          <a:prstGeom prst="rect">
            <a:avLst/>
          </a:prstGeom>
          <a:noFill/>
          <a:ln w="1905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 descr="截屏2021-08-18 下午8.32.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020" y="2337435"/>
            <a:ext cx="2485390" cy="1106170"/>
          </a:xfrm>
          <a:prstGeom prst="rect">
            <a:avLst/>
          </a:prstGeom>
        </p:spPr>
      </p:pic>
      <p:cxnSp>
        <p:nvCxnSpPr>
          <p:cNvPr id="17" name="肘形连接符 16"/>
          <p:cNvCxnSpPr>
            <a:stCxn id="12" idx="0"/>
            <a:endCxn id="21" idx="1"/>
          </p:cNvCxnSpPr>
          <p:nvPr/>
        </p:nvCxnSpPr>
        <p:spPr>
          <a:xfrm rot="16200000">
            <a:off x="5220653" y="1051878"/>
            <a:ext cx="1497330" cy="753427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1" idx="0"/>
            <a:endCxn id="22" idx="1"/>
          </p:cNvCxnSpPr>
          <p:nvPr/>
        </p:nvCxnSpPr>
        <p:spPr>
          <a:xfrm rot="16200000">
            <a:off x="5670233" y="1501458"/>
            <a:ext cx="951865" cy="7180580"/>
          </a:xfrm>
          <a:prstGeom prst="bentConnector2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/>
          <p:nvPr/>
        </p:nvCxnSpPr>
        <p:spPr>
          <a:xfrm flipV="1">
            <a:off x="4430395" y="5161280"/>
            <a:ext cx="5306060" cy="407035"/>
          </a:xfrm>
          <a:prstGeom prst="bentConnector3">
            <a:avLst>
              <a:gd name="adj1" fmla="val 107"/>
            </a:avLst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736455" y="3901440"/>
            <a:ext cx="10128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标签名</a:t>
            </a:r>
            <a:endParaRPr lang="zh-CN" altLang="en-US" sz="1600"/>
          </a:p>
        </p:txBody>
      </p:sp>
      <p:sp>
        <p:nvSpPr>
          <p:cNvPr id="22" name="文本框 21"/>
          <p:cNvSpPr txBox="1"/>
          <p:nvPr/>
        </p:nvSpPr>
        <p:spPr>
          <a:xfrm>
            <a:off x="9736455" y="4446905"/>
            <a:ext cx="10128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标签属性</a:t>
            </a:r>
            <a:endParaRPr lang="zh-CN" altLang="en-US" sz="1600"/>
          </a:p>
        </p:txBody>
      </p:sp>
      <p:sp>
        <p:nvSpPr>
          <p:cNvPr id="33" name="文本框 32"/>
          <p:cNvSpPr txBox="1"/>
          <p:nvPr/>
        </p:nvSpPr>
        <p:spPr>
          <a:xfrm>
            <a:off x="9736455" y="4923155"/>
            <a:ext cx="10128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属性值</a:t>
            </a:r>
            <a:endParaRPr lang="zh-CN" altLang="en-US" sz="1600"/>
          </a:p>
        </p:txBody>
      </p:sp>
      <p:sp>
        <p:nvSpPr>
          <p:cNvPr id="34" name="文本框 33"/>
          <p:cNvSpPr txBox="1"/>
          <p:nvPr/>
        </p:nvSpPr>
        <p:spPr>
          <a:xfrm>
            <a:off x="9754870" y="5558790"/>
            <a:ext cx="10128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标签内容</a:t>
            </a:r>
            <a:endParaRPr lang="zh-CN" altLang="en-US" sz="1600"/>
          </a:p>
        </p:txBody>
      </p:sp>
      <p:cxnSp>
        <p:nvCxnSpPr>
          <p:cNvPr id="35" name="直接箭头连接符 34"/>
          <p:cNvCxnSpPr>
            <a:stCxn id="14" idx="3"/>
            <a:endCxn id="34" idx="1"/>
          </p:cNvCxnSpPr>
          <p:nvPr/>
        </p:nvCxnSpPr>
        <p:spPr>
          <a:xfrm>
            <a:off x="8201660" y="5719445"/>
            <a:ext cx="1553210" cy="8255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0293985" y="3443605"/>
            <a:ext cx="10128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600"/>
              <a:t>实现效果</a:t>
            </a:r>
            <a:endParaRPr lang="zh-CN" altLang="en-US" sz="1600"/>
          </a:p>
        </p:txBody>
      </p:sp>
      <p:sp>
        <p:nvSpPr>
          <p:cNvPr id="5" name="矩形 4"/>
          <p:cNvSpPr/>
          <p:nvPr/>
        </p:nvSpPr>
        <p:spPr>
          <a:xfrm>
            <a:off x="2021925" y="5084444"/>
            <a:ext cx="2090480" cy="2340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044495" y="5537836"/>
            <a:ext cx="6626753" cy="3581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连接符: 肘形 7"/>
          <p:cNvCxnSpPr>
            <a:stCxn id="5" idx="0"/>
          </p:cNvCxnSpPr>
          <p:nvPr/>
        </p:nvCxnSpPr>
        <p:spPr>
          <a:xfrm rot="5400000" flipH="1" flipV="1">
            <a:off x="5096887" y="623312"/>
            <a:ext cx="2431411" cy="6490855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/>
          <p:cNvCxnSpPr>
            <a:stCxn id="20" idx="0"/>
          </p:cNvCxnSpPr>
          <p:nvPr/>
        </p:nvCxnSpPr>
        <p:spPr>
          <a:xfrm rot="5400000" flipH="1" flipV="1">
            <a:off x="6265902" y="2245718"/>
            <a:ext cx="2384089" cy="4200148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550670" y="4816475"/>
            <a:ext cx="7265035" cy="1301750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7" idx="2"/>
            <a:endCxn id="13" idx="0"/>
          </p:cNvCxnSpPr>
          <p:nvPr/>
        </p:nvCxnSpPr>
        <p:spPr>
          <a:xfrm>
            <a:off x="5183505" y="6118225"/>
            <a:ext cx="0" cy="372745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676775" y="6490970"/>
            <a:ext cx="10128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600"/>
              <a:t>主要内容</a:t>
            </a:r>
            <a:endParaRPr lang="zh-CN" altLang="en-US" sz="1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3a95598e-c6ed-4912-9051-ce7411362801}"/>
  <p:tag name="TABLE_ENDDRAG_ORIGIN_RECT" val="235*85"/>
  <p:tag name="TABLE_ENDDRAG_RECT" val="451*170*235*79"/>
</p:tagLst>
</file>

<file path=ppt/theme/theme1.xml><?xml version="1.0" encoding="utf-8"?>
<a:theme xmlns:a="http://schemas.openxmlformats.org/drawingml/2006/main" name="清华简约主题-扁平-16:9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6859</Words>
  <Application>WPS 演示</Application>
  <PresentationFormat>宽屏</PresentationFormat>
  <Paragraphs>390</Paragraphs>
  <Slides>32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9" baseType="lpstr">
      <vt:lpstr>Arial</vt:lpstr>
      <vt:lpstr>方正书宋_GBK</vt:lpstr>
      <vt:lpstr>Wingdings</vt:lpstr>
      <vt:lpstr>Wingdings 2</vt:lpstr>
      <vt:lpstr>Arial Bold</vt:lpstr>
      <vt:lpstr>华文中宋</vt:lpstr>
      <vt:lpstr>苹方-简</vt:lpstr>
      <vt:lpstr>Gill Sans MT</vt:lpstr>
      <vt:lpstr>微软雅黑</vt:lpstr>
      <vt:lpstr>汉仪旗黑</vt:lpstr>
      <vt:lpstr>宋体</vt:lpstr>
      <vt:lpstr>Arial Unicode MS</vt:lpstr>
      <vt:lpstr>等线</vt:lpstr>
      <vt:lpstr>汉仪中等线KW</vt:lpstr>
      <vt:lpstr>汉仪书宋二KW</vt:lpstr>
      <vt:lpstr>Apple Color Emoji</vt:lpstr>
      <vt:lpstr>清华简约主题-扁平-16:9</vt:lpstr>
      <vt:lpstr>研讨课——前端</vt:lpstr>
      <vt:lpstr>一、Web 和浏览器</vt:lpstr>
      <vt:lpstr>什么是前端</vt:lpstr>
      <vt:lpstr>Web、网页和浏览器</vt:lpstr>
      <vt:lpstr>Web 标准</vt:lpstr>
      <vt:lpstr>浏览器工作</vt:lpstr>
      <vt:lpstr>二、HTML</vt:lpstr>
      <vt:lpstr>HTML</vt:lpstr>
      <vt:lpstr>一段 HTML：html-test.html</vt:lpstr>
      <vt:lpstr>排版标签：html-display.html</vt:lpstr>
      <vt:lpstr>字体标签和超链接标签：html-font&amp;hyperlink.html</vt:lpstr>
      <vt:lpstr>图片标签：html-img.html</vt:lpstr>
      <vt:lpstr>三、CSS</vt:lpstr>
      <vt:lpstr>CSS：css-test.html</vt:lpstr>
      <vt:lpstr>CSS 字体属性：css-attribute.html</vt:lpstr>
      <vt:lpstr>CSS 文本属性：css-attribute.html</vt:lpstr>
      <vt:lpstr>CSS 其他常用属性：css-attribute.html</vt:lpstr>
      <vt:lpstr>CSS 样式表：css-sheet&amp;selector.html</vt:lpstr>
      <vt:lpstr>CSS 选择器：css-sheet&amp;selector.html</vt:lpstr>
      <vt:lpstr>CSS 盒模型：css-box.html</vt:lpstr>
      <vt:lpstr>四、JavaScript</vt:lpstr>
      <vt:lpstr>JS</vt:lpstr>
      <vt:lpstr>JS</vt:lpstr>
      <vt:lpstr>变量及数据类型： js-test.js</vt:lpstr>
      <vt:lpstr>数据类型及运算符</vt:lpstr>
      <vt:lpstr>选择结构 if</vt:lpstr>
      <vt:lpstr>循环结构 for</vt:lpstr>
      <vt:lpstr>函数</vt:lpstr>
      <vt:lpstr>函数</vt:lpstr>
      <vt:lpstr>五、Vue 和小程序</vt:lpstr>
      <vt:lpstr>JS</vt:lpstr>
      <vt:lpstr>小程序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Aiemu</cp:lastModifiedBy>
  <cp:revision>1539</cp:revision>
  <cp:lastPrinted>2021-10-26T09:05:21Z</cp:lastPrinted>
  <dcterms:created xsi:type="dcterms:W3CDTF">2021-10-26T09:05:21Z</dcterms:created>
  <dcterms:modified xsi:type="dcterms:W3CDTF">2021-10-26T09:05:21Z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2052-3.9.1.6204</vt:lpwstr>
  </property>
</Properties>
</file>