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0" r:id="rId3"/>
    <p:sldId id="273" r:id="rId4"/>
    <p:sldId id="301" r:id="rId5"/>
    <p:sldId id="300" r:id="rId6"/>
    <p:sldId id="302" r:id="rId8"/>
    <p:sldId id="303" r:id="rId9"/>
    <p:sldId id="304" r:id="rId10"/>
    <p:sldId id="296" r:id="rId11"/>
    <p:sldId id="305" r:id="rId12"/>
    <p:sldId id="306" r:id="rId13"/>
    <p:sldId id="307" r:id="rId14"/>
    <p:sldId id="308" r:id="rId15"/>
    <p:sldId id="309" r:id="rId16"/>
    <p:sldId id="29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298" r:id="rId25"/>
    <p:sldId id="317" r:id="rId26"/>
    <p:sldId id="318" r:id="rId27"/>
    <p:sldId id="319" r:id="rId28"/>
    <p:sldId id="320" r:id="rId29"/>
    <p:sldId id="322" r:id="rId30"/>
    <p:sldId id="321" r:id="rId31"/>
    <p:sldId id="323" r:id="rId32"/>
    <p:sldId id="324" r:id="rId33"/>
    <p:sldId id="325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/>
    <p:restoredTop sz="86378"/>
  </p:normalViewPr>
  <p:slideViewPr>
    <p:cSldViewPr snapToGrid="0" snapToObjects="1">
      <p:cViewPr varScale="1">
        <p:scale>
          <a:sx n="131" d="100"/>
          <a:sy n="131" d="100"/>
        </p:scale>
        <p:origin x="1656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为了保证在不同的浏览器、不同的设备上都呈现出开发者预期的效果，一套大家共同遵守的网页制作标准出现了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在有了相同的标准后，就以来浏览器来具体完成标准的实现，保证用户能够看到开发者希望看见的内容和效果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为了保证在不同的浏览器、不同的设备上都呈现出开发者预期的效果，一套大家共同遵守的网页制作标准出现了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研讨课</a:t>
            </a:r>
            <a:r>
              <a:rPr kumimoji="1" lang="en-US" altLang="zh-CN" dirty="0"/>
              <a:t>——</a:t>
            </a:r>
            <a:r>
              <a:rPr kumimoji="1" lang="zh-CN" dirty="0"/>
              <a:t>前端</a:t>
            </a:r>
            <a:endParaRPr kumimoji="1"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曾正</a:t>
            </a:r>
            <a:endParaRPr kumimoji="1" lang="zh-CN" altLang="en-US" dirty="0"/>
          </a:p>
          <a:p>
            <a:r>
              <a:rPr kumimoji="1" lang="en-US" altLang="zh-CN" dirty="0"/>
              <a:t>2021.9.1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3720" y="1638935"/>
            <a:ext cx="10831195" cy="101409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>
                <a:sym typeface="+mn-ea"/>
              </a:rPr>
              <a:t>HTML标签通常是成对出现的（双边标记），比如 &lt;div&gt; 和 &lt;/div&gt;；也有少部分单标签（单边标记），如：&lt;br /&gt;、&lt;hr /&gt;和&lt;img src="images/1.jpg" /&gt;等。</a:t>
            </a:r>
            <a:endParaRPr lang="zh-CN" altLang="en-US"/>
          </a:p>
          <a:p>
            <a:r>
              <a:rPr lang="zh-CN" altLang="en-US">
                <a:sym typeface="+mn-ea"/>
              </a:rPr>
              <a:t>属性与标签之间、各属性之间需要以空格隔开。属性值以双引号括起来。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一段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08-18 下午8.19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683510"/>
            <a:ext cx="8500110" cy="3671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67355" y="5567680"/>
            <a:ext cx="29622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975" y="5567680"/>
            <a:ext cx="43116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43125" y="5567680"/>
            <a:ext cx="1174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5845" y="5567045"/>
            <a:ext cx="2075815" cy="3048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截屏2021-08-18 下午8.32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2337435"/>
            <a:ext cx="2485390" cy="110617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2" idx="0"/>
            <a:endCxn id="21" idx="1"/>
          </p:cNvCxnSpPr>
          <p:nvPr/>
        </p:nvCxnSpPr>
        <p:spPr>
          <a:xfrm rot="16200000">
            <a:off x="5220653" y="1051878"/>
            <a:ext cx="1497330" cy="75342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0"/>
            <a:endCxn id="22" idx="1"/>
          </p:cNvCxnSpPr>
          <p:nvPr/>
        </p:nvCxnSpPr>
        <p:spPr>
          <a:xfrm rot="16200000">
            <a:off x="5670233" y="1501458"/>
            <a:ext cx="951865" cy="718058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430395" y="5161280"/>
            <a:ext cx="5306060" cy="407035"/>
          </a:xfrm>
          <a:prstGeom prst="bentConnector3">
            <a:avLst>
              <a:gd name="adj1" fmla="val 1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36455" y="390144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标签名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9736455" y="44469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标签属性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9736455" y="492315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属性值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9754870" y="555879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标签内容</a:t>
            </a:r>
            <a:endParaRPr lang="zh-CN" altLang="en-US" sz="1600"/>
          </a:p>
        </p:txBody>
      </p:sp>
      <p:cxnSp>
        <p:nvCxnSpPr>
          <p:cNvPr id="35" name="直接箭头连接符 34"/>
          <p:cNvCxnSpPr>
            <a:stCxn id="14" idx="3"/>
            <a:endCxn id="34" idx="1"/>
          </p:cNvCxnSpPr>
          <p:nvPr/>
        </p:nvCxnSpPr>
        <p:spPr>
          <a:xfrm>
            <a:off x="8201660" y="5719445"/>
            <a:ext cx="1553210" cy="825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293985" y="34436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实现效果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516630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&lt;h1&gt;</a:t>
            </a:r>
            <a:r>
              <a:rPr lang="zh-CN" altLang="en-US">
                <a:sym typeface="+mn-ea"/>
              </a:rPr>
              <a:t> 标题标签。标题使用&lt;h1&gt;至&lt;h6&gt;标签进行定义。&lt;h1&gt;定义最大的标题，&lt;h6&gt;定义最小的标题。</a:t>
            </a:r>
            <a:endParaRPr lang="en-US" altLang="zh-CN" dirty="0">
              <a:sym typeface="+mn-ea"/>
            </a:endParaRPr>
          </a:p>
          <a:p>
            <a:r>
              <a:rPr lang="zh-CN" altLang="en-US" b="1">
                <a:sym typeface="+mn-ea"/>
              </a:rPr>
              <a:t>&lt;p&gt;</a:t>
            </a:r>
            <a:r>
              <a:rPr lang="zh-CN" altLang="en-US">
                <a:sym typeface="+mn-ea"/>
              </a:rPr>
              <a:t> 段落标签。</a:t>
            </a:r>
            <a:endParaRPr dirty="0"/>
          </a:p>
          <a:p>
            <a:r>
              <a:rPr lang="zh-CN" altLang="en-US" b="1">
                <a:sym typeface="+mn-ea"/>
              </a:rPr>
              <a:t>&lt;hr /&gt;</a:t>
            </a:r>
            <a:r>
              <a:rPr lang="zh-CN" altLang="en-US">
                <a:sym typeface="+mn-ea"/>
              </a:rPr>
              <a:t> 水平线标签。</a:t>
            </a:r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&lt;br /&gt;</a:t>
            </a:r>
            <a:r>
              <a:rPr lang="zh-CN" altLang="en-US">
                <a:sym typeface="+mn-ea"/>
              </a:rPr>
              <a:t> 换行标签，强制换行。</a:t>
            </a:r>
            <a:endParaRPr lang="zh-CN" altLang="en-US"/>
          </a:p>
          <a:p>
            <a:r>
              <a:rPr lang="zh-CN" altLang="en-US" b="1">
                <a:sym typeface="+mn-ea"/>
              </a:rPr>
              <a:t>&lt;div&gt;</a:t>
            </a:r>
            <a:r>
              <a:rPr lang="zh-CN" altLang="en-US">
                <a:sym typeface="+mn-ea"/>
              </a:rPr>
              <a:t> 可以把标签中的内容分割为独立的区块。必须单独占据一行。</a:t>
            </a:r>
            <a:endParaRPr lang="zh-CN" altLang="en-US"/>
          </a:p>
          <a:p>
            <a:r>
              <a:rPr lang="zh-CN" altLang="en-US" b="1">
                <a:sym typeface="+mn-ea"/>
              </a:rPr>
              <a:t>&lt;span&gt;</a:t>
            </a:r>
            <a:r>
              <a:rPr lang="zh-CN" altLang="en-US">
                <a:sym typeface="+mn-ea"/>
              </a:rPr>
              <a:t> 和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div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的作用一致，但不换行。</a:t>
            </a:r>
            <a:endParaRPr lang="zh-CN" altLang="en-US"/>
          </a:p>
          <a:p>
            <a:r>
              <a:rPr lang="zh-CN" altLang="en-US" b="1">
                <a:sym typeface="+mn-ea"/>
              </a:rPr>
              <a:t>&lt;center&gt;</a:t>
            </a:r>
            <a:r>
              <a:rPr lang="zh-CN" altLang="en-US">
                <a:sym typeface="+mn-ea"/>
              </a:rPr>
              <a:t> 内容居中标签，居中显示 。</a:t>
            </a:r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&lt;pre&gt;</a:t>
            </a:r>
            <a:r>
              <a:rPr lang="zh-CN" altLang="en-US">
                <a:sym typeface="+mn-ea"/>
              </a:rPr>
              <a:t> 预格式化标签。将保留标签内部所有的空白字符(空格、换行符)，原封不动地输出结果（告诉浏览器不要忽略空格和空行）。通常不使用。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排版标签：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display.html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90207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特殊字符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转义字符</a:t>
            </a:r>
            <a:r>
              <a:rPr lang="zh-CN" altLang="en-US">
                <a:sym typeface="+mn-ea"/>
              </a:rPr>
              <a:t>，常见如右表。</a:t>
            </a:r>
            <a:endParaRPr lang="zh-CN" altLang="en-US">
              <a:sym typeface="+mn-ea"/>
            </a:endParaRPr>
          </a:p>
          <a:p>
            <a:r>
              <a:rPr lang="en-US" altLang="zh-CN" b="1" dirty="0"/>
              <a:t>&lt;u&gt;</a:t>
            </a:r>
            <a:r>
              <a:rPr lang="en-US" altLang="zh-CN" dirty="0"/>
              <a:t> </a:t>
            </a:r>
            <a:r>
              <a:rPr lang="zh-CN" altLang="en-US" dirty="0"/>
              <a:t>下划线标签。</a:t>
            </a:r>
            <a:endParaRPr lang="zh-CN" altLang="en-US" dirty="0"/>
          </a:p>
          <a:p>
            <a:r>
              <a:rPr lang="en-US" altLang="zh-CN" b="1" dirty="0"/>
              <a:t>&lt;del&gt;</a:t>
            </a:r>
            <a:r>
              <a:rPr lang="en-US" altLang="zh-CN" dirty="0"/>
              <a:t> / </a:t>
            </a:r>
            <a:r>
              <a:rPr lang="en-US" altLang="zh-CN" b="1" dirty="0"/>
              <a:t>&lt;s&gt;</a:t>
            </a:r>
            <a:r>
              <a:rPr lang="en-US" altLang="zh-CN" dirty="0"/>
              <a:t> </a:t>
            </a:r>
            <a:r>
              <a:rPr lang="zh-CN" altLang="en-US" dirty="0"/>
              <a:t>删除线标签。</a:t>
            </a:r>
            <a:endParaRPr lang="zh-CN" altLang="en-US" dirty="0"/>
          </a:p>
          <a:p>
            <a:r>
              <a:rPr lang="en-US" altLang="zh-CN" b="1" dirty="0"/>
              <a:t>&lt;i&gt; </a:t>
            </a:r>
            <a:r>
              <a:rPr lang="en-US" altLang="zh-CN" dirty="0"/>
              <a:t>/ </a:t>
            </a:r>
            <a:r>
              <a:rPr lang="en-US" altLang="zh-CN" b="1" dirty="0"/>
              <a:t>&lt;em&gt;</a:t>
            </a:r>
            <a:r>
              <a:rPr lang="en-US" altLang="zh-CN" dirty="0"/>
              <a:t> </a:t>
            </a:r>
            <a:r>
              <a:rPr lang="zh-CN" altLang="en-US" dirty="0"/>
              <a:t>斜体标签。</a:t>
            </a:r>
            <a:endParaRPr lang="zh-CN" altLang="en-US" dirty="0"/>
          </a:p>
          <a:p>
            <a:r>
              <a:rPr lang="en-US" altLang="zh-CN" b="1" dirty="0"/>
              <a:t>&lt;b&gt;</a:t>
            </a:r>
            <a:r>
              <a:rPr lang="en-US" altLang="zh-CN" dirty="0"/>
              <a:t> </a:t>
            </a:r>
            <a:r>
              <a:rPr lang="zh-CN" altLang="en-US" dirty="0"/>
              <a:t>粗体标签。</a:t>
            </a:r>
            <a:endParaRPr lang="en-US" altLang="zh-CN" dirty="0"/>
          </a:p>
          <a:p>
            <a:r>
              <a:rPr lang="en-US" altLang="zh-CN" dirty="0"/>
              <a:t>&lt;a&gt; </a:t>
            </a:r>
            <a:r>
              <a:rPr lang="zh-CN" altLang="en-US" dirty="0"/>
              <a:t>超链接标签。属性</a:t>
            </a:r>
            <a:r>
              <a:rPr lang="en-US" altLang="zh-CN" dirty="0"/>
              <a:t>href</a:t>
            </a:r>
            <a:r>
              <a:rPr lang="zh-CN" altLang="en-US" dirty="0"/>
              <a:t>：目标</a:t>
            </a:r>
            <a:r>
              <a:rPr lang="en-US" altLang="zh-CN" dirty="0"/>
              <a:t>url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：悬停文本，</a:t>
            </a:r>
            <a:r>
              <a:rPr lang="en-US" altLang="zh-CN" dirty="0"/>
              <a:t>name</a:t>
            </a:r>
            <a:r>
              <a:rPr lang="zh-CN" altLang="en-US" dirty="0"/>
              <a:t>：锚点名称，</a:t>
            </a:r>
            <a:r>
              <a:rPr lang="en-US" altLang="zh-CN" dirty="0"/>
              <a:t>target</a:t>
            </a:r>
            <a:r>
              <a:rPr lang="zh-CN" altLang="en-US" dirty="0"/>
              <a:t>：目标页面打开方式（_self：在同一个网页中显示，默认；_blank：在新的窗口中打开）</a:t>
            </a:r>
            <a:endParaRPr lang="zh-CN" altLang="en-US" dirty="0"/>
          </a:p>
          <a:p>
            <a:pPr lvl="1"/>
            <a:r>
              <a:rPr lang="zh-CN" altLang="en-US" dirty="0"/>
              <a:t>链接外部文件（网址），链接到外部文件</a:t>
            </a:r>
            <a:endParaRPr lang="zh-CN" altLang="en-US" dirty="0"/>
          </a:p>
          <a:p>
            <a:pPr lvl="1"/>
            <a:r>
              <a:rPr lang="zh-CN" altLang="en-US" dirty="0"/>
              <a:t>锚链接，链接到锚点，在本页面或者其他页面的的不同位置进行跳转</a:t>
            </a:r>
            <a:endParaRPr lang="zh-CN" altLang="en-US" dirty="0"/>
          </a:p>
          <a:p>
            <a:pPr lvl="1"/>
            <a:r>
              <a:rPr lang="zh-CN" altLang="en-US" dirty="0"/>
              <a:t>邮件链接，链接到默认邮件系统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字体标签和超链接标签：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font&amp;hyperlink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116570" y="2162175"/>
          <a:ext cx="299339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149669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&amp;nbsp;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空格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874375" cy="351663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&lt;img src="图片的 </a:t>
            </a:r>
            <a:r>
              <a:rPr lang="en-US" altLang="zh-CN" b="1">
                <a:sym typeface="+mn-ea"/>
              </a:rPr>
              <a:t>url[1]</a:t>
            </a:r>
            <a:r>
              <a:rPr lang="zh-CN" altLang="en-US" b="1">
                <a:sym typeface="+mn-ea"/>
              </a:rPr>
              <a:t>" /&gt;</a:t>
            </a:r>
            <a:r>
              <a:rPr lang="zh-CN" altLang="en-US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lvl="1"/>
            <a:r>
              <a:rPr lang="en-US" altLang="zh-CN" b="1" dirty="0"/>
              <a:t>src</a:t>
            </a:r>
            <a:r>
              <a:rPr lang="zh-CN" altLang="en-US" dirty="0"/>
              <a:t>，图片资源路径 </a:t>
            </a:r>
            <a:r>
              <a:rPr lang="en-US" altLang="zh-CN" dirty="0"/>
              <a:t>(source)</a:t>
            </a:r>
            <a:r>
              <a:rPr lang="zh-CN" altLang="en-US" dirty="0"/>
              <a:t>，包括绝对路径和相对路径：</a:t>
            </a:r>
            <a:endParaRPr lang="zh-CN" altLang="en-US" dirty="0"/>
          </a:p>
          <a:p>
            <a:pPr lvl="2"/>
            <a:r>
              <a:rPr lang="zh-CN" altLang="en-US" dirty="0"/>
              <a:t>相对路径：相对当前页面所在的路径。两个标记 . 和 .. 分表代表当前目录和上一层目录。如 </a:t>
            </a:r>
            <a:r>
              <a:rPr lang="en-US" altLang="zh-CN" dirty="0"/>
              <a:t>&lt;</a:t>
            </a:r>
            <a:r>
              <a:rPr lang="zh-CN" altLang="en-US" dirty="0"/>
              <a:t>img src=".</a:t>
            </a:r>
            <a:r>
              <a:rPr lang="en-US" altLang="zh-CN" dirty="0"/>
              <a:t>/imgs/1</a:t>
            </a:r>
            <a:r>
              <a:rPr lang="zh-CN" altLang="en-US" dirty="0"/>
              <a:t>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endParaRPr lang="zh-CN" altLang="en-US" dirty="0"/>
          </a:p>
          <a:p>
            <a:pPr lvl="2"/>
            <a:r>
              <a:rPr lang="zh-CN" altLang="en-US" dirty="0"/>
              <a:t>绝对路径：网络路径或以根目录（</a:t>
            </a:r>
            <a:r>
              <a:rPr lang="en-US" altLang="zh-CN" dirty="0"/>
              <a:t>/</a:t>
            </a:r>
            <a:r>
              <a:rPr lang="zh-CN" altLang="en-US" dirty="0"/>
              <a:t>）或盘符号开始的路径，如：</a:t>
            </a:r>
            <a:endParaRPr lang="zh-CN" altLang="en-US" dirty="0"/>
          </a:p>
          <a:p>
            <a:pPr lvl="3"/>
            <a:r>
              <a:rPr lang="zh-CN" altLang="en-US" dirty="0"/>
              <a:t>网络路径：&lt;img src="https://www.tsinghua.edu.cn/image/banner07.jpg"&gt;</a:t>
            </a:r>
            <a:endParaRPr lang="zh-CN" altLang="en-US" dirty="0"/>
          </a:p>
          <a:p>
            <a:pPr lvl="3"/>
            <a:r>
              <a:rPr lang="zh-CN" altLang="en-US" dirty="0"/>
              <a:t>盘符开始：&lt;img src="C:\Users\</a:t>
            </a:r>
            <a:r>
              <a:rPr lang="en-US" altLang="zh-CN" dirty="0"/>
              <a:t>username</a:t>
            </a:r>
            <a:r>
              <a:rPr lang="zh-CN" altLang="en-US" dirty="0"/>
              <a:t>\Desktop\html\</a:t>
            </a:r>
            <a:r>
              <a:rPr lang="en-US" altLang="zh-CN" dirty="0"/>
              <a:t>imgs</a:t>
            </a:r>
            <a:r>
              <a:rPr lang="zh-CN" altLang="en-US" dirty="0"/>
              <a:t>\1.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r>
              <a:rPr lang="en-US" altLang="zh-CN" dirty="0"/>
              <a:t>[2]</a:t>
            </a:r>
            <a:endParaRPr lang="zh-CN" altLang="en-US" sz="1200" b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width/height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width </a:t>
            </a:r>
            <a:r>
              <a:rPr lang="zh-CN" altLang="en-US" dirty="0">
                <a:sym typeface="+mn-ea"/>
              </a:rPr>
              <a:t>图片宽度，</a:t>
            </a:r>
            <a:r>
              <a:rPr lang="en-US" altLang="zh-CN" dirty="0">
                <a:sym typeface="+mn-ea"/>
              </a:rPr>
              <a:t>height </a:t>
            </a:r>
            <a:r>
              <a:rPr lang="zh-CN" altLang="en-US" dirty="0">
                <a:sym typeface="+mn-ea"/>
              </a:rPr>
              <a:t>图片高度，单位是像素</a:t>
            </a:r>
            <a:r>
              <a:rPr lang="en-US" altLang="zh-CN" dirty="0">
                <a:sym typeface="+mn-ea"/>
              </a:rPr>
              <a:t>(px)</a:t>
            </a:r>
            <a:r>
              <a:rPr lang="zh-CN" altLang="en-US" dirty="0">
                <a:sym typeface="+mn-ea"/>
              </a:rPr>
              <a:t>，或百分比</a:t>
            </a:r>
            <a:r>
              <a:rPr lang="en-US" altLang="zh-CN" dirty="0">
                <a:sym typeface="+mn-ea"/>
              </a:rPr>
              <a:t>。如果要想保证图片等比例缩放，请只设置width和height中其中一个。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title</a:t>
            </a:r>
            <a:r>
              <a:rPr lang="en-US" altLang="zh-CN" dirty="0">
                <a:sym typeface="+mn-ea"/>
              </a:rPr>
              <a:t>，提示性文本。鼠标悬停时出现的文本。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当图片无法显示的时候，代替 (</a:t>
            </a:r>
            <a:r>
              <a:rPr lang="en-US" altLang="zh-CN" dirty="0">
                <a:sym typeface="+mn-ea"/>
              </a:rPr>
              <a:t>alternate) </a:t>
            </a:r>
            <a:r>
              <a:rPr lang="en-US" altLang="zh-CN" dirty="0">
                <a:sym typeface="+mn-ea"/>
              </a:rPr>
              <a:t>图片显示的内容。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align</a:t>
            </a:r>
            <a:r>
              <a:rPr lang="zh-CN" altLang="en-US" dirty="0">
                <a:sym typeface="+mn-ea"/>
              </a:rPr>
              <a:t>，图片和周围文字的相对位置。属性取值可以是：bottom（默认）、center、top、left、right。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图片标签：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img.html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图片标签为 </a:t>
            </a:r>
            <a:r>
              <a:rPr lang="en-US" altLang="zh-CN"/>
              <a:t>&lt;img&gt;</a:t>
            </a:r>
            <a:r>
              <a:rPr lang="zh-CN" altLang="en-US"/>
              <a:t>，其常用属性如下：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510" y="5998845"/>
            <a:ext cx="683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[1] url</a:t>
            </a:r>
            <a:r>
              <a:rPr lang="zh-CN" altLang="en-US" sz="1600"/>
              <a:t>：</a:t>
            </a:r>
            <a:r>
              <a:rPr sz="1600"/>
              <a:t>统一资源定位符</a:t>
            </a:r>
            <a:r>
              <a:rPr lang="zh-CN" sz="1600"/>
              <a:t>，就是一个给定的独特资源在 Web 上的地址。</a:t>
            </a:r>
            <a:endParaRPr lang="zh-CN" sz="1600"/>
          </a:p>
          <a:p>
            <a:r>
              <a:rPr lang="en-US" altLang="zh-CN" sz="1600"/>
              <a:t>[2] windows </a:t>
            </a:r>
            <a:r>
              <a:rPr lang="zh-CN" altLang="en-US" sz="1600"/>
              <a:t>中分隔符号为 </a:t>
            </a:r>
            <a:r>
              <a:rPr lang="en-US" altLang="zh-CN" sz="1600"/>
              <a:t>\，macOS </a:t>
            </a:r>
            <a:r>
              <a:rPr lang="zh-CN" altLang="en-US" sz="1600"/>
              <a:t>和其他类 </a:t>
            </a:r>
            <a:r>
              <a:rPr lang="en-US" altLang="zh-CN" sz="1600"/>
              <a:t>Unix </a:t>
            </a:r>
            <a:r>
              <a:rPr lang="zh-CN" altLang="en-US" sz="1600"/>
              <a:t>系统为 </a:t>
            </a:r>
            <a:r>
              <a:rPr lang="en-US" altLang="zh-CN" sz="1600"/>
              <a:t>/。 </a:t>
            </a:r>
            <a:endParaRPr lang="en-US" altLang="zh-CN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altLang="zh-CN">
                <a:sym typeface="+mn-ea"/>
              </a:rPr>
              <a:t>CSS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常用 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样式表和选择器</a:t>
            </a:r>
            <a:endParaRPr lang="en-US" altLang="zh-CN" dirty="0"/>
          </a:p>
          <a:p>
            <a:r>
              <a:rPr lang="zh-CN" altLang="en-US" dirty="0"/>
              <a:t>盒模型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119761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ym typeface="+mn-ea"/>
              </a:rPr>
              <a:t>CSS</a:t>
            </a:r>
            <a:r>
              <a:rPr lang="zh-CN" altLang="en-US">
                <a:sym typeface="+mn-ea"/>
              </a:rPr>
              <a:t>：Cascading Style Sheet，层叠样式表。CSS 的作用就是给 HTML 页面标签添加各种样式，定义网页的显示效果。</a:t>
            </a:r>
            <a:endParaRPr lang="zh-CN" altLang="en-US">
              <a:sym typeface="+mn-ea"/>
            </a:endParaRPr>
          </a:p>
          <a:p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</a:t>
            </a:r>
            <a:endParaRPr kumimoji="1" lang="en-US" altLang="zh-CN" dirty="0"/>
          </a:p>
        </p:txBody>
      </p:sp>
      <p:pic>
        <p:nvPicPr>
          <p:cNvPr id="4" name="图片 3" descr="截屏2021-08-23 下午7.0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227580"/>
            <a:ext cx="6198870" cy="4230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555" y="3773805"/>
            <a:ext cx="28003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 flipV="1">
            <a:off x="2434590" y="2811780"/>
            <a:ext cx="5742305" cy="1052830"/>
          </a:xfrm>
          <a:prstGeom prst="bentConnector3">
            <a:avLst>
              <a:gd name="adj1" fmla="val 50006"/>
            </a:avLst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66100" y="262763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7930" y="3970020"/>
            <a:ext cx="39306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6410" y="3970020"/>
            <a:ext cx="393065" cy="18034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8" idx="2"/>
            <a:endCxn id="15" idx="1"/>
          </p:cNvCxnSpPr>
          <p:nvPr/>
        </p:nvCxnSpPr>
        <p:spPr>
          <a:xfrm rot="5400000" flipV="1">
            <a:off x="5109528" y="1726248"/>
            <a:ext cx="631825" cy="548132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66100" y="3872230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66100" y="45986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属性名</a:t>
            </a:r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152890" y="3864610"/>
            <a:ext cx="151130" cy="1202055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65945" y="428307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成对出现，</a:t>
            </a:r>
            <a:r>
              <a:rPr lang="en-US" altLang="zh-CN"/>
              <a:t>key: value</a:t>
            </a:r>
            <a:endParaRPr lang="en-US" altLang="zh-CN"/>
          </a:p>
        </p:txBody>
      </p:sp>
      <p:cxnSp>
        <p:nvCxnSpPr>
          <p:cNvPr id="18" name="肘形连接符 17"/>
          <p:cNvCxnSpPr>
            <a:stCxn id="5" idx="2"/>
          </p:cNvCxnSpPr>
          <p:nvPr/>
        </p:nvCxnSpPr>
        <p:spPr>
          <a:xfrm rot="5400000">
            <a:off x="1195070" y="4819650"/>
            <a:ext cx="1964690" cy="23495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70940" y="4542155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solidFill>
                  <a:schemeClr val="accent3"/>
                </a:solidFill>
              </a:rPr>
              <a:t>对应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21" name="图片 20" descr="截屏2021-08-23 下午7.10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5208905"/>
            <a:ext cx="6694170" cy="4679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5595" y="5676265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效果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3634740" y="6457950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css.html</a:t>
            </a:r>
            <a:endParaRPr lang="en-US" altLang="zh-CN" sz="1600"/>
          </a:p>
        </p:txBody>
      </p: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 flipV="1">
            <a:off x="3419475" y="4056380"/>
            <a:ext cx="4746625" cy="381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081895" y="2177415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17150" y="3376295"/>
            <a:ext cx="112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CSS </a:t>
            </a:r>
            <a:r>
              <a:rPr lang="zh-CN" altLang="en-US" sz="1600"/>
              <a:t>基本语法格式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8340" y="305054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	font-size: 50px; 		/*字体大小*/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line-height: 30px;      /*行高*/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font-family: 幼圆,黑体; 	/*字体类型：如果没有幼圆就显示黑体，没有黑体就显示默认*/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font-style: italic ;		/*italic表示斜体，normal表示不倾斜*/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font-weight: bold;	/*</a:t>
            </a:r>
            <a:r>
              <a:rPr lang="en-US" altLang="zh-CN">
                <a:sym typeface="+mn-ea"/>
              </a:rPr>
              <a:t>bold</a:t>
            </a:r>
            <a:r>
              <a:rPr lang="zh-CN" altLang="en-US">
                <a:sym typeface="+mn-ea"/>
              </a:rPr>
              <a:t>粗体，</a:t>
            </a:r>
            <a:r>
              <a:rPr lang="en-US" altLang="zh-CN">
                <a:sym typeface="+mn-ea"/>
              </a:rPr>
              <a:t>normal</a:t>
            </a:r>
            <a:r>
              <a:rPr lang="zh-CN" altLang="en-US">
                <a:sym typeface="+mn-ea"/>
              </a:rPr>
              <a:t>正常，也可为数字，normal的值相当于400，bold的值相当于700*/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font-variant: small-caps;  /*小写变大写*/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字体属性：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CSS </a:t>
            </a:r>
            <a:r>
              <a:rPr lang="zh-CN" altLang="en-US" b="1"/>
              <a:t>的单位</a:t>
            </a:r>
            <a:r>
              <a:rPr lang="zh-CN" altLang="en-US"/>
              <a:t>：绝对单位有 in（英寸）=2.54cm=25.4mm=72pt（英镑）=6pc（皮卡）；</a:t>
            </a:r>
            <a:endParaRPr lang="zh-CN" altLang="en-US"/>
          </a:p>
          <a:p>
            <a:r>
              <a:rPr lang="en-US" altLang="zh-CN"/>
              <a:t>			</a:t>
            </a:r>
            <a:r>
              <a:rPr lang="zh-CN" altLang="en-US"/>
              <a:t>相对单位有 </a:t>
            </a:r>
            <a:r>
              <a:rPr lang="en-US" altLang="zh-CN"/>
              <a:t>px</a:t>
            </a:r>
            <a:r>
              <a:rPr lang="zh-CN" altLang="en-US"/>
              <a:t>（像素，最常用）、</a:t>
            </a:r>
            <a:r>
              <a:rPr lang="en-US" altLang="zh-CN"/>
              <a:t>em</a:t>
            </a:r>
            <a:r>
              <a:rPr lang="zh-CN" altLang="en-US"/>
              <a:t>（印刷单位，相当于12个点）、</a:t>
            </a:r>
            <a:r>
              <a:rPr lang="en-US" altLang="zh-CN"/>
              <a:t>%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字体属性一般用于设置文本的样式，包括颜色</a:t>
            </a:r>
            <a:r>
              <a:rPr lang="en-US" altLang="zh-CN"/>
              <a:t>/</a:t>
            </a:r>
            <a:r>
              <a:rPr lang="zh-CN" altLang="en-US"/>
              <a:t>字体</a:t>
            </a:r>
            <a:r>
              <a:rPr lang="en-US" altLang="zh-CN"/>
              <a:t>/</a:t>
            </a:r>
            <a:r>
              <a:rPr lang="zh-CN" altLang="en-US"/>
              <a:t>大小等，常见属性如下：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通常约定字体大小和行高都为偶数，保证字体在行内居中。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507238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letter-spacing: 0.5cm;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单个字母之间的间距</a:t>
            </a:r>
            <a:r>
              <a:rPr lang="en-US" altLang="zh-CN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word-spacing: 1cm;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单词之间的间距</a:t>
            </a:r>
            <a:r>
              <a:rPr lang="en-US" altLang="zh-CN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text-decoration: none; 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字体修饰：none 去掉下划线、underline 下划线、line-through 中划线、overline 上划线</a:t>
            </a:r>
            <a:r>
              <a:rPr lang="en-US" altLang="zh-CN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text-transform: lowercase; 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单词字体大小写。uppercase大写、lowercase小写</a:t>
            </a:r>
            <a:r>
              <a:rPr lang="en-US" altLang="zh-CN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color: red;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字体颜色</a:t>
            </a:r>
            <a:r>
              <a:rPr lang="en-US" altLang="zh-CN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text-align: center;      </a:t>
            </a:r>
            <a:r>
              <a:rPr lang="en-US" altLang="zh-CN">
                <a:sym typeface="+mn-ea"/>
              </a:rPr>
              <a:t>/*</a:t>
            </a:r>
            <a:r>
              <a:rPr lang="zh-CN" altLang="en-US">
                <a:sym typeface="+mn-ea"/>
              </a:rPr>
              <a:t>在当前容器中的对齐方式。属性值可以是：left、right、center（在当前容器的中间）、justify</a:t>
            </a:r>
            <a:r>
              <a:rPr lang="en-US" altLang="zh-CN">
                <a:sym typeface="+mn-ea"/>
              </a:rPr>
              <a:t>*/</a:t>
            </a:r>
            <a:endParaRPr lang="en-US" altLang="zh-CN">
              <a:sym typeface="+mn-ea"/>
            </a:endParaRPr>
          </a:p>
          <a:p>
            <a:r>
              <a:rPr lang="zh-CN" altLang="en-US" sz="1800" b="1">
                <a:sym typeface="+mn-ea"/>
              </a:rPr>
              <a:t>overflow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超出范围的内容要怎么处理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overflow: </a:t>
            </a:r>
            <a:r>
              <a:rPr lang="en-US" altLang="zh-CN" sz="1800">
                <a:sym typeface="+mn-ea"/>
              </a:rPr>
              <a:t>visible</a:t>
            </a:r>
            <a:r>
              <a:rPr lang="zh-CN" altLang="en-US" sz="1800">
                <a:sym typeface="+mn-ea"/>
              </a:rPr>
              <a:t>;    </a:t>
            </a:r>
            <a:r>
              <a:rPr lang="en-US" altLang="zh-CN" sz="1800">
                <a:sym typeface="+mn-ea"/>
              </a:rPr>
              <a:t>/*</a:t>
            </a:r>
            <a:r>
              <a:rPr lang="zh-CN" altLang="en-US" sz="1800">
                <a:sym typeface="+mn-ea"/>
              </a:rPr>
              <a:t>visible：默认值。多余的内容不剪切也不添加滚动条，会全部显示出来</a:t>
            </a:r>
            <a:r>
              <a:rPr lang="en-US" altLang="zh-CN" sz="1800">
                <a:sym typeface="+mn-ea"/>
              </a:rPr>
              <a:t>*/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overflow: </a:t>
            </a:r>
            <a:r>
              <a:rPr lang="en-US" altLang="zh-CN" sz="1800">
                <a:sym typeface="+mn-ea"/>
              </a:rPr>
              <a:t>hidden</a:t>
            </a:r>
            <a:r>
              <a:rPr lang="zh-CN" altLang="en-US" sz="1800">
                <a:sym typeface="+mn-ea"/>
              </a:rPr>
              <a:t>;    </a:t>
            </a:r>
            <a:r>
              <a:rPr lang="en-US" altLang="zh-CN" sz="1800">
                <a:sym typeface="+mn-ea"/>
              </a:rPr>
              <a:t>/*</a:t>
            </a:r>
            <a:r>
              <a:rPr lang="zh-CN" altLang="en-US" sz="1800">
                <a:sym typeface="+mn-ea"/>
              </a:rPr>
              <a:t>hidden：不显示超过对象尺寸的内容</a:t>
            </a:r>
            <a:r>
              <a:rPr lang="en-US" altLang="zh-CN" sz="1800">
                <a:sym typeface="+mn-ea"/>
              </a:rPr>
              <a:t>*/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overflow: auto;    </a:t>
            </a:r>
            <a:r>
              <a:rPr lang="en-US" altLang="zh-CN" sz="1800">
                <a:sym typeface="+mn-ea"/>
              </a:rPr>
              <a:t>/*</a:t>
            </a:r>
            <a:r>
              <a:rPr lang="zh-CN" altLang="en-US" sz="1800">
                <a:sym typeface="+mn-ea"/>
              </a:rPr>
              <a:t>auto：如果内容不超出，则不显示滚动条；如果内容超出，则显示滚动条</a:t>
            </a:r>
            <a:r>
              <a:rPr lang="en-US" altLang="zh-CN" sz="1800">
                <a:sym typeface="+mn-ea"/>
              </a:rPr>
              <a:t>*/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overflow: </a:t>
            </a:r>
            <a:r>
              <a:rPr lang="en-US" altLang="zh-CN" sz="1800">
                <a:sym typeface="+mn-ea"/>
              </a:rPr>
              <a:t>scroll</a:t>
            </a:r>
            <a:r>
              <a:rPr lang="zh-CN" altLang="en-US" sz="1800">
                <a:sym typeface="+mn-ea"/>
              </a:rPr>
              <a:t>;    </a:t>
            </a:r>
            <a:r>
              <a:rPr lang="en-US" altLang="zh-CN" sz="1800">
                <a:sym typeface="+mn-ea"/>
              </a:rPr>
              <a:t>/*</a:t>
            </a:r>
            <a:r>
              <a:rPr lang="zh-CN" altLang="en-US" sz="1800">
                <a:sym typeface="+mn-ea"/>
              </a:rPr>
              <a:t>scroll：Windows 平台下，无论内容是否超出，总是显示滚动条。Mac 平台下，和 auto 属性相同</a:t>
            </a:r>
            <a:r>
              <a:rPr lang="en-US" altLang="zh-CN" sz="1800">
                <a:sym typeface="+mn-ea"/>
              </a:rPr>
              <a:t>*/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文本属性：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918710"/>
          </a:xfrm>
        </p:spPr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cursor</a:t>
            </a:r>
            <a:r>
              <a:rPr lang="en-US" altLang="zh-CN">
                <a:sym typeface="+mn-ea"/>
              </a:rPr>
              <a:t>: 鼠标</a:t>
            </a:r>
            <a:r>
              <a:rPr lang="zh-CN" altLang="en-US">
                <a:sym typeface="+mn-ea"/>
              </a:rPr>
              <a:t>箭头</a:t>
            </a:r>
            <a:r>
              <a:rPr lang="en-US" altLang="zh-CN">
                <a:sym typeface="+mn-ea"/>
              </a:rPr>
              <a:t>属性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cursor: </a:t>
            </a:r>
            <a:r>
              <a:rPr lang="zh-CN" altLang="en-US" sz="1800">
                <a:sym typeface="+mn-ea"/>
              </a:rPr>
              <a:t>auto</a:t>
            </a:r>
            <a:r>
              <a:rPr lang="en-US" altLang="zh-CN" sz="1800">
                <a:sym typeface="+mn-ea"/>
              </a:rPr>
              <a:t>;    /*</a:t>
            </a:r>
            <a:r>
              <a:rPr lang="zh-CN" altLang="en-US" sz="1800">
                <a:sym typeface="+mn-ea"/>
              </a:rPr>
              <a:t>默认值。浏览器根据当前情况自动确定鼠标光标类型</a:t>
            </a:r>
            <a:r>
              <a:rPr lang="en-US" altLang="zh-CN" sz="1800">
                <a:sym typeface="+mn-ea"/>
              </a:rPr>
              <a:t>*/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cursor: </a:t>
            </a:r>
            <a:r>
              <a:rPr lang="zh-CN" altLang="en-US" sz="1800">
                <a:sym typeface="+mn-ea"/>
              </a:rPr>
              <a:t>pointer</a:t>
            </a:r>
            <a:r>
              <a:rPr lang="en-US" altLang="zh-CN" sz="1800">
                <a:sym typeface="+mn-ea"/>
              </a:rPr>
              <a:t>;    /*</a:t>
            </a:r>
            <a:r>
              <a:rPr lang="zh-CN" altLang="en-US" sz="1800">
                <a:sym typeface="+mn-ea"/>
              </a:rPr>
              <a:t>手形光标。就像通常用户将光标移到超链接上时那样</a:t>
            </a:r>
            <a:r>
              <a:rPr lang="en-US" altLang="zh-CN" sz="1800">
                <a:sym typeface="+mn-ea"/>
              </a:rPr>
              <a:t>*/</a:t>
            </a:r>
            <a:endParaRPr lang="en-US" altLang="zh-CN">
              <a:sym typeface="+mn-ea"/>
            </a:endParaRPr>
          </a:p>
          <a:p>
            <a:r>
              <a:rPr lang="zh-CN" altLang="en-US" b="1">
                <a:sym typeface="+mn-ea"/>
              </a:rPr>
              <a:t>background-color</a:t>
            </a:r>
            <a:r>
              <a:rPr lang="zh-CN" altLang="en-US">
                <a:sym typeface="+mn-ea"/>
              </a:rPr>
              <a:t>：背景颜色的表示方法，注意颜色的表示方法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background-color: red; </a:t>
            </a:r>
            <a:r>
              <a:rPr lang="en-US" altLang="zh-CN" sz="1800">
                <a:sym typeface="+mn-ea"/>
              </a:rPr>
              <a:t>/*</a:t>
            </a:r>
            <a:r>
              <a:rPr lang="zh-CN" altLang="en-US" sz="1800">
                <a:sym typeface="+mn-ea"/>
              </a:rPr>
              <a:t>常见简单颜色可直接用单词表示，如 red、green、blue、orange、gray等</a:t>
            </a:r>
            <a:r>
              <a:rPr lang="en-US" altLang="zh-CN" sz="1800">
                <a:sym typeface="+mn-ea"/>
              </a:rPr>
              <a:t>*/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background-color: rgb(255,0,0); </a:t>
            </a:r>
            <a:r>
              <a:rPr lang="en-US" altLang="zh-CN" sz="1800">
                <a:sym typeface="+mn-ea"/>
              </a:rPr>
              <a:t>/*RGB </a:t>
            </a:r>
            <a:r>
              <a:rPr lang="zh-CN" altLang="en-US" sz="1800">
                <a:sym typeface="+mn-ea"/>
              </a:rPr>
              <a:t>表示法，RGB</a:t>
            </a:r>
            <a:r>
              <a:rPr lang="en-US" altLang="zh-CN" sz="1800">
                <a:sym typeface="+mn-ea"/>
              </a:rPr>
              <a:t>a</a:t>
            </a:r>
            <a:r>
              <a:rPr lang="zh-CN" altLang="en-US" sz="1800">
                <a:sym typeface="+mn-ea"/>
              </a:rPr>
              <a:t> 表示三原色“红”red、“绿”green、“蓝”blue。光学显示器中，每个像素都是由三原色的发光原件组成的，靠明亮度不同调成不同的颜色的。r、g、b的值，每个值的取值范围0~255，一共256个值。</a:t>
            </a:r>
            <a:r>
              <a:rPr lang="en-US" altLang="zh-CN" sz="1800">
                <a:sym typeface="+mn-ea"/>
              </a:rPr>
              <a:t>*/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background-color: #ff0000; </a:t>
            </a:r>
            <a:r>
              <a:rPr lang="en-US" altLang="zh-CN" sz="1800">
                <a:sym typeface="+mn-ea"/>
              </a:rPr>
              <a:t>/*RGB 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16</a:t>
            </a:r>
            <a:r>
              <a:rPr lang="zh-CN" altLang="en-US" sz="1800">
                <a:sym typeface="+mn-ea"/>
              </a:rPr>
              <a:t>进制，按 </a:t>
            </a:r>
            <a:r>
              <a:rPr lang="en-US" altLang="zh-CN" sz="1800">
                <a:sym typeface="+mn-ea"/>
              </a:rPr>
              <a:t>RGB </a:t>
            </a:r>
            <a:r>
              <a:rPr lang="zh-CN" altLang="en-US" sz="1800">
                <a:sym typeface="+mn-ea"/>
              </a:rPr>
              <a:t>的顺序</a:t>
            </a:r>
            <a:r>
              <a:rPr lang="en-US" altLang="zh-CN" sz="1800">
                <a:sym typeface="+mn-ea"/>
              </a:rPr>
              <a:t>*/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background-color: rgb</a:t>
            </a:r>
            <a:r>
              <a:rPr lang="en-US" altLang="zh-CN" sz="1800">
                <a:sym typeface="+mn-ea"/>
              </a:rPr>
              <a:t>a</a:t>
            </a:r>
            <a:r>
              <a:rPr lang="zh-CN" altLang="en-US" sz="1800">
                <a:sym typeface="+mn-ea"/>
              </a:rPr>
              <a:t>(255,0,</a:t>
            </a:r>
            <a:r>
              <a:rPr lang="en-US" altLang="zh-CN" sz="1800">
                <a:sym typeface="+mn-ea"/>
              </a:rPr>
              <a:t>0,0.3</a:t>
            </a:r>
            <a:r>
              <a:rPr lang="zh-CN" altLang="en-US" sz="1800">
                <a:sym typeface="+mn-ea"/>
              </a:rPr>
              <a:t>); </a:t>
            </a:r>
            <a:r>
              <a:rPr lang="en-US" altLang="zh-CN" sz="1800">
                <a:sym typeface="+mn-ea"/>
              </a:rPr>
              <a:t>/*RGBa </a:t>
            </a:r>
            <a:r>
              <a:rPr lang="zh-CN" altLang="en-US" sz="1800">
                <a:sym typeface="+mn-ea"/>
              </a:rPr>
              <a:t>表示法，</a:t>
            </a:r>
            <a:r>
              <a:rPr lang="en-US" altLang="zh-CN" sz="1800">
                <a:sym typeface="+mn-ea"/>
              </a:rPr>
              <a:t>a</a:t>
            </a:r>
            <a:r>
              <a:rPr lang="zh-CN" altLang="en-US" sz="1800">
                <a:sym typeface="+mn-ea"/>
              </a:rPr>
              <a:t>：</a:t>
            </a:r>
            <a:r>
              <a:rPr lang="en-US" altLang="zh-CN" sz="1800">
                <a:sym typeface="+mn-ea"/>
              </a:rPr>
              <a:t>a</a:t>
            </a:r>
            <a:r>
              <a:rPr lang="zh-CN" altLang="en-US" sz="1800">
                <a:sym typeface="+mn-ea"/>
              </a:rPr>
              <a:t>lpha 透明度，取值 </a:t>
            </a:r>
            <a:r>
              <a:rPr lang="en-US" altLang="zh-CN" sz="1800">
                <a:sym typeface="+mn-ea"/>
              </a:rPr>
              <a:t>[0, 1]*/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border</a:t>
            </a:r>
            <a:r>
              <a:rPr lang="zh-CN" altLang="en-US">
                <a:sym typeface="+mn-ea"/>
              </a:rPr>
              <a:t>：边框样式，按边框宽度、样式、颜色的顺序，用空格分开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border: 30px solid rgba(0, 255, 0, 0.3);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其他常用属性：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行内样式：在某个特定的标签里采用 style 属性。范围只针对此标签。</a:t>
            </a:r>
            <a:endParaRPr lang="zh-CN" altLang="en-US">
              <a:sym typeface="+mn-ea"/>
            </a:endParaRPr>
          </a:p>
          <a:p>
            <a:pPr marL="323850" lvl="1" indent="0">
              <a:buNone/>
            </a:pPr>
            <a:r>
              <a:rPr lang="zh-CN" altLang="en-US">
                <a:sym typeface="+mn-ea"/>
              </a:rPr>
              <a:t>&lt;p style="color:white;background-color:red"&gt;行内样式示例&lt;/p&gt;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内嵌样式表：在页面的 head 里采用&lt;style&gt;标签。范围针对此页面。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引入外部样式表 css 文件的方式。一般时用&lt;link&gt;标签。例如：&lt;link rel="stylesheet" type="text/css" href = "a.css"&gt;&lt;/link&gt;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样式表：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样式表</a:t>
            </a:r>
            <a:r>
              <a:rPr lang="zh-CN"/>
              <a:t>，即 </a:t>
            </a:r>
            <a:r>
              <a:rPr lang="zh-CN" altLang="en-US"/>
              <a:t>CSS 和 HTML 结合的方式，其实就考虑 </a:t>
            </a:r>
            <a:r>
              <a:rPr lang="en-US" altLang="zh-CN"/>
              <a:t>CSS</a:t>
            </a:r>
            <a:r>
              <a:rPr lang="zh-CN" altLang="en-US"/>
              <a:t> 的代码放在哪里比较合适。共分为三种：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altLang="zh-CN">
                <a:sym typeface="+mn-ea"/>
              </a:rPr>
              <a:t>Web </a:t>
            </a:r>
            <a:r>
              <a:rPr lang="zh-CN">
                <a:sym typeface="+mn-ea"/>
              </a:rPr>
              <a:t>和浏览器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什么是前端？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标准和浏览器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341503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标签选择器：针对一类标签，选择器的名字代表 html 页面上的标签。</a:t>
            </a:r>
            <a:endParaRPr lang="zh-CN" altLang="en-US">
              <a:sym typeface="+mn-ea"/>
            </a:endParaRPr>
          </a:p>
          <a:p>
            <a:pPr marL="323850" lvl="1" indent="0">
              <a:buNone/>
            </a:pPr>
            <a:r>
              <a:rPr lang="zh-CN" altLang="en-US">
                <a:sym typeface="+mn-ea"/>
              </a:rPr>
              <a:t>p { font-size:14px;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ID 选择器：针对某一个特定的标签使用，用#来定义</a:t>
            </a:r>
            <a:endParaRPr lang="zh-CN" altLang="en-US">
              <a:sym typeface="+mn-ea"/>
            </a:endParaRPr>
          </a:p>
          <a:p>
            <a:pPr marL="323850" lvl="1" indent="0">
              <a:buNone/>
            </a:pPr>
            <a:r>
              <a:rPr lang="zh-CN" altLang="en-US">
                <a:sym typeface="+mn-ea"/>
              </a:rPr>
              <a:t>#my</a:t>
            </a:r>
            <a:r>
              <a:rPr lang="en-US" altLang="zh-CN">
                <a:sym typeface="+mn-ea"/>
              </a:rPr>
              <a:t>id </a:t>
            </a:r>
            <a:r>
              <a:rPr lang="zh-CN" altLang="en-US">
                <a:sym typeface="+mn-ea"/>
              </a:rPr>
              <a:t>{ border: 3px dashed green;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类选择器：针对你想要的所有标签使用，用圆点.来定义</a:t>
            </a:r>
            <a:endParaRPr lang="zh-CN" altLang="en-US">
              <a:sym typeface="+mn-ea"/>
            </a:endParaRPr>
          </a:p>
          <a:p>
            <a:pPr marL="323850" lvl="1" indent="0">
              <a:buNone/>
            </a:pP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myclass</a:t>
            </a:r>
            <a:r>
              <a:rPr lang="zh-CN" altLang="en-US">
                <a:sym typeface="+mn-ea"/>
              </a:rPr>
              <a:t>{ width: 800px;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通用选择器（通配符）：针对所有的标签都适用，*，匹配任何标签</a:t>
            </a:r>
            <a:endParaRPr lang="zh-CN" altLang="en-US">
              <a:sym typeface="+mn-ea"/>
            </a:endParaRPr>
          </a:p>
          <a:p>
            <a:pPr marL="323850" lvl="1" indent="0">
              <a:buNone/>
            </a:pPr>
            <a:r>
              <a:rPr lang="zh-CN" altLang="en-US">
                <a:sym typeface="+mn-ea"/>
              </a:rPr>
              <a:t>* { </a:t>
            </a:r>
            <a:r>
              <a:rPr lang="en-US" altLang="zh-CN">
                <a:sym typeface="+mn-ea"/>
              </a:rPr>
              <a:t>color: blue; }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选择器：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CSS 选择器</a:t>
            </a:r>
            <a:r>
              <a:t>：就是指定 CSS 要作用的标签，那个标签的名称就是选择器。意为：选择哪个容器。</a:t>
            </a:r>
            <a:r>
              <a:rPr lang="zh-CN"/>
              <a:t>四种常用的基本选择器如下：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选择器所选择的样式表不包含行内样式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7474703a2f2f696d672e736d79687661652e636f6d2f323031352d31302d30332d6373732d32372e6a7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2370455"/>
            <a:ext cx="6193790" cy="41852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盒模型：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box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盒模型，box model。无论是</a:t>
            </a:r>
            <a:r>
              <a:rPr lang="en-US"/>
              <a:t>&lt;</a:t>
            </a:r>
            <a:r>
              <a:t>div</a:t>
            </a:r>
            <a:r>
              <a:rPr lang="en-US"/>
              <a:t>&gt;</a:t>
            </a:r>
            <a:r>
              <a:t>、</a:t>
            </a:r>
            <a:r>
              <a:rPr lang="en-US"/>
              <a:t>&lt;</a:t>
            </a:r>
            <a:r>
              <a:t>span</a:t>
            </a:r>
            <a:r>
              <a:rPr lang="en-US"/>
              <a:t>&gt;</a:t>
            </a:r>
            <a:r>
              <a:t>、还是</a:t>
            </a:r>
            <a:r>
              <a:rPr lang="en-US"/>
              <a:t>&lt;</a:t>
            </a:r>
            <a:r>
              <a:t>a</a:t>
            </a:r>
            <a:r>
              <a:rPr lang="en-US"/>
              <a:t>&gt;</a:t>
            </a:r>
            <a:r>
              <a:t>都是盒子</a:t>
            </a:r>
            <a:r>
              <a:rPr lang="zh-CN"/>
              <a:t>。如下图所示，一个盒子中主要的属性有5个：width、height、padding、border、margin。其中</a:t>
            </a:r>
            <a:r>
              <a:rPr lang="zh-CN">
                <a:sym typeface="+mn-ea"/>
              </a:rPr>
              <a:t>padding、border、margin </a:t>
            </a:r>
            <a:r>
              <a:rPr lang="zh-CN"/>
              <a:t>的可单独设置四个不同方向的属性，如：padding-left: 30px;</a:t>
            </a:r>
            <a:endParaRPr lang="zh-CN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7098030" y="3027045"/>
            <a:ext cx="4258945" cy="2398395"/>
          </a:xfrm>
        </p:spPr>
        <p:txBody>
          <a:bodyPr/>
          <a:p>
            <a:r>
              <a:rPr lang="zh-CN" altLang="en-US"/>
              <a:t>width 和 height：内容的宽度、高度（不是盒子的宽度、高度）</a:t>
            </a:r>
            <a:endParaRPr lang="zh-CN" altLang="en-US"/>
          </a:p>
          <a:p>
            <a:r>
              <a:rPr lang="zh-CN" altLang="en-US"/>
              <a:t>padding：内边距</a:t>
            </a:r>
            <a:endParaRPr lang="zh-CN" altLang="en-US"/>
          </a:p>
          <a:p>
            <a:r>
              <a:rPr lang="zh-CN" altLang="en-US"/>
              <a:t>border：边框</a:t>
            </a:r>
            <a:endParaRPr lang="zh-CN" altLang="en-US"/>
          </a:p>
          <a:p>
            <a:r>
              <a:rPr lang="zh-CN" altLang="en-US"/>
              <a:t>margin：外边距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四、</a:t>
            </a:r>
            <a:r>
              <a:rPr altLang="zh-CN">
                <a:sym typeface="+mn-ea"/>
              </a:rPr>
              <a:t>JavaScript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基本数据类型及运算符</a:t>
            </a:r>
            <a:endParaRPr lang="en-US" altLang="zh-CN" dirty="0"/>
          </a:p>
          <a:p>
            <a:r>
              <a:rPr lang="zh-CN" altLang="en-US" dirty="0"/>
              <a:t>流控制语句：循环</a:t>
            </a:r>
            <a:r>
              <a:rPr lang="en-US" altLang="zh-CN" dirty="0"/>
              <a:t>/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入门易学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任何文本编辑工具编写，只需要浏览器即可执行程序。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有界面效果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弱变量类型的语言，变量只需要用 var/let/const 来声明。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解释型语言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不需要事先被翻译为机器码；而是边翻译边执行（翻译一行，执行一行）</a:t>
            </a:r>
            <a:endParaRPr dirty="0"/>
          </a:p>
          <a:p>
            <a:r>
              <a:rPr lang="zh-CN" altLang="en-US" b="1" dirty="0">
                <a:sym typeface="+mn-ea"/>
              </a:rPr>
              <a:t>引入位置：</a:t>
            </a:r>
            <a:r>
              <a:rPr lang="en-US" altLang="zh-CN" b="1" dirty="0">
                <a:sym typeface="+mn-ea"/>
              </a:rPr>
              <a:t>js.html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行内式</a:t>
            </a:r>
            <a:endParaRPr dirty="0">
              <a:sym typeface="+mn-ea"/>
            </a:endParaRPr>
          </a:p>
          <a:p>
            <a:pPr lvl="1"/>
            <a:r>
              <a:rPr dirty="0"/>
              <a:t>内嵌式</a:t>
            </a:r>
            <a:endParaRPr dirty="0"/>
          </a:p>
          <a:p>
            <a:pPr lvl="1"/>
            <a:r>
              <a:rPr dirty="0"/>
              <a:t>引入外部的 JS 文件</a:t>
            </a: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简单语法规则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对换行、锁进不敏感，可以以分号</a:t>
            </a:r>
            <a:r>
              <a:rPr lang="en-US" altLang="zh-CN">
                <a:sym typeface="+mn-ea"/>
              </a:rPr>
              <a:t>;</a:t>
            </a:r>
            <a:r>
              <a:rPr lang="zh-CN" altLang="en-US">
                <a:sym typeface="+mn-ea"/>
              </a:rPr>
              <a:t>结尾（区别于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注释以 </a:t>
            </a: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开头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常用输出方式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弹出框警告：</a:t>
            </a:r>
            <a:r>
              <a:rPr lang="en-US" altLang="zh-CN" dirty="0">
                <a:sym typeface="+mn-ea"/>
              </a:rPr>
              <a:t>alert("");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控制台输出：</a:t>
            </a:r>
            <a:r>
              <a:rPr lang="en-US" altLang="zh-CN" dirty="0">
                <a:sym typeface="+mn-ea"/>
              </a:rPr>
              <a:t>console.log("");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变量及数据类型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数据类型及运算符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选择结构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if 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和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switch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循环结构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for 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和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while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内置对象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String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727075"/>
          </a:xfrm>
        </p:spPr>
        <p:txBody>
          <a:bodyPr>
            <a:normAutofit lnSpcReduction="10000"/>
          </a:bodyPr>
          <a:lstStyle/>
          <a:p>
            <a:r>
              <a:rPr dirty="0"/>
              <a:t>前端开发主要涉及网站和 App </a:t>
            </a:r>
            <a:r>
              <a:rPr lang="zh-CN" dirty="0"/>
              <a:t>的交互界面</a:t>
            </a:r>
            <a:r>
              <a:rPr dirty="0"/>
              <a:t>，用户能够从 App 屏幕或浏览器上看到东西。简单地说，能够从 App 屏幕和浏览器上看到的东西都属于前端。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什么是前端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82675" y="2534285"/>
            <a:ext cx="7840980" cy="3801110"/>
            <a:chOff x="1718" y="3991"/>
            <a:chExt cx="12348" cy="5986"/>
          </a:xfrm>
        </p:grpSpPr>
        <p:pic>
          <p:nvPicPr>
            <p:cNvPr id="5" name="图片 4" descr="925891-20161118230205701-1383102079"/>
            <p:cNvPicPr>
              <a:picLocks noChangeAspect="1"/>
            </p:cNvPicPr>
            <p:nvPr/>
          </p:nvPicPr>
          <p:blipFill>
            <a:blip r:embed="rId1"/>
            <a:srcRect b="9004"/>
            <a:stretch>
              <a:fillRect/>
            </a:stretch>
          </p:blipFill>
          <p:spPr>
            <a:xfrm>
              <a:off x="1718" y="3991"/>
              <a:ext cx="12348" cy="54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99" y="9397"/>
              <a:ext cx="31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早期网页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88665" y="2515235"/>
            <a:ext cx="3169920" cy="3922395"/>
            <a:chOff x="3778" y="3992"/>
            <a:chExt cx="4992" cy="6177"/>
          </a:xfrm>
        </p:grpSpPr>
        <p:pic>
          <p:nvPicPr>
            <p:cNvPr id="7" name="图片 6" descr="IMG_20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" y="3992"/>
              <a:ext cx="4992" cy="54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007" y="9589"/>
              <a:ext cx="2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 </a:t>
              </a:r>
              <a:r>
                <a:rPr lang="zh-CN" altLang="en-US"/>
                <a:t>和小程序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4165" y="2534285"/>
            <a:ext cx="6857365" cy="3957955"/>
            <a:chOff x="2275" y="3961"/>
            <a:chExt cx="10799" cy="6233"/>
          </a:xfrm>
        </p:grpSpPr>
        <p:pic>
          <p:nvPicPr>
            <p:cNvPr id="6" name="图片 5" descr="截屏2021-08-23 上午11.26.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" y="3961"/>
              <a:ext cx="10799" cy="54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000" y="9614"/>
              <a:ext cx="3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现代网页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内置对象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Number 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和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Math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五、</a:t>
            </a:r>
            <a:r>
              <a:rPr altLang="zh-CN">
                <a:sym typeface="+mn-ea"/>
              </a:rPr>
              <a:t>Vue </a:t>
            </a:r>
            <a:r>
              <a:rPr lang="zh-CN">
                <a:sym typeface="+mn-ea"/>
              </a:rPr>
              <a:t>和小程序</a:t>
            </a:r>
            <a:endParaRPr 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Vue </a:t>
            </a:r>
            <a:r>
              <a:rPr lang="zh-CN" altLang="en-US" dirty="0"/>
              <a:t>项目</a:t>
            </a:r>
            <a:r>
              <a:rPr lang="en-US" altLang="zh-CN" dirty="0"/>
              <a:t>/</a:t>
            </a:r>
            <a:r>
              <a:rPr lang="zh-CN" altLang="en-US" dirty="0"/>
              <a:t>小程序</a:t>
            </a:r>
            <a:endParaRPr lang="zh-CN" altLang="en-US" dirty="0"/>
          </a:p>
          <a:p>
            <a:r>
              <a:rPr lang="zh-CN" altLang="en-US" dirty="0"/>
              <a:t>小程序云开发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67855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主要媒介——</a:t>
            </a:r>
            <a:r>
              <a:rPr lang="en-US" altLang="zh-CN" b="1" dirty="0"/>
              <a:t>Web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即全球广域网，也称为万维网。</a:t>
            </a:r>
            <a:endParaRPr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b="1" dirty="0">
                <a:sym typeface="+mn-ea"/>
              </a:rPr>
              <a:t>主要呈现形式——网页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网页是构成网站的基本元素。网页主要由文字、图像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超链接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音频、视频以及 Flash 等</a:t>
            </a:r>
            <a:r>
              <a:rPr lang="zh-CN" dirty="0">
                <a:sym typeface="+mn-ea"/>
              </a:rPr>
              <a:t>元素构成</a:t>
            </a:r>
            <a:r>
              <a:rPr dirty="0">
                <a:sym typeface="+mn-ea"/>
              </a:rPr>
              <a:t>。我们在浏览器上输入网址后，打开的任何一个页面，都是属于网页。</a:t>
            </a:r>
            <a:endParaRPr dirty="0">
              <a:sym typeface="+mn-ea"/>
            </a:endParaRPr>
          </a:p>
          <a:p>
            <a:endParaRPr dirty="0"/>
          </a:p>
          <a:p>
            <a:r>
              <a:rPr lang="zh-CN" b="1" dirty="0">
                <a:sym typeface="+mn-ea"/>
              </a:rPr>
              <a:t>主要载体——浏览器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浏览器是网页运行的平台，常见的浏览器有</a:t>
            </a:r>
            <a:r>
              <a:rPr lang="en-US" dirty="0">
                <a:sym typeface="+mn-ea"/>
              </a:rPr>
              <a:t>Google </a:t>
            </a:r>
            <a:r>
              <a:rPr dirty="0">
                <a:sym typeface="+mn-ea"/>
              </a:rPr>
              <a:t>Chrome、Safari、Firefox、IE、Edge、Opera 等。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、网页和浏览器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768965" cy="427672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W3C </a:t>
            </a:r>
            <a:r>
              <a:rPr lang="zh-CN" altLang="en-US" b="1" dirty="0"/>
              <a:t>组织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World Wide Web Consortium，万维网联盟组织，用来制定 </a:t>
            </a:r>
            <a:r>
              <a:rPr lang="en-US" dirty="0">
                <a:sym typeface="+mn-ea"/>
              </a:rPr>
              <a:t>W</a:t>
            </a:r>
            <a:r>
              <a:rPr dirty="0">
                <a:sym typeface="+mn-ea"/>
              </a:rPr>
              <a:t>eb 标准的机构（组织）。</a:t>
            </a:r>
            <a:endParaRPr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Web </a:t>
            </a:r>
            <a:r>
              <a:rPr lang="zh-CN" altLang="en-US" b="1" dirty="0">
                <a:sym typeface="+mn-ea"/>
              </a:rPr>
              <a:t>标准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Web 标准不是某一个标准，而是由 W3C 组织和其他标准化组织制定的一系列标准的集合</a:t>
            </a:r>
            <a:r>
              <a:rPr lang="zh-CN" dirty="0">
                <a:sym typeface="+mn-ea"/>
              </a:rPr>
              <a:t>。</a:t>
            </a:r>
            <a:r>
              <a:rPr dirty="0">
                <a:sym typeface="+mn-ea"/>
              </a:rPr>
              <a:t>包括三个方面：</a:t>
            </a:r>
            <a:endParaRPr dirty="0"/>
          </a:p>
          <a:p>
            <a:pPr lvl="1"/>
            <a:r>
              <a:rPr b="1" dirty="0">
                <a:sym typeface="+mn-ea"/>
              </a:rPr>
              <a:t>结构标准 HTML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HyperText Markup Language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超文本标记语言</a:t>
            </a:r>
            <a:r>
              <a:rPr dirty="0">
                <a:sym typeface="+mn-ea"/>
              </a:rPr>
              <a:t>）：用于对网页元素进行整理和分类。</a:t>
            </a:r>
            <a:endParaRPr dirty="0">
              <a:sym typeface="+mn-ea"/>
            </a:endParaRPr>
          </a:p>
          <a:p>
            <a:pPr lvl="1"/>
            <a:r>
              <a:rPr b="1" dirty="0">
                <a:sym typeface="+mn-ea"/>
              </a:rPr>
              <a:t>表现标准 CSS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Cascading Style Sheets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层叠样式表</a:t>
            </a:r>
            <a:r>
              <a:rPr dirty="0">
                <a:sym typeface="+mn-ea"/>
              </a:rPr>
              <a:t>）：用于设置网页元素的版式、颜色、大小等外观样式。</a:t>
            </a:r>
            <a:endParaRPr dirty="0"/>
          </a:p>
          <a:p>
            <a:pPr lvl="1"/>
            <a:r>
              <a:rPr b="1" dirty="0">
                <a:sym typeface="+mn-ea"/>
              </a:rPr>
              <a:t>行为标准 JS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JavaScript</a:t>
            </a:r>
            <a:r>
              <a:rPr dirty="0">
                <a:sym typeface="+mn-ea"/>
              </a:rPr>
              <a:t>）：用于定义网页的交互和行为。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前端分层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根据 Web 标准，可以将 Web 前端分为</a:t>
            </a:r>
            <a:r>
              <a:rPr lang="zh-CN" dirty="0">
                <a:sym typeface="+mn-ea"/>
              </a:rPr>
              <a:t>如下</a:t>
            </a:r>
            <a:r>
              <a:rPr dirty="0">
                <a:sym typeface="+mn-ea"/>
              </a:rPr>
              <a:t>三层</a:t>
            </a:r>
            <a:r>
              <a:rPr lang="zh-CN" dirty="0">
                <a:sym typeface="+mn-ea"/>
              </a:rPr>
              <a:t>：</a:t>
            </a:r>
            <a:endParaRPr lang="zh-CN"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从语义的角度描述页面的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结构</a:t>
            </a:r>
            <a:r>
              <a:rPr dirty="0">
                <a:sym typeface="+mn-ea"/>
              </a:rPr>
              <a:t>。相当于人的身体组织结构。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CSS 从审美的角度美化页面的</a:t>
            </a:r>
            <a:r>
              <a:rPr b="1" dirty="0">
                <a:latin typeface="Arial Bold" panose="020B0604020202090204" charset="0"/>
                <a:sym typeface="+mn-ea"/>
              </a:rPr>
              <a:t>样式</a:t>
            </a:r>
            <a:r>
              <a:rPr dirty="0">
                <a:sym typeface="+mn-ea"/>
              </a:rPr>
              <a:t>。相当于人的衣服和打扮。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JS 从交互的角度描述页面的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行为</a:t>
            </a:r>
            <a:r>
              <a:rPr dirty="0">
                <a:sym typeface="+mn-ea"/>
              </a:rPr>
              <a:t>。相当于人的动作，让人有生命力。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</a:t>
            </a:r>
            <a:r>
              <a:rPr kumimoji="1" lang="zh-CN" altLang="en-US" dirty="0"/>
              <a:t>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常见浏览器</a:t>
            </a:r>
            <a:endParaRPr kumimoji="1"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687474703a2f2f696d672e736d79687661652e636f6d2f32303139313230345f313930302e706e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068830"/>
            <a:ext cx="9448165" cy="310007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09880" y="1668145"/>
            <a:ext cx="10076180" cy="4888865"/>
            <a:chOff x="488" y="2627"/>
            <a:chExt cx="15868" cy="7699"/>
          </a:xfrm>
        </p:grpSpPr>
        <p:pic>
          <p:nvPicPr>
            <p:cNvPr id="5" name="图片 4" descr="截屏2021-08-18 下午5.34.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" y="2627"/>
              <a:ext cx="13511" cy="67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88" y="9892"/>
              <a:ext cx="111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200" dirty="0">
                  <a:sym typeface="+mn-ea"/>
                </a:rPr>
                <a:t>https://tongji.baidu.com/research/site?source=index#browser</a:t>
              </a:r>
              <a:endParaRPr lang="zh-CN" altLang="en-US" sz="1200" dirty="0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7245350" cy="4276725"/>
          </a:xfrm>
        </p:spPr>
        <p:txBody>
          <a:bodyPr>
            <a:normAutofit lnSpcReduction="10000"/>
          </a:bodyPr>
          <a:lstStyle/>
          <a:p>
            <a:r>
              <a:rPr b="1" dirty="0">
                <a:sym typeface="+mn-ea"/>
              </a:rPr>
              <a:t>渲染引擎 </a:t>
            </a:r>
            <a:r>
              <a:rPr lang="en-US" b="1" dirty="0">
                <a:sym typeface="+mn-ea"/>
              </a:rPr>
              <a:t>/ </a:t>
            </a:r>
            <a:r>
              <a:rPr b="1" dirty="0">
                <a:sym typeface="+mn-ea"/>
              </a:rPr>
              <a:t>浏览器内核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用来解析 HTML 与 CSS。渲染引擎决定了浏览器如何显示网页的内容以及页面的格式信息。它的作用是读取网页内容，计算网页的显示方式并显示在页面上。</a:t>
            </a:r>
            <a:endParaRPr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JS </a:t>
            </a:r>
            <a:r>
              <a:rPr lang="zh-CN" altLang="en-US" b="1" dirty="0">
                <a:sym typeface="+mn-ea"/>
              </a:rPr>
              <a:t>引擎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也称为 JS 解释器。 用来解析网页中的JavaScript代码，对其处理后再运行。</a:t>
            </a:r>
            <a:endParaRPr dirty="0">
              <a:sym typeface="+mn-ea"/>
            </a:endParaRPr>
          </a:p>
          <a:p>
            <a:pPr lvl="1"/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浏览器组成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63585" y="1878965"/>
          <a:ext cx="299339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149669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Chrome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Blink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Opera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Blink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Blink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Gecko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IE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Trident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41410" y="3688715"/>
            <a:ext cx="223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常见浏览器内核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altLang="zh-CN">
                <a:sym typeface="+mn-ea"/>
              </a:rPr>
              <a:t>HTML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超文本标记语言 </a:t>
            </a:r>
            <a:r>
              <a:rPr lang="en-US" altLang="zh-CN" dirty="0"/>
              <a:t>html</a:t>
            </a:r>
            <a:endParaRPr lang="en-US" altLang="zh-CN" dirty="0"/>
          </a:p>
          <a:p>
            <a:r>
              <a:rPr lang="zh-CN" altLang="en-US" dirty="0"/>
              <a:t>常见 </a:t>
            </a:r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51663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ym typeface="+mn-ea"/>
              </a:rPr>
              <a:t>HTML</a:t>
            </a:r>
            <a:r>
              <a:rPr lang="zh-CN" altLang="en-US">
                <a:sym typeface="+mn-ea"/>
              </a:rPr>
              <a:t>，HyperText Markup Language，</a:t>
            </a:r>
            <a:r>
              <a:rPr lang="zh-CN" altLang="en-US" b="1">
                <a:sym typeface="+mn-ea"/>
              </a:rPr>
              <a:t>超文本标记语言</a:t>
            </a:r>
            <a:r>
              <a:rPr lang="zh-CN" altLang="en-US">
                <a:sym typeface="+mn-ea"/>
              </a:rPr>
              <a:t>。它不是一种编程语言，是一种描述性的标记语言。</a:t>
            </a:r>
            <a:endParaRPr lang="zh-CN" altLang="en-US"/>
          </a:p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概念：超文本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图片、音频、视频、动画、多媒体等内容，成为超文本，因为它们超出了文本的限制。</a:t>
            </a:r>
            <a:endParaRPr dirty="0">
              <a:sym typeface="+mn-ea"/>
            </a:endParaRPr>
          </a:p>
          <a:p>
            <a:endParaRPr dirty="0"/>
          </a:p>
          <a:p>
            <a:r>
              <a:rPr lang="zh-CN" altLang="en-US" b="1" dirty="0">
                <a:sym typeface="+mn-ea"/>
              </a:rPr>
              <a:t>概念：标记语言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标记语言是一套</a:t>
            </a:r>
            <a:r>
              <a:rPr b="1" dirty="0">
                <a:latin typeface="Arial Bold" panose="020B0604020202090204" charset="0"/>
                <a:sym typeface="+mn-ea"/>
              </a:rPr>
              <a:t>标记标签</a:t>
            </a:r>
            <a:r>
              <a:rPr dirty="0">
                <a:sym typeface="+mn-ea"/>
              </a:rPr>
              <a:t>。比如：标签 &lt;a&gt; 表示超链接、标签 &lt;img&gt; 表示图片、标签 &lt;h1&gt; 表示一级标题等等，它们都是属于 HTML 标签。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标签是直接由浏览器解析执行</a:t>
            </a:r>
            <a:r>
              <a:rPr lang="zh-CN" dirty="0">
                <a:sym typeface="+mn-ea"/>
              </a:rPr>
              <a:t>，没</a:t>
            </a:r>
            <a:r>
              <a:rPr dirty="0">
                <a:sym typeface="+mn-ea"/>
              </a:rPr>
              <a:t>有编译</a:t>
            </a:r>
            <a:r>
              <a:rPr lang="zh-CN" dirty="0">
                <a:sym typeface="+mn-ea"/>
              </a:rPr>
              <a:t>或解释</a:t>
            </a:r>
            <a:r>
              <a:rPr dirty="0">
                <a:sym typeface="+mn-ea"/>
              </a:rPr>
              <a:t>过程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endParaRPr kumimoji="1"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a95598e-c6ed-4912-9051-ce7411362801}"/>
  <p:tag name="TABLE_ENDDRAG_ORIGIN_RECT" val="235*144"/>
  <p:tag name="TABLE_ENDDRAG_RECT" val="650*156*235*132"/>
</p:tagLst>
</file>

<file path=ppt/tags/tag2.xml><?xml version="1.0" encoding="utf-8"?>
<p:tagLst xmlns:p="http://schemas.openxmlformats.org/presentationml/2006/main">
  <p:tag name="KSO_WM_UNIT_TABLE_BEAUTIFY" val="smartTable{3a95598e-c6ed-4912-9051-ce7411362801}"/>
  <p:tag name="TABLE_ENDDRAG_ORIGIN_RECT" val="235*85"/>
  <p:tag name="TABLE_ENDDRAG_RECT" val="451*170*235*79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5650</Words>
  <Application>WPS 演示</Application>
  <PresentationFormat>宽屏</PresentationFormat>
  <Paragraphs>332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方正书宋_GBK</vt:lpstr>
      <vt:lpstr>Wingdings</vt:lpstr>
      <vt:lpstr>Wingdings 2</vt:lpstr>
      <vt:lpstr>华文中宋</vt:lpstr>
      <vt:lpstr>苹方-简</vt:lpstr>
      <vt:lpstr>Gill Sans MT</vt:lpstr>
      <vt:lpstr>微软雅黑</vt:lpstr>
      <vt:lpstr>汉仪旗黑</vt:lpstr>
      <vt:lpstr>宋体</vt:lpstr>
      <vt:lpstr>Arial Unicode MS</vt:lpstr>
      <vt:lpstr>等线</vt:lpstr>
      <vt:lpstr>汉仪中等线KW</vt:lpstr>
      <vt:lpstr>Arial Bold</vt:lpstr>
      <vt:lpstr>仿宋</vt:lpstr>
      <vt:lpstr>黑体</vt:lpstr>
      <vt:lpstr>清华简约主题-扁平-16:9</vt:lpstr>
      <vt:lpstr>研讨课——Web前端</vt:lpstr>
      <vt:lpstr>一、AIOT中的智能硬件</vt:lpstr>
      <vt:lpstr>Web、网页和浏览器</vt:lpstr>
      <vt:lpstr>智能硬件的定位</vt:lpstr>
      <vt:lpstr>Web、网页和浏览器</vt:lpstr>
      <vt:lpstr>Web 标准</vt:lpstr>
      <vt:lpstr>Web 标准</vt:lpstr>
      <vt:lpstr>一、Web 和浏览器</vt:lpstr>
      <vt:lpstr>Web、网页和浏览器</vt:lpstr>
      <vt:lpstr>HTML</vt:lpstr>
      <vt:lpstr>HTML</vt:lpstr>
      <vt:lpstr>排版标签：display.html</vt:lpstr>
      <vt:lpstr>排版标签：display.html</vt:lpstr>
      <vt:lpstr>一、Web 和浏览器</vt:lpstr>
      <vt:lpstr>HTML</vt:lpstr>
      <vt:lpstr>排版标签：display.html</vt:lpstr>
      <vt:lpstr>CSS 字体属性：css-font.html</vt:lpstr>
      <vt:lpstr>CSS 文本属性：css-font.html</vt:lpstr>
      <vt:lpstr>CSS 字体属性：css-attribute.html</vt:lpstr>
      <vt:lpstr>CSS 样式表：css-usage.html</vt:lpstr>
      <vt:lpstr>CSS 选择器：css-usage.html</vt:lpstr>
      <vt:lpstr>一、Web 和浏览器</vt:lpstr>
      <vt:lpstr>HTML</vt:lpstr>
      <vt:lpstr>JS</vt:lpstr>
      <vt:lpstr>JS</vt:lpstr>
      <vt:lpstr>JS 变量及数据类型</vt:lpstr>
      <vt:lpstr>选择语句 if 和 switch</vt:lpstr>
      <vt:lpstr>JS 数据类型及运算符</vt:lpstr>
      <vt:lpstr>循环结构 for 和 while</vt:lpstr>
      <vt:lpstr>内置对象 String</vt:lpstr>
      <vt:lpstr>内置对象 Number 和 Math</vt:lpstr>
      <vt:lpstr>一、Web 和浏览器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aiemu</cp:lastModifiedBy>
  <cp:revision>1502</cp:revision>
  <cp:lastPrinted>2021-08-23T13:29:59Z</cp:lastPrinted>
  <dcterms:created xsi:type="dcterms:W3CDTF">2021-08-23T13:29:59Z</dcterms:created>
  <dcterms:modified xsi:type="dcterms:W3CDTF">2021-08-23T13:29:59Z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