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21" r:id="rId3"/>
    <p:sldId id="406" r:id="rId5"/>
    <p:sldId id="412" r:id="rId6"/>
    <p:sldId id="413" r:id="rId7"/>
    <p:sldId id="403" r:id="rId8"/>
    <p:sldId id="402" r:id="rId9"/>
    <p:sldId id="414" r:id="rId10"/>
    <p:sldId id="415" r:id="rId11"/>
    <p:sldId id="404" r:id="rId12"/>
    <p:sldId id="405" r:id="rId13"/>
    <p:sldId id="3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21B"/>
    <a:srgbClr val="0C459B"/>
    <a:srgbClr val="CCCACB"/>
    <a:srgbClr val="FF0000"/>
    <a:srgbClr val="203864"/>
    <a:srgbClr val="1570C1"/>
    <a:srgbClr val="074CAA"/>
    <a:srgbClr val="074EAB"/>
    <a:srgbClr val="7CC6EA"/>
    <a:srgbClr val="52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78" y="-96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4" d="100"/>
          <a:sy n="34" d="100"/>
        </p:scale>
        <p:origin x="210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784C0-55E6-4A64-9609-965337DF4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6B224-E74D-4820-95CF-97B6D60B9B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FA814-688F-4C80-86C6-C573A88A3C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2C573-E2CE-418A-B28F-FB03A09B7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" y="0"/>
            <a:ext cx="1627505" cy="91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768" y="182245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0" y="0"/>
            <a:ext cx="3600450" cy="36004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5400000">
            <a:off x="0" y="0"/>
            <a:ext cx="2971800" cy="2971800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2"/>
          <p:cNvSpPr txBox="1">
            <a:spLocks noChangeArrowheads="1"/>
          </p:cNvSpPr>
          <p:nvPr userDrawn="1"/>
        </p:nvSpPr>
        <p:spPr bwMode="auto">
          <a:xfrm>
            <a:off x="495300" y="400050"/>
            <a:ext cx="676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 flipV="1">
            <a:off x="8591550" y="3257550"/>
            <a:ext cx="3600450" cy="36004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5400000" flipH="1" flipV="1">
            <a:off x="9220200" y="3886200"/>
            <a:ext cx="2971800" cy="2971800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 hasCustomPrompt="1"/>
          </p:nvPr>
        </p:nvSpPr>
        <p:spPr>
          <a:xfrm>
            <a:off x="2283493" y="1253331"/>
            <a:ext cx="7796463" cy="4351338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</a:defRPr>
            </a:lvl1pPr>
            <a:lvl2pPr>
              <a:defRPr b="0">
                <a:solidFill>
                  <a:srgbClr val="0070C0"/>
                </a:solidFill>
              </a:defRPr>
            </a:lvl2pPr>
            <a:lvl3pPr>
              <a:defRPr b="0">
                <a:solidFill>
                  <a:srgbClr val="0070C0"/>
                </a:solidFill>
              </a:defRPr>
            </a:lvl3pPr>
            <a:lvl4pPr>
              <a:defRPr b="0">
                <a:solidFill>
                  <a:srgbClr val="0070C0"/>
                </a:solidFill>
              </a:defRPr>
            </a:lvl4pPr>
            <a:lvl5pPr>
              <a:defRPr b="0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3"/>
          <p:cNvGrpSpPr/>
          <p:nvPr userDrawn="1"/>
        </p:nvGrpSpPr>
        <p:grpSpPr bwMode="auto">
          <a:xfrm flipH="1">
            <a:off x="11182350" y="0"/>
            <a:ext cx="1009653" cy="1009650"/>
            <a:chOff x="-11" y="0"/>
            <a:chExt cx="3600461" cy="3600450"/>
          </a:xfrm>
        </p:grpSpPr>
        <p:sp>
          <p:nvSpPr>
            <p:cNvPr id="7" name="直角三角形 6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5400000">
              <a:off x="-12" y="7"/>
              <a:ext cx="2972071" cy="2972069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" name="直角三角形 15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24"/>
          <p:cNvSpPr/>
          <p:nvPr userDrawn="1"/>
        </p:nvSpPr>
        <p:spPr>
          <a:xfrm>
            <a:off x="0" y="1366838"/>
            <a:ext cx="12192000" cy="2198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701800"/>
            <a:ext cx="634047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6283354" y="1988190"/>
            <a:ext cx="4639112" cy="2870827"/>
          </a:xfrm>
          <a:prstGeom prst="rect">
            <a:avLst/>
          </a:prstGeom>
          <a:blipFill>
            <a:blip r:embed="rId3" cstate="print"/>
            <a:srcRect/>
            <a:stretch>
              <a:fillRect t="-5000" b="-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27"/>
          <p:cNvSpPr txBox="1"/>
          <p:nvPr userDrawn="1"/>
        </p:nvSpPr>
        <p:spPr>
          <a:xfrm>
            <a:off x="3049294" y="2119313"/>
            <a:ext cx="184731" cy="72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fontAlgn="auto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zh-CN" altLang="en-US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74333" y="1821816"/>
            <a:ext cx="5477221" cy="132556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直角三角形 14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14"/>
          <p:cNvGrpSpPr/>
          <p:nvPr userDrawn="1"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5B38-8F6F-482B-A59F-B7728F75DE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0C0B-B77B-4086-8EBD-1931CCF7181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365" y="0"/>
            <a:ext cx="1627505" cy="91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jpeg"/><Relationship Id="rId6" Type="http://schemas.openxmlformats.org/officeDocument/2006/relationships/image" Target="../media/image3.sv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3" Type="http://schemas.openxmlformats.org/officeDocument/2006/relationships/image" Target="../media/image18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3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286" y="183940"/>
            <a:ext cx="2312006" cy="4575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4430" y="1312545"/>
            <a:ext cx="4799330" cy="2451735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3097123" y="4485181"/>
            <a:ext cx="6354622" cy="777326"/>
          </a:xfrm>
          <a:prstGeom prst="roundRect">
            <a:avLst>
              <a:gd name="adj" fmla="val 50000"/>
            </a:avLst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专注</a:t>
            </a:r>
            <a:r>
              <a:rPr lang="en-US" altLang="zh-CN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r>
              <a:rPr lang="en-US" altLang="zh-CN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600" b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endParaRPr lang="zh-CN" altLang="en-US" sz="3600" b="1" spc="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71008" y="3646140"/>
            <a:ext cx="522778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F478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科技</a:t>
            </a:r>
            <a:r>
              <a:rPr lang="zh-CN" altLang="en-US" sz="2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引领未来    </a:t>
            </a:r>
            <a:r>
              <a:rPr lang="zh-CN" altLang="en-US" sz="2000" dirty="0">
                <a:solidFill>
                  <a:srgbClr val="21973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英才 </a:t>
            </a:r>
            <a:r>
              <a:rPr lang="zh-CN" altLang="en-US" sz="2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助力成功</a:t>
            </a:r>
            <a:endParaRPr lang="zh-CN" altLang="en-US" sz="20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解决冲突</a:t>
            </a:r>
            <a:endParaRPr lang="zh-CN" altLang="en-US" dirty="0"/>
          </a:p>
        </p:txBody>
      </p:sp>
      <p:pic>
        <p:nvPicPr>
          <p:cNvPr id="4100" name="Picture 4" descr="https://images2018.cnblogs.com/blog/1401949/201807/1401949-20180703144512965-182097670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35" y="2054225"/>
            <a:ext cx="7137400" cy="477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497965"/>
            <a:ext cx="10515600" cy="506988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400" b="1" dirty="0"/>
              <a:t>JDK 1.8</a:t>
            </a:r>
            <a:r>
              <a:rPr lang="zh-CN" altLang="en-US" sz="1400" b="1" dirty="0"/>
              <a:t>的 </a:t>
            </a:r>
            <a:r>
              <a:rPr lang="zh-CN" altLang="en-US" sz="1400" b="1" dirty="0" smtClean="0"/>
              <a:t>改变：</a:t>
            </a:r>
            <a:r>
              <a:rPr lang="en-US" altLang="zh-CN" sz="1400" b="1" dirty="0" err="1" smtClean="0"/>
              <a:t>HashMap</a:t>
            </a:r>
            <a:r>
              <a:rPr lang="zh-CN" altLang="en-US" sz="1400" b="1" dirty="0"/>
              <a:t>采用数组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链表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红黑树实现</a:t>
            </a:r>
            <a:endParaRPr lang="zh-CN" altLang="en-US" sz="1400" b="1" dirty="0"/>
          </a:p>
          <a:p>
            <a:pPr marL="0" indent="0">
              <a:lnSpc>
                <a:spcPct val="110000"/>
              </a:lnSpc>
              <a:buNone/>
            </a:pPr>
            <a:br>
              <a:rPr lang="en-US" altLang="zh-CN" sz="1400" dirty="0"/>
            </a:br>
            <a:r>
              <a:rPr lang="en-US" altLang="zh-CN" sz="1400" dirty="0"/>
              <a:t>   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47650" y="176213"/>
              <a:ext cx="11696700" cy="6505575"/>
            </a:xfrm>
            <a:prstGeom prst="roundRect">
              <a:avLst>
                <a:gd name="adj" fmla="val 7004"/>
              </a:avLst>
            </a:pr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247649" y="2343363"/>
              <a:ext cx="11696699" cy="4338426"/>
            </a:xfrm>
            <a:prstGeom prst="roundRect">
              <a:avLst>
                <a:gd name="adj" fmla="val 11215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" name="直接连接符 16"/>
            <p:cNvCxnSpPr>
              <a:stCxn id="15" idx="3"/>
              <a:endCxn id="58" idx="0"/>
            </p:cNvCxnSpPr>
            <p:nvPr/>
          </p:nvCxnSpPr>
          <p:spPr>
            <a:xfrm flipH="1">
              <a:off x="1654300" y="2325955"/>
              <a:ext cx="2" cy="3534423"/>
            </a:xfrm>
            <a:prstGeom prst="line">
              <a:avLst/>
            </a:prstGeom>
            <a:solidFill>
              <a:srgbClr val="1570C1"/>
            </a:solidFill>
            <a:ln w="50800">
              <a:solidFill>
                <a:srgbClr val="1570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/>
          </p:nvSpPr>
          <p:spPr>
            <a:xfrm flipV="1">
              <a:off x="1225677" y="2325955"/>
              <a:ext cx="857250" cy="739009"/>
            </a:xfrm>
            <a:prstGeom prst="triangle">
              <a:avLst/>
            </a:prstGeom>
            <a:solidFill>
              <a:srgbClr val="1570C1"/>
            </a:solidFill>
            <a:ln>
              <a:solidFill>
                <a:srgbClr val="1570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355781" y="3352020"/>
              <a:ext cx="597039" cy="597039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1570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355781" y="4606199"/>
              <a:ext cx="597039" cy="597039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1570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形 29" descr="链接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425707" y="3421946"/>
              <a:ext cx="457189" cy="457189"/>
            </a:xfrm>
            <a:prstGeom prst="rect">
              <a:avLst/>
            </a:prstGeom>
          </p:spPr>
        </p:pic>
        <p:pic>
          <p:nvPicPr>
            <p:cNvPr id="32" name="图形 31" descr="电话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25707" y="4679321"/>
              <a:ext cx="457189" cy="457189"/>
            </a:xfrm>
            <a:prstGeom prst="rect">
              <a:avLst/>
            </a:prstGeom>
          </p:spPr>
        </p:pic>
        <p:sp>
          <p:nvSpPr>
            <p:cNvPr id="58" name="椭圆 57"/>
            <p:cNvSpPr/>
            <p:nvPr/>
          </p:nvSpPr>
          <p:spPr>
            <a:xfrm>
              <a:off x="1355780" y="5860378"/>
              <a:ext cx="597039" cy="597039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1570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形 33" descr="标记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25707" y="5941222"/>
              <a:ext cx="457189" cy="457189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2088894" y="5835731"/>
              <a:ext cx="34806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郑州高新区国家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863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中部软件园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龙子湖智慧岛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088895" y="4720052"/>
              <a:ext cx="3347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0371-68636863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088894" y="3465873"/>
              <a:ext cx="3347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http://www.863soft.com/cn/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97915" y="1078865"/>
              <a:ext cx="372872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258" y="3421946"/>
              <a:ext cx="2668401" cy="266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6095996" y="471968"/>
              <a:ext cx="5117173" cy="1871395"/>
              <a:chOff x="6095996" y="471968"/>
              <a:chExt cx="5117173" cy="1871395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0709" y="722843"/>
                <a:ext cx="3172460" cy="1620520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095996" y="471968"/>
                <a:ext cx="1560063" cy="1621575"/>
              </a:xfrm>
              <a:prstGeom prst="rect">
                <a:avLst/>
              </a:prstGeom>
            </p:spPr>
          </p:pic>
          <p:sp>
            <p:nvSpPr>
              <p:cNvPr id="77" name="矩形 76"/>
              <p:cNvSpPr/>
              <p:nvPr/>
            </p:nvSpPr>
            <p:spPr>
              <a:xfrm>
                <a:off x="7844574" y="1155675"/>
                <a:ext cx="45719" cy="7548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</a:t>
                </a:r>
                <a:endParaRPr lang="zh-CN" altLang="en-US" dirty="0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8506868" y="5941222"/>
              <a:ext cx="3084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史经理：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15936248272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QQ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707208853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95996" y="5941222"/>
              <a:ext cx="2161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官方微信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0"/>
          <a:srcRect l="10799" t="25179" r="9878" b="14547"/>
          <a:stretch>
            <a:fillRect/>
          </a:stretch>
        </p:blipFill>
        <p:spPr>
          <a:xfrm>
            <a:off x="9155398" y="3539151"/>
            <a:ext cx="2436057" cy="2460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一、那些底层数据结构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965"/>
            <a:ext cx="10515600" cy="120127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b="1" dirty="0"/>
              <a:t>查询快</a:t>
            </a:r>
            <a:r>
              <a:rPr lang="zh-CN" altLang="en-US" dirty="0"/>
              <a:t>。数组的地址是连续的空间，通过首地址可以定位数组，并通过下标找到相应的数组元素。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b="1" dirty="0"/>
              <a:t>增删慢</a:t>
            </a:r>
            <a:r>
              <a:rPr lang="zh-CN" altLang="en-US" dirty="0"/>
              <a:t>。数组的长度是固定的，如果需要增</a:t>
            </a:r>
            <a:r>
              <a:rPr lang="en-US" altLang="zh-CN" dirty="0"/>
              <a:t>/</a:t>
            </a:r>
            <a:r>
              <a:rPr lang="zh-CN" altLang="en-US" dirty="0"/>
              <a:t>删一个元素，必须创建一个新数组，把数组的数组复制到新数组。原数组清除。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AutoShape 2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6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49045" y="3579495"/>
            <a:ext cx="7593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哪个集合底层使用的是数组？</a:t>
            </a:r>
            <a:endParaRPr lang="zh-CN" altLang="en-US"/>
          </a:p>
          <a:p>
            <a:r>
              <a:rPr lang="en-US" altLang="zh-CN"/>
              <a:t>ArrayList</a:t>
            </a:r>
            <a:r>
              <a:rPr lang="zh-CN" altLang="en-US"/>
              <a:t>底层数组实现，</a:t>
            </a:r>
            <a:r>
              <a:rPr lang="en-US" altLang="zh-CN"/>
              <a:t>ArrayList</a:t>
            </a:r>
            <a:r>
              <a:rPr lang="zh-CN" altLang="en-US"/>
              <a:t>数组的默认长度为</a:t>
            </a:r>
            <a:r>
              <a:rPr lang="en-US" altLang="zh-CN"/>
              <a:t>10</a:t>
            </a:r>
            <a:endParaRPr lang="en-US" altLang="zh-CN"/>
          </a:p>
          <a:p>
            <a:r>
              <a:rPr lang="zh-CN" altLang="en-US"/>
              <a:t>如果元素将满的时候（达到数组长度的</a:t>
            </a:r>
            <a:r>
              <a:rPr lang="en-US" altLang="zh-CN"/>
              <a:t>0.75</a:t>
            </a:r>
            <a:r>
              <a:rPr lang="zh-CN" altLang="en-US"/>
              <a:t>），开始按照</a:t>
            </a:r>
            <a:r>
              <a:rPr lang="en-US" altLang="zh-CN"/>
              <a:t>1.5</a:t>
            </a:r>
            <a:r>
              <a:rPr lang="zh-CN" altLang="en-US"/>
              <a:t>倍扩容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1449705"/>
            <a:ext cx="10515600" cy="120127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b="1" dirty="0"/>
              <a:t>查询慢</a:t>
            </a:r>
            <a:r>
              <a:rPr lang="zh-CN" altLang="en-US" dirty="0"/>
              <a:t>。链表中的地址不连续，每次查询元素需要从头开始查询。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增删快。链表结构针对每个节点会记录自己的地址和下一个节点地址，增删对整体结构无影响，所以速度快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单向链表：只能通过上一个节点找到下一个节点，反过来则行不通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双向链表：同时含有只上上一个节点指针和指向下一个节点的指针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AutoShape 2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6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8015" y="4283075"/>
            <a:ext cx="5064760" cy="2245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92975" y="4386580"/>
            <a:ext cx="280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LinkedList</a:t>
            </a:r>
            <a:r>
              <a:rPr lang="zh-CN" altLang="en-US"/>
              <a:t>底层链表实现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0755"/>
            <a:ext cx="10515600" cy="1738630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1</a:t>
            </a:r>
            <a:r>
              <a:rPr lang="en-US" altLang="zh-CN" sz="1600" dirty="0"/>
              <a:t>.</a:t>
            </a:r>
            <a:r>
              <a:rPr lang="zh-CN" altLang="en-US" sz="1600" b="1" dirty="0"/>
              <a:t>左</a:t>
            </a:r>
            <a:r>
              <a:rPr lang="zh-CN" altLang="en-US" sz="1600" dirty="0"/>
              <a:t>子树上所有结点的值均</a:t>
            </a:r>
            <a:r>
              <a:rPr lang="zh-CN" altLang="en-US" sz="1600" b="1" dirty="0"/>
              <a:t>小于或等于</a:t>
            </a:r>
            <a:r>
              <a:rPr lang="zh-CN" altLang="en-US" sz="1600" dirty="0"/>
              <a:t>它的根结点的值。</a:t>
            </a:r>
            <a:endParaRPr lang="zh-CN" altLang="en-US" sz="1600" dirty="0"/>
          </a:p>
          <a:p>
            <a:r>
              <a:rPr lang="en-US" altLang="zh-CN" sz="1600" dirty="0"/>
              <a:t>2.</a:t>
            </a:r>
            <a:r>
              <a:rPr lang="zh-CN" altLang="en-US" sz="1600" b="1" dirty="0"/>
              <a:t>右</a:t>
            </a:r>
            <a:r>
              <a:rPr lang="zh-CN" altLang="en-US" sz="1600" dirty="0"/>
              <a:t>子树上所有结点的值均</a:t>
            </a:r>
            <a:r>
              <a:rPr lang="zh-CN" altLang="en-US" sz="1600" b="1" dirty="0"/>
              <a:t>大于或等于</a:t>
            </a:r>
            <a:r>
              <a:rPr lang="zh-CN" altLang="en-US" sz="1600" dirty="0"/>
              <a:t>它的根结点的值。</a:t>
            </a:r>
            <a:endParaRPr lang="zh-CN" altLang="en-US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左、右子树也分别为二叉排序树。</a:t>
            </a:r>
            <a:endParaRPr lang="zh-CN" altLang="en-US" sz="1600" dirty="0"/>
          </a:p>
          <a:p>
            <a:endParaRPr lang="zh-CN" altLang="en-US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查询效率高：查找某个节点，我们必须从根节点开始遍历。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　　①、查找值比当前节点值大，则搜索右子树；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　　②、查找值等于当前节点值，停止搜索（终止条件）；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　　③、查找值小于当前节点值，则搜索左子树</a:t>
            </a:r>
            <a:endParaRPr lang="zh-CN" altLang="en-US" sz="1600" dirty="0"/>
          </a:p>
        </p:txBody>
      </p:sp>
      <p:sp>
        <p:nvSpPr>
          <p:cNvPr id="4" name="AutoShape 2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6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35" y="691515"/>
            <a:ext cx="330581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14" y="3087632"/>
            <a:ext cx="3046665" cy="310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965"/>
            <a:ext cx="10515600" cy="1403497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节点是红色或黑色。</a:t>
            </a:r>
            <a:endParaRPr lang="zh-CN" altLang="en-US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根节点是黑色。</a:t>
            </a:r>
            <a:endParaRPr lang="zh-CN" altLang="en-US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每个叶子节点都是黑色的空节点（</a:t>
            </a:r>
            <a:r>
              <a:rPr lang="en-US" altLang="zh-CN" sz="1600" dirty="0"/>
              <a:t>NIL</a:t>
            </a:r>
            <a:r>
              <a:rPr lang="zh-CN" altLang="en-US" sz="1600" dirty="0"/>
              <a:t>节点）。</a:t>
            </a:r>
            <a:endParaRPr lang="zh-CN" altLang="en-US" sz="1600" dirty="0"/>
          </a:p>
          <a:p>
            <a:r>
              <a:rPr lang="en-US" altLang="zh-CN" sz="1600" dirty="0"/>
              <a:t>4 </a:t>
            </a:r>
            <a:r>
              <a:rPr lang="zh-CN" altLang="en-US" sz="1600" dirty="0"/>
              <a:t>每个红色节点的两个子节点都是黑色。</a:t>
            </a:r>
            <a:r>
              <a:rPr lang="en-US" altLang="zh-CN" sz="1600" dirty="0"/>
              <a:t>(</a:t>
            </a:r>
            <a:r>
              <a:rPr lang="zh-CN" altLang="en-US" sz="1600" dirty="0"/>
              <a:t>从每个叶子到根的所有路径上不能有两个连续的红色节点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从任一节点到其每个叶子的所有路径都包含相同数目的黑色节点</a:t>
            </a:r>
            <a:endParaRPr lang="zh-CN" altLang="en-US" sz="1600" dirty="0"/>
          </a:p>
        </p:txBody>
      </p:sp>
      <p:sp>
        <p:nvSpPr>
          <p:cNvPr id="4" name="AutoShape 2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6" descr="http://mmbiz.qpic.cn/mmbiz_png/NtO5sialJZGpl7jXjzicWAp9UoficlI3xJxyb2ibf70ib5AQvT2jd7iby6hGvpqb2lZkbvtUUE6l3xib3houTnHuEVZ4w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62" y="3269610"/>
            <a:ext cx="5254869" cy="323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哈希表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665" y="884555"/>
            <a:ext cx="10515600" cy="4351338"/>
          </a:xfrm>
        </p:spPr>
        <p:txBody>
          <a:bodyPr/>
          <a:p>
            <a:r>
              <a:rPr lang="zh-CN" altLang="en-US" sz="1600"/>
              <a:t>在JDK1.8之前，哈希表底层采用数组+链表实现，即使用链表处理冲突，同一hash值的链表都存储在一个链表里。但是当位于一个桶中的元素较多，即hash值相等的元素较多时，通过key值依次查找的效率较低。而JDK1.8中，哈希表存储采用数组+链表+红黑树实现，当链表长度超过阈值（8）时，将链表转换为红黑树，这样大大减少了查找时间。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1723390"/>
            <a:ext cx="8563610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HashSet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1470" y="94615"/>
            <a:ext cx="7043420" cy="6763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497966"/>
            <a:ext cx="10521462" cy="162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dirty="0" smtClean="0"/>
              <a:t>JDK1.8</a:t>
            </a:r>
            <a:r>
              <a:rPr lang="zh-CN" altLang="en-US" sz="1400" b="1" dirty="0" smtClean="0"/>
              <a:t>之前</a:t>
            </a:r>
            <a:r>
              <a:rPr lang="en-US" altLang="zh-CN" sz="1400" b="1" dirty="0" err="1" smtClean="0"/>
              <a:t>HashMap</a:t>
            </a:r>
            <a:r>
              <a:rPr lang="zh-CN" altLang="en-US" sz="1400" b="1" dirty="0"/>
              <a:t>由数组和链表来实现对数据的</a:t>
            </a:r>
            <a:r>
              <a:rPr lang="zh-CN" altLang="en-US" sz="1400" b="1" dirty="0" smtClean="0"/>
              <a:t>存储</a:t>
            </a:r>
            <a:endParaRPr lang="en-US" altLang="zh-CN" sz="1400" b="1" dirty="0" smtClean="0"/>
          </a:p>
          <a:p>
            <a:r>
              <a:rPr lang="en-US" altLang="zh-CN" sz="1400" dirty="0" err="1"/>
              <a:t>HashMap</a:t>
            </a:r>
            <a:r>
              <a:rPr lang="zh-CN" altLang="en-US" sz="1400" dirty="0"/>
              <a:t>采用</a:t>
            </a:r>
            <a:r>
              <a:rPr lang="en-US" altLang="zh-CN" sz="1400" dirty="0"/>
              <a:t>Entry</a:t>
            </a:r>
            <a:r>
              <a:rPr lang="zh-CN" altLang="en-US" sz="1400" dirty="0"/>
              <a:t>数组来存储</a:t>
            </a:r>
            <a:r>
              <a:rPr lang="en-US" altLang="zh-CN" sz="1400" dirty="0"/>
              <a:t>key-value</a:t>
            </a:r>
            <a:r>
              <a:rPr lang="zh-CN" altLang="en-US" sz="1400" dirty="0"/>
              <a:t>对，每一个键值对组成了一个</a:t>
            </a:r>
            <a:r>
              <a:rPr lang="en-US" altLang="zh-CN" sz="1400" dirty="0"/>
              <a:t>Entry</a:t>
            </a:r>
            <a:r>
              <a:rPr lang="zh-CN" altLang="en-US" sz="1400" dirty="0"/>
              <a:t>实体，</a:t>
            </a:r>
            <a:r>
              <a:rPr lang="en-US" altLang="zh-CN" sz="1400" dirty="0"/>
              <a:t>Entry</a:t>
            </a:r>
            <a:r>
              <a:rPr lang="zh-CN" altLang="en-US" sz="1400" dirty="0"/>
              <a:t>类实际上是一个单向的链表结构，它具有</a:t>
            </a:r>
            <a:r>
              <a:rPr lang="en-US" altLang="zh-CN" sz="1400" dirty="0"/>
              <a:t>Next</a:t>
            </a:r>
            <a:r>
              <a:rPr lang="zh-CN" altLang="en-US" sz="1400" dirty="0"/>
              <a:t>指针，可以连接下一个</a:t>
            </a:r>
            <a:r>
              <a:rPr lang="en-US" altLang="zh-CN" sz="1400" dirty="0"/>
              <a:t>Entry</a:t>
            </a:r>
            <a:r>
              <a:rPr lang="zh-CN" altLang="en-US" sz="1400" dirty="0"/>
              <a:t>实体，以此来解决</a:t>
            </a:r>
            <a:r>
              <a:rPr lang="en-US" altLang="zh-CN" sz="1400" dirty="0"/>
              <a:t>Hash</a:t>
            </a:r>
            <a:r>
              <a:rPr lang="zh-CN" altLang="en-US" sz="1400" dirty="0"/>
              <a:t>冲突的问题。</a:t>
            </a:r>
            <a:endParaRPr lang="zh-CN" altLang="en-US" sz="1400" dirty="0"/>
          </a:p>
          <a:p>
            <a:r>
              <a:rPr lang="zh-CN" altLang="en-US" sz="1400" dirty="0"/>
              <a:t>数组存储区间是</a:t>
            </a:r>
            <a:r>
              <a:rPr lang="zh-CN" altLang="en-US" sz="1400" dirty="0" smtClean="0"/>
              <a:t>连续的。数组</a:t>
            </a:r>
            <a:r>
              <a:rPr lang="zh-CN" altLang="en-US" sz="1400" dirty="0"/>
              <a:t>的特点是：寻址容易，插入和删除困难；</a:t>
            </a:r>
            <a:endParaRPr lang="zh-CN" altLang="en-US" sz="1400" dirty="0"/>
          </a:p>
          <a:p>
            <a:r>
              <a:rPr lang="zh-CN" altLang="en-US" sz="1400" dirty="0"/>
              <a:t>链表存储区间</a:t>
            </a:r>
            <a:r>
              <a:rPr lang="zh-CN" altLang="en-US" sz="1400" dirty="0" smtClean="0"/>
              <a:t>离散。</a:t>
            </a:r>
            <a:r>
              <a:rPr lang="zh-CN" altLang="en-US" sz="1400" b="1" dirty="0"/>
              <a:t>链表</a:t>
            </a:r>
            <a:r>
              <a:rPr lang="zh-CN" altLang="en-US" sz="1400" dirty="0"/>
              <a:t>的特点是：寻址困难，插入和删除容易。</a:t>
            </a:r>
            <a:endParaRPr lang="zh-CN" altLang="en-US" sz="1400" dirty="0"/>
          </a:p>
          <a:p>
            <a:pPr marL="0" indent="0">
              <a:buNone/>
            </a:pPr>
            <a:br>
              <a:rPr lang="en-US" altLang="zh-CN" sz="1400" dirty="0"/>
            </a:br>
            <a:r>
              <a:rPr lang="en-US" altLang="zh-CN" sz="1400" dirty="0"/>
              <a:t>    </a:t>
            </a:r>
            <a:endParaRPr lang="zh-CN" altLang="en-US" sz="1400" dirty="0"/>
          </a:p>
        </p:txBody>
      </p:sp>
      <p:pic>
        <p:nvPicPr>
          <p:cNvPr id="5122" name="Picture 2" descr="https://images2018.cnblogs.com/blog/1401949/201807/1401949-20180703142422383-1054537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5" y="3059723"/>
            <a:ext cx="51625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mages2018.cnblogs.com/blog/1401949/201807/1401949-20180703142707762-12243267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897" y="3727938"/>
            <a:ext cx="5980711" cy="219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930,&quot;width&quot;:886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自定义</PresentationFormat>
  <Paragraphs>85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黑体</vt:lpstr>
      <vt:lpstr>方正粗黑宋简体</vt:lpstr>
      <vt:lpstr>Arial Unicode MS</vt:lpstr>
      <vt:lpstr>等线 Light</vt:lpstr>
      <vt:lpstr>等线</vt:lpstr>
      <vt:lpstr>Office 主题​​</vt:lpstr>
      <vt:lpstr>PowerPoint 演示文稿</vt:lpstr>
      <vt:lpstr>一、那些底层数据结构</vt:lpstr>
      <vt:lpstr>数组结构</vt:lpstr>
      <vt:lpstr>链表结构</vt:lpstr>
      <vt:lpstr>二叉树</vt:lpstr>
      <vt:lpstr>红黑树</vt:lpstr>
      <vt:lpstr>哈希表</vt:lpstr>
      <vt:lpstr>HashSet</vt:lpstr>
      <vt:lpstr>HashMap解决冲突</vt:lpstr>
      <vt:lpstr>HashMap解决冲突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wangyang</cp:lastModifiedBy>
  <cp:revision>150</cp:revision>
  <dcterms:created xsi:type="dcterms:W3CDTF">2018-04-13T01:34:00Z</dcterms:created>
  <dcterms:modified xsi:type="dcterms:W3CDTF">2022-04-02T06:03:35Z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