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321" r:id="rId3"/>
    <p:sldId id="488" r:id="rId5"/>
    <p:sldId id="256" r:id="rId6"/>
    <p:sldId id="258" r:id="rId7"/>
    <p:sldId id="489" r:id="rId8"/>
    <p:sldId id="490" r:id="rId9"/>
    <p:sldId id="491" r:id="rId10"/>
    <p:sldId id="492" r:id="rId11"/>
    <p:sldId id="493" r:id="rId12"/>
    <p:sldId id="494" r:id="rId13"/>
    <p:sldId id="495" r:id="rId14"/>
    <p:sldId id="496" r:id="rId15"/>
    <p:sldId id="497" r:id="rId16"/>
    <p:sldId id="498" r:id="rId17"/>
    <p:sldId id="533" r:id="rId18"/>
    <p:sldId id="534" r:id="rId19"/>
    <p:sldId id="535" r:id="rId20"/>
    <p:sldId id="499" r:id="rId21"/>
    <p:sldId id="500" r:id="rId22"/>
    <p:sldId id="501" r:id="rId23"/>
    <p:sldId id="502" r:id="rId24"/>
    <p:sldId id="503" r:id="rId25"/>
    <p:sldId id="504" r:id="rId26"/>
    <p:sldId id="505" r:id="rId27"/>
    <p:sldId id="506" r:id="rId28"/>
    <p:sldId id="507" r:id="rId29"/>
    <p:sldId id="508" r:id="rId30"/>
    <p:sldId id="536" r:id="rId31"/>
    <p:sldId id="509" r:id="rId32"/>
    <p:sldId id="510" r:id="rId33"/>
    <p:sldId id="511" r:id="rId34"/>
    <p:sldId id="512" r:id="rId35"/>
    <p:sldId id="513" r:id="rId36"/>
    <p:sldId id="514" r:id="rId37"/>
    <p:sldId id="515" r:id="rId38"/>
    <p:sldId id="516" r:id="rId39"/>
    <p:sldId id="517" r:id="rId40"/>
    <p:sldId id="518" r:id="rId41"/>
    <p:sldId id="519" r:id="rId42"/>
    <p:sldId id="537" r:id="rId43"/>
    <p:sldId id="520" r:id="rId44"/>
    <p:sldId id="521" r:id="rId45"/>
    <p:sldId id="522" r:id="rId46"/>
    <p:sldId id="523" r:id="rId47"/>
    <p:sldId id="525" r:id="rId48"/>
    <p:sldId id="539" r:id="rId49"/>
    <p:sldId id="540" r:id="rId50"/>
    <p:sldId id="541" r:id="rId51"/>
    <p:sldId id="526" r:id="rId52"/>
    <p:sldId id="527" r:id="rId53"/>
    <p:sldId id="528" r:id="rId54"/>
    <p:sldId id="529" r:id="rId55"/>
    <p:sldId id="530" r:id="rId56"/>
    <p:sldId id="531" r:id="rId57"/>
    <p:sldId id="532" r:id="rId58"/>
    <p:sldId id="322"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21B"/>
    <a:srgbClr val="0C459B"/>
    <a:srgbClr val="CCCACB"/>
    <a:srgbClr val="FF0000"/>
    <a:srgbClr val="203864"/>
    <a:srgbClr val="1570C1"/>
    <a:srgbClr val="074CAA"/>
    <a:srgbClr val="074EAB"/>
    <a:srgbClr val="7CC6EA"/>
    <a:srgbClr val="52A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5" d="100"/>
          <a:sy n="115" d="100"/>
        </p:scale>
        <p:origin x="396" y="96"/>
      </p:cViewPr>
      <p:guideLst/>
    </p:cSldViewPr>
  </p:slideViewPr>
  <p:notesTextViewPr>
    <p:cViewPr>
      <p:scale>
        <a:sx n="1" d="1"/>
        <a:sy n="1" d="1"/>
      </p:scale>
      <p:origin x="0" y="0"/>
    </p:cViewPr>
  </p:notesTextViewPr>
  <p:notesViewPr>
    <p:cSldViewPr snapToGrid="0">
      <p:cViewPr varScale="1">
        <p:scale>
          <a:sx n="34" d="100"/>
          <a:sy n="34" d="100"/>
        </p:scale>
        <p:origin x="210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3784C0-55E6-4A64-9609-965337DF458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E6B224-E74D-4820-95CF-97B6D60B9BD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A814-688F-4C80-86C6-C573A88A3C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2C573-E2CE-418A-B28F-FB03A09B7C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9B2D77B8-E1C5-44D2-927C-DA20571B9673}"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2947" name="Rectangle 2"/>
          <p:cNvSpPr>
            <a:spLocks noGrp="1" noRot="1" noChangeAspect="1" noChangeArrowheads="1" noTextEdit="1"/>
          </p:cNvSpPr>
          <p:nvPr>
            <p:ph type="sldImg" idx="4294967295"/>
          </p:nvPr>
        </p:nvSpPr>
        <p:spPr/>
      </p:sp>
      <p:sp>
        <p:nvSpPr>
          <p:cNvPr id="8294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76D8783-F149-4EC8-9245-8F1EEC39D624}"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3971" name="Rectangle 2"/>
          <p:cNvSpPr>
            <a:spLocks noGrp="1" noRot="1" noChangeAspect="1" noChangeArrowheads="1" noTextEdit="1"/>
          </p:cNvSpPr>
          <p:nvPr>
            <p:ph type="sldImg" idx="4294967295"/>
          </p:nvPr>
        </p:nvSpPr>
        <p:spPr/>
      </p:sp>
      <p:sp>
        <p:nvSpPr>
          <p:cNvPr id="8397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76D8783-F149-4EC8-9245-8F1EEC39D624}"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3971" name="Rectangle 2"/>
          <p:cNvSpPr>
            <a:spLocks noGrp="1" noRot="1" noChangeAspect="1" noChangeArrowheads="1" noTextEdit="1"/>
          </p:cNvSpPr>
          <p:nvPr>
            <p:ph type="sldImg" idx="4294967295"/>
          </p:nvPr>
        </p:nvSpPr>
        <p:spPr/>
      </p:sp>
      <p:sp>
        <p:nvSpPr>
          <p:cNvPr id="8397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76D8783-F149-4EC8-9245-8F1EEC39D624}"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3971" name="Rectangle 2"/>
          <p:cNvSpPr>
            <a:spLocks noGrp="1" noRot="1" noChangeAspect="1" noChangeArrowheads="1" noTextEdit="1"/>
          </p:cNvSpPr>
          <p:nvPr>
            <p:ph type="sldImg" idx="4294967295"/>
          </p:nvPr>
        </p:nvSpPr>
        <p:spPr/>
      </p:sp>
      <p:sp>
        <p:nvSpPr>
          <p:cNvPr id="8397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76D8783-F149-4EC8-9245-8F1EEC39D624}"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3971" name="Rectangle 2"/>
          <p:cNvSpPr>
            <a:spLocks noGrp="1" noRot="1" noChangeAspect="1" noChangeArrowheads="1" noTextEdit="1"/>
          </p:cNvSpPr>
          <p:nvPr>
            <p:ph type="sldImg" idx="4294967295"/>
          </p:nvPr>
        </p:nvSpPr>
        <p:spPr/>
      </p:sp>
      <p:sp>
        <p:nvSpPr>
          <p:cNvPr id="8397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9B2D77B8-E1C5-44D2-927C-DA20571B9673}"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2947" name="Rectangle 2"/>
          <p:cNvSpPr>
            <a:spLocks noGrp="1" noRot="1" noChangeAspect="1" noChangeArrowheads="1" noTextEdit="1"/>
          </p:cNvSpPr>
          <p:nvPr>
            <p:ph type="sldImg" idx="4294967295"/>
          </p:nvPr>
        </p:nvSpPr>
        <p:spPr/>
      </p:sp>
      <p:sp>
        <p:nvSpPr>
          <p:cNvPr id="8294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3A4309A6-BB20-44A9-86BB-588B2B2F4FFC}"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6019" name="Rectangle 2"/>
          <p:cNvSpPr>
            <a:spLocks noGrp="1" noRot="1" noChangeAspect="1" noChangeArrowheads="1" noTextEdit="1"/>
          </p:cNvSpPr>
          <p:nvPr>
            <p:ph type="sldImg" idx="4294967295"/>
          </p:nvPr>
        </p:nvSpPr>
        <p:spPr/>
      </p:sp>
      <p:sp>
        <p:nvSpPr>
          <p:cNvPr id="8602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C642C24-F563-4A31-BAF7-F25CC330646E}"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8067" name="Rectangle 2"/>
          <p:cNvSpPr>
            <a:spLocks noGrp="1" noRot="1" noChangeAspect="1" noChangeArrowheads="1" noTextEdit="1"/>
          </p:cNvSpPr>
          <p:nvPr>
            <p:ph type="sldImg" idx="4294967295"/>
          </p:nvPr>
        </p:nvSpPr>
        <p:spPr/>
      </p:sp>
      <p:sp>
        <p:nvSpPr>
          <p:cNvPr id="8806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1BB35FA5-A20F-4D36-A3F5-7D0362C604B4}"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9091" name="Rectangle 2"/>
          <p:cNvSpPr>
            <a:spLocks noGrp="1" noRot="1" noChangeAspect="1" noChangeArrowheads="1" noTextEdit="1"/>
          </p:cNvSpPr>
          <p:nvPr>
            <p:ph type="sldImg" idx="4294967295"/>
          </p:nvPr>
        </p:nvSpPr>
        <p:spPr/>
      </p:sp>
      <p:sp>
        <p:nvSpPr>
          <p:cNvPr id="8909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DF1E5526-F4E6-4CFC-B0EB-CBDBC9A76659}"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0115" name="Rectangle 2"/>
          <p:cNvSpPr>
            <a:spLocks noGrp="1" noRot="1" noChangeAspect="1" noChangeArrowheads="1" noTextEdit="1"/>
          </p:cNvSpPr>
          <p:nvPr>
            <p:ph type="sldImg" idx="4294967295"/>
          </p:nvPr>
        </p:nvSpPr>
        <p:spPr/>
      </p:sp>
      <p:sp>
        <p:nvSpPr>
          <p:cNvPr id="90116"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9FD67CA-E1C3-4BDD-A6E6-3547324A3849}"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1139" name="Rectangle 2"/>
          <p:cNvSpPr>
            <a:spLocks noGrp="1" noRot="1" noChangeAspect="1" noChangeArrowheads="1" noTextEdit="1"/>
          </p:cNvSpPr>
          <p:nvPr>
            <p:ph type="sldImg" idx="4294967295"/>
          </p:nvPr>
        </p:nvSpPr>
        <p:spPr/>
      </p:sp>
      <p:sp>
        <p:nvSpPr>
          <p:cNvPr id="9114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A6C3CC94-D235-4E5A-BE5F-417A2F7209E1}"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2163" name="Rectangle 2"/>
          <p:cNvSpPr>
            <a:spLocks noGrp="1" noRot="1" noChangeAspect="1" noChangeArrowheads="1" noTextEdit="1"/>
          </p:cNvSpPr>
          <p:nvPr>
            <p:ph type="sldImg" idx="4294967295"/>
          </p:nvPr>
        </p:nvSpPr>
        <p:spPr/>
      </p:sp>
      <p:sp>
        <p:nvSpPr>
          <p:cNvPr id="92164" name="Rectangle 3"/>
          <p:cNvSpPr>
            <a:spLocks noGrp="1" noChangeArrowheads="1"/>
          </p:cNvSpPr>
          <p:nvPr>
            <p:ph type="body" idx="4294967295"/>
          </p:nvPr>
        </p:nvSpPr>
        <p:spPr/>
        <p:txBody>
          <a:bodyPr/>
          <a:lstStyle/>
          <a:p>
            <a:pPr eaLnBrk="1" hangingPunct="1"/>
            <a:r>
              <a:rPr lang="zh-CN" altLang="en-US" dirty="0" smtClean="0">
                <a:latin typeface="楷体_GB2312" pitchFamily="49" charset="-122"/>
                <a:ea typeface="楷体_GB2312" pitchFamily="49" charset="-122"/>
              </a:rPr>
              <a:t>值得注意的是：</a:t>
            </a:r>
            <a:r>
              <a:rPr lang="zh-CN" altLang="en-US" dirty="0" smtClean="0">
                <a:solidFill>
                  <a:srgbClr val="FF0000"/>
                </a:solidFill>
                <a:latin typeface="楷体_GB2312" pitchFamily="49" charset="-122"/>
                <a:ea typeface="楷体_GB2312" pitchFamily="49" charset="-122"/>
              </a:rPr>
              <a:t>如果在子类中覆盖了父类的某一方法，那么该子类方法不可以比被其覆盖的父类方法抛出更多的异常</a:t>
            </a:r>
            <a:r>
              <a:rPr lang="zh-CN" altLang="en-US" dirty="0" smtClean="0">
                <a:latin typeface="楷体_GB2312" pitchFamily="49" charset="-122"/>
                <a:ea typeface="楷体_GB2312" pitchFamily="49" charset="-122"/>
              </a:rPr>
              <a:t>（但可以更少）。所以，如果被覆盖父类的方法没有抛出任何的</a:t>
            </a:r>
            <a:r>
              <a:rPr lang="zh-CN" altLang="en-US" dirty="0" smtClean="0">
                <a:ea typeface="楷体_GB2312" pitchFamily="49" charset="-122"/>
              </a:rPr>
              <a:t>“</a:t>
            </a:r>
            <a:r>
              <a:rPr lang="zh-CN" altLang="en-US" dirty="0" smtClean="0">
                <a:latin typeface="楷体_GB2312" pitchFamily="49" charset="-122"/>
                <a:ea typeface="楷体_GB2312" pitchFamily="49" charset="-122"/>
              </a:rPr>
              <a:t>必检异常</a:t>
            </a:r>
            <a:r>
              <a:rPr lang="zh-CN" altLang="en-US" dirty="0" smtClean="0">
                <a:ea typeface="楷体_GB2312" pitchFamily="49" charset="-122"/>
              </a:rPr>
              <a:t>”</a:t>
            </a:r>
            <a:r>
              <a:rPr lang="zh-CN" altLang="en-US" dirty="0" smtClean="0">
                <a:latin typeface="楷体_GB2312" pitchFamily="49" charset="-122"/>
                <a:ea typeface="楷体_GB2312" pitchFamily="49" charset="-122"/>
              </a:rPr>
              <a:t>，那么子类方法绝不可能抛出</a:t>
            </a:r>
            <a:r>
              <a:rPr lang="zh-CN" altLang="en-US" dirty="0" smtClean="0">
                <a:ea typeface="楷体_GB2312" pitchFamily="49" charset="-122"/>
              </a:rPr>
              <a:t>“</a:t>
            </a:r>
            <a:r>
              <a:rPr lang="zh-CN" altLang="en-US" dirty="0" smtClean="0">
                <a:latin typeface="楷体_GB2312" pitchFamily="49" charset="-122"/>
                <a:ea typeface="楷体_GB2312" pitchFamily="49" charset="-122"/>
              </a:rPr>
              <a:t>必检异常</a:t>
            </a:r>
            <a:r>
              <a:rPr lang="zh-CN" altLang="en-US" dirty="0" smtClean="0">
                <a:ea typeface="楷体_GB2312" pitchFamily="49" charset="-122"/>
              </a:rPr>
              <a:t>”</a:t>
            </a:r>
            <a:endParaRPr lang="ja-JP" altLang="en-US" dirty="0"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75F9EB6C-A633-4280-BB16-A2E20BA61C04}"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3187" name="Rectangle 2"/>
          <p:cNvSpPr>
            <a:spLocks noGrp="1" noRot="1" noChangeAspect="1" noChangeArrowheads="1" noTextEdit="1"/>
          </p:cNvSpPr>
          <p:nvPr>
            <p:ph type="sldImg" idx="4294967295"/>
          </p:nvPr>
        </p:nvSpPr>
        <p:spPr/>
      </p:sp>
      <p:sp>
        <p:nvSpPr>
          <p:cNvPr id="9318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CF106DF8-3386-411A-A4C0-E0B0797D2A0A}"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6259" name="Rectangle 2"/>
          <p:cNvSpPr>
            <a:spLocks noGrp="1" noRot="1" noChangeAspect="1" noChangeArrowheads="1" noTextEdit="1"/>
          </p:cNvSpPr>
          <p:nvPr>
            <p:ph type="sldImg" idx="4294967295"/>
          </p:nvPr>
        </p:nvSpPr>
        <p:spPr/>
      </p:sp>
      <p:sp>
        <p:nvSpPr>
          <p:cNvPr id="9626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A966237E-8FA5-4FDC-A7C0-A5E6C595ADA7}"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4211" name="Rectangle 2"/>
          <p:cNvSpPr>
            <a:spLocks noGrp="1" noRot="1" noChangeAspect="1" noChangeArrowheads="1" noTextEdit="1"/>
          </p:cNvSpPr>
          <p:nvPr>
            <p:ph type="sldImg" idx="4294967295"/>
          </p:nvPr>
        </p:nvSpPr>
        <p:spPr/>
      </p:sp>
      <p:sp>
        <p:nvSpPr>
          <p:cNvPr id="94212" name="Rectangle 3"/>
          <p:cNvSpPr>
            <a:spLocks noGrp="1" noChangeArrowheads="1"/>
          </p:cNvSpPr>
          <p:nvPr>
            <p:ph type="body" idx="4294967295"/>
          </p:nvPr>
        </p:nvSpPr>
        <p:spPr/>
        <p:txBody>
          <a:bodyPr/>
          <a:lstStyle/>
          <a:p>
            <a:pPr eaLnBrk="1" hangingPunct="1"/>
            <a:endParaRPr lang="ja-JP" altLang="en-US" dirty="0"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4ECAA670-2361-4568-9EC5-FB1AA9F6EFDF}"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5235" name="Rectangle 2"/>
          <p:cNvSpPr>
            <a:spLocks noGrp="1" noRot="1" noChangeAspect="1" noChangeArrowheads="1" noTextEdit="1"/>
          </p:cNvSpPr>
          <p:nvPr>
            <p:ph type="sldImg" idx="4294967295"/>
          </p:nvPr>
        </p:nvSpPr>
        <p:spPr/>
      </p:sp>
      <p:sp>
        <p:nvSpPr>
          <p:cNvPr id="95236"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CF106DF8-3386-411A-A4C0-E0B0797D2A0A}"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6259" name="Rectangle 2"/>
          <p:cNvSpPr>
            <a:spLocks noGrp="1" noRot="1" noChangeAspect="1" noChangeArrowheads="1" noTextEdit="1"/>
          </p:cNvSpPr>
          <p:nvPr>
            <p:ph type="sldImg" idx="4294967295"/>
          </p:nvPr>
        </p:nvSpPr>
        <p:spPr/>
      </p:sp>
      <p:sp>
        <p:nvSpPr>
          <p:cNvPr id="9626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859111E3-2CD3-4FBF-9DBF-F36412675CA6}"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7283" name="Rectangle 2"/>
          <p:cNvSpPr>
            <a:spLocks noGrp="1" noRot="1" noChangeAspect="1" noChangeArrowheads="1" noTextEdit="1"/>
          </p:cNvSpPr>
          <p:nvPr>
            <p:ph type="sldImg" idx="4294967295"/>
          </p:nvPr>
        </p:nvSpPr>
        <p:spPr/>
      </p:sp>
      <p:sp>
        <p:nvSpPr>
          <p:cNvPr id="97284"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3A3242B9-6671-4717-A4B6-20659D909D6B}"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8307" name="Rectangle 2"/>
          <p:cNvSpPr>
            <a:spLocks noGrp="1" noRot="1" noChangeAspect="1" noChangeArrowheads="1" noTextEdit="1"/>
          </p:cNvSpPr>
          <p:nvPr>
            <p:ph type="sldImg" idx="4294967295"/>
          </p:nvPr>
        </p:nvSpPr>
        <p:spPr/>
      </p:sp>
      <p:sp>
        <p:nvSpPr>
          <p:cNvPr id="9830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8A61674D-1C06-44DF-9659-25880F4D2F7E}"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99331" name="Rectangle 2"/>
          <p:cNvSpPr>
            <a:spLocks noGrp="1" noRot="1" noChangeAspect="1" noChangeArrowheads="1" noTextEdit="1"/>
          </p:cNvSpPr>
          <p:nvPr>
            <p:ph type="sldImg" idx="4294967295"/>
          </p:nvPr>
        </p:nvSpPr>
        <p:spPr/>
      </p:sp>
      <p:sp>
        <p:nvSpPr>
          <p:cNvPr id="9933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D953D739-11DA-42CB-BBB3-78D900D21B20}"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0355" name="Rectangle 2"/>
          <p:cNvSpPr>
            <a:spLocks noGrp="1" noRot="1" noChangeAspect="1" noChangeArrowheads="1" noTextEdit="1"/>
          </p:cNvSpPr>
          <p:nvPr>
            <p:ph type="sldImg" idx="4294967295"/>
          </p:nvPr>
        </p:nvSpPr>
        <p:spPr/>
      </p:sp>
      <p:sp>
        <p:nvSpPr>
          <p:cNvPr id="100356"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D953D739-11DA-42CB-BBB3-78D900D21B20}"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0355" name="Rectangle 2"/>
          <p:cNvSpPr>
            <a:spLocks noGrp="1" noRot="1" noChangeAspect="1" noChangeArrowheads="1" noTextEdit="1"/>
          </p:cNvSpPr>
          <p:nvPr>
            <p:ph type="sldImg" idx="4294967295"/>
          </p:nvPr>
        </p:nvSpPr>
        <p:spPr/>
      </p:sp>
      <p:sp>
        <p:nvSpPr>
          <p:cNvPr id="100356"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A7D09D82-8C40-478B-8CD3-2F8D06AF4113}"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1379" name="Rectangle 2"/>
          <p:cNvSpPr>
            <a:spLocks noGrp="1" noRot="1" noChangeAspect="1" noChangeArrowheads="1" noTextEdit="1"/>
          </p:cNvSpPr>
          <p:nvPr>
            <p:ph type="sldImg" idx="4294967295"/>
          </p:nvPr>
        </p:nvSpPr>
        <p:spPr/>
      </p:sp>
      <p:sp>
        <p:nvSpPr>
          <p:cNvPr id="10138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14DB650C-A787-4BEE-BD76-4D8E570159AF}"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2403" name="Rectangle 2"/>
          <p:cNvSpPr>
            <a:spLocks noGrp="1" noRot="1" noChangeAspect="1" noChangeArrowheads="1" noTextEdit="1"/>
          </p:cNvSpPr>
          <p:nvPr>
            <p:ph type="sldImg" idx="4294967295"/>
          </p:nvPr>
        </p:nvSpPr>
        <p:spPr/>
      </p:sp>
      <p:sp>
        <p:nvSpPr>
          <p:cNvPr id="102404"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42ADCD8-A437-4E2F-9B69-5FFF3D51CD6C}"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3427" name="Rectangle 2"/>
          <p:cNvSpPr>
            <a:spLocks noGrp="1" noRot="1" noChangeAspect="1" noChangeArrowheads="1" noTextEdit="1"/>
          </p:cNvSpPr>
          <p:nvPr>
            <p:ph type="sldImg" idx="4294967295"/>
          </p:nvPr>
        </p:nvSpPr>
        <p:spPr/>
      </p:sp>
      <p:sp>
        <p:nvSpPr>
          <p:cNvPr id="10342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42ADCD8-A437-4E2F-9B69-5FFF3D51CD6C}"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3427" name="Rectangle 2"/>
          <p:cNvSpPr>
            <a:spLocks noGrp="1" noRot="1" noChangeAspect="1" noChangeArrowheads="1" noTextEdit="1"/>
          </p:cNvSpPr>
          <p:nvPr>
            <p:ph type="sldImg" idx="4294967295"/>
          </p:nvPr>
        </p:nvSpPr>
        <p:spPr/>
      </p:sp>
      <p:sp>
        <p:nvSpPr>
          <p:cNvPr id="10342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42ADCD8-A437-4E2F-9B69-5FFF3D51CD6C}"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3427" name="Rectangle 2"/>
          <p:cNvSpPr>
            <a:spLocks noGrp="1" noRot="1" noChangeAspect="1" noChangeArrowheads="1" noTextEdit="1"/>
          </p:cNvSpPr>
          <p:nvPr>
            <p:ph type="sldImg" idx="4294967295"/>
          </p:nvPr>
        </p:nvSpPr>
        <p:spPr/>
      </p:sp>
      <p:sp>
        <p:nvSpPr>
          <p:cNvPr id="10342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242ADCD8-A437-4E2F-9B69-5FFF3D51CD6C}"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3427" name="Rectangle 2"/>
          <p:cNvSpPr>
            <a:spLocks noGrp="1" noRot="1" noChangeAspect="1" noChangeArrowheads="1" noTextEdit="1"/>
          </p:cNvSpPr>
          <p:nvPr>
            <p:ph type="sldImg" idx="4294967295"/>
          </p:nvPr>
        </p:nvSpPr>
        <p:spPr/>
      </p:sp>
      <p:sp>
        <p:nvSpPr>
          <p:cNvPr id="103428"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C384DA72-1D7F-4C5C-BDA7-789B3722BEDE}"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4451" name="Rectangle 2"/>
          <p:cNvSpPr>
            <a:spLocks noGrp="1" noRot="1" noChangeAspect="1" noChangeArrowheads="1" noTextEdit="1"/>
          </p:cNvSpPr>
          <p:nvPr>
            <p:ph type="sldImg" idx="4294967295"/>
          </p:nvPr>
        </p:nvSpPr>
        <p:spPr/>
      </p:sp>
      <p:sp>
        <p:nvSpPr>
          <p:cNvPr id="104452"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406BC3FB-FB94-460A-A4D6-E7192A088E5F}"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5475" name="Rectangle 2"/>
          <p:cNvSpPr>
            <a:spLocks noGrp="1" noRot="1" noChangeAspect="1" noChangeArrowheads="1" noTextEdit="1"/>
          </p:cNvSpPr>
          <p:nvPr>
            <p:ph type="sldImg" idx="4294967295"/>
          </p:nvPr>
        </p:nvSpPr>
        <p:spPr/>
      </p:sp>
      <p:sp>
        <p:nvSpPr>
          <p:cNvPr id="105476"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1B83D610-8CB3-4E21-B0C7-08C22E6EC391}"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106499" name="Rectangle 2"/>
          <p:cNvSpPr>
            <a:spLocks noGrp="1" noRot="1" noChangeAspect="1" noChangeArrowheads="1" noTextEdit="1"/>
          </p:cNvSpPr>
          <p:nvPr>
            <p:ph type="sldImg" idx="4294967295"/>
          </p:nvPr>
        </p:nvSpPr>
        <p:spPr/>
      </p:sp>
      <p:sp>
        <p:nvSpPr>
          <p:cNvPr id="10650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catch (Exception e) </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全文字</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全文字</a:t>
            </a:r>
            <a:endParaRPr lang="zh-CN" altLang="en-US" dirty="0"/>
          </a:p>
        </p:txBody>
      </p:sp>
      <p:sp>
        <p:nvSpPr>
          <p:cNvPr id="4" name="灯片编号占位符 3"/>
          <p:cNvSpPr>
            <a:spLocks noGrp="1"/>
          </p:cNvSpPr>
          <p:nvPr>
            <p:ph type="sldNum" sz="quarter" idx="10"/>
          </p:nvPr>
        </p:nvSpPr>
        <p:spPr/>
        <p:txBody>
          <a:bodyPr/>
          <a:lstStyle/>
          <a:p>
            <a:fld id="{B7F2C573-E2CE-418A-B28F-FB03A09B7CA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D797D8DE-814A-4BD4-9D90-CABE41E9CDDB}"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79875" name="Rectangle 2"/>
          <p:cNvSpPr>
            <a:spLocks noGrp="1" noRot="1" noChangeAspect="1" noChangeArrowheads="1" noTextEdit="1"/>
          </p:cNvSpPr>
          <p:nvPr>
            <p:ph type="sldImg" idx="4294967295"/>
          </p:nvPr>
        </p:nvSpPr>
        <p:spPr/>
      </p:sp>
      <p:sp>
        <p:nvSpPr>
          <p:cNvPr id="79876"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008D9C9D-72FF-48E0-A72F-231109298243}"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0899" name="Rectangle 2"/>
          <p:cNvSpPr>
            <a:spLocks noGrp="1" noRot="1" noChangeAspect="1" noChangeArrowheads="1" noTextEdit="1"/>
          </p:cNvSpPr>
          <p:nvPr>
            <p:ph type="sldImg" idx="4294967295"/>
          </p:nvPr>
        </p:nvSpPr>
        <p:spPr/>
      </p:sp>
      <p:sp>
        <p:nvSpPr>
          <p:cNvPr id="80900"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Arial" panose="020B0604020202020204" pitchFamily="34" charset="0"/>
              <a:buNone/>
            </a:pPr>
            <a:fld id="{D4E66D75-8264-4896-B2CE-7626821F599A}" type="slidenum">
              <a:rPr lang="ja-JP" altLang="en-US" sz="1200" b="0" smtClean="0">
                <a:latin typeface="Times New Roman" panose="02020603050405020304" pitchFamily="18" charset="0"/>
              </a:rPr>
            </a:fld>
            <a:endParaRPr lang="ja-JP" altLang="en-US" sz="1200" b="0" smtClean="0">
              <a:latin typeface="Times New Roman" panose="02020603050405020304" pitchFamily="18" charset="0"/>
            </a:endParaRPr>
          </a:p>
        </p:txBody>
      </p:sp>
      <p:sp>
        <p:nvSpPr>
          <p:cNvPr id="81923" name="Rectangle 2"/>
          <p:cNvSpPr>
            <a:spLocks noGrp="1" noRot="1" noChangeAspect="1" noChangeArrowheads="1" noTextEdit="1"/>
          </p:cNvSpPr>
          <p:nvPr>
            <p:ph type="sldImg" idx="4294967295"/>
          </p:nvPr>
        </p:nvSpPr>
        <p:spPr/>
      </p:sp>
      <p:sp>
        <p:nvSpPr>
          <p:cNvPr id="81924" name="Rectangle 3"/>
          <p:cNvSpPr>
            <a:spLocks noGrp="1" noChangeArrowheads="1"/>
          </p:cNvSpPr>
          <p:nvPr>
            <p:ph type="body" idx="4294967295"/>
          </p:nvPr>
        </p:nvSpPr>
        <p:spPr/>
        <p:txBody>
          <a:bodyPr/>
          <a:lstStyle/>
          <a:p>
            <a:pPr eaLnBrk="1" hangingPunct="1"/>
            <a:endParaRPr lang="ja-JP"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8A0C0B-B77B-4086-8EBD-1931CCF71811}" type="slidenum">
              <a:rPr lang="zh-CN" altLang="en-US" smtClean="0"/>
            </a:fld>
            <a:endParaRPr lang="zh-CN" altLang="en-US"/>
          </a:p>
        </p:txBody>
      </p:sp>
      <p:pic>
        <p:nvPicPr>
          <p:cNvPr id="8" name="图片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420" y="0"/>
            <a:ext cx="1627505" cy="9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solidFill>
                  <a:srgbClr val="0070C0"/>
                </a:solidFill>
              </a:defRPr>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8" name="直角三角形 7"/>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直角三角形 10"/>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70C0"/>
                </a:solidFill>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7" name="直角三角形 6"/>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solidFill>
                  <a:srgbClr val="0070C0"/>
                </a:solidFill>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7" name="直角三角形 6"/>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直角三角形 7"/>
          <p:cNvSpPr/>
          <p:nvPr userDrawn="1"/>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日期占位符 2"/>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6" name="直角三角形 5"/>
          <p:cNvSpPr/>
          <p:nvPr userDrawn="1"/>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2"/>
          <p:cNvSpPr txBox="1">
            <a:spLocks noChangeArrowheads="1"/>
          </p:cNvSpPr>
          <p:nvPr userDrawn="1"/>
        </p:nvSpPr>
        <p:spPr bwMode="auto">
          <a:xfrm>
            <a:off x="495300" y="400050"/>
            <a:ext cx="6762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9" name="直角三角形 8"/>
          <p:cNvSpPr/>
          <p:nvPr userDrawn="1"/>
        </p:nvSpPr>
        <p:spPr>
          <a:xfrm rot="5400000" flipH="1" flipV="1">
            <a:off x="8591550" y="325755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内容占位符 2"/>
          <p:cNvSpPr>
            <a:spLocks noGrp="1"/>
          </p:cNvSpPr>
          <p:nvPr>
            <p:ph idx="1" hasCustomPrompt="1"/>
          </p:nvPr>
        </p:nvSpPr>
        <p:spPr>
          <a:xfrm>
            <a:off x="2283493" y="1253331"/>
            <a:ext cx="7796463" cy="4351338"/>
          </a:xfrm>
        </p:spPr>
        <p:txBody>
          <a:bodyPr/>
          <a:lstStyle>
            <a:lvl1pPr>
              <a:defRPr b="0">
                <a:solidFill>
                  <a:srgbClr val="0070C0"/>
                </a:solidFill>
              </a:defRPr>
            </a:lvl1pPr>
            <a:lvl2pPr>
              <a:defRPr b="0">
                <a:solidFill>
                  <a:srgbClr val="0070C0"/>
                </a:solidFill>
              </a:defRPr>
            </a:lvl2pPr>
            <a:lvl3pPr>
              <a:defRPr b="0">
                <a:solidFill>
                  <a:srgbClr val="0070C0"/>
                </a:solidFill>
              </a:defRPr>
            </a:lvl3pPr>
            <a:lvl4pPr>
              <a:defRPr b="0">
                <a:solidFill>
                  <a:srgbClr val="0070C0"/>
                </a:solidFill>
              </a:defRPr>
            </a:lvl4pPr>
            <a:lvl5pPr>
              <a:defRPr b="0">
                <a:solidFill>
                  <a:srgbClr val="0070C0"/>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3"/>
          <p:cNvGrpSpPr/>
          <p:nvPr userDrawn="1"/>
        </p:nvGrpSpPr>
        <p:grpSpPr bwMode="auto">
          <a:xfrm flipH="1">
            <a:off x="11182350" y="0"/>
            <a:ext cx="1009653" cy="1009650"/>
            <a:chOff x="-11" y="0"/>
            <a:chExt cx="3600461" cy="3600450"/>
          </a:xfrm>
        </p:grpSpPr>
        <p:sp>
          <p:nvSpPr>
            <p:cNvPr id="7" name="直角三角形 6"/>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12" y="7"/>
              <a:ext cx="2972071" cy="2972069"/>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直角三角形 15"/>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日期占位符 2"/>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9" name="Rectangle 24"/>
          <p:cNvSpPr/>
          <p:nvPr userDrawn="1"/>
        </p:nvSpPr>
        <p:spPr>
          <a:xfrm>
            <a:off x="0" y="1366838"/>
            <a:ext cx="12192000" cy="21986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2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19725" y="1701800"/>
            <a:ext cx="6340475"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6283354" y="1988190"/>
            <a:ext cx="4639112" cy="2870827"/>
          </a:xfrm>
          <a:prstGeom prst="rect">
            <a:avLst/>
          </a:prstGeom>
          <a:blipFill>
            <a:blip r:embed="rId3" cstate="print"/>
            <a:srcRect/>
            <a:stretch>
              <a:fillRect t="-5000" b="-5000"/>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27"/>
          <p:cNvSpPr txBox="1"/>
          <p:nvPr userDrawn="1"/>
        </p:nvSpPr>
        <p:spPr>
          <a:xfrm>
            <a:off x="3049294" y="2119313"/>
            <a:ext cx="184731" cy="721544"/>
          </a:xfrm>
          <a:prstGeom prst="rect">
            <a:avLst/>
          </a:prstGeom>
          <a:noFill/>
        </p:spPr>
        <p:txBody>
          <a:bodyPr wrap="none">
            <a:spAutoFit/>
          </a:bodyPr>
          <a:lstStyle/>
          <a:p>
            <a:pPr algn="just" eaLnBrk="1" fontAlgn="auto" hangingPunct="1">
              <a:lnSpc>
                <a:spcPct val="125000"/>
              </a:lnSpc>
              <a:spcBef>
                <a:spcPts val="1200"/>
              </a:spcBef>
              <a:spcAft>
                <a:spcPts val="0"/>
              </a:spcAft>
              <a:defRPr/>
            </a:pPr>
            <a:endParaRPr lang="zh-CN" altLang="en-US" sz="3600" b="1" kern="100" dirty="0">
              <a:solidFill>
                <a:schemeClr val="bg1"/>
              </a:solidFill>
              <a:latin typeface="微软雅黑" panose="020B0503020204020204" pitchFamily="34" charset="-122"/>
              <a:ea typeface="微软雅黑" panose="020B0503020204020204" pitchFamily="34" charset="-122"/>
            </a:endParaRPr>
          </a:p>
        </p:txBody>
      </p:sp>
      <p:sp>
        <p:nvSpPr>
          <p:cNvPr id="14" name="标题 1"/>
          <p:cNvSpPr>
            <a:spLocks noGrp="1"/>
          </p:cNvSpPr>
          <p:nvPr>
            <p:ph type="title"/>
          </p:nvPr>
        </p:nvSpPr>
        <p:spPr>
          <a:xfrm>
            <a:off x="374333" y="1821816"/>
            <a:ext cx="5477221" cy="1325563"/>
          </a:xfrm>
        </p:spPr>
        <p:txBody>
          <a:bodyPr>
            <a:noAutofit/>
          </a:bodyPr>
          <a:lstStyle>
            <a:lvl1pPr>
              <a:defRPr sz="3600">
                <a:solidFill>
                  <a:schemeClr val="bg1"/>
                </a:solidFill>
              </a:defRPr>
            </a:lvl1pPr>
          </a:lstStyle>
          <a:p>
            <a:r>
              <a:rPr lang="zh-CN" altLang="en-US" dirty="0"/>
              <a:t>单击此处编辑母版标题样式</a:t>
            </a:r>
            <a:endParaRPr lang="zh-CN" altLang="en-US" dirty="0"/>
          </a:p>
        </p:txBody>
      </p:sp>
      <p:sp>
        <p:nvSpPr>
          <p:cNvPr id="15" name="直角三角形 14"/>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par>
                          <p:cTn id="8" fill="hold">
                            <p:stCondLst>
                              <p:cond delay="500"/>
                            </p:stCondLst>
                            <p:childTnLst>
                              <p:par>
                                <p:cTn id="9" presetID="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lvl1pPr>
              <a:defRPr>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7" name="直角三角形 6"/>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14"/>
          <p:cNvGrpSpPr/>
          <p:nvPr userDrawn="1"/>
        </p:nvGrpSpPr>
        <p:grpSpPr bwMode="auto">
          <a:xfrm flipV="1">
            <a:off x="0" y="5829300"/>
            <a:ext cx="1028700" cy="1028700"/>
            <a:chOff x="0" y="0"/>
            <a:chExt cx="3600450" cy="3600450"/>
          </a:xfrm>
        </p:grpSpPr>
        <p:sp>
          <p:nvSpPr>
            <p:cNvPr id="11" name="直角三角形 10"/>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8" name="直角三角形 7"/>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直角三角形 10"/>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solidFill>
                  <a:srgbClr val="0070C0"/>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10" name="直角三角形 9"/>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直角三角形 10"/>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直角三角形 12"/>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70C0"/>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6" name="直角三角形 5"/>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5" name="直角三角形 4"/>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直角三角形 5"/>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9E25B38-8F6F-482B-A59F-B7728F75DE1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8A0C0B-B77B-4086-8EBD-1931CCF71811}" type="slidenum">
              <a:rPr lang="zh-CN" altLang="en-US" smtClean="0"/>
            </a:fld>
            <a:endParaRPr lang="zh-CN" altLang="en-US"/>
          </a:p>
        </p:txBody>
      </p:sp>
      <p:sp>
        <p:nvSpPr>
          <p:cNvPr id="8" name="直角三角形 7"/>
          <p:cNvSpPr/>
          <p:nvPr userDrawn="1"/>
        </p:nvSpPr>
        <p:spPr bwMode="auto">
          <a:xfrm rot="16200000" flipH="1">
            <a:off x="11182350" y="0"/>
            <a:ext cx="1009650" cy="10096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bwMode="auto">
          <a:xfrm rot="16200000" flipH="1">
            <a:off x="11358563" y="0"/>
            <a:ext cx="833438" cy="833437"/>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bwMode="auto">
          <a:xfrm rot="16200000" flipV="1">
            <a:off x="0" y="5829300"/>
            <a:ext cx="1028700" cy="102870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直角三角形 10"/>
          <p:cNvSpPr/>
          <p:nvPr userDrawn="1"/>
        </p:nvSpPr>
        <p:spPr bwMode="auto">
          <a:xfrm rot="16200000" flipV="1">
            <a:off x="1" y="6008687"/>
            <a:ext cx="849312" cy="849313"/>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25B38-8F6F-482B-A59F-B7728F75DE1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A0C0B-B77B-4086-8EBD-1931CCF71811}" type="slidenum">
              <a:rPr lang="zh-CN" altLang="en-US" smtClean="0"/>
            </a:fld>
            <a:endParaRPr lang="zh-CN" altLang="en-US"/>
          </a:p>
        </p:txBody>
      </p:sp>
      <p:pic>
        <p:nvPicPr>
          <p:cNvPr id="7" name="图片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905365" y="0"/>
            <a:ext cx="1627505" cy="9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jpeg"/><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1" Type="http://schemas.openxmlformats.org/officeDocument/2006/relationships/slideLayout" Target="../slideLayouts/slideLayout4.xml"/><Relationship Id="rId10" Type="http://schemas.openxmlformats.org/officeDocument/2006/relationships/image" Target="../media/image16.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00286" y="183940"/>
            <a:ext cx="2312006" cy="457504"/>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694430" y="1312545"/>
            <a:ext cx="4799330" cy="2451735"/>
          </a:xfrm>
          <a:prstGeom prst="rect">
            <a:avLst/>
          </a:prstGeom>
        </p:spPr>
      </p:pic>
      <p:sp>
        <p:nvSpPr>
          <p:cNvPr id="13" name="矩形: 圆角 12"/>
          <p:cNvSpPr/>
          <p:nvPr/>
        </p:nvSpPr>
        <p:spPr>
          <a:xfrm>
            <a:off x="3097123" y="4485181"/>
            <a:ext cx="6354622" cy="777326"/>
          </a:xfrm>
          <a:prstGeom prst="roundRect">
            <a:avLst>
              <a:gd name="adj" fmla="val 50000"/>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pc="600" dirty="0">
                <a:solidFill>
                  <a:schemeClr val="bg1"/>
                </a:solidFill>
                <a:latin typeface="黑体" panose="02010609060101010101" pitchFamily="49" charset="-122"/>
                <a:ea typeface="黑体" panose="02010609060101010101" pitchFamily="49" charset="-122"/>
              </a:rPr>
              <a:t>专注</a:t>
            </a:r>
            <a:r>
              <a:rPr lang="en-US" altLang="zh-CN" sz="3600" b="1" spc="600" dirty="0">
                <a:solidFill>
                  <a:schemeClr val="bg1"/>
                </a:solidFill>
                <a:latin typeface="黑体" panose="02010609060101010101" pitchFamily="49" charset="-122"/>
                <a:ea typeface="黑体" panose="02010609060101010101" pitchFamily="49" charset="-122"/>
              </a:rPr>
              <a:t>IT</a:t>
            </a:r>
            <a:r>
              <a:rPr lang="zh-CN" altLang="en-US" sz="3600" b="1" spc="600" dirty="0">
                <a:solidFill>
                  <a:schemeClr val="bg1"/>
                </a:solidFill>
                <a:latin typeface="黑体" panose="02010609060101010101" pitchFamily="49" charset="-122"/>
                <a:ea typeface="黑体" panose="02010609060101010101" pitchFamily="49" charset="-122"/>
              </a:rPr>
              <a:t>培训</a:t>
            </a:r>
            <a:r>
              <a:rPr lang="en-US" altLang="zh-CN" sz="3600" b="1" spc="600" dirty="0">
                <a:solidFill>
                  <a:schemeClr val="bg1"/>
                </a:solidFill>
                <a:latin typeface="黑体" panose="02010609060101010101" pitchFamily="49" charset="-122"/>
                <a:ea typeface="黑体" panose="02010609060101010101" pitchFamily="49" charset="-122"/>
              </a:rPr>
              <a:t>20</a:t>
            </a:r>
            <a:r>
              <a:rPr lang="zh-CN" altLang="en-US" sz="3600" b="1" spc="600" dirty="0">
                <a:solidFill>
                  <a:schemeClr val="bg1"/>
                </a:solidFill>
                <a:latin typeface="黑体" panose="02010609060101010101" pitchFamily="49" charset="-122"/>
                <a:ea typeface="黑体" panose="02010609060101010101" pitchFamily="49" charset="-122"/>
              </a:rPr>
              <a:t>年</a:t>
            </a:r>
            <a:endParaRPr lang="zh-CN" altLang="en-US" sz="3600" b="1" spc="6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571008" y="3646140"/>
            <a:ext cx="5227781" cy="400110"/>
          </a:xfrm>
          <a:prstGeom prst="rect">
            <a:avLst/>
          </a:prstGeom>
          <a:noFill/>
          <a:effectLst/>
        </p:spPr>
        <p:txBody>
          <a:bodyPr wrap="square" rtlCol="0">
            <a:spAutoFit/>
          </a:bodyPr>
          <a:lstStyle/>
          <a:p>
            <a:pPr algn="ctr"/>
            <a:r>
              <a:rPr lang="zh-CN" altLang="en-US" sz="2000" dirty="0">
                <a:solidFill>
                  <a:srgbClr val="1F478C"/>
                </a:solidFill>
                <a:latin typeface="方正粗黑宋简体" panose="02000000000000000000" pitchFamily="2" charset="-122"/>
                <a:ea typeface="方正粗黑宋简体" panose="02000000000000000000" pitchFamily="2" charset="-122"/>
              </a:rPr>
              <a:t>科技</a:t>
            </a:r>
            <a:r>
              <a:rPr lang="zh-CN" altLang="en-US" sz="2000" dirty="0">
                <a:latin typeface="方正粗黑宋简体" panose="02000000000000000000" pitchFamily="2" charset="-122"/>
                <a:ea typeface="方正粗黑宋简体" panose="02000000000000000000" pitchFamily="2" charset="-122"/>
              </a:rPr>
              <a:t> 引领未来    </a:t>
            </a:r>
            <a:r>
              <a:rPr lang="zh-CN" altLang="en-US" sz="2000" dirty="0">
                <a:solidFill>
                  <a:srgbClr val="21973F"/>
                </a:solidFill>
                <a:latin typeface="方正粗黑宋简体" panose="02000000000000000000" pitchFamily="2" charset="-122"/>
                <a:ea typeface="方正粗黑宋简体" panose="02000000000000000000" pitchFamily="2" charset="-122"/>
              </a:rPr>
              <a:t> 英才 </a:t>
            </a:r>
            <a:r>
              <a:rPr lang="zh-CN" altLang="en-US" sz="2000" dirty="0">
                <a:latin typeface="方正粗黑宋简体" panose="02000000000000000000" pitchFamily="2" charset="-122"/>
                <a:ea typeface="方正粗黑宋简体" panose="02000000000000000000" pitchFamily="2" charset="-122"/>
              </a:rPr>
              <a:t>助力成功</a:t>
            </a:r>
            <a:endParaRPr lang="zh-CN" altLang="en-US" sz="2000" dirty="0">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72518" y="60961"/>
            <a:ext cx="6844022" cy="887413"/>
          </a:xfrm>
        </p:spPr>
        <p:txBody>
          <a:bodyPr>
            <a:normAutofit/>
          </a:bodyPr>
          <a:lstStyle/>
          <a:p>
            <a:r>
              <a:rPr lang="zh-CN" altLang="en-US" dirty="0" smtClean="0"/>
              <a:t>示例</a:t>
            </a:r>
            <a:endParaRPr lang="zh-CN" altLang="en-US" dirty="0" smtClean="0"/>
          </a:p>
        </p:txBody>
      </p:sp>
      <p:sp>
        <p:nvSpPr>
          <p:cNvPr id="38915" name="Rectangle 3"/>
          <p:cNvSpPr>
            <a:spLocks noGrp="1" noRot="1" noChangeArrowheads="1"/>
          </p:cNvSpPr>
          <p:nvPr>
            <p:ph idx="1"/>
          </p:nvPr>
        </p:nvSpPr>
        <p:spPr>
          <a:xfrm>
            <a:off x="838200" y="1397434"/>
            <a:ext cx="10515600" cy="4779529"/>
          </a:xfrm>
        </p:spPr>
        <p:txBody>
          <a:bodyPr>
            <a:noAutofit/>
          </a:bodyPr>
          <a:lstStyle/>
          <a:p>
            <a:pPr>
              <a:lnSpc>
                <a:spcPct val="80000"/>
              </a:lnSpc>
            </a:pPr>
            <a:r>
              <a:rPr lang="en-US" altLang="zh-CN" sz="1400" dirty="0" smtClean="0"/>
              <a:t>public class </a:t>
            </a:r>
            <a:r>
              <a:rPr lang="en-US" altLang="zh-CN" sz="1400" dirty="0" err="1" smtClean="0"/>
              <a:t>ExampleOfException</a:t>
            </a:r>
            <a:r>
              <a:rPr lang="en-US" altLang="zh-CN" sz="1400" dirty="0" smtClean="0"/>
              <a:t> {</a:t>
            </a:r>
            <a:endParaRPr lang="en-US" altLang="zh-CN" sz="1400" dirty="0" smtClean="0"/>
          </a:p>
          <a:p>
            <a:pPr>
              <a:lnSpc>
                <a:spcPct val="80000"/>
              </a:lnSpc>
            </a:pPr>
            <a:r>
              <a:rPr lang="en-US" altLang="zh-CN" sz="1400" dirty="0" smtClean="0"/>
              <a:t>  String[] lines = {"The first line",</a:t>
            </a:r>
            <a:endParaRPr lang="en-US" altLang="zh-CN" sz="1400" dirty="0" smtClean="0"/>
          </a:p>
          <a:p>
            <a:pPr>
              <a:lnSpc>
                <a:spcPct val="80000"/>
              </a:lnSpc>
            </a:pPr>
            <a:r>
              <a:rPr lang="en-US" altLang="zh-CN" sz="1400" dirty="0" smtClean="0"/>
              <a:t>      "The second </a:t>
            </a:r>
            <a:r>
              <a:rPr lang="en-US" altLang="zh-CN" sz="1400" dirty="0" err="1" smtClean="0"/>
              <a:t>line","The</a:t>
            </a:r>
            <a:r>
              <a:rPr lang="en-US" altLang="zh-CN" sz="1400" dirty="0" smtClean="0"/>
              <a:t> last line"};</a:t>
            </a:r>
            <a:endParaRPr lang="en-US" altLang="zh-CN" sz="1400" dirty="0" smtClean="0"/>
          </a:p>
          <a:p>
            <a:pPr>
              <a:lnSpc>
                <a:spcPct val="80000"/>
              </a:lnSpc>
            </a:pPr>
            <a:r>
              <a:rPr lang="en-US" altLang="zh-CN" sz="1400" dirty="0" smtClean="0"/>
              <a:t>  public static void main (String[] </a:t>
            </a:r>
            <a:r>
              <a:rPr lang="en-US" altLang="zh-CN" sz="1400" dirty="0" err="1" smtClean="0"/>
              <a:t>args</a:t>
            </a:r>
            <a:r>
              <a:rPr lang="en-US" altLang="zh-CN" sz="1400" dirty="0" smtClean="0"/>
              <a:t>) { </a:t>
            </a:r>
            <a:endParaRPr lang="en-US" altLang="zh-CN" sz="1400" dirty="0" smtClean="0"/>
          </a:p>
          <a:p>
            <a:pPr>
              <a:lnSpc>
                <a:spcPct val="80000"/>
              </a:lnSpc>
            </a:pPr>
            <a:r>
              <a:rPr lang="en-US" altLang="zh-CN" sz="1400" dirty="0" smtClean="0"/>
              <a:t>    </a:t>
            </a:r>
            <a:r>
              <a:rPr lang="en-US" altLang="zh-CN" sz="1400" dirty="0" err="1" smtClean="0"/>
              <a:t>ExampleOfException</a:t>
            </a:r>
            <a:r>
              <a:rPr lang="en-US" altLang="zh-CN" sz="1400" dirty="0" smtClean="0"/>
              <a:t> </a:t>
            </a:r>
            <a:r>
              <a:rPr lang="en-US" altLang="zh-CN" sz="1400" dirty="0" err="1" smtClean="0"/>
              <a:t>eoe</a:t>
            </a:r>
            <a:r>
              <a:rPr lang="en-US" altLang="zh-CN" sz="1400" dirty="0" smtClean="0"/>
              <a:t> = new </a:t>
            </a:r>
            <a:r>
              <a:rPr lang="en-US" altLang="zh-CN" sz="1400" dirty="0" err="1" smtClean="0"/>
              <a:t>ExampleOfException</a:t>
            </a:r>
            <a:r>
              <a:rPr lang="en-US" altLang="zh-CN" sz="1400" dirty="0" smtClean="0"/>
              <a:t>();</a:t>
            </a:r>
            <a:endParaRPr lang="en-US" altLang="zh-CN" sz="1400" dirty="0" smtClean="0"/>
          </a:p>
          <a:p>
            <a:pPr>
              <a:lnSpc>
                <a:spcPct val="80000"/>
              </a:lnSpc>
            </a:pPr>
            <a:r>
              <a:rPr lang="en-US" altLang="zh-CN" sz="1400" dirty="0" smtClean="0"/>
              <a:t>    </a:t>
            </a:r>
            <a:r>
              <a:rPr lang="en-US" altLang="zh-CN" sz="1400" dirty="0" err="1" smtClean="0"/>
              <a:t>eoe.methodA</a:t>
            </a:r>
            <a:r>
              <a:rPr lang="en-US" altLang="zh-CN" sz="1400" dirty="0" smtClean="0"/>
              <a:t>();</a:t>
            </a:r>
            <a:endParaRPr lang="en-US" altLang="zh-CN" sz="1400" dirty="0" smtClean="0"/>
          </a:p>
          <a:p>
            <a:pPr>
              <a:lnSpc>
                <a:spcPct val="80000"/>
              </a:lnSpc>
            </a:pPr>
            <a:r>
              <a:rPr lang="en-US" altLang="zh-CN" sz="1400" dirty="0" smtClean="0"/>
              <a:t>    </a:t>
            </a:r>
            <a:r>
              <a:rPr lang="en-US" altLang="zh-CN" sz="1400" dirty="0" err="1" smtClean="0">
                <a:solidFill>
                  <a:srgbClr val="FF0000"/>
                </a:solidFill>
              </a:rPr>
              <a:t>System.out.println</a:t>
            </a:r>
            <a:r>
              <a:rPr lang="en-US" altLang="zh-CN" sz="1400" dirty="0" smtClean="0">
                <a:solidFill>
                  <a:srgbClr val="FF0000"/>
                </a:solidFill>
              </a:rPr>
              <a:t>("Program finished.");</a:t>
            </a:r>
            <a:endParaRPr lang="en-US" altLang="zh-CN" sz="1400" dirty="0" smtClean="0">
              <a:solidFill>
                <a:srgbClr val="FF0000"/>
              </a:solidFill>
            </a:endParaRPr>
          </a:p>
          <a:p>
            <a:pPr>
              <a:lnSpc>
                <a:spcPct val="80000"/>
              </a:lnSpc>
            </a:pPr>
            <a:r>
              <a:rPr lang="en-US" altLang="zh-CN" sz="1400" dirty="0" smtClean="0"/>
              <a:t>  }</a:t>
            </a:r>
            <a:endParaRPr lang="en-US" altLang="zh-CN" sz="1400" dirty="0" smtClean="0"/>
          </a:p>
          <a:p>
            <a:pPr>
              <a:lnSpc>
                <a:spcPct val="80000"/>
              </a:lnSpc>
            </a:pPr>
            <a:r>
              <a:rPr lang="en-US" altLang="zh-CN" sz="1400" dirty="0" smtClean="0"/>
              <a:t>  void </a:t>
            </a:r>
            <a:r>
              <a:rPr lang="en-US" altLang="zh-CN" sz="1400" dirty="0" err="1" smtClean="0"/>
              <a:t>methodA</a:t>
            </a:r>
            <a:r>
              <a:rPr lang="en-US" altLang="zh-CN" sz="1400" dirty="0" smtClean="0"/>
              <a:t>() {</a:t>
            </a:r>
            <a:endParaRPr lang="en-US" altLang="zh-CN" sz="1400" dirty="0" smtClean="0"/>
          </a:p>
          <a:p>
            <a:pPr>
              <a:lnSpc>
                <a:spcPct val="80000"/>
              </a:lnSpc>
            </a:pPr>
            <a:r>
              <a:rPr lang="en-US" altLang="zh-CN" sz="1400" dirty="0" smtClean="0"/>
              <a:t>    </a:t>
            </a:r>
            <a:r>
              <a:rPr lang="en-US" altLang="zh-CN" sz="1400" dirty="0" err="1" smtClean="0"/>
              <a:t>methodB</a:t>
            </a:r>
            <a:r>
              <a:rPr lang="en-US" altLang="zh-CN" sz="1400" dirty="0" smtClean="0"/>
              <a:t>();</a:t>
            </a:r>
            <a:endParaRPr lang="en-US" altLang="zh-CN" sz="1400" dirty="0" smtClean="0"/>
          </a:p>
          <a:p>
            <a:pPr>
              <a:lnSpc>
                <a:spcPct val="80000"/>
              </a:lnSpc>
            </a:pPr>
            <a:r>
              <a:rPr lang="en-US" altLang="zh-CN" sz="1400" dirty="0" smtClean="0"/>
              <a:t>  }</a:t>
            </a:r>
            <a:endParaRPr lang="en-US" altLang="zh-CN" sz="1400" dirty="0" smtClean="0"/>
          </a:p>
          <a:p>
            <a:pPr>
              <a:lnSpc>
                <a:spcPct val="80000"/>
              </a:lnSpc>
            </a:pPr>
            <a:r>
              <a:rPr lang="en-US" altLang="zh-CN" sz="1400" dirty="0" smtClean="0"/>
              <a:t>  void </a:t>
            </a:r>
            <a:r>
              <a:rPr lang="en-US" altLang="zh-CN" sz="1400" dirty="0" err="1" smtClean="0"/>
              <a:t>methodB</a:t>
            </a:r>
            <a:r>
              <a:rPr lang="en-US" altLang="zh-CN" sz="1400" dirty="0" smtClean="0"/>
              <a:t>() {</a:t>
            </a:r>
            <a:endParaRPr lang="en-US" altLang="zh-CN" sz="1400" dirty="0" smtClean="0"/>
          </a:p>
          <a:p>
            <a:pPr>
              <a:lnSpc>
                <a:spcPct val="80000"/>
              </a:lnSpc>
            </a:pPr>
            <a:r>
              <a:rPr lang="en-US" altLang="zh-CN" sz="1400" dirty="0" smtClean="0"/>
              <a:t>    </a:t>
            </a:r>
            <a:r>
              <a:rPr lang="en-US" altLang="zh-CN" sz="1400" dirty="0" err="1" smtClean="0"/>
              <a:t>methodC</a:t>
            </a:r>
            <a:r>
              <a:rPr lang="en-US" altLang="zh-CN" sz="1400" dirty="0" smtClean="0"/>
              <a:t>();</a:t>
            </a:r>
            <a:endParaRPr lang="en-US" altLang="zh-CN" sz="1400" dirty="0" smtClean="0"/>
          </a:p>
          <a:p>
            <a:pPr>
              <a:lnSpc>
                <a:spcPct val="80000"/>
              </a:lnSpc>
            </a:pPr>
            <a:r>
              <a:rPr lang="en-US" altLang="zh-CN" sz="1400" dirty="0" smtClean="0"/>
              <a:t>  }</a:t>
            </a:r>
            <a:endParaRPr lang="en-US" altLang="zh-CN" sz="1400" dirty="0" smtClean="0"/>
          </a:p>
          <a:p>
            <a:pPr>
              <a:lnSpc>
                <a:spcPct val="80000"/>
              </a:lnSpc>
            </a:pPr>
            <a:r>
              <a:rPr lang="en-US" altLang="zh-CN" sz="1400" dirty="0" smtClean="0"/>
              <a:t>  void </a:t>
            </a:r>
            <a:r>
              <a:rPr lang="en-US" altLang="zh-CN" sz="1400" dirty="0" err="1" smtClean="0"/>
              <a:t>methodC</a:t>
            </a:r>
            <a:r>
              <a:rPr lang="en-US" altLang="zh-CN" sz="1400" dirty="0" smtClean="0"/>
              <a:t>() {</a:t>
            </a:r>
            <a:endParaRPr lang="en-US" altLang="zh-CN" sz="1400" dirty="0" smtClean="0"/>
          </a:p>
          <a:p>
            <a:pPr>
              <a:lnSpc>
                <a:spcPct val="80000"/>
              </a:lnSpc>
            </a:pPr>
            <a:r>
              <a:rPr lang="en-US" altLang="zh-CN" sz="1400" dirty="0" smtClean="0"/>
              <a:t>    for (</a:t>
            </a:r>
            <a:r>
              <a:rPr lang="en-US" altLang="zh-CN" sz="1400" dirty="0" err="1" smtClean="0"/>
              <a:t>int</a:t>
            </a:r>
            <a:r>
              <a:rPr lang="en-US" altLang="zh-CN" sz="1400" dirty="0" smtClean="0"/>
              <a:t> i=0; i&lt;4; i++) </a:t>
            </a:r>
            <a:endParaRPr lang="en-US" altLang="zh-CN" sz="1400" dirty="0" smtClean="0"/>
          </a:p>
          <a:p>
            <a:pPr>
              <a:lnSpc>
                <a:spcPct val="80000"/>
              </a:lnSpc>
            </a:pPr>
            <a:r>
              <a:rPr lang="en-US" altLang="zh-CN" sz="1400" dirty="0" smtClean="0"/>
              <a:t>       </a:t>
            </a:r>
            <a:r>
              <a:rPr lang="en-US" altLang="zh-CN" sz="1400" dirty="0" err="1" smtClean="0"/>
              <a:t>System.out.println</a:t>
            </a:r>
            <a:r>
              <a:rPr lang="en-US" altLang="zh-CN" sz="1400" dirty="0" smtClean="0"/>
              <a:t> (lines[i]);</a:t>
            </a:r>
            <a:endParaRPr lang="en-US" altLang="zh-CN" sz="1400" dirty="0" smtClean="0"/>
          </a:p>
          <a:p>
            <a:pPr>
              <a:lnSpc>
                <a:spcPct val="80000"/>
              </a:lnSpc>
            </a:pPr>
            <a:r>
              <a:rPr lang="en-US" altLang="zh-CN" sz="1400" dirty="0" smtClean="0"/>
              <a:t>  }</a:t>
            </a:r>
            <a:endParaRPr lang="en-US" altLang="zh-CN" sz="1400" dirty="0" smtClean="0"/>
          </a:p>
        </p:txBody>
      </p:sp>
      <p:sp>
        <p:nvSpPr>
          <p:cNvPr id="38916" name="Rectangle 4"/>
          <p:cNvSpPr>
            <a:spLocks noChangeArrowheads="1"/>
          </p:cNvSpPr>
          <p:nvPr/>
        </p:nvSpPr>
        <p:spPr bwMode="auto">
          <a:xfrm>
            <a:off x="4751918" y="4221164"/>
            <a:ext cx="604943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Wingdings" panose="05000000000000000000" pitchFamily="2" charset="2"/>
              <a:buNone/>
            </a:pPr>
            <a:endParaRPr lang="zh-CN" altLang="en-US" b="0"/>
          </a:p>
        </p:txBody>
      </p:sp>
      <p:sp>
        <p:nvSpPr>
          <p:cNvPr id="5" name="思想气泡: 云 4"/>
          <p:cNvSpPr/>
          <p:nvPr/>
        </p:nvSpPr>
        <p:spPr>
          <a:xfrm>
            <a:off x="7674304" y="2423978"/>
            <a:ext cx="1860884" cy="882315"/>
          </a:xfrm>
          <a:prstGeom prst="cloudCallout">
            <a:avLst>
              <a:gd name="adj1" fmla="val -239278"/>
              <a:gd name="adj2" fmla="val 303769"/>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en-US" dirty="0" smtClean="0"/>
              <a:t>抛出异常</a:t>
            </a:r>
            <a:endParaRPr lang="zh-CN" altLang="en-US" dirty="0" smtClean="0"/>
          </a:p>
        </p:txBody>
      </p:sp>
      <p:sp>
        <p:nvSpPr>
          <p:cNvPr id="39939" name="Rectangle 3"/>
          <p:cNvSpPr>
            <a:spLocks noGrp="1" noRot="1" noChangeArrowheads="1"/>
          </p:cNvSpPr>
          <p:nvPr>
            <p:ph idx="1"/>
          </p:nvPr>
        </p:nvSpPr>
        <p:spPr>
          <a:xfrm>
            <a:off x="162985" y="1752601"/>
            <a:ext cx="11789833" cy="4270375"/>
          </a:xfrm>
        </p:spPr>
        <p:txBody>
          <a:bodyPr/>
          <a:lstStyle/>
          <a:p>
            <a:pPr lvl="2"/>
            <a:r>
              <a:rPr lang="en-US" altLang="zh-CN" sz="2000" dirty="0" smtClean="0"/>
              <a:t>The first line</a:t>
            </a:r>
            <a:endParaRPr lang="en-US" altLang="zh-CN" sz="2000" dirty="0" smtClean="0"/>
          </a:p>
          <a:p>
            <a:pPr lvl="2"/>
            <a:r>
              <a:rPr lang="en-US" altLang="zh-CN" sz="2000" dirty="0" smtClean="0"/>
              <a:t>The second line</a:t>
            </a:r>
            <a:endParaRPr lang="en-US" altLang="zh-CN" sz="2000" dirty="0" smtClean="0"/>
          </a:p>
          <a:p>
            <a:pPr lvl="2"/>
            <a:r>
              <a:rPr lang="en-US" altLang="zh-CN" sz="2000" dirty="0" smtClean="0"/>
              <a:t>The last line</a:t>
            </a:r>
            <a:endParaRPr lang="en-US" altLang="zh-CN" sz="2000" dirty="0" smtClean="0"/>
          </a:p>
          <a:p>
            <a:pPr lvl="2"/>
            <a:r>
              <a:rPr lang="en-US" altLang="zh-CN" sz="2000" dirty="0" smtClean="0"/>
              <a:t>Exception in thread "main" </a:t>
            </a:r>
            <a:r>
              <a:rPr lang="en-US" altLang="zh-CN" sz="2000" dirty="0" err="1" smtClean="0"/>
              <a:t>java.lang.ArrayIndexOutOfBoundsException</a:t>
            </a:r>
            <a:r>
              <a:rPr lang="en-US" altLang="zh-CN" sz="2000" dirty="0" smtClean="0"/>
              <a:t>: 3</a:t>
            </a:r>
            <a:endParaRPr lang="en-US" altLang="zh-CN" sz="2000" dirty="0" smtClean="0"/>
          </a:p>
          <a:p>
            <a:pPr lvl="2"/>
            <a:r>
              <a:rPr lang="en-US" altLang="zh-CN" sz="2000" dirty="0" smtClean="0"/>
              <a:t>        at </a:t>
            </a:r>
            <a:r>
              <a:rPr lang="en-US" altLang="zh-CN" sz="2000" dirty="0" err="1" smtClean="0"/>
              <a:t>ExampleOfException.methodC</a:t>
            </a:r>
            <a:r>
              <a:rPr lang="en-US" altLang="zh-CN" sz="2000" dirty="0" smtClean="0"/>
              <a:t>(ExampleOfException.java:16)</a:t>
            </a:r>
            <a:endParaRPr lang="en-US" altLang="zh-CN" sz="2000" dirty="0" smtClean="0"/>
          </a:p>
          <a:p>
            <a:pPr lvl="2"/>
            <a:r>
              <a:rPr lang="en-US" altLang="zh-CN" sz="2000" dirty="0" smtClean="0"/>
              <a:t>        at </a:t>
            </a:r>
            <a:r>
              <a:rPr lang="en-US" altLang="zh-CN" sz="2000" dirty="0" err="1" smtClean="0"/>
              <a:t>ExampleOfException.methodB</a:t>
            </a:r>
            <a:r>
              <a:rPr lang="en-US" altLang="zh-CN" sz="2000" dirty="0" smtClean="0"/>
              <a:t>(ExampleOfException.java:12)</a:t>
            </a:r>
            <a:endParaRPr lang="en-US" altLang="zh-CN" sz="2000" dirty="0" smtClean="0"/>
          </a:p>
          <a:p>
            <a:pPr lvl="2"/>
            <a:r>
              <a:rPr lang="en-US" altLang="zh-CN" sz="2000" dirty="0" smtClean="0"/>
              <a:t>        at </a:t>
            </a:r>
            <a:r>
              <a:rPr lang="en-US" altLang="zh-CN" sz="2000" dirty="0" err="1" smtClean="0"/>
              <a:t>ExampleOfException.methodA</a:t>
            </a:r>
            <a:r>
              <a:rPr lang="en-US" altLang="zh-CN" sz="2000" dirty="0" smtClean="0"/>
              <a:t>(ExampleOfException.java:9)</a:t>
            </a:r>
            <a:endParaRPr lang="en-US" altLang="zh-CN" sz="2000" dirty="0" smtClean="0"/>
          </a:p>
          <a:p>
            <a:pPr lvl="2"/>
            <a:r>
              <a:rPr lang="en-US" altLang="zh-CN" sz="2000" dirty="0" smtClean="0"/>
              <a:t>        at </a:t>
            </a:r>
            <a:r>
              <a:rPr lang="en-US" altLang="zh-CN" sz="2000" dirty="0" err="1" smtClean="0"/>
              <a:t>ExampleOfException.main</a:t>
            </a:r>
            <a:r>
              <a:rPr lang="en-US" altLang="zh-CN" sz="2000" dirty="0" smtClean="0"/>
              <a:t>(ExampleOfException.java:6)</a:t>
            </a:r>
            <a:endParaRPr lang="en-US" altLang="zh-CN" sz="2000" dirty="0" smtClean="0"/>
          </a:p>
        </p:txBody>
      </p:sp>
      <p:sp>
        <p:nvSpPr>
          <p:cNvPr id="4" name="思想气泡: 云 4"/>
          <p:cNvSpPr/>
          <p:nvPr/>
        </p:nvSpPr>
        <p:spPr>
          <a:xfrm>
            <a:off x="7268862" y="1397434"/>
            <a:ext cx="1860884" cy="882315"/>
          </a:xfrm>
          <a:prstGeom prst="cloudCallout">
            <a:avLst>
              <a:gd name="adj1" fmla="val -239278"/>
              <a:gd name="adj2" fmla="val 303769"/>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a:xfrm>
            <a:off x="0" y="65405"/>
            <a:ext cx="10515600" cy="1040981"/>
          </a:xfrm>
        </p:spPr>
        <p:txBody>
          <a:bodyPr>
            <a:normAutofit/>
          </a:bodyPr>
          <a:lstStyle/>
          <a:p>
            <a:r>
              <a:rPr lang="en-US" altLang="zh-CN" dirty="0" smtClean="0"/>
              <a:t>Java</a:t>
            </a:r>
            <a:r>
              <a:rPr lang="zh-CN" altLang="en-US" dirty="0" smtClean="0"/>
              <a:t>中的异常类</a:t>
            </a:r>
            <a:endParaRPr lang="zh-CN" altLang="en-US" dirty="0" smtClean="0"/>
          </a:p>
        </p:txBody>
      </p:sp>
      <p:sp>
        <p:nvSpPr>
          <p:cNvPr id="16388" name="Rectangle 3"/>
          <p:cNvSpPr>
            <a:spLocks noGrp="1" noRot="1" noChangeArrowheads="1"/>
          </p:cNvSpPr>
          <p:nvPr>
            <p:ph idx="1"/>
          </p:nvPr>
        </p:nvSpPr>
        <p:spPr>
          <a:xfrm>
            <a:off x="609600" y="4866968"/>
            <a:ext cx="11180234" cy="1057583"/>
          </a:xfrm>
        </p:spPr>
        <p:txBody>
          <a:bodyPr>
            <a:normAutofit fontScale="92500" lnSpcReduction="10000"/>
          </a:bodyPr>
          <a:lstStyle/>
          <a:p>
            <a:pPr>
              <a:buClr>
                <a:srgbClr val="0070C0"/>
              </a:buClr>
              <a:buFont typeface="Wingdings" panose="05000000000000000000" pitchFamily="2" charset="2"/>
              <a:buChar char="Ø"/>
            </a:pPr>
            <a:r>
              <a:rPr lang="zh-CN" altLang="en-US" sz="2800" dirty="0" smtClean="0">
                <a:latin typeface="楷体_GB2312" pitchFamily="49" charset="-122"/>
                <a:ea typeface="楷体_GB2312" pitchFamily="49" charset="-122"/>
              </a:rPr>
              <a:t>在</a:t>
            </a:r>
            <a:r>
              <a:rPr lang="en-US" altLang="zh-CN" sz="2800" dirty="0" smtClean="0">
                <a:latin typeface="楷体_GB2312" pitchFamily="49" charset="-122"/>
                <a:ea typeface="楷体_GB2312" pitchFamily="49" charset="-122"/>
              </a:rPr>
              <a:t>Java</a:t>
            </a:r>
            <a:r>
              <a:rPr lang="zh-CN" altLang="en-US" sz="2800" dirty="0" smtClean="0">
                <a:latin typeface="楷体_GB2312" pitchFamily="49" charset="-122"/>
                <a:ea typeface="楷体_GB2312" pitchFamily="49" charset="-122"/>
              </a:rPr>
              <a:t>语言中，任何的异常对象都是</a:t>
            </a:r>
            <a:r>
              <a:rPr lang="en-US" altLang="zh-CN" sz="2800" dirty="0" err="1" smtClean="0">
                <a:latin typeface="楷体_GB2312" pitchFamily="49" charset="-122"/>
                <a:ea typeface="楷体_GB2312" pitchFamily="49" charset="-122"/>
              </a:rPr>
              <a:t>Throwable</a:t>
            </a:r>
            <a:r>
              <a:rPr lang="zh-CN" altLang="en-US" sz="2800" dirty="0" smtClean="0">
                <a:latin typeface="楷体_GB2312" pitchFamily="49" charset="-122"/>
                <a:ea typeface="楷体_GB2312" pitchFamily="49" charset="-122"/>
              </a:rPr>
              <a:t>类的直接子类或间接子类的实例。</a:t>
            </a:r>
            <a:r>
              <a:rPr lang="en-US" altLang="zh-CN" sz="2800" dirty="0" smtClean="0">
                <a:latin typeface="楷体_GB2312" pitchFamily="49" charset="-122"/>
                <a:ea typeface="楷体_GB2312" pitchFamily="49" charset="-122"/>
              </a:rPr>
              <a:t>Java</a:t>
            </a:r>
            <a:r>
              <a:rPr lang="zh-CN" altLang="en-US" sz="2800" dirty="0" smtClean="0">
                <a:latin typeface="楷体_GB2312" pitchFamily="49" charset="-122"/>
                <a:ea typeface="楷体_GB2312" pitchFamily="49" charset="-122"/>
              </a:rPr>
              <a:t>的类库已经提供了一些常见的异常类，如果这些异常类不能够满足要求，用户也可以创建自己的异常类。 </a:t>
            </a:r>
            <a:endParaRPr lang="zh-CN" altLang="en-US" sz="2800" dirty="0" smtClean="0">
              <a:latin typeface="楷体_GB2312" pitchFamily="49" charset="-122"/>
              <a:ea typeface="楷体_GB2312" pitchFamily="49" charset="-122"/>
            </a:endParaRPr>
          </a:p>
        </p:txBody>
      </p:sp>
      <p:sp>
        <p:nvSpPr>
          <p:cNvPr id="16389" name="Rectangle 4"/>
          <p:cNvSpPr>
            <a:spLocks noChangeArrowheads="1"/>
          </p:cNvSpPr>
          <p:nvPr/>
        </p:nvSpPr>
        <p:spPr bwMode="auto">
          <a:xfrm>
            <a:off x="0" y="2358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Wingdings" panose="05000000000000000000" pitchFamily="2" charset="2"/>
              <a:buNone/>
            </a:pPr>
            <a:endParaRPr lang="zh-CN" altLang="en-US" b="0"/>
          </a:p>
        </p:txBody>
      </p:sp>
      <p:pic>
        <p:nvPicPr>
          <p:cNvPr id="1381" name="Picture 357" descr="https://img-blog.csdn.net/20180531191947544?watermark/2/text/aHR0cHM6Ly9ibG9nLmNzZG4ubmV0L3FxXzQyMjkzODM1/font/5a6L5L2T/fontsize/400/fill/I0JBQkFCMA==/dissolve/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5022" y="1284799"/>
            <a:ext cx="5267325" cy="3362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0" y="85725"/>
            <a:ext cx="10515600" cy="1100118"/>
          </a:xfrm>
        </p:spPr>
        <p:txBody>
          <a:bodyPr>
            <a:normAutofit/>
          </a:bodyPr>
          <a:lstStyle/>
          <a:p>
            <a:r>
              <a:rPr lang="en-US" altLang="zh-CN" dirty="0" smtClean="0"/>
              <a:t>Exception</a:t>
            </a:r>
            <a:r>
              <a:rPr lang="zh-CN" altLang="en-US" dirty="0" smtClean="0"/>
              <a:t>类 </a:t>
            </a:r>
            <a:endParaRPr lang="zh-CN" altLang="en-US" dirty="0" smtClean="0"/>
          </a:p>
        </p:txBody>
      </p:sp>
      <p:sp>
        <p:nvSpPr>
          <p:cNvPr id="5" name="对角圆角矩形 41"/>
          <p:cNvSpPr/>
          <p:nvPr/>
        </p:nvSpPr>
        <p:spPr>
          <a:xfrm>
            <a:off x="1342678" y="2902414"/>
            <a:ext cx="3024336" cy="3496112"/>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grpSp>
        <p:nvGrpSpPr>
          <p:cNvPr id="6" name="组合 4"/>
          <p:cNvGrpSpPr/>
          <p:nvPr/>
        </p:nvGrpSpPr>
        <p:grpSpPr>
          <a:xfrm>
            <a:off x="1925796" y="1657239"/>
            <a:ext cx="1603489" cy="1360959"/>
            <a:chOff x="7109111" y="2548965"/>
            <a:chExt cx="2397222" cy="2093640"/>
          </a:xfrm>
        </p:grpSpPr>
        <p:grpSp>
          <p:nvGrpSpPr>
            <p:cNvPr id="7" name="组合 5"/>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0"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11"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8" name="Freeform 7"/>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endParaRPr>
            </a:p>
          </p:txBody>
        </p:sp>
        <p:sp>
          <p:nvSpPr>
            <p:cNvPr id="9" name="TextBox 17"/>
            <p:cNvSpPr txBox="1"/>
            <p:nvPr/>
          </p:nvSpPr>
          <p:spPr>
            <a:xfrm>
              <a:off x="7802580" y="3142961"/>
              <a:ext cx="1010286" cy="568164"/>
            </a:xfrm>
            <a:prstGeom prst="rect">
              <a:avLst/>
            </a:prstGeom>
            <a:noFill/>
          </p:spPr>
          <p:txBody>
            <a:bodyPr wrap="square" rtlCol="0">
              <a:spAutoFit/>
            </a:bodyPr>
            <a:lstStyle/>
            <a:p>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sp>
        <p:nvSpPr>
          <p:cNvPr id="12" name="矩形 30"/>
          <p:cNvSpPr>
            <a:spLocks noChangeArrowheads="1"/>
          </p:cNvSpPr>
          <p:nvPr/>
        </p:nvSpPr>
        <p:spPr bwMode="auto">
          <a:xfrm>
            <a:off x="1702718" y="3497748"/>
            <a:ext cx="2232248" cy="2779216"/>
          </a:xfrm>
          <a:prstGeom prst="rect">
            <a:avLst/>
          </a:prstGeom>
          <a:noFill/>
          <a:ln w="9525">
            <a:noFill/>
            <a:miter lim="800000"/>
          </a:ln>
        </p:spPr>
        <p:txBody>
          <a:bodyPr wrap="square" lIns="137153" tIns="68577" rIns="137153" bIns="68577">
            <a:spAutoFit/>
          </a:bodyPr>
          <a:lstStyle/>
          <a:p>
            <a:pPr>
              <a:lnSpc>
                <a:spcPct val="130000"/>
              </a:lnSpc>
            </a:pPr>
            <a:r>
              <a:rPr lang="en-US" altLang="zh-CN" sz="1400" dirty="0">
                <a:latin typeface="微软雅黑" panose="020B0503020204020204" pitchFamily="34" charset="-122"/>
                <a:ea typeface="微软雅黑" panose="020B0503020204020204" pitchFamily="34" charset="-122"/>
              </a:rPr>
              <a:t>Exception</a:t>
            </a:r>
            <a:r>
              <a:rPr lang="zh-CN" altLang="en-US" sz="1400" dirty="0">
                <a:latin typeface="微软雅黑" panose="020B0503020204020204" pitchFamily="34" charset="-122"/>
                <a:ea typeface="微软雅黑" panose="020B0503020204020204" pitchFamily="34" charset="-122"/>
              </a:rPr>
              <a:t>的子类表示了不同类型的异常，例如</a:t>
            </a:r>
            <a:r>
              <a:rPr lang="en-US" altLang="zh-CN" sz="1400" dirty="0" err="1">
                <a:latin typeface="微软雅黑" panose="020B0503020204020204" pitchFamily="34" charset="-122"/>
                <a:ea typeface="微软雅黑" panose="020B0503020204020204" pitchFamily="34" charset="-122"/>
              </a:rPr>
              <a:t>RuntimeException</a:t>
            </a:r>
            <a:r>
              <a:rPr lang="zh-CN" altLang="en-US" sz="1400" dirty="0">
                <a:latin typeface="微软雅黑" panose="020B0503020204020204" pitchFamily="34" charset="-122"/>
                <a:ea typeface="微软雅黑" panose="020B0503020204020204" pitchFamily="34" charset="-122"/>
              </a:rPr>
              <a:t>表示运行时异常，而</a:t>
            </a:r>
            <a:r>
              <a:rPr lang="en-US" altLang="zh-CN" sz="1400" dirty="0" err="1">
                <a:latin typeface="微软雅黑" panose="020B0503020204020204" pitchFamily="34" charset="-122"/>
                <a:ea typeface="微软雅黑" panose="020B0503020204020204" pitchFamily="34" charset="-122"/>
              </a:rPr>
              <a:t>IOException</a:t>
            </a:r>
            <a:r>
              <a:rPr lang="zh-CN" altLang="en-US" sz="1400" dirty="0">
                <a:latin typeface="微软雅黑" panose="020B0503020204020204" pitchFamily="34" charset="-122"/>
                <a:ea typeface="微软雅黑" panose="020B0503020204020204" pitchFamily="34" charset="-122"/>
              </a:rPr>
              <a:t>表示</a:t>
            </a:r>
            <a:r>
              <a:rPr lang="en-US" altLang="zh-CN" sz="1400" dirty="0">
                <a:latin typeface="微软雅黑" panose="020B0503020204020204" pitchFamily="34" charset="-122"/>
                <a:ea typeface="微软雅黑" panose="020B0503020204020204" pitchFamily="34" charset="-122"/>
              </a:rPr>
              <a:t>I/O</a:t>
            </a:r>
            <a:r>
              <a:rPr lang="zh-CN" altLang="en-US" sz="1400" dirty="0">
                <a:latin typeface="微软雅黑" panose="020B0503020204020204" pitchFamily="34" charset="-122"/>
                <a:ea typeface="微软雅黑" panose="020B0503020204020204" pitchFamily="34" charset="-122"/>
              </a:rPr>
              <a:t>问题引起的异常。</a:t>
            </a:r>
            <a:endParaRPr lang="en-US" altLang="zh-CN" sz="1400" dirty="0">
              <a:latin typeface="微软雅黑" panose="020B0503020204020204" pitchFamily="34" charset="-122"/>
              <a:ea typeface="微软雅黑" panose="020B0503020204020204" pitchFamily="34" charset="-122"/>
            </a:endParaRPr>
          </a:p>
          <a:p>
            <a:pPr>
              <a:lnSpc>
                <a:spcPct val="130000"/>
              </a:lnSpc>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对角圆角矩形 27"/>
          <p:cNvSpPr/>
          <p:nvPr/>
        </p:nvSpPr>
        <p:spPr>
          <a:xfrm>
            <a:off x="5426478" y="2856248"/>
            <a:ext cx="3024336" cy="3496112"/>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grpSp>
        <p:nvGrpSpPr>
          <p:cNvPr id="14" name="组合 12"/>
          <p:cNvGrpSpPr/>
          <p:nvPr/>
        </p:nvGrpSpPr>
        <p:grpSpPr>
          <a:xfrm>
            <a:off x="6150621" y="1611073"/>
            <a:ext cx="1603489" cy="1360959"/>
            <a:chOff x="7109111" y="2548965"/>
            <a:chExt cx="2397222" cy="2093640"/>
          </a:xfrm>
        </p:grpSpPr>
        <p:grpSp>
          <p:nvGrpSpPr>
            <p:cNvPr id="15" name="组合 13"/>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8"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19"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16" name="Freeform 7"/>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adFill>
              <a:gsLst>
                <a:gs pos="100000">
                  <a:srgbClr val="0090F2"/>
                </a:gs>
                <a:gs pos="0">
                  <a:srgbClr val="00B0F0"/>
                </a:gs>
              </a:gsLst>
              <a:lin ang="5400000" scaled="1"/>
            </a:gradFill>
            <a:ln w="28575" cap="flat">
              <a:gradFill>
                <a:gsLst>
                  <a:gs pos="0">
                    <a:srgbClr val="0090F2"/>
                  </a:gs>
                  <a:gs pos="100000">
                    <a:srgbClr val="00B0F0"/>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endParaRPr>
            </a:p>
          </p:txBody>
        </p:sp>
        <p:sp>
          <p:nvSpPr>
            <p:cNvPr id="17" name="TextBox 32"/>
            <p:cNvSpPr txBox="1"/>
            <p:nvPr/>
          </p:nvSpPr>
          <p:spPr>
            <a:xfrm>
              <a:off x="7802580" y="3142961"/>
              <a:ext cx="1010286" cy="568164"/>
            </a:xfrm>
            <a:prstGeom prst="rect">
              <a:avLst/>
            </a:prstGeom>
            <a:noFill/>
          </p:spPr>
          <p:txBody>
            <a:bodyPr wrap="square" rtlCol="0">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20" name="矩形 30"/>
          <p:cNvSpPr>
            <a:spLocks noChangeArrowheads="1"/>
          </p:cNvSpPr>
          <p:nvPr/>
        </p:nvSpPr>
        <p:spPr bwMode="auto">
          <a:xfrm>
            <a:off x="5836242" y="3242604"/>
            <a:ext cx="2232248" cy="3155922"/>
          </a:xfrm>
          <a:prstGeom prst="rect">
            <a:avLst/>
          </a:prstGeom>
          <a:noFill/>
          <a:ln w="9525">
            <a:noFill/>
            <a:miter lim="800000"/>
          </a:ln>
        </p:spPr>
        <p:txBody>
          <a:bodyPr wrap="square" lIns="137153" tIns="68577" rIns="137153" bIns="68577">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这些子类也可以被继承以对不同类型的异常进行细分，如</a:t>
            </a:r>
            <a:r>
              <a:rPr lang="en-US" altLang="zh-CN" sz="1400" dirty="0" err="1">
                <a:latin typeface="微软雅黑" panose="020B0503020204020204" pitchFamily="34" charset="-122"/>
                <a:ea typeface="微软雅黑" panose="020B0503020204020204" pitchFamily="34" charset="-122"/>
              </a:rPr>
              <a:t>RuntimeException</a:t>
            </a:r>
            <a:r>
              <a:rPr lang="zh-CN" altLang="en-US" sz="1400" dirty="0">
                <a:latin typeface="微软雅黑" panose="020B0503020204020204" pitchFamily="34" charset="-122"/>
                <a:ea typeface="微软雅黑" panose="020B0503020204020204" pitchFamily="34" charset="-122"/>
              </a:rPr>
              <a:t>还可细分为</a:t>
            </a:r>
            <a:r>
              <a:rPr lang="en-US" altLang="zh-CN" sz="1400" dirty="0" err="1">
                <a:latin typeface="微软雅黑" panose="020B0503020204020204" pitchFamily="34" charset="-122"/>
                <a:ea typeface="微软雅黑" panose="020B0503020204020204" pitchFamily="34" charset="-122"/>
              </a:rPr>
              <a:t>NullPointerException</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ArithmeticException</a:t>
            </a:r>
            <a:r>
              <a:rPr lang="zh-CN" altLang="en-US" sz="1400" dirty="0">
                <a:latin typeface="微软雅黑" panose="020B0503020204020204" pitchFamily="34" charset="-122"/>
                <a:ea typeface="微软雅黑" panose="020B0503020204020204" pitchFamily="34" charset="-122"/>
              </a:rPr>
              <a:t>等；</a:t>
            </a:r>
            <a:r>
              <a:rPr lang="en-US" altLang="zh-CN" sz="1400" dirty="0" err="1">
                <a:latin typeface="微软雅黑" panose="020B0503020204020204" pitchFamily="34" charset="-122"/>
                <a:ea typeface="微软雅黑" panose="020B0503020204020204" pitchFamily="34" charset="-122"/>
              </a:rPr>
              <a:t>IOException</a:t>
            </a:r>
            <a:r>
              <a:rPr lang="zh-CN" altLang="en-US" sz="1400" dirty="0">
                <a:latin typeface="微软雅黑" panose="020B0503020204020204" pitchFamily="34" charset="-122"/>
                <a:ea typeface="微软雅黑" panose="020B0503020204020204" pitchFamily="34" charset="-122"/>
              </a:rPr>
              <a:t>还可细分为</a:t>
            </a:r>
            <a:r>
              <a:rPr lang="en-US" altLang="zh-CN" sz="1400" dirty="0" err="1">
                <a:latin typeface="微软雅黑" panose="020B0503020204020204" pitchFamily="34" charset="-122"/>
                <a:ea typeface="微软雅黑" panose="020B0503020204020204" pitchFamily="34" charset="-122"/>
              </a:rPr>
              <a:t>FileNotFoundException</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EOFException</a:t>
            </a:r>
            <a:r>
              <a:rPr lang="zh-CN" altLang="en-US" sz="1400" dirty="0">
                <a:latin typeface="微软雅黑" panose="020B0503020204020204" pitchFamily="34" charset="-122"/>
                <a:ea typeface="微软雅黑" panose="020B0503020204020204" pitchFamily="34" charset="-122"/>
              </a:rPr>
              <a:t>等。</a:t>
            </a:r>
            <a:endParaRPr lang="zh-CN" altLang="en-US" sz="14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2" name="Picture 20" descr="C:\Users\lenovo\Desktop\办公图标\icon\人员.png"/>
          <p:cNvPicPr>
            <a:picLocks noChangeAspect="1" noChangeArrowheads="1"/>
          </p:cNvPicPr>
          <p:nvPr/>
        </p:nvPicPr>
        <p:blipFill>
          <a:blip r:embed="rId1" cstate="print"/>
          <a:srcRect/>
          <a:stretch>
            <a:fillRect/>
          </a:stretch>
        </p:blipFill>
        <p:spPr bwMode="auto">
          <a:xfrm>
            <a:off x="2432051" y="1982835"/>
            <a:ext cx="590979" cy="590979"/>
          </a:xfrm>
          <a:prstGeom prst="rect">
            <a:avLst/>
          </a:prstGeom>
          <a:noFill/>
        </p:spPr>
      </p:pic>
      <p:pic>
        <p:nvPicPr>
          <p:cNvPr id="23" name="Picture 20" descr="C:\Users\lenovo\Desktop\办公图标\icon\人员.png"/>
          <p:cNvPicPr>
            <a:picLocks noChangeAspect="1" noChangeArrowheads="1"/>
          </p:cNvPicPr>
          <p:nvPr/>
        </p:nvPicPr>
        <p:blipFill>
          <a:blip r:embed="rId1" cstate="print"/>
          <a:srcRect/>
          <a:stretch>
            <a:fillRect/>
          </a:stretch>
        </p:blipFill>
        <p:spPr bwMode="auto">
          <a:xfrm>
            <a:off x="6643156" y="1997197"/>
            <a:ext cx="590979" cy="59097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p:tgtEl>
                                          <p:spTgt spid="12"/>
                                        </p:tgtEl>
                                        <p:attrNameLst>
                                          <p:attrName>ppt_y</p:attrName>
                                        </p:attrNameLst>
                                      </p:cBhvr>
                                      <p:tavLst>
                                        <p:tav tm="0">
                                          <p:val>
                                            <p:strVal val="#ppt_y-#ppt_h*1.125000"/>
                                          </p:val>
                                        </p:tav>
                                        <p:tav tm="100000">
                                          <p:val>
                                            <p:strVal val="#ppt_y"/>
                                          </p:val>
                                        </p:tav>
                                      </p:tavLst>
                                    </p:anim>
                                    <p:animEffect transition="in" filter="wipe(down)">
                                      <p:cBhvr>
                                        <p:cTn id="17" dur="1000"/>
                                        <p:tgtEl>
                                          <p:spTgt spid="1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5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3000"/>
                            </p:stCondLst>
                            <p:childTnLst>
                              <p:par>
                                <p:cTn id="28" presetID="1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1000"/>
                                        <p:tgtEl>
                                          <p:spTgt spid="20"/>
                                        </p:tgtEl>
                                        <p:attrNameLst>
                                          <p:attrName>ppt_y</p:attrName>
                                        </p:attrNameLst>
                                      </p:cBhvr>
                                      <p:tavLst>
                                        <p:tav tm="0">
                                          <p:val>
                                            <p:strVal val="#ppt_y-#ppt_h*1.125000"/>
                                          </p:val>
                                        </p:tav>
                                        <p:tav tm="100000">
                                          <p:val>
                                            <p:strVal val="#ppt_y"/>
                                          </p:val>
                                        </p:tav>
                                      </p:tavLst>
                                    </p:anim>
                                    <p:animEffect transition="in" filter="wipe(down)">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normAutofit/>
          </a:bodyPr>
          <a:lstStyle/>
          <a:p>
            <a:r>
              <a:rPr lang="zh-CN" altLang="en-US" dirty="0" smtClean="0"/>
              <a:t>常见的异常类</a:t>
            </a:r>
            <a:endParaRPr lang="zh-CN" altLang="en-US" dirty="0" smtClean="0"/>
          </a:p>
        </p:txBody>
      </p:sp>
      <p:sp>
        <p:nvSpPr>
          <p:cNvPr id="41987" name="Rectangle 3"/>
          <p:cNvSpPr>
            <a:spLocks noGrp="1" noRot="1" noChangeArrowheads="1"/>
          </p:cNvSpPr>
          <p:nvPr>
            <p:ph idx="1"/>
          </p:nvPr>
        </p:nvSpPr>
        <p:spPr>
          <a:xfrm>
            <a:off x="994114" y="1484671"/>
            <a:ext cx="9771652" cy="4798142"/>
          </a:xfrm>
        </p:spPr>
        <p:txBody>
          <a:bodyPr>
            <a:normAutofit fontScale="85000" lnSpcReduction="20000"/>
          </a:bodyPr>
          <a:lstStyle/>
          <a:p>
            <a:r>
              <a:rPr lang="zh-CN" altLang="en-US" dirty="0">
                <a:latin typeface="Times New Roman" panose="02020603050405020304" pitchFamily="18" charset="0"/>
              </a:rPr>
              <a:t>算术异常类：</a:t>
            </a:r>
            <a:r>
              <a:rPr lang="en-US" altLang="zh-CN" dirty="0" err="1">
                <a:latin typeface="Times New Roman" panose="02020603050405020304" pitchFamily="18" charset="0"/>
              </a:rPr>
              <a:t>ArithmeticExecption</a:t>
            </a:r>
            <a:endParaRPr lang="en-US" altLang="zh-CN" dirty="0">
              <a:latin typeface="Times New Roman" panose="02020603050405020304" pitchFamily="18" charset="0"/>
            </a:endParaRPr>
          </a:p>
          <a:p>
            <a:r>
              <a:rPr lang="zh-CN" altLang="en-US" dirty="0">
                <a:latin typeface="Times New Roman" panose="02020603050405020304" pitchFamily="18" charset="0"/>
              </a:rPr>
              <a:t>空指针异常类：</a:t>
            </a:r>
            <a:r>
              <a:rPr lang="en-US" altLang="zh-CN" dirty="0" err="1">
                <a:latin typeface="Times New Roman" panose="02020603050405020304" pitchFamily="18" charset="0"/>
              </a:rPr>
              <a:t>NullPointerException</a:t>
            </a:r>
            <a:endParaRPr lang="en-US" altLang="zh-CN" dirty="0">
              <a:latin typeface="Times New Roman" panose="02020603050405020304" pitchFamily="18" charset="0"/>
            </a:endParaRPr>
          </a:p>
          <a:p>
            <a:r>
              <a:rPr lang="zh-CN" altLang="en-US" dirty="0">
                <a:latin typeface="Times New Roman" panose="02020603050405020304" pitchFamily="18" charset="0"/>
              </a:rPr>
              <a:t>类型强制转换异常：</a:t>
            </a:r>
            <a:r>
              <a:rPr lang="en-US" altLang="zh-CN" dirty="0" err="1">
                <a:latin typeface="Times New Roman" panose="02020603050405020304" pitchFamily="18" charset="0"/>
              </a:rPr>
              <a:t>ClassCastException</a:t>
            </a:r>
            <a:endParaRPr lang="en-US" altLang="zh-CN" dirty="0">
              <a:latin typeface="Times New Roman" panose="02020603050405020304" pitchFamily="18" charset="0"/>
            </a:endParaRPr>
          </a:p>
          <a:p>
            <a:r>
              <a:rPr lang="zh-CN" altLang="en-US" dirty="0">
                <a:latin typeface="Times New Roman" panose="02020603050405020304" pitchFamily="18" charset="0"/>
              </a:rPr>
              <a:t>数组负下标异常：</a:t>
            </a:r>
            <a:r>
              <a:rPr lang="en-US" altLang="zh-CN" dirty="0" err="1">
                <a:latin typeface="Times New Roman" panose="02020603050405020304" pitchFamily="18" charset="0"/>
              </a:rPr>
              <a:t>NegativeArrayException</a:t>
            </a:r>
            <a:endParaRPr lang="en-US" altLang="zh-CN" dirty="0">
              <a:latin typeface="Times New Roman" panose="02020603050405020304" pitchFamily="18" charset="0"/>
            </a:endParaRPr>
          </a:p>
          <a:p>
            <a:r>
              <a:rPr lang="zh-CN" altLang="en-US" dirty="0">
                <a:latin typeface="Times New Roman" panose="02020603050405020304" pitchFamily="18" charset="0"/>
              </a:rPr>
              <a:t>数组下标越界异常：</a:t>
            </a:r>
            <a:r>
              <a:rPr lang="en-US" altLang="zh-CN" dirty="0" err="1">
                <a:latin typeface="Times New Roman" panose="02020603050405020304" pitchFamily="18" charset="0"/>
              </a:rPr>
              <a:t>ArrayIndexOutOfBoundsException</a:t>
            </a:r>
            <a:endParaRPr lang="en-US" altLang="zh-CN" dirty="0">
              <a:latin typeface="Times New Roman" panose="02020603050405020304" pitchFamily="18" charset="0"/>
            </a:endParaRPr>
          </a:p>
          <a:p>
            <a:r>
              <a:rPr lang="zh-CN" altLang="en-US" dirty="0">
                <a:latin typeface="Times New Roman" panose="02020603050405020304" pitchFamily="18" charset="0"/>
              </a:rPr>
              <a:t>违背安全原则异常：</a:t>
            </a:r>
            <a:r>
              <a:rPr lang="en-US" altLang="zh-CN" dirty="0" err="1">
                <a:latin typeface="Times New Roman" panose="02020603050405020304" pitchFamily="18" charset="0"/>
              </a:rPr>
              <a:t>SecturityException</a:t>
            </a:r>
            <a:endParaRPr lang="en-US" altLang="zh-CN" dirty="0">
              <a:latin typeface="Times New Roman" panose="02020603050405020304" pitchFamily="18" charset="0"/>
            </a:endParaRPr>
          </a:p>
          <a:p>
            <a:r>
              <a:rPr lang="zh-CN" altLang="en-US" dirty="0">
                <a:latin typeface="Times New Roman" panose="02020603050405020304" pitchFamily="18" charset="0"/>
              </a:rPr>
              <a:t>文件已结束异常：</a:t>
            </a:r>
            <a:r>
              <a:rPr lang="en-US" altLang="zh-CN" dirty="0" err="1">
                <a:latin typeface="Times New Roman" panose="02020603050405020304" pitchFamily="18" charset="0"/>
              </a:rPr>
              <a:t>EOFException</a:t>
            </a:r>
            <a:endParaRPr lang="en-US" altLang="zh-CN" dirty="0">
              <a:latin typeface="Times New Roman" panose="02020603050405020304" pitchFamily="18" charset="0"/>
            </a:endParaRPr>
          </a:p>
          <a:p>
            <a:r>
              <a:rPr lang="zh-CN" altLang="en-US" dirty="0">
                <a:latin typeface="Times New Roman" panose="02020603050405020304" pitchFamily="18" charset="0"/>
              </a:rPr>
              <a:t>文件未找到异常：</a:t>
            </a:r>
            <a:r>
              <a:rPr lang="en-US" altLang="zh-CN" dirty="0" err="1">
                <a:latin typeface="Times New Roman" panose="02020603050405020304" pitchFamily="18" charset="0"/>
              </a:rPr>
              <a:t>FileNotFoundException</a:t>
            </a:r>
            <a:endParaRPr lang="en-US" altLang="zh-CN" dirty="0">
              <a:latin typeface="Times New Roman" panose="02020603050405020304" pitchFamily="18" charset="0"/>
            </a:endParaRPr>
          </a:p>
          <a:p>
            <a:r>
              <a:rPr lang="zh-CN" altLang="en-US" dirty="0">
                <a:latin typeface="Times New Roman" panose="02020603050405020304" pitchFamily="18" charset="0"/>
              </a:rPr>
              <a:t>字符串转换为数字异常：</a:t>
            </a:r>
            <a:r>
              <a:rPr lang="en-US" altLang="zh-CN" dirty="0" err="1">
                <a:latin typeface="Times New Roman" panose="02020603050405020304" pitchFamily="18" charset="0"/>
              </a:rPr>
              <a:t>NumberFormatException</a:t>
            </a:r>
            <a:endParaRPr lang="en-US" altLang="zh-CN" dirty="0">
              <a:latin typeface="Times New Roman" panose="02020603050405020304" pitchFamily="18" charset="0"/>
            </a:endParaRPr>
          </a:p>
          <a:p>
            <a:r>
              <a:rPr lang="zh-CN" altLang="en-US" dirty="0">
                <a:latin typeface="Times New Roman" panose="02020603050405020304" pitchFamily="18" charset="0"/>
              </a:rPr>
              <a:t>操作数据库异常：</a:t>
            </a:r>
            <a:r>
              <a:rPr lang="en-US" altLang="zh-CN" dirty="0" err="1">
                <a:latin typeface="Times New Roman" panose="02020603050405020304" pitchFamily="18" charset="0"/>
              </a:rPr>
              <a:t>SQLException</a:t>
            </a:r>
            <a:endParaRPr lang="en-US" altLang="zh-CN" dirty="0">
              <a:latin typeface="Times New Roman" panose="02020603050405020304" pitchFamily="18" charset="0"/>
            </a:endParaRPr>
          </a:p>
          <a:p>
            <a:r>
              <a:rPr lang="zh-CN" altLang="en-US" dirty="0">
                <a:latin typeface="Times New Roman" panose="02020603050405020304" pitchFamily="18" charset="0"/>
              </a:rPr>
              <a:t>输入输出异常：</a:t>
            </a:r>
            <a:r>
              <a:rPr lang="en-US" altLang="zh-CN" dirty="0" err="1">
                <a:latin typeface="Times New Roman" panose="02020603050405020304" pitchFamily="18" charset="0"/>
              </a:rPr>
              <a:t>IOException</a:t>
            </a:r>
            <a:endParaRPr lang="en-US" altLang="zh-CN" dirty="0">
              <a:latin typeface="Times New Roman" panose="02020603050405020304" pitchFamily="18" charset="0"/>
            </a:endParaRPr>
          </a:p>
          <a:p>
            <a:r>
              <a:rPr lang="zh-CN" altLang="en-US" dirty="0">
                <a:latin typeface="Times New Roman" panose="02020603050405020304" pitchFamily="18" charset="0"/>
              </a:rPr>
              <a:t>方法未找到异常：</a:t>
            </a:r>
            <a:r>
              <a:rPr lang="en-US" altLang="zh-CN" dirty="0" err="1">
                <a:latin typeface="Times New Roman" panose="02020603050405020304" pitchFamily="18" charset="0"/>
              </a:rPr>
              <a:t>NoSuchMethodException</a:t>
            </a:r>
            <a:endParaRPr lang="en-US" altLang="zh-CN" sz="28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normAutofit/>
          </a:bodyPr>
          <a:lstStyle/>
          <a:p>
            <a:r>
              <a:rPr lang="zh-CN" altLang="en-US" dirty="0" smtClean="0"/>
              <a:t>常见的异常</a:t>
            </a:r>
            <a:r>
              <a:rPr lang="zh-CN" altLang="en-US" dirty="0"/>
              <a:t>类及出现此异常的原因</a:t>
            </a:r>
            <a:endParaRPr lang="zh-CN" altLang="en-US" dirty="0" smtClean="0"/>
          </a:p>
        </p:txBody>
      </p:sp>
      <p:sp>
        <p:nvSpPr>
          <p:cNvPr id="41987" name="Rectangle 3"/>
          <p:cNvSpPr>
            <a:spLocks noGrp="1" noRot="1" noChangeArrowheads="1"/>
          </p:cNvSpPr>
          <p:nvPr>
            <p:ph idx="1"/>
          </p:nvPr>
        </p:nvSpPr>
        <p:spPr>
          <a:xfrm>
            <a:off x="586790" y="1251914"/>
            <a:ext cx="10701893" cy="4798142"/>
          </a:xfrm>
        </p:spPr>
        <p:txBody>
          <a:bodyPr>
            <a:normAutofit fontScale="25000" lnSpcReduction="20000"/>
          </a:bodyPr>
          <a:lstStyle/>
          <a:p>
            <a:r>
              <a:rPr lang="en-US" altLang="zh-CN" sz="6000" b="1" dirty="0" smtClean="0"/>
              <a:t>1</a:t>
            </a:r>
            <a:r>
              <a:rPr lang="zh-CN" altLang="en-US" sz="6000" b="1" dirty="0"/>
              <a:t>、</a:t>
            </a:r>
            <a:r>
              <a:rPr lang="en-US" altLang="zh-CN" sz="6000" b="1" dirty="0" err="1"/>
              <a:t>java.lang.NullpointerException</a:t>
            </a:r>
            <a:r>
              <a:rPr lang="en-US" altLang="zh-CN" sz="6000" b="1" dirty="0"/>
              <a:t>(</a:t>
            </a:r>
            <a:r>
              <a:rPr lang="zh-CN" altLang="en-US" sz="6000" b="1" dirty="0"/>
              <a:t>空指针异常</a:t>
            </a:r>
            <a:r>
              <a:rPr lang="en-US" altLang="zh-CN" sz="6000" b="1" dirty="0"/>
              <a:t>)</a:t>
            </a:r>
            <a:endParaRPr lang="zh-CN" altLang="en-US" sz="6000" dirty="0"/>
          </a:p>
          <a:p>
            <a:r>
              <a:rPr lang="zh-CN" altLang="en-US" sz="6000" dirty="0"/>
              <a:t>原因：这个异常经常遇到，异常的原因是程序中有空指针，即程序中调用了未经初始化的对象或者是不存在的对象。</a:t>
            </a:r>
            <a:endParaRPr lang="zh-CN" altLang="en-US" sz="6000" dirty="0"/>
          </a:p>
          <a:p>
            <a:r>
              <a:rPr lang="zh-CN" altLang="en-US" sz="6000" dirty="0"/>
              <a:t>经常出现在创建对象，调用数组这些代码中，比如对象未经初始化，或者图片创建时的路径错误等等。对数组代码</a:t>
            </a:r>
            <a:endParaRPr lang="zh-CN" altLang="en-US" sz="6000" dirty="0"/>
          </a:p>
          <a:p>
            <a:r>
              <a:rPr lang="zh-CN" altLang="en-US" sz="6000" dirty="0"/>
              <a:t>中出现空指针，是把数组的初始化和数组元素的初始化搞混淆了。数组的初始化是对数组分配空间，而数组元素的</a:t>
            </a:r>
            <a:endParaRPr lang="zh-CN" altLang="en-US" sz="6000" dirty="0"/>
          </a:p>
          <a:p>
            <a:r>
              <a:rPr lang="zh-CN" altLang="en-US" sz="6000" dirty="0"/>
              <a:t>初始化，是给数组中的元素赋初始值</a:t>
            </a:r>
            <a:endParaRPr lang="zh-CN" altLang="en-US" sz="6000" dirty="0"/>
          </a:p>
          <a:p>
            <a:r>
              <a:rPr lang="en-US" altLang="zh-CN" sz="6000" b="1" dirty="0"/>
              <a:t>2</a:t>
            </a:r>
            <a:r>
              <a:rPr lang="zh-CN" altLang="en-US" sz="6000" b="1" dirty="0"/>
              <a:t>、 </a:t>
            </a:r>
            <a:r>
              <a:rPr lang="en-US" altLang="zh-CN" sz="6000" b="1" dirty="0" err="1"/>
              <a:t>java.lang.ClassNotFoundException</a:t>
            </a:r>
            <a:r>
              <a:rPr lang="zh-CN" altLang="en-US" sz="6000" b="1" dirty="0"/>
              <a:t>（指定的类不存在）</a:t>
            </a:r>
            <a:endParaRPr lang="zh-CN" altLang="en-US" sz="6000" dirty="0"/>
          </a:p>
          <a:p>
            <a:r>
              <a:rPr lang="zh-CN" altLang="en-US" sz="6000" dirty="0"/>
              <a:t>原因：当试图将一个</a:t>
            </a:r>
            <a:r>
              <a:rPr lang="en-US" altLang="zh-CN" sz="6000" dirty="0"/>
              <a:t>String</a:t>
            </a:r>
            <a:r>
              <a:rPr lang="zh-CN" altLang="en-US" sz="6000" dirty="0"/>
              <a:t>类型数据转换为指定的数字类型，但该字符串不满足数值型数据的要求时，就抛出这个异</a:t>
            </a:r>
            <a:endParaRPr lang="zh-CN" altLang="en-US" sz="6000" dirty="0"/>
          </a:p>
          <a:p>
            <a:r>
              <a:rPr lang="zh-CN" altLang="en-US" sz="6000" dirty="0"/>
              <a:t>常。例如将</a:t>
            </a:r>
            <a:r>
              <a:rPr lang="en-US" altLang="zh-CN" sz="6000" dirty="0"/>
              <a:t>String</a:t>
            </a:r>
            <a:r>
              <a:rPr lang="zh-CN" altLang="en-US" sz="6000" dirty="0"/>
              <a:t>类型的数据</a:t>
            </a:r>
            <a:r>
              <a:rPr lang="en-US" altLang="zh-CN" sz="6000" dirty="0"/>
              <a:t>"123456"</a:t>
            </a:r>
            <a:r>
              <a:rPr lang="zh-CN" altLang="en-US" sz="6000" dirty="0"/>
              <a:t>转换为数值型数据时，是可以转换的的。但是如果</a:t>
            </a:r>
            <a:r>
              <a:rPr lang="en-US" altLang="zh-CN" sz="6000" dirty="0"/>
              <a:t>String</a:t>
            </a:r>
            <a:r>
              <a:rPr lang="zh-CN" altLang="en-US" sz="6000" dirty="0"/>
              <a:t>类型的数据中包含了</a:t>
            </a:r>
            <a:endParaRPr lang="zh-CN" altLang="en-US" sz="6000" dirty="0"/>
          </a:p>
          <a:p>
            <a:r>
              <a:rPr lang="zh-CN" altLang="en-US" sz="6000" dirty="0"/>
              <a:t>非数字型的字符，如</a:t>
            </a:r>
            <a:r>
              <a:rPr lang="en-US" altLang="zh-CN" sz="6000" dirty="0"/>
              <a:t>123*56</a:t>
            </a:r>
            <a:r>
              <a:rPr lang="zh-CN" altLang="en-US" sz="6000" dirty="0"/>
              <a:t>，此时转换为数值型时就会出现异常。系统就会捕捉到这个异常，并进行处理</a:t>
            </a:r>
            <a:endParaRPr lang="zh-CN" altLang="en-US" sz="6000" dirty="0"/>
          </a:p>
          <a:p>
            <a:r>
              <a:rPr lang="en-US" altLang="zh-CN" sz="6000" b="1" dirty="0"/>
              <a:t>3</a:t>
            </a:r>
            <a:r>
              <a:rPr lang="zh-CN" altLang="en-US" sz="6000" b="1" dirty="0"/>
              <a:t>、</a:t>
            </a:r>
            <a:r>
              <a:rPr lang="en-US" altLang="zh-CN" sz="6000" b="1" dirty="0" err="1"/>
              <a:t>java.lang.ClassNotFoundExceptio</a:t>
            </a:r>
            <a:r>
              <a:rPr lang="zh-CN" altLang="en-US" sz="6000" b="1" dirty="0"/>
              <a:t>（指定的类不存在）</a:t>
            </a:r>
            <a:endParaRPr lang="zh-CN" altLang="en-US" sz="6000" dirty="0"/>
          </a:p>
          <a:p>
            <a:r>
              <a:rPr lang="zh-CN" altLang="en-US" sz="6000" dirty="0"/>
              <a:t>原因：是因为类的名称和路径不正确，通常都是程序试图通过字符串来加载某个类的时候可能会引发异常。例如：</a:t>
            </a:r>
            <a:endParaRPr lang="zh-CN" altLang="en-US" sz="6000" dirty="0"/>
          </a:p>
          <a:p>
            <a:r>
              <a:rPr lang="zh-CN" altLang="en-US" sz="6000" dirty="0"/>
              <a:t>调用</a:t>
            </a:r>
            <a:r>
              <a:rPr lang="en-US" altLang="zh-CN" sz="6000" dirty="0" err="1"/>
              <a:t>Class.forName</a:t>
            </a:r>
            <a:r>
              <a:rPr lang="en-US" altLang="zh-CN" sz="6000" dirty="0"/>
              <a:t>()</a:t>
            </a:r>
            <a:r>
              <a:rPr lang="zh-CN" altLang="en-US" sz="6000" dirty="0"/>
              <a:t>、或者调用</a:t>
            </a:r>
            <a:r>
              <a:rPr lang="en-US" altLang="zh-CN" sz="6000" dirty="0" err="1"/>
              <a:t>ClassLoad</a:t>
            </a:r>
            <a:r>
              <a:rPr lang="zh-CN" altLang="en-US" sz="6000" dirty="0"/>
              <a:t>的</a:t>
            </a:r>
            <a:r>
              <a:rPr lang="en-US" altLang="zh-CN" sz="6000" dirty="0" err="1"/>
              <a:t>finaSystemClass</a:t>
            </a:r>
            <a:r>
              <a:rPr lang="en-US" altLang="zh-CN" sz="6000" dirty="0"/>
              <a:t>()</a:t>
            </a:r>
            <a:r>
              <a:rPr lang="zh-CN" altLang="en-US" sz="6000" dirty="0"/>
              <a:t>、或者是</a:t>
            </a:r>
            <a:r>
              <a:rPr lang="en-US" altLang="zh-CN" sz="6000" dirty="0" err="1"/>
              <a:t>LoadClass</a:t>
            </a:r>
            <a:r>
              <a:rPr lang="en-US" altLang="zh-CN" sz="6000" dirty="0"/>
              <a:t>()</a:t>
            </a:r>
            <a:r>
              <a:rPr lang="zh-CN" altLang="en-US" sz="6000" dirty="0"/>
              <a:t>时出现异常</a:t>
            </a:r>
            <a:endParaRPr lang="zh-CN" altLang="en-US" sz="6000" dirty="0"/>
          </a:p>
          <a:p>
            <a:r>
              <a:rPr lang="en-US" altLang="zh-CN" sz="6000" b="1" dirty="0"/>
              <a:t>4</a:t>
            </a:r>
            <a:r>
              <a:rPr lang="zh-CN" altLang="en-US" sz="6000" b="1" dirty="0"/>
              <a:t>、</a:t>
            </a:r>
            <a:r>
              <a:rPr lang="en-US" altLang="zh-CN" sz="6000" b="1" dirty="0" err="1"/>
              <a:t>java.lang.IndexOutOfBoundsException</a:t>
            </a:r>
            <a:r>
              <a:rPr lang="zh-CN" altLang="en-US" sz="6000" b="1" dirty="0"/>
              <a:t>（数组下标越界异常）</a:t>
            </a:r>
            <a:endParaRPr lang="zh-CN" altLang="en-US" sz="6000" dirty="0"/>
          </a:p>
          <a:p>
            <a:r>
              <a:rPr lang="zh-CN" altLang="en-US" sz="6000" dirty="0"/>
              <a:t>原因：查看程序中调用的数组或者字符串的下标值是不是超出了数组的范围，一般来说，显示调用数组不太容易出这</a:t>
            </a:r>
            <a:endParaRPr lang="zh-CN" altLang="en-US" sz="6000" dirty="0"/>
          </a:p>
          <a:p>
            <a:r>
              <a:rPr lang="zh-CN" altLang="en-US" sz="6000" dirty="0"/>
              <a:t>样的错，但隐式调用就有可能出错了，还有一种情况，是程序中定义的数组的长度是通过某些特定方法决定的，不是</a:t>
            </a:r>
            <a:endParaRPr lang="zh-CN" altLang="en-US" sz="6000" dirty="0"/>
          </a:p>
          <a:p>
            <a:r>
              <a:rPr lang="zh-CN" altLang="en-US" sz="6000" dirty="0"/>
              <a:t>事先声明的，这个时候可以先查看一下数组的</a:t>
            </a:r>
            <a:r>
              <a:rPr lang="en-US" altLang="zh-CN" sz="6000" dirty="0"/>
              <a:t>length</a:t>
            </a:r>
            <a:r>
              <a:rPr lang="zh-CN" altLang="en-US" sz="6000" dirty="0"/>
              <a:t>，以免出现这个</a:t>
            </a:r>
            <a:r>
              <a:rPr lang="zh-CN" altLang="en-US" sz="6000" dirty="0" smtClean="0"/>
              <a:t>异常</a:t>
            </a:r>
            <a:endParaRPr lang="en-US" altLang="zh-CN" sz="28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normAutofit/>
          </a:bodyPr>
          <a:lstStyle/>
          <a:p>
            <a:r>
              <a:rPr lang="zh-CN" altLang="en-US" dirty="0" smtClean="0"/>
              <a:t>常见的异常</a:t>
            </a:r>
            <a:r>
              <a:rPr lang="zh-CN" altLang="en-US" dirty="0"/>
              <a:t>类及出现此异常的原因</a:t>
            </a:r>
            <a:endParaRPr lang="zh-CN" altLang="en-US" dirty="0" smtClean="0"/>
          </a:p>
        </p:txBody>
      </p:sp>
      <p:sp>
        <p:nvSpPr>
          <p:cNvPr id="41987" name="Rectangle 3"/>
          <p:cNvSpPr>
            <a:spLocks noGrp="1" noRot="1" noChangeArrowheads="1"/>
          </p:cNvSpPr>
          <p:nvPr>
            <p:ph idx="1"/>
          </p:nvPr>
        </p:nvSpPr>
        <p:spPr>
          <a:xfrm>
            <a:off x="852796" y="889462"/>
            <a:ext cx="10942963" cy="4495576"/>
          </a:xfrm>
        </p:spPr>
        <p:txBody>
          <a:bodyPr>
            <a:noAutofit/>
          </a:bodyPr>
          <a:lstStyle/>
          <a:p>
            <a:endParaRPr lang="en-US" altLang="zh-CN" sz="1500" b="1" dirty="0" smtClean="0"/>
          </a:p>
          <a:p>
            <a:r>
              <a:rPr lang="en-US" altLang="zh-CN" sz="1500" b="1" dirty="0"/>
              <a:t>5</a:t>
            </a:r>
            <a:r>
              <a:rPr lang="zh-CN" altLang="en-US" sz="1500" b="1" dirty="0"/>
              <a:t>、</a:t>
            </a:r>
            <a:r>
              <a:rPr lang="en-US" altLang="zh-CN" sz="1500" b="1" dirty="0" err="1"/>
              <a:t>java.lang.IllegalArgumentException</a:t>
            </a:r>
            <a:r>
              <a:rPr lang="zh-CN" altLang="en-US" sz="1500" b="1" dirty="0"/>
              <a:t>（方法的参数错误）</a:t>
            </a:r>
            <a:endParaRPr lang="zh-CN" altLang="en-US" sz="1500" b="1" dirty="0"/>
          </a:p>
          <a:p>
            <a:r>
              <a:rPr lang="zh-CN" altLang="en-US" sz="1500" b="1" dirty="0"/>
              <a:t>例如</a:t>
            </a:r>
            <a:r>
              <a:rPr lang="en-US" altLang="zh-CN" sz="1500" b="1" dirty="0" err="1"/>
              <a:t>g.setColor</a:t>
            </a:r>
            <a:r>
              <a:rPr lang="en-US" altLang="zh-CN" sz="1500" b="1" dirty="0"/>
              <a:t>(</a:t>
            </a:r>
            <a:r>
              <a:rPr lang="en-US" altLang="zh-CN" sz="1500" b="1" dirty="0" err="1"/>
              <a:t>int</a:t>
            </a:r>
            <a:r>
              <a:rPr lang="en-US" altLang="zh-CN" sz="1500" b="1" dirty="0"/>
              <a:t> </a:t>
            </a:r>
            <a:r>
              <a:rPr lang="en-US" altLang="zh-CN" sz="1500" b="1" dirty="0" err="1"/>
              <a:t>red,int</a:t>
            </a:r>
            <a:r>
              <a:rPr lang="en-US" altLang="zh-CN" sz="1500" b="1" dirty="0"/>
              <a:t> </a:t>
            </a:r>
            <a:r>
              <a:rPr lang="en-US" altLang="zh-CN" sz="1500" b="1" dirty="0" err="1"/>
              <a:t>green,int</a:t>
            </a:r>
            <a:r>
              <a:rPr lang="en-US" altLang="zh-CN" sz="1500" b="1" dirty="0"/>
              <a:t> blue)</a:t>
            </a:r>
            <a:r>
              <a:rPr lang="zh-CN" altLang="en-US" sz="1500" b="1" dirty="0"/>
              <a:t>这个方法中的三个值，如果有超过２５５的会出现这个异常，如果程</a:t>
            </a:r>
            <a:endParaRPr lang="zh-CN" altLang="en-US" sz="1500" b="1" dirty="0"/>
          </a:p>
          <a:p>
            <a:r>
              <a:rPr lang="zh-CN" altLang="en-US" sz="1500" b="1" dirty="0"/>
              <a:t>序中存在这个异常，就要去检查一下方法调用中的参数传递或参数值是不是</a:t>
            </a:r>
            <a:r>
              <a:rPr lang="zh-CN" altLang="en-US" sz="1500" b="1" dirty="0" smtClean="0"/>
              <a:t>有错</a:t>
            </a:r>
            <a:endParaRPr lang="en-US" altLang="zh-CN" sz="1500" b="1" dirty="0" smtClean="0"/>
          </a:p>
          <a:p>
            <a:r>
              <a:rPr lang="en-US" altLang="zh-CN" sz="1500" b="1" dirty="0" smtClean="0"/>
              <a:t>6</a:t>
            </a:r>
            <a:r>
              <a:rPr lang="zh-CN" altLang="en-US" sz="1500" b="1" dirty="0"/>
              <a:t>、</a:t>
            </a:r>
            <a:r>
              <a:rPr lang="en-US" altLang="zh-CN" sz="1500" b="1" dirty="0" err="1"/>
              <a:t>java.lang.IllegalAccessException</a:t>
            </a:r>
            <a:r>
              <a:rPr lang="zh-CN" altLang="en-US" sz="1500" b="1" dirty="0"/>
              <a:t>（没有访问权限）</a:t>
            </a:r>
            <a:endParaRPr lang="zh-CN" altLang="en-US" sz="1500" dirty="0"/>
          </a:p>
          <a:p>
            <a:r>
              <a:rPr lang="zh-CN" altLang="en-US" sz="1500" dirty="0"/>
              <a:t>当程序要调用一个类，但当前的方法即没有对该类的访问权限便会出现这个异常。如果程序中用了</a:t>
            </a:r>
            <a:r>
              <a:rPr lang="en-US" altLang="zh-CN" sz="1500" dirty="0"/>
              <a:t>Package</a:t>
            </a:r>
            <a:r>
              <a:rPr lang="zh-CN" altLang="en-US" sz="1500" dirty="0"/>
              <a:t>的情况下</a:t>
            </a:r>
            <a:endParaRPr lang="zh-CN" altLang="en-US" sz="1500" dirty="0"/>
          </a:p>
          <a:p>
            <a:r>
              <a:rPr lang="zh-CN" altLang="en-US" sz="1500" dirty="0"/>
              <a:t>有可能出现这个异常</a:t>
            </a:r>
            <a:endParaRPr lang="zh-CN" altLang="en-US" sz="1500" dirty="0"/>
          </a:p>
          <a:p>
            <a:r>
              <a:rPr lang="en-US" altLang="zh-CN" sz="1500" b="1" dirty="0"/>
              <a:t>7</a:t>
            </a:r>
            <a:r>
              <a:rPr lang="zh-CN" altLang="en-US" sz="1500" b="1" dirty="0"/>
              <a:t>、</a:t>
            </a:r>
            <a:r>
              <a:rPr lang="en-US" altLang="zh-CN" sz="1500" b="1" dirty="0" err="1"/>
              <a:t>java.lang.ArithmeticException</a:t>
            </a:r>
            <a:r>
              <a:rPr lang="zh-CN" altLang="en-US" sz="1500" b="1" dirty="0"/>
              <a:t>（数学运算异常）</a:t>
            </a:r>
            <a:endParaRPr lang="zh-CN" altLang="en-US" sz="1500" dirty="0"/>
          </a:p>
          <a:p>
            <a:r>
              <a:rPr lang="zh-CN" altLang="en-US" sz="1500" dirty="0"/>
              <a:t>当数学运算中出现了除以零这样的运算就会出这样的异常。</a:t>
            </a:r>
            <a:endParaRPr lang="zh-CN" altLang="en-US" sz="1500" dirty="0"/>
          </a:p>
          <a:p>
            <a:r>
              <a:rPr lang="en-US" altLang="zh-CN" sz="1500" b="1" dirty="0"/>
              <a:t>8</a:t>
            </a:r>
            <a:r>
              <a:rPr lang="zh-CN" altLang="en-US" sz="1500" b="1" dirty="0"/>
              <a:t>、</a:t>
            </a:r>
            <a:r>
              <a:rPr lang="en-US" altLang="zh-CN" sz="1500" b="1" dirty="0" err="1"/>
              <a:t>java.lang.ClassCastException</a:t>
            </a:r>
            <a:r>
              <a:rPr lang="zh-CN" altLang="en-US" sz="1500" b="1" dirty="0"/>
              <a:t>（数据类型转换异常）</a:t>
            </a:r>
            <a:endParaRPr lang="zh-CN" altLang="en-US" sz="1500" dirty="0"/>
          </a:p>
          <a:p>
            <a:r>
              <a:rPr lang="zh-CN" altLang="en-US" sz="1500" dirty="0"/>
              <a:t>当试图将对某个对象强制执行向下转换，但该对象又不可转换或又不可转换为其子类的实例时将出现该异常</a:t>
            </a:r>
            <a:endParaRPr lang="zh-CN" altLang="en-US" sz="1500" dirty="0"/>
          </a:p>
          <a:p>
            <a:r>
              <a:rPr lang="en-US" altLang="zh-CN" sz="1500" b="1" dirty="0"/>
              <a:t>9</a:t>
            </a:r>
            <a:r>
              <a:rPr lang="zh-CN" altLang="en-US" sz="1500" b="1" dirty="0"/>
              <a:t>、 </a:t>
            </a:r>
            <a:r>
              <a:rPr lang="en-US" altLang="zh-CN" sz="1500" b="1" dirty="0" err="1"/>
              <a:t>java.lang.FileNotFoundException</a:t>
            </a:r>
            <a:r>
              <a:rPr lang="zh-CN" altLang="en-US" sz="1500" b="1" dirty="0"/>
              <a:t>（文件未找到异常）</a:t>
            </a:r>
            <a:endParaRPr lang="zh-CN" altLang="en-US" sz="1500" dirty="0"/>
          </a:p>
          <a:p>
            <a:r>
              <a:rPr lang="zh-CN" altLang="en-US" sz="1500" dirty="0"/>
              <a:t>当程序打开一个不存在的文件来进行读写时将会引发该异常。该异常由</a:t>
            </a:r>
            <a:r>
              <a:rPr lang="en-US" altLang="zh-CN" sz="1500" dirty="0" err="1"/>
              <a:t>FileInputStream,FileOutputStream</a:t>
            </a:r>
            <a:r>
              <a:rPr lang="en-US" altLang="zh-CN" sz="1500" dirty="0"/>
              <a:t>,</a:t>
            </a:r>
            <a:endParaRPr lang="en-US" altLang="zh-CN" sz="1500" dirty="0"/>
          </a:p>
          <a:p>
            <a:r>
              <a:rPr lang="en-US" altLang="zh-CN" sz="1500" dirty="0" err="1"/>
              <a:t>RandomAccessFile</a:t>
            </a:r>
            <a:r>
              <a:rPr lang="zh-CN" altLang="en-US" sz="1500" dirty="0"/>
              <a:t>的构造器声明抛出，即使被操作的文件存在，但是由于某些原因不可访问，比如打开一个</a:t>
            </a:r>
            <a:endParaRPr lang="zh-CN" altLang="en-US" sz="1500" dirty="0"/>
          </a:p>
          <a:p>
            <a:r>
              <a:rPr lang="zh-CN" altLang="en-US" sz="1500" dirty="0"/>
              <a:t>只有只读权限的文件并向其中写入数据，以上构造方法依然会引发异常</a:t>
            </a:r>
            <a:endParaRPr lang="zh-CN" altLang="en-US" sz="1500" dirty="0"/>
          </a:p>
          <a:p>
            <a:r>
              <a:rPr lang="en-US" altLang="zh-CN" sz="1500" b="1" dirty="0"/>
              <a:t>10</a:t>
            </a:r>
            <a:r>
              <a:rPr lang="zh-CN" altLang="en-US" sz="1500" b="1" dirty="0"/>
              <a:t>、</a:t>
            </a:r>
            <a:r>
              <a:rPr lang="en-US" altLang="zh-CN" sz="1500" b="1" dirty="0" err="1"/>
              <a:t>java.lang.ArrayStoreException</a:t>
            </a:r>
            <a:r>
              <a:rPr lang="zh-CN" altLang="en-US" sz="1500" b="1" dirty="0"/>
              <a:t>（数组存储异常）</a:t>
            </a:r>
            <a:endParaRPr lang="zh-CN" altLang="en-US" sz="1500" dirty="0"/>
          </a:p>
          <a:p>
            <a:r>
              <a:rPr lang="zh-CN" altLang="en-US" sz="1500" dirty="0"/>
              <a:t>当试图将类型为不兼容类型的对象存入一个</a:t>
            </a:r>
            <a:r>
              <a:rPr lang="en-US" altLang="zh-CN" sz="1500" dirty="0"/>
              <a:t>Object[]</a:t>
            </a:r>
            <a:r>
              <a:rPr lang="zh-CN" altLang="en-US" sz="1500" dirty="0"/>
              <a:t>数组时将引发异常</a:t>
            </a:r>
            <a:endParaRPr lang="zh-CN" altLang="en-US" sz="1500" dirty="0"/>
          </a:p>
          <a:p>
            <a:pPr marL="0" indent="0">
              <a:buNone/>
            </a:pPr>
            <a:endParaRPr lang="en-US" altLang="zh-CN" sz="15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normAutofit/>
          </a:bodyPr>
          <a:lstStyle/>
          <a:p>
            <a:r>
              <a:rPr lang="zh-CN" altLang="en-US" dirty="0" smtClean="0"/>
              <a:t>常见的异常</a:t>
            </a:r>
            <a:r>
              <a:rPr lang="zh-CN" altLang="en-US" dirty="0"/>
              <a:t>类及出现此异常的原因</a:t>
            </a:r>
            <a:endParaRPr lang="zh-CN" altLang="en-US" dirty="0" smtClean="0"/>
          </a:p>
        </p:txBody>
      </p:sp>
      <p:sp>
        <p:nvSpPr>
          <p:cNvPr id="41987" name="Rectangle 3"/>
          <p:cNvSpPr>
            <a:spLocks noGrp="1" noRot="1" noChangeArrowheads="1"/>
          </p:cNvSpPr>
          <p:nvPr>
            <p:ph idx="1"/>
          </p:nvPr>
        </p:nvSpPr>
        <p:spPr>
          <a:xfrm>
            <a:off x="661604" y="1409856"/>
            <a:ext cx="9771652" cy="4798142"/>
          </a:xfrm>
        </p:spPr>
        <p:txBody>
          <a:bodyPr>
            <a:normAutofit fontScale="55000" lnSpcReduction="20000"/>
          </a:bodyPr>
          <a:lstStyle/>
          <a:p>
            <a:r>
              <a:rPr lang="en-US" altLang="zh-CN" b="1" dirty="0"/>
              <a:t>11</a:t>
            </a:r>
            <a:r>
              <a:rPr lang="zh-CN" altLang="en-US" b="1" dirty="0"/>
              <a:t>、</a:t>
            </a:r>
            <a:r>
              <a:rPr lang="en-US" altLang="zh-CN" b="1" dirty="0" err="1"/>
              <a:t>java.lang.NoSuchMethodException</a:t>
            </a:r>
            <a:r>
              <a:rPr lang="zh-CN" altLang="en-US" b="1" dirty="0"/>
              <a:t>（方法不存在异常）</a:t>
            </a:r>
            <a:endParaRPr lang="zh-CN" altLang="en-US" dirty="0"/>
          </a:p>
          <a:p>
            <a:r>
              <a:rPr lang="zh-CN" altLang="en-US" dirty="0"/>
              <a:t>当程序试图通过反射来创建对象，访问</a:t>
            </a:r>
            <a:r>
              <a:rPr lang="en-US" altLang="zh-CN" dirty="0"/>
              <a:t>(</a:t>
            </a:r>
            <a:r>
              <a:rPr lang="zh-CN" altLang="en-US" dirty="0"/>
              <a:t>修改或读取</a:t>
            </a:r>
            <a:r>
              <a:rPr lang="en-US" altLang="zh-CN" dirty="0"/>
              <a:t>)</a:t>
            </a:r>
            <a:r>
              <a:rPr lang="zh-CN" altLang="en-US" dirty="0"/>
              <a:t>某个方法，但是该方法不存在就会引发异常。</a:t>
            </a:r>
            <a:endParaRPr lang="zh-CN" altLang="en-US" dirty="0"/>
          </a:p>
          <a:p>
            <a:r>
              <a:rPr lang="en-US" altLang="zh-CN" b="1" dirty="0"/>
              <a:t>12</a:t>
            </a:r>
            <a:r>
              <a:rPr lang="zh-CN" altLang="en-US" b="1" dirty="0"/>
              <a:t>、 </a:t>
            </a:r>
            <a:r>
              <a:rPr lang="en-US" altLang="zh-CN" b="1" dirty="0" err="1"/>
              <a:t>java.lang.EOFException</a:t>
            </a:r>
            <a:r>
              <a:rPr lang="zh-CN" altLang="en-US" b="1" dirty="0"/>
              <a:t>（文件已结束异常）</a:t>
            </a:r>
            <a:endParaRPr lang="zh-CN" altLang="en-US" dirty="0"/>
          </a:p>
          <a:p>
            <a:r>
              <a:rPr lang="zh-CN" altLang="en-US" dirty="0"/>
              <a:t>当程序在输入的过程中遇到文件或流的结尾时，引发异常。因此该异常用于检查是否达到文件或流的结尾</a:t>
            </a:r>
            <a:endParaRPr lang="zh-CN" altLang="en-US" dirty="0"/>
          </a:p>
          <a:p>
            <a:r>
              <a:rPr lang="en-US" altLang="zh-CN" b="1" dirty="0"/>
              <a:t>13</a:t>
            </a:r>
            <a:r>
              <a:rPr lang="zh-CN" altLang="en-US" b="1" dirty="0"/>
              <a:t>、</a:t>
            </a:r>
            <a:r>
              <a:rPr lang="en-US" altLang="zh-CN" b="1" dirty="0" err="1"/>
              <a:t>java.lang.InstantiationException</a:t>
            </a:r>
            <a:r>
              <a:rPr lang="zh-CN" altLang="en-US" b="1" dirty="0"/>
              <a:t>（实例化异常）</a:t>
            </a:r>
            <a:endParaRPr lang="zh-CN" altLang="en-US" dirty="0"/>
          </a:p>
          <a:p>
            <a:r>
              <a:rPr lang="zh-CN" altLang="en-US" dirty="0"/>
              <a:t>当试图通过</a:t>
            </a:r>
            <a:r>
              <a:rPr lang="en-US" altLang="zh-CN" dirty="0"/>
              <a:t>Class</a:t>
            </a:r>
            <a:r>
              <a:rPr lang="zh-CN" altLang="en-US" dirty="0"/>
              <a:t>的</a:t>
            </a:r>
            <a:r>
              <a:rPr lang="en-US" altLang="zh-CN" dirty="0" err="1"/>
              <a:t>newInstance</a:t>
            </a:r>
            <a:r>
              <a:rPr lang="en-US" altLang="zh-CN" dirty="0"/>
              <a:t>()</a:t>
            </a:r>
            <a:r>
              <a:rPr lang="zh-CN" altLang="en-US" dirty="0"/>
              <a:t>方法创建某个类的实例</a:t>
            </a:r>
            <a:r>
              <a:rPr lang="en-US" altLang="zh-CN" dirty="0"/>
              <a:t>,</a:t>
            </a:r>
            <a:r>
              <a:rPr lang="zh-CN" altLang="en-US" dirty="0"/>
              <a:t>但程序无法通过该构造器来创建该对象时引发。</a:t>
            </a:r>
            <a:endParaRPr lang="zh-CN" altLang="en-US" dirty="0"/>
          </a:p>
          <a:p>
            <a:r>
              <a:rPr lang="en-US" altLang="zh-CN" dirty="0"/>
              <a:t>Class</a:t>
            </a:r>
            <a:r>
              <a:rPr lang="zh-CN" altLang="en-US" dirty="0"/>
              <a:t>对象表示一个抽象类，接口，数组类，基本类型 。该</a:t>
            </a:r>
            <a:r>
              <a:rPr lang="en-US" altLang="zh-CN" dirty="0"/>
              <a:t>Class</a:t>
            </a:r>
            <a:r>
              <a:rPr lang="zh-CN" altLang="en-US" dirty="0"/>
              <a:t>表示的类没有对应的构造器。</a:t>
            </a:r>
            <a:endParaRPr lang="zh-CN" altLang="en-US" dirty="0"/>
          </a:p>
          <a:p>
            <a:r>
              <a:rPr lang="en-US" altLang="zh-CN" b="1" dirty="0"/>
              <a:t>14</a:t>
            </a:r>
            <a:r>
              <a:rPr lang="zh-CN" altLang="en-US" b="1" dirty="0"/>
              <a:t>、</a:t>
            </a:r>
            <a:r>
              <a:rPr lang="en-US" altLang="zh-CN" b="1" dirty="0" err="1"/>
              <a:t>java.lang.InterruptedException</a:t>
            </a:r>
            <a:r>
              <a:rPr lang="zh-CN" altLang="en-US" b="1" dirty="0"/>
              <a:t>（被中止异常）</a:t>
            </a:r>
            <a:endParaRPr lang="zh-CN" altLang="en-US" dirty="0"/>
          </a:p>
          <a:p>
            <a:r>
              <a:rPr lang="zh-CN" altLang="en-US" dirty="0"/>
              <a:t>当某个线程处于长时间的等待、休眠或其他暂停状态</a:t>
            </a:r>
            <a:r>
              <a:rPr lang="zh-CN" altLang="en-US" dirty="0" smtClean="0"/>
              <a:t>，</a:t>
            </a:r>
            <a:endParaRPr lang="en-US" altLang="zh-CN" dirty="0" smtClean="0"/>
          </a:p>
          <a:p>
            <a:r>
              <a:rPr lang="zh-CN" altLang="en-US" dirty="0" smtClean="0"/>
              <a:t>而</a:t>
            </a:r>
            <a:r>
              <a:rPr lang="zh-CN" altLang="en-US" dirty="0"/>
              <a:t>此时其他的线程通过</a:t>
            </a:r>
            <a:r>
              <a:rPr lang="en-US" altLang="zh-CN" dirty="0"/>
              <a:t>Thread</a:t>
            </a:r>
            <a:r>
              <a:rPr lang="zh-CN" altLang="en-US" dirty="0"/>
              <a:t>的</a:t>
            </a:r>
            <a:r>
              <a:rPr lang="en-US" altLang="zh-CN" dirty="0"/>
              <a:t>interrupt</a:t>
            </a:r>
            <a:r>
              <a:rPr lang="zh-CN" altLang="en-US" dirty="0"/>
              <a:t>方法终止该线程时抛出该异常。</a:t>
            </a:r>
            <a:endParaRPr lang="zh-CN" altLang="en-US" dirty="0"/>
          </a:p>
          <a:p>
            <a:r>
              <a:rPr lang="en-US" altLang="zh-CN" b="1" dirty="0"/>
              <a:t>15</a:t>
            </a:r>
            <a:r>
              <a:rPr lang="zh-CN" altLang="en-US" b="1" dirty="0"/>
              <a:t>、</a:t>
            </a:r>
            <a:r>
              <a:rPr lang="en-US" altLang="zh-CN" b="1" dirty="0" err="1"/>
              <a:t>java.lang.CloneNotSupportedException</a:t>
            </a:r>
            <a:r>
              <a:rPr lang="en-US" altLang="zh-CN" b="1" dirty="0"/>
              <a:t> </a:t>
            </a:r>
            <a:r>
              <a:rPr lang="zh-CN" altLang="en-US" b="1" dirty="0"/>
              <a:t>（不支持克隆异常）</a:t>
            </a:r>
            <a:endParaRPr lang="zh-CN" altLang="en-US" dirty="0"/>
          </a:p>
          <a:p>
            <a:r>
              <a:rPr lang="zh-CN" altLang="en-US" dirty="0"/>
              <a:t>当没有实现</a:t>
            </a:r>
            <a:r>
              <a:rPr lang="en-US" altLang="zh-CN" dirty="0" err="1"/>
              <a:t>Cloneable</a:t>
            </a:r>
            <a:r>
              <a:rPr lang="zh-CN" altLang="en-US" dirty="0"/>
              <a:t>接口或者不支持克隆方法时</a:t>
            </a:r>
            <a:r>
              <a:rPr lang="en-US" altLang="zh-CN" dirty="0"/>
              <a:t>,</a:t>
            </a:r>
            <a:r>
              <a:rPr lang="zh-CN" altLang="en-US" dirty="0"/>
              <a:t>调用其</a:t>
            </a:r>
            <a:r>
              <a:rPr lang="en-US" altLang="zh-CN" dirty="0"/>
              <a:t>clone()</a:t>
            </a:r>
            <a:r>
              <a:rPr lang="zh-CN" altLang="en-US" dirty="0"/>
              <a:t>方法则抛出该异常</a:t>
            </a:r>
            <a:endParaRPr lang="zh-CN" altLang="en-US" dirty="0"/>
          </a:p>
          <a:p>
            <a:r>
              <a:rPr lang="en-US" altLang="zh-CN" b="1" dirty="0"/>
              <a:t>16</a:t>
            </a:r>
            <a:r>
              <a:rPr lang="zh-CN" altLang="en-US" b="1" dirty="0"/>
              <a:t>、</a:t>
            </a:r>
            <a:r>
              <a:rPr lang="en-US" altLang="zh-CN" b="1" dirty="0" err="1"/>
              <a:t>java.lang.OutOfMemoryException</a:t>
            </a:r>
            <a:r>
              <a:rPr lang="en-US" altLang="zh-CN" b="1" dirty="0"/>
              <a:t> </a:t>
            </a:r>
            <a:r>
              <a:rPr lang="zh-CN" altLang="en-US" b="1" dirty="0"/>
              <a:t>（内存不足错误）</a:t>
            </a:r>
            <a:endParaRPr lang="zh-CN" altLang="en-US" dirty="0"/>
          </a:p>
          <a:p>
            <a:r>
              <a:rPr lang="zh-CN" altLang="en-US" dirty="0"/>
              <a:t>当可用内存不足以让</a:t>
            </a:r>
            <a:r>
              <a:rPr lang="en-US" altLang="zh-CN" dirty="0"/>
              <a:t>Java</a:t>
            </a:r>
            <a:r>
              <a:rPr lang="zh-CN" altLang="en-US" dirty="0"/>
              <a:t>虚拟机分配给一个对象时抛出该错误</a:t>
            </a:r>
            <a:endParaRPr lang="zh-CN" altLang="en-US" dirty="0"/>
          </a:p>
          <a:p>
            <a:r>
              <a:rPr lang="en-US" altLang="zh-CN" b="1" dirty="0"/>
              <a:t>17</a:t>
            </a:r>
            <a:r>
              <a:rPr lang="zh-CN" altLang="en-US" b="1" dirty="0"/>
              <a:t>、</a:t>
            </a:r>
            <a:r>
              <a:rPr lang="en-US" altLang="zh-CN" b="1" dirty="0" err="1"/>
              <a:t>java.lang.NoClassDefFoundException</a:t>
            </a:r>
            <a:r>
              <a:rPr lang="en-US" altLang="zh-CN" b="1" dirty="0"/>
              <a:t> </a:t>
            </a:r>
            <a:r>
              <a:rPr lang="zh-CN" altLang="en-US" b="1" dirty="0"/>
              <a:t>（未找到类定义错误）</a:t>
            </a:r>
            <a:endParaRPr lang="zh-CN" altLang="en-US" dirty="0"/>
          </a:p>
          <a:p>
            <a:r>
              <a:rPr lang="zh-CN" altLang="en-US" dirty="0"/>
              <a:t>当</a:t>
            </a:r>
            <a:r>
              <a:rPr lang="en-US" altLang="zh-CN" dirty="0"/>
              <a:t>Java</a:t>
            </a:r>
            <a:r>
              <a:rPr lang="zh-CN" altLang="en-US" dirty="0"/>
              <a:t>虚拟机或者类装载器试图实例化某个类，而找不到该类的定义时抛出该错误</a:t>
            </a:r>
            <a:endParaRPr lang="zh-CN" altLang="en-US" dirty="0"/>
          </a:p>
          <a:p>
            <a:pPr marL="0" indent="0">
              <a:buNone/>
            </a:pPr>
            <a:endParaRPr lang="en-US" altLang="zh-CN" sz="28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99060" y="105410"/>
            <a:ext cx="10515600" cy="1100118"/>
          </a:xfrm>
        </p:spPr>
        <p:txBody>
          <a:bodyPr>
            <a:normAutofit/>
          </a:bodyPr>
          <a:lstStyle/>
          <a:p>
            <a:r>
              <a:rPr lang="en-US" altLang="zh-CN" dirty="0"/>
              <a:t>Error</a:t>
            </a:r>
            <a:r>
              <a:rPr lang="zh-CN" altLang="en-US" dirty="0"/>
              <a:t>类 </a:t>
            </a:r>
            <a:endParaRPr lang="zh-CN" altLang="en-US" dirty="0" smtClean="0"/>
          </a:p>
        </p:txBody>
      </p:sp>
      <p:sp>
        <p:nvSpPr>
          <p:cNvPr id="5" name="对角圆角矩形 41"/>
          <p:cNvSpPr/>
          <p:nvPr/>
        </p:nvSpPr>
        <p:spPr>
          <a:xfrm>
            <a:off x="1342678" y="2902414"/>
            <a:ext cx="3024336" cy="3496112"/>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grpSp>
        <p:nvGrpSpPr>
          <p:cNvPr id="6" name="组合 4"/>
          <p:cNvGrpSpPr/>
          <p:nvPr/>
        </p:nvGrpSpPr>
        <p:grpSpPr>
          <a:xfrm>
            <a:off x="1925796" y="1657239"/>
            <a:ext cx="1603489" cy="1360959"/>
            <a:chOff x="7109111" y="2548965"/>
            <a:chExt cx="2397222" cy="2093640"/>
          </a:xfrm>
        </p:grpSpPr>
        <p:grpSp>
          <p:nvGrpSpPr>
            <p:cNvPr id="7" name="组合 5"/>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0"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11"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8" name="Freeform 7"/>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endParaRPr>
            </a:p>
          </p:txBody>
        </p:sp>
        <p:sp>
          <p:nvSpPr>
            <p:cNvPr id="9" name="TextBox 17"/>
            <p:cNvSpPr txBox="1"/>
            <p:nvPr/>
          </p:nvSpPr>
          <p:spPr>
            <a:xfrm>
              <a:off x="7802580" y="3142961"/>
              <a:ext cx="1010286" cy="568164"/>
            </a:xfrm>
            <a:prstGeom prst="rect">
              <a:avLst/>
            </a:prstGeom>
            <a:noFill/>
          </p:spPr>
          <p:txBody>
            <a:bodyPr wrap="square" rtlCol="0">
              <a:spAutoFit/>
            </a:bodyPr>
            <a:lstStyle/>
            <a:p>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sp>
        <p:nvSpPr>
          <p:cNvPr id="12" name="矩形 30"/>
          <p:cNvSpPr>
            <a:spLocks noChangeArrowheads="1"/>
          </p:cNvSpPr>
          <p:nvPr/>
        </p:nvSpPr>
        <p:spPr bwMode="auto">
          <a:xfrm>
            <a:off x="1702718" y="3497748"/>
            <a:ext cx="2232248" cy="2139041"/>
          </a:xfrm>
          <a:prstGeom prst="rect">
            <a:avLst/>
          </a:prstGeom>
          <a:noFill/>
          <a:ln w="9525">
            <a:noFill/>
            <a:miter lim="800000"/>
          </a:ln>
        </p:spPr>
        <p:txBody>
          <a:bodyPr wrap="square" lIns="137153" tIns="68577" rIns="137153" bIns="68577">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Error</a:t>
            </a:r>
            <a:r>
              <a:rPr lang="zh-CN" altLang="en-US" sz="1600" dirty="0">
                <a:latin typeface="微软雅黑" panose="020B0503020204020204" pitchFamily="34" charset="-122"/>
                <a:ea typeface="微软雅黑" panose="020B0503020204020204" pitchFamily="34" charset="-122"/>
              </a:rPr>
              <a:t>类表示</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运行时产生的系统内部错误或资源耗尽等严重错误</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对角圆角矩形 27"/>
          <p:cNvSpPr/>
          <p:nvPr/>
        </p:nvSpPr>
        <p:spPr>
          <a:xfrm>
            <a:off x="5426478" y="2856248"/>
            <a:ext cx="3024336" cy="3496112"/>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grpSp>
        <p:nvGrpSpPr>
          <p:cNvPr id="14" name="组合 12"/>
          <p:cNvGrpSpPr/>
          <p:nvPr/>
        </p:nvGrpSpPr>
        <p:grpSpPr>
          <a:xfrm>
            <a:off x="6150621" y="1611073"/>
            <a:ext cx="1603489" cy="1360959"/>
            <a:chOff x="7109111" y="2548965"/>
            <a:chExt cx="2397222" cy="2093640"/>
          </a:xfrm>
        </p:grpSpPr>
        <p:grpSp>
          <p:nvGrpSpPr>
            <p:cNvPr id="15" name="组合 13"/>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8"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19"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16" name="Freeform 7"/>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adFill>
              <a:gsLst>
                <a:gs pos="100000">
                  <a:srgbClr val="0090F2"/>
                </a:gs>
                <a:gs pos="0">
                  <a:srgbClr val="00B0F0"/>
                </a:gs>
              </a:gsLst>
              <a:lin ang="5400000" scaled="1"/>
            </a:gradFill>
            <a:ln w="28575" cap="flat">
              <a:gradFill>
                <a:gsLst>
                  <a:gs pos="0">
                    <a:srgbClr val="0090F2"/>
                  </a:gs>
                  <a:gs pos="100000">
                    <a:srgbClr val="00B0F0"/>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dirty="0">
                <a:solidFill>
                  <a:prstClr val="black"/>
                </a:solidFill>
              </a:endParaRPr>
            </a:p>
          </p:txBody>
        </p:sp>
        <p:sp>
          <p:nvSpPr>
            <p:cNvPr id="17" name="TextBox 32"/>
            <p:cNvSpPr txBox="1"/>
            <p:nvPr/>
          </p:nvSpPr>
          <p:spPr>
            <a:xfrm>
              <a:off x="7802580" y="3142961"/>
              <a:ext cx="1010286" cy="568164"/>
            </a:xfrm>
            <a:prstGeom prst="rect">
              <a:avLst/>
            </a:prstGeom>
            <a:noFill/>
          </p:spPr>
          <p:txBody>
            <a:bodyPr wrap="square" rtlCol="0">
              <a:spAutoFit/>
            </a:bodyPr>
            <a:lstStyle/>
            <a:p>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20" name="矩形 30"/>
          <p:cNvSpPr>
            <a:spLocks noChangeArrowheads="1"/>
          </p:cNvSpPr>
          <p:nvPr/>
        </p:nvSpPr>
        <p:spPr bwMode="auto">
          <a:xfrm>
            <a:off x="5836242" y="3242604"/>
            <a:ext cx="2232248" cy="2089797"/>
          </a:xfrm>
          <a:prstGeom prst="rect">
            <a:avLst/>
          </a:prstGeom>
          <a:noFill/>
          <a:ln w="9525">
            <a:noFill/>
            <a:miter lim="800000"/>
          </a:ln>
        </p:spPr>
        <p:txBody>
          <a:bodyPr wrap="square" lIns="137153" tIns="68577" rIns="137153" bIns="68577">
            <a:spAutoFit/>
          </a:bodyPr>
          <a:lstStyle/>
          <a:p>
            <a:r>
              <a:rPr lang="zh-CN" altLang="en-US" sz="1600" dirty="0">
                <a:latin typeface="微软雅黑" panose="020B0503020204020204" pitchFamily="34" charset="-122"/>
                <a:ea typeface="微软雅黑" panose="020B0503020204020204" pitchFamily="34" charset="-122"/>
              </a:rPr>
              <a:t>这种错误通常是程序无法控制和解决的，如果发生这种错误，通常的做法是通知用户并中止程序的执行。</a:t>
            </a:r>
            <a:endParaRPr lang="zh-CN" altLang="en-US" sz="1600" dirty="0">
              <a:latin typeface="微软雅黑" panose="020B0503020204020204" pitchFamily="34" charset="-122"/>
              <a:ea typeface="微软雅黑" panose="020B0503020204020204" pitchFamily="34" charset="-122"/>
            </a:endParaRPr>
          </a:p>
          <a:p>
            <a:pPr>
              <a:lnSpc>
                <a:spcPct val="130000"/>
              </a:lnSpc>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2" name="Picture 20" descr="C:\Users\lenovo\Desktop\办公图标\icon\人员.png"/>
          <p:cNvPicPr>
            <a:picLocks noChangeAspect="1" noChangeArrowheads="1"/>
          </p:cNvPicPr>
          <p:nvPr/>
        </p:nvPicPr>
        <p:blipFill>
          <a:blip r:embed="rId1" cstate="print"/>
          <a:srcRect/>
          <a:stretch>
            <a:fillRect/>
          </a:stretch>
        </p:blipFill>
        <p:spPr bwMode="auto">
          <a:xfrm>
            <a:off x="2432051" y="1982835"/>
            <a:ext cx="590979" cy="590979"/>
          </a:xfrm>
          <a:prstGeom prst="rect">
            <a:avLst/>
          </a:prstGeom>
          <a:noFill/>
        </p:spPr>
      </p:pic>
      <p:pic>
        <p:nvPicPr>
          <p:cNvPr id="23" name="Picture 20" descr="C:\Users\lenovo\Desktop\办公图标\icon\人员.png"/>
          <p:cNvPicPr>
            <a:picLocks noChangeAspect="1" noChangeArrowheads="1"/>
          </p:cNvPicPr>
          <p:nvPr/>
        </p:nvPicPr>
        <p:blipFill>
          <a:blip r:embed="rId1" cstate="print"/>
          <a:srcRect/>
          <a:stretch>
            <a:fillRect/>
          </a:stretch>
        </p:blipFill>
        <p:spPr bwMode="auto">
          <a:xfrm>
            <a:off x="6643156" y="1997197"/>
            <a:ext cx="590979" cy="59097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p:tgtEl>
                                          <p:spTgt spid="12"/>
                                        </p:tgtEl>
                                        <p:attrNameLst>
                                          <p:attrName>ppt_y</p:attrName>
                                        </p:attrNameLst>
                                      </p:cBhvr>
                                      <p:tavLst>
                                        <p:tav tm="0">
                                          <p:val>
                                            <p:strVal val="#ppt_y-#ppt_h*1.125000"/>
                                          </p:val>
                                        </p:tav>
                                        <p:tav tm="100000">
                                          <p:val>
                                            <p:strVal val="#ppt_y"/>
                                          </p:val>
                                        </p:tav>
                                      </p:tavLst>
                                    </p:anim>
                                    <p:animEffect transition="in" filter="wipe(down)">
                                      <p:cBhvr>
                                        <p:cTn id="17" dur="1000"/>
                                        <p:tgtEl>
                                          <p:spTgt spid="1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5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3000"/>
                            </p:stCondLst>
                            <p:childTnLst>
                              <p:par>
                                <p:cTn id="28" presetID="1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1000"/>
                                        <p:tgtEl>
                                          <p:spTgt spid="20"/>
                                        </p:tgtEl>
                                        <p:attrNameLst>
                                          <p:attrName>ppt_y</p:attrName>
                                        </p:attrNameLst>
                                      </p:cBhvr>
                                      <p:tavLst>
                                        <p:tav tm="0">
                                          <p:val>
                                            <p:strVal val="#ppt_y-#ppt_h*1.125000"/>
                                          </p:val>
                                        </p:tav>
                                        <p:tav tm="100000">
                                          <p:val>
                                            <p:strVal val="#ppt_y"/>
                                          </p:val>
                                        </p:tav>
                                      </p:tavLst>
                                    </p:anim>
                                    <p:animEffect transition="in" filter="wipe(down)">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normAutofit/>
          </a:bodyPr>
          <a:lstStyle/>
          <a:p>
            <a:r>
              <a:rPr lang="zh-CN" altLang="en-US" dirty="0" smtClean="0"/>
              <a:t>常见的错误类</a:t>
            </a:r>
            <a:endParaRPr lang="zh-CN" altLang="en-US" dirty="0" smtClean="0"/>
          </a:p>
        </p:txBody>
      </p:sp>
      <p:sp>
        <p:nvSpPr>
          <p:cNvPr id="44035" name="Rectangle 3"/>
          <p:cNvSpPr>
            <a:spLocks noGrp="1" noRot="1" noChangeArrowheads="1"/>
          </p:cNvSpPr>
          <p:nvPr>
            <p:ph idx="1"/>
          </p:nvPr>
        </p:nvSpPr>
        <p:spPr>
          <a:xfrm>
            <a:off x="402167" y="1868489"/>
            <a:ext cx="11387667" cy="1984375"/>
          </a:xfrm>
        </p:spPr>
        <p:txBody>
          <a:bodyPr/>
          <a:lstStyle/>
          <a:p>
            <a:pPr>
              <a:lnSpc>
                <a:spcPct val="90000"/>
              </a:lnSpc>
            </a:pPr>
            <a:r>
              <a:rPr lang="en-US" altLang="zh-CN" sz="2800" dirty="0" err="1" smtClean="0">
                <a:latin typeface="Times New Roman" panose="02020603050405020304" pitchFamily="18" charset="0"/>
              </a:rPr>
              <a:t>NoClassDefFoundError</a:t>
            </a:r>
            <a:endParaRPr lang="en-US" altLang="zh-CN" sz="2800" dirty="0" smtClean="0">
              <a:latin typeface="Times New Roman" panose="02020603050405020304" pitchFamily="18" charset="0"/>
            </a:endParaRPr>
          </a:p>
          <a:p>
            <a:pPr>
              <a:lnSpc>
                <a:spcPct val="90000"/>
              </a:lnSpc>
            </a:pPr>
            <a:r>
              <a:rPr lang="en-US" altLang="zh-CN" sz="2800" dirty="0" err="1" smtClean="0">
                <a:latin typeface="Times New Roman" panose="02020603050405020304" pitchFamily="18" charset="0"/>
              </a:rPr>
              <a:t>OutOfMemoryError</a:t>
            </a:r>
            <a:endParaRPr lang="en-US" altLang="zh-CN" sz="2800" dirty="0" smtClean="0">
              <a:latin typeface="Times New Roman" panose="02020603050405020304" pitchFamily="18" charset="0"/>
            </a:endParaRPr>
          </a:p>
          <a:p>
            <a:pPr>
              <a:lnSpc>
                <a:spcPct val="90000"/>
              </a:lnSpc>
            </a:pPr>
            <a:r>
              <a:rPr lang="en-US" altLang="zh-CN" sz="2800" dirty="0" err="1" smtClean="0">
                <a:latin typeface="Times New Roman" panose="02020603050405020304" pitchFamily="18" charset="0"/>
              </a:rPr>
              <a:t>VirtualMachineError</a:t>
            </a:r>
            <a:endParaRPr lang="en-US" altLang="zh-CN" sz="28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修订履历</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838200" y="1825625"/>
          <a:ext cx="10515600" cy="2225040"/>
        </p:xfrm>
        <a:graphic>
          <a:graphicData uri="http://schemas.openxmlformats.org/drawingml/2006/table">
            <a:tbl>
              <a:tblPr firstRow="1" bandRow="1">
                <a:tableStyleId>{BDBED569-4797-4DF1-A0F4-6AAB3CD982D8}</a:tableStyleId>
              </a:tblPr>
              <a:tblGrid>
                <a:gridCol w="1066031"/>
                <a:gridCol w="1488440"/>
                <a:gridCol w="1854835"/>
                <a:gridCol w="6106294"/>
              </a:tblGrid>
              <a:tr h="370840">
                <a:tc>
                  <a:txBody>
                    <a:bodyPr/>
                    <a:lstStyle/>
                    <a:p>
                      <a:r>
                        <a:rPr lang="zh-CN" altLang="en-US" b="1" dirty="0"/>
                        <a:t>版本</a:t>
                      </a:r>
                      <a:endParaRPr lang="zh-CN" altLang="en-US" b="1" dirty="0"/>
                    </a:p>
                  </a:txBody>
                  <a:tcPr>
                    <a:solidFill>
                      <a:schemeClr val="bg1">
                        <a:lumMod val="95000"/>
                      </a:schemeClr>
                    </a:solidFill>
                  </a:tcPr>
                </a:tc>
                <a:tc>
                  <a:txBody>
                    <a:bodyPr/>
                    <a:lstStyle/>
                    <a:p>
                      <a:r>
                        <a:rPr lang="zh-CN" altLang="en-US" b="1" dirty="0"/>
                        <a:t>修订内容</a:t>
                      </a:r>
                      <a:endParaRPr lang="zh-CN" altLang="en-US" b="1" dirty="0"/>
                    </a:p>
                  </a:txBody>
                  <a:tcPr>
                    <a:solidFill>
                      <a:schemeClr val="bg1">
                        <a:lumMod val="95000"/>
                      </a:schemeClr>
                    </a:solidFill>
                  </a:tcPr>
                </a:tc>
                <a:tc>
                  <a:txBody>
                    <a:bodyPr/>
                    <a:lstStyle/>
                    <a:p>
                      <a:pPr>
                        <a:buNone/>
                      </a:pPr>
                      <a:r>
                        <a:rPr lang="zh-CN" altLang="en-US" b="1" dirty="0"/>
                        <a:t>修订者</a:t>
                      </a:r>
                      <a:endParaRPr lang="zh-CN" altLang="en-US" b="1" dirty="0"/>
                    </a:p>
                  </a:txBody>
                  <a:tcPr>
                    <a:solidFill>
                      <a:schemeClr val="bg1">
                        <a:lumMod val="95000"/>
                      </a:schemeClr>
                    </a:solidFill>
                  </a:tcPr>
                </a:tc>
                <a:tc>
                  <a:txBody>
                    <a:bodyPr/>
                    <a:lstStyle/>
                    <a:p>
                      <a:pPr>
                        <a:buNone/>
                      </a:pPr>
                      <a:r>
                        <a:rPr lang="zh-CN" altLang="en-US" b="1" dirty="0"/>
                        <a:t>修订时间</a:t>
                      </a:r>
                      <a:endParaRPr lang="zh-CN" altLang="en-US" b="1" dirty="0"/>
                    </a:p>
                  </a:txBody>
                  <a:tcPr>
                    <a:solidFill>
                      <a:schemeClr val="bg1">
                        <a:lumMod val="95000"/>
                      </a:schemeClr>
                    </a:solidFill>
                  </a:tcPr>
                </a:tc>
              </a:tr>
              <a:tr h="370840">
                <a:tc>
                  <a:txBody>
                    <a:bodyPr/>
                    <a:lstStyle/>
                    <a:p>
                      <a:r>
                        <a:rPr lang="en-US" altLang="zh-CN" dirty="0" smtClean="0"/>
                        <a:t>0.1</a:t>
                      </a:r>
                      <a:endParaRPr lang="en-US" altLang="zh-CN" dirty="0"/>
                    </a:p>
                  </a:txBody>
                  <a:tcPr/>
                </a:tc>
                <a:tc>
                  <a:txBody>
                    <a:bodyPr/>
                    <a:lstStyle/>
                    <a:p>
                      <a:r>
                        <a:rPr lang="zh-CN" altLang="en-US" smtClean="0"/>
                        <a:t>习题整理</a:t>
                      </a:r>
                      <a:endParaRPr lang="zh-CN" altLang="en-US" dirty="0"/>
                    </a:p>
                  </a:txBody>
                  <a:tcPr/>
                </a:tc>
                <a:tc>
                  <a:txBody>
                    <a:bodyPr/>
                    <a:lstStyle/>
                    <a:p>
                      <a:r>
                        <a:rPr lang="zh-CN" altLang="en-US" dirty="0" smtClean="0"/>
                        <a:t>李红</a:t>
                      </a:r>
                      <a:endParaRPr lang="zh-CN" altLang="en-US" dirty="0"/>
                    </a:p>
                  </a:txBody>
                  <a:tcPr/>
                </a:tc>
                <a:tc>
                  <a:txBody>
                    <a:bodyPr/>
                    <a:lstStyle/>
                    <a:p>
                      <a:r>
                        <a:rPr lang="en-US" altLang="zh-CN" dirty="0" smtClean="0"/>
                        <a:t>2020/4/30</a:t>
                      </a:r>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r h="370840">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p>
                  </a:txBody>
                  <a:tcPr/>
                </a:tc>
              </a:tr>
              <a:tr h="370840">
                <a:tc>
                  <a:txBody>
                    <a:bodyPr/>
                    <a:lstStyle/>
                    <a:p>
                      <a:endParaRPr lang="zh-CN" altLang="en-US" dirty="0"/>
                    </a:p>
                  </a:txBody>
                  <a:tcPr/>
                </a:tc>
                <a:tc>
                  <a:txBody>
                    <a:bodyPr/>
                    <a:lstStyle/>
                    <a:p>
                      <a:endParaRPr lang="zh-CN" altLang="en-US" dirty="0"/>
                    </a:p>
                  </a:txBody>
                  <a:tcPr/>
                </a:tc>
                <a:tc>
                  <a:txBody>
                    <a:bodyPr/>
                    <a:lstStyle/>
                    <a:p>
                      <a:pPr>
                        <a:buNone/>
                      </a:pPr>
                      <a:endParaRPr lang="zh-CN" altLang="en-US" dirty="0"/>
                    </a:p>
                  </a:txBody>
                  <a:tcPr/>
                </a:tc>
                <a:tc>
                  <a:txBody>
                    <a:bodyPr/>
                    <a:lstStyle/>
                    <a:p>
                      <a:pPr>
                        <a:buNone/>
                      </a:pP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a:t>
            </a:r>
            <a:r>
              <a:rPr lang="zh-CN" altLang="en-US" dirty="0" smtClean="0"/>
              <a:t>异常</a:t>
            </a:r>
            <a:r>
              <a:rPr lang="zh-CN" altLang="en-US"/>
              <a:t>与</a:t>
            </a:r>
            <a:r>
              <a:rPr lang="zh-CN" altLang="en-US" smtClean="0"/>
              <a:t>非检查异常</a:t>
            </a:r>
            <a:endParaRPr lang="zh-CN" altLang="en-US" dirty="0"/>
          </a:p>
        </p:txBody>
      </p:sp>
      <p:grpSp>
        <p:nvGrpSpPr>
          <p:cNvPr id="40" name="组合 39"/>
          <p:cNvGrpSpPr/>
          <p:nvPr/>
        </p:nvGrpSpPr>
        <p:grpSpPr>
          <a:xfrm>
            <a:off x="4083308" y="2349405"/>
            <a:ext cx="6397399" cy="1065769"/>
            <a:chOff x="3980318" y="1721089"/>
            <a:chExt cx="6397399" cy="1065769"/>
          </a:xfrm>
        </p:grpSpPr>
        <p:cxnSp>
          <p:nvCxnSpPr>
            <p:cNvPr id="41" name="直接连接符 40"/>
            <p:cNvCxnSpPr/>
            <p:nvPr/>
          </p:nvCxnSpPr>
          <p:spPr>
            <a:xfrm>
              <a:off x="3980318" y="2251530"/>
              <a:ext cx="12287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左中括号 41"/>
            <p:cNvSpPr/>
            <p:nvPr/>
          </p:nvSpPr>
          <p:spPr>
            <a:xfrm>
              <a:off x="5264605" y="1744778"/>
              <a:ext cx="123825" cy="1042080"/>
            </a:xfrm>
            <a:prstGeom prst="leftBracke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mn-ea"/>
              </a:endParaRPr>
            </a:p>
          </p:txBody>
        </p:sp>
        <p:sp>
          <p:nvSpPr>
            <p:cNvPr id="43" name="Rectangle 5"/>
            <p:cNvSpPr/>
            <p:nvPr/>
          </p:nvSpPr>
          <p:spPr bwMode="auto">
            <a:xfrm>
              <a:off x="5580519" y="1721089"/>
              <a:ext cx="4797198"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en-US" altLang="zh-CN" sz="1600" dirty="0" err="1">
                  <a:ea typeface="楷体_GB2312" pitchFamily="49" charset="-122"/>
                </a:rPr>
                <a:t>RuntimeException</a:t>
              </a:r>
              <a:r>
                <a:rPr lang="zh-CN" altLang="en-US" sz="1600" dirty="0">
                  <a:ea typeface="楷体_GB2312" pitchFamily="49" charset="-122"/>
                </a:rPr>
                <a:t>类及其子类被称为“运行时异常”</a:t>
              </a:r>
              <a:endParaRPr lang="zh-CN" altLang="en-US" sz="1600" dirty="0">
                <a:ea typeface="楷体_GB2312" pitchFamily="49" charset="-122"/>
              </a:endParaRPr>
            </a:p>
            <a:p>
              <a:pPr lvl="1"/>
              <a:r>
                <a:rPr lang="zh-CN" altLang="en-US" sz="1600" dirty="0">
                  <a:ea typeface="楷体_GB2312" pitchFamily="49" charset="-122"/>
                </a:rPr>
                <a:t>一般发生在</a:t>
              </a:r>
              <a:r>
                <a:rPr lang="en-US" altLang="zh-CN" sz="1600" dirty="0">
                  <a:ea typeface="楷体_GB2312" pitchFamily="49" charset="-122"/>
                </a:rPr>
                <a:t>JRE</a:t>
              </a:r>
              <a:r>
                <a:rPr lang="zh-CN" altLang="en-US" sz="1600" dirty="0">
                  <a:ea typeface="楷体_GB2312" pitchFamily="49" charset="-122"/>
                </a:rPr>
                <a:t>内部</a:t>
              </a:r>
              <a:endParaRPr lang="zh-CN" altLang="en-US" sz="1600" dirty="0">
                <a:ea typeface="楷体_GB2312" pitchFamily="49" charset="-122"/>
              </a:endParaRPr>
            </a:p>
            <a:p>
              <a:pPr lvl="1"/>
              <a:r>
                <a:rPr lang="zh-CN" altLang="en-US" sz="1600" dirty="0">
                  <a:ea typeface="楷体_GB2312" pitchFamily="49" charset="-122"/>
                </a:rPr>
                <a:t>也称</a:t>
              </a:r>
              <a:r>
                <a:rPr lang="zh-CN" altLang="en-US" sz="1600" dirty="0" smtClean="0">
                  <a:ea typeface="楷体_GB2312" pitchFamily="49" charset="-122"/>
                </a:rPr>
                <a:t>“非检查异常”</a:t>
              </a:r>
              <a:endParaRPr lang="zh-CN" altLang="en-US" sz="1600" dirty="0">
                <a:ea typeface="楷体_GB2312" pitchFamily="49" charset="-122"/>
              </a:endParaRPr>
            </a:p>
            <a:p>
              <a:pPr lvl="1"/>
              <a:r>
                <a:rPr lang="zh-CN" altLang="en-US" sz="1600" dirty="0">
                  <a:ea typeface="楷体_GB2312" pitchFamily="49" charset="-122"/>
                </a:rPr>
                <a:t>如</a:t>
              </a:r>
              <a:r>
                <a:rPr lang="en-US" altLang="zh-CN" sz="1600" dirty="0" err="1" smtClean="0">
                  <a:ea typeface="楷体_GB2312" pitchFamily="49" charset="-122"/>
                </a:rPr>
                <a:t>NullPointerException</a:t>
              </a:r>
              <a:r>
                <a:rPr lang="zh-CN" altLang="en-US" sz="1600" dirty="0" smtClean="0">
                  <a:ea typeface="楷体_GB2312" pitchFamily="49" charset="-122"/>
                </a:rPr>
                <a:t>、</a:t>
              </a:r>
              <a:r>
                <a:rPr lang="en-US" altLang="zh-CN" sz="1600" dirty="0">
                  <a:ea typeface="楷体_GB2312" pitchFamily="49" charset="-122"/>
                </a:rPr>
                <a:t> </a:t>
              </a:r>
              <a:r>
                <a:rPr lang="en-US" altLang="zh-CN" sz="1600" dirty="0" err="1">
                  <a:ea typeface="楷体_GB2312" pitchFamily="49" charset="-122"/>
                </a:rPr>
                <a:t>ArithmeticException</a:t>
              </a:r>
              <a:r>
                <a:rPr lang="zh-CN" altLang="en-US" sz="1600" dirty="0">
                  <a:ea typeface="楷体_GB2312" pitchFamily="49" charset="-122"/>
                </a:rPr>
                <a:t>、</a:t>
              </a:r>
              <a:r>
                <a:rPr lang="en-US" altLang="zh-CN" sz="1600" dirty="0" err="1">
                  <a:ea typeface="楷体_GB2312" pitchFamily="49" charset="-122"/>
                </a:rPr>
                <a:t>ArrayIndexOutOfBoundsException</a:t>
              </a:r>
              <a:endParaRPr lang="en-US" altLang="zh-CN" sz="1600" dirty="0" smtClean="0">
                <a:ea typeface="楷体_GB2312" pitchFamily="49" charset="-122"/>
              </a:endParaRPr>
            </a:p>
            <a:p>
              <a:pPr lvl="1"/>
              <a:r>
                <a:rPr lang="zh-CN" altLang="en-US" sz="1600" dirty="0">
                  <a:ea typeface="楷体_GB2312" pitchFamily="49" charset="-122"/>
                </a:rPr>
                <a:t>非检查性异常一般是程序代码写的不够严谨而导致的问题，可以通过修改代码来规避</a:t>
              </a:r>
              <a:endParaRPr lang="en-US" altLang="zh-CN" sz="1600" dirty="0">
                <a:ea typeface="楷体_GB2312" pitchFamily="49" charset="-122"/>
              </a:endParaRPr>
            </a:p>
          </p:txBody>
        </p:sp>
      </p:grpSp>
      <p:sp>
        <p:nvSpPr>
          <p:cNvPr id="44" name="椭圆 43"/>
          <p:cNvSpPr/>
          <p:nvPr/>
        </p:nvSpPr>
        <p:spPr bwMode="blackWhite">
          <a:xfrm>
            <a:off x="3621792" y="4690455"/>
            <a:ext cx="1256192" cy="1256192"/>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a:solidFill>
                <a:schemeClr val="lt1"/>
              </a:solidFill>
            </a:endParaRPr>
          </a:p>
        </p:txBody>
      </p:sp>
      <p:sp>
        <p:nvSpPr>
          <p:cNvPr id="46" name="椭圆 45"/>
          <p:cNvSpPr/>
          <p:nvPr/>
        </p:nvSpPr>
        <p:spPr bwMode="blackWhite">
          <a:xfrm>
            <a:off x="3514929" y="2291438"/>
            <a:ext cx="1256192" cy="1256192"/>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a:solidFill>
                <a:schemeClr val="lt1"/>
              </a:solidFill>
            </a:endParaRPr>
          </a:p>
        </p:txBody>
      </p:sp>
      <p:sp>
        <p:nvSpPr>
          <p:cNvPr id="47" name="椭圆 46"/>
          <p:cNvSpPr/>
          <p:nvPr/>
        </p:nvSpPr>
        <p:spPr bwMode="blackWhite">
          <a:xfrm>
            <a:off x="1102861" y="2938632"/>
            <a:ext cx="2271710" cy="2271710"/>
          </a:xfrm>
          <a:prstGeom prst="ellipse">
            <a:avLst/>
          </a:prstGeom>
          <a:solidFill>
            <a:schemeClr val="bg1">
              <a:lumMod val="85000"/>
            </a:schemeClr>
          </a:solidFill>
          <a:ln>
            <a:noFill/>
          </a:ln>
          <a:effectLst>
            <a:innerShdw blurRad="2286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a:solidFill>
                <a:schemeClr val="lt1"/>
              </a:solidFill>
            </a:endParaRPr>
          </a:p>
        </p:txBody>
      </p:sp>
      <p:cxnSp>
        <p:nvCxnSpPr>
          <p:cNvPr id="49" name="直接连接符 48"/>
          <p:cNvCxnSpPr/>
          <p:nvPr/>
        </p:nvCxnSpPr>
        <p:spPr>
          <a:xfrm>
            <a:off x="3087409" y="2645054"/>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2929597" y="2912840"/>
            <a:ext cx="584200" cy="350838"/>
            <a:chOff x="2132468" y="2251530"/>
            <a:chExt cx="584200" cy="350838"/>
          </a:xfrm>
        </p:grpSpPr>
        <p:cxnSp>
          <p:nvCxnSpPr>
            <p:cNvPr id="51" name="直接连接符 50"/>
            <p:cNvCxnSpPr/>
            <p:nvPr/>
          </p:nvCxnSpPr>
          <p:spPr bwMode="auto">
            <a:xfrm flipV="1">
              <a:off x="2132468" y="2251530"/>
              <a:ext cx="265112" cy="3508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a:off x="2389643" y="2251530"/>
              <a:ext cx="3270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3660041" y="2447315"/>
            <a:ext cx="958850" cy="958850"/>
            <a:chOff x="2862912" y="1786005"/>
            <a:chExt cx="958850" cy="958850"/>
          </a:xfrm>
        </p:grpSpPr>
        <p:sp>
          <p:nvSpPr>
            <p:cNvPr id="54" name="椭圆 53"/>
            <p:cNvSpPr/>
            <p:nvPr/>
          </p:nvSpPr>
          <p:spPr bwMode="auto">
            <a:xfrm>
              <a:off x="2862912" y="1786005"/>
              <a:ext cx="958850" cy="95885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dirty="0">
                <a:solidFill>
                  <a:prstClr val="black"/>
                </a:solidFill>
              </a:endParaRPr>
            </a:p>
          </p:txBody>
        </p:sp>
        <p:sp>
          <p:nvSpPr>
            <p:cNvPr id="55" name="文本框 11"/>
            <p:cNvSpPr txBox="1"/>
            <p:nvPr/>
          </p:nvSpPr>
          <p:spPr>
            <a:xfrm>
              <a:off x="2942227" y="1980923"/>
              <a:ext cx="800219" cy="584775"/>
            </a:xfrm>
            <a:prstGeom prst="rect">
              <a:avLst/>
            </a:prstGeom>
            <a:noFill/>
          </p:spPr>
          <p:txBody>
            <a:bodyPr wrap="none" rtlCol="0">
              <a:spAutoFit/>
            </a:bodyPr>
            <a:lstStyle/>
            <a:p>
              <a:pPr algn="ctr">
                <a:spcBef>
                  <a:spcPct val="0"/>
                </a:spcBef>
              </a:pPr>
              <a:r>
                <a:rPr lang="zh-CN" altLang="en-US" sz="1600" dirty="0" smtClean="0"/>
                <a:t>非检查</a:t>
              </a:r>
              <a:endParaRPr lang="en-US" altLang="zh-CN" sz="1600" dirty="0" smtClean="0"/>
            </a:p>
            <a:p>
              <a:pPr algn="ctr">
                <a:spcBef>
                  <a:spcPct val="0"/>
                </a:spcBef>
              </a:pPr>
              <a:r>
                <a:rPr lang="zh-CN" altLang="en-US" sz="1600" dirty="0" smtClean="0"/>
                <a:t>异常</a:t>
              </a:r>
              <a:endParaRPr lang="zh-CN" altLang="en-US" sz="1600" b="1" dirty="0">
                <a:solidFill>
                  <a:schemeClr val="accent2"/>
                </a:solidFill>
                <a:sym typeface="微软雅黑" panose="020B0503020204020204" pitchFamily="34" charset="-122"/>
              </a:endParaRPr>
            </a:p>
          </p:txBody>
        </p:sp>
      </p:grpSp>
      <p:grpSp>
        <p:nvGrpSpPr>
          <p:cNvPr id="59" name="组合 58"/>
          <p:cNvGrpSpPr/>
          <p:nvPr/>
        </p:nvGrpSpPr>
        <p:grpSpPr>
          <a:xfrm>
            <a:off x="3777619" y="4822105"/>
            <a:ext cx="957262" cy="958850"/>
            <a:chOff x="3224213" y="4823962"/>
            <a:chExt cx="957262" cy="958850"/>
          </a:xfrm>
        </p:grpSpPr>
        <p:sp>
          <p:nvSpPr>
            <p:cNvPr id="60" name="椭圆 59"/>
            <p:cNvSpPr/>
            <p:nvPr/>
          </p:nvSpPr>
          <p:spPr bwMode="auto">
            <a:xfrm>
              <a:off x="3224213" y="4823962"/>
              <a:ext cx="957262" cy="958850"/>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lstStyle/>
            <a:p>
              <a:endParaRPr lang="zh-CN" altLang="en-US" dirty="0">
                <a:solidFill>
                  <a:prstClr val="black"/>
                </a:solidFill>
              </a:endParaRPr>
            </a:p>
          </p:txBody>
        </p:sp>
        <p:sp>
          <p:nvSpPr>
            <p:cNvPr id="61" name="文本框 19"/>
            <p:cNvSpPr txBox="1"/>
            <p:nvPr/>
          </p:nvSpPr>
          <p:spPr>
            <a:xfrm>
              <a:off x="3411939" y="5028020"/>
              <a:ext cx="595035" cy="584775"/>
            </a:xfrm>
            <a:prstGeom prst="rect">
              <a:avLst/>
            </a:prstGeom>
            <a:noFill/>
          </p:spPr>
          <p:txBody>
            <a:bodyPr wrap="none" rtlCol="0">
              <a:spAutoFit/>
            </a:bodyPr>
            <a:lstStyle/>
            <a:p>
              <a:pPr algn="ctr">
                <a:spcBef>
                  <a:spcPct val="0"/>
                </a:spcBef>
              </a:pPr>
              <a:r>
                <a:rPr lang="zh-CN" altLang="en-US" sz="1600" dirty="0" smtClean="0"/>
                <a:t>检查</a:t>
              </a:r>
              <a:endParaRPr lang="en-US" altLang="zh-CN" sz="1600" dirty="0" smtClean="0"/>
            </a:p>
            <a:p>
              <a:pPr algn="ctr">
                <a:spcBef>
                  <a:spcPct val="0"/>
                </a:spcBef>
              </a:pPr>
              <a:r>
                <a:rPr lang="zh-CN" altLang="en-US" sz="1600" dirty="0" smtClean="0"/>
                <a:t>异</a:t>
              </a:r>
              <a:r>
                <a:rPr lang="zh-CN" altLang="en-US" sz="1600" dirty="0"/>
                <a:t>常</a:t>
              </a:r>
              <a:endParaRPr lang="zh-CN" altLang="en-US" sz="1600" b="1" dirty="0">
                <a:solidFill>
                  <a:schemeClr val="accent2"/>
                </a:solidFill>
                <a:sym typeface="微软雅黑" panose="020B0503020204020204" pitchFamily="34" charset="-122"/>
              </a:endParaRPr>
            </a:p>
          </p:txBody>
        </p:sp>
      </p:grpSp>
      <p:grpSp>
        <p:nvGrpSpPr>
          <p:cNvPr id="66" name="组合 65"/>
          <p:cNvGrpSpPr/>
          <p:nvPr/>
        </p:nvGrpSpPr>
        <p:grpSpPr>
          <a:xfrm>
            <a:off x="4887281" y="4863319"/>
            <a:ext cx="6116412" cy="1031936"/>
            <a:chOff x="4333875" y="4865176"/>
            <a:chExt cx="6116412" cy="1031936"/>
          </a:xfrm>
        </p:grpSpPr>
        <p:cxnSp>
          <p:nvCxnSpPr>
            <p:cNvPr id="67" name="直接连接符 66"/>
            <p:cNvCxnSpPr/>
            <p:nvPr/>
          </p:nvCxnSpPr>
          <p:spPr>
            <a:xfrm flipH="1">
              <a:off x="4333875" y="5361443"/>
              <a:ext cx="893763"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8" name="左中括号 67"/>
            <p:cNvSpPr/>
            <p:nvPr/>
          </p:nvSpPr>
          <p:spPr>
            <a:xfrm>
              <a:off x="5327650" y="4865176"/>
              <a:ext cx="123825" cy="992534"/>
            </a:xfrm>
            <a:prstGeom prst="leftBracket">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mn-ea"/>
              </a:endParaRPr>
            </a:p>
          </p:txBody>
        </p:sp>
        <p:sp>
          <p:nvSpPr>
            <p:cNvPr id="69" name="Rectangle 5"/>
            <p:cNvSpPr/>
            <p:nvPr/>
          </p:nvSpPr>
          <p:spPr bwMode="auto">
            <a:xfrm>
              <a:off x="5653089" y="4885658"/>
              <a:ext cx="4797198"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en-US" sz="1600" dirty="0">
                  <a:ea typeface="楷体_GB2312" pitchFamily="49" charset="-122"/>
                </a:rPr>
                <a:t>其他异常被成为“非运行时异常</a:t>
              </a:r>
              <a:r>
                <a:rPr lang="zh-CN" altLang="en-US" sz="1600" dirty="0" smtClean="0">
                  <a:ea typeface="楷体_GB2312" pitchFamily="49" charset="-122"/>
                </a:rPr>
                <a:t>”，</a:t>
              </a:r>
              <a:endParaRPr lang="zh-CN" altLang="en-US" sz="1600" dirty="0">
                <a:ea typeface="楷体_GB2312" pitchFamily="49" charset="-122"/>
              </a:endParaRPr>
            </a:p>
            <a:p>
              <a:pPr lvl="1"/>
              <a:r>
                <a:rPr lang="zh-CN" altLang="en-US" sz="1600" dirty="0">
                  <a:ea typeface="楷体_GB2312" pitchFamily="49" charset="-122"/>
                </a:rPr>
                <a:t>一般发生在</a:t>
              </a:r>
              <a:r>
                <a:rPr lang="en-US" altLang="zh-CN" sz="1600" dirty="0">
                  <a:ea typeface="楷体_GB2312" pitchFamily="49" charset="-122"/>
                </a:rPr>
                <a:t>JRE</a:t>
              </a:r>
              <a:r>
                <a:rPr lang="zh-CN" altLang="en-US" sz="1600" dirty="0">
                  <a:ea typeface="楷体_GB2312" pitchFamily="49" charset="-122"/>
                </a:rPr>
                <a:t>外部</a:t>
              </a:r>
              <a:endParaRPr lang="zh-CN" altLang="en-US" sz="1600" dirty="0">
                <a:ea typeface="楷体_GB2312" pitchFamily="49" charset="-122"/>
              </a:endParaRPr>
            </a:p>
            <a:p>
              <a:pPr lvl="1"/>
              <a:r>
                <a:rPr lang="zh-CN" altLang="en-US" sz="1600" dirty="0">
                  <a:ea typeface="楷体_GB2312" pitchFamily="49" charset="-122"/>
                </a:rPr>
                <a:t>也称</a:t>
              </a:r>
              <a:r>
                <a:rPr lang="zh-CN" altLang="en-US" sz="1600" dirty="0" smtClean="0">
                  <a:ea typeface="楷体_GB2312" pitchFamily="49" charset="-122"/>
                </a:rPr>
                <a:t>“检查异常”</a:t>
              </a:r>
              <a:endParaRPr lang="zh-CN" altLang="en-US" sz="1600" dirty="0">
                <a:ea typeface="楷体_GB2312" pitchFamily="49" charset="-122"/>
              </a:endParaRPr>
            </a:p>
            <a:p>
              <a:pPr lvl="1"/>
              <a:r>
                <a:rPr lang="zh-CN" altLang="en-US" sz="1600" dirty="0">
                  <a:ea typeface="楷体_GB2312" pitchFamily="49" charset="-122"/>
                </a:rPr>
                <a:t>如</a:t>
              </a:r>
              <a:r>
                <a:rPr lang="en-US" altLang="zh-CN" sz="1600" dirty="0" err="1" smtClean="0">
                  <a:ea typeface="楷体_GB2312" pitchFamily="49" charset="-122"/>
                </a:rPr>
                <a:t>IOException</a:t>
              </a:r>
              <a:r>
                <a:rPr lang="zh-CN" altLang="en-US" sz="1600" dirty="0" smtClean="0">
                  <a:ea typeface="楷体_GB2312" pitchFamily="49" charset="-122"/>
                </a:rPr>
                <a:t>、</a:t>
              </a:r>
              <a:r>
                <a:rPr lang="en-US" altLang="zh-CN" sz="1600" dirty="0">
                  <a:ea typeface="楷体_GB2312" pitchFamily="49" charset="-122"/>
                </a:rPr>
                <a:t> </a:t>
              </a:r>
              <a:r>
                <a:rPr lang="en-US" altLang="zh-CN" sz="1600" dirty="0" err="1">
                  <a:ea typeface="楷体_GB2312" pitchFamily="49" charset="-122"/>
                </a:rPr>
                <a:t>FileNotFoundException</a:t>
              </a:r>
              <a:endParaRPr lang="en-US" altLang="zh-CN" sz="1600" dirty="0">
                <a:ea typeface="楷体_GB2312" pitchFamily="49" charset="-122"/>
              </a:endParaRPr>
            </a:p>
            <a:p>
              <a:pPr lvl="1"/>
              <a:r>
                <a:rPr lang="zh-CN" altLang="en-US" sz="1600" dirty="0" smtClean="0">
                  <a:ea typeface="楷体_GB2312" pitchFamily="49" charset="-122"/>
                </a:rPr>
                <a:t>检查</a:t>
              </a:r>
              <a:r>
                <a:rPr lang="zh-CN" altLang="en-US" sz="1600" dirty="0">
                  <a:ea typeface="楷体_GB2312" pitchFamily="49" charset="-122"/>
                </a:rPr>
                <a:t>性异常必须使用</a:t>
              </a:r>
              <a:r>
                <a:rPr lang="en-US" altLang="zh-CN" sz="1600" dirty="0">
                  <a:ea typeface="楷体_GB2312" pitchFamily="49" charset="-122"/>
                </a:rPr>
                <a:t>try catch</a:t>
              </a:r>
              <a:r>
                <a:rPr lang="zh-CN" altLang="en-US" sz="1600" dirty="0">
                  <a:ea typeface="楷体_GB2312" pitchFamily="49" charset="-122"/>
                </a:rPr>
                <a:t>或者</a:t>
              </a:r>
              <a:r>
                <a:rPr lang="en-US" altLang="zh-CN" sz="1600" dirty="0">
                  <a:ea typeface="楷体_GB2312" pitchFamily="49" charset="-122"/>
                </a:rPr>
                <a:t>throws</a:t>
              </a:r>
              <a:r>
                <a:rPr lang="zh-CN" altLang="en-US" sz="1600" dirty="0">
                  <a:ea typeface="楷体_GB2312" pitchFamily="49" charset="-122"/>
                </a:rPr>
                <a:t>等关键字进行处理，否则编译器会报错</a:t>
              </a:r>
              <a:endParaRPr lang="en-US" altLang="zh-CN" sz="1600" dirty="0">
                <a:ea typeface="楷体_GB2312" pitchFamily="49" charset="-122"/>
              </a:endParaRPr>
            </a:p>
          </p:txBody>
        </p:sp>
      </p:grpSp>
      <p:grpSp>
        <p:nvGrpSpPr>
          <p:cNvPr id="70" name="组合 69"/>
          <p:cNvGrpSpPr/>
          <p:nvPr/>
        </p:nvGrpSpPr>
        <p:grpSpPr>
          <a:xfrm>
            <a:off x="1364119" y="3191612"/>
            <a:ext cx="1762804" cy="1762804"/>
            <a:chOff x="1360492" y="2870770"/>
            <a:chExt cx="1762804" cy="1762804"/>
          </a:xfrm>
        </p:grpSpPr>
        <p:sp>
          <p:nvSpPr>
            <p:cNvPr id="71" name="椭圆 70"/>
            <p:cNvSpPr/>
            <p:nvPr/>
          </p:nvSpPr>
          <p:spPr>
            <a:xfrm>
              <a:off x="1360492" y="2870770"/>
              <a:ext cx="1762804" cy="1762804"/>
            </a:xfrm>
            <a:prstGeom prst="ellipse">
              <a:avLst/>
            </a:pr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72" name="矩形 71"/>
            <p:cNvSpPr/>
            <p:nvPr/>
          </p:nvSpPr>
          <p:spPr>
            <a:xfrm>
              <a:off x="1497016" y="3338146"/>
              <a:ext cx="1415772" cy="461665"/>
            </a:xfrm>
            <a:prstGeom prst="rect">
              <a:avLst/>
            </a:prstGeom>
          </p:spPr>
          <p:txBody>
            <a:bodyPr wrap="none">
              <a:spAutoFit/>
            </a:bodyPr>
            <a:lstStyle/>
            <a:p>
              <a:pPr algn="ctr">
                <a:spcBef>
                  <a:spcPct val="0"/>
                </a:spcBef>
              </a:pPr>
              <a:r>
                <a:rPr lang="zh-CN" altLang="en-US" sz="2400" b="1" dirty="0" smtClean="0">
                  <a:solidFill>
                    <a:schemeClr val="bg1"/>
                  </a:solidFill>
                  <a:sym typeface="微软雅黑" panose="020B0503020204020204" pitchFamily="34" charset="-122"/>
                </a:rPr>
                <a:t>异常分类</a:t>
              </a:r>
              <a:endParaRPr lang="en-US" altLang="zh-CN" sz="2400" b="1" dirty="0">
                <a:solidFill>
                  <a:schemeClr val="bg1"/>
                </a:solidFill>
                <a:sym typeface="微软雅黑" panose="020B0503020204020204" pitchFamily="34" charset="-122"/>
              </a:endParaRPr>
            </a:p>
          </p:txBody>
        </p:sp>
      </p:grpSp>
      <p:grpSp>
        <p:nvGrpSpPr>
          <p:cNvPr id="73" name="组合 72"/>
          <p:cNvGrpSpPr/>
          <p:nvPr/>
        </p:nvGrpSpPr>
        <p:grpSpPr>
          <a:xfrm flipV="1">
            <a:off x="3046865" y="4863319"/>
            <a:ext cx="584200" cy="350838"/>
            <a:chOff x="2132468" y="2251530"/>
            <a:chExt cx="584200" cy="350838"/>
          </a:xfrm>
        </p:grpSpPr>
        <p:cxnSp>
          <p:nvCxnSpPr>
            <p:cNvPr id="74" name="直接连接符 73"/>
            <p:cNvCxnSpPr/>
            <p:nvPr/>
          </p:nvCxnSpPr>
          <p:spPr bwMode="auto">
            <a:xfrm flipV="1">
              <a:off x="2132468" y="2251530"/>
              <a:ext cx="265112" cy="3508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bwMode="auto">
            <a:xfrm>
              <a:off x="2389643" y="2251530"/>
              <a:ext cx="3270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p:cTn id="11" dur="500" fill="hold"/>
                                        <p:tgtEl>
                                          <p:spTgt spid="70"/>
                                        </p:tgtEl>
                                        <p:attrNameLst>
                                          <p:attrName>ppt_w</p:attrName>
                                        </p:attrNameLst>
                                      </p:cBhvr>
                                      <p:tavLst>
                                        <p:tav tm="0">
                                          <p:val>
                                            <p:fltVal val="0"/>
                                          </p:val>
                                        </p:tav>
                                        <p:tav tm="100000">
                                          <p:val>
                                            <p:strVal val="#ppt_w"/>
                                          </p:val>
                                        </p:tav>
                                      </p:tavLst>
                                    </p:anim>
                                    <p:anim calcmode="lin" valueType="num">
                                      <p:cBhvr>
                                        <p:cTn id="12" dur="500" fill="hold"/>
                                        <p:tgtEl>
                                          <p:spTgt spid="70"/>
                                        </p:tgtEl>
                                        <p:attrNameLst>
                                          <p:attrName>ppt_h</p:attrName>
                                        </p:attrNameLst>
                                      </p:cBhvr>
                                      <p:tavLst>
                                        <p:tav tm="0">
                                          <p:val>
                                            <p:fltVal val="0"/>
                                          </p:val>
                                        </p:tav>
                                        <p:tav tm="100000">
                                          <p:val>
                                            <p:strVal val="#ppt_h"/>
                                          </p:val>
                                        </p:tav>
                                      </p:tavLst>
                                    </p:anim>
                                    <p:animEffect transition="in" filter="fade">
                                      <p:cBhvr>
                                        <p:cTn id="13" dur="500"/>
                                        <p:tgtEl>
                                          <p:spTgt spid="7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Effect transition="in" filter="fade">
                                      <p:cBhvr>
                                        <p:cTn id="27" dur="500"/>
                                        <p:tgtEl>
                                          <p:spTgt spid="5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left)">
                                      <p:cBhvr>
                                        <p:cTn id="35" dur="500"/>
                                        <p:tgtEl>
                                          <p:spTgt spid="73"/>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wipe(left)">
                                      <p:cBhvr>
                                        <p:cTn id="4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normAutofit/>
          </a:bodyPr>
          <a:lstStyle/>
          <a:p>
            <a:r>
              <a:rPr lang="zh-CN" altLang="en-US" dirty="0" smtClean="0"/>
              <a:t>异常处理的一般步骤</a:t>
            </a:r>
            <a:endParaRPr lang="zh-CN" altLang="en-US" dirty="0" smtClean="0"/>
          </a:p>
        </p:txBody>
      </p:sp>
      <p:sp>
        <p:nvSpPr>
          <p:cNvPr id="46083" name="Rectangle 3"/>
          <p:cNvSpPr>
            <a:spLocks noGrp="1" noRot="1" noChangeArrowheads="1"/>
          </p:cNvSpPr>
          <p:nvPr>
            <p:ph idx="1"/>
          </p:nvPr>
        </p:nvSpPr>
        <p:spPr/>
        <p:txBody>
          <a:bodyPr/>
          <a:lstStyle/>
          <a:p>
            <a:pPr>
              <a:buClr>
                <a:srgbClr val="0070C0"/>
              </a:buClr>
              <a:buFont typeface="Wingdings" panose="05000000000000000000" pitchFamily="2" charset="2"/>
              <a:buChar char="u"/>
            </a:pPr>
            <a:r>
              <a:rPr lang="zh-CN" altLang="en-US" dirty="0" smtClean="0">
                <a:ea typeface="楷体_GB2312" pitchFamily="49" charset="-122"/>
              </a:rPr>
              <a:t>异常抛出</a:t>
            </a:r>
            <a:endParaRPr lang="zh-CN" altLang="en-US" dirty="0" smtClean="0">
              <a:ea typeface="楷体_GB2312" pitchFamily="49" charset="-122"/>
            </a:endParaRPr>
          </a:p>
          <a:p>
            <a:pPr>
              <a:buClr>
                <a:srgbClr val="0070C0"/>
              </a:buClr>
              <a:buFont typeface="Wingdings" panose="05000000000000000000" pitchFamily="2" charset="2"/>
              <a:buChar char="u"/>
            </a:pPr>
            <a:endParaRPr lang="zh-CN" altLang="en-US" dirty="0" smtClean="0">
              <a:ea typeface="楷体_GB2312" pitchFamily="49" charset="-122"/>
            </a:endParaRPr>
          </a:p>
          <a:p>
            <a:pPr>
              <a:buClr>
                <a:srgbClr val="0070C0"/>
              </a:buClr>
              <a:buFont typeface="Wingdings" panose="05000000000000000000" pitchFamily="2" charset="2"/>
              <a:buChar char="u"/>
            </a:pPr>
            <a:r>
              <a:rPr lang="zh-CN" altLang="en-US" dirty="0" smtClean="0">
                <a:ea typeface="楷体_GB2312" pitchFamily="49" charset="-122"/>
              </a:rPr>
              <a:t>异常捕获</a:t>
            </a:r>
            <a:endParaRPr lang="zh-CN" altLang="en-US" dirty="0" smtClean="0">
              <a:ea typeface="楷体_GB2312" pitchFamily="49" charset="-122"/>
            </a:endParaRPr>
          </a:p>
          <a:p>
            <a:pPr>
              <a:buClr>
                <a:srgbClr val="0070C0"/>
              </a:buClr>
              <a:buFont typeface="Wingdings" panose="05000000000000000000" pitchFamily="2" charset="2"/>
              <a:buChar char="u"/>
            </a:pPr>
            <a:endParaRPr lang="zh-CN" altLang="en-US" dirty="0" smtClean="0">
              <a:ea typeface="楷体_GB2312" pitchFamily="49" charset="-122"/>
            </a:endParaRPr>
          </a:p>
          <a:p>
            <a:pPr>
              <a:buClr>
                <a:srgbClr val="0070C0"/>
              </a:buClr>
              <a:buFont typeface="Wingdings" panose="05000000000000000000" pitchFamily="2" charset="2"/>
              <a:buChar char="u"/>
            </a:pPr>
            <a:r>
              <a:rPr lang="zh-CN" altLang="en-US" dirty="0" smtClean="0">
                <a:ea typeface="楷体_GB2312" pitchFamily="49" charset="-122"/>
              </a:rPr>
              <a:t>异常处理</a:t>
            </a:r>
            <a:endParaRPr lang="zh-CN" altLang="en-US" dirty="0" smtClean="0">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en-US" dirty="0" smtClean="0"/>
              <a:t>、抛出异常</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normAutofit/>
          </a:bodyPr>
          <a:lstStyle/>
          <a:p>
            <a:r>
              <a:rPr lang="zh-CN" altLang="en-US" dirty="0" smtClean="0"/>
              <a:t>抛出异常</a:t>
            </a:r>
            <a:endParaRPr lang="zh-CN" altLang="en-US" dirty="0" smtClean="0"/>
          </a:p>
        </p:txBody>
      </p:sp>
      <p:sp>
        <p:nvSpPr>
          <p:cNvPr id="47107" name="Rectangle 3"/>
          <p:cNvSpPr>
            <a:spLocks noGrp="1" noRot="1" noChangeArrowheads="1"/>
          </p:cNvSpPr>
          <p:nvPr>
            <p:ph idx="1"/>
          </p:nvPr>
        </p:nvSpPr>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方法中需要抛出异常时，可使用</a:t>
            </a:r>
            <a:r>
              <a:rPr lang="en-US" altLang="zh-CN" dirty="0" smtClean="0">
                <a:latin typeface="楷体_GB2312" pitchFamily="49" charset="-122"/>
                <a:ea typeface="楷体_GB2312" pitchFamily="49" charset="-122"/>
              </a:rPr>
              <a:t>throw</a:t>
            </a:r>
            <a:r>
              <a:rPr lang="zh-CN" altLang="en-US" dirty="0" smtClean="0">
                <a:latin typeface="楷体_GB2312" pitchFamily="49" charset="-122"/>
                <a:ea typeface="楷体_GB2312" pitchFamily="49" charset="-122"/>
              </a:rPr>
              <a:t>语句实现，具体步骤应该是：</a:t>
            </a:r>
            <a:endParaRPr lang="zh-CN" altLang="en-US"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选择合适的异常类；</a:t>
            </a:r>
            <a:endParaRPr lang="zh-CN" altLang="en-US"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创建该类的一个对象；</a:t>
            </a:r>
            <a:endParaRPr lang="zh-CN" altLang="en-US"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使用</a:t>
            </a:r>
            <a:r>
              <a:rPr lang="en-US" altLang="zh-CN" dirty="0" smtClean="0">
                <a:latin typeface="楷体_GB2312" pitchFamily="49" charset="-122"/>
                <a:ea typeface="楷体_GB2312" pitchFamily="49" charset="-122"/>
              </a:rPr>
              <a:t>throw</a:t>
            </a:r>
            <a:r>
              <a:rPr lang="zh-CN" altLang="en-US" dirty="0" smtClean="0">
                <a:latin typeface="楷体_GB2312" pitchFamily="49" charset="-122"/>
                <a:ea typeface="楷体_GB2312" pitchFamily="49" charset="-122"/>
              </a:rPr>
              <a:t>语句抛出该对象。</a:t>
            </a:r>
            <a:endParaRPr lang="zh-CN" altLang="en-US"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normAutofit/>
          </a:bodyPr>
          <a:lstStyle/>
          <a:p>
            <a:r>
              <a:rPr lang="zh-CN" altLang="en-US" dirty="0" smtClean="0"/>
              <a:t>抛出异常</a:t>
            </a:r>
            <a:endParaRPr lang="zh-CN" altLang="en-US" dirty="0" smtClean="0"/>
          </a:p>
        </p:txBody>
      </p:sp>
      <p:sp>
        <p:nvSpPr>
          <p:cNvPr id="48131" name="Rectangle 3"/>
          <p:cNvSpPr>
            <a:spLocks noGrp="1" noRot="1" noChangeArrowheads="1"/>
          </p:cNvSpPr>
          <p:nvPr>
            <p:ph idx="1"/>
          </p:nvPr>
        </p:nvSpPr>
        <p:spPr>
          <a:xfrm>
            <a:off x="937005" y="1957807"/>
            <a:ext cx="11387667" cy="3884612"/>
          </a:xfrm>
        </p:spPr>
        <p:txBody>
          <a:bodyPr/>
          <a:lstStyle/>
          <a:p>
            <a:pPr>
              <a:lnSpc>
                <a:spcPct val="90000"/>
              </a:lnSpc>
              <a:buClr>
                <a:srgbClr val="0070C0"/>
              </a:buClr>
              <a:buFont typeface="Wingdings" panose="05000000000000000000" pitchFamily="2" charset="2"/>
              <a:buChar char="u"/>
            </a:pPr>
            <a:r>
              <a:rPr lang="zh-CN" altLang="en-US" sz="2400" dirty="0" smtClean="0">
                <a:latin typeface="楷体_GB2312" pitchFamily="49" charset="-122"/>
                <a:ea typeface="楷体_GB2312" pitchFamily="49" charset="-122"/>
              </a:rPr>
              <a:t>例如，某方法</a:t>
            </a:r>
            <a:r>
              <a:rPr lang="en-US" altLang="zh-CN" sz="2400" dirty="0" err="1" smtClean="0">
                <a:latin typeface="楷体_GB2312" pitchFamily="49" charset="-122"/>
                <a:ea typeface="楷体_GB2312" pitchFamily="49" charset="-122"/>
              </a:rPr>
              <a:t>readFile</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对文件进行读操作，根据前面章节的介绍可以知道：当进行</a:t>
            </a:r>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操作时，可能会产生</a:t>
            </a:r>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异常。所以，在方法</a:t>
            </a:r>
            <a:r>
              <a:rPr lang="en-US" altLang="zh-CN" sz="2400" dirty="0" err="1" smtClean="0">
                <a:latin typeface="楷体_GB2312" pitchFamily="49" charset="-122"/>
                <a:ea typeface="楷体_GB2312" pitchFamily="49" charset="-122"/>
              </a:rPr>
              <a:t>readFile</a:t>
            </a:r>
            <a:r>
              <a:rPr lang="zh-CN" altLang="en-US" sz="2400" dirty="0" smtClean="0">
                <a:latin typeface="楷体_GB2312" pitchFamily="49" charset="-122"/>
                <a:ea typeface="楷体_GB2312" pitchFamily="49" charset="-122"/>
              </a:rPr>
              <a:t>中如果读文件操作不成功，则应抛出</a:t>
            </a:r>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异常。如下列程序片断所示：</a:t>
            </a:r>
            <a:endParaRPr lang="zh-CN" altLang="en-US" sz="2400" dirty="0" smtClean="0">
              <a:latin typeface="楷体_GB2312" pitchFamily="49" charset="-122"/>
              <a:ea typeface="楷体_GB2312" pitchFamily="49" charset="-122"/>
            </a:endParaRPr>
          </a:p>
          <a:p>
            <a:pPr>
              <a:lnSpc>
                <a:spcPct val="90000"/>
              </a:lnSpc>
            </a:pPr>
            <a:r>
              <a:rPr lang="en-US" altLang="zh-CN" sz="2400" dirty="0" err="1" smtClean="0"/>
              <a:t>readFile</a:t>
            </a:r>
            <a:r>
              <a:rPr lang="en-US" altLang="zh-CN" sz="2400" dirty="0" smtClean="0"/>
              <a:t>() throws </a:t>
            </a:r>
            <a:r>
              <a:rPr lang="en-US" altLang="zh-CN" sz="2400" dirty="0" err="1" smtClean="0"/>
              <a:t>IOException</a:t>
            </a:r>
            <a:r>
              <a:rPr lang="en-US" altLang="zh-CN" sz="2400" dirty="0" smtClean="0"/>
              <a:t>{</a:t>
            </a:r>
            <a:endParaRPr lang="en-US" altLang="zh-CN" sz="2400" dirty="0" smtClean="0"/>
          </a:p>
          <a:p>
            <a:pPr>
              <a:lnSpc>
                <a:spcPct val="90000"/>
              </a:lnSpc>
            </a:pPr>
            <a:r>
              <a:rPr lang="en-US" altLang="zh-CN" sz="2400" dirty="0" smtClean="0"/>
              <a:t>      …</a:t>
            </a:r>
            <a:endParaRPr lang="en-US" altLang="zh-CN" sz="2400" dirty="0" smtClean="0"/>
          </a:p>
          <a:p>
            <a:pPr>
              <a:lnSpc>
                <a:spcPct val="90000"/>
              </a:lnSpc>
            </a:pPr>
            <a:r>
              <a:rPr lang="en-US" altLang="zh-CN" sz="2400" dirty="0" smtClean="0"/>
              <a:t>      if (</a:t>
            </a:r>
            <a:r>
              <a:rPr lang="zh-CN" altLang="en-US" sz="2400" dirty="0" smtClean="0"/>
              <a:t>读文件不成功</a:t>
            </a:r>
            <a:r>
              <a:rPr lang="en-US" altLang="zh-CN" sz="2400" dirty="0" smtClean="0"/>
              <a:t>)</a:t>
            </a:r>
            <a:endParaRPr lang="en-US" altLang="zh-CN" sz="2400" dirty="0" smtClean="0"/>
          </a:p>
          <a:p>
            <a:pPr>
              <a:lnSpc>
                <a:spcPct val="90000"/>
              </a:lnSpc>
            </a:pPr>
            <a:r>
              <a:rPr lang="en-US" altLang="zh-CN" sz="2400" dirty="0" smtClean="0"/>
              <a:t>	throw new </a:t>
            </a:r>
            <a:r>
              <a:rPr lang="en-US" altLang="zh-CN" sz="2400" dirty="0" err="1" smtClean="0"/>
              <a:t>IOExcepion</a:t>
            </a:r>
            <a:r>
              <a:rPr lang="en-US" altLang="zh-CN" sz="2400" dirty="0" smtClean="0"/>
              <a:t>();</a:t>
            </a:r>
            <a:endParaRPr lang="en-US" altLang="zh-CN" sz="2400" dirty="0" smtClean="0"/>
          </a:p>
          <a:p>
            <a:pPr>
              <a:lnSpc>
                <a:spcPct val="90000"/>
              </a:lnSpc>
            </a:pPr>
            <a:r>
              <a:rPr lang="en-US" altLang="zh-CN" sz="2400" dirty="0" smtClean="0"/>
              <a:t>}</a:t>
            </a:r>
            <a:endParaRPr lang="en-US" altLang="zh-CN" sz="2400" dirty="0" smtClean="0"/>
          </a:p>
          <a:p>
            <a:pPr>
              <a:lnSpc>
                <a:spcPct val="90000"/>
              </a:lnSpc>
            </a:pPr>
            <a:endParaRPr lang="en-US" altLang="zh-CN"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227" y="67838"/>
            <a:ext cx="10515600" cy="1101366"/>
          </a:xfrm>
        </p:spPr>
        <p:txBody>
          <a:bodyPr>
            <a:normAutofit/>
          </a:bodyPr>
          <a:lstStyle/>
          <a:p>
            <a:r>
              <a:rPr lang="zh-CN" altLang="en-US" dirty="0" smtClean="0"/>
              <a:t>抛出异常</a:t>
            </a:r>
            <a:endParaRPr lang="zh-CN" altLang="en-US" dirty="0" smtClean="0"/>
          </a:p>
        </p:txBody>
      </p:sp>
      <p:sp>
        <p:nvSpPr>
          <p:cNvPr id="49155" name="Rectangle 3"/>
          <p:cNvSpPr>
            <a:spLocks noGrp="1" noRot="1" noChangeArrowheads="1"/>
          </p:cNvSpPr>
          <p:nvPr>
            <p:ph idx="1"/>
          </p:nvPr>
        </p:nvSpPr>
        <p:spPr>
          <a:xfrm>
            <a:off x="871746" y="1645788"/>
            <a:ext cx="11037488" cy="4679950"/>
          </a:xfrm>
        </p:spPr>
        <p:txBody>
          <a:bodyPr/>
          <a:lstStyle/>
          <a:p>
            <a:pPr>
              <a:lnSpc>
                <a:spcPct val="90000"/>
              </a:lnSpc>
              <a:buClr>
                <a:srgbClr val="0070C0"/>
              </a:buClr>
              <a:buFont typeface="Wingdings" panose="05000000000000000000" pitchFamily="2" charset="2"/>
              <a:buChar char="u"/>
            </a:pPr>
            <a:r>
              <a:rPr lang="zh-CN" altLang="en-US" sz="2400" dirty="0" smtClean="0">
                <a:latin typeface="楷体_GB2312" pitchFamily="49" charset="-122"/>
                <a:ea typeface="楷体_GB2312" pitchFamily="49" charset="-122"/>
              </a:rPr>
              <a:t>如果一个方法可能抛出多个必检异常，那么必须在方法的声明部分一一列出，多个异常间使用逗号进行分隔：</a:t>
            </a:r>
            <a:r>
              <a:rPr lang="zh-CN" altLang="en-US" sz="2400" dirty="0" smtClean="0"/>
              <a:t>	</a:t>
            </a:r>
            <a:endParaRPr lang="zh-CN" altLang="en-US" sz="2400" dirty="0" smtClean="0"/>
          </a:p>
          <a:p>
            <a:pPr>
              <a:lnSpc>
                <a:spcPct val="90000"/>
              </a:lnSpc>
            </a:pPr>
            <a:r>
              <a:rPr lang="en-US" altLang="zh-CN" sz="2400" dirty="0" smtClean="0"/>
              <a:t>Class </a:t>
            </a:r>
            <a:r>
              <a:rPr lang="en-US" altLang="zh-CN" sz="2400" dirty="0" err="1" smtClean="0"/>
              <a:t>MyClass</a:t>
            </a:r>
            <a:r>
              <a:rPr lang="en-US" altLang="zh-CN" sz="2400" dirty="0" smtClean="0"/>
              <a:t> {</a:t>
            </a:r>
            <a:endParaRPr lang="en-US" altLang="zh-CN" sz="2400" dirty="0" smtClean="0"/>
          </a:p>
          <a:p>
            <a:pPr>
              <a:lnSpc>
                <a:spcPct val="90000"/>
              </a:lnSpc>
            </a:pPr>
            <a:r>
              <a:rPr lang="en-US" altLang="zh-CN" sz="2400" dirty="0" smtClean="0"/>
              <a:t>	…</a:t>
            </a:r>
            <a:endParaRPr lang="en-US" altLang="zh-CN" sz="2400" dirty="0" smtClean="0"/>
          </a:p>
          <a:p>
            <a:pPr>
              <a:lnSpc>
                <a:spcPct val="90000"/>
              </a:lnSpc>
            </a:pPr>
            <a:r>
              <a:rPr lang="en-US" altLang="zh-CN" sz="2400" dirty="0" smtClean="0"/>
              <a:t>           public </a:t>
            </a:r>
            <a:r>
              <a:rPr lang="en-US" altLang="zh-CN" sz="2400" dirty="0" err="1" smtClean="0"/>
              <a:t>myMethod</a:t>
            </a:r>
            <a:r>
              <a:rPr lang="en-US" altLang="zh-CN" sz="2400" dirty="0" smtClean="0"/>
              <a:t>(String s) throws  </a:t>
            </a:r>
            <a:endParaRPr lang="en-US" altLang="zh-CN" sz="2400" dirty="0" smtClean="0"/>
          </a:p>
          <a:p>
            <a:pPr>
              <a:lnSpc>
                <a:spcPct val="90000"/>
              </a:lnSpc>
            </a:pPr>
            <a:r>
              <a:rPr lang="en-US" altLang="zh-CN" sz="2400" dirty="0" smtClean="0"/>
              <a:t>                 </a:t>
            </a:r>
            <a:r>
              <a:rPr lang="en-US" altLang="zh-CN" sz="2400" dirty="0" err="1" smtClean="0"/>
              <a:t>IOException</a:t>
            </a:r>
            <a:r>
              <a:rPr lang="en-US" altLang="zh-CN" sz="2400" dirty="0" smtClean="0"/>
              <a:t>, </a:t>
            </a:r>
            <a:r>
              <a:rPr lang="en-US" altLang="zh-CN" sz="2400" dirty="0" err="1" smtClean="0"/>
              <a:t>MalformedURLException</a:t>
            </a:r>
            <a:r>
              <a:rPr lang="en-US" altLang="zh-CN" sz="2400" dirty="0" smtClean="0"/>
              <a:t> {</a:t>
            </a:r>
            <a:endParaRPr lang="en-US" altLang="zh-CN" sz="2400" dirty="0" smtClean="0"/>
          </a:p>
          <a:p>
            <a:pPr>
              <a:lnSpc>
                <a:spcPct val="90000"/>
              </a:lnSpc>
            </a:pPr>
            <a:r>
              <a:rPr lang="en-US" altLang="zh-CN" sz="2400" dirty="0" smtClean="0"/>
              <a:t>                 …</a:t>
            </a:r>
            <a:endParaRPr lang="en-US" altLang="zh-CN" sz="2400" dirty="0" smtClean="0"/>
          </a:p>
          <a:p>
            <a:pPr>
              <a:lnSpc>
                <a:spcPct val="90000"/>
              </a:lnSpc>
            </a:pPr>
            <a:r>
              <a:rPr lang="en-US" altLang="zh-CN" sz="2400" dirty="0" smtClean="0"/>
              <a:t>           }</a:t>
            </a:r>
            <a:endParaRPr lang="en-US" altLang="zh-CN" sz="2400" dirty="0" smtClean="0"/>
          </a:p>
          <a:p>
            <a:pPr>
              <a:lnSpc>
                <a:spcPct val="90000"/>
              </a:lnSpc>
            </a:pPr>
            <a:r>
              <a:rPr lang="en-US" altLang="zh-CN" sz="2400" dirty="0" smtClean="0"/>
              <a:t>            …</a:t>
            </a:r>
            <a:endParaRPr lang="en-US" altLang="zh-CN" sz="2400" dirty="0" smtClean="0"/>
          </a:p>
          <a:p>
            <a:pPr>
              <a:lnSpc>
                <a:spcPct val="90000"/>
              </a:lnSpc>
            </a:pPr>
            <a:r>
              <a:rPr lang="en-US"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normAutofit/>
          </a:bodyPr>
          <a:lstStyle/>
          <a:p>
            <a:r>
              <a:rPr lang="zh-CN" altLang="en-US" dirty="0" smtClean="0"/>
              <a:t>抛出异常</a:t>
            </a:r>
            <a:endParaRPr lang="zh-CN" altLang="en-US" dirty="0" smtClean="0"/>
          </a:p>
        </p:txBody>
      </p:sp>
      <p:sp>
        <p:nvSpPr>
          <p:cNvPr id="50179" name="Rectangle 3"/>
          <p:cNvSpPr>
            <a:spLocks noGrp="1" noRot="1" noChangeArrowheads="1"/>
          </p:cNvSpPr>
          <p:nvPr>
            <p:ph idx="1"/>
          </p:nvPr>
        </p:nvSpPr>
        <p:spPr>
          <a:xfrm>
            <a:off x="449053" y="1734480"/>
            <a:ext cx="11387667" cy="4270375"/>
          </a:xfrm>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一个方法必须通过</a:t>
            </a:r>
            <a:r>
              <a:rPr lang="en-US" altLang="zh-CN" dirty="0" smtClean="0">
                <a:latin typeface="楷体_GB2312" pitchFamily="49" charset="-122"/>
                <a:ea typeface="楷体_GB2312" pitchFamily="49" charset="-122"/>
              </a:rPr>
              <a:t>throws</a:t>
            </a:r>
            <a:r>
              <a:rPr lang="zh-CN" altLang="en-US" dirty="0" smtClean="0">
                <a:latin typeface="楷体_GB2312" pitchFamily="49" charset="-122"/>
                <a:ea typeface="楷体_GB2312" pitchFamily="49" charset="-122"/>
              </a:rPr>
              <a:t>语句在方法的声明部分说明它可能抛出而并 未捕获的所有的</a:t>
            </a:r>
            <a:r>
              <a:rPr lang="zh-CN" altLang="en-US" dirty="0" smtClean="0">
                <a:ea typeface="楷体_GB2312" pitchFamily="49" charset="-122"/>
              </a:rPr>
              <a:t>“</a:t>
            </a:r>
            <a:r>
              <a:rPr lang="zh-CN" altLang="en-US" dirty="0" smtClean="0">
                <a:latin typeface="楷体_GB2312" pitchFamily="49" charset="-122"/>
                <a:ea typeface="楷体_GB2312" pitchFamily="49" charset="-122"/>
              </a:rPr>
              <a:t>必检异常</a:t>
            </a:r>
            <a:r>
              <a:rPr lang="zh-CN" altLang="en-US" dirty="0" smtClean="0">
                <a:ea typeface="楷体_GB2312" pitchFamily="49" charset="-122"/>
              </a:rPr>
              <a:t>”</a:t>
            </a:r>
            <a:r>
              <a:rPr lang="zh-CN" altLang="en-US" dirty="0" smtClean="0">
                <a:latin typeface="楷体_GB2312" pitchFamily="49" charset="-122"/>
                <a:ea typeface="楷体_GB2312" pitchFamily="49" charset="-122"/>
              </a:rPr>
              <a:t>，如果没有这么做，将不能通过编译。</a:t>
            </a:r>
            <a:endParaRPr lang="en-US" altLang="zh-CN" dirty="0" smtClean="0">
              <a:latin typeface="楷体_GB2312" pitchFamily="49" charset="-122"/>
              <a:ea typeface="楷体_GB2312" pitchFamily="49" charset="-122"/>
            </a:endParaRPr>
          </a:p>
          <a:p>
            <a:pPr>
              <a:buClr>
                <a:srgbClr val="0070C0"/>
              </a:buClr>
              <a:buFont typeface="Wingdings" panose="05000000000000000000" pitchFamily="2" charset="2"/>
              <a:buChar char="u"/>
            </a:pPr>
            <a:endParaRPr lang="zh-CN" altLang="en-US"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值得</a:t>
            </a:r>
            <a:r>
              <a:rPr lang="zh-CN" altLang="en-US" dirty="0">
                <a:latin typeface="楷体_GB2312" pitchFamily="49" charset="-122"/>
                <a:ea typeface="楷体_GB2312" pitchFamily="49" charset="-122"/>
              </a:rPr>
              <a:t>注意的是：</a:t>
            </a:r>
            <a:r>
              <a:rPr lang="zh-CN" altLang="en-US" dirty="0">
                <a:solidFill>
                  <a:srgbClr val="FF0000"/>
                </a:solidFill>
                <a:latin typeface="楷体_GB2312" pitchFamily="49" charset="-122"/>
                <a:ea typeface="楷体_GB2312" pitchFamily="49" charset="-122"/>
              </a:rPr>
              <a:t>如果在子类中覆盖了 的某一方法，那么该子类方法不可以比被其覆盖的父类方法抛出</a:t>
            </a:r>
            <a:r>
              <a:rPr lang="zh-CN" altLang="en-US" dirty="0" smtClean="0">
                <a:solidFill>
                  <a:srgbClr val="FF0000"/>
                </a:solidFill>
                <a:latin typeface="楷体_GB2312" pitchFamily="49" charset="-122"/>
                <a:ea typeface="楷体_GB2312" pitchFamily="49" charset="-122"/>
              </a:rPr>
              <a:t>更多检查异常</a:t>
            </a:r>
            <a:r>
              <a:rPr lang="zh-CN" altLang="en-US" dirty="0">
                <a:latin typeface="楷体_GB2312" pitchFamily="49" charset="-122"/>
                <a:ea typeface="楷体_GB2312" pitchFamily="49" charset="-122"/>
              </a:rPr>
              <a:t>（但可以更少）。所以，如果被覆盖父类的方法没有抛出任何的</a:t>
            </a:r>
            <a:r>
              <a:rPr lang="zh-CN" altLang="en-US" dirty="0" smtClean="0">
                <a:ea typeface="楷体_GB2312" pitchFamily="49" charset="-122"/>
              </a:rPr>
              <a:t>“检查</a:t>
            </a:r>
            <a:r>
              <a:rPr lang="zh-CN" altLang="en-US" dirty="0" smtClean="0">
                <a:latin typeface="楷体_GB2312" pitchFamily="49" charset="-122"/>
                <a:ea typeface="楷体_GB2312" pitchFamily="49" charset="-122"/>
              </a:rPr>
              <a:t>异常</a:t>
            </a:r>
            <a:r>
              <a:rPr lang="zh-CN" altLang="en-US" dirty="0" smtClean="0">
                <a:ea typeface="楷体_GB2312" pitchFamily="49" charset="-122"/>
              </a:rPr>
              <a:t>”</a:t>
            </a:r>
            <a:r>
              <a:rPr lang="zh-CN" altLang="en-US" dirty="0">
                <a:latin typeface="楷体_GB2312" pitchFamily="49" charset="-122"/>
                <a:ea typeface="楷体_GB2312" pitchFamily="49" charset="-122"/>
              </a:rPr>
              <a:t>，那么子类方法绝不可能抛出</a:t>
            </a:r>
            <a:r>
              <a:rPr lang="zh-CN" altLang="en-US" dirty="0">
                <a:ea typeface="楷体_GB2312" pitchFamily="49" charset="-122"/>
              </a:rPr>
              <a:t>“</a:t>
            </a:r>
            <a:r>
              <a:rPr lang="zh-CN" altLang="en-US" dirty="0">
                <a:latin typeface="楷体_GB2312" pitchFamily="49" charset="-122"/>
                <a:ea typeface="楷体_GB2312" pitchFamily="49" charset="-122"/>
              </a:rPr>
              <a:t>必检异常</a:t>
            </a:r>
            <a:r>
              <a:rPr lang="zh-CN" altLang="en-US" dirty="0">
                <a:ea typeface="楷体_GB2312" pitchFamily="49" charset="-122"/>
              </a:rPr>
              <a:t>”</a:t>
            </a:r>
            <a:endParaRPr lang="ja-JP"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62214" y="64639"/>
            <a:ext cx="11387667" cy="815975"/>
          </a:xfrm>
        </p:spPr>
        <p:txBody>
          <a:bodyPr/>
          <a:lstStyle/>
          <a:p>
            <a:r>
              <a:rPr lang="zh-CN" altLang="en-US" dirty="0" smtClean="0"/>
              <a:t>抛出异常</a:t>
            </a:r>
            <a:endParaRPr lang="zh-CN" altLang="en-US" dirty="0" smtClean="0"/>
          </a:p>
        </p:txBody>
      </p:sp>
      <p:sp>
        <p:nvSpPr>
          <p:cNvPr id="51203" name="Rectangle 3"/>
          <p:cNvSpPr>
            <a:spLocks noGrp="1" noRot="1" noChangeArrowheads="1"/>
          </p:cNvSpPr>
          <p:nvPr>
            <p:ph idx="1"/>
          </p:nvPr>
        </p:nvSpPr>
        <p:spPr>
          <a:xfrm>
            <a:off x="906253" y="1792198"/>
            <a:ext cx="11285747" cy="4464050"/>
          </a:xfrm>
        </p:spPr>
        <p:txBody>
          <a:bodyPr>
            <a:normAutofit fontScale="85000" lnSpcReduction="20000"/>
          </a:bodyPr>
          <a:lstStyle/>
          <a:p>
            <a:pPr>
              <a:buClr>
                <a:srgbClr val="0070C0"/>
              </a:buClr>
              <a:buFont typeface="Wingdings" panose="05000000000000000000" pitchFamily="2" charset="2"/>
              <a:buChar char="u"/>
            </a:pPr>
            <a:r>
              <a:rPr lang="zh-CN" altLang="en-US" sz="2600" dirty="0" smtClean="0">
                <a:latin typeface="楷体_GB2312" pitchFamily="49" charset="-122"/>
                <a:ea typeface="楷体_GB2312" pitchFamily="49" charset="-122"/>
              </a:rPr>
              <a:t>在下面的例子里，对于父类</a:t>
            </a:r>
            <a:r>
              <a:rPr lang="en-US" altLang="zh-CN" sz="2600" dirty="0" err="1" smtClean="0">
                <a:latin typeface="楷体_GB2312" pitchFamily="49" charset="-122"/>
                <a:ea typeface="楷体_GB2312" pitchFamily="49" charset="-122"/>
              </a:rPr>
              <a:t>SuperClass</a:t>
            </a:r>
            <a:r>
              <a:rPr lang="zh-CN" altLang="en-US" sz="2600" dirty="0" smtClean="0">
                <a:latin typeface="楷体_GB2312" pitchFamily="49" charset="-122"/>
                <a:ea typeface="楷体_GB2312" pitchFamily="49" charset="-122"/>
              </a:rPr>
              <a:t>而言，类</a:t>
            </a:r>
            <a:r>
              <a:rPr lang="en-US" altLang="zh-CN" sz="2600" dirty="0" err="1" smtClean="0">
                <a:latin typeface="楷体_GB2312" pitchFamily="49" charset="-122"/>
                <a:ea typeface="楷体_GB2312" pitchFamily="49" charset="-122"/>
              </a:rPr>
              <a:t>SubClassA</a:t>
            </a:r>
            <a:r>
              <a:rPr lang="zh-CN" altLang="en-US" sz="2600" dirty="0" smtClean="0">
                <a:latin typeface="楷体_GB2312" pitchFamily="49" charset="-122"/>
                <a:ea typeface="楷体_GB2312" pitchFamily="49" charset="-122"/>
              </a:rPr>
              <a:t>是正确的子类，而</a:t>
            </a:r>
            <a:r>
              <a:rPr lang="en-US" altLang="zh-CN" sz="2600" dirty="0" err="1" smtClean="0">
                <a:latin typeface="楷体_GB2312" pitchFamily="49" charset="-122"/>
                <a:ea typeface="楷体_GB2312" pitchFamily="49" charset="-122"/>
              </a:rPr>
              <a:t>SubClassB</a:t>
            </a:r>
            <a:r>
              <a:rPr lang="zh-CN" altLang="en-US" sz="2600" dirty="0" smtClean="0">
                <a:latin typeface="楷体_GB2312" pitchFamily="49" charset="-122"/>
                <a:ea typeface="楷体_GB2312" pitchFamily="49" charset="-122"/>
              </a:rPr>
              <a:t>则是错误的。 </a:t>
            </a:r>
            <a:endParaRPr lang="zh-CN" altLang="en-US" sz="2600" dirty="0" smtClean="0">
              <a:latin typeface="楷体_GB2312" pitchFamily="49" charset="-122"/>
              <a:ea typeface="楷体_GB2312" pitchFamily="49" charset="-122"/>
            </a:endParaRPr>
          </a:p>
          <a:p>
            <a:r>
              <a:rPr lang="en-US" altLang="zh-CN" sz="1800" dirty="0" smtClean="0"/>
              <a:t>class </a:t>
            </a:r>
            <a:r>
              <a:rPr lang="en-US" altLang="zh-CN" sz="1800" dirty="0" err="1" smtClean="0"/>
              <a:t>SuperClass</a:t>
            </a:r>
            <a:r>
              <a:rPr lang="en-US" altLang="zh-CN" sz="1800" dirty="0" smtClean="0"/>
              <a:t>{</a:t>
            </a:r>
            <a:endParaRPr lang="en-US" altLang="zh-CN" sz="1800" dirty="0" smtClean="0"/>
          </a:p>
          <a:p>
            <a:r>
              <a:rPr lang="en-US" altLang="zh-CN" sz="1800" dirty="0" smtClean="0"/>
              <a:t>		public </a:t>
            </a:r>
            <a:r>
              <a:rPr lang="en-US" altLang="zh-CN" sz="1800" dirty="0" err="1" smtClean="0"/>
              <a:t>superMethod</a:t>
            </a:r>
            <a:r>
              <a:rPr lang="en-US" altLang="zh-CN" sz="1800" dirty="0" smtClean="0"/>
              <a:t>() throws </a:t>
            </a:r>
            <a:r>
              <a:rPr lang="en-US" altLang="zh-CN" sz="1800" dirty="0" err="1" smtClean="0"/>
              <a:t>EOFException</a:t>
            </a:r>
            <a:r>
              <a:rPr lang="en-US" altLang="zh-CN" sz="1800" dirty="0" smtClean="0"/>
              <a:t> {</a:t>
            </a:r>
            <a:endParaRPr lang="en-US" altLang="zh-CN" sz="1800" dirty="0" smtClean="0"/>
          </a:p>
          <a:p>
            <a:r>
              <a:rPr lang="en-US" altLang="zh-CN" sz="1800" dirty="0" smtClean="0"/>
              <a:t>			…</a:t>
            </a:r>
            <a:endParaRPr lang="en-US" altLang="zh-CN" sz="1800" dirty="0" smtClean="0"/>
          </a:p>
          <a:p>
            <a:r>
              <a:rPr lang="en-US" altLang="zh-CN" sz="1800" dirty="0" smtClean="0"/>
              <a:t>		} </a:t>
            </a:r>
            <a:endParaRPr lang="en-US" altLang="zh-CN" sz="1800" dirty="0" smtClean="0"/>
          </a:p>
          <a:p>
            <a:r>
              <a:rPr lang="en-US" altLang="zh-CN" sz="1800" dirty="0" smtClean="0"/>
              <a:t>}</a:t>
            </a:r>
            <a:endParaRPr lang="en-US" altLang="zh-CN" sz="1800" dirty="0" smtClean="0"/>
          </a:p>
          <a:p>
            <a:r>
              <a:rPr lang="en-US" altLang="zh-CN" sz="1800" dirty="0" smtClean="0"/>
              <a:t>class </a:t>
            </a:r>
            <a:r>
              <a:rPr lang="en-US" altLang="zh-CN" sz="1800" dirty="0" err="1" smtClean="0"/>
              <a:t>SubClassA</a:t>
            </a:r>
            <a:r>
              <a:rPr lang="en-US" altLang="zh-CN" sz="1800" dirty="0" smtClean="0"/>
              <a:t> extends </a:t>
            </a:r>
            <a:r>
              <a:rPr lang="en-US" altLang="zh-CN" sz="1800" dirty="0" err="1" smtClean="0"/>
              <a:t>SuperClass</a:t>
            </a:r>
            <a:r>
              <a:rPr lang="en-US" altLang="zh-CN" sz="1800" dirty="0" smtClean="0"/>
              <a:t>{	  //</a:t>
            </a:r>
            <a:r>
              <a:rPr lang="zh-CN" altLang="en-US" sz="1800" dirty="0" smtClean="0"/>
              <a:t>正确</a:t>
            </a:r>
            <a:endParaRPr lang="zh-CN" altLang="en-US" sz="1800" dirty="0" smtClean="0"/>
          </a:p>
          <a:p>
            <a:r>
              <a:rPr lang="zh-CN" altLang="en-US" sz="1800" dirty="0" smtClean="0"/>
              <a:t>		</a:t>
            </a:r>
            <a:r>
              <a:rPr lang="en-US" altLang="zh-CN" sz="1800" dirty="0" smtClean="0"/>
              <a:t>public </a:t>
            </a:r>
            <a:r>
              <a:rPr lang="en-US" altLang="zh-CN" sz="1800" dirty="0" err="1" smtClean="0"/>
              <a:t>superMethod</a:t>
            </a:r>
            <a:r>
              <a:rPr lang="en-US" altLang="zh-CN" sz="1800" dirty="0" smtClean="0"/>
              <a:t>() {</a:t>
            </a:r>
            <a:endParaRPr lang="en-US" altLang="zh-CN" sz="1800" dirty="0" smtClean="0"/>
          </a:p>
          <a:p>
            <a:r>
              <a:rPr lang="en-US" altLang="zh-CN" sz="1800" dirty="0" smtClean="0"/>
              <a:t>			…</a:t>
            </a:r>
            <a:endParaRPr lang="en-US" altLang="zh-CN" sz="1800" dirty="0" smtClean="0"/>
          </a:p>
          <a:p>
            <a:r>
              <a:rPr lang="en-US" altLang="zh-CN" sz="1800" dirty="0" smtClean="0"/>
              <a:t>		}</a:t>
            </a:r>
            <a:endParaRPr lang="en-US" altLang="zh-CN" sz="1800" dirty="0" smtClean="0"/>
          </a:p>
          <a:p>
            <a:r>
              <a:rPr lang="en-US" altLang="zh-CN" sz="1800" dirty="0" smtClean="0"/>
              <a:t>}</a:t>
            </a:r>
            <a:endParaRPr lang="en-US" altLang="zh-CN" sz="1800" dirty="0" smtClean="0"/>
          </a:p>
          <a:p>
            <a:r>
              <a:rPr lang="en-US" altLang="zh-CN" sz="1800" dirty="0" smtClean="0"/>
              <a:t>class </a:t>
            </a:r>
            <a:r>
              <a:rPr lang="en-US" altLang="zh-CN" sz="1800" dirty="0" err="1" smtClean="0"/>
              <a:t>SubClassB</a:t>
            </a:r>
            <a:r>
              <a:rPr lang="en-US" altLang="zh-CN" sz="1800" dirty="0" smtClean="0"/>
              <a:t> extends </a:t>
            </a:r>
            <a:r>
              <a:rPr lang="en-US" altLang="zh-CN" sz="1800" dirty="0" err="1" smtClean="0"/>
              <a:t>SuperClass</a:t>
            </a:r>
            <a:r>
              <a:rPr lang="en-US" altLang="zh-CN" sz="1800" dirty="0" smtClean="0"/>
              <a:t>{	//</a:t>
            </a:r>
            <a:r>
              <a:rPr lang="zh-CN" altLang="en-US" sz="1800" dirty="0" smtClean="0"/>
              <a:t>错误</a:t>
            </a:r>
            <a:endParaRPr lang="zh-CN" altLang="en-US" sz="1800" dirty="0" smtClean="0"/>
          </a:p>
          <a:p>
            <a:r>
              <a:rPr lang="zh-CN" altLang="en-US" sz="1800" dirty="0" smtClean="0"/>
              <a:t>		</a:t>
            </a:r>
            <a:r>
              <a:rPr lang="en-US" altLang="zh-CN" sz="1800" dirty="0" smtClean="0"/>
              <a:t>public </a:t>
            </a:r>
            <a:r>
              <a:rPr lang="en-US" altLang="zh-CN" sz="1800" dirty="0" err="1" smtClean="0"/>
              <a:t>superMethod</a:t>
            </a:r>
            <a:r>
              <a:rPr lang="en-US" altLang="zh-CN" sz="1800" dirty="0" smtClean="0"/>
              <a:t>() throws </a:t>
            </a:r>
            <a:r>
              <a:rPr lang="en-US" altLang="zh-CN" sz="1800" dirty="0" err="1" smtClean="0"/>
              <a:t>FileNotFoundException</a:t>
            </a:r>
            <a:r>
              <a:rPr lang="en-US" altLang="zh-CN" sz="1800" dirty="0" smtClean="0"/>
              <a:t>{</a:t>
            </a:r>
            <a:endParaRPr lang="en-US" altLang="zh-CN" sz="1800" dirty="0" smtClean="0"/>
          </a:p>
          <a:p>
            <a:r>
              <a:rPr lang="en-US" altLang="zh-CN" sz="1800" dirty="0" smtClean="0"/>
              <a:t>			…	}}</a:t>
            </a:r>
            <a:endParaRPr lang="en-US" altLang="zh-CN"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en-US" altLang="zh-CN" dirty="0" smtClean="0"/>
              <a:t>Throw</a:t>
            </a:r>
            <a:r>
              <a:rPr lang="zh-CN" altLang="en-US" dirty="0" smtClean="0"/>
              <a:t>和</a:t>
            </a:r>
            <a:r>
              <a:rPr lang="en-US" altLang="zh-CN" dirty="0"/>
              <a:t>T</a:t>
            </a:r>
            <a:r>
              <a:rPr lang="en-US" altLang="zh-CN" dirty="0" smtClean="0"/>
              <a:t>hrows</a:t>
            </a:r>
            <a:r>
              <a:rPr lang="zh-CN" altLang="en-US" dirty="0" smtClean="0"/>
              <a:t>的区别</a:t>
            </a:r>
            <a:endParaRPr lang="zh-CN" altLang="en-US" dirty="0" smtClean="0"/>
          </a:p>
        </p:txBody>
      </p:sp>
      <p:sp>
        <p:nvSpPr>
          <p:cNvPr id="54275" name="Rectangle 3"/>
          <p:cNvSpPr>
            <a:spLocks noGrp="1" noRot="1" noChangeArrowheads="1"/>
          </p:cNvSpPr>
          <p:nvPr>
            <p:ph idx="1"/>
          </p:nvPr>
        </p:nvSpPr>
        <p:spPr/>
        <p:txBody>
          <a:bodyPr>
            <a:normAutofit fontScale="92500" lnSpcReduction="10000"/>
          </a:bodyPr>
          <a:lstStyle/>
          <a:p>
            <a:pPr>
              <a:buClr>
                <a:srgbClr val="0070C0"/>
              </a:buClr>
              <a:buFont typeface="Wingdings" panose="05000000000000000000" pitchFamily="2" charset="2"/>
              <a:buChar char="u"/>
            </a:pPr>
            <a:r>
              <a:rPr lang="en-US" altLang="zh-CN" dirty="0">
                <a:latin typeface="楷体_GB2312" pitchFamily="49" charset="-122"/>
                <a:ea typeface="楷体_GB2312" pitchFamily="49" charset="-122"/>
              </a:rPr>
              <a:t>Throw</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marL="0" indent="0">
              <a:buClr>
                <a:srgbClr val="0070C0"/>
              </a:buClr>
              <a:buNone/>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作用</a:t>
            </a:r>
            <a:r>
              <a:rPr lang="zh-CN" altLang="en-US" dirty="0">
                <a:latin typeface="楷体_GB2312" pitchFamily="49" charset="-122"/>
                <a:ea typeface="楷体_GB2312" pitchFamily="49" charset="-122"/>
              </a:rPr>
              <a:t>在方法内，表示抛出具体异常，由方法体内的语句处理。</a:t>
            </a:r>
            <a:endParaRPr lang="zh-CN" altLang="en-US" dirty="0">
              <a:latin typeface="楷体_GB2312" pitchFamily="49" charset="-122"/>
              <a:ea typeface="楷体_GB2312" pitchFamily="49" charset="-122"/>
            </a:endParaRPr>
          </a:p>
          <a:p>
            <a:pPr marL="0" indent="0">
              <a:buClr>
                <a:srgbClr val="0070C0"/>
              </a:buClr>
              <a:buNone/>
            </a:pPr>
            <a:r>
              <a:rPr lang="en-US" altLang="zh-CN" dirty="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具体</a:t>
            </a:r>
            <a:r>
              <a:rPr lang="zh-CN" altLang="en-US" dirty="0">
                <a:latin typeface="楷体_GB2312" pitchFamily="49" charset="-122"/>
                <a:ea typeface="楷体_GB2312" pitchFamily="49" charset="-122"/>
              </a:rPr>
              <a:t>向外抛出的动作，所以它抛出的是一个异常实体类。若</a:t>
            </a:r>
            <a:r>
              <a:rPr lang="zh-CN" altLang="en-US" dirty="0" smtClean="0">
                <a:latin typeface="楷体_GB2312" pitchFamily="49" charset="-122"/>
                <a:ea typeface="楷体_GB2312" pitchFamily="49" charset="-122"/>
              </a:rPr>
              <a:t>执行</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了</a:t>
            </a:r>
            <a:r>
              <a:rPr lang="en-US" altLang="zh-CN" dirty="0">
                <a:latin typeface="楷体_GB2312" pitchFamily="49" charset="-122"/>
                <a:ea typeface="楷体_GB2312" pitchFamily="49" charset="-122"/>
              </a:rPr>
              <a:t>Throw</a:t>
            </a:r>
            <a:r>
              <a:rPr lang="zh-CN" altLang="en-US" dirty="0">
                <a:latin typeface="楷体_GB2312" pitchFamily="49" charset="-122"/>
                <a:ea typeface="楷体_GB2312" pitchFamily="49" charset="-122"/>
              </a:rPr>
              <a:t>一定是抛出了某种异常。</a:t>
            </a:r>
            <a:endParaRPr lang="zh-CN" altLang="en-US"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dirty="0">
                <a:latin typeface="楷体_GB2312" pitchFamily="49" charset="-122"/>
                <a:ea typeface="楷体_GB2312" pitchFamily="49" charset="-122"/>
              </a:rPr>
              <a:t>Throws</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marL="0" indent="0">
              <a:buClr>
                <a:srgbClr val="0070C0"/>
              </a:buClr>
              <a:buNone/>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作用</a:t>
            </a:r>
            <a:r>
              <a:rPr lang="zh-CN" altLang="en-US" dirty="0">
                <a:latin typeface="楷体_GB2312" pitchFamily="49" charset="-122"/>
                <a:ea typeface="楷体_GB2312" pitchFamily="49" charset="-122"/>
              </a:rPr>
              <a:t>在方法的声明上，表示如果抛出异常，则由该方法的调用者来进行异常处理。</a:t>
            </a:r>
            <a:endParaRPr lang="zh-CN" altLang="en-US" dirty="0">
              <a:latin typeface="楷体_GB2312" pitchFamily="49" charset="-122"/>
              <a:ea typeface="楷体_GB2312" pitchFamily="49" charset="-122"/>
            </a:endParaRPr>
          </a:p>
          <a:p>
            <a:pPr marL="0" indent="0">
              <a:buClr>
                <a:srgbClr val="0070C0"/>
              </a:buClr>
              <a:buNone/>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主要</a:t>
            </a:r>
            <a:r>
              <a:rPr lang="zh-CN" altLang="en-US" dirty="0">
                <a:latin typeface="楷体_GB2312" pitchFamily="49" charset="-122"/>
                <a:ea typeface="楷体_GB2312" pitchFamily="49" charset="-122"/>
              </a:rPr>
              <a:t>的声明这个方法会抛出会抛出某种类型的异常，让它的使用者知道捕获异常的类型。</a:t>
            </a:r>
            <a:endParaRPr lang="zh-CN" altLang="en-US" dirty="0">
              <a:latin typeface="楷体_GB2312" pitchFamily="49" charset="-122"/>
              <a:ea typeface="楷体_GB2312" pitchFamily="49" charset="-122"/>
            </a:endParaRPr>
          </a:p>
          <a:p>
            <a:pPr marL="0" indent="0">
              <a:buClr>
                <a:srgbClr val="0070C0"/>
              </a:buClr>
              <a:buNone/>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出现</a:t>
            </a:r>
            <a:r>
              <a:rPr lang="zh-CN" altLang="en-US" dirty="0">
                <a:latin typeface="楷体_GB2312" pitchFamily="49" charset="-122"/>
                <a:ea typeface="楷体_GB2312" pitchFamily="49" charset="-122"/>
              </a:rPr>
              <a:t>异常是一种可能性，但不一定会发生异常。</a:t>
            </a:r>
            <a:endParaRPr lang="zh-CN" altLang="en-US"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、异常捕获</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异常处理</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r>
              <a:rPr lang="zh-CN" altLang="en-US" smtClean="0"/>
              <a:t>异常的捕获</a:t>
            </a:r>
            <a:endParaRPr lang="zh-CN" altLang="en-US" smtClean="0"/>
          </a:p>
        </p:txBody>
      </p:sp>
      <p:sp>
        <p:nvSpPr>
          <p:cNvPr id="52227" name="Rectangle 3"/>
          <p:cNvSpPr>
            <a:spLocks noGrp="1" noRot="1" noChangeArrowheads="1"/>
          </p:cNvSpPr>
          <p:nvPr>
            <p:ph idx="1"/>
          </p:nvPr>
        </p:nvSpPr>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要捕获一个异常，程序员只需要在程序中设置一个</a:t>
            </a:r>
            <a:r>
              <a:rPr lang="en-US" altLang="zh-CN" dirty="0" smtClean="0">
                <a:latin typeface="楷体_GB2312" pitchFamily="49" charset="-122"/>
                <a:ea typeface="楷体_GB2312" pitchFamily="49" charset="-122"/>
              </a:rPr>
              <a:t>try/catch</a:t>
            </a:r>
            <a:r>
              <a:rPr lang="zh-CN" altLang="en-US" dirty="0" smtClean="0">
                <a:latin typeface="楷体_GB2312" pitchFamily="49" charset="-122"/>
                <a:ea typeface="楷体_GB2312" pitchFamily="49" charset="-122"/>
              </a:rPr>
              <a:t>块，其格式如下：</a:t>
            </a:r>
            <a:endParaRPr lang="zh-CN" altLang="en-US" dirty="0" smtClean="0">
              <a:latin typeface="楷体_GB2312" pitchFamily="49" charset="-122"/>
              <a:ea typeface="楷体_GB2312" pitchFamily="49" charset="-122"/>
            </a:endParaRPr>
          </a:p>
          <a:p>
            <a:pPr>
              <a:buFont typeface="Wingdings" panose="05000000000000000000" pitchFamily="2" charset="2"/>
              <a:buNone/>
            </a:pPr>
            <a:r>
              <a:rPr lang="zh-CN" altLang="en-US"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try{</a:t>
            </a:r>
            <a:endParaRPr lang="en-US" altLang="zh-CN" sz="2400" dirty="0" smtClean="0">
              <a:latin typeface="楷体_GB2312" pitchFamily="49" charset="-122"/>
              <a:ea typeface="楷体_GB2312" pitchFamily="49" charset="-122"/>
            </a:endParaRPr>
          </a:p>
          <a:p>
            <a:pPr>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抛出异常的代码</a:t>
            </a:r>
            <a:endParaRPr lang="zh-CN" altLang="en-US" sz="2400" dirty="0" smtClean="0">
              <a:latin typeface="楷体_GB2312" pitchFamily="49" charset="-122"/>
              <a:ea typeface="楷体_GB2312" pitchFamily="49" charset="-122"/>
            </a:endParaRPr>
          </a:p>
          <a:p>
            <a:pPr>
              <a:buFont typeface="Wingdings" panose="05000000000000000000" pitchFamily="2" charset="2"/>
              <a:buNone/>
            </a:pP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}catch (</a:t>
            </a:r>
            <a:r>
              <a:rPr lang="zh-CN" altLang="en-US" sz="2400" dirty="0" smtClean="0">
                <a:latin typeface="楷体_GB2312" pitchFamily="49" charset="-122"/>
                <a:ea typeface="楷体_GB2312" pitchFamily="49" charset="-122"/>
              </a:rPr>
              <a:t>某</a:t>
            </a:r>
            <a:r>
              <a:rPr lang="en-US" altLang="zh-CN" sz="2400" dirty="0" smtClean="0">
                <a:latin typeface="楷体_GB2312" pitchFamily="49" charset="-122"/>
                <a:ea typeface="楷体_GB2312" pitchFamily="49" charset="-122"/>
              </a:rPr>
              <a:t>Exception</a:t>
            </a:r>
            <a:r>
              <a:rPr lang="zh-CN" altLang="en-US" sz="2400" dirty="0" smtClean="0">
                <a:latin typeface="楷体_GB2312" pitchFamily="49" charset="-122"/>
                <a:ea typeface="楷体_GB2312" pitchFamily="49" charset="-122"/>
              </a:rPr>
              <a:t>类型 </a:t>
            </a:r>
            <a:r>
              <a:rPr lang="en-US" altLang="zh-CN" sz="2400" dirty="0" smtClean="0">
                <a:latin typeface="楷体_GB2312" pitchFamily="49" charset="-122"/>
                <a:ea typeface="楷体_GB2312" pitchFamily="49" charset="-122"/>
              </a:rPr>
              <a:t>e){</a:t>
            </a:r>
            <a:endParaRPr lang="en-US" altLang="zh-CN" sz="2400" dirty="0" smtClean="0">
              <a:latin typeface="楷体_GB2312" pitchFamily="49" charset="-122"/>
              <a:ea typeface="楷体_GB2312" pitchFamily="49" charset="-122"/>
            </a:endParaRPr>
          </a:p>
          <a:p>
            <a:pPr>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处理该异常类型的代码</a:t>
            </a:r>
            <a:endParaRPr lang="zh-CN" altLang="en-US" sz="2400" dirty="0" smtClean="0">
              <a:latin typeface="楷体_GB2312" pitchFamily="49" charset="-122"/>
              <a:ea typeface="楷体_GB2312" pitchFamily="49" charset="-122"/>
            </a:endParaRPr>
          </a:p>
          <a:p>
            <a:pPr>
              <a:buFont typeface="Wingdings" panose="05000000000000000000" pitchFamily="2" charset="2"/>
              <a:buNone/>
            </a:pP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}catch (</a:t>
            </a:r>
            <a:r>
              <a:rPr lang="zh-CN" altLang="en-US" sz="2400" dirty="0" smtClean="0">
                <a:latin typeface="楷体_GB2312" pitchFamily="49" charset="-122"/>
                <a:ea typeface="楷体_GB2312" pitchFamily="49" charset="-122"/>
              </a:rPr>
              <a:t>某</a:t>
            </a:r>
            <a:r>
              <a:rPr lang="en-US" altLang="zh-CN" sz="2400" dirty="0" smtClean="0">
                <a:latin typeface="楷体_GB2312" pitchFamily="49" charset="-122"/>
                <a:ea typeface="楷体_GB2312" pitchFamily="49" charset="-122"/>
              </a:rPr>
              <a:t>Exception</a:t>
            </a:r>
            <a:r>
              <a:rPr lang="zh-CN" altLang="en-US" sz="2400" dirty="0" smtClean="0">
                <a:latin typeface="楷体_GB2312" pitchFamily="49" charset="-122"/>
                <a:ea typeface="楷体_GB2312" pitchFamily="49" charset="-122"/>
              </a:rPr>
              <a:t>类型 </a:t>
            </a:r>
            <a:r>
              <a:rPr lang="en-US" altLang="zh-CN" sz="2400" dirty="0" smtClean="0">
                <a:latin typeface="楷体_GB2312" pitchFamily="49" charset="-122"/>
                <a:ea typeface="楷体_GB2312" pitchFamily="49" charset="-122"/>
              </a:rPr>
              <a:t>e){</a:t>
            </a:r>
            <a:endParaRPr lang="en-US" altLang="zh-CN" sz="2400" dirty="0" smtClean="0">
              <a:latin typeface="楷体_GB2312" pitchFamily="49" charset="-122"/>
              <a:ea typeface="楷体_GB2312" pitchFamily="49" charset="-122"/>
            </a:endParaRPr>
          </a:p>
          <a:p>
            <a:pPr>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处理该异常类型的代码</a:t>
            </a:r>
            <a:endParaRPr lang="zh-CN" altLang="en-US" sz="2400" dirty="0" smtClean="0">
              <a:latin typeface="楷体_GB2312" pitchFamily="49" charset="-122"/>
              <a:ea typeface="楷体_GB2312" pitchFamily="49" charset="-122"/>
            </a:endParaRPr>
          </a:p>
          <a:p>
            <a:pPr>
              <a:buFont typeface="Wingdings" panose="05000000000000000000" pitchFamily="2" charset="2"/>
              <a:buNone/>
            </a:pP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79375" y="86013"/>
            <a:ext cx="10515600" cy="1035080"/>
          </a:xfrm>
        </p:spPr>
        <p:txBody>
          <a:bodyPr/>
          <a:lstStyle/>
          <a:p>
            <a:r>
              <a:rPr lang="zh-CN" altLang="en-US" dirty="0" smtClean="0"/>
              <a:t>异常的捕获</a:t>
            </a:r>
            <a:endParaRPr lang="zh-CN" altLang="en-US" dirty="0" smtClean="0"/>
          </a:p>
        </p:txBody>
      </p:sp>
      <p:sp>
        <p:nvSpPr>
          <p:cNvPr id="53251" name="Rectangle 3"/>
          <p:cNvSpPr>
            <a:spLocks noGrp="1" noRot="1" noChangeArrowheads="1"/>
          </p:cNvSpPr>
          <p:nvPr>
            <p:ph idx="1"/>
          </p:nvPr>
        </p:nvSpPr>
        <p:spPr>
          <a:xfrm>
            <a:off x="804333" y="1994141"/>
            <a:ext cx="11229516" cy="3836988"/>
          </a:xfrm>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当</a:t>
            </a:r>
            <a:r>
              <a:rPr lang="en-US" altLang="zh-CN" dirty="0" smtClean="0">
                <a:latin typeface="楷体_GB2312" pitchFamily="49" charset="-122"/>
                <a:ea typeface="楷体_GB2312" pitchFamily="49" charset="-122"/>
              </a:rPr>
              <a:t>try</a:t>
            </a:r>
            <a:r>
              <a:rPr lang="zh-CN" altLang="en-US" dirty="0" smtClean="0">
                <a:latin typeface="楷体_GB2312" pitchFamily="49" charset="-122"/>
                <a:ea typeface="楷体_GB2312" pitchFamily="49" charset="-122"/>
              </a:rPr>
              <a:t>块中的某条代码抛出异常时：首先，自该语句的下一条语句起的所有</a:t>
            </a:r>
            <a:r>
              <a:rPr lang="en-US" altLang="zh-CN" dirty="0" smtClean="0">
                <a:latin typeface="楷体_GB2312" pitchFamily="49" charset="-122"/>
                <a:ea typeface="楷体_GB2312" pitchFamily="49" charset="-122"/>
              </a:rPr>
              <a:t>try</a:t>
            </a:r>
            <a:r>
              <a:rPr lang="zh-CN" altLang="en-US" dirty="0" smtClean="0">
                <a:latin typeface="楷体_GB2312" pitchFamily="49" charset="-122"/>
                <a:ea typeface="楷体_GB2312" pitchFamily="49" charset="-122"/>
              </a:rPr>
              <a:t>块中的剩余语句将被跳过不予执行；其次，程序执行</a:t>
            </a:r>
            <a:r>
              <a:rPr lang="en-US" altLang="zh-CN" dirty="0" smtClean="0">
                <a:latin typeface="楷体_GB2312" pitchFamily="49" charset="-122"/>
                <a:ea typeface="楷体_GB2312" pitchFamily="49" charset="-122"/>
              </a:rPr>
              <a:t>catch</a:t>
            </a:r>
            <a:r>
              <a:rPr lang="zh-CN" altLang="en-US" dirty="0" smtClean="0">
                <a:latin typeface="楷体_GB2312" pitchFamily="49" charset="-122"/>
                <a:ea typeface="楷体_GB2312" pitchFamily="49" charset="-122"/>
              </a:rPr>
              <a:t>子句进行异常捕获，异常捕获的目的是进行异常类型的匹配，并执行与所抛出的异常类型相对应的</a:t>
            </a:r>
            <a:r>
              <a:rPr lang="en-US" altLang="zh-CN" dirty="0" smtClean="0">
                <a:latin typeface="楷体_GB2312" pitchFamily="49" charset="-122"/>
                <a:ea typeface="楷体_GB2312" pitchFamily="49" charset="-122"/>
              </a:rPr>
              <a:t>catch</a:t>
            </a:r>
            <a:r>
              <a:rPr lang="zh-CN" altLang="en-US" dirty="0" smtClean="0">
                <a:latin typeface="楷体_GB2312" pitchFamily="49" charset="-122"/>
                <a:ea typeface="楷体_GB2312" pitchFamily="49" charset="-122"/>
              </a:rPr>
              <a:t>子句中的异常处理代码。</a:t>
            </a:r>
            <a:endParaRPr lang="zh-CN" altLang="en-US"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zh-CN" altLang="en-US" smtClean="0"/>
              <a:t>异常的捕获</a:t>
            </a:r>
            <a:endParaRPr lang="zh-CN" altLang="en-US" smtClean="0"/>
          </a:p>
        </p:txBody>
      </p:sp>
      <p:sp>
        <p:nvSpPr>
          <p:cNvPr id="54275" name="Rectangle 3"/>
          <p:cNvSpPr>
            <a:spLocks noGrp="1" noRot="1" noChangeArrowheads="1"/>
          </p:cNvSpPr>
          <p:nvPr>
            <p:ph idx="1"/>
          </p:nvPr>
        </p:nvSpPr>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需要注意的是：如果</a:t>
            </a:r>
            <a:r>
              <a:rPr lang="en-US" altLang="zh-CN" dirty="0" smtClean="0">
                <a:latin typeface="楷体_GB2312" pitchFamily="49" charset="-122"/>
                <a:ea typeface="楷体_GB2312" pitchFamily="49" charset="-122"/>
              </a:rPr>
              <a:t>try</a:t>
            </a:r>
            <a:r>
              <a:rPr lang="zh-CN" altLang="en-US" dirty="0" smtClean="0">
                <a:latin typeface="楷体_GB2312" pitchFamily="49" charset="-122"/>
                <a:ea typeface="楷体_GB2312" pitchFamily="49" charset="-122"/>
              </a:rPr>
              <a:t>块中没有任何的异常抛出，则所有的</a:t>
            </a:r>
            <a:r>
              <a:rPr lang="en-US" altLang="zh-CN" dirty="0" smtClean="0">
                <a:latin typeface="楷体_GB2312" pitchFamily="49" charset="-122"/>
                <a:ea typeface="楷体_GB2312" pitchFamily="49" charset="-122"/>
              </a:rPr>
              <a:t>catch</a:t>
            </a:r>
            <a:r>
              <a:rPr lang="zh-CN" altLang="en-US" dirty="0" smtClean="0">
                <a:latin typeface="楷体_GB2312" pitchFamily="49" charset="-122"/>
                <a:ea typeface="楷体_GB2312" pitchFamily="49" charset="-122"/>
              </a:rPr>
              <a:t>子句将会被跳过；如果</a:t>
            </a:r>
            <a:r>
              <a:rPr lang="en-US" altLang="zh-CN" dirty="0" smtClean="0">
                <a:latin typeface="楷体_GB2312" pitchFamily="49" charset="-122"/>
                <a:ea typeface="楷体_GB2312" pitchFamily="49" charset="-122"/>
              </a:rPr>
              <a:t>try</a:t>
            </a:r>
            <a:r>
              <a:rPr lang="zh-CN" altLang="en-US" dirty="0" smtClean="0">
                <a:latin typeface="楷体_GB2312" pitchFamily="49" charset="-122"/>
                <a:ea typeface="楷体_GB2312" pitchFamily="49" charset="-122"/>
              </a:rPr>
              <a:t>块中所抛出的异常对象类型与所有的</a:t>
            </a:r>
            <a:r>
              <a:rPr lang="en-US" altLang="zh-CN" dirty="0" smtClean="0">
                <a:latin typeface="楷体_GB2312" pitchFamily="49" charset="-122"/>
                <a:ea typeface="楷体_GB2312" pitchFamily="49" charset="-122"/>
              </a:rPr>
              <a:t>catch</a:t>
            </a:r>
            <a:r>
              <a:rPr lang="zh-CN" altLang="en-US" dirty="0" smtClean="0">
                <a:latin typeface="楷体_GB2312" pitchFamily="49" charset="-122"/>
                <a:ea typeface="楷体_GB2312" pitchFamily="49" charset="-122"/>
              </a:rPr>
              <a:t>子句中的所声明的异常类型都不匹配，则方法会立即中止，并将该异常对象继续抛出，沿调用堆栈传递。</a:t>
            </a:r>
            <a:endParaRPr lang="zh-CN" altLang="en-US"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109220" y="85725"/>
            <a:ext cx="10515600" cy="1023728"/>
          </a:xfrm>
        </p:spPr>
        <p:txBody>
          <a:bodyPr/>
          <a:lstStyle/>
          <a:p>
            <a:r>
              <a:rPr lang="en-US" altLang="zh-CN" dirty="0" smtClean="0">
                <a:latin typeface="Times New Roman" panose="02020603050405020304" pitchFamily="18" charset="0"/>
              </a:rPr>
              <a:t>example</a:t>
            </a:r>
            <a:endParaRPr lang="en-US" altLang="zh-CN" dirty="0" smtClean="0">
              <a:latin typeface="Times New Roman" panose="02020603050405020304" pitchFamily="18" charset="0"/>
            </a:endParaRPr>
          </a:p>
        </p:txBody>
      </p:sp>
      <p:sp>
        <p:nvSpPr>
          <p:cNvPr id="55299" name="Rectangle 3"/>
          <p:cNvSpPr>
            <a:spLocks noGrp="1" noRot="1" noChangeArrowheads="1"/>
          </p:cNvSpPr>
          <p:nvPr>
            <p:ph idx="1"/>
          </p:nvPr>
        </p:nvSpPr>
        <p:spPr>
          <a:xfrm>
            <a:off x="804333" y="1826943"/>
            <a:ext cx="11387667" cy="4610100"/>
          </a:xfrm>
        </p:spPr>
        <p:txBody>
          <a:bodyPr>
            <a:normAutofit fontScale="77500" lnSpcReduction="20000"/>
          </a:bodyPr>
          <a:lstStyle/>
          <a:p>
            <a:pPr>
              <a:lnSpc>
                <a:spcPct val="80000"/>
              </a:lnSpc>
            </a:pPr>
            <a:r>
              <a:rPr lang="en-US" altLang="zh-CN" sz="1600" dirty="0" smtClean="0"/>
              <a:t>public class </a:t>
            </a:r>
            <a:r>
              <a:rPr lang="en-US" altLang="zh-CN" sz="1600" dirty="0" err="1" smtClean="0"/>
              <a:t>ExampleOfException</a:t>
            </a:r>
            <a:r>
              <a:rPr lang="en-US" altLang="zh-CN" sz="1600" dirty="0" smtClean="0"/>
              <a:t> {</a:t>
            </a:r>
            <a:endParaRPr lang="en-US" altLang="zh-CN" sz="1600" dirty="0" smtClean="0"/>
          </a:p>
          <a:p>
            <a:pPr>
              <a:lnSpc>
                <a:spcPct val="80000"/>
              </a:lnSpc>
            </a:pPr>
            <a:r>
              <a:rPr lang="en-US" altLang="zh-CN" sz="1600" dirty="0" smtClean="0"/>
              <a:t>  String[] lines = {"The first line",</a:t>
            </a:r>
            <a:endParaRPr lang="en-US" altLang="zh-CN" sz="1600" dirty="0" smtClean="0"/>
          </a:p>
          <a:p>
            <a:pPr>
              <a:lnSpc>
                <a:spcPct val="80000"/>
              </a:lnSpc>
            </a:pPr>
            <a:r>
              <a:rPr lang="en-US" altLang="zh-CN" sz="1600" dirty="0" smtClean="0"/>
              <a:t>      "The second </a:t>
            </a:r>
            <a:r>
              <a:rPr lang="en-US" altLang="zh-CN" sz="1600" dirty="0" err="1" smtClean="0"/>
              <a:t>line","The</a:t>
            </a:r>
            <a:r>
              <a:rPr lang="en-US" altLang="zh-CN" sz="1600" dirty="0" smtClean="0"/>
              <a:t> last line"};</a:t>
            </a:r>
            <a:endParaRPr lang="en-US" altLang="zh-CN" sz="1600" dirty="0" smtClean="0"/>
          </a:p>
          <a:p>
            <a:pPr>
              <a:lnSpc>
                <a:spcPct val="80000"/>
              </a:lnSpc>
            </a:pPr>
            <a:r>
              <a:rPr lang="en-US" altLang="zh-CN" sz="1600" dirty="0" smtClean="0"/>
              <a:t>  public static void main (String[] </a:t>
            </a:r>
            <a:r>
              <a:rPr lang="en-US" altLang="zh-CN" sz="1600" dirty="0" err="1" smtClean="0"/>
              <a:t>args</a:t>
            </a:r>
            <a:r>
              <a:rPr lang="en-US" altLang="zh-CN" sz="1600" dirty="0" smtClean="0"/>
              <a:t>) { </a:t>
            </a:r>
            <a:endParaRPr lang="en-US" altLang="zh-CN" sz="1600" dirty="0" smtClean="0"/>
          </a:p>
          <a:p>
            <a:pPr>
              <a:lnSpc>
                <a:spcPct val="80000"/>
              </a:lnSpc>
            </a:pPr>
            <a:r>
              <a:rPr lang="en-US" altLang="zh-CN" sz="1600" dirty="0" smtClean="0"/>
              <a:t>    </a:t>
            </a:r>
            <a:r>
              <a:rPr lang="en-US" altLang="zh-CN" sz="1600" dirty="0" err="1" smtClean="0"/>
              <a:t>ExampleOfException</a:t>
            </a:r>
            <a:r>
              <a:rPr lang="en-US" altLang="zh-CN" sz="1600" dirty="0" smtClean="0"/>
              <a:t> </a:t>
            </a:r>
            <a:r>
              <a:rPr lang="en-US" altLang="zh-CN" sz="1600" dirty="0" err="1" smtClean="0"/>
              <a:t>eoe</a:t>
            </a:r>
            <a:r>
              <a:rPr lang="en-US" altLang="zh-CN" sz="1600" dirty="0" smtClean="0"/>
              <a:t> = new </a:t>
            </a:r>
            <a:r>
              <a:rPr lang="en-US" altLang="zh-CN" sz="1600" dirty="0" err="1" smtClean="0"/>
              <a:t>ExampleOfException</a:t>
            </a:r>
            <a:r>
              <a:rPr lang="en-US" altLang="zh-CN" sz="1600" dirty="0" smtClean="0"/>
              <a:t>();</a:t>
            </a:r>
            <a:endParaRPr lang="en-US" altLang="zh-CN" sz="1600" dirty="0" smtClean="0"/>
          </a:p>
          <a:p>
            <a:pPr>
              <a:lnSpc>
                <a:spcPct val="80000"/>
              </a:lnSpc>
            </a:pPr>
            <a:r>
              <a:rPr lang="en-US" altLang="zh-CN" sz="1600" dirty="0" smtClean="0"/>
              <a:t>    </a:t>
            </a:r>
            <a:r>
              <a:rPr lang="en-US" altLang="zh-CN" sz="1600" dirty="0" err="1" smtClean="0"/>
              <a:t>eoe.methodA</a:t>
            </a:r>
            <a:r>
              <a:rPr lang="en-US" altLang="zh-CN" sz="1600" dirty="0" smtClean="0"/>
              <a:t>();</a:t>
            </a:r>
            <a:endParaRPr lang="en-US" altLang="zh-CN" sz="1600" dirty="0" smtClean="0"/>
          </a:p>
          <a:p>
            <a:pPr>
              <a:lnSpc>
                <a:spcPct val="80000"/>
              </a:lnSpc>
            </a:pPr>
            <a:r>
              <a:rPr lang="en-US" altLang="zh-CN" sz="1600" dirty="0" smtClean="0"/>
              <a:t>    </a:t>
            </a:r>
            <a:r>
              <a:rPr lang="en-US" altLang="zh-CN" sz="1600" dirty="0" err="1" smtClean="0">
                <a:solidFill>
                  <a:srgbClr val="FF0000"/>
                </a:solidFill>
              </a:rPr>
              <a:t>System.out.println</a:t>
            </a:r>
            <a:r>
              <a:rPr lang="en-US" altLang="zh-CN" sz="1600" dirty="0" smtClean="0">
                <a:solidFill>
                  <a:srgbClr val="FF0000"/>
                </a:solidFill>
              </a:rPr>
              <a:t>("Program finished.");</a:t>
            </a:r>
            <a:endParaRPr lang="en-US" altLang="zh-CN" sz="1600" dirty="0" smtClean="0">
              <a:solidFill>
                <a:srgbClr val="FF0000"/>
              </a:solidFill>
            </a:endParaRPr>
          </a:p>
          <a:p>
            <a:pPr>
              <a:lnSpc>
                <a:spcPct val="80000"/>
              </a:lnSpc>
            </a:pPr>
            <a:r>
              <a:rPr lang="en-US" altLang="zh-CN" sz="1600" dirty="0" smtClean="0"/>
              <a:t>  }</a:t>
            </a:r>
            <a:endParaRPr lang="en-US" altLang="zh-CN" sz="1600" dirty="0" smtClean="0"/>
          </a:p>
          <a:p>
            <a:pPr>
              <a:lnSpc>
                <a:spcPct val="80000"/>
              </a:lnSpc>
            </a:pPr>
            <a:r>
              <a:rPr lang="en-US" altLang="zh-CN" sz="1600" dirty="0" smtClean="0"/>
              <a:t>  ...</a:t>
            </a:r>
            <a:endParaRPr lang="en-US" altLang="zh-CN" sz="1600" dirty="0" smtClean="0"/>
          </a:p>
          <a:p>
            <a:pPr>
              <a:lnSpc>
                <a:spcPct val="80000"/>
              </a:lnSpc>
            </a:pPr>
            <a:r>
              <a:rPr lang="en-US" altLang="zh-CN" sz="1600" dirty="0" smtClean="0"/>
              <a:t>  void </a:t>
            </a:r>
            <a:r>
              <a:rPr lang="en-US" altLang="zh-CN" sz="1600" dirty="0" err="1" smtClean="0"/>
              <a:t>methodC</a:t>
            </a:r>
            <a:r>
              <a:rPr lang="en-US" altLang="zh-CN" sz="1600" dirty="0" smtClean="0"/>
              <a:t>() {</a:t>
            </a:r>
            <a:endParaRPr lang="en-US" altLang="zh-CN" sz="1600" dirty="0" smtClean="0"/>
          </a:p>
          <a:p>
            <a:pPr>
              <a:lnSpc>
                <a:spcPct val="80000"/>
              </a:lnSpc>
            </a:pPr>
            <a:r>
              <a:rPr lang="en-US" altLang="zh-CN" sz="1600" dirty="0" smtClean="0"/>
              <a:t>    for (</a:t>
            </a:r>
            <a:r>
              <a:rPr lang="en-US" altLang="zh-CN" sz="1600" dirty="0" err="1" smtClean="0"/>
              <a:t>int</a:t>
            </a:r>
            <a:r>
              <a:rPr lang="en-US" altLang="zh-CN" sz="1600" dirty="0" smtClean="0"/>
              <a:t> i=0; i&lt;4; i++) {</a:t>
            </a:r>
            <a:endParaRPr lang="en-US" altLang="zh-CN" sz="1600" dirty="0" smtClean="0"/>
          </a:p>
          <a:p>
            <a:pPr>
              <a:lnSpc>
                <a:spcPct val="80000"/>
              </a:lnSpc>
            </a:pPr>
            <a:r>
              <a:rPr lang="en-US" altLang="zh-CN" sz="1600" dirty="0" smtClean="0"/>
              <a:t>       try {</a:t>
            </a:r>
            <a:endParaRPr lang="en-US" altLang="zh-CN" sz="1600" dirty="0" smtClean="0"/>
          </a:p>
          <a:p>
            <a:pPr>
              <a:lnSpc>
                <a:spcPct val="80000"/>
              </a:lnSpc>
            </a:pPr>
            <a:r>
              <a:rPr lang="en-US" altLang="zh-CN" sz="1600" dirty="0" smtClean="0"/>
              <a:t>          </a:t>
            </a:r>
            <a:r>
              <a:rPr lang="en-US" altLang="zh-CN" sz="1600" dirty="0" err="1" smtClean="0"/>
              <a:t>System.out.println</a:t>
            </a:r>
            <a:r>
              <a:rPr lang="en-US" altLang="zh-CN" sz="1600" dirty="0" smtClean="0"/>
              <a:t> (lines[i]);</a:t>
            </a:r>
            <a:endParaRPr lang="en-US" altLang="zh-CN" sz="1600" dirty="0" smtClean="0"/>
          </a:p>
          <a:p>
            <a:pPr>
              <a:lnSpc>
                <a:spcPct val="80000"/>
              </a:lnSpc>
            </a:pPr>
            <a:r>
              <a:rPr lang="en-US" altLang="zh-CN" sz="1600" dirty="0" smtClean="0"/>
              <a:t>       } catch (</a:t>
            </a:r>
            <a:r>
              <a:rPr lang="en-US" altLang="zh-CN" sz="1600" dirty="0" err="1" smtClean="0"/>
              <a:t>ArrayIndexOutOfBoundsException</a:t>
            </a:r>
            <a:r>
              <a:rPr lang="en-US" altLang="zh-CN" sz="1600" dirty="0" smtClean="0"/>
              <a:t> e) {</a:t>
            </a:r>
            <a:endParaRPr lang="en-US" altLang="zh-CN" sz="1600" dirty="0" smtClean="0"/>
          </a:p>
          <a:p>
            <a:pPr>
              <a:lnSpc>
                <a:spcPct val="80000"/>
              </a:lnSpc>
            </a:pPr>
            <a:r>
              <a:rPr lang="en-US" altLang="zh-CN" sz="1600" dirty="0" smtClean="0"/>
              <a:t>          </a:t>
            </a:r>
            <a:r>
              <a:rPr lang="en-US" altLang="zh-CN" sz="1600" dirty="0" err="1" smtClean="0"/>
              <a:t>System.out.println</a:t>
            </a:r>
            <a:r>
              <a:rPr lang="en-US" altLang="zh-CN" sz="1600" dirty="0" smtClean="0"/>
              <a:t>("Re-setting Index Value");</a:t>
            </a:r>
            <a:endParaRPr lang="en-US" altLang="zh-CN" sz="1600" dirty="0" smtClean="0"/>
          </a:p>
          <a:p>
            <a:pPr>
              <a:lnSpc>
                <a:spcPct val="80000"/>
              </a:lnSpc>
            </a:pPr>
            <a:r>
              <a:rPr lang="en-US" altLang="zh-CN" sz="1600" dirty="0" smtClean="0"/>
              <a:t>       }</a:t>
            </a:r>
            <a:endParaRPr lang="en-US" altLang="zh-CN" sz="1600" dirty="0" smtClean="0"/>
          </a:p>
          <a:p>
            <a:pPr>
              <a:lnSpc>
                <a:spcPct val="80000"/>
              </a:lnSpc>
            </a:pPr>
            <a:r>
              <a:rPr lang="en-US" altLang="zh-CN" sz="1600" dirty="0" smtClean="0"/>
              <a:t>    }</a:t>
            </a:r>
            <a:endParaRPr lang="en-US" altLang="zh-CN" sz="1600" dirty="0" smtClean="0"/>
          </a:p>
          <a:p>
            <a:pPr>
              <a:lnSpc>
                <a:spcPct val="80000"/>
              </a:lnSpc>
            </a:pPr>
            <a:r>
              <a:rPr lang="en-US" altLang="zh-CN" sz="1600" dirty="0" smtClean="0"/>
              <a:t>  }</a:t>
            </a:r>
            <a:endParaRPr lang="en-US" altLang="zh-CN" sz="1600" dirty="0" smtClean="0"/>
          </a:p>
          <a:p>
            <a:pPr>
              <a:lnSpc>
                <a:spcPct val="80000"/>
              </a:lnSpc>
            </a:pPr>
            <a:r>
              <a:rPr lang="en-US" altLang="zh-CN" sz="1600" dirty="0" smtClean="0"/>
              <a:t>}</a:t>
            </a:r>
            <a:endParaRPr lang="en-US" altLang="zh-CN" sz="1600" dirty="0" smtClean="0"/>
          </a:p>
        </p:txBody>
      </p:sp>
      <p:sp>
        <p:nvSpPr>
          <p:cNvPr id="4" name="思想气泡: 云 4"/>
          <p:cNvSpPr/>
          <p:nvPr/>
        </p:nvSpPr>
        <p:spPr>
          <a:xfrm>
            <a:off x="6660098" y="1839801"/>
            <a:ext cx="1860884" cy="882315"/>
          </a:xfrm>
          <a:prstGeom prst="cloudCallout">
            <a:avLst>
              <a:gd name="adj1" fmla="val -297582"/>
              <a:gd name="adj2" fmla="val 38318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90466" y="101661"/>
            <a:ext cx="11387667" cy="815975"/>
          </a:xfrm>
        </p:spPr>
        <p:txBody>
          <a:bodyPr/>
          <a:lstStyle/>
          <a:p>
            <a:r>
              <a:rPr lang="en-US" altLang="zh-CN" dirty="0" smtClean="0">
                <a:latin typeface="Times New Roman" panose="02020603050405020304" pitchFamily="18" charset="0"/>
              </a:rPr>
              <a:t>example</a:t>
            </a:r>
            <a:endParaRPr lang="en-US" altLang="zh-CN" dirty="0" smtClean="0">
              <a:latin typeface="Times New Roman" panose="02020603050405020304" pitchFamily="18" charset="0"/>
            </a:endParaRPr>
          </a:p>
        </p:txBody>
      </p:sp>
      <p:sp>
        <p:nvSpPr>
          <p:cNvPr id="56323" name="Rectangle 3"/>
          <p:cNvSpPr>
            <a:spLocks noGrp="1" noRot="1" noChangeArrowheads="1"/>
          </p:cNvSpPr>
          <p:nvPr>
            <p:ph idx="1"/>
          </p:nvPr>
        </p:nvSpPr>
        <p:spPr>
          <a:xfrm>
            <a:off x="621581" y="1738253"/>
            <a:ext cx="11387667" cy="4270375"/>
          </a:xfrm>
        </p:spPr>
        <p:txBody>
          <a:bodyPr/>
          <a:lstStyle/>
          <a:p>
            <a:pPr>
              <a:lnSpc>
                <a:spcPct val="90000"/>
              </a:lnSpc>
              <a:buClr>
                <a:srgbClr val="0070C0"/>
              </a:buClr>
              <a:buFont typeface="Wingdings" panose="05000000000000000000" pitchFamily="2" charset="2"/>
              <a:buChar char="Ø"/>
            </a:pPr>
            <a:r>
              <a:rPr lang="zh-CN" altLang="en-US" sz="2800" dirty="0" smtClean="0">
                <a:latin typeface="楷体_GB2312" pitchFamily="49" charset="-122"/>
                <a:ea typeface="楷体_GB2312" pitchFamily="49" charset="-122"/>
              </a:rPr>
              <a:t>上面的例子中可能会产生数组越界异常，所以将其置于</a:t>
            </a:r>
            <a:r>
              <a:rPr lang="en-US" altLang="zh-CN" sz="2800" dirty="0" smtClean="0">
                <a:latin typeface="楷体_GB2312" pitchFamily="49" charset="-122"/>
                <a:ea typeface="楷体_GB2312" pitchFamily="49" charset="-122"/>
              </a:rPr>
              <a:t>try</a:t>
            </a:r>
            <a:r>
              <a:rPr lang="zh-CN" altLang="en-US" sz="2800" dirty="0" smtClean="0">
                <a:latin typeface="楷体_GB2312" pitchFamily="49" charset="-122"/>
                <a:ea typeface="楷体_GB2312" pitchFamily="49" charset="-122"/>
              </a:rPr>
              <a:t>块中，并在</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子句中对</a:t>
            </a:r>
            <a:r>
              <a:rPr lang="en-US" altLang="zh-CN" sz="2800" dirty="0" err="1" smtClean="0">
                <a:latin typeface="楷体_GB2312" pitchFamily="49" charset="-122"/>
                <a:ea typeface="楷体_GB2312" pitchFamily="49" charset="-122"/>
              </a:rPr>
              <a:t>ArrayIndexOutOfBoundsException</a:t>
            </a:r>
            <a:r>
              <a:rPr lang="zh-CN" altLang="en-US" sz="2800" dirty="0" smtClean="0">
                <a:latin typeface="楷体_GB2312" pitchFamily="49" charset="-122"/>
                <a:ea typeface="楷体_GB2312" pitchFamily="49" charset="-122"/>
              </a:rPr>
              <a:t>类型的异常进行捕获，并进行处理。</a:t>
            </a:r>
            <a:endParaRPr lang="zh-CN" altLang="en-US" sz="2800" dirty="0" smtClean="0">
              <a:latin typeface="楷体_GB2312" pitchFamily="49" charset="-122"/>
              <a:ea typeface="楷体_GB2312" pitchFamily="49" charset="-122"/>
            </a:endParaRPr>
          </a:p>
          <a:p>
            <a:pPr>
              <a:lnSpc>
                <a:spcPct val="90000"/>
              </a:lnSpc>
              <a:buClr>
                <a:srgbClr val="0070C0"/>
              </a:buClr>
              <a:buFont typeface="Wingdings" panose="05000000000000000000" pitchFamily="2" charset="2"/>
              <a:buChar char="Ø"/>
            </a:pPr>
            <a:r>
              <a:rPr lang="zh-CN" altLang="en-US" sz="2800" dirty="0" smtClean="0">
                <a:latin typeface="楷体_GB2312" pitchFamily="49" charset="-122"/>
                <a:ea typeface="楷体_GB2312" pitchFamily="49" charset="-122"/>
              </a:rPr>
              <a:t>如果</a:t>
            </a:r>
            <a:r>
              <a:rPr lang="en-US" altLang="zh-CN" sz="2800" dirty="0" smtClean="0">
                <a:latin typeface="楷体_GB2312" pitchFamily="49" charset="-122"/>
                <a:ea typeface="楷体_GB2312" pitchFamily="49" charset="-122"/>
              </a:rPr>
              <a:t>try</a:t>
            </a:r>
            <a:r>
              <a:rPr lang="zh-CN" altLang="en-US" sz="2800" dirty="0" smtClean="0">
                <a:latin typeface="楷体_GB2312" pitchFamily="49" charset="-122"/>
                <a:ea typeface="楷体_GB2312" pitchFamily="49" charset="-122"/>
              </a:rPr>
              <a:t>块中可能抛出多个类型的异常，程序员可以使用多个</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子句对这些异常进行捕获，每种异常类型对应一个单独的</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子句。</a:t>
            </a:r>
            <a:endParaRPr lang="zh-CN" altLang="en-US" sz="2800" dirty="0" smtClean="0">
              <a:latin typeface="楷体_GB2312" pitchFamily="49" charset="-122"/>
              <a:ea typeface="楷体_GB2312" pitchFamily="49" charset="-122"/>
            </a:endParaRPr>
          </a:p>
          <a:p>
            <a:pPr>
              <a:lnSpc>
                <a:spcPct val="90000"/>
              </a:lnSpc>
              <a:buClr>
                <a:srgbClr val="0070C0"/>
              </a:buClr>
              <a:buFont typeface="Wingdings" panose="05000000000000000000" pitchFamily="2" charset="2"/>
              <a:buChar char="Ø"/>
            </a:pPr>
            <a:r>
              <a:rPr lang="zh-CN" altLang="en-US" sz="2800" dirty="0" smtClean="0">
                <a:latin typeface="楷体_GB2312" pitchFamily="49" charset="-122"/>
                <a:ea typeface="楷体_GB2312" pitchFamily="49" charset="-122"/>
              </a:rPr>
              <a:t>需要注意的是，这些</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子句是顺序执行的。这意味着，异常对象总是被第一个</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子句首先捕获，如果类型不匹配，才会执行下一个</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子句。读者可以试着分析下面的程序片断，看看有什么样的问题存在。</a:t>
            </a:r>
            <a:endParaRPr lang="zh-CN" altLang="en-US" sz="28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79375" y="75565"/>
            <a:ext cx="7339642" cy="976314"/>
          </a:xfrm>
        </p:spPr>
        <p:txBody>
          <a:bodyPr/>
          <a:lstStyle/>
          <a:p>
            <a:r>
              <a:rPr lang="zh-CN" altLang="en-US" dirty="0" smtClean="0"/>
              <a:t>问题</a:t>
            </a:r>
            <a:endParaRPr lang="zh-CN" altLang="en-US" dirty="0" smtClean="0"/>
          </a:p>
        </p:txBody>
      </p:sp>
      <p:sp>
        <p:nvSpPr>
          <p:cNvPr id="407555" name="Rectangle 3"/>
          <p:cNvSpPr>
            <a:spLocks noGrp="1" noRot="1" noChangeArrowheads="1"/>
          </p:cNvSpPr>
          <p:nvPr>
            <p:ph idx="1"/>
          </p:nvPr>
        </p:nvSpPr>
        <p:spPr>
          <a:xfrm>
            <a:off x="903778" y="4137145"/>
            <a:ext cx="10972800" cy="2076450"/>
          </a:xfrm>
        </p:spPr>
        <p:txBody>
          <a:bodyPr/>
          <a:lstStyle/>
          <a:p>
            <a:pPr>
              <a:buClr>
                <a:srgbClr val="0070C0"/>
              </a:buClr>
              <a:buFont typeface="Wingdings" panose="05000000000000000000" pitchFamily="2" charset="2"/>
              <a:buChar char="Ø"/>
            </a:pPr>
            <a:r>
              <a:rPr lang="en-US" altLang="zh-CN" sz="2800" dirty="0" smtClean="0">
                <a:latin typeface="楷体_GB2312" pitchFamily="49" charset="-122"/>
                <a:ea typeface="楷体_GB2312" pitchFamily="49" charset="-122"/>
              </a:rPr>
              <a:t>Java</a:t>
            </a:r>
            <a:r>
              <a:rPr lang="zh-CN" altLang="en-US" sz="2800" dirty="0" smtClean="0">
                <a:latin typeface="楷体_GB2312" pitchFamily="49" charset="-122"/>
                <a:ea typeface="楷体_GB2312" pitchFamily="49" charset="-122"/>
              </a:rPr>
              <a:t>运行系统从上到下分别对每个</a:t>
            </a:r>
            <a:r>
              <a:rPr lang="en-US" altLang="zh-CN" sz="2800" dirty="0" smtClean="0">
                <a:latin typeface="楷体_GB2312" pitchFamily="49" charset="-122"/>
                <a:ea typeface="楷体_GB2312" pitchFamily="49" charset="-122"/>
              </a:rPr>
              <a:t>catch</a:t>
            </a:r>
            <a:r>
              <a:rPr lang="zh-CN" altLang="en-US" sz="2800" dirty="0" smtClean="0">
                <a:latin typeface="楷体_GB2312" pitchFamily="49" charset="-122"/>
                <a:ea typeface="楷体_GB2312" pitchFamily="49" charset="-122"/>
              </a:rPr>
              <a:t>语句处理的例外类型进行检测</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直到类型匹配为止；</a:t>
            </a:r>
            <a:endParaRPr lang="zh-CN" altLang="en-US" sz="2800" dirty="0" smtClean="0">
              <a:latin typeface="楷体_GB2312" pitchFamily="49" charset="-122"/>
              <a:ea typeface="楷体_GB2312" pitchFamily="49" charset="-122"/>
            </a:endParaRPr>
          </a:p>
          <a:p>
            <a:pPr>
              <a:buClr>
                <a:srgbClr val="0070C0"/>
              </a:buClr>
              <a:buFont typeface="Wingdings" panose="05000000000000000000" pitchFamily="2" charset="2"/>
              <a:buChar char="Ø"/>
            </a:pPr>
            <a:r>
              <a:rPr lang="en-US" altLang="zh-CN" sz="2800" dirty="0" smtClean="0">
                <a:solidFill>
                  <a:srgbClr val="FF0000"/>
                </a:solidFill>
                <a:latin typeface="楷体_GB2312" pitchFamily="49" charset="-122"/>
                <a:ea typeface="楷体_GB2312" pitchFamily="49" charset="-122"/>
              </a:rPr>
              <a:t>catch</a:t>
            </a:r>
            <a:r>
              <a:rPr lang="zh-CN" altLang="en-US" sz="2800" dirty="0" smtClean="0">
                <a:solidFill>
                  <a:srgbClr val="FF0000"/>
                </a:solidFill>
                <a:latin typeface="楷体_GB2312" pitchFamily="49" charset="-122"/>
                <a:ea typeface="楷体_GB2312" pitchFamily="49" charset="-122"/>
              </a:rPr>
              <a:t>语句的排列顺序应该是从子类到父类</a:t>
            </a:r>
            <a:endParaRPr lang="zh-CN" altLang="en-US" sz="2800" dirty="0" smtClean="0">
              <a:solidFill>
                <a:srgbClr val="FF0000"/>
              </a:solidFill>
              <a:latin typeface="楷体_GB2312" pitchFamily="49" charset="-122"/>
              <a:ea typeface="楷体_GB2312" pitchFamily="49" charset="-122"/>
            </a:endParaRPr>
          </a:p>
        </p:txBody>
      </p:sp>
      <p:sp>
        <p:nvSpPr>
          <p:cNvPr id="57348" name="Rectangle 5"/>
          <p:cNvSpPr>
            <a:spLocks noChangeArrowheads="1"/>
          </p:cNvSpPr>
          <p:nvPr/>
        </p:nvSpPr>
        <p:spPr bwMode="auto">
          <a:xfrm>
            <a:off x="903778" y="1462209"/>
            <a:ext cx="106553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try {</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   …</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}catch(Exception e) { … </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}catch(</a:t>
            </a:r>
            <a:r>
              <a:rPr lang="en-US" altLang="zh-CN" b="0" dirty="0" err="1">
                <a:latin typeface="Arial" panose="020B0604020202020204" pitchFamily="34" charset="0"/>
              </a:rPr>
              <a:t>IOException</a:t>
            </a:r>
            <a:r>
              <a:rPr lang="en-US" altLang="zh-CN" b="0" dirty="0">
                <a:latin typeface="Arial" panose="020B0604020202020204" pitchFamily="34" charset="0"/>
              </a:rPr>
              <a:t> e) { … </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}catch(</a:t>
            </a:r>
            <a:r>
              <a:rPr lang="en-US" altLang="zh-CN" b="0" dirty="0" err="1">
                <a:latin typeface="Arial" panose="020B0604020202020204" pitchFamily="34" charset="0"/>
              </a:rPr>
              <a:t>ArrayIndexOutOfBoundsException</a:t>
            </a:r>
            <a:r>
              <a:rPr lang="en-US" altLang="zh-CN" b="0" dirty="0">
                <a:latin typeface="Arial" panose="020B0604020202020204" pitchFamily="34" charset="0"/>
              </a:rPr>
              <a:t> e) { … </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a:t>
            </a:r>
            <a:endParaRPr lang="en-US" altLang="zh-CN"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box(in)">
                                      <p:cBhvr>
                                        <p:cTn id="7" dur="500"/>
                                        <p:tgtEl>
                                          <p:spTgt spid="407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ox(in)">
                                      <p:cBhvr>
                                        <p:cTn id="12" dur="500"/>
                                        <p:tgtEl>
                                          <p:spTgt spid="407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en-US" dirty="0" smtClean="0"/>
              <a:t>、</a:t>
            </a:r>
            <a:r>
              <a:rPr lang="en-US" altLang="zh-CN" dirty="0">
                <a:latin typeface="Times New Roman" panose="02020603050405020304" pitchFamily="18" charset="0"/>
              </a:rPr>
              <a:t>finally</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78624" y="107016"/>
            <a:ext cx="7528784" cy="887413"/>
          </a:xfrm>
        </p:spPr>
        <p:txBody>
          <a:bodyPr/>
          <a:lstStyle/>
          <a:p>
            <a:r>
              <a:rPr lang="en-US" altLang="zh-CN" dirty="0" smtClean="0">
                <a:latin typeface="Times New Roman" panose="02020603050405020304" pitchFamily="18" charset="0"/>
              </a:rPr>
              <a:t>finally</a:t>
            </a:r>
            <a:endParaRPr lang="en-US" altLang="zh-CN" dirty="0" smtClean="0">
              <a:latin typeface="Times New Roman" panose="02020603050405020304" pitchFamily="18" charset="0"/>
            </a:endParaRPr>
          </a:p>
        </p:txBody>
      </p:sp>
      <p:sp>
        <p:nvSpPr>
          <p:cNvPr id="58371" name="Rectangle 3"/>
          <p:cNvSpPr>
            <a:spLocks noGrp="1" noRot="1" noChangeArrowheads="1"/>
          </p:cNvSpPr>
          <p:nvPr>
            <p:ph idx="1"/>
          </p:nvPr>
        </p:nvSpPr>
        <p:spPr>
          <a:xfrm>
            <a:off x="526691" y="1962539"/>
            <a:ext cx="11387667" cy="4464050"/>
          </a:xfrm>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当一个方法的某条语句抛出异常后，该方法剩余的语句将无法继续执行。这种情况下，方法往往无法将其</a:t>
            </a:r>
            <a:r>
              <a:rPr lang="zh-CN" altLang="en-US" dirty="0" smtClean="0">
                <a:solidFill>
                  <a:srgbClr val="FF0000"/>
                </a:solidFill>
                <a:latin typeface="楷体_GB2312" pitchFamily="49" charset="-122"/>
                <a:ea typeface="楷体_GB2312" pitchFamily="49" charset="-122"/>
              </a:rPr>
              <a:t>占用的资源进行释放</a:t>
            </a:r>
            <a:r>
              <a:rPr lang="zh-CN" altLang="en-US" dirty="0" smtClean="0">
                <a:latin typeface="楷体_GB2312" pitchFamily="49" charset="-122"/>
                <a:ea typeface="楷体_GB2312" pitchFamily="49" charset="-122"/>
              </a:rPr>
              <a:t>。</a:t>
            </a:r>
            <a:endParaRPr lang="zh-CN" altLang="en-US" dirty="0" smtClean="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解决方法：</a:t>
            </a:r>
            <a:endParaRPr lang="zh-CN" altLang="en-US"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在每个</a:t>
            </a:r>
            <a:r>
              <a:rPr lang="en-US" altLang="zh-CN" dirty="0" smtClean="0">
                <a:latin typeface="楷体_GB2312" pitchFamily="49" charset="-122"/>
                <a:ea typeface="楷体_GB2312" pitchFamily="49" charset="-122"/>
              </a:rPr>
              <a:t>catch</a:t>
            </a:r>
            <a:r>
              <a:rPr lang="zh-CN" altLang="en-US" dirty="0" smtClean="0">
                <a:latin typeface="楷体_GB2312" pitchFamily="49" charset="-122"/>
                <a:ea typeface="楷体_GB2312" pitchFamily="49" charset="-122"/>
              </a:rPr>
              <a:t>子句的异常处理代码中也加上资源释放的代码，但这种方法非常麻烦；</a:t>
            </a:r>
            <a:endParaRPr lang="zh-CN" altLang="en-US"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en-US" altLang="zh-CN" dirty="0" smtClean="0">
                <a:latin typeface="楷体_GB2312" pitchFamily="49" charset="-122"/>
                <a:ea typeface="楷体_GB2312" pitchFamily="49" charset="-122"/>
              </a:rPr>
              <a:t>Java</a:t>
            </a:r>
            <a:r>
              <a:rPr lang="zh-CN" altLang="en-US" dirty="0" smtClean="0">
                <a:latin typeface="楷体_GB2312" pitchFamily="49" charset="-122"/>
                <a:ea typeface="楷体_GB2312" pitchFamily="49" charset="-122"/>
              </a:rPr>
              <a:t>语言的异常处理机制中提供了一个更好的方案－程序员可以</a:t>
            </a:r>
            <a:r>
              <a:rPr lang="zh-CN" altLang="en-US" dirty="0" smtClean="0">
                <a:solidFill>
                  <a:srgbClr val="FF0000"/>
                </a:solidFill>
                <a:latin typeface="楷体_GB2312" pitchFamily="49" charset="-122"/>
                <a:ea typeface="楷体_GB2312" pitchFamily="49" charset="-122"/>
              </a:rPr>
              <a:t>使用</a:t>
            </a:r>
            <a:r>
              <a:rPr lang="en-US" altLang="zh-CN" dirty="0" smtClean="0">
                <a:solidFill>
                  <a:srgbClr val="FF0000"/>
                </a:solidFill>
                <a:latin typeface="楷体_GB2312" pitchFamily="49" charset="-122"/>
                <a:ea typeface="楷体_GB2312" pitchFamily="49" charset="-122"/>
              </a:rPr>
              <a:t>finally</a:t>
            </a:r>
            <a:r>
              <a:rPr lang="zh-CN" altLang="en-US" dirty="0" smtClean="0">
                <a:solidFill>
                  <a:srgbClr val="FF0000"/>
                </a:solidFill>
                <a:latin typeface="楷体_GB2312" pitchFamily="49" charset="-122"/>
                <a:ea typeface="楷体_GB2312" pitchFamily="49" charset="-122"/>
              </a:rPr>
              <a:t>子句来统一进行资源释放之类的工作。 </a:t>
            </a:r>
            <a:endParaRPr lang="zh-CN" altLang="en-US" dirty="0" smtClean="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en-US" altLang="zh-CN" smtClean="0">
                <a:latin typeface="Times New Roman" panose="02020603050405020304" pitchFamily="18" charset="0"/>
              </a:rPr>
              <a:t>finally</a:t>
            </a:r>
            <a:endParaRPr lang="en-US" altLang="zh-CN" smtClean="0">
              <a:latin typeface="Times New Roman" panose="02020603050405020304" pitchFamily="18" charset="0"/>
            </a:endParaRPr>
          </a:p>
        </p:txBody>
      </p:sp>
      <p:sp>
        <p:nvSpPr>
          <p:cNvPr id="59395" name="Rectangle 3"/>
          <p:cNvSpPr>
            <a:spLocks noGrp="1" noRot="1" noChangeArrowheads="1"/>
          </p:cNvSpPr>
          <p:nvPr>
            <p:ph idx="1"/>
          </p:nvPr>
        </p:nvSpPr>
        <p:spPr/>
        <p:txBody>
          <a:bodyPr>
            <a:normAutofit lnSpcReduction="10000"/>
          </a:bodyPr>
          <a:lstStyle/>
          <a:p>
            <a:pPr>
              <a:lnSpc>
                <a:spcPct val="80000"/>
              </a:lnSpc>
            </a:pPr>
            <a:r>
              <a:rPr lang="en-US" altLang="zh-CN" sz="2400" smtClean="0"/>
              <a:t> try{</a:t>
            </a:r>
            <a:endParaRPr lang="en-US" altLang="zh-CN" sz="2400" smtClean="0"/>
          </a:p>
          <a:p>
            <a:pPr>
              <a:lnSpc>
                <a:spcPct val="80000"/>
              </a:lnSpc>
            </a:pPr>
            <a:r>
              <a:rPr lang="en-US" altLang="zh-CN" sz="2400" smtClean="0"/>
              <a:t>	  </a:t>
            </a:r>
            <a:r>
              <a:rPr lang="zh-CN" altLang="en-US" sz="2400" smtClean="0"/>
              <a:t>抛出异常的代码</a:t>
            </a:r>
            <a:endParaRPr lang="zh-CN" altLang="en-US" sz="2400" smtClean="0"/>
          </a:p>
          <a:p>
            <a:pPr>
              <a:lnSpc>
                <a:spcPct val="80000"/>
              </a:lnSpc>
            </a:pPr>
            <a:r>
              <a:rPr lang="zh-CN" altLang="en-US" sz="2400" smtClean="0"/>
              <a:t>  </a:t>
            </a:r>
            <a:r>
              <a:rPr lang="en-US" altLang="zh-CN" sz="2400" smtClean="0"/>
              <a:t>}catch (</a:t>
            </a:r>
            <a:r>
              <a:rPr lang="zh-CN" altLang="en-US" sz="2400" smtClean="0"/>
              <a:t>某</a:t>
            </a:r>
            <a:r>
              <a:rPr lang="en-US" altLang="zh-CN" sz="2400" smtClean="0"/>
              <a:t>Exception</a:t>
            </a:r>
            <a:r>
              <a:rPr lang="zh-CN" altLang="en-US" sz="2400" smtClean="0"/>
              <a:t>类型 </a:t>
            </a:r>
            <a:r>
              <a:rPr lang="en-US" altLang="zh-CN" sz="2400" smtClean="0"/>
              <a:t>e){</a:t>
            </a:r>
            <a:endParaRPr lang="en-US" altLang="zh-CN" sz="2400" smtClean="0"/>
          </a:p>
          <a:p>
            <a:pPr>
              <a:lnSpc>
                <a:spcPct val="80000"/>
              </a:lnSpc>
            </a:pPr>
            <a:r>
              <a:rPr lang="en-US" altLang="zh-CN" sz="2400" smtClean="0"/>
              <a:t>	  </a:t>
            </a:r>
            <a:r>
              <a:rPr lang="zh-CN" altLang="en-US" sz="2400" smtClean="0"/>
              <a:t>处理该异常类型的代码</a:t>
            </a:r>
            <a:endParaRPr lang="zh-CN" altLang="en-US" sz="2400" smtClean="0"/>
          </a:p>
          <a:p>
            <a:pPr>
              <a:lnSpc>
                <a:spcPct val="80000"/>
              </a:lnSpc>
            </a:pPr>
            <a:r>
              <a:rPr lang="zh-CN" altLang="en-US" sz="2400" smtClean="0"/>
              <a:t>  </a:t>
            </a:r>
            <a:r>
              <a:rPr lang="en-US" altLang="zh-CN" sz="2400" smtClean="0"/>
              <a:t>}</a:t>
            </a:r>
            <a:endParaRPr lang="en-US" altLang="zh-CN" sz="2400" smtClean="0"/>
          </a:p>
          <a:p>
            <a:pPr>
              <a:lnSpc>
                <a:spcPct val="80000"/>
              </a:lnSpc>
            </a:pPr>
            <a:r>
              <a:rPr lang="en-US" altLang="zh-CN" sz="2400" smtClean="0"/>
              <a:t>	 …</a:t>
            </a:r>
            <a:endParaRPr lang="en-US" altLang="zh-CN" sz="2400" smtClean="0"/>
          </a:p>
          <a:p>
            <a:pPr>
              <a:lnSpc>
                <a:spcPct val="80000"/>
              </a:lnSpc>
            </a:pPr>
            <a:r>
              <a:rPr lang="en-US" altLang="zh-CN" sz="2400" smtClean="0"/>
              <a:t>  }catch (</a:t>
            </a:r>
            <a:r>
              <a:rPr lang="zh-CN" altLang="en-US" sz="2400" smtClean="0"/>
              <a:t>某</a:t>
            </a:r>
            <a:r>
              <a:rPr lang="en-US" altLang="zh-CN" sz="2400" smtClean="0"/>
              <a:t>Exception</a:t>
            </a:r>
            <a:r>
              <a:rPr lang="zh-CN" altLang="en-US" sz="2400" smtClean="0"/>
              <a:t>类型 </a:t>
            </a:r>
            <a:r>
              <a:rPr lang="en-US" altLang="zh-CN" sz="2400" smtClean="0"/>
              <a:t>e){</a:t>
            </a:r>
            <a:endParaRPr lang="en-US" altLang="zh-CN" sz="2400" smtClean="0"/>
          </a:p>
          <a:p>
            <a:pPr>
              <a:lnSpc>
                <a:spcPct val="80000"/>
              </a:lnSpc>
            </a:pPr>
            <a:r>
              <a:rPr lang="en-US" altLang="zh-CN" sz="2400" smtClean="0"/>
              <a:t>	 </a:t>
            </a:r>
            <a:r>
              <a:rPr lang="zh-CN" altLang="en-US" sz="2400" smtClean="0"/>
              <a:t>处理该异常类型的代码</a:t>
            </a:r>
            <a:endParaRPr lang="zh-CN" altLang="en-US" sz="2400" smtClean="0"/>
          </a:p>
          <a:p>
            <a:pPr>
              <a:lnSpc>
                <a:spcPct val="80000"/>
              </a:lnSpc>
            </a:pPr>
            <a:r>
              <a:rPr lang="zh-CN" altLang="en-US" sz="2400" smtClean="0"/>
              <a:t>  </a:t>
            </a:r>
            <a:r>
              <a:rPr lang="en-US" altLang="zh-CN" sz="2400" smtClean="0"/>
              <a:t>}finally{</a:t>
            </a:r>
            <a:endParaRPr lang="en-US" altLang="zh-CN" sz="2400" smtClean="0"/>
          </a:p>
          <a:p>
            <a:pPr>
              <a:lnSpc>
                <a:spcPct val="80000"/>
              </a:lnSpc>
            </a:pPr>
            <a:r>
              <a:rPr lang="en-US" altLang="zh-CN" sz="2400" smtClean="0"/>
              <a:t>	 </a:t>
            </a:r>
            <a:r>
              <a:rPr lang="zh-CN" altLang="en-US" sz="2400" smtClean="0"/>
              <a:t>最后一定会被执行的代码</a:t>
            </a:r>
            <a:endParaRPr lang="zh-CN" altLang="en-US" sz="2400" smtClean="0"/>
          </a:p>
          <a:p>
            <a:pPr>
              <a:lnSpc>
                <a:spcPct val="80000"/>
              </a:lnSpc>
            </a:pPr>
            <a:r>
              <a:rPr lang="zh-CN" altLang="en-US" sz="2400" smtClean="0"/>
              <a:t>  </a:t>
            </a:r>
            <a:r>
              <a:rPr lang="en-US" altLang="zh-CN" sz="2400" smtClean="0"/>
              <a:t>}</a:t>
            </a:r>
            <a:endParaRPr lang="en-US" altLang="zh-CN" sz="2400" smtClean="0"/>
          </a:p>
          <a:p>
            <a:pPr>
              <a:lnSpc>
                <a:spcPct val="80000"/>
              </a:lnSpc>
            </a:pPr>
            <a:endParaRPr lang="en-US" altLang="zh-CN" sz="2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altLang="zh-CN" smtClean="0">
                <a:latin typeface="Times New Roman" panose="02020603050405020304" pitchFamily="18" charset="0"/>
              </a:rPr>
              <a:t>finally</a:t>
            </a:r>
            <a:endParaRPr lang="en-US" altLang="zh-CN" smtClean="0">
              <a:latin typeface="Times New Roman" panose="02020603050405020304" pitchFamily="18" charset="0"/>
            </a:endParaRPr>
          </a:p>
        </p:txBody>
      </p:sp>
      <p:sp>
        <p:nvSpPr>
          <p:cNvPr id="60419" name="Rectangle 3"/>
          <p:cNvSpPr>
            <a:spLocks noGrp="1" noRot="1" noChangeArrowheads="1"/>
          </p:cNvSpPr>
          <p:nvPr>
            <p:ph idx="1"/>
          </p:nvPr>
        </p:nvSpPr>
        <p:spPr>
          <a:xfrm>
            <a:off x="552570" y="1906769"/>
            <a:ext cx="11387667" cy="4270375"/>
          </a:xfrm>
        </p:spPr>
        <p:txBody>
          <a:bodyPr/>
          <a:lstStyle/>
          <a:p>
            <a:pPr>
              <a:buClr>
                <a:srgbClr val="0070C0"/>
              </a:buClr>
              <a:buFont typeface="Wingdings" panose="05000000000000000000" pitchFamily="2" charset="2"/>
              <a:buChar char="u"/>
            </a:pPr>
            <a:r>
              <a:rPr lang="zh-CN" altLang="en-US" sz="2800" dirty="0" smtClean="0">
                <a:latin typeface="楷体_GB2312" pitchFamily="49" charset="-122"/>
                <a:ea typeface="楷体_GB2312" pitchFamily="49" charset="-122"/>
              </a:rPr>
              <a:t>不论</a:t>
            </a:r>
            <a:r>
              <a:rPr lang="en-US" altLang="zh-CN" sz="2800" dirty="0" smtClean="0">
                <a:latin typeface="楷体_GB2312" pitchFamily="49" charset="-122"/>
                <a:ea typeface="楷体_GB2312" pitchFamily="49" charset="-122"/>
              </a:rPr>
              <a:t>try</a:t>
            </a:r>
            <a:r>
              <a:rPr lang="zh-CN" altLang="en-US" sz="2800" dirty="0" smtClean="0">
                <a:latin typeface="楷体_GB2312" pitchFamily="49" charset="-122"/>
                <a:ea typeface="楷体_GB2312" pitchFamily="49" charset="-122"/>
              </a:rPr>
              <a:t>块中的代码是否抛出异常及异常是否被捕获，</a:t>
            </a:r>
            <a:r>
              <a:rPr lang="en-US" altLang="zh-CN" sz="2800" dirty="0" smtClean="0">
                <a:latin typeface="楷体_GB2312" pitchFamily="49" charset="-122"/>
                <a:ea typeface="楷体_GB2312" pitchFamily="49" charset="-122"/>
              </a:rPr>
              <a:t>finally</a:t>
            </a:r>
            <a:r>
              <a:rPr lang="zh-CN" altLang="en-US" sz="2800" dirty="0" smtClean="0">
                <a:latin typeface="楷体_GB2312" pitchFamily="49" charset="-122"/>
                <a:ea typeface="楷体_GB2312" pitchFamily="49" charset="-122"/>
              </a:rPr>
              <a:t>子句中的代码一定会被执行：</a:t>
            </a:r>
            <a:endParaRPr lang="zh-CN" altLang="en-US" sz="2800"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块中没有抛出任何异常，当</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块中的代码执行结束后，</a:t>
            </a:r>
            <a:r>
              <a:rPr lang="en-US" altLang="zh-CN" sz="2400" dirty="0" smtClean="0">
                <a:latin typeface="楷体_GB2312" pitchFamily="49" charset="-122"/>
                <a:ea typeface="楷体_GB2312" pitchFamily="49" charset="-122"/>
              </a:rPr>
              <a:t>finally</a:t>
            </a:r>
            <a:r>
              <a:rPr lang="zh-CN" altLang="en-US" sz="2400" dirty="0" smtClean="0">
                <a:latin typeface="楷体_GB2312" pitchFamily="49" charset="-122"/>
                <a:ea typeface="楷体_GB2312" pitchFamily="49" charset="-122"/>
              </a:rPr>
              <a:t>中的代码将会被执行；</a:t>
            </a:r>
            <a:endParaRPr lang="zh-CN" altLang="en-US" sz="2400"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块中抛出了一个异常且该异常被</a:t>
            </a:r>
            <a:r>
              <a:rPr lang="en-US" altLang="zh-CN" sz="2400" dirty="0" smtClean="0">
                <a:latin typeface="楷体_GB2312" pitchFamily="49" charset="-122"/>
                <a:ea typeface="楷体_GB2312" pitchFamily="49" charset="-122"/>
              </a:rPr>
              <a:t>catch</a:t>
            </a:r>
            <a:r>
              <a:rPr lang="zh-CN" altLang="en-US" sz="2400" dirty="0" smtClean="0">
                <a:latin typeface="楷体_GB2312" pitchFamily="49" charset="-122"/>
                <a:ea typeface="楷体_GB2312" pitchFamily="49" charset="-122"/>
              </a:rPr>
              <a:t>正常捕获，那么</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块中自抛出异常的代码之后的所有代码将会被跳过，程序接着执行与抛出异常类型匹配的</a:t>
            </a:r>
            <a:r>
              <a:rPr lang="en-US" altLang="zh-CN" sz="2400" dirty="0" smtClean="0">
                <a:latin typeface="楷体_GB2312" pitchFamily="49" charset="-122"/>
                <a:ea typeface="楷体_GB2312" pitchFamily="49" charset="-122"/>
              </a:rPr>
              <a:t>catch</a:t>
            </a:r>
            <a:r>
              <a:rPr lang="zh-CN" altLang="en-US" sz="2400" dirty="0" smtClean="0">
                <a:latin typeface="楷体_GB2312" pitchFamily="49" charset="-122"/>
                <a:ea typeface="楷体_GB2312" pitchFamily="49" charset="-122"/>
              </a:rPr>
              <a:t>子句中的代码，最后执行</a:t>
            </a:r>
            <a:r>
              <a:rPr lang="en-US" altLang="zh-CN" sz="2400" dirty="0" smtClean="0">
                <a:latin typeface="楷体_GB2312" pitchFamily="49" charset="-122"/>
                <a:ea typeface="楷体_GB2312" pitchFamily="49" charset="-122"/>
              </a:rPr>
              <a:t>finally</a:t>
            </a:r>
            <a:r>
              <a:rPr lang="zh-CN" altLang="en-US" sz="2400" dirty="0" smtClean="0">
                <a:latin typeface="楷体_GB2312" pitchFamily="49" charset="-122"/>
                <a:ea typeface="楷体_GB2312" pitchFamily="49" charset="-122"/>
              </a:rPr>
              <a:t>子句中的代码。</a:t>
            </a:r>
            <a:endParaRPr lang="zh-CN" altLang="en-US" sz="2400"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块中抛出了一个不能被任何</a:t>
            </a:r>
            <a:r>
              <a:rPr lang="en-US" altLang="zh-CN" sz="2400" dirty="0" smtClean="0">
                <a:latin typeface="楷体_GB2312" pitchFamily="49" charset="-122"/>
                <a:ea typeface="楷体_GB2312" pitchFamily="49" charset="-122"/>
              </a:rPr>
              <a:t>catch</a:t>
            </a:r>
            <a:r>
              <a:rPr lang="zh-CN" altLang="en-US" sz="2400" dirty="0" smtClean="0">
                <a:latin typeface="楷体_GB2312" pitchFamily="49" charset="-122"/>
                <a:ea typeface="楷体_GB2312" pitchFamily="49" charset="-122"/>
              </a:rPr>
              <a:t>子句捕获（匹配）的异常，</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块中剩下的代码将会被跳过，程序接着执行</a:t>
            </a:r>
            <a:r>
              <a:rPr lang="en-US" altLang="zh-CN" sz="2400" dirty="0" smtClean="0">
                <a:latin typeface="楷体_GB2312" pitchFamily="49" charset="-122"/>
                <a:ea typeface="楷体_GB2312" pitchFamily="49" charset="-122"/>
              </a:rPr>
              <a:t>finally</a:t>
            </a:r>
            <a:r>
              <a:rPr lang="zh-CN" altLang="en-US" sz="2400" dirty="0" smtClean="0">
                <a:latin typeface="楷体_GB2312" pitchFamily="49" charset="-122"/>
                <a:ea typeface="楷体_GB2312" pitchFamily="49" charset="-122"/>
              </a:rPr>
              <a:t>子句中的代码，未被捕获的异常对象继续抛出，沿调用堆栈顺序传递。</a:t>
            </a:r>
            <a:endParaRPr lang="zh-CN" altLang="en-US"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46584" y="1757549"/>
            <a:ext cx="5878195" cy="4194620"/>
          </a:xfrm>
        </p:spPr>
        <p:txBody>
          <a:bodyPr>
            <a:normAutofit/>
          </a:bodyPr>
          <a:lstStyle/>
          <a:p>
            <a:pPr marL="342900" indent="-342900" eaLnBrk="0" hangingPunct="0">
              <a:buNone/>
            </a:pPr>
            <a:r>
              <a:rPr lang="zh-CN" altLang="en-US" dirty="0">
                <a:latin typeface="微软雅黑" panose="020B0503020204020204" pitchFamily="34" charset="-122"/>
                <a:ea typeface="微软雅黑" panose="020B0503020204020204" pitchFamily="34" charset="-122"/>
              </a:rPr>
              <a:t>一、什么是</a:t>
            </a:r>
            <a:r>
              <a:rPr lang="zh-CN" altLang="en-US" dirty="0" smtClean="0">
                <a:latin typeface="微软雅黑" panose="020B0503020204020204" pitchFamily="34" charset="-122"/>
                <a:ea typeface="微软雅黑" panose="020B0503020204020204" pitchFamily="34" charset="-122"/>
              </a:rPr>
              <a:t>异常</a:t>
            </a:r>
            <a:endParaRPr lang="en-US" altLang="zh-CN" dirty="0" smtClean="0">
              <a:latin typeface="微软雅黑" panose="020B0503020204020204" pitchFamily="34" charset="-122"/>
              <a:ea typeface="微软雅黑" panose="020B0503020204020204" pitchFamily="34" charset="-122"/>
            </a:endParaRPr>
          </a:p>
          <a:p>
            <a:pPr marL="342900" indent="-342900" eaLnBrk="0" hangingPunct="0">
              <a:buNone/>
            </a:pPr>
            <a:endParaRPr lang="en-US" altLang="zh-CN" dirty="0">
              <a:latin typeface="微软雅黑" panose="020B0503020204020204" pitchFamily="34" charset="-122"/>
              <a:ea typeface="微软雅黑" panose="020B0503020204020204" pitchFamily="34" charset="-122"/>
            </a:endParaRPr>
          </a:p>
          <a:p>
            <a:pPr marL="342900" indent="-342900" eaLnBrk="0" hangingPunct="0">
              <a:buNone/>
            </a:pPr>
            <a:r>
              <a:rPr lang="zh-CN" altLang="en-US" dirty="0">
                <a:latin typeface="微软雅黑" panose="020B0503020204020204" pitchFamily="34" charset="-122"/>
                <a:ea typeface="微软雅黑" panose="020B0503020204020204" pitchFamily="34" charset="-122"/>
              </a:rPr>
              <a:t>二、抛出</a:t>
            </a:r>
            <a:r>
              <a:rPr lang="zh-CN" altLang="en-US" dirty="0" smtClean="0">
                <a:latin typeface="微软雅黑" panose="020B0503020204020204" pitchFamily="34" charset="-122"/>
                <a:ea typeface="微软雅黑" panose="020B0503020204020204" pitchFamily="34" charset="-122"/>
              </a:rPr>
              <a:t>异常</a:t>
            </a:r>
            <a:endParaRPr lang="en-US" altLang="zh-CN" dirty="0" smtClean="0">
              <a:latin typeface="微软雅黑" panose="020B0503020204020204" pitchFamily="34" charset="-122"/>
              <a:ea typeface="微软雅黑" panose="020B0503020204020204" pitchFamily="34" charset="-122"/>
            </a:endParaRPr>
          </a:p>
          <a:p>
            <a:pPr marL="342900" indent="-342900" eaLnBrk="0" hangingPunct="0">
              <a:buNone/>
            </a:pPr>
            <a:endParaRPr lang="en-US" altLang="zh-CN" dirty="0">
              <a:latin typeface="微软雅黑" panose="020B0503020204020204" pitchFamily="34" charset="-122"/>
              <a:ea typeface="微软雅黑" panose="020B0503020204020204" pitchFamily="34" charset="-122"/>
            </a:endParaRPr>
          </a:p>
          <a:p>
            <a:pPr marL="342900" indent="-342900" eaLnBrk="0" hangingPunct="0">
              <a:buNone/>
            </a:pPr>
            <a:r>
              <a:rPr lang="zh-CN" altLang="en-US" dirty="0">
                <a:latin typeface="微软雅黑" panose="020B0503020204020204" pitchFamily="34" charset="-122"/>
                <a:ea typeface="微软雅黑" panose="020B0503020204020204" pitchFamily="34" charset="-122"/>
              </a:rPr>
              <a:t>三、异常</a:t>
            </a:r>
            <a:r>
              <a:rPr lang="zh-CN" altLang="en-US" dirty="0" smtClean="0">
                <a:latin typeface="微软雅黑" panose="020B0503020204020204" pitchFamily="34" charset="-122"/>
                <a:ea typeface="微软雅黑" panose="020B0503020204020204" pitchFamily="34" charset="-122"/>
              </a:rPr>
              <a:t>捕获</a:t>
            </a:r>
            <a:endParaRPr lang="en-US" altLang="zh-CN" dirty="0" smtClean="0">
              <a:latin typeface="微软雅黑" panose="020B0503020204020204" pitchFamily="34" charset="-122"/>
              <a:ea typeface="微软雅黑" panose="020B0503020204020204" pitchFamily="34" charset="-122"/>
            </a:endParaRPr>
          </a:p>
          <a:p>
            <a:pPr marL="342900" indent="-342900" eaLnBrk="0" hangingPunct="0">
              <a:buNone/>
            </a:pPr>
            <a:endParaRPr lang="en-US" altLang="zh-CN" dirty="0">
              <a:latin typeface="微软雅黑" panose="020B0503020204020204" pitchFamily="34" charset="-122"/>
              <a:ea typeface="微软雅黑" panose="020B0503020204020204" pitchFamily="34" charset="-122"/>
            </a:endParaRPr>
          </a:p>
          <a:p>
            <a:pPr marL="342900" indent="-342900" eaLnBrk="0" hangingPunct="0">
              <a:buNone/>
            </a:pPr>
            <a:r>
              <a:rPr lang="zh-CN" altLang="en-US" dirty="0">
                <a:latin typeface="微软雅黑" panose="020B0503020204020204" pitchFamily="34" charset="-122"/>
                <a:ea typeface="微软雅黑" panose="020B0503020204020204" pitchFamily="34" charset="-122"/>
              </a:rPr>
              <a:t>四、</a:t>
            </a:r>
            <a:r>
              <a:rPr lang="en-US" altLang="zh-CN" dirty="0">
                <a:latin typeface="微软雅黑" panose="020B0503020204020204" pitchFamily="34" charset="-122"/>
                <a:ea typeface="微软雅黑" panose="020B0503020204020204" pitchFamily="34" charset="-122"/>
              </a:rPr>
              <a:t>finally</a:t>
            </a: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altLang="zh-CN" dirty="0" smtClean="0">
                <a:latin typeface="Times New Roman" panose="02020603050405020304" pitchFamily="18" charset="0"/>
              </a:rPr>
              <a:t>Finally</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final</a:t>
            </a:r>
            <a:r>
              <a:rPr lang="zh-CN" altLang="en-US" dirty="0" smtClean="0">
                <a:latin typeface="Times New Roman" panose="02020603050405020304" pitchFamily="18" charset="0"/>
              </a:rPr>
              <a:t>以及</a:t>
            </a:r>
            <a:r>
              <a:rPr lang="en-US" altLang="zh-CN" dirty="0" smtClean="0">
                <a:latin typeface="Times New Roman" panose="02020603050405020304" pitchFamily="18" charset="0"/>
              </a:rPr>
              <a:t>finalize</a:t>
            </a:r>
            <a:r>
              <a:rPr lang="zh-CN" altLang="en-US" dirty="0" smtClean="0">
                <a:latin typeface="Times New Roman" panose="02020603050405020304" pitchFamily="18" charset="0"/>
              </a:rPr>
              <a:t>的区别</a:t>
            </a:r>
            <a:endParaRPr lang="en-US" altLang="zh-CN" dirty="0" smtClean="0">
              <a:latin typeface="Times New Roman" panose="02020603050405020304" pitchFamily="18" charset="0"/>
            </a:endParaRPr>
          </a:p>
        </p:txBody>
      </p:sp>
      <p:sp>
        <p:nvSpPr>
          <p:cNvPr id="60419" name="Rectangle 3"/>
          <p:cNvSpPr>
            <a:spLocks noGrp="1" noRot="1" noChangeArrowheads="1"/>
          </p:cNvSpPr>
          <p:nvPr>
            <p:ph idx="1"/>
          </p:nvPr>
        </p:nvSpPr>
        <p:spPr>
          <a:xfrm>
            <a:off x="552570" y="1906769"/>
            <a:ext cx="11387667" cy="4270375"/>
          </a:xfrm>
        </p:spPr>
        <p:txBody>
          <a:bodyPr/>
          <a:lstStyle/>
          <a:p>
            <a:pPr>
              <a:buClr>
                <a:srgbClr val="0070C0"/>
              </a:buClr>
              <a:buFont typeface="Wingdings" panose="05000000000000000000" pitchFamily="2" charset="2"/>
              <a:buChar char="u"/>
            </a:pPr>
            <a:r>
              <a:rPr lang="en-US" altLang="zh-CN" dirty="0">
                <a:latin typeface="楷体_GB2312" pitchFamily="49" charset="-122"/>
                <a:ea typeface="楷体_GB2312" pitchFamily="49" charset="-122"/>
              </a:rPr>
              <a:t>final</a:t>
            </a:r>
            <a:r>
              <a:rPr lang="zh-CN" altLang="en-US" dirty="0">
                <a:latin typeface="楷体_GB2312" pitchFamily="49" charset="-122"/>
                <a:ea typeface="楷体_GB2312" pitchFamily="49" charset="-122"/>
              </a:rPr>
              <a:t>用于声明属性，方法和类，分别表示属性不可变，方法不可覆盖，类不可继承。</a:t>
            </a:r>
            <a:endParaRPr lang="zh-CN" altLang="en-US" dirty="0">
              <a:latin typeface="楷体_GB2312" pitchFamily="49" charset="-122"/>
              <a:ea typeface="楷体_GB2312" pitchFamily="49" charset="-122"/>
            </a:endParaRPr>
          </a:p>
          <a:p>
            <a:pPr>
              <a:buClr>
                <a:srgbClr val="0070C0"/>
              </a:buClr>
              <a:buFont typeface="Wingdings" panose="05000000000000000000" pitchFamily="2" charset="2"/>
              <a:buChar char="u"/>
            </a:pPr>
            <a:endParaRPr lang="zh-CN" altLang="en-US"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dirty="0">
                <a:latin typeface="楷体_GB2312" pitchFamily="49" charset="-122"/>
                <a:ea typeface="楷体_GB2312" pitchFamily="49" charset="-122"/>
              </a:rPr>
              <a:t>finally</a:t>
            </a:r>
            <a:r>
              <a:rPr lang="zh-CN" altLang="en-US" dirty="0">
                <a:latin typeface="楷体_GB2312" pitchFamily="49" charset="-122"/>
                <a:ea typeface="楷体_GB2312" pitchFamily="49" charset="-122"/>
              </a:rPr>
              <a:t>是异常处理语句结构的一部分，表示总是执行。</a:t>
            </a:r>
            <a:endParaRPr lang="zh-CN" altLang="en-US" dirty="0">
              <a:latin typeface="楷体_GB2312" pitchFamily="49" charset="-122"/>
              <a:ea typeface="楷体_GB2312" pitchFamily="49" charset="-122"/>
            </a:endParaRPr>
          </a:p>
          <a:p>
            <a:pPr>
              <a:buClr>
                <a:srgbClr val="0070C0"/>
              </a:buClr>
              <a:buFont typeface="Wingdings" panose="05000000000000000000" pitchFamily="2" charset="2"/>
              <a:buChar char="u"/>
            </a:pPr>
            <a:endParaRPr lang="zh-CN" altLang="en-US"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dirty="0">
                <a:latin typeface="楷体_GB2312" pitchFamily="49" charset="-122"/>
                <a:ea typeface="楷体_GB2312" pitchFamily="49" charset="-122"/>
              </a:rPr>
              <a:t>finalize</a:t>
            </a:r>
            <a:r>
              <a:rPr lang="zh-CN" altLang="en-US" dirty="0">
                <a:latin typeface="楷体_GB2312" pitchFamily="49" charset="-122"/>
                <a:ea typeface="楷体_GB2312" pitchFamily="49" charset="-122"/>
              </a:rPr>
              <a:t>是</a:t>
            </a:r>
            <a:r>
              <a:rPr lang="en-US" altLang="zh-CN" dirty="0">
                <a:latin typeface="楷体_GB2312" pitchFamily="49" charset="-122"/>
                <a:ea typeface="楷体_GB2312" pitchFamily="49" charset="-122"/>
              </a:rPr>
              <a:t>Object</a:t>
            </a:r>
            <a:r>
              <a:rPr lang="zh-CN" altLang="en-US" dirty="0">
                <a:latin typeface="楷体_GB2312" pitchFamily="49" charset="-122"/>
                <a:ea typeface="楷体_GB2312" pitchFamily="49" charset="-122"/>
              </a:rPr>
              <a:t>类的一个方法，在垃圾收集器执行的时候会调用被回收对象的此方法，供垃圾收集时的其他资源回收，例如关闭文件等。</a:t>
            </a:r>
            <a:endParaRPr lang="zh-CN" altLang="en-US"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r>
              <a:rPr lang="zh-CN" altLang="en-US" dirty="0" smtClean="0"/>
              <a:t>问题</a:t>
            </a:r>
            <a:endParaRPr lang="zh-CN" altLang="en-US" dirty="0" smtClean="0"/>
          </a:p>
        </p:txBody>
      </p:sp>
      <p:sp>
        <p:nvSpPr>
          <p:cNvPr id="415747" name="Rectangle 3"/>
          <p:cNvSpPr>
            <a:spLocks noGrp="1" noRot="1" noChangeArrowheads="1"/>
          </p:cNvSpPr>
          <p:nvPr>
            <p:ph idx="1"/>
          </p:nvPr>
        </p:nvSpPr>
        <p:spPr>
          <a:xfrm>
            <a:off x="508000" y="4038600"/>
            <a:ext cx="10972800" cy="1828800"/>
          </a:xfrm>
        </p:spPr>
        <p:txBody>
          <a:bodyPr/>
          <a:lstStyle/>
          <a:p>
            <a:pPr>
              <a:lnSpc>
                <a:spcPct val="90000"/>
              </a:lnSpc>
              <a:buClr>
                <a:srgbClr val="0070C0"/>
              </a:buClr>
              <a:buFont typeface="Wingdings" panose="05000000000000000000" pitchFamily="2" charset="2"/>
              <a:buChar char="Ø"/>
            </a:pPr>
            <a:r>
              <a:rPr lang="zh-CN" altLang="en-US" sz="2400" dirty="0" smtClean="0">
                <a:latin typeface="楷体_GB2312" pitchFamily="49" charset="-122"/>
                <a:ea typeface="楷体_GB2312" pitchFamily="49" charset="-122"/>
              </a:rPr>
              <a:t>当调用上述方法</a:t>
            </a:r>
            <a:r>
              <a:rPr lang="en-US" altLang="zh-CN" sz="2400" dirty="0" smtClean="0">
                <a:latin typeface="楷体_GB2312" pitchFamily="49" charset="-122"/>
                <a:ea typeface="楷体_GB2312" pitchFamily="49" charset="-122"/>
              </a:rPr>
              <a:t>m()</a:t>
            </a:r>
            <a:r>
              <a:rPr lang="zh-CN" altLang="en-US" sz="2400" dirty="0" smtClean="0">
                <a:latin typeface="楷体_GB2312" pitchFamily="49" charset="-122"/>
                <a:ea typeface="楷体_GB2312" pitchFamily="49" charset="-122"/>
              </a:rPr>
              <a:t>时，</a:t>
            </a:r>
            <a:r>
              <a:rPr lang="en-US" altLang="zh-CN" sz="2400" dirty="0" smtClean="0">
                <a:latin typeface="楷体_GB2312" pitchFamily="49" charset="-122"/>
                <a:ea typeface="楷体_GB2312" pitchFamily="49" charset="-122"/>
              </a:rPr>
              <a:t>try</a:t>
            </a:r>
            <a:r>
              <a:rPr lang="zh-CN" altLang="en-US" sz="2400" dirty="0" smtClean="0">
                <a:latin typeface="楷体_GB2312" pitchFamily="49" charset="-122"/>
                <a:ea typeface="楷体_GB2312" pitchFamily="49" charset="-122"/>
              </a:rPr>
              <a:t>块中包含方法的</a:t>
            </a:r>
            <a:r>
              <a:rPr lang="en-US" altLang="zh-CN" sz="2400" dirty="0" smtClean="0">
                <a:latin typeface="楷体_GB2312" pitchFamily="49" charset="-122"/>
                <a:ea typeface="楷体_GB2312" pitchFamily="49" charset="-122"/>
              </a:rPr>
              <a:t>return</a:t>
            </a:r>
            <a:r>
              <a:rPr lang="zh-CN" altLang="en-US" sz="2400" dirty="0" smtClean="0">
                <a:latin typeface="楷体_GB2312" pitchFamily="49" charset="-122"/>
                <a:ea typeface="楷体_GB2312" pitchFamily="49" charset="-122"/>
              </a:rPr>
              <a:t>语句，返回值为</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。然而，实际调用该方法后产生的返回值为</a:t>
            </a:r>
            <a:r>
              <a:rPr lang="en-US" altLang="zh-CN" sz="2400" dirty="0" smtClean="0">
                <a:latin typeface="楷体_GB2312" pitchFamily="49" charset="-122"/>
                <a:ea typeface="楷体_GB2312" pitchFamily="49" charset="-122"/>
              </a:rPr>
              <a:t>0</a:t>
            </a:r>
            <a:r>
              <a:rPr lang="zh-CN" altLang="en-US" sz="2400" dirty="0" smtClean="0">
                <a:latin typeface="楷体_GB2312" pitchFamily="49" charset="-122"/>
                <a:ea typeface="楷体_GB2312" pitchFamily="49" charset="-122"/>
              </a:rPr>
              <a:t>。这是因为在方法实际返回并结束前，</a:t>
            </a:r>
            <a:r>
              <a:rPr lang="en-US" altLang="zh-CN" sz="2400" dirty="0" smtClean="0">
                <a:latin typeface="楷体_GB2312" pitchFamily="49" charset="-122"/>
                <a:ea typeface="楷体_GB2312" pitchFamily="49" charset="-122"/>
              </a:rPr>
              <a:t>finally</a:t>
            </a:r>
            <a:r>
              <a:rPr lang="zh-CN" altLang="en-US" sz="2400" dirty="0" smtClean="0">
                <a:latin typeface="楷体_GB2312" pitchFamily="49" charset="-122"/>
                <a:ea typeface="楷体_GB2312" pitchFamily="49" charset="-122"/>
              </a:rPr>
              <a:t>子句中的内容无论如何要被执行，所以</a:t>
            </a:r>
            <a:r>
              <a:rPr lang="en-US" altLang="zh-CN" sz="2400" dirty="0" smtClean="0">
                <a:latin typeface="楷体_GB2312" pitchFamily="49" charset="-122"/>
                <a:ea typeface="楷体_GB2312" pitchFamily="49" charset="-122"/>
              </a:rPr>
              <a:t>finally</a:t>
            </a:r>
            <a:r>
              <a:rPr lang="zh-CN" altLang="en-US" sz="2400" dirty="0" smtClean="0">
                <a:latin typeface="楷体_GB2312" pitchFamily="49" charset="-122"/>
                <a:ea typeface="楷体_GB2312" pitchFamily="49" charset="-122"/>
              </a:rPr>
              <a:t>子句中的</a:t>
            </a:r>
            <a:r>
              <a:rPr lang="en-US" altLang="zh-CN" sz="2400" dirty="0" smtClean="0">
                <a:latin typeface="楷体_GB2312" pitchFamily="49" charset="-122"/>
                <a:ea typeface="楷体_GB2312" pitchFamily="49" charset="-122"/>
              </a:rPr>
              <a:t>return</a:t>
            </a:r>
            <a:r>
              <a:rPr lang="zh-CN" altLang="en-US" sz="2400" dirty="0" smtClean="0">
                <a:latin typeface="楷体_GB2312" pitchFamily="49" charset="-122"/>
                <a:ea typeface="楷体_GB2312" pitchFamily="49" charset="-122"/>
              </a:rPr>
              <a:t>语句使得该方法最终实际返回值为</a:t>
            </a:r>
            <a:r>
              <a:rPr lang="en-US" altLang="zh-CN" sz="2400" dirty="0" smtClean="0">
                <a:latin typeface="楷体_GB2312" pitchFamily="49" charset="-122"/>
                <a:ea typeface="楷体_GB2312" pitchFamily="49" charset="-122"/>
              </a:rPr>
              <a:t>0</a:t>
            </a:r>
            <a:r>
              <a:rPr lang="zh-CN" altLang="en-US" sz="2400" dirty="0" smtClean="0">
                <a:latin typeface="楷体_GB2312" pitchFamily="49" charset="-122"/>
                <a:ea typeface="楷体_GB2312" pitchFamily="49" charset="-122"/>
              </a:rPr>
              <a:t>。 </a:t>
            </a:r>
            <a:endParaRPr lang="zh-CN" altLang="en-US" sz="2400" dirty="0" smtClean="0">
              <a:latin typeface="楷体_GB2312" pitchFamily="49" charset="-122"/>
              <a:ea typeface="楷体_GB2312" pitchFamily="49" charset="-122"/>
            </a:endParaRPr>
          </a:p>
        </p:txBody>
      </p:sp>
      <p:sp>
        <p:nvSpPr>
          <p:cNvPr id="61444" name="Rectangle 5"/>
          <p:cNvSpPr>
            <a:spLocks noChangeArrowheads="1"/>
          </p:cNvSpPr>
          <p:nvPr/>
        </p:nvSpPr>
        <p:spPr bwMode="auto">
          <a:xfrm>
            <a:off x="733726" y="1682722"/>
            <a:ext cx="9793817"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public </a:t>
            </a:r>
            <a:r>
              <a:rPr lang="en-US" altLang="zh-CN" b="0" dirty="0" err="1">
                <a:latin typeface="Arial" panose="020B0604020202020204" pitchFamily="34" charset="0"/>
              </a:rPr>
              <a:t>int</a:t>
            </a:r>
            <a:r>
              <a:rPr lang="en-US" altLang="zh-CN" b="0" dirty="0">
                <a:latin typeface="Arial" panose="020B0604020202020204" pitchFamily="34" charset="0"/>
              </a:rPr>
              <a:t> m(){</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    try {</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	return 1;</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    }finally{</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	return 0;</a:t>
            </a:r>
            <a:endParaRPr lang="en-US" altLang="zh-CN" b="0" dirty="0">
              <a:latin typeface="Arial" panose="020B0604020202020204" pitchFamily="34" charset="0"/>
            </a:endParaRPr>
          </a:p>
          <a:p>
            <a:pPr marL="742950" indent="-285750">
              <a:lnSpc>
                <a:spcPct val="90000"/>
              </a:lnSpc>
              <a:spcBef>
                <a:spcPct val="20000"/>
              </a:spcBef>
              <a:buClr>
                <a:schemeClr val="hlink"/>
              </a:buClr>
              <a:buFont typeface="Wingdings" panose="05000000000000000000" pitchFamily="2" charset="2"/>
              <a:buNone/>
            </a:pPr>
            <a:r>
              <a:rPr lang="en-US" altLang="zh-CN" b="0" dirty="0">
                <a:latin typeface="Arial" panose="020B0604020202020204" pitchFamily="34" charset="0"/>
              </a:rPr>
              <a:t>    }}</a:t>
            </a:r>
            <a:endParaRPr lang="en-US" altLang="zh-CN"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box(in)">
                                      <p:cBhvr>
                                        <p:cTn id="7" dur="500"/>
                                        <p:tgtEl>
                                          <p:spTgt spid="415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r>
              <a:rPr lang="zh-CN" altLang="en-US" smtClean="0"/>
              <a:t>例子</a:t>
            </a:r>
            <a:endParaRPr lang="zh-CN" altLang="en-US" smtClean="0"/>
          </a:p>
        </p:txBody>
      </p:sp>
      <p:sp>
        <p:nvSpPr>
          <p:cNvPr id="62467" name="Rectangle 3"/>
          <p:cNvSpPr>
            <a:spLocks noGrp="1" noRot="1" noChangeArrowheads="1"/>
          </p:cNvSpPr>
          <p:nvPr>
            <p:ph idx="1"/>
          </p:nvPr>
        </p:nvSpPr>
        <p:spPr/>
        <p:txBody>
          <a:bodyPr>
            <a:normAutofit fontScale="92500" lnSpcReduction="10000"/>
          </a:bodyPr>
          <a:lstStyle/>
          <a:p>
            <a:pPr>
              <a:lnSpc>
                <a:spcPct val="80000"/>
              </a:lnSpc>
            </a:pPr>
            <a:r>
              <a:rPr lang="en-US" altLang="zh-CN" sz="1800" dirty="0" smtClean="0"/>
              <a:t>public class </a:t>
            </a:r>
            <a:r>
              <a:rPr lang="en-US" altLang="zh-CN" sz="1800" dirty="0" err="1" smtClean="0"/>
              <a:t>TryCatchFinally</a:t>
            </a:r>
            <a:r>
              <a:rPr lang="en-US" altLang="zh-CN" sz="1800" dirty="0" smtClean="0"/>
              <a:t>{</a:t>
            </a:r>
            <a:endParaRPr lang="en-US" altLang="zh-CN" sz="1800" dirty="0" smtClean="0"/>
          </a:p>
          <a:p>
            <a:pPr>
              <a:lnSpc>
                <a:spcPct val="80000"/>
              </a:lnSpc>
            </a:pPr>
            <a:r>
              <a:rPr lang="en-US" altLang="zh-CN" sz="1800" dirty="0" smtClean="0"/>
              <a:t>      static void </a:t>
            </a:r>
            <a:r>
              <a:rPr lang="en-US" altLang="zh-CN" sz="1800" dirty="0" err="1" smtClean="0"/>
              <a:t>Proc</a:t>
            </a:r>
            <a:r>
              <a:rPr lang="en-US" altLang="zh-CN" sz="1800" dirty="0" smtClean="0"/>
              <a:t>( </a:t>
            </a:r>
            <a:r>
              <a:rPr lang="en-US" altLang="zh-CN" sz="1800" dirty="0" err="1" smtClean="0"/>
              <a:t>int</a:t>
            </a:r>
            <a:r>
              <a:rPr lang="en-US" altLang="zh-CN" sz="1800" dirty="0" smtClean="0"/>
              <a:t> </a:t>
            </a:r>
            <a:r>
              <a:rPr lang="en-US" altLang="zh-CN" sz="1800" dirty="0" err="1" smtClean="0"/>
              <a:t>sel</a:t>
            </a:r>
            <a:r>
              <a:rPr lang="en-US" altLang="zh-CN" sz="1800" dirty="0" smtClean="0"/>
              <a:t> ){</a:t>
            </a:r>
            <a:endParaRPr lang="en-US" altLang="zh-CN" sz="1800" dirty="0" smtClean="0"/>
          </a:p>
          <a:p>
            <a:pPr>
              <a:lnSpc>
                <a:spcPct val="80000"/>
              </a:lnSpc>
            </a:pPr>
            <a:r>
              <a:rPr lang="en-US" altLang="zh-CN" sz="1800" dirty="0" smtClean="0"/>
              <a:t>           </a:t>
            </a:r>
            <a:r>
              <a:rPr lang="en-US" altLang="zh-CN" sz="1800" dirty="0" err="1" smtClean="0"/>
              <a:t>System.out.println</a:t>
            </a:r>
            <a:r>
              <a:rPr lang="en-US" altLang="zh-CN" sz="1800" dirty="0" smtClean="0"/>
              <a:t>("----- In Situation"+</a:t>
            </a:r>
            <a:r>
              <a:rPr lang="en-US" altLang="zh-CN" sz="1800" dirty="0" err="1" smtClean="0"/>
              <a:t>sel</a:t>
            </a:r>
            <a:r>
              <a:rPr lang="en-US" altLang="zh-CN" sz="1800" dirty="0" smtClean="0"/>
              <a:t>+" -----");</a:t>
            </a:r>
            <a:endParaRPr lang="en-US" altLang="zh-CN" sz="1800" dirty="0" smtClean="0"/>
          </a:p>
          <a:p>
            <a:pPr>
              <a:lnSpc>
                <a:spcPct val="80000"/>
              </a:lnSpc>
            </a:pPr>
            <a:r>
              <a:rPr lang="en-US" altLang="zh-CN" sz="1800" dirty="0" smtClean="0"/>
              <a:t>           try{</a:t>
            </a:r>
            <a:endParaRPr lang="en-US" altLang="zh-CN" sz="1800" dirty="0" smtClean="0"/>
          </a:p>
          <a:p>
            <a:pPr>
              <a:lnSpc>
                <a:spcPct val="80000"/>
              </a:lnSpc>
            </a:pPr>
            <a:r>
              <a:rPr lang="en-US" altLang="zh-CN" sz="1800" dirty="0" smtClean="0"/>
              <a:t>              if( </a:t>
            </a:r>
            <a:r>
              <a:rPr lang="en-US" altLang="zh-CN" sz="1800" dirty="0" err="1" smtClean="0"/>
              <a:t>sel</a:t>
            </a:r>
            <a:r>
              <a:rPr lang="en-US" altLang="zh-CN" sz="1800" dirty="0" smtClean="0"/>
              <a:t>==0 ){</a:t>
            </a:r>
            <a:endParaRPr lang="en-US" altLang="zh-CN" sz="1800" dirty="0" smtClean="0"/>
          </a:p>
          <a:p>
            <a:pPr>
              <a:lnSpc>
                <a:spcPct val="80000"/>
              </a:lnSpc>
            </a:pPr>
            <a:r>
              <a:rPr lang="en-US" altLang="zh-CN" sz="1800" dirty="0" smtClean="0"/>
              <a:t>                 </a:t>
            </a:r>
            <a:r>
              <a:rPr lang="en-US" altLang="zh-CN" sz="1800" dirty="0" err="1" smtClean="0"/>
              <a:t>System.out.println</a:t>
            </a:r>
            <a:r>
              <a:rPr lang="en-US" altLang="zh-CN" sz="1800" dirty="0" smtClean="0"/>
              <a:t>("no Exception caught");</a:t>
            </a:r>
            <a:endParaRPr lang="en-US" altLang="zh-CN" sz="1800" dirty="0" smtClean="0"/>
          </a:p>
          <a:p>
            <a:pPr>
              <a:lnSpc>
                <a:spcPct val="80000"/>
              </a:lnSpc>
            </a:pPr>
            <a:r>
              <a:rPr lang="en-US" altLang="zh-CN" sz="1800" dirty="0" smtClean="0"/>
              <a:t>                 return;</a:t>
            </a:r>
            <a:endParaRPr lang="en-US" altLang="zh-CN" sz="1800" dirty="0" smtClean="0"/>
          </a:p>
          <a:p>
            <a:pPr>
              <a:lnSpc>
                <a:spcPct val="80000"/>
              </a:lnSpc>
            </a:pPr>
            <a:r>
              <a:rPr lang="en-US" altLang="zh-CN" sz="1800" dirty="0" smtClean="0"/>
              <a:t>              }else if( </a:t>
            </a:r>
            <a:r>
              <a:rPr lang="en-US" altLang="zh-CN" sz="1800" dirty="0" err="1" smtClean="0"/>
              <a:t>sel</a:t>
            </a:r>
            <a:r>
              <a:rPr lang="en-US" altLang="zh-CN" sz="1800" dirty="0" smtClean="0"/>
              <a:t>==1 ){</a:t>
            </a:r>
            <a:endParaRPr lang="en-US" altLang="zh-CN" sz="1800" dirty="0" smtClean="0"/>
          </a:p>
          <a:p>
            <a:pPr>
              <a:lnSpc>
                <a:spcPct val="80000"/>
              </a:lnSpc>
            </a:pPr>
            <a:r>
              <a:rPr lang="en-US" altLang="zh-CN" sz="1800" dirty="0" smtClean="0"/>
              <a:t>                 </a:t>
            </a:r>
            <a:r>
              <a:rPr lang="en-US" altLang="zh-CN" sz="1800" dirty="0" err="1" smtClean="0"/>
              <a:t>int</a:t>
            </a:r>
            <a:r>
              <a:rPr lang="en-US" altLang="zh-CN" sz="1800" dirty="0" smtClean="0"/>
              <a:t> i=0;</a:t>
            </a:r>
            <a:endParaRPr lang="en-US" altLang="zh-CN" sz="1800" dirty="0" smtClean="0"/>
          </a:p>
          <a:p>
            <a:pPr>
              <a:lnSpc>
                <a:spcPct val="80000"/>
              </a:lnSpc>
            </a:pPr>
            <a:r>
              <a:rPr lang="en-US" altLang="zh-CN" sz="1800" dirty="0" smtClean="0"/>
              <a:t>                 </a:t>
            </a:r>
            <a:r>
              <a:rPr lang="en-US" altLang="zh-CN" sz="1800" dirty="0" err="1" smtClean="0"/>
              <a:t>int</a:t>
            </a:r>
            <a:r>
              <a:rPr lang="en-US" altLang="zh-CN" sz="1800" dirty="0" smtClean="0"/>
              <a:t> j=4/i;</a:t>
            </a:r>
            <a:endParaRPr lang="en-US" altLang="zh-CN" sz="1800" dirty="0" smtClean="0"/>
          </a:p>
          <a:p>
            <a:pPr>
              <a:lnSpc>
                <a:spcPct val="80000"/>
              </a:lnSpc>
            </a:pPr>
            <a:r>
              <a:rPr lang="en-US" altLang="zh-CN" sz="1800" dirty="0" smtClean="0"/>
              <a:t>              }else if( </a:t>
            </a:r>
            <a:r>
              <a:rPr lang="en-US" altLang="zh-CN" sz="1800" dirty="0" err="1" smtClean="0"/>
              <a:t>sel</a:t>
            </a:r>
            <a:r>
              <a:rPr lang="en-US" altLang="zh-CN" sz="1800" dirty="0" smtClean="0"/>
              <a:t>==2 ){</a:t>
            </a:r>
            <a:endParaRPr lang="en-US" altLang="zh-CN" sz="1800" dirty="0" smtClean="0"/>
          </a:p>
          <a:p>
            <a:pPr>
              <a:lnSpc>
                <a:spcPct val="80000"/>
              </a:lnSpc>
            </a:pPr>
            <a:r>
              <a:rPr lang="en-US" altLang="zh-CN" sz="1800" dirty="0" smtClean="0"/>
              <a:t>                 </a:t>
            </a:r>
            <a:r>
              <a:rPr lang="en-US" altLang="zh-CN" sz="1800" dirty="0" err="1" smtClean="0"/>
              <a:t>int</a:t>
            </a:r>
            <a:r>
              <a:rPr lang="en-US" altLang="zh-CN" sz="1800" dirty="0" smtClean="0"/>
              <a:t> </a:t>
            </a:r>
            <a:r>
              <a:rPr lang="en-US" altLang="zh-CN" sz="1800" dirty="0" err="1" smtClean="0"/>
              <a:t>iArray</a:t>
            </a:r>
            <a:r>
              <a:rPr lang="en-US" altLang="zh-CN" sz="1800" dirty="0" smtClean="0"/>
              <a:t>[]=new </a:t>
            </a:r>
            <a:r>
              <a:rPr lang="en-US" altLang="zh-CN" sz="1800" dirty="0" err="1" smtClean="0"/>
              <a:t>int</a:t>
            </a:r>
            <a:r>
              <a:rPr lang="en-US" altLang="zh-CN" sz="1800" dirty="0" smtClean="0"/>
              <a:t>[4];</a:t>
            </a:r>
            <a:endParaRPr lang="en-US" altLang="zh-CN" sz="1800" dirty="0" smtClean="0"/>
          </a:p>
          <a:p>
            <a:pPr>
              <a:lnSpc>
                <a:spcPct val="80000"/>
              </a:lnSpc>
            </a:pPr>
            <a:r>
              <a:rPr lang="en-US" altLang="zh-CN" sz="1800" dirty="0" smtClean="0"/>
              <a:t>                 </a:t>
            </a:r>
            <a:r>
              <a:rPr lang="en-US" altLang="zh-CN" sz="1800" dirty="0" err="1" smtClean="0"/>
              <a:t>iArray</a:t>
            </a:r>
            <a:r>
              <a:rPr lang="en-US" altLang="zh-CN" sz="1800" dirty="0" smtClean="0"/>
              <a:t>[10]=3;</a:t>
            </a:r>
            <a:endParaRPr lang="en-US" altLang="zh-CN" sz="1800" dirty="0" smtClean="0"/>
          </a:p>
          <a:p>
            <a:pPr>
              <a:lnSpc>
                <a:spcPct val="80000"/>
              </a:lnSpc>
            </a:pPr>
            <a:r>
              <a:rPr lang="en-US" altLang="zh-CN" sz="1800" dirty="0" smtClean="0"/>
              <a:t>              }</a:t>
            </a:r>
            <a:endParaRPr lang="en-US" altLang="zh-CN" sz="1800" dirty="0" smtClean="0"/>
          </a:p>
          <a:p>
            <a:pPr>
              <a:lnSpc>
                <a:spcPct val="80000"/>
              </a:lnSpc>
            </a:pPr>
            <a:endParaRPr lang="en-US" altLang="zh-CN" sz="1800" dirty="0" smtClean="0"/>
          </a:p>
        </p:txBody>
      </p:sp>
      <p:sp>
        <p:nvSpPr>
          <p:cNvPr id="4" name="思想气泡: 云 4"/>
          <p:cNvSpPr/>
          <p:nvPr/>
        </p:nvSpPr>
        <p:spPr>
          <a:xfrm>
            <a:off x="6970648" y="1882932"/>
            <a:ext cx="1860884" cy="1343346"/>
          </a:xfrm>
          <a:prstGeom prst="cloudCallout">
            <a:avLst>
              <a:gd name="adj1" fmla="val -221093"/>
              <a:gd name="adj2" fmla="val 146873"/>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r>
              <a:rPr lang="zh-CN" altLang="en-US" smtClean="0"/>
              <a:t>例子</a:t>
            </a:r>
            <a:endParaRPr lang="zh-CN" altLang="en-US" smtClean="0"/>
          </a:p>
        </p:txBody>
      </p:sp>
      <p:sp>
        <p:nvSpPr>
          <p:cNvPr id="63491" name="Rectangle 3"/>
          <p:cNvSpPr>
            <a:spLocks noGrp="1" noRot="1" noChangeArrowheads="1"/>
          </p:cNvSpPr>
          <p:nvPr>
            <p:ph idx="1"/>
          </p:nvPr>
        </p:nvSpPr>
        <p:spPr/>
        <p:txBody>
          <a:bodyPr>
            <a:normAutofit fontScale="92500" lnSpcReduction="20000"/>
          </a:bodyPr>
          <a:lstStyle/>
          <a:p>
            <a:pPr>
              <a:lnSpc>
                <a:spcPct val="80000"/>
              </a:lnSpc>
            </a:pPr>
            <a:r>
              <a:rPr lang="en-US" altLang="zh-CN" sz="1600" dirty="0" smtClean="0"/>
              <a:t>}catch( </a:t>
            </a:r>
            <a:r>
              <a:rPr lang="en-US" altLang="zh-CN" sz="1600" dirty="0" err="1" smtClean="0"/>
              <a:t>ArithmeticException</a:t>
            </a:r>
            <a:r>
              <a:rPr lang="en-US" altLang="zh-CN" sz="1600" dirty="0" smtClean="0"/>
              <a:t> e ){</a:t>
            </a:r>
            <a:endParaRPr lang="en-US" altLang="zh-CN" sz="1600" dirty="0" smtClean="0"/>
          </a:p>
          <a:p>
            <a:pPr>
              <a:lnSpc>
                <a:spcPct val="80000"/>
              </a:lnSpc>
            </a:pPr>
            <a:r>
              <a:rPr lang="en-US" altLang="zh-CN" sz="1600" dirty="0" smtClean="0"/>
              <a:t>           </a:t>
            </a:r>
            <a:r>
              <a:rPr lang="en-US" altLang="zh-CN" sz="1600" dirty="0" err="1" smtClean="0"/>
              <a:t>System.out.println</a:t>
            </a:r>
            <a:r>
              <a:rPr lang="en-US" altLang="zh-CN" sz="1600" dirty="0" smtClean="0"/>
              <a:t>("Catch "+e);</a:t>
            </a:r>
            <a:endParaRPr lang="en-US" altLang="zh-CN" sz="1600" dirty="0" smtClean="0"/>
          </a:p>
          <a:p>
            <a:pPr>
              <a:lnSpc>
                <a:spcPct val="80000"/>
              </a:lnSpc>
            </a:pPr>
            <a:r>
              <a:rPr lang="en-US" altLang="zh-CN" sz="1600" dirty="0" smtClean="0"/>
              <a:t>       }catch( </a:t>
            </a:r>
            <a:r>
              <a:rPr lang="en-US" altLang="zh-CN" sz="1600" dirty="0" err="1" smtClean="0"/>
              <a:t>ArrayIndexOutOfBoundsException</a:t>
            </a:r>
            <a:r>
              <a:rPr lang="en-US" altLang="zh-CN" sz="1600" dirty="0" smtClean="0"/>
              <a:t> e ){ </a:t>
            </a:r>
            <a:endParaRPr lang="en-US" altLang="zh-CN" sz="1600" dirty="0" smtClean="0"/>
          </a:p>
          <a:p>
            <a:pPr>
              <a:lnSpc>
                <a:spcPct val="80000"/>
              </a:lnSpc>
            </a:pPr>
            <a:r>
              <a:rPr lang="en-US" altLang="zh-CN" sz="1600" dirty="0" smtClean="0"/>
              <a:t>           </a:t>
            </a:r>
            <a:r>
              <a:rPr lang="en-US" altLang="zh-CN" sz="1600" dirty="0" err="1" smtClean="0"/>
              <a:t>System.out.println</a:t>
            </a:r>
            <a:r>
              <a:rPr lang="en-US" altLang="zh-CN" sz="1600" dirty="0" smtClean="0"/>
              <a:t>("Catch "+</a:t>
            </a:r>
            <a:r>
              <a:rPr lang="en-US" altLang="zh-CN" sz="1600" dirty="0" err="1" smtClean="0"/>
              <a:t>e.getMessage</a:t>
            </a:r>
            <a:r>
              <a:rPr lang="en-US" altLang="zh-CN" sz="1600" dirty="0" smtClean="0"/>
              <a:t>()); </a:t>
            </a:r>
            <a:endParaRPr lang="en-US" altLang="zh-CN" sz="1600" dirty="0" smtClean="0"/>
          </a:p>
          <a:p>
            <a:pPr>
              <a:lnSpc>
                <a:spcPct val="80000"/>
              </a:lnSpc>
            </a:pPr>
            <a:r>
              <a:rPr lang="en-US" altLang="zh-CN" sz="1600" dirty="0" smtClean="0"/>
              <a:t>       }catch( Exception e ){ </a:t>
            </a:r>
            <a:endParaRPr lang="en-US" altLang="zh-CN" sz="1600" dirty="0" smtClean="0"/>
          </a:p>
          <a:p>
            <a:pPr>
              <a:lnSpc>
                <a:spcPct val="80000"/>
              </a:lnSpc>
            </a:pPr>
            <a:r>
              <a:rPr lang="en-US" altLang="zh-CN" sz="1600" dirty="0" smtClean="0"/>
              <a:t>           </a:t>
            </a:r>
            <a:r>
              <a:rPr lang="en-US" altLang="zh-CN" sz="1600" dirty="0" err="1" smtClean="0"/>
              <a:t>System.out.println</a:t>
            </a:r>
            <a:r>
              <a:rPr lang="en-US" altLang="zh-CN" sz="1600" dirty="0" smtClean="0"/>
              <a:t>("Will not be executed");</a:t>
            </a:r>
            <a:endParaRPr lang="en-US" altLang="zh-CN" sz="1600" dirty="0" smtClean="0"/>
          </a:p>
          <a:p>
            <a:pPr>
              <a:lnSpc>
                <a:spcPct val="80000"/>
              </a:lnSpc>
            </a:pPr>
            <a:r>
              <a:rPr lang="en-US" altLang="zh-CN" sz="1600" dirty="0" smtClean="0"/>
              <a:t>       }finally{</a:t>
            </a:r>
            <a:endParaRPr lang="en-US" altLang="zh-CN" sz="1600" dirty="0" smtClean="0"/>
          </a:p>
          <a:p>
            <a:pPr>
              <a:lnSpc>
                <a:spcPct val="80000"/>
              </a:lnSpc>
            </a:pPr>
            <a:r>
              <a:rPr lang="en-US" altLang="zh-CN" sz="1600" dirty="0" smtClean="0"/>
              <a:t>           </a:t>
            </a:r>
            <a:r>
              <a:rPr lang="en-US" altLang="zh-CN" sz="1600" dirty="0" err="1" smtClean="0"/>
              <a:t>System.out.println</a:t>
            </a:r>
            <a:r>
              <a:rPr lang="en-US" altLang="zh-CN" sz="1600" dirty="0" smtClean="0"/>
              <a:t>("in </a:t>
            </a:r>
            <a:r>
              <a:rPr lang="en-US" altLang="zh-CN" sz="1600" dirty="0" err="1" smtClean="0"/>
              <a:t>Proc</a:t>
            </a:r>
            <a:r>
              <a:rPr lang="en-US" altLang="zh-CN" sz="1600" dirty="0" smtClean="0"/>
              <a:t> finally");</a:t>
            </a:r>
            <a:endParaRPr lang="en-US" altLang="zh-CN" sz="1600" dirty="0" smtClean="0"/>
          </a:p>
          <a:p>
            <a:pPr>
              <a:lnSpc>
                <a:spcPct val="80000"/>
              </a:lnSpc>
            </a:pPr>
            <a:r>
              <a:rPr lang="en-US" altLang="zh-CN" sz="1600" dirty="0" smtClean="0"/>
              <a:t>       }</a:t>
            </a:r>
            <a:endParaRPr lang="en-US" altLang="zh-CN" sz="1600" dirty="0" smtClean="0"/>
          </a:p>
          <a:p>
            <a:pPr>
              <a:lnSpc>
                <a:spcPct val="80000"/>
              </a:lnSpc>
            </a:pPr>
            <a:r>
              <a:rPr lang="en-US" altLang="zh-CN" sz="1600" dirty="0" smtClean="0"/>
              <a:t>   }</a:t>
            </a:r>
            <a:r>
              <a:rPr lang="zh-CN" altLang="en-US" sz="1600" dirty="0" smtClean="0"/>
              <a:t>　</a:t>
            </a:r>
            <a:endParaRPr lang="zh-CN" altLang="en-US" sz="1600" dirty="0" smtClean="0"/>
          </a:p>
          <a:p>
            <a:pPr>
              <a:lnSpc>
                <a:spcPct val="80000"/>
              </a:lnSpc>
            </a:pPr>
            <a:r>
              <a:rPr lang="zh-CN" altLang="en-US" sz="1600" dirty="0" smtClean="0"/>
              <a:t>   </a:t>
            </a:r>
            <a:r>
              <a:rPr lang="en-US" altLang="zh-CN" sz="1600" dirty="0" smtClean="0"/>
              <a:t>public static void main( String </a:t>
            </a:r>
            <a:r>
              <a:rPr lang="en-US" altLang="zh-CN" sz="1600" dirty="0" err="1" smtClean="0"/>
              <a:t>args</a:t>
            </a:r>
            <a:r>
              <a:rPr lang="en-US" altLang="zh-CN" sz="1600" dirty="0" smtClean="0"/>
              <a:t>[] ){</a:t>
            </a:r>
            <a:endParaRPr lang="en-US" altLang="zh-CN" sz="1600" dirty="0" smtClean="0"/>
          </a:p>
          <a:p>
            <a:pPr>
              <a:lnSpc>
                <a:spcPct val="80000"/>
              </a:lnSpc>
            </a:pPr>
            <a:r>
              <a:rPr lang="en-US" altLang="zh-CN" sz="1600" dirty="0" smtClean="0"/>
              <a:t>       </a:t>
            </a:r>
            <a:r>
              <a:rPr lang="en-US" altLang="zh-CN" sz="1600" dirty="0" err="1" smtClean="0"/>
              <a:t>Proc</a:t>
            </a:r>
            <a:r>
              <a:rPr lang="en-US" altLang="zh-CN" sz="1600" dirty="0" smtClean="0"/>
              <a:t>( 0 );</a:t>
            </a:r>
            <a:endParaRPr lang="en-US" altLang="zh-CN" sz="1600" dirty="0" smtClean="0"/>
          </a:p>
          <a:p>
            <a:pPr>
              <a:lnSpc>
                <a:spcPct val="80000"/>
              </a:lnSpc>
            </a:pPr>
            <a:r>
              <a:rPr lang="en-US" altLang="zh-CN" sz="1600" dirty="0" smtClean="0"/>
              <a:t>       </a:t>
            </a:r>
            <a:r>
              <a:rPr lang="en-US" altLang="zh-CN" sz="1600" dirty="0" err="1" smtClean="0"/>
              <a:t>Proc</a:t>
            </a:r>
            <a:r>
              <a:rPr lang="en-US" altLang="zh-CN" sz="1600" dirty="0" smtClean="0"/>
              <a:t>( 1 );</a:t>
            </a:r>
            <a:endParaRPr lang="en-US" altLang="zh-CN" sz="1600" dirty="0" smtClean="0"/>
          </a:p>
          <a:p>
            <a:pPr>
              <a:lnSpc>
                <a:spcPct val="80000"/>
              </a:lnSpc>
            </a:pPr>
            <a:r>
              <a:rPr lang="en-US" altLang="zh-CN" sz="1600" dirty="0" smtClean="0"/>
              <a:t>       </a:t>
            </a:r>
            <a:r>
              <a:rPr lang="en-US" altLang="zh-CN" sz="1600" dirty="0" err="1" smtClean="0"/>
              <a:t>Proc</a:t>
            </a:r>
            <a:r>
              <a:rPr lang="en-US" altLang="zh-CN" sz="1600" dirty="0" smtClean="0"/>
              <a:t>( 2 );</a:t>
            </a:r>
            <a:endParaRPr lang="en-US" altLang="zh-CN" sz="1600" dirty="0" smtClean="0"/>
          </a:p>
          <a:p>
            <a:pPr>
              <a:lnSpc>
                <a:spcPct val="80000"/>
              </a:lnSpc>
            </a:pPr>
            <a:r>
              <a:rPr lang="en-US" altLang="zh-CN" sz="1600" dirty="0" smtClean="0"/>
              <a:t>   }</a:t>
            </a:r>
            <a:endParaRPr lang="en-US" altLang="zh-CN" sz="1600" dirty="0" smtClean="0"/>
          </a:p>
          <a:p>
            <a:pPr>
              <a:lnSpc>
                <a:spcPct val="80000"/>
              </a:lnSpc>
            </a:pPr>
            <a:r>
              <a:rPr lang="en-US" altLang="zh-CN" sz="1600" dirty="0" smtClean="0"/>
              <a:t>}</a:t>
            </a:r>
            <a:endParaRPr lang="en-US" altLang="zh-CN" sz="1600" dirty="0" smtClean="0"/>
          </a:p>
          <a:p>
            <a:pPr>
              <a:lnSpc>
                <a:spcPct val="80000"/>
              </a:lnSpc>
            </a:pPr>
            <a:endParaRPr lang="en-US" altLang="zh-CN" sz="1600" dirty="0" smtClean="0"/>
          </a:p>
        </p:txBody>
      </p:sp>
      <p:sp>
        <p:nvSpPr>
          <p:cNvPr id="530436" name="Text Box 4"/>
          <p:cNvSpPr txBox="1">
            <a:spLocks noChangeArrowheads="1"/>
          </p:cNvSpPr>
          <p:nvPr/>
        </p:nvSpPr>
        <p:spPr bwMode="auto">
          <a:xfrm>
            <a:off x="5594709" y="2878826"/>
            <a:ext cx="5153803" cy="3170099"/>
          </a:xfrm>
          <a:prstGeom prst="rect">
            <a:avLst/>
          </a:prstGeom>
          <a:solidFill>
            <a:srgbClr val="0070C0">
              <a:alpha val="29000"/>
            </a:srgbClr>
          </a:solidFill>
          <a:ln w="9525">
            <a:solidFill>
              <a:srgbClr val="0070C0"/>
            </a:solidFill>
            <a:miter lim="800000"/>
          </a:ln>
        </p:spPr>
        <p:txBody>
          <a:bodyPr wrap="square">
            <a:spAutoFit/>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Wingdings" panose="05000000000000000000" pitchFamily="2" charset="2"/>
              <a:buNone/>
            </a:pPr>
            <a:r>
              <a:rPr lang="zh-CN" altLang="en-US" sz="2000" b="0" dirty="0" smtClean="0">
                <a:solidFill>
                  <a:schemeClr val="bg1"/>
                </a:solidFill>
                <a:latin typeface="楷体_GB2312" pitchFamily="49" charset="-122"/>
                <a:ea typeface="楷体_GB2312" pitchFamily="49" charset="-122"/>
              </a:rPr>
              <a:t>程序运行结果：</a:t>
            </a:r>
            <a:endParaRPr lang="zh-CN" altLang="en-US" sz="2000" b="0" dirty="0" smtClean="0">
              <a:solidFill>
                <a:schemeClr val="bg1"/>
              </a:solidFill>
              <a:latin typeface="楷体_GB2312" pitchFamily="49" charset="-122"/>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 In Situation0 -----</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no Exception caught</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in </a:t>
            </a:r>
            <a:r>
              <a:rPr lang="en-US" altLang="zh-CN" sz="2000" b="0" dirty="0" err="1" smtClean="0">
                <a:solidFill>
                  <a:schemeClr val="bg1"/>
                </a:solidFill>
                <a:latin typeface="Times New Roman" panose="02020603050405020304" pitchFamily="18" charset="0"/>
                <a:ea typeface="楷体_GB2312" pitchFamily="49" charset="-122"/>
              </a:rPr>
              <a:t>Proc</a:t>
            </a:r>
            <a:r>
              <a:rPr lang="en-US" altLang="zh-CN" sz="2000" b="0" dirty="0" smtClean="0">
                <a:solidFill>
                  <a:schemeClr val="bg1"/>
                </a:solidFill>
                <a:latin typeface="Times New Roman" panose="02020603050405020304" pitchFamily="18" charset="0"/>
                <a:ea typeface="楷体_GB2312" pitchFamily="49" charset="-122"/>
              </a:rPr>
              <a:t> finally</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 In Situation1 -----</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Catch </a:t>
            </a:r>
            <a:r>
              <a:rPr lang="en-US" altLang="zh-CN" sz="2000" b="0" dirty="0" err="1" smtClean="0">
                <a:solidFill>
                  <a:schemeClr val="bg1"/>
                </a:solidFill>
                <a:latin typeface="Times New Roman" panose="02020603050405020304" pitchFamily="18" charset="0"/>
                <a:ea typeface="楷体_GB2312" pitchFamily="49" charset="-122"/>
              </a:rPr>
              <a:t>java.lang.ArithmeticException</a:t>
            </a:r>
            <a:r>
              <a:rPr lang="en-US" altLang="zh-CN" sz="2000" b="0" dirty="0" smtClean="0">
                <a:solidFill>
                  <a:schemeClr val="bg1"/>
                </a:solidFill>
                <a:latin typeface="Times New Roman" panose="02020603050405020304" pitchFamily="18" charset="0"/>
                <a:ea typeface="楷体_GB2312" pitchFamily="49" charset="-122"/>
              </a:rPr>
              <a:t>: / by zero</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in </a:t>
            </a:r>
            <a:r>
              <a:rPr lang="en-US" altLang="zh-CN" sz="2000" b="0" dirty="0" err="1" smtClean="0">
                <a:solidFill>
                  <a:schemeClr val="bg1"/>
                </a:solidFill>
                <a:latin typeface="Times New Roman" panose="02020603050405020304" pitchFamily="18" charset="0"/>
                <a:ea typeface="楷体_GB2312" pitchFamily="49" charset="-122"/>
              </a:rPr>
              <a:t>Proc</a:t>
            </a:r>
            <a:r>
              <a:rPr lang="en-US" altLang="zh-CN" sz="2000" b="0" dirty="0" smtClean="0">
                <a:solidFill>
                  <a:schemeClr val="bg1"/>
                </a:solidFill>
                <a:latin typeface="Times New Roman" panose="02020603050405020304" pitchFamily="18" charset="0"/>
                <a:ea typeface="楷体_GB2312" pitchFamily="49" charset="-122"/>
              </a:rPr>
              <a:t> finally</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 In Situation2 -----</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Catch 10</a:t>
            </a:r>
            <a:endParaRPr lang="en-US" altLang="zh-CN" sz="2000" b="0" dirty="0" smtClean="0">
              <a:solidFill>
                <a:schemeClr val="bg1"/>
              </a:solidFill>
              <a:latin typeface="Times New Roman" panose="02020603050405020304" pitchFamily="18" charset="0"/>
              <a:ea typeface="楷体_GB2312" pitchFamily="49" charset="-122"/>
            </a:endParaRPr>
          </a:p>
          <a:p>
            <a:pPr eaLnBrk="1" hangingPunct="1">
              <a:buFont typeface="Wingdings" panose="05000000000000000000" pitchFamily="2" charset="2"/>
              <a:buNone/>
            </a:pPr>
            <a:r>
              <a:rPr lang="en-US" altLang="zh-CN" sz="2000" b="0" dirty="0" smtClean="0">
                <a:solidFill>
                  <a:schemeClr val="bg1"/>
                </a:solidFill>
                <a:latin typeface="Times New Roman" panose="02020603050405020304" pitchFamily="18" charset="0"/>
                <a:ea typeface="楷体_GB2312" pitchFamily="49" charset="-122"/>
              </a:rPr>
              <a:t>in </a:t>
            </a:r>
            <a:r>
              <a:rPr lang="en-US" altLang="zh-CN" sz="2000" b="0" dirty="0" err="1" smtClean="0">
                <a:solidFill>
                  <a:schemeClr val="bg1"/>
                </a:solidFill>
                <a:latin typeface="Times New Roman" panose="02020603050405020304" pitchFamily="18" charset="0"/>
                <a:ea typeface="楷体_GB2312" pitchFamily="49" charset="-122"/>
              </a:rPr>
              <a:t>Proc</a:t>
            </a:r>
            <a:r>
              <a:rPr lang="en-US" altLang="zh-CN" sz="2000" b="0" dirty="0" smtClean="0">
                <a:solidFill>
                  <a:schemeClr val="bg1"/>
                </a:solidFill>
                <a:latin typeface="Times New Roman" panose="02020603050405020304" pitchFamily="18" charset="0"/>
                <a:ea typeface="楷体_GB2312" pitchFamily="49" charset="-122"/>
              </a:rPr>
              <a:t> finally</a:t>
            </a:r>
            <a:endParaRPr lang="en-US" altLang="zh-CN" sz="2000" b="0" dirty="0" smtClean="0">
              <a:solidFill>
                <a:schemeClr val="bg1"/>
              </a:solidFill>
              <a:latin typeface="Times New Roman" panose="02020603050405020304" pitchFamily="18" charset="0"/>
              <a:ea typeface="楷体_GB2312" pitchFamily="49" charset="-122"/>
            </a:endParaRPr>
          </a:p>
        </p:txBody>
      </p:sp>
      <p:sp>
        <p:nvSpPr>
          <p:cNvPr id="6" name="思想气泡: 云 4"/>
          <p:cNvSpPr/>
          <p:nvPr/>
        </p:nvSpPr>
        <p:spPr>
          <a:xfrm>
            <a:off x="6418558" y="1192820"/>
            <a:ext cx="1860884" cy="882315"/>
          </a:xfrm>
          <a:prstGeom prst="cloudCallout">
            <a:avLst>
              <a:gd name="adj1" fmla="val -297582"/>
              <a:gd name="adj2" fmla="val 38318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0436"/>
                                        </p:tgtEl>
                                        <p:attrNameLst>
                                          <p:attrName>style.visibility</p:attrName>
                                        </p:attrNameLst>
                                      </p:cBhvr>
                                      <p:to>
                                        <p:strVal val="visible"/>
                                      </p:to>
                                    </p:set>
                                    <p:animEffect transition="in" filter="box(in)">
                                      <p:cBhvr>
                                        <p:cTn id="7" dur="500"/>
                                        <p:tgtEl>
                                          <p:spTgt spid="53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normAutofit/>
          </a:bodyPr>
          <a:lstStyle/>
          <a:p>
            <a:r>
              <a:rPr lang="zh-CN" altLang="en-US" dirty="0" smtClean="0"/>
              <a:t>声明异常</a:t>
            </a:r>
            <a:endParaRPr lang="zh-CN" altLang="en-US" dirty="0" smtClean="0"/>
          </a:p>
        </p:txBody>
      </p:sp>
      <p:sp>
        <p:nvSpPr>
          <p:cNvPr id="64515" name="Rectangle 3"/>
          <p:cNvSpPr>
            <a:spLocks noGrp="1" noRot="1" noChangeArrowheads="1"/>
          </p:cNvSpPr>
          <p:nvPr>
            <p:ph idx="1"/>
          </p:nvPr>
        </p:nvSpPr>
        <p:spPr/>
        <p:txBody>
          <a:bodyPr/>
          <a:lstStyle/>
          <a:p>
            <a:pPr>
              <a:lnSpc>
                <a:spcPct val="90000"/>
              </a:lnSpc>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一个方法不处理它产生的异常</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而是沿着调用堆栈向上传递</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由调用它的方法来处理这些异常，则需要声明异常。</a:t>
            </a:r>
            <a:endParaRPr lang="zh-CN" altLang="en-US" dirty="0" smtClean="0">
              <a:latin typeface="楷体_GB2312" pitchFamily="49" charset="-122"/>
              <a:ea typeface="楷体_GB2312" pitchFamily="49" charset="-122"/>
            </a:endParaRPr>
          </a:p>
          <a:p>
            <a:pPr>
              <a:lnSpc>
                <a:spcPct val="90000"/>
              </a:lnSpc>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声明异常的方法：</a:t>
            </a:r>
            <a:endParaRPr lang="zh-CN" altLang="en-US" dirty="0" smtClean="0">
              <a:latin typeface="楷体_GB2312" pitchFamily="49" charset="-122"/>
              <a:ea typeface="楷体_GB2312" pitchFamily="49" charset="-122"/>
            </a:endParaRPr>
          </a:p>
          <a:p>
            <a:pPr>
              <a:lnSpc>
                <a:spcPct val="90000"/>
              </a:lnSpc>
              <a:buClr>
                <a:srgbClr val="0070C0"/>
              </a:buClr>
              <a:buFont typeface="Wingdings" panose="05000000000000000000" pitchFamily="2" charset="2"/>
              <a:buChar char="Ø"/>
            </a:pPr>
            <a:r>
              <a:rPr lang="zh-CN" altLang="en-US" dirty="0" smtClean="0"/>
              <a:t>   </a:t>
            </a:r>
            <a:r>
              <a:rPr lang="en-US" altLang="zh-CN" sz="2400" dirty="0" err="1" smtClean="0">
                <a:latin typeface="Times New Roman" panose="02020603050405020304" pitchFamily="18" charset="0"/>
              </a:rPr>
              <a:t>returnType</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methodName</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paramlist</a:t>
            </a:r>
            <a:r>
              <a:rPr lang="en-US" altLang="zh-CN" sz="2400" dirty="0" smtClean="0">
                <a:latin typeface="Times New Roman" panose="02020603050405020304" pitchFamily="18" charset="0"/>
              </a:rPr>
              <a:t>]) throws </a:t>
            </a:r>
            <a:r>
              <a:rPr lang="en-US" altLang="zh-CN" sz="2400" dirty="0" err="1" smtClean="0">
                <a:latin typeface="Times New Roman" panose="02020603050405020304" pitchFamily="18" charset="0"/>
              </a:rPr>
              <a:t>exceptionList</a:t>
            </a:r>
            <a:endParaRPr lang="en-US" altLang="zh-CN" sz="2400" dirty="0" smtClean="0">
              <a:latin typeface="Times New Roman" panose="02020603050405020304" pitchFamily="18" charset="0"/>
              <a:ea typeface="楷体_GB2312" pitchFamily="49" charset="-122"/>
            </a:endParaRPr>
          </a:p>
          <a:p>
            <a:pPr>
              <a:lnSpc>
                <a:spcPct val="90000"/>
              </a:lnSpc>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例如：</a:t>
            </a:r>
            <a:endParaRPr lang="zh-CN" altLang="en-US" dirty="0" smtClean="0">
              <a:latin typeface="楷体_GB2312" pitchFamily="49" charset="-122"/>
              <a:ea typeface="楷体_GB2312" pitchFamily="49" charset="-122"/>
            </a:endParaRPr>
          </a:p>
          <a:p>
            <a:pPr>
              <a:lnSpc>
                <a:spcPct val="90000"/>
              </a:lnSpc>
              <a:buClr>
                <a:srgbClr val="0070C0"/>
              </a:buClr>
              <a:buFont typeface="Wingdings" panose="05000000000000000000" pitchFamily="2" charset="2"/>
              <a:buChar char="Ø"/>
            </a:pPr>
            <a:r>
              <a:rPr lang="zh-CN" altLang="en-US" dirty="0" smtClean="0">
                <a:latin typeface="楷体_GB2312" pitchFamily="49" charset="-122"/>
                <a:ea typeface="楷体_GB2312" pitchFamily="49" charset="-122"/>
              </a:rPr>
              <a:t>  </a:t>
            </a:r>
            <a:r>
              <a:rPr lang="en-US" altLang="zh-CN" sz="2800" dirty="0" smtClean="0">
                <a:latin typeface="Times New Roman" panose="02020603050405020304" pitchFamily="18" charset="0"/>
                <a:ea typeface="楷体_GB2312" pitchFamily="49" charset="-122"/>
              </a:rPr>
              <a:t>void compute(</a:t>
            </a:r>
            <a:r>
              <a:rPr lang="en-US" altLang="zh-CN" sz="2800" dirty="0" err="1" smtClean="0">
                <a:latin typeface="Times New Roman" panose="02020603050405020304" pitchFamily="18" charset="0"/>
                <a:ea typeface="楷体_GB2312" pitchFamily="49" charset="-122"/>
              </a:rPr>
              <a:t>int</a:t>
            </a:r>
            <a:r>
              <a:rPr lang="en-US" altLang="zh-CN" sz="2800" dirty="0" smtClean="0">
                <a:latin typeface="Times New Roman" panose="02020603050405020304" pitchFamily="18" charset="0"/>
                <a:ea typeface="楷体_GB2312" pitchFamily="49" charset="-122"/>
              </a:rPr>
              <a:t> x)  throws </a:t>
            </a:r>
            <a:r>
              <a:rPr lang="en-US" altLang="zh-CN" sz="2800" dirty="0" err="1" smtClean="0">
                <a:latin typeface="Times New Roman" panose="02020603050405020304" pitchFamily="18" charset="0"/>
                <a:ea typeface="楷体_GB2312" pitchFamily="49" charset="-122"/>
              </a:rPr>
              <a:t>ArithmeticException</a:t>
            </a:r>
            <a:r>
              <a:rPr lang="zh-CN" altLang="en-US" sz="2800" dirty="0" smtClean="0">
                <a:latin typeface="Times New Roman" panose="02020603050405020304" pitchFamily="18" charset="0"/>
                <a:ea typeface="楷体_GB2312" pitchFamily="49" charset="-122"/>
              </a:rPr>
              <a:t>｛</a:t>
            </a:r>
            <a:endParaRPr lang="zh-CN" altLang="en-US" sz="2800" dirty="0" smtClean="0">
              <a:latin typeface="Times New Roman" panose="02020603050405020304" pitchFamily="18" charset="0"/>
              <a:ea typeface="楷体_GB2312" pitchFamily="49" charset="-122"/>
            </a:endParaRPr>
          </a:p>
          <a:p>
            <a:pPr>
              <a:lnSpc>
                <a:spcPct val="90000"/>
              </a:lnSpc>
              <a:buClr>
                <a:srgbClr val="0070C0"/>
              </a:buClr>
              <a:buFont typeface="Wingdings" panose="05000000000000000000" pitchFamily="2" charset="2"/>
              <a:buChar char="Ø"/>
            </a:pPr>
            <a:r>
              <a:rPr lang="zh-CN" altLang="en-US" sz="2800" dirty="0" smtClean="0">
                <a:latin typeface="Times New Roman" panose="02020603050405020304" pitchFamily="18" charset="0"/>
                <a:ea typeface="楷体_GB2312" pitchFamily="49" charset="-122"/>
              </a:rPr>
              <a:t>       </a:t>
            </a:r>
            <a:r>
              <a:rPr lang="en-US" altLang="zh-CN" sz="2800" dirty="0" smtClean="0">
                <a:latin typeface="Times New Roman" panose="02020603050405020304" pitchFamily="18" charset="0"/>
                <a:ea typeface="楷体_GB2312" pitchFamily="49" charset="-122"/>
              </a:rPr>
              <a:t>…</a:t>
            </a:r>
            <a:endParaRPr lang="en-US" altLang="zh-CN" sz="2800" dirty="0" smtClean="0">
              <a:latin typeface="Times New Roman" panose="02020603050405020304" pitchFamily="18" charset="0"/>
              <a:ea typeface="楷体_GB2312" pitchFamily="49" charset="-122"/>
            </a:endParaRPr>
          </a:p>
          <a:p>
            <a:pPr>
              <a:lnSpc>
                <a:spcPct val="90000"/>
              </a:lnSpc>
              <a:buClr>
                <a:srgbClr val="0070C0"/>
              </a:buClr>
              <a:buFont typeface="Wingdings" panose="05000000000000000000" pitchFamily="2" charset="2"/>
              <a:buChar char="Ø"/>
            </a:pPr>
            <a:r>
              <a:rPr lang="en-US" altLang="zh-CN" sz="2800" dirty="0" smtClean="0">
                <a:latin typeface="Times New Roman" panose="02020603050405020304" pitchFamily="18" charset="0"/>
                <a:ea typeface="楷体_GB2312" pitchFamily="49" charset="-122"/>
              </a:rPr>
              <a:t>     }</a:t>
            </a:r>
            <a:endParaRPr lang="en-US" altLang="zh-CN" sz="2800" dirty="0" smtClean="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75353" y="140132"/>
            <a:ext cx="7451146" cy="887413"/>
          </a:xfrm>
        </p:spPr>
        <p:txBody>
          <a:bodyPr/>
          <a:lstStyle/>
          <a:p>
            <a:r>
              <a:rPr lang="zh-CN" altLang="en-US" dirty="0" smtClean="0"/>
              <a:t>创建自己的异常类</a:t>
            </a:r>
            <a:endParaRPr lang="zh-CN" altLang="en-US" dirty="0" smtClean="0"/>
          </a:p>
        </p:txBody>
      </p:sp>
      <p:sp>
        <p:nvSpPr>
          <p:cNvPr id="66563" name="Rectangle 3"/>
          <p:cNvSpPr>
            <a:spLocks noGrp="1" noRot="1" noChangeArrowheads="1"/>
          </p:cNvSpPr>
          <p:nvPr>
            <p:ph idx="1"/>
          </p:nvPr>
        </p:nvSpPr>
        <p:spPr>
          <a:xfrm>
            <a:off x="837602" y="1738494"/>
            <a:ext cx="11109983" cy="4270375"/>
          </a:xfrm>
        </p:spPr>
        <p:txBody>
          <a:bodyPr/>
          <a:lstStyle/>
          <a:p>
            <a:pPr>
              <a:buClr>
                <a:srgbClr val="0070C0"/>
              </a:buClr>
              <a:buFont typeface="Wingdings" panose="05000000000000000000" pitchFamily="2" charset="2"/>
              <a:buChar char="u"/>
            </a:pPr>
            <a:r>
              <a:rPr lang="en-US" altLang="zh-CN" sz="2800" dirty="0" smtClean="0">
                <a:latin typeface="楷体_GB2312" pitchFamily="49" charset="-122"/>
                <a:ea typeface="楷体_GB2312" pitchFamily="49" charset="-122"/>
              </a:rPr>
              <a:t>Java</a:t>
            </a:r>
            <a:r>
              <a:rPr lang="zh-CN" altLang="en-US" sz="2800" dirty="0" smtClean="0">
                <a:latin typeface="楷体_GB2312" pitchFamily="49" charset="-122"/>
                <a:ea typeface="楷体_GB2312" pitchFamily="49" charset="-122"/>
              </a:rPr>
              <a:t>语言中允许用户定义自己的异常类，这些用户自定义异常类必</a:t>
            </a:r>
            <a:endParaRPr lang="en-US" altLang="zh-CN" sz="2800" dirty="0" smtClean="0">
              <a:latin typeface="楷体_GB2312" pitchFamily="49" charset="-122"/>
              <a:ea typeface="楷体_GB2312" pitchFamily="49" charset="-122"/>
            </a:endParaRPr>
          </a:p>
          <a:p>
            <a:pPr marL="0" indent="0">
              <a:buClr>
                <a:srgbClr val="0070C0"/>
              </a:buClr>
              <a:buNone/>
            </a:pPr>
            <a:r>
              <a:rPr lang="zh-CN" altLang="en-US" sz="2800" dirty="0" smtClean="0">
                <a:latin typeface="楷体_GB2312" pitchFamily="49" charset="-122"/>
                <a:ea typeface="楷体_GB2312" pitchFamily="49" charset="-122"/>
              </a:rPr>
              <a:t>  须是</a:t>
            </a:r>
            <a:r>
              <a:rPr lang="en-US" altLang="zh-CN" sz="2800" dirty="0" err="1" smtClean="0">
                <a:latin typeface="楷体_GB2312" pitchFamily="49" charset="-122"/>
                <a:ea typeface="楷体_GB2312" pitchFamily="49" charset="-122"/>
              </a:rPr>
              <a:t>Throwable</a:t>
            </a:r>
            <a:r>
              <a:rPr lang="zh-CN" altLang="en-US" sz="2800" dirty="0" smtClean="0">
                <a:latin typeface="楷体_GB2312" pitchFamily="49" charset="-122"/>
                <a:ea typeface="楷体_GB2312" pitchFamily="49" charset="-122"/>
              </a:rPr>
              <a:t>的直接子类或间接子类。</a:t>
            </a:r>
            <a:endParaRPr lang="zh-CN" altLang="en-US" sz="2800" dirty="0" smtClean="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2800" dirty="0" smtClean="0">
                <a:latin typeface="楷体_GB2312" pitchFamily="49" charset="-122"/>
                <a:ea typeface="楷体_GB2312" pitchFamily="49" charset="-122"/>
              </a:rPr>
              <a:t>根据</a:t>
            </a:r>
            <a:r>
              <a:rPr lang="en-US" altLang="zh-CN" sz="2800" dirty="0" smtClean="0">
                <a:latin typeface="楷体_GB2312" pitchFamily="49" charset="-122"/>
                <a:ea typeface="楷体_GB2312" pitchFamily="49" charset="-122"/>
              </a:rPr>
              <a:t>Java</a:t>
            </a:r>
            <a:r>
              <a:rPr lang="zh-CN" altLang="en-US" sz="2800" dirty="0" smtClean="0">
                <a:latin typeface="楷体_GB2312" pitchFamily="49" charset="-122"/>
                <a:ea typeface="楷体_GB2312" pitchFamily="49" charset="-122"/>
              </a:rPr>
              <a:t>异常类的继承关系，用户最好将自己的异常类定义为</a:t>
            </a:r>
            <a:endParaRPr lang="en-US" altLang="zh-CN" sz="2800" dirty="0" smtClean="0">
              <a:latin typeface="楷体_GB2312" pitchFamily="49" charset="-122"/>
              <a:ea typeface="楷体_GB2312" pitchFamily="49" charset="-122"/>
            </a:endParaRPr>
          </a:p>
          <a:p>
            <a:pPr marL="0" indent="0">
              <a:buClr>
                <a:srgbClr val="0070C0"/>
              </a:buClr>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Exception</a:t>
            </a:r>
            <a:r>
              <a:rPr lang="zh-CN" altLang="en-US" sz="2800" dirty="0" smtClean="0">
                <a:latin typeface="楷体_GB2312" pitchFamily="49" charset="-122"/>
                <a:ea typeface="楷体_GB2312" pitchFamily="49" charset="-122"/>
              </a:rPr>
              <a:t>的子类，而不要将其定义为</a:t>
            </a:r>
            <a:r>
              <a:rPr lang="en-US" altLang="zh-CN" sz="2800" dirty="0" err="1" smtClean="0">
                <a:latin typeface="楷体_GB2312" pitchFamily="49" charset="-122"/>
                <a:ea typeface="楷体_GB2312" pitchFamily="49" charset="-122"/>
              </a:rPr>
              <a:t>RuntimeException</a:t>
            </a:r>
            <a:r>
              <a:rPr lang="zh-CN" altLang="en-US" sz="2800" dirty="0" smtClean="0">
                <a:latin typeface="楷体_GB2312" pitchFamily="49" charset="-122"/>
                <a:ea typeface="楷体_GB2312" pitchFamily="49" charset="-122"/>
              </a:rPr>
              <a:t>的子类。因</a:t>
            </a:r>
            <a:endParaRPr lang="en-US" altLang="zh-CN" sz="2800" dirty="0" smtClean="0">
              <a:latin typeface="楷体_GB2312" pitchFamily="49" charset="-122"/>
              <a:ea typeface="楷体_GB2312" pitchFamily="49" charset="-122"/>
            </a:endParaRPr>
          </a:p>
          <a:p>
            <a:pPr marL="0" indent="0">
              <a:buClr>
                <a:srgbClr val="0070C0"/>
              </a:buClr>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为对于</a:t>
            </a:r>
            <a:r>
              <a:rPr lang="en-US" altLang="zh-CN" sz="2800" dirty="0" err="1" smtClean="0">
                <a:latin typeface="楷体_GB2312" pitchFamily="49" charset="-122"/>
                <a:ea typeface="楷体_GB2312" pitchFamily="49" charset="-122"/>
              </a:rPr>
              <a:t>RuntimeException</a:t>
            </a:r>
            <a:r>
              <a:rPr lang="zh-CN" altLang="en-US" sz="2800" dirty="0" smtClean="0">
                <a:latin typeface="楷体_GB2312" pitchFamily="49" charset="-122"/>
                <a:ea typeface="楷体_GB2312" pitchFamily="49" charset="-122"/>
              </a:rPr>
              <a:t>的子类而言，即使调用者不进行处理，编</a:t>
            </a:r>
            <a:endParaRPr lang="en-US" altLang="zh-CN" sz="2800" dirty="0" smtClean="0">
              <a:latin typeface="楷体_GB2312" pitchFamily="49" charset="-122"/>
              <a:ea typeface="楷体_GB2312" pitchFamily="49" charset="-122"/>
            </a:endParaRPr>
          </a:p>
          <a:p>
            <a:pPr marL="0" indent="0">
              <a:buClr>
                <a:srgbClr val="0070C0"/>
              </a:buClr>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译程序也不会报错。将自定义异常类定义为</a:t>
            </a:r>
            <a:r>
              <a:rPr lang="en-US" altLang="zh-CN" sz="2800" dirty="0" smtClean="0">
                <a:latin typeface="楷体_GB2312" pitchFamily="49" charset="-122"/>
                <a:ea typeface="楷体_GB2312" pitchFamily="49" charset="-122"/>
              </a:rPr>
              <a:t>Exception</a:t>
            </a:r>
            <a:r>
              <a:rPr lang="zh-CN" altLang="en-US" sz="2800" dirty="0" smtClean="0">
                <a:latin typeface="楷体_GB2312" pitchFamily="49" charset="-122"/>
                <a:ea typeface="楷体_GB2312" pitchFamily="49" charset="-122"/>
              </a:rPr>
              <a:t>的子类，可以</a:t>
            </a:r>
            <a:endParaRPr lang="en-US" altLang="zh-CN" sz="2800" dirty="0" smtClean="0">
              <a:latin typeface="楷体_GB2312" pitchFamily="49" charset="-122"/>
              <a:ea typeface="楷体_GB2312" pitchFamily="49" charset="-122"/>
            </a:endParaRPr>
          </a:p>
          <a:p>
            <a:pPr marL="0" indent="0">
              <a:buClr>
                <a:srgbClr val="0070C0"/>
              </a:buClr>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确保调用者对其进行处理。</a:t>
            </a:r>
            <a:endParaRPr lang="zh-CN" altLang="en-US" sz="28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75353" y="140132"/>
            <a:ext cx="7451146" cy="887413"/>
          </a:xfrm>
        </p:spPr>
        <p:txBody>
          <a:bodyPr/>
          <a:lstStyle/>
          <a:p>
            <a:r>
              <a:rPr lang="zh-CN" altLang="en-US" dirty="0" smtClean="0"/>
              <a:t>创建自己的异常类</a:t>
            </a:r>
            <a:endParaRPr lang="zh-CN" altLang="en-US" dirty="0" smtClean="0"/>
          </a:p>
        </p:txBody>
      </p:sp>
      <p:sp>
        <p:nvSpPr>
          <p:cNvPr id="66563" name="Rectangle 3"/>
          <p:cNvSpPr>
            <a:spLocks noGrp="1" noRot="1" noChangeArrowheads="1"/>
          </p:cNvSpPr>
          <p:nvPr>
            <p:ph idx="1"/>
          </p:nvPr>
        </p:nvSpPr>
        <p:spPr>
          <a:xfrm>
            <a:off x="920730" y="1223105"/>
            <a:ext cx="11109983" cy="5119506"/>
          </a:xfrm>
        </p:spPr>
        <p:txBody>
          <a:bodyPr>
            <a:noAutofit/>
          </a:bodyPr>
          <a:lstStyle/>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1</a:t>
            </a:r>
            <a:r>
              <a:rPr lang="zh-CN" altLang="en-US" sz="1600" dirty="0">
                <a:latin typeface="楷体_GB2312" pitchFamily="49" charset="-122"/>
                <a:ea typeface="楷体_GB2312" pitchFamily="49" charset="-122"/>
              </a:rPr>
              <a:t>、自定义异常的</a:t>
            </a:r>
            <a:r>
              <a:rPr lang="zh-CN" altLang="en-US" sz="1600" dirty="0" smtClean="0">
                <a:latin typeface="楷体_GB2312" pitchFamily="49" charset="-122"/>
                <a:ea typeface="楷体_GB2312" pitchFamily="49" charset="-122"/>
              </a:rPr>
              <a:t>步骤</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1600" dirty="0">
                <a:latin typeface="楷体_GB2312" pitchFamily="49" charset="-122"/>
                <a:ea typeface="楷体_GB2312" pitchFamily="49" charset="-122"/>
              </a:rPr>
              <a:t>（</a:t>
            </a:r>
            <a:r>
              <a:rPr lang="en-US" altLang="zh-CN" sz="1600" dirty="0">
                <a:latin typeface="楷体_GB2312" pitchFamily="49" charset="-122"/>
                <a:ea typeface="楷体_GB2312" pitchFamily="49" charset="-122"/>
              </a:rPr>
              <a:t>1</a:t>
            </a:r>
            <a:r>
              <a:rPr lang="zh-CN" altLang="en-US" sz="1600" dirty="0">
                <a:latin typeface="楷体_GB2312" pitchFamily="49" charset="-122"/>
                <a:ea typeface="楷体_GB2312" pitchFamily="49" charset="-122"/>
              </a:rPr>
              <a:t>）继承 </a:t>
            </a:r>
            <a:r>
              <a:rPr lang="en-US" altLang="zh-CN" sz="1600" dirty="0">
                <a:latin typeface="楷体_GB2312" pitchFamily="49" charset="-122"/>
                <a:ea typeface="楷体_GB2312" pitchFamily="49" charset="-122"/>
              </a:rPr>
              <a:t>Exception </a:t>
            </a:r>
            <a:r>
              <a:rPr lang="zh-CN" altLang="en-US" sz="1600" dirty="0">
                <a:latin typeface="楷体_GB2312" pitchFamily="49" charset="-122"/>
                <a:ea typeface="楷体_GB2312" pitchFamily="49" charset="-122"/>
              </a:rPr>
              <a:t>或 </a:t>
            </a:r>
            <a:r>
              <a:rPr lang="en-US" altLang="zh-CN" sz="1600" dirty="0" err="1" smtClean="0">
                <a:latin typeface="楷体_GB2312" pitchFamily="49" charset="-122"/>
                <a:ea typeface="楷体_GB2312" pitchFamily="49" charset="-122"/>
              </a:rPr>
              <a:t>RuntimeException</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1600" dirty="0">
                <a:latin typeface="楷体_GB2312" pitchFamily="49" charset="-122"/>
                <a:ea typeface="楷体_GB2312" pitchFamily="49" charset="-122"/>
              </a:rPr>
              <a:t>（</a:t>
            </a:r>
            <a:r>
              <a:rPr lang="en-US" altLang="zh-CN" sz="1600" dirty="0">
                <a:latin typeface="楷体_GB2312" pitchFamily="49" charset="-122"/>
                <a:ea typeface="楷体_GB2312" pitchFamily="49" charset="-122"/>
              </a:rPr>
              <a:t>2</a:t>
            </a:r>
            <a:r>
              <a:rPr lang="zh-CN" altLang="en-US" sz="1600" dirty="0">
                <a:latin typeface="楷体_GB2312" pitchFamily="49" charset="-122"/>
                <a:ea typeface="楷体_GB2312" pitchFamily="49" charset="-122"/>
              </a:rPr>
              <a:t>）定义构造</a:t>
            </a:r>
            <a:r>
              <a:rPr lang="zh-CN" altLang="en-US" sz="1600" dirty="0" smtClean="0">
                <a:latin typeface="楷体_GB2312" pitchFamily="49" charset="-122"/>
                <a:ea typeface="楷体_GB2312" pitchFamily="49" charset="-122"/>
              </a:rPr>
              <a:t>方法</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1600" dirty="0">
                <a:latin typeface="楷体_GB2312" pitchFamily="49" charset="-122"/>
                <a:ea typeface="楷体_GB2312" pitchFamily="49" charset="-122"/>
              </a:rPr>
              <a:t>（</a:t>
            </a:r>
            <a:r>
              <a:rPr lang="en-US" altLang="zh-CN" sz="1600" dirty="0">
                <a:latin typeface="楷体_GB2312" pitchFamily="49" charset="-122"/>
                <a:ea typeface="楷体_GB2312" pitchFamily="49" charset="-122"/>
              </a:rPr>
              <a:t>3</a:t>
            </a:r>
            <a:r>
              <a:rPr lang="zh-CN" altLang="en-US" sz="1600" dirty="0">
                <a:latin typeface="楷体_GB2312" pitchFamily="49" charset="-122"/>
                <a:ea typeface="楷体_GB2312" pitchFamily="49" charset="-122"/>
              </a:rPr>
              <a:t>）使用</a:t>
            </a:r>
            <a:r>
              <a:rPr lang="zh-CN" altLang="en-US" sz="1600" dirty="0" smtClean="0">
                <a:latin typeface="楷体_GB2312" pitchFamily="49" charset="-122"/>
                <a:ea typeface="楷体_GB2312" pitchFamily="49" charset="-122"/>
              </a:rPr>
              <a:t>异常</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2</a:t>
            </a:r>
            <a:r>
              <a:rPr lang="zh-CN" altLang="en-US" sz="1600" dirty="0">
                <a:latin typeface="楷体_GB2312" pitchFamily="49" charset="-122"/>
                <a:ea typeface="楷体_GB2312" pitchFamily="49" charset="-122"/>
              </a:rPr>
              <a:t>、自定义异常</a:t>
            </a:r>
            <a:r>
              <a:rPr lang="zh-CN" altLang="en-US" sz="1600" dirty="0" smtClean="0">
                <a:latin typeface="楷体_GB2312" pitchFamily="49" charset="-122"/>
                <a:ea typeface="楷体_GB2312" pitchFamily="49" charset="-122"/>
              </a:rPr>
              <a:t>类</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smtClean="0">
                <a:latin typeface="楷体_GB2312" pitchFamily="49" charset="-122"/>
                <a:ea typeface="楷体_GB2312" pitchFamily="49" charset="-122"/>
              </a:rPr>
              <a:t>/**</a:t>
            </a:r>
            <a:r>
              <a:rPr lang="en-US" altLang="zh-CN" sz="1600" dirty="0" err="1" smtClean="0">
                <a:latin typeface="楷体_GB2312" pitchFamily="49" charset="-122"/>
                <a:ea typeface="楷体_GB2312" pitchFamily="49" charset="-122"/>
              </a:rPr>
              <a:t>IllegalAgeException</a:t>
            </a:r>
            <a:r>
              <a:rPr lang="zh-CN" altLang="en-US" sz="1600" dirty="0" smtClean="0">
                <a:latin typeface="楷体_GB2312" pitchFamily="49" charset="-122"/>
                <a:ea typeface="楷体_GB2312" pitchFamily="49" charset="-122"/>
              </a:rPr>
              <a:t>：</a:t>
            </a:r>
            <a:r>
              <a:rPr lang="zh-CN" altLang="en-US" sz="1600" dirty="0">
                <a:latin typeface="楷体_GB2312" pitchFamily="49" charset="-122"/>
                <a:ea typeface="楷体_GB2312" pitchFamily="49" charset="-122"/>
              </a:rPr>
              <a:t>非法年龄异常，继承</a:t>
            </a:r>
            <a:r>
              <a:rPr lang="en-US" altLang="zh-CN" sz="1600" dirty="0">
                <a:latin typeface="楷体_GB2312" pitchFamily="49" charset="-122"/>
                <a:ea typeface="楷体_GB2312" pitchFamily="49" charset="-122"/>
              </a:rPr>
              <a:t>Exception</a:t>
            </a:r>
            <a:r>
              <a:rPr lang="zh-CN" altLang="en-US" sz="1600" dirty="0">
                <a:latin typeface="楷体_GB2312" pitchFamily="49" charset="-122"/>
                <a:ea typeface="楷体_GB2312" pitchFamily="49" charset="-122"/>
              </a:rPr>
              <a:t>类*</a:t>
            </a:r>
            <a:r>
              <a:rPr lang="en-US" altLang="zh-CN" sz="1600" dirty="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class </a:t>
            </a:r>
            <a:r>
              <a:rPr lang="en-US" altLang="zh-CN" sz="1600" dirty="0" err="1" smtClean="0">
                <a:latin typeface="楷体_GB2312" pitchFamily="49" charset="-122"/>
                <a:ea typeface="楷体_GB2312" pitchFamily="49" charset="-122"/>
              </a:rPr>
              <a:t>IllegalAgeException</a:t>
            </a:r>
            <a:r>
              <a:rPr lang="en-US" altLang="zh-CN" sz="1600" dirty="0" smtClean="0">
                <a:latin typeface="楷体_GB2312" pitchFamily="49" charset="-122"/>
                <a:ea typeface="楷体_GB2312" pitchFamily="49" charset="-122"/>
              </a:rPr>
              <a:t> extends </a:t>
            </a:r>
            <a:r>
              <a:rPr lang="en-US" altLang="zh-CN" sz="1600" dirty="0">
                <a:latin typeface="楷体_GB2312" pitchFamily="49" charset="-122"/>
                <a:ea typeface="楷体_GB2312" pitchFamily="49" charset="-122"/>
              </a:rPr>
              <a:t>Exception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zh-CN" altLang="en-US" sz="1600" dirty="0">
                <a:latin typeface="楷体_GB2312" pitchFamily="49" charset="-122"/>
                <a:ea typeface="楷体_GB2312" pitchFamily="49" charset="-122"/>
              </a:rPr>
              <a:t>默认</a:t>
            </a:r>
            <a:r>
              <a:rPr lang="zh-CN" altLang="en-US" sz="1600" dirty="0" smtClean="0">
                <a:latin typeface="楷体_GB2312" pitchFamily="49" charset="-122"/>
                <a:ea typeface="楷体_GB2312" pitchFamily="49" charset="-122"/>
              </a:rPr>
              <a:t>构造器</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1600" dirty="0">
                <a:latin typeface="楷体_GB2312" pitchFamily="49" charset="-122"/>
                <a:ea typeface="楷体_GB2312" pitchFamily="49" charset="-122"/>
              </a:rPr>
              <a:t>    </a:t>
            </a:r>
            <a:r>
              <a:rPr lang="en-US" altLang="zh-CN" sz="1600" dirty="0">
                <a:latin typeface="楷体_GB2312" pitchFamily="49" charset="-122"/>
                <a:ea typeface="楷体_GB2312" pitchFamily="49" charset="-122"/>
              </a:rPr>
              <a:t>public </a:t>
            </a:r>
            <a:r>
              <a:rPr lang="en-US" altLang="zh-CN" sz="1600" dirty="0" err="1">
                <a:latin typeface="楷体_GB2312" pitchFamily="49" charset="-122"/>
                <a:ea typeface="楷体_GB2312" pitchFamily="49" charset="-122"/>
              </a:rPr>
              <a:t>IllegalAgeException</a:t>
            </a: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zh-CN" altLang="en-US" sz="1600" dirty="0">
                <a:latin typeface="楷体_GB2312" pitchFamily="49" charset="-122"/>
                <a:ea typeface="楷体_GB2312" pitchFamily="49" charset="-122"/>
              </a:rPr>
              <a:t>带有详细信息的构造器，信息存储在</a:t>
            </a:r>
            <a:r>
              <a:rPr lang="en-US" altLang="zh-CN" sz="1600" dirty="0">
                <a:latin typeface="楷体_GB2312" pitchFamily="49" charset="-122"/>
                <a:ea typeface="楷体_GB2312" pitchFamily="49" charset="-122"/>
              </a:rPr>
              <a:t>message</a:t>
            </a:r>
            <a:r>
              <a:rPr lang="zh-CN" altLang="en-US" sz="1600" dirty="0">
                <a:latin typeface="楷体_GB2312" pitchFamily="49" charset="-122"/>
                <a:ea typeface="楷体_GB2312" pitchFamily="49" charset="-122"/>
              </a:rPr>
              <a:t>中</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1600" dirty="0">
                <a:latin typeface="楷体_GB2312" pitchFamily="49" charset="-122"/>
                <a:ea typeface="楷体_GB2312" pitchFamily="49" charset="-122"/>
              </a:rPr>
              <a:t>    </a:t>
            </a:r>
            <a:r>
              <a:rPr lang="en-US" altLang="zh-CN" sz="1600" dirty="0">
                <a:latin typeface="楷体_GB2312" pitchFamily="49" charset="-122"/>
                <a:ea typeface="楷体_GB2312" pitchFamily="49" charset="-122"/>
              </a:rPr>
              <a:t>public </a:t>
            </a:r>
            <a:r>
              <a:rPr lang="en-US" altLang="zh-CN" sz="1600" dirty="0" err="1">
                <a:latin typeface="楷体_GB2312" pitchFamily="49" charset="-122"/>
                <a:ea typeface="楷体_GB2312" pitchFamily="49" charset="-122"/>
              </a:rPr>
              <a:t>IllegalAgeException</a:t>
            </a:r>
            <a:r>
              <a:rPr lang="en-US" altLang="zh-CN" sz="1600" dirty="0">
                <a:latin typeface="楷体_GB2312" pitchFamily="49" charset="-122"/>
                <a:ea typeface="楷体_GB2312" pitchFamily="49" charset="-122"/>
              </a:rPr>
              <a:t>(String message)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super(message);</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smtClean="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75353" y="140132"/>
            <a:ext cx="7451146" cy="887413"/>
          </a:xfrm>
        </p:spPr>
        <p:txBody>
          <a:bodyPr/>
          <a:lstStyle/>
          <a:p>
            <a:r>
              <a:rPr lang="zh-CN" altLang="en-US" dirty="0" smtClean="0"/>
              <a:t>创建自己的异常类</a:t>
            </a:r>
            <a:endParaRPr lang="zh-CN" altLang="en-US" dirty="0" smtClean="0"/>
          </a:p>
        </p:txBody>
      </p:sp>
      <p:sp>
        <p:nvSpPr>
          <p:cNvPr id="66563" name="Rectangle 3"/>
          <p:cNvSpPr>
            <a:spLocks noGrp="1" noRot="1" noChangeArrowheads="1"/>
          </p:cNvSpPr>
          <p:nvPr>
            <p:ph idx="1"/>
          </p:nvPr>
        </p:nvSpPr>
        <p:spPr>
          <a:xfrm>
            <a:off x="920730" y="1223105"/>
            <a:ext cx="11109983" cy="5119506"/>
          </a:xfrm>
        </p:spPr>
        <p:txBody>
          <a:bodyPr>
            <a:noAutofit/>
          </a:bodyPr>
          <a:lstStyle/>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3</a:t>
            </a:r>
            <a:r>
              <a:rPr lang="zh-CN" altLang="en-US" sz="1600" dirty="0">
                <a:latin typeface="楷体_GB2312" pitchFamily="49" charset="-122"/>
                <a:ea typeface="楷体_GB2312" pitchFamily="49" charset="-122"/>
              </a:rPr>
              <a:t>、自定义异常类的</a:t>
            </a:r>
            <a:r>
              <a:rPr lang="zh-CN" altLang="en-US" sz="1600" dirty="0" smtClean="0">
                <a:latin typeface="楷体_GB2312" pitchFamily="49" charset="-122"/>
                <a:ea typeface="楷体_GB2312" pitchFamily="49" charset="-122"/>
              </a:rPr>
              <a:t>使用</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class Person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private String name;</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private </a:t>
            </a:r>
            <a:r>
              <a:rPr lang="en-US" altLang="zh-CN" sz="1600" dirty="0" err="1">
                <a:latin typeface="楷体_GB2312" pitchFamily="49" charset="-122"/>
                <a:ea typeface="楷体_GB2312" pitchFamily="49" charset="-122"/>
              </a:rPr>
              <a:t>int</a:t>
            </a:r>
            <a:r>
              <a:rPr lang="en-US" altLang="zh-CN" sz="1600" dirty="0">
                <a:latin typeface="楷体_GB2312" pitchFamily="49" charset="-122"/>
                <a:ea typeface="楷体_GB2312" pitchFamily="49" charset="-122"/>
              </a:rPr>
              <a:t> age</a:t>
            </a:r>
            <a:r>
              <a:rPr lang="en-US" altLang="zh-CN" sz="1600" dirty="0" smtClean="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public void </a:t>
            </a:r>
            <a:r>
              <a:rPr lang="en-US" altLang="zh-CN" sz="1600" dirty="0" err="1">
                <a:latin typeface="楷体_GB2312" pitchFamily="49" charset="-122"/>
                <a:ea typeface="楷体_GB2312" pitchFamily="49" charset="-122"/>
              </a:rPr>
              <a:t>setName</a:t>
            </a:r>
            <a:r>
              <a:rPr lang="en-US" altLang="zh-CN" sz="1600" dirty="0">
                <a:latin typeface="楷体_GB2312" pitchFamily="49" charset="-122"/>
                <a:ea typeface="楷体_GB2312" pitchFamily="49" charset="-122"/>
              </a:rPr>
              <a:t>(String name) </a:t>
            </a:r>
            <a:r>
              <a:rPr lang="en-US" altLang="zh-CN" sz="1600" dirty="0" smtClean="0">
                <a:latin typeface="楷体_GB2312" pitchFamily="49" charset="-122"/>
                <a:ea typeface="楷体_GB2312" pitchFamily="49" charset="-122"/>
              </a:rPr>
              <a:t>{this.name </a:t>
            </a:r>
            <a:r>
              <a:rPr lang="en-US" altLang="zh-CN" sz="1600" dirty="0">
                <a:latin typeface="楷体_GB2312" pitchFamily="49" charset="-122"/>
                <a:ea typeface="楷体_GB2312" pitchFamily="49" charset="-122"/>
              </a:rPr>
              <a:t>= name</a:t>
            </a:r>
            <a:r>
              <a:rPr lang="en-US" altLang="zh-CN" sz="1600" dirty="0" smtClean="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public void </a:t>
            </a:r>
            <a:r>
              <a:rPr lang="en-US" altLang="zh-CN" sz="1600" dirty="0" err="1">
                <a:latin typeface="楷体_GB2312" pitchFamily="49" charset="-122"/>
                <a:ea typeface="楷体_GB2312" pitchFamily="49" charset="-122"/>
              </a:rPr>
              <a:t>setAge</a:t>
            </a:r>
            <a:r>
              <a:rPr lang="en-US" altLang="zh-CN" sz="1600" dirty="0">
                <a:latin typeface="楷体_GB2312" pitchFamily="49" charset="-122"/>
                <a:ea typeface="楷体_GB2312" pitchFamily="49" charset="-122"/>
              </a:rPr>
              <a:t>(</a:t>
            </a:r>
            <a:r>
              <a:rPr lang="en-US" altLang="zh-CN" sz="1600" dirty="0" err="1">
                <a:latin typeface="楷体_GB2312" pitchFamily="49" charset="-122"/>
                <a:ea typeface="楷体_GB2312" pitchFamily="49" charset="-122"/>
              </a:rPr>
              <a:t>int</a:t>
            </a:r>
            <a:r>
              <a:rPr lang="en-US" altLang="zh-CN" sz="1600" dirty="0">
                <a:latin typeface="楷体_GB2312" pitchFamily="49" charset="-122"/>
                <a:ea typeface="楷体_GB2312" pitchFamily="49" charset="-122"/>
              </a:rPr>
              <a:t> age) throws </a:t>
            </a:r>
            <a:r>
              <a:rPr lang="en-US" altLang="zh-CN" sz="1600" dirty="0" err="1">
                <a:latin typeface="楷体_GB2312" pitchFamily="49" charset="-122"/>
                <a:ea typeface="楷体_GB2312" pitchFamily="49" charset="-122"/>
              </a:rPr>
              <a:t>IllegalAgeException</a:t>
            </a: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if (age &lt; 0)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throw new </a:t>
            </a:r>
            <a:r>
              <a:rPr lang="en-US" altLang="zh-CN" sz="1600" dirty="0" err="1">
                <a:latin typeface="楷体_GB2312" pitchFamily="49" charset="-122"/>
                <a:ea typeface="楷体_GB2312" pitchFamily="49" charset="-122"/>
              </a:rPr>
              <a:t>IllegalAgeException</a:t>
            </a:r>
            <a:r>
              <a:rPr lang="en-US" altLang="zh-CN" sz="1600" dirty="0">
                <a:latin typeface="楷体_GB2312" pitchFamily="49" charset="-122"/>
                <a:ea typeface="楷体_GB2312" pitchFamily="49" charset="-122"/>
              </a:rPr>
              <a:t>("</a:t>
            </a:r>
            <a:r>
              <a:rPr lang="zh-CN" altLang="en-US" sz="1600" dirty="0">
                <a:latin typeface="楷体_GB2312" pitchFamily="49" charset="-122"/>
                <a:ea typeface="楷体_GB2312" pitchFamily="49" charset="-122"/>
              </a:rPr>
              <a:t>人的年龄不应该为负数</a:t>
            </a:r>
            <a:r>
              <a:rPr lang="en-US" altLang="zh-CN" sz="1600" dirty="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this.age</a:t>
            </a:r>
            <a:r>
              <a:rPr lang="en-US" altLang="zh-CN" sz="1600" dirty="0">
                <a:latin typeface="楷体_GB2312" pitchFamily="49" charset="-122"/>
                <a:ea typeface="楷体_GB2312" pitchFamily="49" charset="-122"/>
              </a:rPr>
              <a:t> = age;</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smtClean="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public String </a:t>
            </a:r>
            <a:r>
              <a:rPr lang="en-US" altLang="zh-CN" sz="1600" dirty="0" err="1">
                <a:latin typeface="楷体_GB2312" pitchFamily="49" charset="-122"/>
                <a:ea typeface="楷体_GB2312" pitchFamily="49" charset="-122"/>
              </a:rPr>
              <a:t>toString</a:t>
            </a: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return "name is " + name + " and age is " + age;</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marL="0" indent="0">
              <a:buClr>
                <a:srgbClr val="0070C0"/>
              </a:buClr>
              <a:buNone/>
            </a:pPr>
            <a:endParaRPr lang="en-US" altLang="zh-CN" sz="16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75353" y="140132"/>
            <a:ext cx="7451146" cy="887413"/>
          </a:xfrm>
        </p:spPr>
        <p:txBody>
          <a:bodyPr/>
          <a:lstStyle/>
          <a:p>
            <a:r>
              <a:rPr lang="zh-CN" altLang="en-US" dirty="0" smtClean="0"/>
              <a:t>创建自己的异常类</a:t>
            </a:r>
            <a:endParaRPr lang="zh-CN" altLang="en-US" dirty="0" smtClean="0"/>
          </a:p>
        </p:txBody>
      </p:sp>
      <p:sp>
        <p:nvSpPr>
          <p:cNvPr id="66563" name="Rectangle 3"/>
          <p:cNvSpPr>
            <a:spLocks noGrp="1" noRot="1" noChangeArrowheads="1"/>
          </p:cNvSpPr>
          <p:nvPr>
            <p:ph idx="1"/>
          </p:nvPr>
        </p:nvSpPr>
        <p:spPr>
          <a:xfrm>
            <a:off x="920730" y="1223105"/>
            <a:ext cx="11109983" cy="5119506"/>
          </a:xfrm>
        </p:spPr>
        <p:txBody>
          <a:bodyPr>
            <a:noAutofit/>
          </a:bodyPr>
          <a:lstStyle/>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3</a:t>
            </a:r>
            <a:r>
              <a:rPr lang="zh-CN" altLang="en-US" sz="1600" dirty="0">
                <a:latin typeface="楷体_GB2312" pitchFamily="49" charset="-122"/>
                <a:ea typeface="楷体_GB2312" pitchFamily="49" charset="-122"/>
              </a:rPr>
              <a:t>、自定义异常类的</a:t>
            </a:r>
            <a:r>
              <a:rPr lang="zh-CN" altLang="en-US" sz="1600" dirty="0" smtClean="0">
                <a:latin typeface="楷体_GB2312" pitchFamily="49" charset="-122"/>
                <a:ea typeface="楷体_GB2312" pitchFamily="49" charset="-122"/>
              </a:rPr>
              <a:t>使用</a:t>
            </a:r>
            <a:endParaRPr lang="zh-CN" altLang="en-US"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public class </a:t>
            </a:r>
            <a:r>
              <a:rPr lang="en-US" altLang="zh-CN" sz="1600" dirty="0" err="1">
                <a:latin typeface="楷体_GB2312" pitchFamily="49" charset="-122"/>
                <a:ea typeface="楷体_GB2312" pitchFamily="49" charset="-122"/>
              </a:rPr>
              <a:t>TestMyException</a:t>
            </a: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public static void main(String[] </a:t>
            </a:r>
            <a:r>
              <a:rPr lang="en-US" altLang="zh-CN" sz="1600" dirty="0" err="1">
                <a:latin typeface="楷体_GB2312" pitchFamily="49" charset="-122"/>
                <a:ea typeface="楷体_GB2312" pitchFamily="49" charset="-122"/>
              </a:rPr>
              <a:t>args</a:t>
            </a: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Person p = new Person();</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try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p.setName</a:t>
            </a:r>
            <a:r>
              <a:rPr lang="en-US" altLang="zh-CN" sz="1600" dirty="0">
                <a:latin typeface="楷体_GB2312" pitchFamily="49" charset="-122"/>
                <a:ea typeface="楷体_GB2312" pitchFamily="49" charset="-122"/>
              </a:rPr>
              <a:t>("Lincoln");</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p.setAge</a:t>
            </a:r>
            <a:r>
              <a:rPr lang="en-US" altLang="zh-CN" sz="1600"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 catch (</a:t>
            </a:r>
            <a:r>
              <a:rPr lang="en-US" altLang="zh-CN" sz="1600" dirty="0" err="1">
                <a:latin typeface="楷体_GB2312" pitchFamily="49" charset="-122"/>
                <a:ea typeface="楷体_GB2312" pitchFamily="49" charset="-122"/>
              </a:rPr>
              <a:t>IllegalAgeException</a:t>
            </a:r>
            <a:r>
              <a:rPr lang="en-US" altLang="zh-CN" sz="1600" dirty="0">
                <a:latin typeface="楷体_GB2312" pitchFamily="49" charset="-122"/>
                <a:ea typeface="楷体_GB2312" pitchFamily="49" charset="-122"/>
              </a:rPr>
              <a:t> e)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e.printStackTrace</a:t>
            </a:r>
            <a:r>
              <a:rPr lang="en-US" altLang="zh-CN" sz="1600" dirty="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System.exit</a:t>
            </a:r>
            <a:r>
              <a:rPr lang="en-US" altLang="zh-CN" sz="1600"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System.out.println</a:t>
            </a:r>
            <a:r>
              <a:rPr lang="en-US" altLang="zh-CN" sz="1600" dirty="0">
                <a:latin typeface="楷体_GB2312" pitchFamily="49" charset="-122"/>
                <a:ea typeface="楷体_GB2312" pitchFamily="49" charset="-122"/>
              </a:rPr>
              <a:t>(p);</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    }</a:t>
            </a:r>
            <a:endParaRPr lang="en-US" altLang="zh-CN" sz="1600" dirty="0">
              <a:latin typeface="楷体_GB2312" pitchFamily="49" charset="-122"/>
              <a:ea typeface="楷体_GB2312" pitchFamily="49" charset="-122"/>
            </a:endParaRPr>
          </a:p>
          <a:p>
            <a:pPr>
              <a:buClr>
                <a:srgbClr val="0070C0"/>
              </a:buClr>
              <a:buFont typeface="Wingdings" panose="05000000000000000000" pitchFamily="2" charset="2"/>
              <a:buChar char="u"/>
            </a:pPr>
            <a:r>
              <a:rPr lang="en-US" altLang="zh-CN" sz="1600" dirty="0">
                <a:latin typeface="楷体_GB2312" pitchFamily="49" charset="-122"/>
                <a:ea typeface="楷体_GB2312" pitchFamily="49" charset="-122"/>
              </a:rPr>
              <a:t>}</a:t>
            </a:r>
            <a:endParaRPr lang="en-US" altLang="zh-CN" sz="1600" dirty="0">
              <a:latin typeface="楷体_GB2312" pitchFamily="49" charset="-122"/>
              <a:ea typeface="楷体_GB2312" pitchFamily="49" charset="-122"/>
            </a:endParaRPr>
          </a:p>
          <a:p>
            <a:pPr marL="0" indent="0">
              <a:buClr>
                <a:srgbClr val="0070C0"/>
              </a:buClr>
              <a:buNone/>
            </a:pPr>
            <a:endParaRPr lang="en-US" altLang="zh-CN" sz="16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82127" y="71121"/>
            <a:ext cx="11387667" cy="815975"/>
          </a:xfrm>
        </p:spPr>
        <p:txBody>
          <a:bodyPr/>
          <a:lstStyle/>
          <a:p>
            <a:r>
              <a:rPr lang="zh-CN" altLang="en-US" smtClean="0"/>
              <a:t>例子</a:t>
            </a:r>
            <a:endParaRPr lang="zh-CN" altLang="en-US" smtClean="0"/>
          </a:p>
        </p:txBody>
      </p:sp>
      <p:sp>
        <p:nvSpPr>
          <p:cNvPr id="67587" name="Rectangle 3"/>
          <p:cNvSpPr>
            <a:spLocks noGrp="1" noRot="1" noChangeArrowheads="1"/>
          </p:cNvSpPr>
          <p:nvPr>
            <p:ph idx="1"/>
          </p:nvPr>
        </p:nvSpPr>
        <p:spPr>
          <a:xfrm>
            <a:off x="617828" y="1242204"/>
            <a:ext cx="11139976" cy="5136059"/>
          </a:xfrm>
        </p:spPr>
        <p:txBody>
          <a:bodyPr>
            <a:noAutofit/>
          </a:bodyPr>
          <a:lstStyle/>
          <a:p>
            <a:pPr>
              <a:lnSpc>
                <a:spcPct val="80000"/>
              </a:lnSpc>
            </a:pPr>
            <a:r>
              <a:rPr lang="en-US" altLang="zh-CN" sz="900" dirty="0" smtClean="0"/>
              <a:t>class </a:t>
            </a:r>
            <a:r>
              <a:rPr lang="en-US" altLang="zh-CN" sz="900" dirty="0" err="1" smtClean="0"/>
              <a:t>MyException</a:t>
            </a:r>
            <a:r>
              <a:rPr lang="en-US" altLang="zh-CN" sz="900" dirty="0" smtClean="0"/>
              <a:t> extends Exception{</a:t>
            </a:r>
            <a:endParaRPr lang="en-US" altLang="zh-CN" sz="900" dirty="0" smtClean="0"/>
          </a:p>
          <a:p>
            <a:pPr>
              <a:lnSpc>
                <a:spcPct val="80000"/>
              </a:lnSpc>
            </a:pPr>
            <a:r>
              <a:rPr lang="en-US" altLang="zh-CN" sz="900" dirty="0" smtClean="0"/>
              <a:t>   private </a:t>
            </a:r>
            <a:r>
              <a:rPr lang="en-US" altLang="zh-CN" sz="900" dirty="0" err="1" smtClean="0"/>
              <a:t>int</a:t>
            </a:r>
            <a:r>
              <a:rPr lang="en-US" altLang="zh-CN" sz="900" dirty="0" smtClean="0"/>
              <a:t> detail;</a:t>
            </a:r>
            <a:endParaRPr lang="en-US" altLang="zh-CN" sz="900" dirty="0" smtClean="0"/>
          </a:p>
          <a:p>
            <a:pPr>
              <a:lnSpc>
                <a:spcPct val="80000"/>
              </a:lnSpc>
            </a:pPr>
            <a:r>
              <a:rPr lang="en-US" altLang="zh-CN" sz="900" dirty="0" smtClean="0"/>
              <a:t>   </a:t>
            </a:r>
            <a:r>
              <a:rPr lang="en-US" altLang="zh-CN" sz="900" dirty="0" err="1" smtClean="0"/>
              <a:t>MyException</a:t>
            </a:r>
            <a:r>
              <a:rPr lang="en-US" altLang="zh-CN" sz="900" dirty="0" smtClean="0"/>
              <a:t>( </a:t>
            </a:r>
            <a:r>
              <a:rPr lang="en-US" altLang="zh-CN" sz="900" dirty="0" err="1" smtClean="0"/>
              <a:t>int</a:t>
            </a:r>
            <a:r>
              <a:rPr lang="en-US" altLang="zh-CN" sz="900" dirty="0" smtClean="0"/>
              <a:t> a ){</a:t>
            </a:r>
            <a:endParaRPr lang="en-US" altLang="zh-CN" sz="900" dirty="0" smtClean="0"/>
          </a:p>
          <a:p>
            <a:pPr>
              <a:lnSpc>
                <a:spcPct val="80000"/>
              </a:lnSpc>
            </a:pPr>
            <a:r>
              <a:rPr lang="en-US" altLang="zh-CN" sz="900" dirty="0" smtClean="0"/>
              <a:t>     detail = a;</a:t>
            </a:r>
            <a:endParaRPr lang="en-US" altLang="zh-CN" sz="900" dirty="0" smtClean="0"/>
          </a:p>
          <a:p>
            <a:pPr>
              <a:lnSpc>
                <a:spcPct val="80000"/>
              </a:lnSpc>
            </a:pPr>
            <a:r>
              <a:rPr lang="en-US" altLang="zh-CN" sz="900" dirty="0" smtClean="0"/>
              <a:t>   }</a:t>
            </a:r>
            <a:endParaRPr lang="en-US" altLang="zh-CN" sz="900" dirty="0" smtClean="0"/>
          </a:p>
          <a:p>
            <a:pPr>
              <a:lnSpc>
                <a:spcPct val="80000"/>
              </a:lnSpc>
            </a:pPr>
            <a:r>
              <a:rPr lang="en-US" altLang="zh-CN" sz="900" dirty="0" smtClean="0"/>
              <a:t>   public String </a:t>
            </a:r>
            <a:r>
              <a:rPr lang="en-US" altLang="zh-CN" sz="900" dirty="0" err="1" smtClean="0"/>
              <a:t>toString</a:t>
            </a:r>
            <a:r>
              <a:rPr lang="en-US" altLang="zh-CN" sz="900" dirty="0" smtClean="0"/>
              <a:t>( ){</a:t>
            </a:r>
            <a:endParaRPr lang="en-US" altLang="zh-CN" sz="900" dirty="0" smtClean="0"/>
          </a:p>
          <a:p>
            <a:pPr>
              <a:lnSpc>
                <a:spcPct val="80000"/>
              </a:lnSpc>
            </a:pPr>
            <a:r>
              <a:rPr lang="en-US" altLang="zh-CN" sz="900" dirty="0" smtClean="0"/>
              <a:t>     return "</a:t>
            </a:r>
            <a:r>
              <a:rPr lang="en-US" altLang="zh-CN" sz="900" dirty="0" err="1" smtClean="0"/>
              <a:t>MyException</a:t>
            </a:r>
            <a:r>
              <a:rPr lang="en-US" altLang="zh-CN" sz="900" dirty="0" smtClean="0"/>
              <a:t> "+detail;</a:t>
            </a:r>
            <a:endParaRPr lang="en-US" altLang="zh-CN" sz="900" dirty="0" smtClean="0"/>
          </a:p>
          <a:p>
            <a:pPr>
              <a:lnSpc>
                <a:spcPct val="80000"/>
              </a:lnSpc>
            </a:pPr>
            <a:r>
              <a:rPr lang="en-US" altLang="zh-CN" sz="900" dirty="0" smtClean="0"/>
              <a:t>   }</a:t>
            </a:r>
            <a:endParaRPr lang="en-US" altLang="zh-CN" sz="900" dirty="0" smtClean="0"/>
          </a:p>
          <a:p>
            <a:pPr>
              <a:lnSpc>
                <a:spcPct val="80000"/>
              </a:lnSpc>
            </a:pPr>
            <a:r>
              <a:rPr lang="en-US" altLang="zh-CN" sz="900" dirty="0" smtClean="0"/>
              <a:t>}</a:t>
            </a:r>
            <a:br>
              <a:rPr lang="en-US" altLang="zh-CN" sz="900" dirty="0" smtClean="0"/>
            </a:br>
            <a:endParaRPr lang="en-US" altLang="zh-CN" sz="900" dirty="0" smtClean="0"/>
          </a:p>
          <a:p>
            <a:pPr>
              <a:lnSpc>
                <a:spcPct val="80000"/>
              </a:lnSpc>
            </a:pPr>
            <a:r>
              <a:rPr lang="en-US" altLang="zh-CN" sz="900" dirty="0" smtClean="0"/>
              <a:t>public class </a:t>
            </a:r>
            <a:r>
              <a:rPr lang="en-US" altLang="zh-CN" sz="900" dirty="0" err="1" smtClean="0"/>
              <a:t>ExceptionDemo</a:t>
            </a:r>
            <a:r>
              <a:rPr lang="en-US" altLang="zh-CN" sz="900" dirty="0" smtClean="0"/>
              <a:t>{</a:t>
            </a:r>
            <a:endParaRPr lang="en-US" altLang="zh-CN" sz="900" dirty="0" smtClean="0"/>
          </a:p>
          <a:p>
            <a:pPr>
              <a:lnSpc>
                <a:spcPct val="80000"/>
              </a:lnSpc>
            </a:pPr>
            <a:r>
              <a:rPr lang="en-US" altLang="zh-CN" sz="900" dirty="0" smtClean="0"/>
              <a:t>  static void compute(</a:t>
            </a:r>
            <a:r>
              <a:rPr lang="en-US" altLang="zh-CN" sz="900" dirty="0" err="1" smtClean="0"/>
              <a:t>int</a:t>
            </a:r>
            <a:r>
              <a:rPr lang="en-US" altLang="zh-CN" sz="900" dirty="0" smtClean="0"/>
              <a:t> a) throws </a:t>
            </a:r>
            <a:r>
              <a:rPr lang="en-US" altLang="zh-CN" sz="900" dirty="0" err="1" smtClean="0"/>
              <a:t>MyException</a:t>
            </a:r>
            <a:r>
              <a:rPr lang="en-US" altLang="zh-CN" sz="900" dirty="0" smtClean="0"/>
              <a:t> {</a:t>
            </a:r>
            <a:endParaRPr lang="en-US" altLang="zh-CN" sz="900" dirty="0" smtClean="0"/>
          </a:p>
          <a:p>
            <a:pPr>
              <a:lnSpc>
                <a:spcPct val="80000"/>
              </a:lnSpc>
            </a:pPr>
            <a:r>
              <a:rPr lang="en-US" altLang="zh-CN" sz="900" dirty="0" smtClean="0"/>
              <a:t>    </a:t>
            </a:r>
            <a:r>
              <a:rPr lang="en-US" altLang="zh-CN" sz="900" dirty="0" err="1" smtClean="0"/>
              <a:t>System.out.println</a:t>
            </a:r>
            <a:r>
              <a:rPr lang="en-US" altLang="zh-CN" sz="900" dirty="0" smtClean="0"/>
              <a:t>("called compute("+a+")");</a:t>
            </a:r>
            <a:endParaRPr lang="en-US" altLang="zh-CN" sz="900" dirty="0" smtClean="0"/>
          </a:p>
          <a:p>
            <a:pPr>
              <a:lnSpc>
                <a:spcPct val="80000"/>
              </a:lnSpc>
            </a:pPr>
            <a:r>
              <a:rPr lang="en-US" altLang="zh-CN" sz="900" dirty="0" smtClean="0"/>
              <a:t>    if( a&gt;10 )</a:t>
            </a:r>
            <a:br>
              <a:rPr lang="en-US" altLang="zh-CN" sz="900" dirty="0" smtClean="0"/>
            </a:br>
            <a:r>
              <a:rPr lang="en-US" altLang="zh-CN" sz="900" dirty="0" smtClean="0"/>
              <a:t>    throw new </a:t>
            </a:r>
            <a:r>
              <a:rPr lang="en-US" altLang="zh-CN" sz="900" dirty="0" err="1" smtClean="0"/>
              <a:t>MyException</a:t>
            </a:r>
            <a:r>
              <a:rPr lang="en-US" altLang="zh-CN" sz="900" dirty="0" smtClean="0"/>
              <a:t>(a);</a:t>
            </a:r>
            <a:endParaRPr lang="en-US" altLang="zh-CN" sz="900" dirty="0" smtClean="0"/>
          </a:p>
          <a:p>
            <a:pPr>
              <a:lnSpc>
                <a:spcPct val="80000"/>
              </a:lnSpc>
            </a:pPr>
            <a:r>
              <a:rPr lang="en-US" altLang="zh-CN" sz="900" dirty="0" smtClean="0"/>
              <a:t>    </a:t>
            </a:r>
            <a:r>
              <a:rPr lang="en-US" altLang="zh-CN" sz="900" dirty="0" err="1" smtClean="0"/>
              <a:t>System.out.println</a:t>
            </a:r>
            <a:r>
              <a:rPr lang="en-US" altLang="zh-CN" sz="900" dirty="0" smtClean="0"/>
              <a:t>("normal exit");</a:t>
            </a:r>
            <a:endParaRPr lang="en-US" altLang="zh-CN" sz="900" dirty="0" smtClean="0"/>
          </a:p>
          <a:p>
            <a:pPr>
              <a:lnSpc>
                <a:spcPct val="80000"/>
              </a:lnSpc>
            </a:pPr>
            <a:r>
              <a:rPr lang="en-US" altLang="zh-CN" sz="900" dirty="0" smtClean="0"/>
              <a:t>  }</a:t>
            </a:r>
            <a:endParaRPr lang="en-US" altLang="zh-CN" sz="900" dirty="0" smtClean="0"/>
          </a:p>
          <a:p>
            <a:pPr>
              <a:lnSpc>
                <a:spcPct val="80000"/>
              </a:lnSpc>
            </a:pPr>
            <a:r>
              <a:rPr lang="en-US" altLang="zh-CN" sz="900" dirty="0" smtClean="0"/>
              <a:t>  public static void main( String </a:t>
            </a:r>
            <a:r>
              <a:rPr lang="en-US" altLang="zh-CN" sz="900" dirty="0" err="1" smtClean="0"/>
              <a:t>args</a:t>
            </a:r>
            <a:r>
              <a:rPr lang="en-US" altLang="zh-CN" sz="900" dirty="0" smtClean="0"/>
              <a:t>[] ){</a:t>
            </a:r>
            <a:endParaRPr lang="en-US" altLang="zh-CN" sz="900" dirty="0" smtClean="0"/>
          </a:p>
          <a:p>
            <a:pPr>
              <a:lnSpc>
                <a:spcPct val="80000"/>
              </a:lnSpc>
            </a:pPr>
            <a:r>
              <a:rPr lang="en-US" altLang="zh-CN" sz="900" dirty="0" smtClean="0"/>
              <a:t>    try{</a:t>
            </a:r>
            <a:endParaRPr lang="en-US" altLang="zh-CN" sz="900" dirty="0" smtClean="0"/>
          </a:p>
          <a:p>
            <a:pPr>
              <a:lnSpc>
                <a:spcPct val="80000"/>
              </a:lnSpc>
            </a:pPr>
            <a:r>
              <a:rPr lang="en-US" altLang="zh-CN" sz="900" dirty="0" smtClean="0"/>
              <a:t>      compute( 1 );</a:t>
            </a:r>
            <a:endParaRPr lang="en-US" altLang="zh-CN" sz="900" dirty="0" smtClean="0"/>
          </a:p>
          <a:p>
            <a:pPr>
              <a:lnSpc>
                <a:spcPct val="80000"/>
              </a:lnSpc>
            </a:pPr>
            <a:r>
              <a:rPr lang="en-US" altLang="zh-CN" sz="900" dirty="0" smtClean="0"/>
              <a:t>      compute( 20 );</a:t>
            </a:r>
            <a:endParaRPr lang="en-US" altLang="zh-CN" sz="900" dirty="0" smtClean="0"/>
          </a:p>
          <a:p>
            <a:pPr>
              <a:lnSpc>
                <a:spcPct val="80000"/>
              </a:lnSpc>
            </a:pPr>
            <a:r>
              <a:rPr lang="en-US" altLang="zh-CN" sz="900" dirty="0" smtClean="0"/>
              <a:t>    } catch( </a:t>
            </a:r>
            <a:r>
              <a:rPr lang="en-US" altLang="zh-CN" sz="900" dirty="0" err="1" smtClean="0"/>
              <a:t>MyException</a:t>
            </a:r>
            <a:r>
              <a:rPr lang="en-US" altLang="zh-CN" sz="900" dirty="0" smtClean="0"/>
              <a:t> e ){</a:t>
            </a:r>
            <a:endParaRPr lang="en-US" altLang="zh-CN" sz="900" dirty="0" smtClean="0"/>
          </a:p>
          <a:p>
            <a:pPr>
              <a:lnSpc>
                <a:spcPct val="80000"/>
              </a:lnSpc>
            </a:pPr>
            <a:r>
              <a:rPr lang="en-US" altLang="zh-CN" sz="900" dirty="0" smtClean="0"/>
              <a:t>      </a:t>
            </a:r>
            <a:r>
              <a:rPr lang="en-US" altLang="zh-CN" sz="900" dirty="0" err="1" smtClean="0"/>
              <a:t>System.out.println</a:t>
            </a:r>
            <a:r>
              <a:rPr lang="en-US" altLang="zh-CN" sz="900" dirty="0" smtClean="0"/>
              <a:t>("Caught "+e);</a:t>
            </a:r>
            <a:endParaRPr lang="en-US" altLang="zh-CN" sz="900" dirty="0" smtClean="0"/>
          </a:p>
          <a:p>
            <a:pPr>
              <a:lnSpc>
                <a:spcPct val="80000"/>
              </a:lnSpc>
            </a:pPr>
            <a:r>
              <a:rPr lang="en-US" altLang="zh-CN" sz="900" dirty="0" smtClean="0"/>
              <a:t>    } </a:t>
            </a:r>
            <a:endParaRPr lang="en-US" altLang="zh-CN" sz="900" dirty="0" smtClean="0"/>
          </a:p>
        </p:txBody>
      </p:sp>
      <p:sp>
        <p:nvSpPr>
          <p:cNvPr id="528389" name="Text Box 5"/>
          <p:cNvSpPr txBox="1">
            <a:spLocks noChangeArrowheads="1"/>
          </p:cNvSpPr>
          <p:nvPr/>
        </p:nvSpPr>
        <p:spPr bwMode="auto">
          <a:xfrm>
            <a:off x="5317386" y="2892729"/>
            <a:ext cx="3904252" cy="1927225"/>
          </a:xfrm>
          <a:prstGeom prst="rect">
            <a:avLst/>
          </a:prstGeom>
          <a:solidFill>
            <a:srgbClr val="0070C0">
              <a:alpha val="31000"/>
            </a:srgbClr>
          </a:solidFill>
          <a:ln w="9525">
            <a:solidFill>
              <a:srgbClr val="0070C0"/>
            </a:solidFill>
            <a:miter lim="800000"/>
          </a:ln>
        </p:spPr>
        <p:txBody>
          <a:bodyPr wrap="square">
            <a:spAutoFit/>
          </a:bodyPr>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eaLnBrk="1" hangingPunct="1">
              <a:buFont typeface="Wingdings" panose="05000000000000000000" pitchFamily="2" charset="2"/>
              <a:buNone/>
            </a:pPr>
            <a:r>
              <a:rPr lang="zh-CN" altLang="en-US" b="0" dirty="0">
                <a:solidFill>
                  <a:schemeClr val="bg1"/>
                </a:solidFill>
                <a:latin typeface="楷体_GB2312" pitchFamily="49" charset="-122"/>
                <a:ea typeface="楷体_GB2312" pitchFamily="49" charset="-122"/>
              </a:rPr>
              <a:t>程序运行结果：</a:t>
            </a:r>
            <a:endParaRPr lang="zh-CN" altLang="en-US" b="0" dirty="0">
              <a:solidFill>
                <a:schemeClr val="bg1"/>
              </a:solidFill>
              <a:latin typeface="楷体_GB2312" pitchFamily="49" charset="-122"/>
              <a:ea typeface="楷体_GB2312" pitchFamily="49" charset="-122"/>
            </a:endParaRPr>
          </a:p>
          <a:p>
            <a:pPr eaLnBrk="1" hangingPunct="1">
              <a:buFont typeface="Wingdings" panose="05000000000000000000" pitchFamily="2" charset="2"/>
              <a:buNone/>
            </a:pPr>
            <a:r>
              <a:rPr lang="en-US" altLang="zh-CN" b="0" dirty="0">
                <a:solidFill>
                  <a:schemeClr val="bg1"/>
                </a:solidFill>
                <a:latin typeface="楷体_GB2312" pitchFamily="49" charset="-122"/>
                <a:ea typeface="楷体_GB2312" pitchFamily="49" charset="-122"/>
              </a:rPr>
              <a:t>called compute(1)</a:t>
            </a:r>
            <a:br>
              <a:rPr lang="en-US" altLang="zh-CN" b="0" dirty="0">
                <a:solidFill>
                  <a:schemeClr val="bg1"/>
                </a:solidFill>
                <a:latin typeface="楷体_GB2312" pitchFamily="49" charset="-122"/>
                <a:ea typeface="楷体_GB2312" pitchFamily="49" charset="-122"/>
              </a:rPr>
            </a:br>
            <a:r>
              <a:rPr lang="en-US" altLang="zh-CN" b="0" dirty="0">
                <a:solidFill>
                  <a:schemeClr val="bg1"/>
                </a:solidFill>
                <a:latin typeface="楷体_GB2312" pitchFamily="49" charset="-122"/>
                <a:ea typeface="楷体_GB2312" pitchFamily="49" charset="-122"/>
              </a:rPr>
              <a:t>normal exit</a:t>
            </a:r>
            <a:br>
              <a:rPr lang="en-US" altLang="zh-CN" b="0" dirty="0">
                <a:solidFill>
                  <a:schemeClr val="bg1"/>
                </a:solidFill>
                <a:latin typeface="楷体_GB2312" pitchFamily="49" charset="-122"/>
                <a:ea typeface="楷体_GB2312" pitchFamily="49" charset="-122"/>
              </a:rPr>
            </a:br>
            <a:r>
              <a:rPr lang="en-US" altLang="zh-CN" b="0" dirty="0">
                <a:solidFill>
                  <a:schemeClr val="bg1"/>
                </a:solidFill>
                <a:latin typeface="楷体_GB2312" pitchFamily="49" charset="-122"/>
                <a:ea typeface="楷体_GB2312" pitchFamily="49" charset="-122"/>
              </a:rPr>
              <a:t>called compute(20)</a:t>
            </a:r>
            <a:br>
              <a:rPr lang="en-US" altLang="zh-CN" b="0" dirty="0">
                <a:solidFill>
                  <a:schemeClr val="bg1"/>
                </a:solidFill>
                <a:latin typeface="楷体_GB2312" pitchFamily="49" charset="-122"/>
                <a:ea typeface="楷体_GB2312" pitchFamily="49" charset="-122"/>
              </a:rPr>
            </a:br>
            <a:r>
              <a:rPr lang="en-US" altLang="zh-CN" b="0" dirty="0">
                <a:solidFill>
                  <a:schemeClr val="bg1"/>
                </a:solidFill>
                <a:latin typeface="楷体_GB2312" pitchFamily="49" charset="-122"/>
                <a:ea typeface="楷体_GB2312" pitchFamily="49" charset="-122"/>
              </a:rPr>
              <a:t>Caught </a:t>
            </a:r>
            <a:r>
              <a:rPr lang="en-US" altLang="zh-CN" b="0" dirty="0" err="1">
                <a:solidFill>
                  <a:schemeClr val="bg1"/>
                </a:solidFill>
                <a:latin typeface="楷体_GB2312" pitchFamily="49" charset="-122"/>
                <a:ea typeface="楷体_GB2312" pitchFamily="49" charset="-122"/>
              </a:rPr>
              <a:t>MyException</a:t>
            </a:r>
            <a:r>
              <a:rPr lang="en-US" altLang="zh-CN" b="0" dirty="0">
                <a:solidFill>
                  <a:schemeClr val="bg1"/>
                </a:solidFill>
                <a:latin typeface="楷体_GB2312" pitchFamily="49" charset="-122"/>
                <a:ea typeface="楷体_GB2312" pitchFamily="49" charset="-122"/>
              </a:rPr>
              <a:t> 20</a:t>
            </a:r>
            <a:endParaRPr lang="en-US" altLang="zh-CN" b="0" dirty="0">
              <a:solidFill>
                <a:schemeClr val="bg1"/>
              </a:solidFill>
              <a:latin typeface="楷体_GB2312" pitchFamily="49" charset="-122"/>
              <a:ea typeface="楷体_GB2312" pitchFamily="49" charset="-122"/>
            </a:endParaRPr>
          </a:p>
        </p:txBody>
      </p:sp>
      <p:sp>
        <p:nvSpPr>
          <p:cNvPr id="5" name="思想气泡: 云 4"/>
          <p:cNvSpPr/>
          <p:nvPr/>
        </p:nvSpPr>
        <p:spPr>
          <a:xfrm>
            <a:off x="5803305" y="1306127"/>
            <a:ext cx="1860884" cy="882315"/>
          </a:xfrm>
          <a:prstGeom prst="cloudCallout">
            <a:avLst>
              <a:gd name="adj1" fmla="val -297582"/>
              <a:gd name="adj2" fmla="val 38318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8389"/>
                                        </p:tgtEl>
                                        <p:attrNameLst>
                                          <p:attrName>style.visibility</p:attrName>
                                        </p:attrNameLst>
                                      </p:cBhvr>
                                      <p:to>
                                        <p:strVal val="visible"/>
                                      </p:to>
                                    </p:set>
                                    <p:animEffect transition="in" filter="box(in)">
                                      <p:cBhvr>
                                        <p:cTn id="7" dur="500"/>
                                        <p:tgtEl>
                                          <p:spTgt spid="5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、什么是异常</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109220" y="105410"/>
            <a:ext cx="10515600" cy="1049607"/>
          </a:xfrm>
        </p:spPr>
        <p:txBody>
          <a:bodyPr>
            <a:normAutofit/>
          </a:bodyPr>
          <a:lstStyle/>
          <a:p>
            <a:r>
              <a:rPr lang="zh-CN" altLang="en-US" dirty="0" smtClean="0"/>
              <a:t>异常的优点</a:t>
            </a:r>
            <a:endParaRPr lang="zh-CN" altLang="en-US" dirty="0" smtClean="0"/>
          </a:p>
        </p:txBody>
      </p:sp>
      <p:sp>
        <p:nvSpPr>
          <p:cNvPr id="68611" name="Rectangle 3"/>
          <p:cNvSpPr>
            <a:spLocks noGrp="1" noRot="1" noChangeArrowheads="1"/>
          </p:cNvSpPr>
          <p:nvPr>
            <p:ph idx="1"/>
          </p:nvPr>
        </p:nvSpPr>
        <p:spPr>
          <a:xfrm>
            <a:off x="885246" y="1985515"/>
            <a:ext cx="11387667" cy="2968625"/>
          </a:xfrm>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将错误处理代码与</a:t>
            </a:r>
            <a:r>
              <a:rPr lang="zh-CN" altLang="en-US" dirty="0" smtClean="0">
                <a:ea typeface="楷体_GB2312" pitchFamily="49" charset="-122"/>
              </a:rPr>
              <a:t>“</a:t>
            </a:r>
            <a:r>
              <a:rPr lang="zh-CN" altLang="en-US" dirty="0" smtClean="0">
                <a:latin typeface="楷体_GB2312" pitchFamily="49" charset="-122"/>
                <a:ea typeface="楷体_GB2312" pitchFamily="49" charset="-122"/>
              </a:rPr>
              <a:t>常规</a:t>
            </a:r>
            <a:r>
              <a:rPr lang="zh-CN" altLang="en-US" dirty="0" smtClean="0">
                <a:ea typeface="楷体_GB2312" pitchFamily="49" charset="-122"/>
              </a:rPr>
              <a:t>”</a:t>
            </a:r>
            <a:r>
              <a:rPr lang="zh-CN" altLang="en-US" dirty="0" smtClean="0">
                <a:latin typeface="楷体_GB2312" pitchFamily="49" charset="-122"/>
                <a:ea typeface="楷体_GB2312" pitchFamily="49" charset="-122"/>
              </a:rPr>
              <a:t>代码分离；</a:t>
            </a:r>
            <a:endParaRPr lang="zh-CN" altLang="en-US" dirty="0" smtClean="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将</a:t>
            </a:r>
            <a:r>
              <a:rPr lang="zh-CN" altLang="en-US" dirty="0">
                <a:latin typeface="楷体_GB2312" pitchFamily="49" charset="-122"/>
                <a:ea typeface="楷体_GB2312" pitchFamily="49" charset="-122"/>
              </a:rPr>
              <a:t>错误沿调用堆栈传递；</a:t>
            </a:r>
            <a:endParaRPr lang="zh-CN" altLang="en-US" dirty="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a:latin typeface="楷体_GB2312" pitchFamily="49" charset="-122"/>
                <a:ea typeface="楷体_GB2312" pitchFamily="49" charset="-122"/>
              </a:rPr>
              <a:t>可以由感兴趣的方法来处理异常</a:t>
            </a:r>
            <a:endParaRPr lang="zh-CN" altLang="en-US" dirty="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dirty="0">
                <a:latin typeface="楷体_GB2312" pitchFamily="49" charset="-122"/>
                <a:ea typeface="楷体_GB2312" pitchFamily="49" charset="-122"/>
              </a:rPr>
              <a:t>对错误类型进行分组和区分。</a:t>
            </a:r>
            <a:endParaRPr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normAutofit/>
          </a:bodyPr>
          <a:lstStyle/>
          <a:p>
            <a:r>
              <a:rPr lang="zh-CN" altLang="en-US" dirty="0" smtClean="0"/>
              <a:t>说明的问题</a:t>
            </a:r>
            <a:endParaRPr lang="zh-CN" altLang="en-US" dirty="0" smtClean="0"/>
          </a:p>
        </p:txBody>
      </p:sp>
      <p:sp>
        <p:nvSpPr>
          <p:cNvPr id="69635" name="Rectangle 3"/>
          <p:cNvSpPr>
            <a:spLocks noGrp="1" noRot="1" noChangeArrowheads="1"/>
          </p:cNvSpPr>
          <p:nvPr>
            <p:ph idx="1"/>
          </p:nvPr>
        </p:nvSpPr>
        <p:spPr/>
        <p:txBody>
          <a:bodyPr/>
          <a:lstStyle/>
          <a:p>
            <a:pPr>
              <a:buClr>
                <a:srgbClr val="0070C0"/>
              </a:buClr>
              <a:buFont typeface="Wingdings" panose="05000000000000000000" pitchFamily="2" charset="2"/>
              <a:buChar char="u"/>
            </a:pPr>
            <a:r>
              <a:rPr lang="zh-CN" altLang="en-US" sz="2800" dirty="0" smtClean="0">
                <a:latin typeface="楷体_GB2312" pitchFamily="49" charset="-122"/>
                <a:ea typeface="楷体_GB2312" pitchFamily="49" charset="-122"/>
              </a:rPr>
              <a:t>方法也可以不对异常进行捕获而直接将其抛出，并在方法声明中进行说明，那么对方法产生的异常到底是应该直接进行捕获还是应该将其进行传递呢？</a:t>
            </a:r>
            <a:endParaRPr lang="zh-CN" altLang="en-US" sz="2800" dirty="0" smtClean="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sz="2800" dirty="0" smtClean="0">
                <a:latin typeface="楷体_GB2312" pitchFamily="49" charset="-122"/>
                <a:ea typeface="楷体_GB2312" pitchFamily="49" charset="-122"/>
              </a:rPr>
              <a:t>一般来说，对于方法的</a:t>
            </a:r>
            <a:r>
              <a:rPr lang="zh-CN" altLang="en-US" sz="2800" dirty="0" smtClean="0">
                <a:solidFill>
                  <a:srgbClr val="FF0000"/>
                </a:solidFill>
                <a:latin typeface="楷体_GB2312" pitchFamily="49" charset="-122"/>
                <a:ea typeface="楷体_GB2312" pitchFamily="49" charset="-122"/>
              </a:rPr>
              <a:t>最终调用者</a:t>
            </a:r>
            <a:r>
              <a:rPr lang="zh-CN" altLang="en-US" sz="2800" dirty="0" smtClean="0">
                <a:latin typeface="楷体_GB2312" pitchFamily="49" charset="-122"/>
                <a:ea typeface="楷体_GB2312" pitchFamily="49" charset="-122"/>
              </a:rPr>
              <a:t>而言，他必须捕获并处理该方法抛出的异常。而对于</a:t>
            </a:r>
            <a:r>
              <a:rPr lang="zh-CN" altLang="en-US" sz="2800" dirty="0" smtClean="0">
                <a:solidFill>
                  <a:srgbClr val="FF0000"/>
                </a:solidFill>
                <a:latin typeface="楷体_GB2312" pitchFamily="49" charset="-122"/>
                <a:ea typeface="楷体_GB2312" pitchFamily="49" charset="-122"/>
              </a:rPr>
              <a:t>抛出异常的方法</a:t>
            </a:r>
            <a:r>
              <a:rPr lang="zh-CN" altLang="en-US" sz="2800" dirty="0" smtClean="0">
                <a:latin typeface="楷体_GB2312" pitchFamily="49" charset="-122"/>
                <a:ea typeface="楷体_GB2312" pitchFamily="49" charset="-122"/>
              </a:rPr>
              <a:t>而言，应该对方法可能产生的异常进行区分，尽量避免一些异常的产生，捕获并处理那些你知道如何处理的异常，而对那些你不知道方法的调用者会如何处理的异常，最好将它们留给方法的调用者进行处理，这样会增加程序的灵活性。</a:t>
            </a:r>
            <a:endParaRPr lang="zh-CN" altLang="en-US" sz="28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normAutofit/>
          </a:bodyPr>
          <a:lstStyle/>
          <a:p>
            <a:r>
              <a:rPr lang="zh-CN" altLang="en-US" dirty="0" smtClean="0"/>
              <a:t>说明的问题</a:t>
            </a:r>
            <a:endParaRPr lang="zh-CN" altLang="en-US" dirty="0" smtClean="0"/>
          </a:p>
        </p:txBody>
      </p:sp>
      <p:sp>
        <p:nvSpPr>
          <p:cNvPr id="70659" name="Rectangle 3"/>
          <p:cNvSpPr>
            <a:spLocks noGrp="1" noRot="1" noChangeArrowheads="1"/>
          </p:cNvSpPr>
          <p:nvPr>
            <p:ph idx="1"/>
          </p:nvPr>
        </p:nvSpPr>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需要特别指出的是，虽然异常处理机制为程序员提供了非常大的方便，</a:t>
            </a:r>
            <a:r>
              <a:rPr lang="zh-CN" altLang="en-US" dirty="0" smtClean="0">
                <a:solidFill>
                  <a:srgbClr val="FF0000"/>
                </a:solidFill>
                <a:latin typeface="楷体_GB2312" pitchFamily="49" charset="-122"/>
                <a:ea typeface="楷体_GB2312" pitchFamily="49" charset="-122"/>
              </a:rPr>
              <a:t>但是作为一个好的程序员要尽量避免异常的过度使用</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0" indent="0">
              <a:buClr>
                <a:srgbClr val="0070C0"/>
              </a:buClr>
              <a:buNone/>
            </a:pPr>
            <a:endParaRPr lang="en-US" altLang="zh-CN" dirty="0" smtClean="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这</a:t>
            </a:r>
            <a:r>
              <a:rPr lang="zh-CN" altLang="en-US" dirty="0" smtClean="0">
                <a:latin typeface="楷体_GB2312" pitchFamily="49" charset="-122"/>
                <a:ea typeface="楷体_GB2312" pitchFamily="49" charset="-122"/>
              </a:rPr>
              <a:t>是因为：异常对象的实例化和其后续处理工作是非常消耗资源的，过度的使用异常会明显影响程序的执行速度。所以，在使用异常处理时应该仔细考虑，只对有必要的异常情况使用异常，而不可以将异常泛化。 </a:t>
            </a: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zh-CN" altLang="en-US" dirty="0" smtClean="0"/>
              <a:t>两段代码的比较</a:t>
            </a:r>
            <a:endParaRPr lang="zh-CN" altLang="en-US" dirty="0" smtClean="0"/>
          </a:p>
        </p:txBody>
      </p:sp>
      <p:sp>
        <p:nvSpPr>
          <p:cNvPr id="71683" name="Rectangle 3"/>
          <p:cNvSpPr>
            <a:spLocks noGrp="1" noRot="1" noChangeArrowheads="1"/>
          </p:cNvSpPr>
          <p:nvPr>
            <p:ph idx="1"/>
          </p:nvPr>
        </p:nvSpPr>
        <p:spPr/>
        <p:txBody>
          <a:bodyPr>
            <a:normAutofit/>
          </a:bodyPr>
          <a:lstStyle/>
          <a:p>
            <a:pPr>
              <a:lnSpc>
                <a:spcPct val="80000"/>
              </a:lnSpc>
              <a:buClr>
                <a:srgbClr val="0070C0"/>
              </a:buClr>
              <a:buFont typeface="Wingdings" panose="05000000000000000000" pitchFamily="2" charset="2"/>
              <a:buChar char="u"/>
            </a:pPr>
            <a:r>
              <a:rPr lang="zh-CN" altLang="en-US" sz="1800" dirty="0" smtClean="0"/>
              <a:t>代码</a:t>
            </a:r>
            <a:r>
              <a:rPr lang="en-US" altLang="zh-CN" sz="1800" dirty="0" smtClean="0"/>
              <a:t>1</a:t>
            </a:r>
            <a:r>
              <a:rPr lang="zh-CN" altLang="en-US" sz="1800" dirty="0" smtClean="0"/>
              <a:t>：</a:t>
            </a:r>
            <a:endParaRPr lang="en-US" altLang="zh-CN" sz="1800" dirty="0" smtClean="0"/>
          </a:p>
          <a:p>
            <a:pPr>
              <a:lnSpc>
                <a:spcPct val="80000"/>
              </a:lnSpc>
            </a:pPr>
            <a:r>
              <a:rPr lang="en-US" altLang="zh-CN" sz="1800" dirty="0" smtClean="0"/>
              <a:t>     </a:t>
            </a:r>
            <a:r>
              <a:rPr lang="en-US" altLang="zh-CN" sz="1800" dirty="0" err="1" smtClean="0"/>
              <a:t>int</a:t>
            </a:r>
            <a:r>
              <a:rPr lang="en-US" altLang="zh-CN" sz="1800" dirty="0" smtClean="0"/>
              <a:t> n = </a:t>
            </a:r>
            <a:r>
              <a:rPr lang="en-US" altLang="zh-CN" sz="1800" dirty="0" err="1" smtClean="0"/>
              <a:t>InputReader.inputInteger</a:t>
            </a:r>
            <a:r>
              <a:rPr lang="en-US" altLang="zh-CN" sz="1800" dirty="0" smtClean="0"/>
              <a:t>(</a:t>
            </a:r>
            <a:r>
              <a:rPr lang="zh-CN" altLang="en-US" sz="1800" dirty="0" smtClean="0"/>
              <a:t>请输入一个</a:t>
            </a:r>
            <a:r>
              <a:rPr lang="zh-CN" altLang="en-US" sz="1800" dirty="0"/>
              <a:t>自然数</a:t>
            </a:r>
            <a:r>
              <a:rPr lang="en-US" altLang="zh-CN" sz="1800" dirty="0" smtClean="0"/>
              <a:t>");</a:t>
            </a:r>
            <a:endParaRPr lang="en-US" altLang="zh-CN" sz="1800" dirty="0" smtClean="0"/>
          </a:p>
          <a:p>
            <a:pPr>
              <a:lnSpc>
                <a:spcPct val="80000"/>
              </a:lnSpc>
            </a:pPr>
            <a:r>
              <a:rPr lang="en-US" altLang="zh-CN" sz="1800" dirty="0" smtClean="0"/>
              <a:t>     if (n&lt;0)  throw  new </a:t>
            </a:r>
            <a:r>
              <a:rPr lang="en-US" altLang="zh-CN" sz="1800" dirty="0" err="1" smtClean="0"/>
              <a:t>NumberFormatException</a:t>
            </a:r>
            <a:r>
              <a:rPr lang="en-US" altLang="zh-CN" sz="1800" dirty="0" smtClean="0"/>
              <a:t>();</a:t>
            </a:r>
            <a:endParaRPr lang="en-US" altLang="zh-CN" sz="1800" dirty="0" smtClean="0"/>
          </a:p>
          <a:p>
            <a:pPr>
              <a:lnSpc>
                <a:spcPct val="80000"/>
              </a:lnSpc>
            </a:pPr>
            <a:endParaRPr lang="en-US" altLang="zh-CN" sz="1800" dirty="0" smtClean="0"/>
          </a:p>
          <a:p>
            <a:pPr>
              <a:lnSpc>
                <a:spcPct val="80000"/>
              </a:lnSpc>
              <a:buClr>
                <a:srgbClr val="0070C0"/>
              </a:buClr>
              <a:buFont typeface="Wingdings" panose="05000000000000000000" pitchFamily="2" charset="2"/>
              <a:buChar char="u"/>
            </a:pPr>
            <a:r>
              <a:rPr lang="zh-CN" altLang="en-US" sz="1800" dirty="0" smtClean="0"/>
              <a:t>代码</a:t>
            </a:r>
            <a:r>
              <a:rPr lang="en-US" altLang="zh-CN" sz="1800" dirty="0" smtClean="0"/>
              <a:t>2</a:t>
            </a:r>
            <a:r>
              <a:rPr lang="zh-CN" altLang="en-US" sz="1800" dirty="0" smtClean="0"/>
              <a:t>：</a:t>
            </a:r>
            <a:endParaRPr lang="zh-CN" altLang="en-US" sz="1800" dirty="0" smtClean="0"/>
          </a:p>
          <a:p>
            <a:pPr>
              <a:lnSpc>
                <a:spcPct val="80000"/>
              </a:lnSpc>
            </a:pPr>
            <a:r>
              <a:rPr lang="en-US" altLang="zh-CN" sz="1800" dirty="0" err="1" smtClean="0"/>
              <a:t>int</a:t>
            </a:r>
            <a:r>
              <a:rPr lang="en-US" altLang="zh-CN" sz="1800" dirty="0" smtClean="0"/>
              <a:t> n = </a:t>
            </a:r>
            <a:r>
              <a:rPr lang="en-US" altLang="zh-CN" sz="1800" dirty="0" err="1" smtClean="0"/>
              <a:t>InputReader.inputInteger</a:t>
            </a:r>
            <a:r>
              <a:rPr lang="en-US" altLang="zh-CN" sz="1800" dirty="0" smtClean="0"/>
              <a:t>(</a:t>
            </a:r>
            <a:r>
              <a:rPr lang="zh-CN" altLang="en-US" sz="1800" dirty="0" smtClean="0"/>
              <a:t>请输入一个自然数</a:t>
            </a:r>
            <a:r>
              <a:rPr lang="en-US" altLang="zh-CN" sz="1800" dirty="0" smtClean="0"/>
              <a:t>");</a:t>
            </a:r>
            <a:endParaRPr lang="en-US" altLang="zh-CN" sz="1800" dirty="0" smtClean="0"/>
          </a:p>
          <a:p>
            <a:pPr>
              <a:lnSpc>
                <a:spcPct val="80000"/>
              </a:lnSpc>
            </a:pPr>
            <a:r>
              <a:rPr lang="en-US" altLang="zh-CN" sz="1800" dirty="0" smtClean="0"/>
              <a:t>if (n&lt;0) </a:t>
            </a:r>
            <a:endParaRPr lang="en-US" altLang="zh-CN" sz="1800" dirty="0" smtClean="0"/>
          </a:p>
          <a:p>
            <a:pPr>
              <a:lnSpc>
                <a:spcPct val="80000"/>
              </a:lnSpc>
            </a:pPr>
            <a:r>
              <a:rPr lang="en-US" altLang="zh-CN" sz="1800" dirty="0" smtClean="0"/>
              <a:t>	</a:t>
            </a:r>
            <a:r>
              <a:rPr lang="en-US" altLang="zh-CN" sz="1800" dirty="0" err="1" smtClean="0"/>
              <a:t>System.out.println</a:t>
            </a:r>
            <a:r>
              <a:rPr lang="en-US" altLang="zh-CN" sz="1800" dirty="0" smtClean="0"/>
              <a:t>("</a:t>
            </a:r>
            <a:r>
              <a:rPr lang="zh-CN" altLang="en-US" sz="1800" dirty="0" smtClean="0"/>
              <a:t>输入范围错误！</a:t>
            </a:r>
            <a:r>
              <a:rPr lang="en-US" altLang="zh-CN" sz="1800" dirty="0" smtClean="0"/>
              <a:t>");</a:t>
            </a:r>
            <a:endParaRPr lang="en-US" altLang="zh-CN" sz="1800" dirty="0" smtClean="0"/>
          </a:p>
          <a:p>
            <a:pPr>
              <a:lnSpc>
                <a:spcPct val="80000"/>
              </a:lnSpc>
              <a:buFont typeface="Wingdings" panose="05000000000000000000" pitchFamily="2" charset="2"/>
              <a:buNone/>
            </a:pPr>
            <a:endParaRPr lang="en-US" altLang="zh-CN" sz="1800" dirty="0" smtClean="0"/>
          </a:p>
          <a:p>
            <a:r>
              <a:rPr lang="zh-CN" altLang="en-US" sz="1800" dirty="0" smtClean="0"/>
              <a:t>代码</a:t>
            </a:r>
            <a:r>
              <a:rPr lang="en-US" altLang="zh-CN" sz="1800" dirty="0" smtClean="0"/>
              <a:t>1</a:t>
            </a:r>
            <a:r>
              <a:rPr lang="zh-CN" altLang="en-US" sz="1800" dirty="0" smtClean="0"/>
              <a:t>采用了异常处理方式；代码</a:t>
            </a:r>
            <a:r>
              <a:rPr lang="en-US" altLang="zh-CN" sz="1800" dirty="0" smtClean="0"/>
              <a:t>2</a:t>
            </a:r>
            <a:r>
              <a:rPr lang="zh-CN" altLang="en-US" sz="1800" dirty="0" smtClean="0"/>
              <a:t>则通过对用户输入的分析避免了异常的使用，提高了代码效率。 </a:t>
            </a:r>
            <a:endParaRPr lang="zh-CN" altLang="en-US" sz="1800" dirty="0" smtClean="0"/>
          </a:p>
          <a:p>
            <a:pPr>
              <a:lnSpc>
                <a:spcPct val="80000"/>
              </a:lnSpc>
            </a:pPr>
            <a:endParaRPr lang="en-US" altLang="zh-CN" sz="1800" dirty="0" smtClean="0"/>
          </a:p>
        </p:txBody>
      </p:sp>
      <p:sp>
        <p:nvSpPr>
          <p:cNvPr id="4" name="思想气泡: 云 4"/>
          <p:cNvSpPr/>
          <p:nvPr/>
        </p:nvSpPr>
        <p:spPr>
          <a:xfrm>
            <a:off x="7157653" y="1753537"/>
            <a:ext cx="1860884" cy="882315"/>
          </a:xfrm>
          <a:prstGeom prst="cloudCallout">
            <a:avLst>
              <a:gd name="adj1" fmla="val -297582"/>
              <a:gd name="adj2" fmla="val 38318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代码演示</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99060" y="75565"/>
            <a:ext cx="7443158" cy="980596"/>
          </a:xfrm>
        </p:spPr>
        <p:txBody>
          <a:bodyPr/>
          <a:lstStyle/>
          <a:p>
            <a:r>
              <a:rPr lang="zh-CN" altLang="en-US" dirty="0" smtClean="0"/>
              <a:t>问题</a:t>
            </a:r>
            <a:endParaRPr lang="zh-CN" altLang="en-US" dirty="0" smtClean="0"/>
          </a:p>
        </p:txBody>
      </p:sp>
      <p:sp>
        <p:nvSpPr>
          <p:cNvPr id="72707" name="Rectangle 3"/>
          <p:cNvSpPr>
            <a:spLocks noGrp="1" noRot="1" noChangeArrowheads="1"/>
          </p:cNvSpPr>
          <p:nvPr>
            <p:ph idx="1"/>
          </p:nvPr>
        </p:nvSpPr>
        <p:spPr>
          <a:xfrm>
            <a:off x="945631" y="1617484"/>
            <a:ext cx="11051738" cy="4681537"/>
          </a:xfrm>
        </p:spPr>
        <p:txBody>
          <a:bodyPr>
            <a:normAutofit lnSpcReduction="10000"/>
          </a:bodyPr>
          <a:lstStyle/>
          <a:p>
            <a:pPr>
              <a:lnSpc>
                <a:spcPct val="80000"/>
              </a:lnSpc>
              <a:buClr>
                <a:srgbClr val="0070C0"/>
              </a:buClr>
              <a:buFont typeface="Wingdings" panose="05000000000000000000" pitchFamily="2" charset="2"/>
              <a:buChar char="u"/>
            </a:pPr>
            <a:r>
              <a:rPr lang="zh-CN" altLang="en-US" sz="2100" dirty="0" smtClean="0"/>
              <a:t>下面的代码合法吗？</a:t>
            </a:r>
            <a:endParaRPr lang="zh-CN" altLang="en-US" sz="2100" dirty="0" smtClean="0"/>
          </a:p>
          <a:p>
            <a:pPr>
              <a:lnSpc>
                <a:spcPct val="80000"/>
              </a:lnSpc>
            </a:pPr>
            <a:r>
              <a:rPr lang="en-US" altLang="zh-CN" sz="1600" dirty="0" smtClean="0"/>
              <a:t>try {</a:t>
            </a:r>
            <a:endParaRPr lang="en-US" altLang="zh-CN" sz="1600" dirty="0" smtClean="0"/>
          </a:p>
          <a:p>
            <a:pPr>
              <a:lnSpc>
                <a:spcPct val="80000"/>
              </a:lnSpc>
            </a:pPr>
            <a:r>
              <a:rPr lang="en-US" altLang="zh-CN" sz="1600" dirty="0" smtClean="0"/>
              <a:t>...</a:t>
            </a:r>
            <a:endParaRPr lang="en-US" altLang="zh-CN" sz="1600" dirty="0" smtClean="0"/>
          </a:p>
          <a:p>
            <a:pPr>
              <a:lnSpc>
                <a:spcPct val="80000"/>
              </a:lnSpc>
            </a:pPr>
            <a:r>
              <a:rPr lang="en-US" altLang="zh-CN" sz="1600" dirty="0" smtClean="0"/>
              <a:t>} finally {</a:t>
            </a:r>
            <a:endParaRPr lang="en-US" altLang="zh-CN" sz="1600" dirty="0" smtClean="0"/>
          </a:p>
          <a:p>
            <a:pPr>
              <a:lnSpc>
                <a:spcPct val="80000"/>
              </a:lnSpc>
            </a:pPr>
            <a:r>
              <a:rPr lang="en-US" altLang="zh-CN" sz="1600" dirty="0" smtClean="0"/>
              <a:t>...</a:t>
            </a:r>
            <a:endParaRPr lang="en-US" altLang="zh-CN" sz="1600" dirty="0" smtClean="0"/>
          </a:p>
          <a:p>
            <a:pPr>
              <a:lnSpc>
                <a:spcPct val="80000"/>
              </a:lnSpc>
            </a:pPr>
            <a:r>
              <a:rPr lang="en-US" altLang="zh-CN" sz="1600" dirty="0" smtClean="0"/>
              <a:t>}</a:t>
            </a:r>
            <a:endParaRPr lang="en-US" altLang="zh-CN" sz="1600" dirty="0" smtClean="0"/>
          </a:p>
          <a:p>
            <a:pPr marL="0" indent="0">
              <a:lnSpc>
                <a:spcPct val="80000"/>
              </a:lnSpc>
              <a:buNone/>
            </a:pPr>
            <a:endParaRPr lang="en-US" altLang="zh-CN" sz="1600" dirty="0" smtClean="0"/>
          </a:p>
          <a:p>
            <a:pPr>
              <a:lnSpc>
                <a:spcPct val="80000"/>
              </a:lnSpc>
              <a:buClr>
                <a:srgbClr val="0070C0"/>
              </a:buClr>
              <a:buFont typeface="Wingdings" panose="05000000000000000000" pitchFamily="2" charset="2"/>
              <a:buChar char="u"/>
            </a:pPr>
            <a:r>
              <a:rPr lang="zh-CN" altLang="en-US" sz="1600" dirty="0" smtClean="0"/>
              <a:t>下面的处理器可以捕获什么异常？</a:t>
            </a:r>
            <a:endParaRPr lang="en-US" altLang="zh-CN" sz="1600" dirty="0" smtClean="0"/>
          </a:p>
          <a:p>
            <a:pPr>
              <a:lnSpc>
                <a:spcPct val="80000"/>
              </a:lnSpc>
              <a:buClr>
                <a:srgbClr val="0070C0"/>
              </a:buClr>
              <a:buFont typeface="Wingdings" panose="05000000000000000000" pitchFamily="2" charset="2"/>
              <a:buChar char="u"/>
            </a:pPr>
            <a:r>
              <a:rPr lang="en-US" altLang="zh-CN" sz="1600" dirty="0"/>
              <a:t>t</a:t>
            </a:r>
            <a:r>
              <a:rPr lang="en-US" altLang="zh-CN" sz="1600" dirty="0" smtClean="0"/>
              <a:t>ry{</a:t>
            </a:r>
            <a:endParaRPr lang="zh-CN" altLang="en-US" sz="1600" dirty="0" smtClean="0"/>
          </a:p>
          <a:p>
            <a:pPr>
              <a:lnSpc>
                <a:spcPct val="80000"/>
              </a:lnSpc>
            </a:pPr>
            <a:r>
              <a:rPr lang="en-US" altLang="zh-CN" sz="1600" dirty="0" smtClean="0"/>
              <a:t>} catch (Exception e) {</a:t>
            </a:r>
            <a:endParaRPr lang="en-US" altLang="zh-CN" sz="1600" dirty="0" smtClean="0"/>
          </a:p>
          <a:p>
            <a:pPr>
              <a:lnSpc>
                <a:spcPct val="80000"/>
              </a:lnSpc>
            </a:pPr>
            <a:r>
              <a:rPr lang="en-US" altLang="zh-CN" sz="1600" dirty="0" smtClean="0"/>
              <a:t>...</a:t>
            </a:r>
            <a:endParaRPr lang="en-US" altLang="zh-CN" sz="1600" dirty="0" smtClean="0"/>
          </a:p>
          <a:p>
            <a:pPr>
              <a:lnSpc>
                <a:spcPct val="80000"/>
              </a:lnSpc>
            </a:pPr>
            <a:r>
              <a:rPr lang="en-US" altLang="zh-CN" sz="1600" dirty="0" smtClean="0"/>
              <a:t>} catch (</a:t>
            </a:r>
            <a:r>
              <a:rPr lang="en-US" altLang="zh-CN" sz="1600" dirty="0" err="1" smtClean="0"/>
              <a:t>ArithmeticException</a:t>
            </a:r>
            <a:r>
              <a:rPr lang="en-US" altLang="zh-CN" sz="1600" dirty="0" smtClean="0"/>
              <a:t> a) {</a:t>
            </a:r>
            <a:endParaRPr lang="en-US" altLang="zh-CN" sz="1600" dirty="0" smtClean="0"/>
          </a:p>
          <a:p>
            <a:pPr>
              <a:lnSpc>
                <a:spcPct val="80000"/>
              </a:lnSpc>
            </a:pPr>
            <a:r>
              <a:rPr lang="en-US" altLang="zh-CN" sz="1600" dirty="0" smtClean="0"/>
              <a:t>...</a:t>
            </a:r>
            <a:endParaRPr lang="en-US" altLang="zh-CN" sz="1600" dirty="0" smtClean="0"/>
          </a:p>
          <a:p>
            <a:pPr>
              <a:lnSpc>
                <a:spcPct val="80000"/>
              </a:lnSpc>
            </a:pPr>
            <a:r>
              <a:rPr lang="en-US" altLang="zh-CN" sz="1600" dirty="0" smtClean="0"/>
              <a:t>}</a:t>
            </a:r>
            <a:endParaRPr lang="en-US" altLang="zh-CN" sz="1600" dirty="0" smtClean="0"/>
          </a:p>
          <a:p>
            <a:pPr>
              <a:lnSpc>
                <a:spcPct val="80000"/>
              </a:lnSpc>
              <a:buClr>
                <a:srgbClr val="0070C0"/>
              </a:buClr>
              <a:buFont typeface="Wingdings" panose="05000000000000000000" pitchFamily="2" charset="2"/>
              <a:buChar char="u"/>
            </a:pPr>
            <a:r>
              <a:rPr lang="zh-CN" altLang="en-US" sz="1600" dirty="0" smtClean="0"/>
              <a:t>这个异常处理器中有错误吗？此代码能否被编译？</a:t>
            </a:r>
            <a:endParaRPr lang="zh-CN" altLang="en-US" sz="16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要点总结</a:t>
            </a:r>
            <a:endParaRPr lang="zh-CN" altLang="en-US" dirty="0"/>
          </a:p>
        </p:txBody>
      </p:sp>
      <p:sp>
        <p:nvSpPr>
          <p:cNvPr id="4" name="对角圆角矩形 94"/>
          <p:cNvSpPr/>
          <p:nvPr/>
        </p:nvSpPr>
        <p:spPr>
          <a:xfrm>
            <a:off x="1332373" y="4272938"/>
            <a:ext cx="3291816" cy="1868129"/>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sp>
        <p:nvSpPr>
          <p:cNvPr id="5" name="对角圆角矩形 95"/>
          <p:cNvSpPr/>
          <p:nvPr/>
        </p:nvSpPr>
        <p:spPr>
          <a:xfrm>
            <a:off x="7878344" y="1950163"/>
            <a:ext cx="3291816" cy="1868129"/>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sp>
        <p:nvSpPr>
          <p:cNvPr id="6" name="对角圆角矩形 96"/>
          <p:cNvSpPr/>
          <p:nvPr/>
        </p:nvSpPr>
        <p:spPr>
          <a:xfrm>
            <a:off x="7878344" y="4272938"/>
            <a:ext cx="3291816" cy="1868129"/>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sp>
        <p:nvSpPr>
          <p:cNvPr id="7" name="对角圆角矩形 93"/>
          <p:cNvSpPr/>
          <p:nvPr/>
        </p:nvSpPr>
        <p:spPr>
          <a:xfrm>
            <a:off x="1332373" y="1950163"/>
            <a:ext cx="3291816" cy="1868129"/>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p>
        </p:txBody>
      </p:sp>
      <p:sp>
        <p:nvSpPr>
          <p:cNvPr id="8" name="TextBox 3"/>
          <p:cNvSpPr>
            <a:spLocks noChangeArrowheads="1"/>
          </p:cNvSpPr>
          <p:nvPr/>
        </p:nvSpPr>
        <p:spPr bwMode="auto">
          <a:xfrm>
            <a:off x="5630700" y="3514582"/>
            <a:ext cx="12119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4000" b="1" dirty="0">
                <a:solidFill>
                  <a:srgbClr val="595959"/>
                </a:solidFill>
                <a:latin typeface="微软雅黑" panose="020B0503020204020204" pitchFamily="34" charset="-122"/>
                <a:ea typeface="微软雅黑" panose="020B0503020204020204" pitchFamily="34" charset="-122"/>
              </a:rPr>
              <a:t>异常</a:t>
            </a:r>
            <a:endParaRPr lang="zh-CN" altLang="en-US" sz="4000" dirty="0">
              <a:solidFill>
                <a:srgbClr val="595959"/>
              </a:solidFill>
              <a:latin typeface="微软雅黑" panose="020B0503020204020204" pitchFamily="34" charset="-122"/>
              <a:ea typeface="微软雅黑" panose="020B0503020204020204" pitchFamily="34" charset="-122"/>
            </a:endParaRPr>
          </a:p>
        </p:txBody>
      </p:sp>
      <p:sp>
        <p:nvSpPr>
          <p:cNvPr id="9" name="TextBox 14"/>
          <p:cNvSpPr>
            <a:spLocks noChangeArrowheads="1"/>
          </p:cNvSpPr>
          <p:nvPr/>
        </p:nvSpPr>
        <p:spPr bwMode="auto">
          <a:xfrm>
            <a:off x="1647221" y="2101888"/>
            <a:ext cx="2662119"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defRPr/>
            </a:pPr>
            <a:r>
              <a:rPr lang="en-US" altLang="zh-CN" sz="1400" b="1" dirty="0"/>
              <a:t>error</a:t>
            </a:r>
            <a:r>
              <a:rPr lang="zh-CN" altLang="en-US" sz="1400" b="1" dirty="0"/>
              <a:t>和</a:t>
            </a:r>
            <a:r>
              <a:rPr lang="en-US" altLang="zh-CN" sz="1400" b="1" dirty="0"/>
              <a:t>exception</a:t>
            </a:r>
            <a:r>
              <a:rPr lang="zh-CN" altLang="en-US" sz="1400" b="1" dirty="0"/>
              <a:t>有什么区别</a:t>
            </a:r>
            <a:r>
              <a:rPr lang="en-US" altLang="zh-CN" sz="1400" b="1" dirty="0"/>
              <a:t>? </a:t>
            </a:r>
            <a:r>
              <a:rPr lang="zh-CN" altLang="en-US" sz="1400" b="1" dirty="0"/>
              <a:t>（它是</a:t>
            </a:r>
            <a:r>
              <a:rPr lang="en-US" altLang="zh-CN" sz="1400" b="1" dirty="0" err="1"/>
              <a:t>Throwable</a:t>
            </a:r>
            <a:r>
              <a:rPr lang="zh-CN" altLang="en-US" sz="1400" b="1" dirty="0"/>
              <a:t>的两个子类</a:t>
            </a:r>
            <a:r>
              <a:rPr lang="zh-CN" altLang="en-US" sz="1400" b="1" dirty="0" smtClean="0"/>
              <a:t>）</a:t>
            </a:r>
            <a:endParaRPr lang="en-US" altLang="zh-CN" sz="1400" b="1" dirty="0" smtClean="0"/>
          </a:p>
          <a:p>
            <a:pPr>
              <a:lnSpc>
                <a:spcPct val="90000"/>
              </a:lnSpc>
              <a:defRPr/>
            </a:pPr>
            <a:endParaRPr lang="en-US" altLang="zh-CN" sz="1200" dirty="0"/>
          </a:p>
          <a:p>
            <a:pPr lvl="1">
              <a:lnSpc>
                <a:spcPct val="90000"/>
              </a:lnSpc>
              <a:defRPr/>
            </a:pPr>
            <a:r>
              <a:rPr lang="en-US" altLang="zh-CN" sz="1200" dirty="0"/>
              <a:t>error </a:t>
            </a:r>
            <a:r>
              <a:rPr lang="zh-CN" altLang="en-US" sz="1200" dirty="0"/>
              <a:t>表示恢复不是不可能但很困难的情况下的一种严重问题。</a:t>
            </a:r>
            <a:endParaRPr lang="en-US" altLang="zh-CN" sz="1200" dirty="0"/>
          </a:p>
          <a:p>
            <a:pPr lvl="1">
              <a:lnSpc>
                <a:spcPct val="90000"/>
              </a:lnSpc>
              <a:defRPr/>
            </a:pPr>
            <a:r>
              <a:rPr lang="en-US" altLang="zh-CN" sz="1200" dirty="0"/>
              <a:t>exception </a:t>
            </a:r>
            <a:r>
              <a:rPr lang="zh-CN" altLang="en-US" sz="1200" dirty="0"/>
              <a:t>表示一种设计或实现问题。</a:t>
            </a:r>
            <a:endParaRPr lang="en-US" altLang="zh-CN" sz="1200" dirty="0"/>
          </a:p>
          <a:p>
            <a:pPr>
              <a:lnSpc>
                <a:spcPct val="90000"/>
              </a:lnSpc>
              <a:defRPr/>
            </a:pPr>
            <a:endParaRPr lang="en-US" altLang="zh-CN" sz="1400" dirty="0"/>
          </a:p>
        </p:txBody>
      </p:sp>
      <p:sp>
        <p:nvSpPr>
          <p:cNvPr id="10" name="TextBox 18"/>
          <p:cNvSpPr>
            <a:spLocks noChangeArrowheads="1"/>
          </p:cNvSpPr>
          <p:nvPr/>
        </p:nvSpPr>
        <p:spPr bwMode="auto">
          <a:xfrm>
            <a:off x="8252551" y="1999289"/>
            <a:ext cx="2664173" cy="168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defRPr/>
            </a:pPr>
            <a:r>
              <a:rPr lang="zh-CN" altLang="en-US" sz="1400" b="1" dirty="0"/>
              <a:t>掌握异常的处理</a:t>
            </a:r>
            <a:r>
              <a:rPr lang="zh-CN" altLang="en-US" sz="1400" b="1" dirty="0" smtClean="0"/>
              <a:t>机制</a:t>
            </a:r>
            <a:endParaRPr lang="en-US" altLang="zh-CN" sz="1400" b="1" dirty="0" smtClean="0"/>
          </a:p>
          <a:p>
            <a:pPr lvl="1">
              <a:lnSpc>
                <a:spcPct val="90000"/>
              </a:lnSpc>
              <a:defRPr/>
            </a:pPr>
            <a:r>
              <a:rPr lang="zh-CN" altLang="en-US" sz="1200" dirty="0"/>
              <a:t>对于可能出现异常的代码，有两种处理办法</a:t>
            </a:r>
            <a:r>
              <a:rPr lang="zh-CN" altLang="en-US" sz="1200" dirty="0" smtClean="0"/>
              <a:t>：</a:t>
            </a:r>
            <a:endParaRPr lang="en-US" altLang="zh-CN" sz="1200" dirty="0" smtClean="0"/>
          </a:p>
          <a:p>
            <a:pPr lvl="1">
              <a:lnSpc>
                <a:spcPct val="90000"/>
              </a:lnSpc>
              <a:defRPr/>
            </a:pPr>
            <a:r>
              <a:rPr lang="zh-CN" altLang="en-US" sz="1200" dirty="0" smtClean="0"/>
              <a:t>第一</a:t>
            </a:r>
            <a:r>
              <a:rPr lang="zh-CN" altLang="en-US" sz="1200" dirty="0"/>
              <a:t>、在方法中用</a:t>
            </a:r>
            <a:r>
              <a:rPr lang="en-US" altLang="zh-CN" sz="1200" dirty="0"/>
              <a:t>try...catch</a:t>
            </a:r>
            <a:r>
              <a:rPr lang="zh-CN" altLang="en-US" sz="1200" dirty="0"/>
              <a:t>语句捕获并处理异常，</a:t>
            </a:r>
            <a:r>
              <a:rPr lang="en-US" altLang="zh-CN" sz="1200" dirty="0"/>
              <a:t>catch</a:t>
            </a:r>
            <a:r>
              <a:rPr lang="zh-CN" altLang="en-US" sz="1200" dirty="0"/>
              <a:t>语句可以有多个，用来匹配多个异常</a:t>
            </a:r>
            <a:r>
              <a:rPr lang="zh-CN" altLang="en-US" sz="1200" dirty="0" smtClean="0"/>
              <a:t>。</a:t>
            </a:r>
            <a:endParaRPr lang="en-US" altLang="zh-CN" sz="1200" dirty="0" smtClean="0"/>
          </a:p>
          <a:p>
            <a:pPr lvl="1">
              <a:lnSpc>
                <a:spcPct val="90000"/>
              </a:lnSpc>
              <a:defRPr/>
            </a:pPr>
            <a:r>
              <a:rPr lang="zh-CN" altLang="en-US" sz="1200" dirty="0" smtClean="0"/>
              <a:t>第二</a:t>
            </a:r>
            <a:r>
              <a:rPr lang="zh-CN" altLang="en-US" sz="1200" dirty="0"/>
              <a:t>、对于处理不了的异常或者要转型的异常，在方法的声明处通过</a:t>
            </a:r>
            <a:r>
              <a:rPr lang="en-US" altLang="zh-CN" sz="1200" dirty="0"/>
              <a:t>throws</a:t>
            </a:r>
            <a:r>
              <a:rPr lang="zh-CN" altLang="en-US" sz="1200" dirty="0"/>
              <a:t>语句抛出异常。</a:t>
            </a:r>
            <a:endParaRPr lang="en-US" altLang="zh-CN" sz="1200" dirty="0"/>
          </a:p>
          <a:p>
            <a:pPr>
              <a:lnSpc>
                <a:spcPct val="90000"/>
              </a:lnSpc>
              <a:defRPr/>
            </a:pPr>
            <a:endParaRPr lang="en-US" altLang="zh-CN" sz="1200" dirty="0"/>
          </a:p>
        </p:txBody>
      </p:sp>
      <p:sp>
        <p:nvSpPr>
          <p:cNvPr id="11" name="TextBox 19"/>
          <p:cNvSpPr>
            <a:spLocks noChangeArrowheads="1"/>
          </p:cNvSpPr>
          <p:nvPr/>
        </p:nvSpPr>
        <p:spPr bwMode="auto">
          <a:xfrm>
            <a:off x="1647221" y="4461129"/>
            <a:ext cx="2662119"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lvl="1">
              <a:lnSpc>
                <a:spcPct val="90000"/>
              </a:lnSpc>
              <a:buClr>
                <a:schemeClr val="hlink"/>
              </a:buClr>
              <a:defRPr/>
            </a:pPr>
            <a:r>
              <a:rPr lang="zh-CN" altLang="en-US" sz="1400" b="1" dirty="0" smtClean="0"/>
              <a:t>异常分类</a:t>
            </a:r>
            <a:endParaRPr lang="en-US" altLang="zh-CN" sz="1400" b="1" dirty="0" smtClean="0"/>
          </a:p>
          <a:p>
            <a:pPr marL="400050" lvl="2">
              <a:lnSpc>
                <a:spcPct val="90000"/>
              </a:lnSpc>
              <a:buClr>
                <a:schemeClr val="hlink"/>
              </a:buClr>
              <a:defRPr/>
            </a:pPr>
            <a:r>
              <a:rPr lang="zh-CN" altLang="en-US" sz="1200" dirty="0">
                <a:latin typeface="+mn-ea"/>
              </a:rPr>
              <a:t>一般分为</a:t>
            </a:r>
            <a:r>
              <a:rPr lang="en-US" altLang="zh-CN" sz="1200" dirty="0">
                <a:latin typeface="+mn-ea"/>
              </a:rPr>
              <a:t>Checked</a:t>
            </a:r>
            <a:r>
              <a:rPr lang="zh-CN" altLang="en-US" sz="1200" dirty="0">
                <a:latin typeface="+mn-ea"/>
              </a:rPr>
              <a:t>异常和</a:t>
            </a:r>
            <a:r>
              <a:rPr lang="en-US" altLang="zh-CN" sz="1200" dirty="0">
                <a:latin typeface="+mn-ea"/>
              </a:rPr>
              <a:t>Runtime</a:t>
            </a:r>
            <a:r>
              <a:rPr lang="zh-CN" altLang="en-US" sz="1200" dirty="0">
                <a:latin typeface="+mn-ea"/>
              </a:rPr>
              <a:t>异常</a:t>
            </a:r>
            <a:r>
              <a:rPr lang="en-US" altLang="zh-CN" sz="1200" dirty="0">
                <a:latin typeface="+mn-ea"/>
              </a:rPr>
              <a:t>.</a:t>
            </a:r>
            <a:r>
              <a:rPr lang="zh-CN" altLang="en-US" sz="1200" dirty="0">
                <a:latin typeface="+mn-ea"/>
              </a:rPr>
              <a:t>所有</a:t>
            </a:r>
            <a:r>
              <a:rPr lang="en-US" altLang="zh-CN" sz="1200" dirty="0" err="1">
                <a:latin typeface="+mn-ea"/>
              </a:rPr>
              <a:t>RuntimeException</a:t>
            </a:r>
            <a:r>
              <a:rPr lang="zh-CN" altLang="en-US" sz="1200" dirty="0">
                <a:latin typeface="+mn-ea"/>
              </a:rPr>
              <a:t>类及其子类的实例被称为</a:t>
            </a:r>
            <a:r>
              <a:rPr lang="en-US" altLang="zh-CN" sz="1200" dirty="0">
                <a:latin typeface="+mn-ea"/>
              </a:rPr>
              <a:t>Runtime</a:t>
            </a:r>
            <a:r>
              <a:rPr lang="zh-CN" altLang="en-US" sz="1200" dirty="0">
                <a:latin typeface="+mn-ea"/>
              </a:rPr>
              <a:t>异常</a:t>
            </a:r>
            <a:r>
              <a:rPr lang="en-US" altLang="zh-CN" sz="1200" dirty="0">
                <a:latin typeface="+mn-ea"/>
              </a:rPr>
              <a:t>,</a:t>
            </a:r>
            <a:r>
              <a:rPr lang="zh-CN" altLang="en-US" sz="1200" dirty="0">
                <a:latin typeface="+mn-ea"/>
              </a:rPr>
              <a:t>不属于该范畴的异常则被称为</a:t>
            </a:r>
            <a:r>
              <a:rPr lang="en-US" altLang="zh-CN" sz="1200" dirty="0" err="1">
                <a:latin typeface="+mn-ea"/>
              </a:rPr>
              <a:t>CheckedException</a:t>
            </a:r>
            <a:r>
              <a:rPr lang="zh-CN" altLang="en-US" sz="1200" dirty="0">
                <a:latin typeface="+mn-ea"/>
              </a:rPr>
              <a:t>。</a:t>
            </a:r>
            <a:endParaRPr lang="en-US" altLang="zh-CN" sz="1200" dirty="0">
              <a:latin typeface="+mn-ea"/>
            </a:endParaRPr>
          </a:p>
          <a:p>
            <a:pPr lvl="1">
              <a:lnSpc>
                <a:spcPct val="90000"/>
              </a:lnSpc>
              <a:defRPr/>
            </a:pPr>
            <a:r>
              <a:rPr lang="en-US" altLang="zh-CN" sz="1200" dirty="0">
                <a:latin typeface="+mn-ea"/>
              </a:rPr>
              <a:t>Java</a:t>
            </a:r>
            <a:r>
              <a:rPr lang="zh-CN" altLang="en-US" sz="1200" dirty="0">
                <a:latin typeface="+mn-ea"/>
              </a:rPr>
              <a:t>异常处理通过</a:t>
            </a:r>
            <a:r>
              <a:rPr lang="en-US" altLang="zh-CN" sz="1200" dirty="0">
                <a:latin typeface="+mn-ea"/>
              </a:rPr>
              <a:t>5</a:t>
            </a:r>
            <a:r>
              <a:rPr lang="zh-CN" altLang="en-US" sz="1200" dirty="0">
                <a:latin typeface="+mn-ea"/>
              </a:rPr>
              <a:t>个关键字</a:t>
            </a:r>
            <a:r>
              <a:rPr lang="en-US" altLang="zh-CN" sz="1200" dirty="0">
                <a:latin typeface="+mn-ea"/>
              </a:rPr>
              <a:t>try</a:t>
            </a:r>
            <a:r>
              <a:rPr lang="zh-CN" altLang="en-US" sz="1200" dirty="0">
                <a:latin typeface="+mn-ea"/>
              </a:rPr>
              <a:t>、</a:t>
            </a:r>
            <a:r>
              <a:rPr lang="en-US" altLang="zh-CN" sz="1200" dirty="0">
                <a:latin typeface="+mn-ea"/>
              </a:rPr>
              <a:t>catch</a:t>
            </a:r>
            <a:r>
              <a:rPr lang="zh-CN" altLang="en-US" sz="1200" dirty="0">
                <a:latin typeface="+mn-ea"/>
              </a:rPr>
              <a:t>、</a:t>
            </a:r>
            <a:r>
              <a:rPr lang="en-US" altLang="zh-CN" sz="1200" dirty="0">
                <a:latin typeface="+mn-ea"/>
              </a:rPr>
              <a:t>throw</a:t>
            </a:r>
            <a:r>
              <a:rPr lang="zh-CN" altLang="en-US" sz="1200" dirty="0">
                <a:latin typeface="+mn-ea"/>
              </a:rPr>
              <a:t>、</a:t>
            </a:r>
            <a:r>
              <a:rPr lang="en-US" altLang="zh-CN" sz="1200" dirty="0">
                <a:latin typeface="+mn-ea"/>
              </a:rPr>
              <a:t>throws</a:t>
            </a:r>
            <a:r>
              <a:rPr lang="zh-CN" altLang="en-US" sz="1200" dirty="0">
                <a:latin typeface="+mn-ea"/>
              </a:rPr>
              <a:t>、</a:t>
            </a:r>
            <a:r>
              <a:rPr lang="en-US" altLang="zh-CN" sz="1200" dirty="0">
                <a:latin typeface="+mn-ea"/>
              </a:rPr>
              <a:t>finally</a:t>
            </a:r>
            <a:r>
              <a:rPr lang="zh-CN" altLang="en-US" sz="1200" dirty="0">
                <a:latin typeface="+mn-ea"/>
              </a:rPr>
              <a:t>进行管理</a:t>
            </a:r>
            <a:r>
              <a:rPr lang="zh-CN" altLang="en-US" sz="1200" dirty="0" smtClean="0">
                <a:latin typeface="+mn-ea"/>
              </a:rPr>
              <a:t>。</a:t>
            </a:r>
            <a:endParaRPr lang="en-US" altLang="zh-CN" sz="1200" dirty="0">
              <a:latin typeface="+mn-ea"/>
            </a:endParaRPr>
          </a:p>
        </p:txBody>
      </p:sp>
      <p:sp>
        <p:nvSpPr>
          <p:cNvPr id="12" name="TextBox 20"/>
          <p:cNvSpPr>
            <a:spLocks noChangeArrowheads="1"/>
          </p:cNvSpPr>
          <p:nvPr/>
        </p:nvSpPr>
        <p:spPr bwMode="auto">
          <a:xfrm>
            <a:off x="8252551" y="4340359"/>
            <a:ext cx="2664173" cy="168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lvl="2">
              <a:lnSpc>
                <a:spcPct val="90000"/>
              </a:lnSpc>
              <a:buClr>
                <a:schemeClr val="hlink"/>
              </a:buClr>
              <a:defRPr/>
            </a:pPr>
            <a:r>
              <a:rPr lang="en-US" altLang="zh-CN" sz="1400" b="1" dirty="0"/>
              <a:t>Java</a:t>
            </a:r>
            <a:r>
              <a:rPr lang="zh-CN" altLang="en-US" sz="1400" b="1" dirty="0"/>
              <a:t>异常处理的原则和技巧</a:t>
            </a:r>
            <a:endParaRPr lang="en-US" altLang="zh-CN" sz="1400" b="1" dirty="0"/>
          </a:p>
          <a:p>
            <a:pPr lvl="1">
              <a:lnSpc>
                <a:spcPct val="90000"/>
              </a:lnSpc>
              <a:defRPr/>
            </a:pPr>
            <a:r>
              <a:rPr lang="zh-CN" altLang="en-US" sz="1200" dirty="0">
                <a:latin typeface="+mn-ea"/>
              </a:rPr>
              <a:t>避免过大的</a:t>
            </a:r>
            <a:r>
              <a:rPr lang="en-US" altLang="zh-CN" sz="1200" dirty="0">
                <a:latin typeface="+mn-ea"/>
              </a:rPr>
              <a:t>try</a:t>
            </a:r>
            <a:r>
              <a:rPr lang="zh-CN" altLang="en-US" sz="1200" dirty="0">
                <a:latin typeface="+mn-ea"/>
              </a:rPr>
              <a:t>块，不要把不会出现异常的代码放到</a:t>
            </a:r>
            <a:r>
              <a:rPr lang="en-US" altLang="zh-CN" sz="1200" dirty="0">
                <a:latin typeface="+mn-ea"/>
              </a:rPr>
              <a:t>try</a:t>
            </a:r>
            <a:r>
              <a:rPr lang="zh-CN" altLang="en-US" sz="1200" dirty="0">
                <a:latin typeface="+mn-ea"/>
              </a:rPr>
              <a:t>块里面，尽量保持一个</a:t>
            </a:r>
            <a:r>
              <a:rPr lang="en-US" altLang="zh-CN" sz="1200" dirty="0">
                <a:latin typeface="+mn-ea"/>
              </a:rPr>
              <a:t>try</a:t>
            </a:r>
            <a:r>
              <a:rPr lang="zh-CN" altLang="en-US" sz="1200" dirty="0">
                <a:latin typeface="+mn-ea"/>
              </a:rPr>
              <a:t>块对应一个或多个异常。</a:t>
            </a:r>
            <a:endParaRPr lang="en-US" altLang="zh-CN" sz="1200" dirty="0">
              <a:latin typeface="+mn-ea"/>
            </a:endParaRPr>
          </a:p>
          <a:p>
            <a:pPr lvl="1">
              <a:lnSpc>
                <a:spcPct val="90000"/>
              </a:lnSpc>
              <a:defRPr/>
            </a:pPr>
            <a:r>
              <a:rPr lang="zh-CN" altLang="en-US" sz="1200" dirty="0">
                <a:latin typeface="+mn-ea"/>
              </a:rPr>
              <a:t>细化异常的类型，不要不管什么类型的异常都写成</a:t>
            </a:r>
            <a:r>
              <a:rPr lang="en-US" altLang="zh-CN" sz="1200" dirty="0" err="1">
                <a:latin typeface="+mn-ea"/>
              </a:rPr>
              <a:t>Excetpion</a:t>
            </a:r>
            <a:r>
              <a:rPr lang="zh-CN" altLang="en-US" sz="1200" dirty="0">
                <a:latin typeface="+mn-ea"/>
              </a:rPr>
              <a:t>。</a:t>
            </a:r>
            <a:endParaRPr lang="en-US" altLang="zh-CN" sz="1200" dirty="0">
              <a:latin typeface="+mn-ea"/>
            </a:endParaRPr>
          </a:p>
          <a:p>
            <a:pPr lvl="1">
              <a:lnSpc>
                <a:spcPct val="90000"/>
              </a:lnSpc>
              <a:defRPr/>
            </a:pPr>
            <a:r>
              <a:rPr lang="zh-CN" altLang="en-US" sz="1200" dirty="0">
                <a:latin typeface="+mn-ea"/>
              </a:rPr>
              <a:t>不要用</a:t>
            </a:r>
            <a:r>
              <a:rPr lang="en-US" altLang="zh-CN" sz="1200" dirty="0">
                <a:latin typeface="+mn-ea"/>
              </a:rPr>
              <a:t>try...catch</a:t>
            </a:r>
            <a:r>
              <a:rPr lang="zh-CN" altLang="en-US" sz="1200" dirty="0">
                <a:latin typeface="+mn-ea"/>
              </a:rPr>
              <a:t>参与控制程序流程，异常控制的根本目的是处理程序的非正常情况</a:t>
            </a:r>
            <a:r>
              <a:rPr lang="zh-CN" altLang="en-US" sz="1200" dirty="0" smtClean="0">
                <a:latin typeface="+mn-ea"/>
              </a:rPr>
              <a:t>。</a:t>
            </a:r>
            <a:endParaRPr lang="en-US" altLang="zh-CN" sz="1200" dirty="0">
              <a:latin typeface="+mn-ea"/>
            </a:endParaRPr>
          </a:p>
        </p:txBody>
      </p:sp>
      <p:grpSp>
        <p:nvGrpSpPr>
          <p:cNvPr id="13" name="组合 4"/>
          <p:cNvGrpSpPr/>
          <p:nvPr/>
        </p:nvGrpSpPr>
        <p:grpSpPr bwMode="auto">
          <a:xfrm>
            <a:off x="4624189" y="2605257"/>
            <a:ext cx="3224943" cy="2998110"/>
            <a:chOff x="0" y="0"/>
            <a:chExt cx="2492375" cy="2501901"/>
          </a:xfrm>
        </p:grpSpPr>
        <p:sp>
          <p:nvSpPr>
            <p:cNvPr id="14" name="Freeform 5"/>
            <p:cNvSpPr>
              <a:spLocks noChangeArrowheads="1"/>
            </p:cNvSpPr>
            <p:nvPr/>
          </p:nvSpPr>
          <p:spPr bwMode="auto">
            <a:xfrm>
              <a:off x="0" y="1303338"/>
              <a:ext cx="1193800" cy="1198563"/>
            </a:xfrm>
            <a:custGeom>
              <a:avLst/>
              <a:gdLst>
                <a:gd name="T0" fmla="*/ 1809 w 4497"/>
                <a:gd name="T1" fmla="*/ 3511 h 4497"/>
                <a:gd name="T2" fmla="*/ 986 w 4497"/>
                <a:gd name="T3" fmla="*/ 3511 h 4497"/>
                <a:gd name="T4" fmla="*/ 986 w 4497"/>
                <a:gd name="T5" fmla="*/ 2687 h 4497"/>
                <a:gd name="T6" fmla="*/ 0 w 4497"/>
                <a:gd name="T7" fmla="*/ 0 h 4497"/>
                <a:gd name="T8" fmla="*/ 1873 w 4497"/>
                <a:gd name="T9" fmla="*/ 0 h 4497"/>
                <a:gd name="T10" fmla="*/ 2721 w 4497"/>
                <a:gd name="T11" fmla="*/ 1776 h 4497"/>
                <a:gd name="T12" fmla="*/ 4497 w 4497"/>
                <a:gd name="T13" fmla="*/ 2624 h 4497"/>
                <a:gd name="T14" fmla="*/ 4497 w 4497"/>
                <a:gd name="T15" fmla="*/ 4497 h 4497"/>
                <a:gd name="T16" fmla="*/ 1809 w 4497"/>
                <a:gd name="T17" fmla="*/ 3511 h 44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7"/>
                <a:gd name="T28" fmla="*/ 0 h 4497"/>
                <a:gd name="T29" fmla="*/ 4497 w 4497"/>
                <a:gd name="T30" fmla="*/ 4497 h 44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7" h="4497">
                  <a:moveTo>
                    <a:pt x="1809" y="3511"/>
                  </a:moveTo>
                  <a:lnTo>
                    <a:pt x="986" y="3511"/>
                  </a:lnTo>
                  <a:lnTo>
                    <a:pt x="986" y="2687"/>
                  </a:lnTo>
                  <a:cubicBezTo>
                    <a:pt x="369" y="1896"/>
                    <a:pt x="40" y="953"/>
                    <a:pt x="0" y="0"/>
                  </a:cubicBezTo>
                  <a:lnTo>
                    <a:pt x="1873" y="0"/>
                  </a:lnTo>
                  <a:cubicBezTo>
                    <a:pt x="1938" y="644"/>
                    <a:pt x="2222" y="1276"/>
                    <a:pt x="2721" y="1776"/>
                  </a:cubicBezTo>
                  <a:cubicBezTo>
                    <a:pt x="3221" y="2275"/>
                    <a:pt x="3853" y="2558"/>
                    <a:pt x="4497" y="2624"/>
                  </a:cubicBezTo>
                  <a:lnTo>
                    <a:pt x="4497" y="4497"/>
                  </a:lnTo>
                  <a:cubicBezTo>
                    <a:pt x="3544" y="4457"/>
                    <a:pt x="2601" y="4128"/>
                    <a:pt x="1809" y="3511"/>
                  </a:cubicBezTo>
                  <a:close/>
                </a:path>
              </a:pathLst>
            </a:custGeom>
            <a:gradFill>
              <a:gsLst>
                <a:gs pos="100000">
                  <a:srgbClr val="0090F2"/>
                </a:gs>
                <a:gs pos="0">
                  <a:srgbClr val="00B0F0"/>
                </a:gs>
              </a:gsLst>
              <a:lin ang="5400000" scaled="1"/>
            </a:gradFill>
            <a:ln w="28575" cap="flat">
              <a:gradFill>
                <a:gsLst>
                  <a:gs pos="0">
                    <a:srgbClr val="0090F2"/>
                  </a:gs>
                  <a:gs pos="100000">
                    <a:srgbClr val="00B0F0"/>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zh-CN">
                <a:solidFill>
                  <a:prstClr val="black"/>
                </a:solidFill>
                <a:sym typeface="宋体" panose="02010600030101010101" pitchFamily="2" charset="-122"/>
              </a:endParaRPr>
            </a:p>
          </p:txBody>
        </p:sp>
        <p:sp>
          <p:nvSpPr>
            <p:cNvPr id="15" name="Freeform 6"/>
            <p:cNvSpPr>
              <a:spLocks noChangeArrowheads="1"/>
            </p:cNvSpPr>
            <p:nvPr/>
          </p:nvSpPr>
          <p:spPr bwMode="auto">
            <a:xfrm>
              <a:off x="0" y="0"/>
              <a:ext cx="1193800" cy="1196975"/>
            </a:xfrm>
            <a:custGeom>
              <a:avLst/>
              <a:gdLst>
                <a:gd name="T0" fmla="*/ 986 w 4497"/>
                <a:gd name="T1" fmla="*/ 1809 h 4497"/>
                <a:gd name="T2" fmla="*/ 986 w 4497"/>
                <a:gd name="T3" fmla="*/ 986 h 4497"/>
                <a:gd name="T4" fmla="*/ 1809 w 4497"/>
                <a:gd name="T5" fmla="*/ 986 h 4497"/>
                <a:gd name="T6" fmla="*/ 4497 w 4497"/>
                <a:gd name="T7" fmla="*/ 0 h 4497"/>
                <a:gd name="T8" fmla="*/ 4497 w 4497"/>
                <a:gd name="T9" fmla="*/ 1861 h 4497"/>
                <a:gd name="T10" fmla="*/ 2659 w 4497"/>
                <a:gd name="T11" fmla="*/ 2659 h 4497"/>
                <a:gd name="T12" fmla="*/ 1861 w 4497"/>
                <a:gd name="T13" fmla="*/ 4497 h 4497"/>
                <a:gd name="T14" fmla="*/ 0 w 4497"/>
                <a:gd name="T15" fmla="*/ 4497 h 4497"/>
                <a:gd name="T16" fmla="*/ 986 w 4497"/>
                <a:gd name="T17" fmla="*/ 1809 h 44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7"/>
                <a:gd name="T28" fmla="*/ 0 h 4497"/>
                <a:gd name="T29" fmla="*/ 4497 w 4497"/>
                <a:gd name="T30" fmla="*/ 4497 h 44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7" h="4497">
                  <a:moveTo>
                    <a:pt x="986" y="1809"/>
                  </a:moveTo>
                  <a:lnTo>
                    <a:pt x="986" y="986"/>
                  </a:lnTo>
                  <a:lnTo>
                    <a:pt x="1809" y="986"/>
                  </a:lnTo>
                  <a:cubicBezTo>
                    <a:pt x="2601" y="369"/>
                    <a:pt x="3544" y="40"/>
                    <a:pt x="4497" y="0"/>
                  </a:cubicBezTo>
                  <a:lnTo>
                    <a:pt x="4497" y="1861"/>
                  </a:lnTo>
                  <a:cubicBezTo>
                    <a:pt x="3824" y="1887"/>
                    <a:pt x="3165" y="2152"/>
                    <a:pt x="2659" y="2659"/>
                  </a:cubicBezTo>
                  <a:cubicBezTo>
                    <a:pt x="2152" y="3165"/>
                    <a:pt x="1887" y="3824"/>
                    <a:pt x="1861" y="4497"/>
                  </a:cubicBezTo>
                  <a:lnTo>
                    <a:pt x="0" y="4497"/>
                  </a:lnTo>
                  <a:cubicBezTo>
                    <a:pt x="40" y="3544"/>
                    <a:pt x="369" y="2601"/>
                    <a:pt x="986" y="1809"/>
                  </a:cubicBezTo>
                  <a:close/>
                </a:path>
              </a:pathLst>
            </a:cu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zh-CN">
                <a:solidFill>
                  <a:prstClr val="black"/>
                </a:solidFill>
                <a:sym typeface="宋体" panose="02010600030101010101" pitchFamily="2" charset="-122"/>
              </a:endParaRPr>
            </a:p>
          </p:txBody>
        </p:sp>
        <p:sp>
          <p:nvSpPr>
            <p:cNvPr id="16" name="Freeform 7"/>
            <p:cNvSpPr>
              <a:spLocks noChangeArrowheads="1"/>
            </p:cNvSpPr>
            <p:nvPr/>
          </p:nvSpPr>
          <p:spPr bwMode="auto">
            <a:xfrm>
              <a:off x="1298575" y="1303338"/>
              <a:ext cx="1193800" cy="1198563"/>
            </a:xfrm>
            <a:custGeom>
              <a:avLst/>
              <a:gdLst>
                <a:gd name="T0" fmla="*/ 3511 w 4497"/>
                <a:gd name="T1" fmla="*/ 3511 h 4497"/>
                <a:gd name="T2" fmla="*/ 2687 w 4497"/>
                <a:gd name="T3" fmla="*/ 3511 h 4497"/>
                <a:gd name="T4" fmla="*/ 0 w 4497"/>
                <a:gd name="T5" fmla="*/ 4497 h 4497"/>
                <a:gd name="T6" fmla="*/ 0 w 4497"/>
                <a:gd name="T7" fmla="*/ 2636 h 4497"/>
                <a:gd name="T8" fmla="*/ 1838 w 4497"/>
                <a:gd name="T9" fmla="*/ 1838 h 4497"/>
                <a:gd name="T10" fmla="*/ 2636 w 4497"/>
                <a:gd name="T11" fmla="*/ 0 h 4497"/>
                <a:gd name="T12" fmla="*/ 4497 w 4497"/>
                <a:gd name="T13" fmla="*/ 0 h 4497"/>
                <a:gd name="T14" fmla="*/ 3511 w 4497"/>
                <a:gd name="T15" fmla="*/ 2687 h 4497"/>
                <a:gd name="T16" fmla="*/ 3511 w 4497"/>
                <a:gd name="T17" fmla="*/ 3511 h 44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7"/>
                <a:gd name="T28" fmla="*/ 0 h 4497"/>
                <a:gd name="T29" fmla="*/ 4497 w 4497"/>
                <a:gd name="T30" fmla="*/ 4497 h 44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7" h="4497">
                  <a:moveTo>
                    <a:pt x="3511" y="3511"/>
                  </a:moveTo>
                  <a:lnTo>
                    <a:pt x="2687" y="3511"/>
                  </a:lnTo>
                  <a:cubicBezTo>
                    <a:pt x="1896" y="4128"/>
                    <a:pt x="953" y="4457"/>
                    <a:pt x="0" y="4497"/>
                  </a:cubicBezTo>
                  <a:lnTo>
                    <a:pt x="0" y="2636"/>
                  </a:lnTo>
                  <a:cubicBezTo>
                    <a:pt x="673" y="2610"/>
                    <a:pt x="1332" y="2345"/>
                    <a:pt x="1838" y="1838"/>
                  </a:cubicBezTo>
                  <a:cubicBezTo>
                    <a:pt x="2345" y="1332"/>
                    <a:pt x="2610" y="673"/>
                    <a:pt x="2636" y="0"/>
                  </a:cubicBezTo>
                  <a:lnTo>
                    <a:pt x="4497" y="0"/>
                  </a:lnTo>
                  <a:cubicBezTo>
                    <a:pt x="4457" y="953"/>
                    <a:pt x="4128" y="1896"/>
                    <a:pt x="3511" y="2687"/>
                  </a:cubicBezTo>
                  <a:lnTo>
                    <a:pt x="3511" y="3511"/>
                  </a:lnTo>
                  <a:close/>
                </a:path>
              </a:pathLst>
            </a:cu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zh-CN">
                <a:solidFill>
                  <a:prstClr val="black"/>
                </a:solidFill>
                <a:sym typeface="宋体" panose="02010600030101010101" pitchFamily="2" charset="-122"/>
              </a:endParaRPr>
            </a:p>
          </p:txBody>
        </p:sp>
        <p:sp>
          <p:nvSpPr>
            <p:cNvPr id="17" name="Freeform 8"/>
            <p:cNvSpPr>
              <a:spLocks noChangeArrowheads="1"/>
            </p:cNvSpPr>
            <p:nvPr/>
          </p:nvSpPr>
          <p:spPr bwMode="auto">
            <a:xfrm>
              <a:off x="1298575" y="0"/>
              <a:ext cx="1193800" cy="1196975"/>
            </a:xfrm>
            <a:custGeom>
              <a:avLst/>
              <a:gdLst>
                <a:gd name="T0" fmla="*/ 3511 w 4497"/>
                <a:gd name="T1" fmla="*/ 1809 h 4497"/>
                <a:gd name="T2" fmla="*/ 4497 w 4497"/>
                <a:gd name="T3" fmla="*/ 4497 h 4497"/>
                <a:gd name="T4" fmla="*/ 2624 w 4497"/>
                <a:gd name="T5" fmla="*/ 4497 h 4497"/>
                <a:gd name="T6" fmla="*/ 1776 w 4497"/>
                <a:gd name="T7" fmla="*/ 2721 h 4497"/>
                <a:gd name="T8" fmla="*/ 0 w 4497"/>
                <a:gd name="T9" fmla="*/ 1873 h 4497"/>
                <a:gd name="T10" fmla="*/ 0 w 4497"/>
                <a:gd name="T11" fmla="*/ 0 h 4497"/>
                <a:gd name="T12" fmla="*/ 2687 w 4497"/>
                <a:gd name="T13" fmla="*/ 986 h 4497"/>
                <a:gd name="T14" fmla="*/ 3511 w 4497"/>
                <a:gd name="T15" fmla="*/ 986 h 4497"/>
                <a:gd name="T16" fmla="*/ 3511 w 4497"/>
                <a:gd name="T17" fmla="*/ 1809 h 44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7"/>
                <a:gd name="T28" fmla="*/ 0 h 4497"/>
                <a:gd name="T29" fmla="*/ 4497 w 4497"/>
                <a:gd name="T30" fmla="*/ 4497 h 44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7" h="4497">
                  <a:moveTo>
                    <a:pt x="3511" y="1809"/>
                  </a:moveTo>
                  <a:cubicBezTo>
                    <a:pt x="4128" y="2601"/>
                    <a:pt x="4457" y="3544"/>
                    <a:pt x="4497" y="4497"/>
                  </a:cubicBezTo>
                  <a:lnTo>
                    <a:pt x="2624" y="4497"/>
                  </a:lnTo>
                  <a:cubicBezTo>
                    <a:pt x="2558" y="3853"/>
                    <a:pt x="2275" y="3221"/>
                    <a:pt x="1776" y="2721"/>
                  </a:cubicBezTo>
                  <a:cubicBezTo>
                    <a:pt x="1276" y="2222"/>
                    <a:pt x="644" y="1938"/>
                    <a:pt x="0" y="1873"/>
                  </a:cubicBezTo>
                  <a:lnTo>
                    <a:pt x="0" y="0"/>
                  </a:lnTo>
                  <a:cubicBezTo>
                    <a:pt x="953" y="40"/>
                    <a:pt x="1896" y="369"/>
                    <a:pt x="2687" y="986"/>
                  </a:cubicBezTo>
                  <a:lnTo>
                    <a:pt x="3511" y="986"/>
                  </a:lnTo>
                  <a:lnTo>
                    <a:pt x="3511" y="1809"/>
                  </a:lnTo>
                  <a:close/>
                </a:path>
              </a:pathLst>
            </a:custGeom>
            <a:gradFill>
              <a:gsLst>
                <a:gs pos="100000">
                  <a:srgbClr val="0090F2"/>
                </a:gs>
                <a:gs pos="0">
                  <a:srgbClr val="00B0F0"/>
                </a:gs>
              </a:gsLst>
              <a:lin ang="5400000" scaled="1"/>
            </a:gradFill>
            <a:ln w="28575" cap="flat">
              <a:gradFill>
                <a:gsLst>
                  <a:gs pos="0">
                    <a:srgbClr val="0090F2"/>
                  </a:gs>
                  <a:gs pos="100000">
                    <a:srgbClr val="00B0F0"/>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zh-CN">
                <a:solidFill>
                  <a:prstClr val="black"/>
                </a:solidFill>
                <a:sym typeface="宋体" panose="02010600030101010101" pitchFamily="2" charset="-122"/>
              </a:endParaRPr>
            </a:p>
          </p:txBody>
        </p:sp>
        <p:grpSp>
          <p:nvGrpSpPr>
            <p:cNvPr id="18" name="组合 23"/>
            <p:cNvGrpSpPr/>
            <p:nvPr/>
          </p:nvGrpSpPr>
          <p:grpSpPr bwMode="auto">
            <a:xfrm>
              <a:off x="357555" y="369121"/>
              <a:ext cx="351046" cy="365818"/>
              <a:chOff x="0" y="0"/>
              <a:chExt cx="351046" cy="365818"/>
            </a:xfrm>
          </p:grpSpPr>
          <p:sp>
            <p:nvSpPr>
              <p:cNvPr id="28" name="椭圆 22"/>
              <p:cNvSpPr>
                <a:spLocks noChangeArrowheads="1"/>
              </p:cNvSpPr>
              <p:nvPr/>
            </p:nvSpPr>
            <p:spPr bwMode="auto">
              <a:xfrm>
                <a:off x="0" y="0"/>
                <a:ext cx="351046" cy="35104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sym typeface="宋体" panose="02010600030101010101" pitchFamily="2" charset="-122"/>
                </a:endParaRPr>
              </a:p>
            </p:txBody>
          </p:sp>
          <p:sp>
            <p:nvSpPr>
              <p:cNvPr id="29" name="TextBox 21"/>
              <p:cNvSpPr>
                <a:spLocks noChangeArrowheads="1"/>
              </p:cNvSpPr>
              <p:nvPr/>
            </p:nvSpPr>
            <p:spPr bwMode="auto">
              <a:xfrm>
                <a:off x="103515" y="6246"/>
                <a:ext cx="144016" cy="35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组合 27"/>
            <p:cNvGrpSpPr/>
            <p:nvPr/>
          </p:nvGrpSpPr>
          <p:grpSpPr bwMode="auto">
            <a:xfrm>
              <a:off x="1822251" y="369121"/>
              <a:ext cx="351046" cy="365818"/>
              <a:chOff x="0" y="0"/>
              <a:chExt cx="351046" cy="365818"/>
            </a:xfrm>
          </p:grpSpPr>
          <p:sp>
            <p:nvSpPr>
              <p:cNvPr id="26" name="椭圆 28"/>
              <p:cNvSpPr>
                <a:spLocks noChangeArrowheads="1"/>
              </p:cNvSpPr>
              <p:nvPr/>
            </p:nvSpPr>
            <p:spPr bwMode="auto">
              <a:xfrm>
                <a:off x="0" y="0"/>
                <a:ext cx="351046" cy="35104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sym typeface="宋体" panose="02010600030101010101" pitchFamily="2" charset="-122"/>
                </a:endParaRPr>
              </a:p>
            </p:txBody>
          </p:sp>
          <p:sp>
            <p:nvSpPr>
              <p:cNvPr id="27" name="TextBox 29"/>
              <p:cNvSpPr>
                <a:spLocks noChangeArrowheads="1"/>
              </p:cNvSpPr>
              <p:nvPr/>
            </p:nvSpPr>
            <p:spPr bwMode="auto">
              <a:xfrm>
                <a:off x="103515" y="6246"/>
                <a:ext cx="144016" cy="35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8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8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30"/>
            <p:cNvGrpSpPr/>
            <p:nvPr/>
          </p:nvGrpSpPr>
          <p:grpSpPr bwMode="auto">
            <a:xfrm>
              <a:off x="357555" y="1788286"/>
              <a:ext cx="351046" cy="365818"/>
              <a:chOff x="0" y="0"/>
              <a:chExt cx="351046" cy="365818"/>
            </a:xfrm>
          </p:grpSpPr>
          <p:sp>
            <p:nvSpPr>
              <p:cNvPr id="24" name="椭圆 31"/>
              <p:cNvSpPr>
                <a:spLocks noChangeArrowheads="1"/>
              </p:cNvSpPr>
              <p:nvPr/>
            </p:nvSpPr>
            <p:spPr bwMode="auto">
              <a:xfrm>
                <a:off x="0" y="0"/>
                <a:ext cx="351046" cy="35104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sym typeface="宋体" panose="02010600030101010101" pitchFamily="2" charset="-122"/>
                </a:endParaRPr>
              </a:p>
            </p:txBody>
          </p:sp>
          <p:sp>
            <p:nvSpPr>
              <p:cNvPr id="25" name="TextBox 32"/>
              <p:cNvSpPr>
                <a:spLocks noChangeArrowheads="1"/>
              </p:cNvSpPr>
              <p:nvPr/>
            </p:nvSpPr>
            <p:spPr bwMode="auto">
              <a:xfrm>
                <a:off x="103515" y="6246"/>
                <a:ext cx="144016" cy="35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1" name="组合 33"/>
            <p:cNvGrpSpPr/>
            <p:nvPr/>
          </p:nvGrpSpPr>
          <p:grpSpPr bwMode="auto">
            <a:xfrm>
              <a:off x="1822251" y="1788286"/>
              <a:ext cx="351046" cy="365818"/>
              <a:chOff x="0" y="0"/>
              <a:chExt cx="351046" cy="365818"/>
            </a:xfrm>
          </p:grpSpPr>
          <p:sp>
            <p:nvSpPr>
              <p:cNvPr id="22" name="椭圆 34"/>
              <p:cNvSpPr>
                <a:spLocks noChangeArrowheads="1"/>
              </p:cNvSpPr>
              <p:nvPr/>
            </p:nvSpPr>
            <p:spPr bwMode="auto">
              <a:xfrm>
                <a:off x="0" y="0"/>
                <a:ext cx="351046" cy="35104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sym typeface="宋体" panose="02010600030101010101" pitchFamily="2" charset="-122"/>
                </a:endParaRPr>
              </a:p>
            </p:txBody>
          </p:sp>
          <p:sp>
            <p:nvSpPr>
              <p:cNvPr id="23" name="TextBox 35"/>
              <p:cNvSpPr>
                <a:spLocks noChangeArrowheads="1"/>
              </p:cNvSpPr>
              <p:nvPr/>
            </p:nvSpPr>
            <p:spPr bwMode="auto">
              <a:xfrm>
                <a:off x="103515" y="6246"/>
                <a:ext cx="144016" cy="35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p:cBhvr>
                                        <p:cTn id="9" dur="500"/>
                                        <p:tgtEl>
                                          <p:spTgt spid="8"/>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Effect>
                                      <p:cBhvr>
                                        <p:cTn id="15" dur="1000"/>
                                        <p:tgtEl>
                                          <p:spTgt spid="13"/>
                                        </p:tgtEl>
                                      </p:cBhvr>
                                    </p:animEffect>
                                  </p:childTnLst>
                                </p:cTn>
                              </p:par>
                              <p:par>
                                <p:cTn id="16" presetID="8" presetClass="emph" presetSubtype="0" fill="hold" nodeType="withEffect">
                                  <p:stCondLst>
                                    <p:cond delay="0"/>
                                  </p:stCondLst>
                                  <p:childTnLst>
                                    <p:animRot by="21600000">
                                      <p:cBhvr>
                                        <p:cTn id="17" dur="1000" fill="hold"/>
                                        <p:tgtEl>
                                          <p:spTgt spid="13"/>
                                        </p:tgtEl>
                                        <p:attrNameLst>
                                          <p:attrName>r</p:attrName>
                                        </p:attrNameLst>
                                      </p:cBhvr>
                                    </p:animRo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p:tgtEl>
                                          <p:spTgt spid="7"/>
                                        </p:tgtEl>
                                        <p:attrNameLst>
                                          <p:attrName>ppt_x</p:attrName>
                                        </p:attrNameLst>
                                      </p:cBhvr>
                                      <p:tavLst>
                                        <p:tav tm="0">
                                          <p:val>
                                            <p:strVal val="#ppt_x-#ppt_w*1.125000"/>
                                          </p:val>
                                        </p:tav>
                                        <p:tav tm="100000">
                                          <p:val>
                                            <p:strVal val="#ppt_x"/>
                                          </p:val>
                                        </p:tav>
                                      </p:tavLst>
                                    </p:anim>
                                    <p:animEffect transition="in" filter="wipe(right)">
                                      <p:cBhvr>
                                        <p:cTn id="22" dur="500"/>
                                        <p:tgtEl>
                                          <p:spTgt spid="7"/>
                                        </p:tgtEl>
                                      </p:cBhvr>
                                    </p:animEffect>
                                  </p:childTnLst>
                                </p:cTn>
                              </p:par>
                            </p:childTnLst>
                          </p:cTn>
                        </p:par>
                        <p:par>
                          <p:cTn id="23" fill="hold">
                            <p:stCondLst>
                              <p:cond delay="2000"/>
                            </p:stCondLst>
                            <p:childTnLst>
                              <p:par>
                                <p:cTn id="24" presetID="2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p:cBhvr>
                                        <p:cTn id="26" dur="500"/>
                                        <p:tgtEl>
                                          <p:spTgt spid="9"/>
                                        </p:tgtEl>
                                      </p:cBhvr>
                                    </p:animEffect>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p:tgtEl>
                                          <p:spTgt spid="4"/>
                                        </p:tgtEl>
                                        <p:attrNameLst>
                                          <p:attrName>ppt_x</p:attrName>
                                        </p:attrNameLst>
                                      </p:cBhvr>
                                      <p:tavLst>
                                        <p:tav tm="0">
                                          <p:val>
                                            <p:strVal val="#ppt_x-#ppt_w*1.125000"/>
                                          </p:val>
                                        </p:tav>
                                        <p:tav tm="100000">
                                          <p:val>
                                            <p:strVal val="#ppt_x"/>
                                          </p:val>
                                        </p:tav>
                                      </p:tavLst>
                                    </p:anim>
                                    <p:animEffect transition="in" filter="wipe(right)">
                                      <p:cBhvr>
                                        <p:cTn id="31" dur="500"/>
                                        <p:tgtEl>
                                          <p:spTgt spid="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p:cBhvr>
                                        <p:cTn id="34" dur="500"/>
                                        <p:tgtEl>
                                          <p:spTgt spid="10"/>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p:tgtEl>
                                          <p:spTgt spid="5"/>
                                        </p:tgtEl>
                                        <p:attrNameLst>
                                          <p:attrName>ppt_x</p:attrName>
                                        </p:attrNameLst>
                                      </p:cBhvr>
                                      <p:tavLst>
                                        <p:tav tm="0">
                                          <p:val>
                                            <p:strVal val="#ppt_x-#ppt_w*1.125000"/>
                                          </p:val>
                                        </p:tav>
                                        <p:tav tm="100000">
                                          <p:val>
                                            <p:strVal val="#ppt_x"/>
                                          </p:val>
                                        </p:tav>
                                      </p:tavLst>
                                    </p:anim>
                                    <p:animEffect transition="in" filter="wipe(right)">
                                      <p:cBhvr>
                                        <p:cTn id="39" dur="500"/>
                                        <p:tgtEl>
                                          <p:spTgt spid="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p:cBhvr>
                                        <p:cTn id="42" dur="500"/>
                                        <p:tgtEl>
                                          <p:spTgt spid="11"/>
                                        </p:tgtEl>
                                      </p:cBhvr>
                                    </p:animEffect>
                                  </p:childTnLst>
                                </p:cTn>
                              </p:par>
                            </p:childTnLst>
                          </p:cTn>
                        </p:par>
                        <p:par>
                          <p:cTn id="43" fill="hold">
                            <p:stCondLst>
                              <p:cond delay="3500"/>
                            </p:stCondLst>
                            <p:childTnLst>
                              <p:par>
                                <p:cTn id="44" presetID="12" presetClass="entr" presetSubtype="8"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p:tgtEl>
                                          <p:spTgt spid="6"/>
                                        </p:tgtEl>
                                        <p:attrNameLst>
                                          <p:attrName>ppt_x</p:attrName>
                                        </p:attrNameLst>
                                      </p:cBhvr>
                                      <p:tavLst>
                                        <p:tav tm="0">
                                          <p:val>
                                            <p:strVal val="#ppt_x-#ppt_w*1.125000"/>
                                          </p:val>
                                        </p:tav>
                                        <p:tav tm="100000">
                                          <p:val>
                                            <p:strVal val="#ppt_x"/>
                                          </p:val>
                                        </p:tav>
                                      </p:tavLst>
                                    </p:anim>
                                    <p:animEffect transition="in" filter="wipe(righ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bldLvl="0" autoUpdateAnimBg="0"/>
      <p:bldP spid="9" grpId="0" bldLvl="0" autoUpdateAnimBg="0"/>
      <p:bldP spid="10" grpId="0" bldLvl="0" autoUpdateAnimBg="0"/>
      <p:bldP spid="11" grpId="0" bldLvl="0" autoUpdateAnimBg="0"/>
      <p:bldP spid="12"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sp>
          <p:nvSpPr>
            <p:cNvPr id="11" name="矩形 1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247650" y="176213"/>
              <a:ext cx="11696700" cy="6505575"/>
            </a:xfrm>
            <a:prstGeom prst="roundRect">
              <a:avLst>
                <a:gd name="adj" fmla="val 7004"/>
              </a:avLst>
            </a:prstGeom>
            <a:solidFill>
              <a:srgbClr val="0070C0"/>
            </a:solidFill>
            <a:ln w="12700">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a:off x="247649" y="2343363"/>
              <a:ext cx="11696699" cy="4338426"/>
            </a:xfrm>
            <a:prstGeom prst="roundRect">
              <a:avLst>
                <a:gd name="adj" fmla="val 11215"/>
              </a:avLst>
            </a:prstGeom>
            <a:solidFill>
              <a:schemeClr val="bg1"/>
            </a:solidFill>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7" name="直接连接符 16"/>
            <p:cNvCxnSpPr>
              <a:stCxn id="15" idx="3"/>
              <a:endCxn id="58" idx="0"/>
            </p:cNvCxnSpPr>
            <p:nvPr/>
          </p:nvCxnSpPr>
          <p:spPr>
            <a:xfrm flipH="1">
              <a:off x="1654300" y="2325955"/>
              <a:ext cx="2" cy="3534423"/>
            </a:xfrm>
            <a:prstGeom prst="line">
              <a:avLst/>
            </a:prstGeom>
            <a:solidFill>
              <a:srgbClr val="1570C1"/>
            </a:solidFill>
            <a:ln w="50800">
              <a:solidFill>
                <a:srgbClr val="1570C1"/>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flipV="1">
              <a:off x="1225677" y="2325955"/>
              <a:ext cx="857250" cy="739009"/>
            </a:xfrm>
            <a:prstGeom prst="triangle">
              <a:avLst/>
            </a:prstGeom>
            <a:solidFill>
              <a:srgbClr val="1570C1"/>
            </a:solidFill>
            <a:ln>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355781" y="3352020"/>
              <a:ext cx="597039" cy="597039"/>
            </a:xfrm>
            <a:prstGeom prst="ellipse">
              <a:avLst/>
            </a:prstGeom>
            <a:solidFill>
              <a:srgbClr val="0070C0"/>
            </a:solidFill>
            <a:ln w="2540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355781" y="4606199"/>
              <a:ext cx="597039" cy="597039"/>
            </a:xfrm>
            <a:prstGeom prst="ellipse">
              <a:avLst/>
            </a:prstGeom>
            <a:solidFill>
              <a:srgbClr val="0070C0"/>
            </a:solidFill>
            <a:ln w="2540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形 29" descr="链接"/>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425707" y="3421946"/>
              <a:ext cx="457189" cy="457189"/>
            </a:xfrm>
            <a:prstGeom prst="rect">
              <a:avLst/>
            </a:prstGeom>
          </p:spPr>
        </p:pic>
        <p:pic>
          <p:nvPicPr>
            <p:cNvPr id="32" name="图形 31" descr="电话"/>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5707" y="4679321"/>
              <a:ext cx="457189" cy="457189"/>
            </a:xfrm>
            <a:prstGeom prst="rect">
              <a:avLst/>
            </a:prstGeom>
          </p:spPr>
        </p:pic>
        <p:sp>
          <p:nvSpPr>
            <p:cNvPr id="58" name="椭圆 57"/>
            <p:cNvSpPr/>
            <p:nvPr/>
          </p:nvSpPr>
          <p:spPr>
            <a:xfrm>
              <a:off x="1355780" y="5860378"/>
              <a:ext cx="597039" cy="597039"/>
            </a:xfrm>
            <a:prstGeom prst="ellipse">
              <a:avLst/>
            </a:prstGeom>
            <a:solidFill>
              <a:srgbClr val="0070C0"/>
            </a:solidFill>
            <a:ln w="2540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形 33" descr="标记"/>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25707" y="5941222"/>
              <a:ext cx="457189" cy="457189"/>
            </a:xfrm>
            <a:prstGeom prst="rect">
              <a:avLst/>
            </a:prstGeom>
          </p:spPr>
        </p:pic>
        <p:sp>
          <p:nvSpPr>
            <p:cNvPr id="36" name="矩形 35"/>
            <p:cNvSpPr/>
            <p:nvPr/>
          </p:nvSpPr>
          <p:spPr>
            <a:xfrm>
              <a:off x="2088894" y="5835731"/>
              <a:ext cx="348062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郑州高新区国家</a:t>
              </a:r>
              <a:r>
                <a:rPr lang="en-US" altLang="zh-CN" dirty="0">
                  <a:latin typeface="微软雅黑" panose="020B0503020204020204" pitchFamily="34" charset="-122"/>
                  <a:ea typeface="微软雅黑" panose="020B0503020204020204" pitchFamily="34" charset="-122"/>
                </a:rPr>
                <a:t>863</a:t>
              </a:r>
              <a:r>
                <a:rPr lang="zh-CN" altLang="en-US" dirty="0">
                  <a:latin typeface="微软雅黑" panose="020B0503020204020204" pitchFamily="34" charset="-122"/>
                  <a:ea typeface="微软雅黑" panose="020B0503020204020204" pitchFamily="34" charset="-122"/>
                </a:rPr>
                <a:t>中部软件园</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龙子湖智慧岛</a:t>
              </a:r>
              <a:endParaRPr lang="zh-CN" altLang="en-US" dirty="0"/>
            </a:p>
          </p:txBody>
        </p:sp>
        <p:sp>
          <p:nvSpPr>
            <p:cNvPr id="60" name="矩形 59"/>
            <p:cNvSpPr/>
            <p:nvPr/>
          </p:nvSpPr>
          <p:spPr>
            <a:xfrm>
              <a:off x="2088895" y="4720052"/>
              <a:ext cx="334749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0371-68636863</a:t>
              </a:r>
              <a:endParaRPr lang="zh-CN" altLang="en-US" dirty="0"/>
            </a:p>
          </p:txBody>
        </p:sp>
        <p:sp>
          <p:nvSpPr>
            <p:cNvPr id="61" name="矩形 60"/>
            <p:cNvSpPr/>
            <p:nvPr/>
          </p:nvSpPr>
          <p:spPr>
            <a:xfrm>
              <a:off x="2088894" y="3465873"/>
              <a:ext cx="334749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http://www.863soft.com/cn/</a:t>
              </a:r>
              <a:endParaRPr lang="zh-CN" altLang="en-US" dirty="0"/>
            </a:p>
          </p:txBody>
        </p:sp>
        <p:sp>
          <p:nvSpPr>
            <p:cNvPr id="38" name="文本框 37"/>
            <p:cNvSpPr txBox="1"/>
            <p:nvPr/>
          </p:nvSpPr>
          <p:spPr>
            <a:xfrm>
              <a:off x="1097915" y="1078865"/>
              <a:ext cx="3728720" cy="1014730"/>
            </a:xfrm>
            <a:prstGeom prst="rect">
              <a:avLst/>
            </a:prstGeom>
            <a:noFill/>
          </p:spPr>
          <p:txBody>
            <a:bodyPr wrap="square"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endParaRPr lang="zh-CN" altLang="en-US" sz="6000" dirty="0">
                <a:solidFill>
                  <a:schemeClr val="bg1"/>
                </a:solidFill>
                <a:latin typeface="微软雅黑" panose="020B0503020204020204" pitchFamily="34" charset="-122"/>
                <a:ea typeface="微软雅黑" panose="020B0503020204020204" pitchFamily="34" charset="-122"/>
              </a:endParaRPr>
            </a:p>
          </p:txBody>
        </p:sp>
        <p:pic>
          <p:nvPicPr>
            <p:cNvPr id="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6258" y="3421946"/>
              <a:ext cx="2668401" cy="26684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6095996" y="471968"/>
              <a:ext cx="5117173" cy="1871395"/>
              <a:chOff x="6095996" y="471968"/>
              <a:chExt cx="5117173" cy="1871395"/>
            </a:xfrm>
          </p:grpSpPr>
          <p:pic>
            <p:nvPicPr>
              <p:cNvPr id="51" name="图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0709" y="722843"/>
                <a:ext cx="3172460" cy="1620520"/>
              </a:xfrm>
              <a:prstGeom prst="rect">
                <a:avLst/>
              </a:prstGeom>
            </p:spPr>
          </p:pic>
          <p:pic>
            <p:nvPicPr>
              <p:cNvPr id="74" name="图片 7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a:xfrm>
                <a:off x="6095996" y="471968"/>
                <a:ext cx="1560063" cy="1621575"/>
              </a:xfrm>
              <a:prstGeom prst="rect">
                <a:avLst/>
              </a:prstGeom>
            </p:spPr>
          </p:pic>
          <p:sp>
            <p:nvSpPr>
              <p:cNvPr id="77" name="矩形 76"/>
              <p:cNvSpPr/>
              <p:nvPr/>
            </p:nvSpPr>
            <p:spPr>
              <a:xfrm>
                <a:off x="7844574" y="1155675"/>
                <a:ext cx="45719" cy="7548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sp>
          <p:nvSpPr>
            <p:cNvPr id="27" name="文本框 26"/>
            <p:cNvSpPr txBox="1"/>
            <p:nvPr/>
          </p:nvSpPr>
          <p:spPr>
            <a:xfrm>
              <a:off x="8506868" y="5941222"/>
              <a:ext cx="3084587"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史经理：</a:t>
              </a:r>
              <a:r>
                <a:rPr lang="en-US" altLang="zh-CN" sz="2000" dirty="0">
                  <a:solidFill>
                    <a:schemeClr val="bg1"/>
                  </a:solidFill>
                  <a:latin typeface="微软雅黑" panose="020B0503020204020204" pitchFamily="34" charset="-122"/>
                  <a:ea typeface="微软雅黑" panose="020B0503020204020204" pitchFamily="34" charset="-122"/>
                </a:rPr>
                <a:t>15936248272</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QQ</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707208853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095996" y="5941222"/>
              <a:ext cx="2161224"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官方微信</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10"/>
          <a:srcRect l="10799" t="25179" r="9878" b="14547"/>
          <a:stretch>
            <a:fillRect/>
          </a:stretch>
        </p:blipFill>
        <p:spPr>
          <a:xfrm>
            <a:off x="9155398" y="3539151"/>
            <a:ext cx="2436057" cy="24607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 y="155576"/>
            <a:ext cx="10515600" cy="1109992"/>
          </a:xfrm>
        </p:spPr>
        <p:txBody>
          <a:bodyPr>
            <a:normAutofit fontScale="90000"/>
          </a:bodyPr>
          <a:lstStyle/>
          <a:p>
            <a:pPr marL="0" indent="0">
              <a:defRPr/>
            </a:pPr>
            <a:r>
              <a:rPr lang="zh-CN" altLang="en-US" dirty="0" smtClean="0">
                <a:latin typeface="+mj-ea"/>
              </a:rPr>
              <a:t>为什么要进行异常处理？</a:t>
            </a:r>
            <a:br>
              <a:rPr lang="zh-CN" altLang="en-US" dirty="0" smtClean="0">
                <a:latin typeface="+mj-ea"/>
              </a:rPr>
            </a:br>
            <a:r>
              <a:rPr lang="zh-CN" altLang="en-US" dirty="0" smtClean="0">
                <a:latin typeface="+mj-ea"/>
              </a:rPr>
              <a:t>异常的反义词：正常</a:t>
            </a:r>
            <a:endParaRPr lang="zh-CN" altLang="en-US" dirty="0" smtClean="0">
              <a:latin typeface="+mj-ea"/>
            </a:endParaRPr>
          </a:p>
        </p:txBody>
      </p:sp>
      <p:sp>
        <p:nvSpPr>
          <p:cNvPr id="14" name="Rectangle 3"/>
          <p:cNvSpPr>
            <a:spLocks noGrp="1" noRot="1" noChangeArrowheads="1"/>
          </p:cNvSpPr>
          <p:nvPr>
            <p:ph idx="1"/>
          </p:nvPr>
        </p:nvSpPr>
        <p:spPr>
          <a:xfrm>
            <a:off x="1242203" y="1664898"/>
            <a:ext cx="8229600" cy="4495800"/>
          </a:xfrm>
        </p:spPr>
        <p:txBody>
          <a:bodyPr/>
          <a:lstStyle/>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对于任何语言的程序设计而言，错误的发生总是不可避免的</a:t>
            </a:r>
            <a:endParaRPr lang="zh-CN" altLang="en-US" dirty="0" smtClean="0">
              <a:latin typeface="楷体_GB2312" pitchFamily="49" charset="-122"/>
              <a:ea typeface="楷体_GB2312" pitchFamily="49" charset="-122"/>
            </a:endParaRPr>
          </a:p>
          <a:p>
            <a:pPr>
              <a:buClr>
                <a:srgbClr val="0070C0"/>
              </a:buClr>
              <a:buFont typeface="Wingdings" panose="05000000000000000000" pitchFamily="2" charset="2"/>
              <a:buChar char="u"/>
            </a:pPr>
            <a:endParaRPr lang="zh-CN" altLang="en-US" dirty="0" smtClean="0">
              <a:latin typeface="楷体_GB2312" pitchFamily="49" charset="-122"/>
              <a:ea typeface="楷体_GB2312" pitchFamily="49" charset="-122"/>
            </a:endParaRPr>
          </a:p>
          <a:p>
            <a:pPr>
              <a:buClr>
                <a:srgbClr val="0070C0"/>
              </a:buClr>
              <a:buFont typeface="Wingdings" panose="05000000000000000000" pitchFamily="2" charset="2"/>
              <a:buChar char="u"/>
            </a:pPr>
            <a:r>
              <a:rPr lang="zh-CN" altLang="en-US" dirty="0" smtClean="0">
                <a:latin typeface="楷体_GB2312" pitchFamily="49" charset="-122"/>
                <a:ea typeface="楷体_GB2312" pitchFamily="49" charset="-122"/>
              </a:rPr>
              <a:t>为了加强程序的健壮性，程序设计时，必须充分考虑错误发生的可能性，并建立相应的处理机制。 </a:t>
            </a:r>
            <a:endParaRPr lang="zh-CN" altLang="en-US"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215" y="66041"/>
            <a:ext cx="10515600" cy="1109992"/>
          </a:xfrm>
        </p:spPr>
        <p:txBody>
          <a:bodyPr>
            <a:normAutofit/>
          </a:bodyPr>
          <a:lstStyle/>
          <a:p>
            <a:pPr marL="0" indent="0">
              <a:defRPr/>
            </a:pPr>
            <a:r>
              <a:rPr lang="zh-CN" altLang="en-US" dirty="0"/>
              <a:t>什么是异常？</a:t>
            </a:r>
            <a:endParaRPr lang="zh-CN" altLang="en-US" dirty="0">
              <a:latin typeface="+mj-ea"/>
            </a:endParaRPr>
          </a:p>
        </p:txBody>
      </p:sp>
      <p:sp>
        <p:nvSpPr>
          <p:cNvPr id="14" name="Rectangle 3"/>
          <p:cNvSpPr>
            <a:spLocks noGrp="1" noRot="1" noChangeArrowheads="1"/>
          </p:cNvSpPr>
          <p:nvPr>
            <p:ph idx="1"/>
          </p:nvPr>
        </p:nvSpPr>
        <p:spPr>
          <a:xfrm>
            <a:off x="1242203" y="1664898"/>
            <a:ext cx="9796698" cy="4495800"/>
          </a:xfrm>
        </p:spPr>
        <p:txBody>
          <a:bodyPr/>
          <a:lstStyle/>
          <a:p>
            <a:pPr>
              <a:buClr>
                <a:srgbClr val="0070C0"/>
              </a:buClr>
              <a:buFont typeface="Wingdings" panose="05000000000000000000" pitchFamily="2" charset="2"/>
              <a:buChar char="u"/>
            </a:pPr>
            <a:r>
              <a:rPr lang="zh-CN" altLang="en-US" dirty="0">
                <a:latin typeface="楷体_GB2312" pitchFamily="49" charset="-122"/>
                <a:ea typeface="楷体_GB2312" pitchFamily="49" charset="-122"/>
              </a:rPr>
              <a:t>异常（</a:t>
            </a:r>
            <a:r>
              <a:rPr lang="en-US" altLang="zh-CN" dirty="0">
                <a:latin typeface="楷体_GB2312" pitchFamily="49" charset="-122"/>
                <a:ea typeface="楷体_GB2312" pitchFamily="49" charset="-122"/>
              </a:rPr>
              <a:t>Exception</a:t>
            </a:r>
            <a:r>
              <a:rPr lang="zh-CN" altLang="en-US" dirty="0">
                <a:latin typeface="楷体_GB2312" pitchFamily="49" charset="-122"/>
                <a:ea typeface="楷体_GB2312" pitchFamily="49" charset="-122"/>
              </a:rPr>
              <a:t>）又称为例外，是指在程序运行过程中发生的非正常事件，这些事件的发生会影响程序的正常执行。如</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0" indent="0">
              <a:buNone/>
            </a:pPr>
            <a:endParaRPr lang="en-US" altLang="zh-CN" dirty="0" smtClean="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a:latin typeface="楷体_GB2312" pitchFamily="49" charset="-122"/>
                <a:ea typeface="楷体_GB2312" pitchFamily="49" charset="-122"/>
              </a:rPr>
              <a:t>进行数学中</a:t>
            </a:r>
            <a:r>
              <a:rPr lang="zh-CN" altLang="en-US" dirty="0">
                <a:ea typeface="楷体_GB2312" pitchFamily="49" charset="-122"/>
              </a:rPr>
              <a:t>“</a:t>
            </a:r>
            <a:r>
              <a:rPr lang="zh-CN" altLang="en-US" dirty="0">
                <a:latin typeface="楷体_GB2312" pitchFamily="49" charset="-122"/>
                <a:ea typeface="楷体_GB2312" pitchFamily="49" charset="-122"/>
              </a:rPr>
              <a:t>无意义</a:t>
            </a:r>
            <a:r>
              <a:rPr lang="zh-CN" altLang="en-US" dirty="0">
                <a:ea typeface="楷体_GB2312" pitchFamily="49" charset="-122"/>
              </a:rPr>
              <a:t>”</a:t>
            </a:r>
            <a:r>
              <a:rPr lang="zh-CN" altLang="en-US" dirty="0">
                <a:latin typeface="楷体_GB2312" pitchFamily="49" charset="-122"/>
                <a:ea typeface="楷体_GB2312" pitchFamily="49" charset="-122"/>
              </a:rPr>
              <a:t>的运算，例如除数为零、对负数求对数平方根等</a:t>
            </a:r>
            <a:endParaRPr lang="zh-CN" altLang="en-US" dirty="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a:latin typeface="楷体_GB2312" pitchFamily="49" charset="-122"/>
                <a:ea typeface="楷体_GB2312" pitchFamily="49" charset="-122"/>
              </a:rPr>
              <a:t>对数组进行操作时，超出了数组的最大下标</a:t>
            </a:r>
            <a:endParaRPr lang="zh-CN" altLang="en-US" dirty="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a:latin typeface="楷体_GB2312" pitchFamily="49" charset="-122"/>
                <a:ea typeface="楷体_GB2312" pitchFamily="49" charset="-122"/>
              </a:rPr>
              <a:t>程序所需进行的</a:t>
            </a:r>
            <a:r>
              <a:rPr lang="en-US" altLang="zh-CN" dirty="0">
                <a:latin typeface="楷体_GB2312" pitchFamily="49" charset="-122"/>
                <a:ea typeface="楷体_GB2312" pitchFamily="49" charset="-122"/>
              </a:rPr>
              <a:t>I/O</a:t>
            </a:r>
            <a:r>
              <a:rPr lang="zh-CN" altLang="en-US" dirty="0">
                <a:latin typeface="楷体_GB2312" pitchFamily="49" charset="-122"/>
                <a:ea typeface="楷体_GB2312" pitchFamily="49" charset="-122"/>
              </a:rPr>
              <a:t>操作不能正常执行，如所需访问的文件不存在</a:t>
            </a:r>
            <a:endParaRPr lang="zh-CN" altLang="en-US" dirty="0">
              <a:latin typeface="楷体_GB2312" pitchFamily="49" charset="-122"/>
              <a:ea typeface="楷体_GB2312" pitchFamily="49" charset="-122"/>
            </a:endParaRPr>
          </a:p>
          <a:p>
            <a:pPr lvl="1">
              <a:buClr>
                <a:srgbClr val="0070C0"/>
              </a:buClr>
              <a:buFont typeface="Wingdings" panose="05000000000000000000" pitchFamily="2" charset="2"/>
              <a:buChar char="Ø"/>
            </a:pPr>
            <a:r>
              <a:rPr lang="zh-CN" altLang="en-US" dirty="0">
                <a:latin typeface="楷体_GB2312" pitchFamily="49" charset="-122"/>
                <a:ea typeface="楷体_GB2312" pitchFamily="49" charset="-122"/>
              </a:rPr>
              <a:t>内存耗尽无法进行类的实例化</a:t>
            </a:r>
            <a:endParaRPr lang="zh-CN" altLang="en-US" dirty="0">
              <a:latin typeface="楷体_GB2312" pitchFamily="49" charset="-122"/>
              <a:ea typeface="楷体_GB2312" pitchFamily="49" charset="-122"/>
            </a:endParaRPr>
          </a:p>
          <a:p>
            <a:pPr lvl="1">
              <a:buClr>
                <a:srgbClr val="0070C0"/>
              </a:buClr>
              <a:buFont typeface="Wingdings" panose="05000000000000000000" pitchFamily="2" charset="2"/>
              <a:buChar char="Ø"/>
            </a:pPr>
            <a:r>
              <a:rPr lang="en-US" altLang="zh-CN" dirty="0">
                <a:latin typeface="楷体_GB2312" pitchFamily="49" charset="-122"/>
                <a:ea typeface="楷体_GB2312" pitchFamily="49" charset="-122"/>
              </a:rPr>
              <a:t>JVM</a:t>
            </a:r>
            <a:r>
              <a:rPr lang="zh-CN" altLang="en-US" dirty="0">
                <a:latin typeface="楷体_GB2312" pitchFamily="49" charset="-122"/>
                <a:ea typeface="楷体_GB2312" pitchFamily="49" charset="-122"/>
              </a:rPr>
              <a:t>崩溃</a:t>
            </a:r>
            <a:endParaRPr lang="zh-CN" altLang="en-US" dirty="0">
              <a:latin typeface="楷体_GB2312" pitchFamily="49" charset="-122"/>
              <a:ea typeface="楷体_GB2312" pitchFamily="49" charset="-122"/>
            </a:endParaRPr>
          </a:p>
          <a:p>
            <a:pPr marL="0" indent="0">
              <a:buNone/>
            </a:pPr>
            <a:endParaRPr lang="en-US" altLang="zh-CN"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0" y="0"/>
            <a:ext cx="7425906" cy="930275"/>
          </a:xfrm>
        </p:spPr>
        <p:txBody>
          <a:bodyPr>
            <a:normAutofit/>
          </a:bodyPr>
          <a:lstStyle/>
          <a:p>
            <a:r>
              <a:rPr lang="zh-CN" altLang="en-US" dirty="0" smtClean="0"/>
              <a:t>方法的调用堆栈</a:t>
            </a:r>
            <a:endParaRPr lang="zh-CN" altLang="en-US" dirty="0" smtClean="0"/>
          </a:p>
        </p:txBody>
      </p:sp>
      <p:sp>
        <p:nvSpPr>
          <p:cNvPr id="36867" name="Rectangle 12"/>
          <p:cNvSpPr>
            <a:spLocks noGrp="1" noChangeArrowheads="1"/>
          </p:cNvSpPr>
          <p:nvPr>
            <p:ph idx="1"/>
          </p:nvPr>
        </p:nvSpPr>
        <p:spPr>
          <a:xfrm>
            <a:off x="402167" y="4473575"/>
            <a:ext cx="11387667" cy="1549400"/>
          </a:xfrm>
        </p:spPr>
        <p:txBody>
          <a:bodyPr/>
          <a:lstStyle/>
          <a:p>
            <a:pPr>
              <a:lnSpc>
                <a:spcPct val="80000"/>
              </a:lnSpc>
              <a:buClr>
                <a:srgbClr val="0070C0"/>
              </a:buClr>
              <a:buFont typeface="Wingdings" panose="05000000000000000000" pitchFamily="2" charset="2"/>
              <a:buChar char="Ø"/>
            </a:pPr>
            <a:r>
              <a:rPr lang="en-US" altLang="zh-CN" sz="2800" dirty="0" smtClean="0">
                <a:latin typeface="楷体_GB2312" pitchFamily="49" charset="-122"/>
                <a:ea typeface="楷体_GB2312" pitchFamily="49" charset="-122"/>
              </a:rPr>
              <a:t>Java</a:t>
            </a:r>
            <a:r>
              <a:rPr lang="zh-CN" altLang="en-US" sz="2800" dirty="0" smtClean="0">
                <a:latin typeface="楷体_GB2312" pitchFamily="49" charset="-122"/>
                <a:ea typeface="楷体_GB2312" pitchFamily="49" charset="-122"/>
              </a:rPr>
              <a:t>程序在执行的过程中，形成了一个先进后出的调用堆栈，各方法之间依照调用先后的不同，由先至后的进入调用堆栈，堆栈的最上层即是当前被调用执行的方法。该方法执行完毕后，会将处理器控制权交还给调用他的方法，依此类推。 </a:t>
            </a:r>
            <a:endParaRPr lang="zh-CN" altLang="en-US" sz="2800" dirty="0" smtClean="0">
              <a:latin typeface="楷体_GB2312" pitchFamily="49" charset="-122"/>
              <a:ea typeface="楷体_GB2312" pitchFamily="49" charset="-122"/>
            </a:endParaRPr>
          </a:p>
        </p:txBody>
      </p:sp>
      <p:grpSp>
        <p:nvGrpSpPr>
          <p:cNvPr id="36868" name="Group 3"/>
          <p:cNvGrpSpPr>
            <a:grpSpLocks noChangeAspect="1"/>
          </p:cNvGrpSpPr>
          <p:nvPr/>
        </p:nvGrpSpPr>
        <p:grpSpPr bwMode="auto">
          <a:xfrm>
            <a:off x="3149600" y="1295400"/>
            <a:ext cx="5689600" cy="3113088"/>
            <a:chOff x="2355" y="11065"/>
            <a:chExt cx="3218" cy="2352"/>
          </a:xfrm>
        </p:grpSpPr>
        <p:sp>
          <p:nvSpPr>
            <p:cNvPr id="36869" name="AutoShape 4"/>
            <p:cNvSpPr>
              <a:spLocks noChangeAspect="1" noChangeArrowheads="1"/>
            </p:cNvSpPr>
            <p:nvPr/>
          </p:nvSpPr>
          <p:spPr bwMode="auto">
            <a:xfrm>
              <a:off x="2355" y="11065"/>
              <a:ext cx="3218"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zh-CN" altLang="en-US" b="0"/>
            </a:p>
          </p:txBody>
        </p:sp>
        <p:grpSp>
          <p:nvGrpSpPr>
            <p:cNvPr id="36870" name="Group 5"/>
            <p:cNvGrpSpPr/>
            <p:nvPr/>
          </p:nvGrpSpPr>
          <p:grpSpPr bwMode="auto">
            <a:xfrm>
              <a:off x="3229" y="11359"/>
              <a:ext cx="1667" cy="1911"/>
              <a:chOff x="4368" y="1968"/>
              <a:chExt cx="912" cy="1158"/>
            </a:xfrm>
          </p:grpSpPr>
          <p:sp>
            <p:nvSpPr>
              <p:cNvPr id="36873" name="Text Box 6"/>
              <p:cNvSpPr txBox="1">
                <a:spLocks noChangeArrowheads="1"/>
              </p:cNvSpPr>
              <p:nvPr/>
            </p:nvSpPr>
            <p:spPr bwMode="auto">
              <a:xfrm>
                <a:off x="4368" y="2832"/>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2000" b="0">
                    <a:latin typeface="黑体" panose="02010609060101010101" pitchFamily="49" charset="-122"/>
                    <a:ea typeface="黑体" panose="02010609060101010101" pitchFamily="49" charset="-122"/>
                  </a:rPr>
                  <a:t>main()</a:t>
                </a:r>
                <a:endParaRPr lang="en-US" altLang="zh-CN" sz="2000" b="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a:latin typeface="Arial" panose="020B0604020202020204" pitchFamily="34" charset="0"/>
                </a:endParaRPr>
              </a:p>
            </p:txBody>
          </p:sp>
          <p:sp>
            <p:nvSpPr>
              <p:cNvPr id="36874" name="Text Box 7"/>
              <p:cNvSpPr txBox="1">
                <a:spLocks noChangeArrowheads="1"/>
              </p:cNvSpPr>
              <p:nvPr/>
            </p:nvSpPr>
            <p:spPr bwMode="auto">
              <a:xfrm>
                <a:off x="4368" y="2544"/>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2000" b="0">
                    <a:latin typeface="黑体" panose="02010609060101010101" pitchFamily="49" charset="-122"/>
                    <a:ea typeface="黑体" panose="02010609060101010101" pitchFamily="49" charset="-122"/>
                  </a:rPr>
                  <a:t>methodA()</a:t>
                </a:r>
                <a:endParaRPr lang="en-US" altLang="zh-CN" sz="2000" b="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a:latin typeface="Arial" panose="020B0604020202020204" pitchFamily="34" charset="0"/>
                </a:endParaRPr>
              </a:p>
            </p:txBody>
          </p:sp>
          <p:sp>
            <p:nvSpPr>
              <p:cNvPr id="36875" name="Text Box 8"/>
              <p:cNvSpPr txBox="1">
                <a:spLocks noChangeArrowheads="1"/>
              </p:cNvSpPr>
              <p:nvPr/>
            </p:nvSpPr>
            <p:spPr bwMode="auto">
              <a:xfrm>
                <a:off x="4368" y="2256"/>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2000" b="0">
                    <a:latin typeface="黑体" panose="02010609060101010101" pitchFamily="49" charset="-122"/>
                    <a:ea typeface="黑体" panose="02010609060101010101" pitchFamily="49" charset="-122"/>
                  </a:rPr>
                  <a:t>methodB()</a:t>
                </a:r>
                <a:endParaRPr lang="en-US" altLang="zh-CN" sz="2000" b="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a:latin typeface="Arial" panose="020B0604020202020204" pitchFamily="34" charset="0"/>
                </a:endParaRPr>
              </a:p>
            </p:txBody>
          </p:sp>
          <p:sp>
            <p:nvSpPr>
              <p:cNvPr id="36876" name="Text Box 9"/>
              <p:cNvSpPr txBox="1">
                <a:spLocks noChangeArrowheads="1"/>
              </p:cNvSpPr>
              <p:nvPr/>
            </p:nvSpPr>
            <p:spPr bwMode="auto">
              <a:xfrm>
                <a:off x="4368" y="1968"/>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2000" b="0" dirty="0" err="1">
                    <a:latin typeface="黑体" panose="02010609060101010101" pitchFamily="49" charset="-122"/>
                    <a:ea typeface="黑体" panose="02010609060101010101" pitchFamily="49" charset="-122"/>
                  </a:rPr>
                  <a:t>methodC</a:t>
                </a:r>
                <a:r>
                  <a:rPr lang="en-US" altLang="zh-CN" sz="2000" b="0" dirty="0">
                    <a:latin typeface="黑体" panose="02010609060101010101" pitchFamily="49" charset="-122"/>
                    <a:ea typeface="黑体" panose="02010609060101010101" pitchFamily="49" charset="-122"/>
                  </a:rPr>
                  <a:t>()</a:t>
                </a:r>
                <a:endParaRPr lang="en-US" altLang="zh-CN" sz="2000" b="0" dirty="0">
                  <a:latin typeface="Arial" panose="020B0604020202020204" pitchFamily="34" charset="0"/>
                </a:endParaRPr>
              </a:p>
            </p:txBody>
          </p:sp>
        </p:grpSp>
        <p:sp>
          <p:nvSpPr>
            <p:cNvPr id="36871" name="Line 10"/>
            <p:cNvSpPr>
              <a:spLocks noChangeShapeType="1"/>
            </p:cNvSpPr>
            <p:nvPr/>
          </p:nvSpPr>
          <p:spPr bwMode="auto">
            <a:xfrm flipV="1">
              <a:off x="3107" y="11287"/>
              <a:ext cx="0" cy="1986"/>
            </a:xfrm>
            <a:prstGeom prst="line">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6872" name="Text Box 11"/>
            <p:cNvSpPr txBox="1">
              <a:spLocks noChangeArrowheads="1"/>
            </p:cNvSpPr>
            <p:nvPr/>
          </p:nvSpPr>
          <p:spPr bwMode="auto">
            <a:xfrm>
              <a:off x="2355" y="11601"/>
              <a:ext cx="752"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just" eaLnBrk="1" hangingPunct="1">
                <a:buFont typeface="Wingdings" panose="05000000000000000000" pitchFamily="2" charset="2"/>
                <a:buNone/>
              </a:pPr>
              <a:r>
                <a:rPr lang="zh-CN" altLang="en-US" sz="2000" b="0">
                  <a:solidFill>
                    <a:srgbClr val="000000"/>
                  </a:solidFill>
                  <a:latin typeface="黑体" panose="02010609060101010101" pitchFamily="49" charset="-122"/>
                  <a:ea typeface="黑体" panose="02010609060101010101" pitchFamily="49" charset="-122"/>
                </a:rPr>
                <a:t>调    用</a:t>
              </a:r>
              <a:endParaRPr lang="zh-CN" altLang="en-US" sz="2000" b="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46" y="75565"/>
            <a:ext cx="9099014" cy="930276"/>
          </a:xfrm>
        </p:spPr>
        <p:txBody>
          <a:bodyPr/>
          <a:lstStyle/>
          <a:p>
            <a:r>
              <a:rPr lang="zh-CN" altLang="en-US" dirty="0" smtClean="0"/>
              <a:t>方法调用堆栈中异常对象的传递</a:t>
            </a:r>
            <a:r>
              <a:rPr lang="zh-CN" altLang="en-US" sz="4000" dirty="0" smtClean="0"/>
              <a:t> </a:t>
            </a:r>
            <a:endParaRPr lang="zh-CN" altLang="en-US" sz="4000" dirty="0" smtClean="0"/>
          </a:p>
        </p:txBody>
      </p:sp>
      <p:sp>
        <p:nvSpPr>
          <p:cNvPr id="37891" name="Rectangle 3"/>
          <p:cNvSpPr>
            <a:spLocks noGrp="1" noRot="1" noChangeArrowheads="1"/>
          </p:cNvSpPr>
          <p:nvPr>
            <p:ph idx="1"/>
          </p:nvPr>
        </p:nvSpPr>
        <p:spPr>
          <a:xfrm>
            <a:off x="391151" y="4630030"/>
            <a:ext cx="11387667" cy="1549400"/>
          </a:xfrm>
        </p:spPr>
        <p:txBody>
          <a:bodyPr/>
          <a:lstStyle/>
          <a:p>
            <a:pPr>
              <a:lnSpc>
                <a:spcPct val="80000"/>
              </a:lnSpc>
              <a:buClr>
                <a:srgbClr val="0070C0"/>
              </a:buClr>
              <a:buFont typeface="Wingdings" panose="05000000000000000000" pitchFamily="2" charset="2"/>
              <a:buChar char="Ø"/>
            </a:pPr>
            <a:r>
              <a:rPr lang="zh-CN" altLang="en-US" sz="2400" dirty="0" smtClean="0">
                <a:ea typeface="楷体_GB2312" pitchFamily="49" charset="-122"/>
              </a:rPr>
              <a:t>当某一方法中的一个语句抛出一个异常时，如果该方法中没有处理该异常的语句，那么该方法就会中止执行，并将这个异常传递给堆栈中的下一层方法，直到某一方法中含有处理该异常的语句为止。如果该异常被传递至主方法，而主方法中仍然没有处理该异常的语句，则异常将会被抛至</a:t>
            </a:r>
            <a:r>
              <a:rPr lang="en-US" altLang="zh-CN" sz="2400" dirty="0" smtClean="0">
                <a:ea typeface="楷体_GB2312" pitchFamily="49" charset="-122"/>
              </a:rPr>
              <a:t>JVM</a:t>
            </a:r>
            <a:r>
              <a:rPr lang="zh-CN" altLang="en-US" sz="2400" dirty="0" smtClean="0">
                <a:ea typeface="楷体_GB2312" pitchFamily="49" charset="-122"/>
              </a:rPr>
              <a:t>，程序中断。</a:t>
            </a:r>
            <a:endParaRPr lang="zh-CN" altLang="en-US" sz="2400" dirty="0" smtClean="0">
              <a:ea typeface="楷体_GB2312" pitchFamily="49" charset="-122"/>
            </a:endParaRPr>
          </a:p>
        </p:txBody>
      </p:sp>
      <p:sp>
        <p:nvSpPr>
          <p:cNvPr id="37892" name="AutoShape 4"/>
          <p:cNvSpPr>
            <a:spLocks noChangeAspect="1" noChangeArrowheads="1"/>
          </p:cNvSpPr>
          <p:nvPr/>
        </p:nvSpPr>
        <p:spPr bwMode="auto">
          <a:xfrm>
            <a:off x="1888067" y="1295401"/>
            <a:ext cx="7012516"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endParaRPr lang="zh-CN" altLang="en-US" b="0"/>
          </a:p>
        </p:txBody>
      </p:sp>
      <p:grpSp>
        <p:nvGrpSpPr>
          <p:cNvPr id="37893" name="Group 5"/>
          <p:cNvGrpSpPr/>
          <p:nvPr/>
        </p:nvGrpSpPr>
        <p:grpSpPr bwMode="auto">
          <a:xfrm>
            <a:off x="3706284" y="1409700"/>
            <a:ext cx="3376083" cy="2728912"/>
            <a:chOff x="4368" y="1968"/>
            <a:chExt cx="912" cy="1158"/>
          </a:xfrm>
        </p:grpSpPr>
        <p:sp>
          <p:nvSpPr>
            <p:cNvPr id="37898" name="Text Box 6"/>
            <p:cNvSpPr txBox="1">
              <a:spLocks noChangeArrowheads="1"/>
            </p:cNvSpPr>
            <p:nvPr/>
          </p:nvSpPr>
          <p:spPr bwMode="auto">
            <a:xfrm>
              <a:off x="4368" y="2832"/>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2000" b="0">
                  <a:latin typeface="黑体" panose="02010609060101010101" pitchFamily="49" charset="-122"/>
                  <a:ea typeface="黑体" panose="02010609060101010101" pitchFamily="49" charset="-122"/>
                </a:rPr>
                <a:t>main()</a:t>
              </a:r>
              <a:endParaRPr lang="en-US" altLang="zh-CN" sz="2000" b="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a:latin typeface="Arial" panose="020B0604020202020204" pitchFamily="34" charset="0"/>
              </a:endParaRPr>
            </a:p>
          </p:txBody>
        </p:sp>
        <p:sp>
          <p:nvSpPr>
            <p:cNvPr id="37899" name="Text Box 7"/>
            <p:cNvSpPr txBox="1">
              <a:spLocks noChangeArrowheads="1"/>
            </p:cNvSpPr>
            <p:nvPr/>
          </p:nvSpPr>
          <p:spPr bwMode="auto">
            <a:xfrm>
              <a:off x="4368" y="2544"/>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2000" b="0" dirty="0" err="1">
                  <a:latin typeface="黑体" panose="02010609060101010101" pitchFamily="49" charset="-122"/>
                  <a:ea typeface="黑体" panose="02010609060101010101" pitchFamily="49" charset="-122"/>
                </a:rPr>
                <a:t>methodA</a:t>
              </a:r>
              <a:r>
                <a:rPr lang="en-US" altLang="zh-CN" sz="2000" b="0" dirty="0">
                  <a:latin typeface="黑体" panose="02010609060101010101" pitchFamily="49" charset="-122"/>
                  <a:ea typeface="黑体" panose="02010609060101010101" pitchFamily="49" charset="-122"/>
                </a:rPr>
                <a:t>()</a:t>
              </a:r>
              <a:endParaRPr lang="en-US" altLang="zh-CN" sz="2000" b="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dirty="0">
                <a:latin typeface="Arial" panose="020B0604020202020204" pitchFamily="34" charset="0"/>
              </a:endParaRPr>
            </a:p>
          </p:txBody>
        </p:sp>
        <p:sp>
          <p:nvSpPr>
            <p:cNvPr id="37900" name="Text Box 8"/>
            <p:cNvSpPr txBox="1">
              <a:spLocks noChangeArrowheads="1"/>
            </p:cNvSpPr>
            <p:nvPr/>
          </p:nvSpPr>
          <p:spPr bwMode="auto">
            <a:xfrm>
              <a:off x="4368" y="2256"/>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1800" b="0">
                  <a:latin typeface="Arial" panose="020B0604020202020204" pitchFamily="34" charset="0"/>
                </a:rPr>
                <a:t>method</a:t>
              </a:r>
              <a:r>
                <a:rPr lang="en-US" altLang="zh-CN" sz="2000" b="0">
                  <a:latin typeface="黑体" panose="02010609060101010101" pitchFamily="49" charset="-122"/>
                  <a:ea typeface="黑体" panose="02010609060101010101" pitchFamily="49" charset="-122"/>
                </a:rPr>
                <a:t>B()</a:t>
              </a:r>
              <a:endParaRPr lang="en-US" altLang="zh-CN" sz="2000" b="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a:latin typeface="Arial" panose="020B0604020202020204" pitchFamily="34" charset="0"/>
              </a:endParaRPr>
            </a:p>
          </p:txBody>
        </p:sp>
        <p:sp>
          <p:nvSpPr>
            <p:cNvPr id="37901" name="Text Box 9"/>
            <p:cNvSpPr txBox="1">
              <a:spLocks noChangeArrowheads="1"/>
            </p:cNvSpPr>
            <p:nvPr/>
          </p:nvSpPr>
          <p:spPr bwMode="auto">
            <a:xfrm>
              <a:off x="4368" y="1968"/>
              <a:ext cx="912" cy="29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ctr" eaLnBrk="1" hangingPunct="1">
                <a:buFont typeface="Wingdings" panose="05000000000000000000" pitchFamily="2" charset="2"/>
                <a:buNone/>
              </a:pPr>
              <a:r>
                <a:rPr lang="en-US" altLang="zh-CN" sz="1800" b="0">
                  <a:solidFill>
                    <a:srgbClr val="FF0000"/>
                  </a:solidFill>
                  <a:latin typeface="Arial" panose="020B0604020202020204" pitchFamily="34" charset="0"/>
                </a:rPr>
                <a:t>method</a:t>
              </a:r>
              <a:r>
                <a:rPr lang="en-US" altLang="zh-CN" sz="2000" b="0">
                  <a:solidFill>
                    <a:srgbClr val="FF0000"/>
                  </a:solidFill>
                  <a:latin typeface="黑体" panose="02010609060101010101" pitchFamily="49" charset="-122"/>
                  <a:ea typeface="黑体" panose="02010609060101010101" pitchFamily="49" charset="-122"/>
                </a:rPr>
                <a:t>C()</a:t>
              </a:r>
              <a:endParaRPr lang="en-US" altLang="zh-CN" sz="2000" b="0">
                <a:solidFill>
                  <a:srgbClr val="FF0000"/>
                </a:solidFill>
                <a:latin typeface="黑体" panose="02010609060101010101" pitchFamily="49" charset="-122"/>
                <a:ea typeface="黑体" panose="02010609060101010101" pitchFamily="49" charset="-122"/>
              </a:endParaRPr>
            </a:p>
          </p:txBody>
        </p:sp>
      </p:grpSp>
      <p:sp>
        <p:nvSpPr>
          <p:cNvPr id="37894" name="Line 10"/>
          <p:cNvSpPr>
            <a:spLocks noChangeShapeType="1"/>
          </p:cNvSpPr>
          <p:nvPr/>
        </p:nvSpPr>
        <p:spPr bwMode="auto">
          <a:xfrm flipV="1">
            <a:off x="3556000" y="1295401"/>
            <a:ext cx="0" cy="2835275"/>
          </a:xfrm>
          <a:prstGeom prst="line">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7895" name="Text Box 11"/>
          <p:cNvSpPr txBox="1">
            <a:spLocks noChangeArrowheads="1"/>
          </p:cNvSpPr>
          <p:nvPr/>
        </p:nvSpPr>
        <p:spPr bwMode="auto">
          <a:xfrm>
            <a:off x="1930400" y="1752601"/>
            <a:ext cx="1524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just" eaLnBrk="1" hangingPunct="1">
              <a:buFont typeface="Wingdings" panose="05000000000000000000" pitchFamily="2" charset="2"/>
              <a:buNone/>
            </a:pPr>
            <a:r>
              <a:rPr lang="zh-CN" altLang="en-US" sz="2000" b="0">
                <a:solidFill>
                  <a:srgbClr val="000000"/>
                </a:solidFill>
                <a:latin typeface="黑体" panose="02010609060101010101" pitchFamily="49" charset="-122"/>
                <a:ea typeface="黑体" panose="02010609060101010101" pitchFamily="49" charset="-122"/>
              </a:rPr>
              <a:t>调     用</a:t>
            </a:r>
            <a:endParaRPr lang="zh-CN" altLang="en-US" sz="2000" b="0">
              <a:latin typeface="Arial" panose="020B0604020202020204" pitchFamily="34" charset="0"/>
            </a:endParaRPr>
          </a:p>
        </p:txBody>
      </p:sp>
      <p:sp>
        <p:nvSpPr>
          <p:cNvPr id="37896" name="Line 12"/>
          <p:cNvSpPr>
            <a:spLocks noChangeShapeType="1"/>
          </p:cNvSpPr>
          <p:nvPr/>
        </p:nvSpPr>
        <p:spPr bwMode="auto">
          <a:xfrm flipV="1">
            <a:off x="7404100" y="1409701"/>
            <a:ext cx="2117" cy="2728913"/>
          </a:xfrm>
          <a:prstGeom prst="line">
            <a:avLst/>
          </a:prstGeom>
          <a:noFill/>
          <a:ln w="9525">
            <a:solidFill>
              <a:srgbClr val="000000"/>
            </a:solidFill>
            <a:miter lim="800000"/>
            <a:head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7897" name="Text Box 13"/>
          <p:cNvSpPr txBox="1">
            <a:spLocks noChangeArrowheads="1"/>
          </p:cNvSpPr>
          <p:nvPr/>
        </p:nvSpPr>
        <p:spPr bwMode="auto">
          <a:xfrm>
            <a:off x="7416800" y="1600201"/>
            <a:ext cx="6096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4125" tIns="42062" rIns="84125" bIns="42062"/>
          <a:lstStyle>
            <a:lvl1pPr eaLnBrk="0" hangingPunct="0">
              <a:defRPr sz="2400" b="1">
                <a:solidFill>
                  <a:schemeClr val="tx1"/>
                </a:solidFill>
                <a:latin typeface="Courier New" panose="02070309020205020404" pitchFamily="49" charset="0"/>
                <a:ea typeface="宋体" panose="02010600030101010101" pitchFamily="2" charset="-122"/>
              </a:defRPr>
            </a:lvl1pPr>
            <a:lvl2pPr marL="742950" indent="-285750" eaLnBrk="0" hangingPunct="0">
              <a:defRPr sz="2400" b="1">
                <a:solidFill>
                  <a:schemeClr val="tx1"/>
                </a:solidFill>
                <a:latin typeface="Courier New" panose="02070309020205020404" pitchFamily="49" charset="0"/>
                <a:ea typeface="宋体" panose="02010600030101010101" pitchFamily="2" charset="-122"/>
              </a:defRPr>
            </a:lvl2pPr>
            <a:lvl3pPr marL="1143000" indent="-228600" eaLnBrk="0" hangingPunct="0">
              <a:defRPr sz="2400" b="1">
                <a:solidFill>
                  <a:schemeClr val="tx1"/>
                </a:solidFill>
                <a:latin typeface="Courier New" panose="02070309020205020404" pitchFamily="49" charset="0"/>
                <a:ea typeface="宋体" panose="02010600030101010101" pitchFamily="2" charset="-122"/>
              </a:defRPr>
            </a:lvl3pPr>
            <a:lvl4pPr marL="1600200" indent="-228600" eaLnBrk="0" hangingPunct="0">
              <a:defRPr sz="2400" b="1">
                <a:solidFill>
                  <a:schemeClr val="tx1"/>
                </a:solidFill>
                <a:latin typeface="Courier New" panose="02070309020205020404" pitchFamily="49" charset="0"/>
                <a:ea typeface="宋体" panose="02010600030101010101" pitchFamily="2" charset="-122"/>
              </a:defRPr>
            </a:lvl4pPr>
            <a:lvl5pPr marL="2057400" indent="-228600" eaLnBrk="0" hangingPunct="0">
              <a:defRPr sz="2400"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Courier New" panose="02070309020205020404" pitchFamily="49" charset="0"/>
                <a:ea typeface="宋体" panose="02010600030101010101" pitchFamily="2" charset="-122"/>
              </a:defRPr>
            </a:lvl9pPr>
          </a:lstStyle>
          <a:p>
            <a:pPr algn="just" eaLnBrk="1" hangingPunct="1">
              <a:buFont typeface="Wingdings" panose="05000000000000000000" pitchFamily="2" charset="2"/>
              <a:buNone/>
            </a:pPr>
            <a:r>
              <a:rPr lang="zh-CN" altLang="en-US" sz="2000" b="0">
                <a:solidFill>
                  <a:srgbClr val="000000"/>
                </a:solidFill>
                <a:latin typeface="黑体" panose="02010609060101010101" pitchFamily="49" charset="-122"/>
                <a:ea typeface="黑体" panose="02010609060101010101" pitchFamily="49" charset="-122"/>
              </a:rPr>
              <a:t>传      递</a:t>
            </a:r>
            <a:endParaRPr lang="zh-CN" altLang="en-US" sz="2000" b="0">
              <a:solidFill>
                <a:srgbClr val="000000"/>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000" b="0">
              <a:latin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f60bb958-6d5e-42e2-982c-052d56a784a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12915</Words>
  <Application>WPS 演示</Application>
  <PresentationFormat>宽屏</PresentationFormat>
  <Paragraphs>699</Paragraphs>
  <Slides>56</Slides>
  <Notes>44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56</vt:i4>
      </vt:variant>
    </vt:vector>
  </HeadingPairs>
  <TitlesOfParts>
    <vt:vector size="72" baseType="lpstr">
      <vt:lpstr>Arial</vt:lpstr>
      <vt:lpstr>宋体</vt:lpstr>
      <vt:lpstr>Wingdings</vt:lpstr>
      <vt:lpstr>Calibri</vt:lpstr>
      <vt:lpstr>微软雅黑</vt:lpstr>
      <vt:lpstr>黑体</vt:lpstr>
      <vt:lpstr>方正粗黑宋简体</vt:lpstr>
      <vt:lpstr>楷体_GB2312</vt:lpstr>
      <vt:lpstr>新宋体</vt:lpstr>
      <vt:lpstr>Courier New</vt:lpstr>
      <vt:lpstr>Times New Roman</vt:lpstr>
      <vt:lpstr>Arial Unicode MS</vt:lpstr>
      <vt:lpstr>等线 Light</vt:lpstr>
      <vt:lpstr>等线</vt:lpstr>
      <vt:lpstr>Yu Gothic</vt:lpstr>
      <vt:lpstr>Office 主题​​</vt:lpstr>
      <vt:lpstr>PowerPoint 演示文稿</vt:lpstr>
      <vt:lpstr>修订履历</vt:lpstr>
      <vt:lpstr>异常处理</vt:lpstr>
      <vt:lpstr>PowerPoint 演示文稿</vt:lpstr>
      <vt:lpstr>一、什么是异常</vt:lpstr>
      <vt:lpstr>为什么要进行异常处理？</vt:lpstr>
      <vt:lpstr>什么是异常？</vt:lpstr>
      <vt:lpstr>方法的调用堆栈</vt:lpstr>
      <vt:lpstr>方法调用堆栈中异常对象的传递 </vt:lpstr>
      <vt:lpstr>示例</vt:lpstr>
      <vt:lpstr>抛出异常</vt:lpstr>
      <vt:lpstr>Java中的异常类</vt:lpstr>
      <vt:lpstr>Exception类 </vt:lpstr>
      <vt:lpstr>常见的异常类</vt:lpstr>
      <vt:lpstr>常见的异常类及出现此异常的原因</vt:lpstr>
      <vt:lpstr>常见的异常类及出现此异常的原因</vt:lpstr>
      <vt:lpstr>常见的异常类及出现此异常的原因</vt:lpstr>
      <vt:lpstr>Error类 </vt:lpstr>
      <vt:lpstr>常见的错误类</vt:lpstr>
      <vt:lpstr>检查异常与非检查异常</vt:lpstr>
      <vt:lpstr>异常处理的一般步骤</vt:lpstr>
      <vt:lpstr>二、抛出异常</vt:lpstr>
      <vt:lpstr>抛出异常</vt:lpstr>
      <vt:lpstr>抛出异常</vt:lpstr>
      <vt:lpstr>抛出异常</vt:lpstr>
      <vt:lpstr>抛出异常</vt:lpstr>
      <vt:lpstr>抛出异常</vt:lpstr>
      <vt:lpstr>Throw和Throws的区别</vt:lpstr>
      <vt:lpstr>三、异常捕获</vt:lpstr>
      <vt:lpstr>异常的捕获</vt:lpstr>
      <vt:lpstr>异常的捕获</vt:lpstr>
      <vt:lpstr>异常的捕获</vt:lpstr>
      <vt:lpstr>example</vt:lpstr>
      <vt:lpstr>example</vt:lpstr>
      <vt:lpstr>问题</vt:lpstr>
      <vt:lpstr>四、finally</vt:lpstr>
      <vt:lpstr>finally</vt:lpstr>
      <vt:lpstr>finally</vt:lpstr>
      <vt:lpstr>finally</vt:lpstr>
      <vt:lpstr>Finally和final以及finalize的区别</vt:lpstr>
      <vt:lpstr>问题</vt:lpstr>
      <vt:lpstr>例子</vt:lpstr>
      <vt:lpstr>例子</vt:lpstr>
      <vt:lpstr>声明异常</vt:lpstr>
      <vt:lpstr>创建自己的异常类</vt:lpstr>
      <vt:lpstr>创建自己的异常类</vt:lpstr>
      <vt:lpstr>创建自己的异常类</vt:lpstr>
      <vt:lpstr>创建自己的异常类</vt:lpstr>
      <vt:lpstr>例子</vt:lpstr>
      <vt:lpstr>异常的优点</vt:lpstr>
      <vt:lpstr>说明的问题</vt:lpstr>
      <vt:lpstr>说明的问题</vt:lpstr>
      <vt:lpstr>两段代码的比较</vt:lpstr>
      <vt:lpstr>问题</vt:lpstr>
      <vt:lpstr>要点总结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wangyang</cp:lastModifiedBy>
  <cp:revision>237</cp:revision>
  <dcterms:created xsi:type="dcterms:W3CDTF">2018-04-13T01:34:00Z</dcterms:created>
  <dcterms:modified xsi:type="dcterms:W3CDTF">2022-04-06T08:20:05Z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