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21" r:id="rId3"/>
    <p:sldId id="349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3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21B"/>
    <a:srgbClr val="0C459B"/>
    <a:srgbClr val="CCCACB"/>
    <a:srgbClr val="FF0000"/>
    <a:srgbClr val="203864"/>
    <a:srgbClr val="1570C1"/>
    <a:srgbClr val="074CAA"/>
    <a:srgbClr val="074EAB"/>
    <a:srgbClr val="7CC6EA"/>
    <a:srgbClr val="52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4" d="100"/>
          <a:sy n="34" d="100"/>
        </p:scale>
        <p:origin x="21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784C0-55E6-4A64-9609-965337DF4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B224-E74D-4820-95CF-97B6D60B9B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FA814-688F-4C80-86C6-C573A88A3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" y="0"/>
            <a:ext cx="1627505" cy="91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768" y="182245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0" y="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5400000">
            <a:off x="0" y="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2"/>
          <p:cNvSpPr txBox="1">
            <a:spLocks noChangeArrowheads="1"/>
          </p:cNvSpPr>
          <p:nvPr userDrawn="1"/>
        </p:nvSpPr>
        <p:spPr bwMode="auto">
          <a:xfrm>
            <a:off x="495300" y="400050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 flipV="1">
            <a:off x="8591550" y="325755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5400000" flipH="1" flipV="1">
            <a:off x="9220200" y="388620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2283493" y="1253331"/>
            <a:ext cx="7796463" cy="4351338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  <a:lvl2pPr>
              <a:defRPr b="0">
                <a:solidFill>
                  <a:srgbClr val="0070C0"/>
                </a:solidFill>
              </a:defRPr>
            </a:lvl2pPr>
            <a:lvl3pPr>
              <a:defRPr b="0">
                <a:solidFill>
                  <a:srgbClr val="0070C0"/>
                </a:solidFill>
              </a:defRPr>
            </a:lvl3pPr>
            <a:lvl4pPr>
              <a:defRPr b="0">
                <a:solidFill>
                  <a:srgbClr val="0070C0"/>
                </a:solidFill>
              </a:defRPr>
            </a:lvl4pPr>
            <a:lvl5pPr>
              <a:defRPr b="0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"/>
          <p:cNvGrpSpPr/>
          <p:nvPr userDrawn="1"/>
        </p:nvGrpSpPr>
        <p:grpSpPr bwMode="auto">
          <a:xfrm flipH="1">
            <a:off x="11182350" y="0"/>
            <a:ext cx="1009653" cy="1009650"/>
            <a:chOff x="-11" y="0"/>
            <a:chExt cx="3600461" cy="3600450"/>
          </a:xfrm>
        </p:grpSpPr>
        <p:sp>
          <p:nvSpPr>
            <p:cNvPr id="7" name="直角三角形 6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5400000">
              <a:off x="-12" y="7"/>
              <a:ext cx="2972071" cy="2972069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" name="直角三角形 15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24"/>
          <p:cNvSpPr/>
          <p:nvPr userDrawn="1"/>
        </p:nvSpPr>
        <p:spPr>
          <a:xfrm>
            <a:off x="0" y="1366838"/>
            <a:ext cx="12192000" cy="2198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701800"/>
            <a:ext cx="634047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6283354" y="1988190"/>
            <a:ext cx="4639112" cy="2870827"/>
          </a:xfrm>
          <a:prstGeom prst="rect">
            <a:avLst/>
          </a:prstGeom>
          <a:blipFill>
            <a:blip r:embed="rId3" cstate="print"/>
            <a:srcRect/>
            <a:stretch>
              <a:fillRect t="-5000" b="-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27"/>
          <p:cNvSpPr txBox="1"/>
          <p:nvPr userDrawn="1"/>
        </p:nvSpPr>
        <p:spPr>
          <a:xfrm>
            <a:off x="3049294" y="2119313"/>
            <a:ext cx="184731" cy="72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zh-CN" altLang="en-US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74333" y="1821816"/>
            <a:ext cx="5477221" cy="132556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直角三角形 14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14"/>
          <p:cNvGrpSpPr/>
          <p:nvPr userDrawn="1"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365" y="0"/>
            <a:ext cx="1627505" cy="91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jpeg"/><Relationship Id="rId6" Type="http://schemas.openxmlformats.org/officeDocument/2006/relationships/image" Target="../media/image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286" y="183940"/>
            <a:ext cx="2312006" cy="4575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4430" y="1312545"/>
            <a:ext cx="4799330" cy="2451735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3097123" y="4485181"/>
            <a:ext cx="6354622" cy="777326"/>
          </a:xfrm>
          <a:prstGeom prst="roundRect">
            <a:avLst>
              <a:gd name="adj" fmla="val 50000"/>
            </a:avLst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专注</a:t>
            </a:r>
            <a:r>
              <a:rPr lang="en-US" altLang="zh-CN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r>
              <a:rPr lang="en-US" altLang="zh-CN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zh-CN" altLang="en-US" sz="3600" b="1" spc="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71008" y="3646140"/>
            <a:ext cx="522778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F478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科技</a:t>
            </a:r>
            <a:r>
              <a:rPr lang="zh-CN" altLang="en-US" sz="2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引领未来    </a:t>
            </a:r>
            <a:r>
              <a:rPr lang="zh-CN" altLang="en-US" sz="2000" dirty="0">
                <a:solidFill>
                  <a:srgbClr val="21973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英才 </a:t>
            </a:r>
            <a:r>
              <a:rPr lang="zh-CN" altLang="en-US" sz="2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助力成功</a:t>
            </a:r>
            <a:endParaRPr lang="zh-CN" altLang="en-US" sz="20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匿名内部类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525" y="1444820"/>
            <a:ext cx="1098042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、如果一个内部类在整个操作中只使用一次的话，就可以定义为匿名内部类。匿名内部类也就是没有名字的内部类，这是</a:t>
            </a:r>
            <a:r>
              <a:rPr lang="en-US" altLang="zh-CN" sz="1600" dirty="0"/>
              <a:t>java</a:t>
            </a:r>
            <a:r>
              <a:rPr lang="zh-CN" altLang="en-US" sz="1600" dirty="0"/>
              <a:t>为了方便我们编写程序而设计的一个机制，因为有时候有的内部类只需要创建一个它的对象就可以了，以后再不会用到这个类，这时候使用匿名内部类就比较合适。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、使用场合：简化内部类的使用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、特征：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new</a:t>
            </a:r>
            <a:r>
              <a:rPr lang="zh-CN" altLang="en-US" sz="1600" dirty="0"/>
              <a:t>创建 ，没有具体位置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创建的匿名类，默认继承或实现</a:t>
            </a:r>
            <a:r>
              <a:rPr lang="en-US" altLang="zh-CN" sz="1600" dirty="0"/>
              <a:t>new</a:t>
            </a:r>
            <a:r>
              <a:rPr lang="zh-CN" altLang="en-US" sz="1600" dirty="0"/>
              <a:t>后面的类型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根据使用情况决定是否持有外部类对象引用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内嵌匿名类编译后生成的</a:t>
            </a:r>
            <a:r>
              <a:rPr lang="en-US" altLang="zh-CN" sz="1600" dirty="0"/>
              <a:t>.class</a:t>
            </a:r>
            <a:r>
              <a:rPr lang="zh-CN" altLang="en-US" sz="1600" dirty="0"/>
              <a:t>文件的命名方式是”外部类名称</a:t>
            </a:r>
            <a:r>
              <a:rPr lang="en-US" altLang="zh-CN" sz="1600" dirty="0"/>
              <a:t>$</a:t>
            </a:r>
            <a:r>
              <a:rPr lang="zh-CN" altLang="en-US" sz="1600" dirty="0"/>
              <a:t>编号</a:t>
            </a:r>
            <a:r>
              <a:rPr lang="en-US" altLang="zh-CN" sz="1600" dirty="0"/>
              <a:t>.class”</a:t>
            </a:r>
            <a:r>
              <a:rPr lang="zh-CN" altLang="en-US" sz="1600" dirty="0"/>
              <a:t>，编号为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3…n</a:t>
            </a:r>
            <a:r>
              <a:rPr lang="zh-CN" altLang="en-US" sz="1600" dirty="0"/>
              <a:t>，编号为</a:t>
            </a:r>
            <a:r>
              <a:rPr lang="en-US" altLang="zh-CN" sz="1600" dirty="0"/>
              <a:t>x</a:t>
            </a:r>
            <a:r>
              <a:rPr lang="zh-CN" altLang="en-US" sz="1600" dirty="0"/>
              <a:t>的文件对应的就是第</a:t>
            </a:r>
            <a:r>
              <a:rPr lang="en-US" altLang="zh-CN" sz="1600" dirty="0"/>
              <a:t>x</a:t>
            </a:r>
            <a:r>
              <a:rPr lang="zh-CN" altLang="en-US" sz="1600" dirty="0"/>
              <a:t>个匿名类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匿名内部类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1948" y="1826421"/>
            <a:ext cx="8030844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/>
              <a:t>public interface </a:t>
            </a:r>
            <a:r>
              <a:rPr lang="en-US" altLang="zh-CN" sz="1400" dirty="0" err="1"/>
              <a:t>ICat</a:t>
            </a:r>
            <a:r>
              <a:rPr lang="en-US" altLang="zh-CN" sz="1400" dirty="0"/>
              <a:t> {</a:t>
            </a:r>
            <a:br>
              <a:rPr lang="en-US" altLang="zh-CN" sz="1400" dirty="0"/>
            </a:br>
            <a:r>
              <a:rPr lang="en-US" altLang="zh-CN" sz="1400" dirty="0"/>
              <a:t>    void run();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r>
              <a:rPr lang="en-US" altLang="zh-CN" sz="1400" dirty="0"/>
              <a:t>public class </a:t>
            </a:r>
            <a:r>
              <a:rPr lang="en-US" altLang="zh-CN" sz="1400" dirty="0" err="1"/>
              <a:t>AnonymousTest</a:t>
            </a:r>
            <a:r>
              <a:rPr lang="en-US" altLang="zh-CN" sz="1400" dirty="0"/>
              <a:t> {</a:t>
            </a:r>
            <a:br>
              <a:rPr lang="en-US" altLang="zh-CN" sz="1400" dirty="0"/>
            </a:br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ICat</a:t>
            </a:r>
            <a:r>
              <a:rPr lang="en-US" altLang="zh-CN" sz="1400" dirty="0"/>
              <a:t> cat = new </a:t>
            </a:r>
            <a:r>
              <a:rPr lang="en-US" altLang="zh-CN" sz="1400" dirty="0" err="1"/>
              <a:t>ICat</a:t>
            </a:r>
            <a:r>
              <a:rPr lang="en-US" altLang="zh-CN" sz="1400" dirty="0"/>
              <a:t> () {</a:t>
            </a:r>
            <a:br>
              <a:rPr lang="en-US" altLang="zh-CN" sz="1400" dirty="0"/>
            </a:br>
            <a:r>
              <a:rPr lang="en-US" altLang="zh-CN" sz="1400" dirty="0"/>
              <a:t>            @Override</a:t>
            </a:r>
            <a:br>
              <a:rPr lang="en-US" altLang="zh-CN" sz="1400" dirty="0"/>
            </a:br>
            <a:r>
              <a:rPr lang="en-US" altLang="zh-CN" sz="1400" dirty="0"/>
              <a:t>            public void run() {</a:t>
            </a:r>
            <a:br>
              <a:rPr lang="en-US" altLang="zh-CN" sz="1400" dirty="0"/>
            </a:br>
            <a:r>
              <a:rPr lang="en-US" altLang="zh-CN" sz="1400" dirty="0"/>
              <a:t>          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小猫在跑</a:t>
            </a:r>
            <a:r>
              <a:rPr lang="en-US" altLang="zh-CN" sz="1400" dirty="0"/>
              <a:t>");</a:t>
            </a:r>
            <a:br>
              <a:rPr lang="en-US" altLang="zh-CN" sz="1400" dirty="0"/>
            </a:br>
            <a:r>
              <a:rPr lang="en-US" altLang="zh-CN" sz="1400" dirty="0"/>
              <a:t>            }</a:t>
            </a:r>
            <a:br>
              <a:rPr lang="en-US" altLang="zh-CN" sz="1400" dirty="0"/>
            </a:br>
            <a:r>
              <a:rPr lang="en-US" altLang="zh-CN" sz="1400" dirty="0"/>
              <a:t>        };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cat.run</a:t>
            </a:r>
            <a:r>
              <a:rPr lang="en-US" altLang="zh-CN" sz="1400" dirty="0"/>
              <a:t> 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47650" y="176213"/>
              <a:ext cx="11696700" cy="6505575"/>
            </a:xfrm>
            <a:prstGeom prst="roundRect">
              <a:avLst>
                <a:gd name="adj" fmla="val 7004"/>
              </a:avLst>
            </a:pr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47649" y="2343363"/>
              <a:ext cx="11696699" cy="4338426"/>
            </a:xfrm>
            <a:prstGeom prst="roundRect">
              <a:avLst>
                <a:gd name="adj" fmla="val 11215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15" idx="3"/>
              <a:endCxn id="58" idx="0"/>
            </p:cNvCxnSpPr>
            <p:nvPr/>
          </p:nvCxnSpPr>
          <p:spPr>
            <a:xfrm flipH="1">
              <a:off x="1654300" y="2325955"/>
              <a:ext cx="2" cy="3534423"/>
            </a:xfrm>
            <a:prstGeom prst="line">
              <a:avLst/>
            </a:prstGeom>
            <a:solidFill>
              <a:srgbClr val="1570C1"/>
            </a:solidFill>
            <a:ln w="50800">
              <a:solidFill>
                <a:srgbClr val="1570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 flipV="1">
              <a:off x="1225677" y="2325955"/>
              <a:ext cx="857250" cy="739009"/>
            </a:xfrm>
            <a:prstGeom prst="triangle">
              <a:avLst/>
            </a:prstGeom>
            <a:solidFill>
              <a:srgbClr val="1570C1"/>
            </a:solidFill>
            <a:ln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355781" y="3352020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355781" y="4606199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形 29" descr="链接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425707" y="3421946"/>
              <a:ext cx="457189" cy="457189"/>
            </a:xfrm>
            <a:prstGeom prst="rect">
              <a:avLst/>
            </a:prstGeom>
          </p:spPr>
        </p:pic>
        <p:pic>
          <p:nvPicPr>
            <p:cNvPr id="32" name="图形 31" descr="电话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25707" y="4679321"/>
              <a:ext cx="457189" cy="457189"/>
            </a:xfrm>
            <a:prstGeom prst="rect">
              <a:avLst/>
            </a:prstGeom>
          </p:spPr>
        </p:pic>
        <p:sp>
          <p:nvSpPr>
            <p:cNvPr id="58" name="椭圆 57"/>
            <p:cNvSpPr/>
            <p:nvPr/>
          </p:nvSpPr>
          <p:spPr>
            <a:xfrm>
              <a:off x="1355780" y="5860378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形 33" descr="标记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25707" y="5941222"/>
              <a:ext cx="457189" cy="457189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2088894" y="5835731"/>
              <a:ext cx="34806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郑州高新区国家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863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中部软件园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龙子湖智慧岛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088895" y="4720052"/>
              <a:ext cx="3347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0371-68636863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088894" y="3465873"/>
              <a:ext cx="3347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http://www.863soft.com/cn/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7915" y="1078865"/>
              <a:ext cx="372872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258" y="3421946"/>
              <a:ext cx="2668401" cy="266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6095996" y="471968"/>
              <a:ext cx="5117173" cy="1871395"/>
              <a:chOff x="6095996" y="471968"/>
              <a:chExt cx="5117173" cy="1871395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0709" y="722843"/>
                <a:ext cx="3172460" cy="1620520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095996" y="471968"/>
                <a:ext cx="1560063" cy="1621575"/>
              </a:xfrm>
              <a:prstGeom prst="rect">
                <a:avLst/>
              </a:prstGeom>
            </p:spPr>
          </p:pic>
          <p:sp>
            <p:nvSpPr>
              <p:cNvPr id="77" name="矩形 76"/>
              <p:cNvSpPr/>
              <p:nvPr/>
            </p:nvSpPr>
            <p:spPr>
              <a:xfrm>
                <a:off x="7844574" y="1155675"/>
                <a:ext cx="45719" cy="7548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</a:t>
                </a:r>
                <a:endParaRPr lang="zh-CN" altLang="en-US" dirty="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8506868" y="5941222"/>
              <a:ext cx="3084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史经理：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15936248272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QQ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707208853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5996" y="5941222"/>
              <a:ext cx="2161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官方微信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0"/>
          <a:srcRect l="10799" t="25179" r="9878" b="14547"/>
          <a:stretch>
            <a:fillRect/>
          </a:stretch>
        </p:blipFill>
        <p:spPr>
          <a:xfrm>
            <a:off x="9155398" y="3539151"/>
            <a:ext cx="2436057" cy="2460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修订履历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6031"/>
                <a:gridCol w="1488440"/>
                <a:gridCol w="1854835"/>
                <a:gridCol w="61062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版本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修订内容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/>
                        <a:t>修订者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/>
                        <a:t>修订时间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pff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2020507</a:t>
                      </a:r>
                      <a:endParaRPr lang="en-US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一、</a:t>
            </a:r>
            <a:r>
              <a:rPr lang="zh-CN" altLang="en-US" dirty="0" smtClean="0"/>
              <a:t>内部类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738338" cy="1097280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成员内部类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525" y="1444820"/>
            <a:ext cx="1098042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/>
              <a:t>1</a:t>
            </a:r>
            <a:r>
              <a:rPr lang="zh-CN" altLang="en-US" sz="1600" dirty="0"/>
              <a:t>、成员内部类也叫实例内部类。应用场合：每一个外部类对象都需要一个内部类的实例，内部类离不开外部类存在（相当于心脏对人体）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/>
              <a:t>2</a:t>
            </a:r>
            <a:r>
              <a:rPr lang="zh-CN" altLang="en-US" sz="1600" dirty="0"/>
              <a:t>、成员内部类的特征：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/>
              <a:t>作为外部类的一个成员存在，与外部类的属性、方法并列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/>
              <a:t>成员内部类持有外部类的引用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/>
              <a:t>成员内部类中不能定义</a:t>
            </a:r>
            <a:r>
              <a:rPr lang="en-US" altLang="zh-CN" sz="1600" dirty="0"/>
              <a:t>static</a:t>
            </a:r>
            <a:r>
              <a:rPr lang="zh-CN" altLang="en-US" sz="1600" dirty="0"/>
              <a:t>变量和方法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/>
              <a:t>3</a:t>
            </a:r>
            <a:r>
              <a:rPr lang="zh-CN" altLang="en-US" sz="1600" dirty="0"/>
              <a:t>、使用格式：</a:t>
            </a: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/>
              <a:t>Outer </a:t>
            </a:r>
            <a:r>
              <a:rPr lang="en-US" altLang="zh-CN" sz="1600" dirty="0" err="1"/>
              <a:t>outer</a:t>
            </a:r>
            <a:r>
              <a:rPr lang="en-US" altLang="zh-CN" sz="1600" dirty="0"/>
              <a:t> = new Outer();</a:t>
            </a:r>
            <a:endParaRPr lang="en-US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/>
              <a:t>Outer.Inner</a:t>
            </a:r>
            <a:r>
              <a:rPr lang="en-US" altLang="zh-CN" sz="1600" dirty="0"/>
              <a:t> inner = </a:t>
            </a:r>
            <a:r>
              <a:rPr lang="en-US" altLang="zh-CN" sz="1600" dirty="0" err="1"/>
              <a:t>outer.new</a:t>
            </a:r>
            <a:r>
              <a:rPr lang="en-US" altLang="zh-CN" sz="1600" dirty="0"/>
              <a:t> Inner();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738338" cy="1070282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成员</a:t>
            </a:r>
            <a:r>
              <a:rPr lang="zh-CN" altLang="en-US" sz="4000" dirty="0">
                <a:latin typeface="+mj-ea"/>
                <a:sym typeface="+mn-ea"/>
              </a:rPr>
              <a:t>内部</a:t>
            </a:r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1948" y="1070282"/>
            <a:ext cx="8030844" cy="50475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/>
              <a:t>public class Body {</a:t>
            </a:r>
            <a:br>
              <a:rPr lang="en-US" altLang="zh-CN" sz="1400" dirty="0"/>
            </a:br>
            <a:r>
              <a:rPr lang="en-US" altLang="zh-CN" sz="1400" dirty="0"/>
              <a:t>    String arm;</a:t>
            </a:r>
            <a:br>
              <a:rPr lang="en-US" altLang="zh-CN" sz="1400" dirty="0"/>
            </a:br>
            <a:r>
              <a:rPr lang="en-US" altLang="zh-CN" sz="1400" dirty="0"/>
              <a:t>    String leg;</a:t>
            </a:r>
            <a:br>
              <a:rPr lang="en-US" altLang="zh-CN" sz="1400" dirty="0"/>
            </a:br>
            <a:r>
              <a:rPr lang="en-US" altLang="zh-CN" sz="1400" dirty="0"/>
              <a:t>    String blood;</a:t>
            </a:r>
            <a:br>
              <a:rPr lang="en-US" altLang="zh-CN" sz="1400" dirty="0"/>
            </a:br>
            <a:r>
              <a:rPr lang="en-US" altLang="zh-CN" sz="1400" dirty="0"/>
              <a:t>    public Body(String arm, String leg, String blood)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this.arm</a:t>
            </a:r>
            <a:r>
              <a:rPr lang="en-US" altLang="zh-CN" sz="1400" dirty="0"/>
              <a:t> = arm;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this.leg</a:t>
            </a:r>
            <a:r>
              <a:rPr lang="en-US" altLang="zh-CN" sz="1400" dirty="0"/>
              <a:t> = leg;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this.blood</a:t>
            </a:r>
            <a:r>
              <a:rPr lang="en-US" altLang="zh-CN" sz="1400" dirty="0"/>
              <a:t> = blood;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/>
              <a:t>//</a:t>
            </a:r>
            <a:r>
              <a:rPr lang="zh-CN" altLang="en-US" sz="1400" i="1" dirty="0"/>
              <a:t>内部类</a:t>
            </a:r>
            <a:r>
              <a:rPr lang="en-US" altLang="zh-CN" sz="1400" i="1" dirty="0"/>
              <a:t>Heart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dirty="0"/>
              <a:t>class Heart{</a:t>
            </a:r>
            <a:br>
              <a:rPr lang="en-US" altLang="zh-CN" sz="1400" dirty="0"/>
            </a:br>
            <a:r>
              <a:rPr lang="en-US" altLang="zh-CN" sz="1400" dirty="0"/>
              <a:t>        String name;</a:t>
            </a:r>
            <a:br>
              <a:rPr lang="en-US" altLang="zh-CN" sz="1400" dirty="0"/>
            </a:br>
            <a:r>
              <a:rPr lang="en-US" altLang="zh-CN" sz="1400" dirty="0"/>
              <a:t>        void work() {</a:t>
            </a:r>
            <a:br>
              <a:rPr lang="en-US" altLang="zh-CN" sz="1400" dirty="0"/>
            </a:br>
            <a:r>
              <a:rPr lang="en-US" altLang="zh-CN" sz="1400" dirty="0"/>
              <a:t>            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心脏正在给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arm+leg</a:t>
            </a:r>
            <a:r>
              <a:rPr lang="en-US" altLang="zh-CN" sz="1400" dirty="0"/>
              <a:t>+"</a:t>
            </a:r>
            <a:r>
              <a:rPr lang="zh-CN" altLang="en-US" sz="1400" dirty="0"/>
              <a:t>输</a:t>
            </a:r>
            <a:r>
              <a:rPr lang="en-US" altLang="zh-CN" sz="1400" dirty="0"/>
              <a:t>"+blood);</a:t>
            </a:r>
            <a:br>
              <a:rPr lang="en-US" altLang="zh-CN" sz="1400" dirty="0"/>
            </a:br>
            <a:r>
              <a:rPr lang="en-US" altLang="zh-CN" sz="1400" dirty="0"/>
              <a:t>        }</a:t>
            </a:r>
            <a:br>
              <a:rPr lang="en-US" altLang="zh-CN" sz="1400" dirty="0"/>
            </a:br>
            <a:r>
              <a:rPr lang="en-US" altLang="zh-CN" sz="1400" dirty="0"/>
              <a:t>    };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Body body=new Body("</a:t>
            </a:r>
            <a:r>
              <a:rPr lang="zh-CN" altLang="en-US" sz="1400" dirty="0"/>
              <a:t>两个胳膊</a:t>
            </a:r>
            <a:r>
              <a:rPr lang="en-US" altLang="zh-CN" sz="1400" dirty="0"/>
              <a:t>","</a:t>
            </a:r>
            <a:r>
              <a:rPr lang="zh-CN" altLang="en-US" sz="1400" dirty="0"/>
              <a:t>两条腿</a:t>
            </a:r>
            <a:r>
              <a:rPr lang="en-US" altLang="zh-CN" sz="1400" dirty="0"/>
              <a:t>","</a:t>
            </a:r>
            <a:r>
              <a:rPr lang="zh-CN" altLang="en-US" sz="1400" dirty="0"/>
              <a:t>血</a:t>
            </a:r>
            <a:r>
              <a:rPr lang="en-US" altLang="zh-CN" sz="1400" dirty="0"/>
              <a:t>");</a:t>
            </a:r>
            <a:br>
              <a:rPr lang="en-US" altLang="zh-CN" sz="1400" dirty="0"/>
            </a:b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Body.Heart</a:t>
            </a:r>
            <a:r>
              <a:rPr lang="en-US" altLang="zh-CN" sz="1400" dirty="0" smtClean="0"/>
              <a:t>  heart=</a:t>
            </a:r>
            <a:r>
              <a:rPr lang="en-US" altLang="zh-CN" sz="1400" dirty="0" err="1" smtClean="0"/>
              <a:t>body.new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Heart();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 smtClean="0"/>
              <a:t>heart.work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665" y="1141730"/>
            <a:ext cx="3314700" cy="3924300"/>
          </a:xfrm>
          <a:prstGeom prst="rect">
            <a:avLst/>
          </a:prstGeom>
        </p:spPr>
      </p:pic>
      <p:sp>
        <p:nvSpPr>
          <p:cNvPr id="4" name="流程图: 资料带 3"/>
          <p:cNvSpPr/>
          <p:nvPr/>
        </p:nvSpPr>
        <p:spPr>
          <a:xfrm>
            <a:off x="6938645" y="5450840"/>
            <a:ext cx="3565525" cy="70929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同名变量注意调用方式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85" y="2752090"/>
            <a:ext cx="885825" cy="8286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0168890" y="3064510"/>
            <a:ext cx="42164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静态内部类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525" y="1444820"/>
            <a:ext cx="1098042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、内部类如果使用</a:t>
            </a:r>
            <a:r>
              <a:rPr lang="en-US" altLang="zh-CN" sz="1600" dirty="0"/>
              <a:t>static</a:t>
            </a:r>
            <a:r>
              <a:rPr lang="zh-CN" altLang="en-US" sz="1600" dirty="0"/>
              <a:t>声明，则此内部类就称为静态内部类。（其实也相当于外部类）可以通过外部类 </a:t>
            </a:r>
            <a:r>
              <a:rPr lang="en-US" altLang="zh-CN" sz="1600" dirty="0"/>
              <a:t>. </a:t>
            </a:r>
            <a:r>
              <a:rPr lang="zh-CN" altLang="en-US" sz="1600" dirty="0"/>
              <a:t>内部类来访问。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、静态内部类使用场合：内部类不需要外部类的实例（注意区分成员内部类），静态内部类存在仅仅为外部类提供服务或者逻辑上属于外部类，且逻辑上可以单独存在。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、静态内部类的特征：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静态内部类不会持有外部类的引用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静态内部类可以访问外部的静态变量，如果访问外部类的成员变量必须通过外部类的实例访问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使用格式：</a:t>
            </a:r>
            <a:r>
              <a:rPr lang="en-US" altLang="zh-CN" sz="1600" dirty="0" err="1" smtClean="0"/>
              <a:t>Outer.Inner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inner = new </a:t>
            </a:r>
            <a:r>
              <a:rPr lang="en-US" altLang="zh-CN" sz="1600" dirty="0" err="1"/>
              <a:t>Outer.Inner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静态内部类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1948" y="1070282"/>
            <a:ext cx="8030844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/>
              <a:t>public class Company {</a:t>
            </a:r>
            <a:br>
              <a:rPr lang="en-US" altLang="zh-CN" sz="1400" dirty="0"/>
            </a:br>
            <a:r>
              <a:rPr lang="en-US" altLang="zh-CN" sz="1400" dirty="0"/>
              <a:t>    String </a:t>
            </a:r>
            <a:r>
              <a:rPr lang="en-US" altLang="zh-CN" sz="1400" dirty="0" err="1"/>
              <a:t>companyNam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    static String </a:t>
            </a:r>
            <a:r>
              <a:rPr lang="en-US" altLang="zh-CN" sz="1400" i="1" dirty="0"/>
              <a:t>country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    static class Clear{</a:t>
            </a:r>
            <a:br>
              <a:rPr lang="en-US" altLang="zh-CN" sz="1400" dirty="0"/>
            </a:br>
            <a:r>
              <a:rPr lang="en-US" altLang="zh-CN" sz="1400" dirty="0"/>
              <a:t>        String name;</a:t>
            </a:r>
            <a:br>
              <a:rPr lang="en-US" altLang="zh-CN" sz="1400" dirty="0"/>
            </a:br>
            <a:r>
              <a:rPr lang="en-US" altLang="zh-CN" sz="1400" dirty="0"/>
              <a:t>        public Clear() {</a:t>
            </a:r>
            <a:br>
              <a:rPr lang="en-US" altLang="zh-CN" sz="1400" dirty="0"/>
            </a:br>
            <a:r>
              <a:rPr lang="en-US" altLang="zh-CN" sz="1400" dirty="0"/>
              <a:t>            </a:t>
            </a:r>
            <a:r>
              <a:rPr lang="en-US" altLang="zh-CN" sz="1400" i="1" dirty="0"/>
              <a:t>// TODO Auto-generated constructor stub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    public Clear(String name) {</a:t>
            </a:r>
            <a:br>
              <a:rPr lang="en-US" altLang="zh-CN" sz="1400" dirty="0"/>
            </a:br>
            <a:r>
              <a:rPr lang="en-US" altLang="zh-CN" sz="1400" dirty="0"/>
              <a:t>            super();</a:t>
            </a:r>
            <a:br>
              <a:rPr lang="en-US" altLang="zh-CN" sz="1400" dirty="0"/>
            </a:br>
            <a:r>
              <a:rPr lang="en-US" altLang="zh-CN" sz="1400" dirty="0"/>
              <a:t>            this.name = name;</a:t>
            </a:r>
            <a:br>
              <a:rPr lang="en-US" altLang="zh-CN" sz="1400" dirty="0"/>
            </a:br>
            <a:r>
              <a:rPr lang="en-US" altLang="zh-CN" sz="1400" dirty="0"/>
              <a:t>        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    public void work(String name){</a:t>
            </a:r>
            <a:br>
              <a:rPr lang="en-US" altLang="zh-CN" sz="1400" dirty="0"/>
            </a:br>
            <a:r>
              <a:rPr lang="en-US" altLang="zh-CN" sz="1400" dirty="0"/>
              <a:t>            String </a:t>
            </a:r>
            <a:r>
              <a:rPr lang="en-US" altLang="zh-CN" sz="1400" dirty="0" err="1"/>
              <a:t>nameValue</a:t>
            </a:r>
            <a:r>
              <a:rPr lang="en-US" altLang="zh-CN" sz="1400" dirty="0"/>
              <a:t>=new Company().</a:t>
            </a:r>
            <a:r>
              <a:rPr lang="en-US" altLang="zh-CN" sz="1400" dirty="0" err="1"/>
              <a:t>companyNam</a:t>
            </a:r>
            <a:r>
              <a:rPr lang="en-US" altLang="zh-CN" sz="1400" dirty="0"/>
              <a:t>="</a:t>
            </a:r>
            <a:r>
              <a:rPr lang="zh-CN" altLang="en-US" sz="1400" dirty="0"/>
              <a:t>联想</a:t>
            </a:r>
            <a:r>
              <a:rPr lang="en-US" altLang="zh-CN" sz="1400" dirty="0"/>
              <a:t>";</a:t>
            </a:r>
            <a:br>
              <a:rPr lang="en-US" altLang="zh-CN" sz="1400" dirty="0"/>
            </a:br>
            <a:r>
              <a:rPr lang="en-US" altLang="zh-CN" sz="1400" dirty="0"/>
              <a:t>            </a:t>
            </a:r>
            <a:r>
              <a:rPr lang="en-US" altLang="zh-CN" sz="1400" i="1" dirty="0"/>
              <a:t>country</a:t>
            </a:r>
            <a:r>
              <a:rPr lang="en-US" altLang="zh-CN" sz="1400" dirty="0"/>
              <a:t>="</a:t>
            </a:r>
            <a:r>
              <a:rPr lang="zh-CN" altLang="en-US" sz="1400" dirty="0"/>
              <a:t>中国</a:t>
            </a:r>
            <a:r>
              <a:rPr lang="en-US" altLang="zh-CN" sz="1400" dirty="0"/>
              <a:t>";</a:t>
            </a:r>
            <a:br>
              <a:rPr lang="en-US" altLang="zh-CN" sz="1400" dirty="0"/>
            </a:br>
            <a:r>
              <a:rPr lang="en-US" altLang="zh-CN" sz="1400" dirty="0"/>
              <a:t>            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(name+"</a:t>
            </a:r>
            <a:r>
              <a:rPr lang="zh-CN" altLang="en-US" sz="1400" dirty="0"/>
              <a:t>为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nameValue</a:t>
            </a:r>
            <a:r>
              <a:rPr lang="en-US" altLang="zh-CN" sz="1400" dirty="0"/>
              <a:t>+"</a:t>
            </a:r>
            <a:r>
              <a:rPr lang="zh-CN" altLang="en-US" sz="1400" dirty="0"/>
              <a:t>打扫卫生，该公司属于</a:t>
            </a:r>
            <a:r>
              <a:rPr lang="en-US" altLang="zh-CN" sz="1400" dirty="0"/>
              <a:t>"+</a:t>
            </a:r>
            <a:r>
              <a:rPr lang="en-US" altLang="zh-CN" sz="1400" i="1" dirty="0"/>
              <a:t>country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    }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Company.Clear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zcl</a:t>
            </a:r>
            <a:r>
              <a:rPr lang="en-US" altLang="zh-CN" sz="1400" dirty="0"/>
              <a:t>=new </a:t>
            </a:r>
            <a:r>
              <a:rPr lang="en-US" altLang="zh-CN" sz="1400" dirty="0" err="1"/>
              <a:t>Company.Clear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zcl.work</a:t>
            </a:r>
            <a:r>
              <a:rPr lang="en-US" altLang="zh-CN" sz="1400" dirty="0"/>
              <a:t>("</a:t>
            </a:r>
            <a:r>
              <a:rPr lang="zh-CN" altLang="en-US" sz="1400" dirty="0"/>
              <a:t>李四</a:t>
            </a:r>
            <a:r>
              <a:rPr lang="en-US" altLang="zh-CN" sz="1400" dirty="0"/>
              <a:t>");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局部内部类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525" y="1444820"/>
            <a:ext cx="1098042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、局部内部类也叫区域内嵌类，局部内部类与成员内部类类似，不过，区域内嵌类是定义在一个方法中的内嵌类。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、使用场合：如果内部类对象仅仅为外部类的某个方法使用，使用局部内部类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、特征：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用在方法内部，作用范围仅限于该方法中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根据情况决定持有外部类对象引用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不能使用</a:t>
            </a:r>
            <a:r>
              <a:rPr lang="en-US" altLang="zh-CN" sz="1600" dirty="0"/>
              <a:t>private</a:t>
            </a:r>
            <a:r>
              <a:rPr lang="zh-CN" altLang="en-US" sz="1600" dirty="0"/>
              <a:t>，</a:t>
            </a:r>
            <a:r>
              <a:rPr lang="en-US" altLang="zh-CN" sz="1600" dirty="0"/>
              <a:t>protected</a:t>
            </a:r>
            <a:r>
              <a:rPr lang="zh-CN" altLang="en-US" sz="1600" dirty="0"/>
              <a:t>，</a:t>
            </a:r>
            <a:r>
              <a:rPr lang="en-US" altLang="zh-CN" sz="1600" dirty="0"/>
              <a:t>public</a:t>
            </a:r>
            <a:r>
              <a:rPr lang="zh-CN" altLang="en-US" sz="1600" dirty="0"/>
              <a:t>修饰符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不能包含静态成员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38" y="154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latin typeface="+mj-ea"/>
                <a:cs typeface="+mn-cs"/>
                <a:sym typeface="+mn-ea"/>
              </a:rPr>
              <a:t>局部内部类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1948" y="1070282"/>
            <a:ext cx="8030844" cy="5786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/>
              <a:t>public class School {</a:t>
            </a:r>
            <a:br>
              <a:rPr lang="en-US" altLang="zh-CN" sz="1000" dirty="0"/>
            </a:br>
            <a:r>
              <a:rPr lang="en-US" altLang="zh-CN" sz="1000" dirty="0"/>
              <a:t>    String </a:t>
            </a:r>
            <a:r>
              <a:rPr lang="en-US" altLang="zh-CN" sz="1000" dirty="0" err="1"/>
              <a:t>schoolName</a:t>
            </a:r>
            <a:r>
              <a:rPr lang="en-US" altLang="zh-CN" sz="1000" dirty="0"/>
              <a:t>;</a:t>
            </a:r>
            <a:br>
              <a:rPr lang="en-US" altLang="zh-CN" sz="1000" dirty="0"/>
            </a:br>
            <a:r>
              <a:rPr lang="en-US" altLang="zh-CN" sz="1000" dirty="0"/>
              <a:t>    String buss="</a:t>
            </a:r>
            <a:r>
              <a:rPr lang="zh-CN" altLang="en-US" sz="1000" dirty="0"/>
              <a:t>培养人才</a:t>
            </a:r>
            <a:r>
              <a:rPr lang="en-US" altLang="zh-CN" sz="1000" dirty="0"/>
              <a:t>";</a:t>
            </a: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studentNum</a:t>
            </a:r>
            <a:r>
              <a:rPr lang="en-US" altLang="zh-CN" sz="1000" dirty="0"/>
              <a:t>;</a:t>
            </a:r>
            <a:br>
              <a:rPr lang="en-US" altLang="zh-CN" sz="1000" dirty="0"/>
            </a:br>
            <a:r>
              <a:rPr lang="en-US" altLang="zh-CN" sz="1000" dirty="0"/>
              <a:t>    public School(String </a:t>
            </a:r>
            <a:r>
              <a:rPr lang="en-US" altLang="zh-CN" sz="1000" dirty="0" err="1"/>
              <a:t>schoolName</a:t>
            </a:r>
            <a:r>
              <a:rPr lang="en-US" altLang="zh-CN" sz="1000" dirty="0"/>
              <a:t>, String buss, 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studentNum</a:t>
            </a:r>
            <a:r>
              <a:rPr lang="en-US" altLang="zh-CN" sz="1000" dirty="0"/>
              <a:t>) {</a:t>
            </a:r>
            <a:br>
              <a:rPr lang="en-US" altLang="zh-CN" sz="1000" dirty="0"/>
            </a:br>
            <a:r>
              <a:rPr lang="en-US" altLang="zh-CN" sz="1000" dirty="0"/>
              <a:t>        super();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this.schoolName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schoolName</a:t>
            </a:r>
            <a:r>
              <a:rPr lang="en-US" altLang="zh-CN" sz="1000" dirty="0"/>
              <a:t>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this.buss</a:t>
            </a:r>
            <a:r>
              <a:rPr lang="en-US" altLang="zh-CN" sz="1000" dirty="0"/>
              <a:t> = buss;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this.studentNum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studentNum</a:t>
            </a:r>
            <a:r>
              <a:rPr lang="en-US" altLang="zh-CN" sz="1000" dirty="0"/>
              <a:t>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i="1" dirty="0"/>
              <a:t>//</a:t>
            </a:r>
            <a:r>
              <a:rPr lang="zh-CN" altLang="en-US" sz="1000" i="1" dirty="0"/>
              <a:t>宣传</a:t>
            </a:r>
            <a:br>
              <a:rPr lang="zh-CN" altLang="en-US" sz="1000" i="1" dirty="0"/>
            </a:br>
            <a:r>
              <a:rPr lang="zh-CN" altLang="en-US" sz="1000" i="1" dirty="0"/>
              <a:t>    </a:t>
            </a:r>
            <a:r>
              <a:rPr lang="en-US" altLang="zh-CN" sz="1000" dirty="0"/>
              <a:t>public void show(){</a:t>
            </a:r>
            <a:br>
              <a:rPr lang="en-US" altLang="zh-CN" sz="1000" dirty="0"/>
            </a:br>
            <a:r>
              <a:rPr lang="en-US" altLang="zh-CN" sz="1000" dirty="0"/>
              <a:t>        final double </a:t>
            </a:r>
            <a:r>
              <a:rPr lang="en-US" altLang="zh-CN" sz="1000" dirty="0" err="1"/>
              <a:t>tvMoney</a:t>
            </a:r>
            <a:r>
              <a:rPr lang="en-US" altLang="zh-CN" sz="1000" dirty="0"/>
              <a:t>=10000;</a:t>
            </a:r>
            <a:br>
              <a:rPr lang="en-US" altLang="zh-CN" sz="1000" dirty="0"/>
            </a:br>
            <a:r>
              <a:rPr lang="en-US" altLang="zh-CN" sz="1000" dirty="0"/>
              <a:t>        final double </a:t>
            </a:r>
            <a:r>
              <a:rPr lang="en-US" altLang="zh-CN" sz="1000" dirty="0" err="1"/>
              <a:t>netMoney</a:t>
            </a:r>
            <a:r>
              <a:rPr lang="en-US" altLang="zh-CN" sz="1000" dirty="0"/>
              <a:t>=20000;</a:t>
            </a:r>
            <a:br>
              <a:rPr lang="en-US" altLang="zh-CN" sz="1000" dirty="0"/>
            </a:br>
            <a:r>
              <a:rPr lang="en-US" altLang="zh-CN" sz="1000" dirty="0"/>
              <a:t>        class </a:t>
            </a:r>
            <a:r>
              <a:rPr lang="en-US" altLang="zh-CN" sz="1000" dirty="0" err="1"/>
              <a:t>AdverTeam</a:t>
            </a:r>
            <a:r>
              <a:rPr lang="en-US" altLang="zh-CN" sz="1000" dirty="0"/>
              <a:t>{</a:t>
            </a:r>
            <a:br>
              <a:rPr lang="en-US" altLang="zh-CN" sz="1000" dirty="0"/>
            </a:br>
            <a:r>
              <a:rPr lang="en-US" altLang="zh-CN" sz="1000" dirty="0"/>
              <a:t>            String </a:t>
            </a:r>
            <a:r>
              <a:rPr lang="en-US" altLang="zh-CN" sz="1000" dirty="0" err="1"/>
              <a:t>teamName</a:t>
            </a:r>
            <a:r>
              <a:rPr lang="en-US" altLang="zh-CN" sz="1000" dirty="0"/>
              <a:t>="</a:t>
            </a:r>
            <a:r>
              <a:rPr lang="zh-CN" altLang="en-US" sz="1000" dirty="0"/>
              <a:t>李四</a:t>
            </a:r>
            <a:r>
              <a:rPr lang="en-US" altLang="zh-CN" sz="1000" dirty="0"/>
              <a:t>";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i="1" dirty="0"/>
              <a:t>//</a:t>
            </a:r>
            <a:r>
              <a:rPr lang="zh-CN" altLang="en-US" sz="1000" i="1" dirty="0"/>
              <a:t>电视宣传</a:t>
            </a:r>
            <a:br>
              <a:rPr lang="zh-CN" altLang="en-US" sz="1000" i="1" dirty="0"/>
            </a:br>
            <a:r>
              <a:rPr lang="zh-CN" altLang="en-US" sz="1000" i="1" dirty="0"/>
              <a:t>            </a:t>
            </a:r>
            <a:r>
              <a:rPr lang="en-US" altLang="zh-CN" sz="1000" dirty="0"/>
              <a:t>public void </a:t>
            </a:r>
            <a:r>
              <a:rPr lang="en-US" altLang="zh-CN" sz="1000" dirty="0" err="1"/>
              <a:t>tvShow</a:t>
            </a:r>
            <a:r>
              <a:rPr lang="en-US" altLang="zh-CN" sz="1000" dirty="0"/>
              <a:t>(){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System.</a:t>
            </a:r>
            <a:r>
              <a:rPr lang="en-US" altLang="zh-CN" sz="1000" i="1" dirty="0" err="1"/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("</a:t>
            </a:r>
            <a:r>
              <a:rPr lang="zh-CN" altLang="en-US" sz="1000" dirty="0"/>
              <a:t>宣传队是：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teamName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System.</a:t>
            </a:r>
            <a:r>
              <a:rPr lang="en-US" altLang="zh-CN" sz="1000" i="1" dirty="0" err="1"/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("</a:t>
            </a:r>
            <a:r>
              <a:rPr lang="zh-CN" altLang="en-US" sz="1000" dirty="0"/>
              <a:t>这是电视宣传，学校名称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schoolName</a:t>
            </a:r>
            <a:r>
              <a:rPr lang="en-US" altLang="zh-CN" sz="1000" dirty="0"/>
              <a:t>+",</a:t>
            </a:r>
            <a:r>
              <a:rPr lang="zh-CN" altLang="en-US" sz="1000" dirty="0"/>
              <a:t>业务内容：</a:t>
            </a:r>
            <a:r>
              <a:rPr lang="en-US" altLang="zh-CN" sz="1000" dirty="0"/>
              <a:t>"+buss+"</a:t>
            </a:r>
            <a:r>
              <a:rPr lang="zh-CN" altLang="en-US" sz="1000" dirty="0"/>
              <a:t>，学校人数：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studentNum</a:t>
            </a:r>
            <a:r>
              <a:rPr lang="en-US" altLang="zh-CN" sz="1000" dirty="0"/>
              <a:t>+",</a:t>
            </a:r>
            <a:r>
              <a:rPr lang="zh-CN" altLang="en-US" sz="1000" dirty="0"/>
              <a:t>宣传所需费用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tvMoney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         }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i="1" dirty="0"/>
              <a:t>//</a:t>
            </a:r>
            <a:r>
              <a:rPr lang="zh-CN" altLang="en-US" sz="1000" i="1" dirty="0"/>
              <a:t>网络宣传</a:t>
            </a:r>
            <a:br>
              <a:rPr lang="zh-CN" altLang="en-US" sz="1000" i="1" dirty="0"/>
            </a:br>
            <a:r>
              <a:rPr lang="zh-CN" altLang="en-US" sz="1000" i="1" dirty="0"/>
              <a:t>            </a:t>
            </a:r>
            <a:r>
              <a:rPr lang="en-US" altLang="zh-CN" sz="1000" dirty="0"/>
              <a:t>public void </a:t>
            </a:r>
            <a:r>
              <a:rPr lang="en-US" altLang="zh-CN" sz="1000" dirty="0" err="1"/>
              <a:t>netShow</a:t>
            </a:r>
            <a:r>
              <a:rPr lang="en-US" altLang="zh-CN" sz="1000" dirty="0"/>
              <a:t>(){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System.</a:t>
            </a:r>
            <a:r>
              <a:rPr lang="en-US" altLang="zh-CN" sz="1000" i="1" dirty="0" err="1"/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("</a:t>
            </a:r>
            <a:r>
              <a:rPr lang="zh-CN" altLang="en-US" sz="1000" dirty="0"/>
              <a:t>宣传队是：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teamName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System.</a:t>
            </a:r>
            <a:r>
              <a:rPr lang="en-US" altLang="zh-CN" sz="1000" i="1" dirty="0" err="1"/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("</a:t>
            </a:r>
            <a:r>
              <a:rPr lang="zh-CN" altLang="en-US" sz="1000" dirty="0"/>
              <a:t>这是网络宣传，学校名称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schoolName</a:t>
            </a:r>
            <a:r>
              <a:rPr lang="en-US" altLang="zh-CN" sz="1000" dirty="0"/>
              <a:t>+",</a:t>
            </a:r>
            <a:r>
              <a:rPr lang="zh-CN" altLang="en-US" sz="1000" dirty="0"/>
              <a:t>业务内容：</a:t>
            </a:r>
            <a:r>
              <a:rPr lang="en-US" altLang="zh-CN" sz="1000" dirty="0"/>
              <a:t>"+buss+"</a:t>
            </a:r>
            <a:r>
              <a:rPr lang="zh-CN" altLang="en-US" sz="1000" dirty="0"/>
              <a:t>，学校人数：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studentNum</a:t>
            </a:r>
            <a:r>
              <a:rPr lang="en-US" altLang="zh-CN" sz="1000" dirty="0"/>
              <a:t>+",</a:t>
            </a:r>
            <a:r>
              <a:rPr lang="zh-CN" altLang="en-US" sz="1000" dirty="0"/>
              <a:t>宣传所需费用</a:t>
            </a:r>
            <a:r>
              <a:rPr lang="en-US" altLang="zh-CN" sz="1000" dirty="0"/>
              <a:t>"+</a:t>
            </a:r>
            <a:r>
              <a:rPr lang="en-US" altLang="zh-CN" sz="1000" dirty="0" err="1"/>
              <a:t>netMoney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         }</a:t>
            </a:r>
            <a:br>
              <a:rPr lang="en-US" altLang="zh-CN" sz="1000" dirty="0"/>
            </a:br>
            <a:r>
              <a:rPr lang="en-US" altLang="zh-CN" sz="1000" dirty="0"/>
              <a:t>        }</a:t>
            </a:r>
            <a:br>
              <a:rPr lang="en-US" altLang="zh-CN" sz="1000" dirty="0"/>
            </a:br>
            <a:r>
              <a:rPr lang="en-US" altLang="zh-CN" sz="1000" dirty="0"/>
              <a:t>        new </a:t>
            </a:r>
            <a:r>
              <a:rPr lang="en-US" altLang="zh-CN" sz="1000" dirty="0" err="1"/>
              <a:t>AdverTeam</a:t>
            </a:r>
            <a:r>
              <a:rPr lang="en-US" altLang="zh-CN" sz="1000" dirty="0"/>
              <a:t>().</a:t>
            </a:r>
            <a:r>
              <a:rPr lang="en-US" altLang="zh-CN" sz="1000" dirty="0" err="1"/>
              <a:t>tvShow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new </a:t>
            </a:r>
            <a:r>
              <a:rPr lang="en-US" altLang="zh-CN" sz="1000" dirty="0" err="1"/>
              <a:t>AdverTeam</a:t>
            </a:r>
            <a:r>
              <a:rPr lang="en-US" altLang="zh-CN" sz="1000" dirty="0"/>
              <a:t>().</a:t>
            </a:r>
            <a:r>
              <a:rPr lang="en-US" altLang="zh-CN" sz="1000" dirty="0" err="1"/>
              <a:t>netShow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r>
              <a:rPr lang="en-US" altLang="zh-CN" sz="1000" dirty="0"/>
              <a:t>    public static void main(String[] </a:t>
            </a:r>
            <a:r>
              <a:rPr lang="en-US" altLang="zh-CN" sz="1000" dirty="0" err="1"/>
              <a:t>args</a:t>
            </a:r>
            <a:r>
              <a:rPr lang="en-US" altLang="zh-CN" sz="1000" dirty="0"/>
              <a:t>) {</a:t>
            </a:r>
            <a:br>
              <a:rPr lang="en-US" altLang="zh-CN" sz="1000" dirty="0"/>
            </a:br>
            <a:r>
              <a:rPr lang="en-US" altLang="zh-CN" sz="1000" dirty="0"/>
              <a:t>        School </a:t>
            </a:r>
            <a:r>
              <a:rPr lang="en-US" altLang="zh-CN" sz="1000" dirty="0" err="1"/>
              <a:t>qinghua</a:t>
            </a:r>
            <a:r>
              <a:rPr lang="en-US" altLang="zh-CN" sz="1000" dirty="0"/>
              <a:t>=new School("</a:t>
            </a:r>
            <a:r>
              <a:rPr lang="zh-CN" altLang="en-US" sz="1000" dirty="0"/>
              <a:t>清华</a:t>
            </a:r>
            <a:r>
              <a:rPr lang="en-US" altLang="zh-CN" sz="1000" dirty="0"/>
              <a:t>","</a:t>
            </a:r>
            <a:r>
              <a:rPr lang="zh-CN" altLang="en-US" sz="1000" dirty="0"/>
              <a:t>互联网培训</a:t>
            </a:r>
            <a:r>
              <a:rPr lang="en-US" altLang="zh-CN" sz="1000" dirty="0"/>
              <a:t>",1000);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qinghua.show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60bb958-6d5e-42e2-982c-052d56a784a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3701</Words>
  <Application>WPS 演示</Application>
  <PresentationFormat>宽屏</PresentationFormat>
  <Paragraphs>119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黑体</vt:lpstr>
      <vt:lpstr>方正粗黑宋简体</vt:lpstr>
      <vt:lpstr>Arial Unicode MS</vt:lpstr>
      <vt:lpstr>等线 Light</vt:lpstr>
      <vt:lpstr>等线</vt:lpstr>
      <vt:lpstr>Office 主题​​</vt:lpstr>
      <vt:lpstr>PowerPoint 演示文稿</vt:lpstr>
      <vt:lpstr>修订履历</vt:lpstr>
      <vt:lpstr>一、内部类</vt:lpstr>
      <vt:lpstr>成员内部类</vt:lpstr>
      <vt:lpstr>成员内部类</vt:lpstr>
      <vt:lpstr>静态内部类</vt:lpstr>
      <vt:lpstr>静态内部类</vt:lpstr>
      <vt:lpstr>局部内部类</vt:lpstr>
      <vt:lpstr>局部内部类</vt:lpstr>
      <vt:lpstr>匿名内部类</vt:lpstr>
      <vt:lpstr>匿名内部类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152</cp:revision>
  <dcterms:created xsi:type="dcterms:W3CDTF">2018-04-13T01:34:00Z</dcterms:created>
  <dcterms:modified xsi:type="dcterms:W3CDTF">2020-08-21T04:03:47Z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