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sldIdLst>
    <p:sldId id="293" r:id="rId2"/>
    <p:sldId id="266" r:id="rId3"/>
    <p:sldId id="296" r:id="rId4"/>
    <p:sldId id="295" r:id="rId5"/>
    <p:sldId id="297" r:id="rId6"/>
    <p:sldId id="299" r:id="rId7"/>
    <p:sldId id="298" r:id="rId8"/>
    <p:sldId id="300" r:id="rId9"/>
    <p:sldId id="302" r:id="rId10"/>
    <p:sldId id="303" r:id="rId11"/>
    <p:sldId id="304" r:id="rId12"/>
    <p:sldId id="307" r:id="rId13"/>
    <p:sldId id="305" r:id="rId14"/>
    <p:sldId id="329" r:id="rId15"/>
    <p:sldId id="308" r:id="rId16"/>
    <p:sldId id="306" r:id="rId17"/>
    <p:sldId id="309" r:id="rId18"/>
    <p:sldId id="310" r:id="rId19"/>
    <p:sldId id="312" r:id="rId20"/>
    <p:sldId id="313" r:id="rId21"/>
    <p:sldId id="314" r:id="rId22"/>
    <p:sldId id="316" r:id="rId23"/>
    <p:sldId id="317" r:id="rId24"/>
    <p:sldId id="319" r:id="rId25"/>
    <p:sldId id="321" r:id="rId26"/>
    <p:sldId id="322" r:id="rId27"/>
    <p:sldId id="323" r:id="rId28"/>
    <p:sldId id="324" r:id="rId29"/>
    <p:sldId id="327" r:id="rId30"/>
    <p:sldId id="325" r:id="rId31"/>
    <p:sldId id="326" r:id="rId32"/>
    <p:sldId id="330" r:id="rId33"/>
    <p:sldId id="332" r:id="rId34"/>
    <p:sldId id="333" r:id="rId35"/>
    <p:sldId id="334" r:id="rId36"/>
    <p:sldId id="335" r:id="rId37"/>
    <p:sldId id="339" r:id="rId38"/>
    <p:sldId id="340" r:id="rId39"/>
    <p:sldId id="341" r:id="rId40"/>
    <p:sldId id="342" r:id="rId41"/>
    <p:sldId id="291" r:id="rId42"/>
    <p:sldId id="343" r:id="rId43"/>
    <p:sldId id="344" r:id="rId44"/>
    <p:sldId id="345" r:id="rId45"/>
    <p:sldId id="347" r:id="rId46"/>
    <p:sldId id="28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22A321"/>
    <a:srgbClr val="CCCC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0" autoAdjust="0"/>
    <p:restoredTop sz="94660"/>
  </p:normalViewPr>
  <p:slideViewPr>
    <p:cSldViewPr snapToGrid="0">
      <p:cViewPr>
        <p:scale>
          <a:sx n="100" d="100"/>
          <a:sy n="10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E982-F3C4-476E-924B-EF7262275124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D640-D063-4B98-8239-70786459A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2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D640-D063-4B98-8239-70786459A9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D640-D063-4B98-8239-70786459A9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3b820bc3_4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3b820bc3_4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3b820bc3_4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3b820bc3_4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84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9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0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9081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2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9C0B-9A15-4A7B-93A5-92F5DFEBD8E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1688-533B-4FFF-B537-F272A5FB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ub.or.kr/aihubdata/data/view.do?currMenu=115&amp;topMenu=100&amp;dataSetSn=543" TargetMode="External"/><Relationship Id="rId2" Type="http://schemas.openxmlformats.org/officeDocument/2006/relationships/hyperlink" Target="https://github.com/tunib-ai/DKTC?tab=readme-ov-file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62F3D4-4E35-652A-9D31-0AD29CF90410}"/>
              </a:ext>
            </a:extLst>
          </p:cNvPr>
          <p:cNvSpPr txBox="1"/>
          <p:nvPr/>
        </p:nvSpPr>
        <p:spPr>
          <a:xfrm>
            <a:off x="412759" y="0"/>
            <a:ext cx="1769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>
                <a:solidFill>
                  <a:srgbClr val="66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scv</a:t>
            </a:r>
            <a:endParaRPr lang="ko-KR" altLang="en-US" sz="8000" b="1" dirty="0">
              <a:solidFill>
                <a:srgbClr val="66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8F577-705B-326E-E41E-636B3C48B6CC}"/>
              </a:ext>
            </a:extLst>
          </p:cNvPr>
          <p:cNvSpPr txBox="1"/>
          <p:nvPr/>
        </p:nvSpPr>
        <p:spPr>
          <a:xfrm>
            <a:off x="3048000" y="2921168"/>
            <a:ext cx="7048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" altLang="ko-KR" sz="6000" b="1" dirty="0">
                <a:solidFill>
                  <a:srgbClr val="6699FF"/>
                </a:solidFill>
                <a:latin typeface="+mj-ea"/>
                <a:ea typeface="+mj-ea"/>
              </a:rPr>
              <a:t>DLThon</a:t>
            </a:r>
            <a:r>
              <a:rPr lang="en-US" altLang="ko" sz="6000" b="1" dirty="0">
                <a:solidFill>
                  <a:srgbClr val="6699FF"/>
                </a:solidFill>
                <a:latin typeface="+mj-ea"/>
                <a:ea typeface="+mj-ea"/>
              </a:rPr>
              <a:t> </a:t>
            </a:r>
            <a:r>
              <a:rPr lang="ko" altLang="ko-KR" sz="6000" b="1" dirty="0">
                <a:solidFill>
                  <a:srgbClr val="6699FF"/>
                </a:solidFill>
                <a:latin typeface="+mj-ea"/>
                <a:ea typeface="+mj-ea"/>
              </a:rPr>
              <a:t>발표자료</a:t>
            </a:r>
            <a:endParaRPr lang="ko-KR" altLang="en-US" sz="6000" b="1" dirty="0">
              <a:solidFill>
                <a:srgbClr val="6699F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4E6A8-FE79-6592-0424-947791B93973}"/>
              </a:ext>
            </a:extLst>
          </p:cNvPr>
          <p:cNvSpPr txBox="1"/>
          <p:nvPr/>
        </p:nvSpPr>
        <p:spPr>
          <a:xfrm>
            <a:off x="412759" y="1173642"/>
            <a:ext cx="2330441" cy="29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66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for computer vision</a:t>
            </a: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87F9B343-2804-0D09-BA37-2B66235E215F}"/>
              </a:ext>
            </a:extLst>
          </p:cNvPr>
          <p:cNvSpPr txBox="1">
            <a:spLocks/>
          </p:cNvSpPr>
          <p:nvPr/>
        </p:nvSpPr>
        <p:spPr>
          <a:xfrm>
            <a:off x="7361283" y="6013323"/>
            <a:ext cx="4655680" cy="70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ko-KR" altLang="en-US" sz="2000" b="1" dirty="0"/>
              <a:t>구성원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이경규 권영찬 이종민 김상호 </a:t>
            </a:r>
          </a:p>
        </p:txBody>
      </p:sp>
    </p:spTree>
    <p:extLst>
      <p:ext uri="{BB962C8B-B14F-4D97-AF65-F5344CB8AC3E}">
        <p14:creationId xmlns:p14="http://schemas.microsoft.com/office/powerpoint/2010/main" val="180231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DA6826-4757-F0AF-8EA5-61ABE37A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9" y="1402236"/>
            <a:ext cx="5868219" cy="192431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BA783DE-81BA-E6BB-CE93-30AC3DD4C703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훈련 데이터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2CD22-C07F-A1D9-A54B-59D47A945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43" y="3851053"/>
            <a:ext cx="5801535" cy="21148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EA196F-DD86-7D9E-D531-188670422129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640DB3B-7BE9-EF0C-7135-4E15882803C5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훈련 데이터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19514-DF3F-4366-A1D7-A59B7407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8" y="1406312"/>
            <a:ext cx="7249537" cy="2133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DAF8F7-67ED-FCA6-6E69-5924AF09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8" y="4034216"/>
            <a:ext cx="4239217" cy="19528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553CA2-4B6D-9197-7BE0-DF4847DDC983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D8E1-9CAD-3A67-F3A1-98D4AE5F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34871"/>
            <a:ext cx="11360800" cy="763600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rgbClr val="6699FF"/>
                </a:solidFill>
              </a:rPr>
              <a:t>EDA</a:t>
            </a:r>
            <a:br>
              <a:rPr lang="en-US" altLang="ko-KR" sz="2500" dirty="0">
                <a:solidFill>
                  <a:srgbClr val="6699FF"/>
                </a:solidFill>
              </a:rPr>
            </a:br>
            <a:br>
              <a:rPr lang="en-US" altLang="ko-KR" sz="2500" dirty="0"/>
            </a:b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F1F3-F5B5-3456-06C4-D66FC33CC1C4}"/>
              </a:ext>
            </a:extLst>
          </p:cNvPr>
          <p:cNvSpPr txBox="1"/>
          <p:nvPr/>
        </p:nvSpPr>
        <p:spPr>
          <a:xfrm>
            <a:off x="3880904" y="3075057"/>
            <a:ext cx="4430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6699FF"/>
                </a:solidFill>
                <a:latin typeface="+mn-ea"/>
              </a:rPr>
              <a:t>일반 대화 데이터</a:t>
            </a:r>
            <a:endParaRPr lang="en-US" altLang="ko-KR" sz="2000" dirty="0">
              <a:solidFill>
                <a:srgbClr val="6699FF"/>
              </a:solidFill>
              <a:latin typeface="+mn-ea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16314CE8-D042-9145-A12A-A33983304A89}"/>
              </a:ext>
            </a:extLst>
          </p:cNvPr>
          <p:cNvSpPr txBox="1">
            <a:spLocks noGrp="1"/>
          </p:cNvSpPr>
          <p:nvPr/>
        </p:nvSpPr>
        <p:spPr>
          <a:xfrm>
            <a:off x="4166635" y="3933147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카카오 대화 데이터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7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8DBB-97AB-6866-D693-A4CEF419139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일반 대화 데이터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A2831-2FC9-6A4F-821D-E24F0D26FF76}"/>
              </a:ext>
            </a:extLst>
          </p:cNvPr>
          <p:cNvSpPr txBox="1"/>
          <p:nvPr/>
        </p:nvSpPr>
        <p:spPr>
          <a:xfrm>
            <a:off x="552306" y="1125654"/>
            <a:ext cx="4887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GPT </a:t>
            </a:r>
            <a:r>
              <a:rPr lang="ko-KR" altLang="en-US" sz="3000" dirty="0"/>
              <a:t>생성 데이터</a:t>
            </a:r>
            <a:endParaRPr lang="en-US" altLang="ko-KR" sz="3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654F97-36BF-1F09-41FF-221AAE9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6" y="3106202"/>
            <a:ext cx="9831172" cy="2819794"/>
          </a:xfrm>
          <a:prstGeom prst="rect">
            <a:avLst/>
          </a:prstGeom>
        </p:spPr>
      </p:pic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78C6E512-3AB2-53E4-4278-2F81A9F70CF2}"/>
              </a:ext>
            </a:extLst>
          </p:cNvPr>
          <p:cNvSpPr txBox="1">
            <a:spLocks noGrp="1"/>
          </p:cNvSpPr>
          <p:nvPr/>
        </p:nvSpPr>
        <p:spPr>
          <a:xfrm>
            <a:off x="552306" y="1402653"/>
            <a:ext cx="6242033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kern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대화의 길이를 원하는 만큼 지정할 수 있어 좋지만</a:t>
            </a:r>
            <a:r>
              <a:rPr lang="en-US" altLang="ko-KR" sz="2000" kern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000" kern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중복 데이터가 너무 많다</a:t>
            </a:r>
            <a:endParaRPr lang="en-US" altLang="ko-KR" sz="2000" kern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 </a:t>
            </a:r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4991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8DBB-97AB-6866-D693-A4CEF419139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일반 대화 데이터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96D55A-7768-A471-E010-F1C21243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1" y="1497417"/>
            <a:ext cx="6792273" cy="7716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6BB2BA-C932-DBEC-AAEB-E745719F015B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F69F8-5612-7FC8-3D6C-34DA6B14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81" y="2551094"/>
            <a:ext cx="5268508" cy="3872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A2831-2FC9-6A4F-821D-E24F0D26FF76}"/>
              </a:ext>
            </a:extLst>
          </p:cNvPr>
          <p:cNvSpPr txBox="1"/>
          <p:nvPr/>
        </p:nvSpPr>
        <p:spPr>
          <a:xfrm>
            <a:off x="494430" y="907187"/>
            <a:ext cx="4008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kakao</a:t>
            </a:r>
            <a:r>
              <a:rPr lang="en-US" altLang="ko-KR" sz="3000" dirty="0"/>
              <a:t> </a:t>
            </a:r>
            <a:r>
              <a:rPr lang="ko-KR" altLang="en-US" sz="3000" dirty="0"/>
              <a:t>대화 데이터 사용</a:t>
            </a:r>
            <a:endParaRPr lang="en-US" altLang="ko-KR" sz="3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217EDB-5513-373C-5D08-9C472624F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1" y="2269050"/>
            <a:ext cx="605874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D8E1-9CAD-3A67-F3A1-98D4AE5F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34871"/>
            <a:ext cx="11360800" cy="763600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rgbClr val="6699FF"/>
                </a:solidFill>
              </a:rPr>
              <a:t>EDA</a:t>
            </a:r>
            <a:br>
              <a:rPr lang="en-US" altLang="ko-KR" sz="4000" dirty="0">
                <a:solidFill>
                  <a:srgbClr val="6699FF"/>
                </a:solidFill>
              </a:rPr>
            </a:b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F1F3-F5B5-3456-06C4-D66FC33CC1C4}"/>
              </a:ext>
            </a:extLst>
          </p:cNvPr>
          <p:cNvSpPr txBox="1"/>
          <p:nvPr/>
        </p:nvSpPr>
        <p:spPr>
          <a:xfrm>
            <a:off x="3880904" y="3075057"/>
            <a:ext cx="4430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6699FF"/>
                </a:solidFill>
                <a:latin typeface="+mn-ea"/>
              </a:rPr>
              <a:t>병합 데이터</a:t>
            </a:r>
            <a:endParaRPr lang="en-US" altLang="ko-KR" sz="2000" dirty="0">
              <a:solidFill>
                <a:srgbClr val="6699FF"/>
              </a:solidFill>
              <a:latin typeface="+mn-ea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EFAF7DF8-41AA-B4D0-2601-84F895E0B753}"/>
              </a:ext>
            </a:extLst>
          </p:cNvPr>
          <p:cNvSpPr txBox="1">
            <a:spLocks noGrp="1"/>
          </p:cNvSpPr>
          <p:nvPr/>
        </p:nvSpPr>
        <p:spPr>
          <a:xfrm>
            <a:off x="4664346" y="389842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train0 :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훈련 데이터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카카오 데이터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성능향상 시도 시 더 다양한 일반 대화 데이터를 추가한 데이터 사용 예정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(train4, …)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5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8DBB-97AB-6866-D693-A4CEF419139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병합 데이터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BCD70-43A3-BEFB-8693-B343AED695BF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E1991F-449C-E7F3-3627-208A659D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28" y="1874487"/>
            <a:ext cx="5344271" cy="38010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41BFF1-8E67-F963-503F-ABCFCB5B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69" y="3429000"/>
            <a:ext cx="258163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9" y="627128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Base Model</a:t>
            </a:r>
            <a:endParaRPr lang="ko-KR" altLang="en-US" sz="4000" kern="1200" dirty="0">
              <a:solidFill>
                <a:srgbClr val="6699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9F10BF0-0587-6A71-C314-375C5788D6E8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선정 이유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전처리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 파라미터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None/>
            </a:pP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4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2199503" y="2444115"/>
            <a:ext cx="37317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699FF"/>
                </a:solidFill>
              </a:rPr>
              <a:t>Bert </a:t>
            </a:r>
            <a:r>
              <a:rPr lang="en-US" altLang="ko-KR" sz="4000" dirty="0" err="1">
                <a:solidFill>
                  <a:srgbClr val="6699FF"/>
                </a:solidFill>
              </a:rPr>
              <a:t>mulitilingual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52EAF-A2D0-F839-5732-B63BAEAC6EDD}"/>
              </a:ext>
            </a:extLst>
          </p:cNvPr>
          <p:cNvSpPr txBox="1"/>
          <p:nvPr/>
        </p:nvSpPr>
        <p:spPr>
          <a:xfrm>
            <a:off x="2199503" y="3559944"/>
            <a:ext cx="5659394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선정 이유</a:t>
            </a:r>
            <a:endParaRPr lang="en-US" altLang="ko-KR" dirty="0"/>
          </a:p>
          <a:p>
            <a:endParaRPr lang="en-US" altLang="ko-KR" dirty="0"/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dirty="0"/>
              <a:t>잘 알려진 대화 판별용 사전학습모델</a:t>
            </a:r>
            <a:endParaRPr lang="en-US" altLang="ko-KR" dirty="0"/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dirty="0"/>
              <a:t>다양한 언어</a:t>
            </a:r>
            <a:endParaRPr lang="en-US" altLang="ko-KR" dirty="0"/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지원</a:t>
            </a:r>
          </a:p>
        </p:txBody>
      </p:sp>
    </p:spTree>
    <p:extLst>
      <p:ext uri="{BB962C8B-B14F-4D97-AF65-F5344CB8AC3E}">
        <p14:creationId xmlns:p14="http://schemas.microsoft.com/office/powerpoint/2010/main" val="427074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7451903" y="1383518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콜백</a:t>
            </a:r>
            <a:r>
              <a:rPr lang="ko-KR" altLang="en-US" sz="2800" dirty="0">
                <a:solidFill>
                  <a:srgbClr val="6699FF"/>
                </a:solidFill>
              </a:rPr>
              <a:t> 설정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5982D-C3E5-D331-EF94-FC43F143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93" y="2091786"/>
            <a:ext cx="5763429" cy="16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7229F-861C-4E42-F261-2E06E0C9AC79}"/>
              </a:ext>
            </a:extLst>
          </p:cNvPr>
          <p:cNvSpPr txBox="1"/>
          <p:nvPr/>
        </p:nvSpPr>
        <p:spPr>
          <a:xfrm>
            <a:off x="699805" y="4172492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하이퍼</a:t>
            </a:r>
            <a:r>
              <a:rPr lang="ko-KR" altLang="en-US" sz="2800" dirty="0">
                <a:solidFill>
                  <a:srgbClr val="6699FF"/>
                </a:solidFill>
              </a:rPr>
              <a:t> 파라미터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E191BC-4292-D9AF-44BD-16E3920B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6" y="4960508"/>
            <a:ext cx="1619476" cy="657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D6ABE9-606C-9A2C-F658-1F02B909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03" y="2091786"/>
            <a:ext cx="3315163" cy="2867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9E5D70-2A6A-DA15-7670-270C9EF7C8CB}"/>
              </a:ext>
            </a:extLst>
          </p:cNvPr>
          <p:cNvSpPr txBox="1"/>
          <p:nvPr/>
        </p:nvSpPr>
        <p:spPr>
          <a:xfrm>
            <a:off x="699805" y="1436168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전처리</a:t>
            </a:r>
            <a:endParaRPr lang="ko-KR" altLang="en-US" sz="28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44CB22-D328-DFF5-2F66-13B134C016CB}"/>
              </a:ext>
            </a:extLst>
          </p:cNvPr>
          <p:cNvCxnSpPr>
            <a:cxnSpLocks/>
          </p:cNvCxnSpPr>
          <p:nvPr/>
        </p:nvCxnSpPr>
        <p:spPr>
          <a:xfrm>
            <a:off x="7010400" y="2091786"/>
            <a:ext cx="0" cy="352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1E57D910-DD51-520B-53D2-F9A5352B1C5C}"/>
              </a:ext>
            </a:extLst>
          </p:cNvPr>
          <p:cNvSpPr txBox="1">
            <a:spLocks noGrp="1"/>
          </p:cNvSpPr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" altLang="en-US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목차</a:t>
            </a:r>
            <a:endParaRPr lang="en-US" sz="4000" kern="1200" dirty="0">
              <a:solidFill>
                <a:srgbClr val="6699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BF1CCDEB-E56D-C489-97F1-A36554A0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58D910EC-A144-A8C8-AF8A-7668A6334D06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78595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분석배경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 EDA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 Base Model (Bert multilingual)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 Base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기반 실험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Klue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Bert Model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기반 실험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ko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성능 결과표</a:t>
            </a:r>
            <a:endParaRPr lang="en-US" altLang="ko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 </a:t>
            </a:r>
            <a:r>
              <a:rPr lang="ko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성능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향상 시도</a:t>
            </a:r>
            <a:endParaRPr lang="en-US" altLang="ko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05880-4F48-1E6C-97F0-D98706797832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6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415600" y="1198471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6699FF"/>
                </a:solidFill>
              </a:rPr>
              <a:t>val</a:t>
            </a:r>
            <a:r>
              <a:rPr lang="en-US" altLang="ko-KR" sz="2800" dirty="0">
                <a:solidFill>
                  <a:srgbClr val="6699FF"/>
                </a:solidFill>
              </a:rPr>
              <a:t> loss , </a:t>
            </a:r>
            <a:r>
              <a:rPr lang="en-US" altLang="ko-KR" sz="2800" dirty="0" err="1">
                <a:solidFill>
                  <a:srgbClr val="6699FF"/>
                </a:solidFill>
              </a:rPr>
              <a:t>val</a:t>
            </a:r>
            <a:r>
              <a:rPr lang="en-US" altLang="ko-KR" sz="2800" dirty="0">
                <a:solidFill>
                  <a:srgbClr val="6699FF"/>
                </a:solidFill>
              </a:rPr>
              <a:t> acc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1F9B9D-87C1-FB31-77F4-420B7466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" y="3281652"/>
            <a:ext cx="8688012" cy="336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4ED20C-19E2-299A-160C-B09E3C78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7" y="1890808"/>
            <a:ext cx="791638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F1-socre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96A313-AA3F-1691-7968-824B8D1A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" y="2314729"/>
            <a:ext cx="422969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6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AUC-ROC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162450-2DCA-0A2D-EEBB-2854E4FF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894952"/>
            <a:ext cx="5461688" cy="3950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C4E949-CDCC-0461-0662-DE9D7BC6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8" y="5740033"/>
            <a:ext cx="7725853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5B14A-B5BE-FDD6-0D86-3D9C269A0E84}"/>
              </a:ext>
            </a:extLst>
          </p:cNvPr>
          <p:cNvSpPr txBox="1"/>
          <p:nvPr/>
        </p:nvSpPr>
        <p:spPr>
          <a:xfrm>
            <a:off x="5877288" y="2600917"/>
            <a:ext cx="2893332" cy="233910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2A321"/>
                </a:solidFill>
              </a:rPr>
              <a:t>Class2 = </a:t>
            </a:r>
            <a:r>
              <a:rPr lang="ko-KR" altLang="en-US" sz="1600" dirty="0">
                <a:solidFill>
                  <a:srgbClr val="22A321"/>
                </a:solidFill>
              </a:rPr>
              <a:t>일반 대화</a:t>
            </a:r>
            <a:endParaRPr lang="en-US" altLang="ko-KR" sz="1600" dirty="0">
              <a:solidFill>
                <a:srgbClr val="22A321"/>
              </a:solidFill>
            </a:endParaRPr>
          </a:p>
          <a:p>
            <a:r>
              <a:rPr lang="en-US" altLang="ko-KR" sz="1400" dirty="0"/>
              <a:t>100</a:t>
            </a:r>
            <a:r>
              <a:rPr lang="ko-KR" altLang="en-US" sz="1400" dirty="0"/>
              <a:t>퍼센트 </a:t>
            </a:r>
            <a:r>
              <a:rPr lang="ko-KR" altLang="en-US" sz="1400" dirty="0" err="1"/>
              <a:t>구분한다는게</a:t>
            </a:r>
            <a:r>
              <a:rPr lang="ko-KR" altLang="en-US" sz="1400" dirty="0"/>
              <a:t> 이상하게 느껴지지만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다른 </a:t>
            </a:r>
            <a:r>
              <a:rPr lang="ko-KR" altLang="en-US" sz="1400" dirty="0" err="1"/>
              <a:t>대화들과의</a:t>
            </a:r>
            <a:r>
              <a:rPr lang="ko-KR" altLang="en-US" sz="1400" dirty="0"/>
              <a:t> 차이가</a:t>
            </a:r>
            <a:endParaRPr lang="en-US" altLang="ko-KR" sz="1400" dirty="0"/>
          </a:p>
          <a:p>
            <a:r>
              <a:rPr lang="ko-KR" altLang="en-US" sz="1400" dirty="0"/>
              <a:t>도드라지기 때문이라고 추측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Class3 = </a:t>
            </a:r>
            <a:r>
              <a:rPr lang="ko-KR" altLang="en-US" sz="1600" dirty="0">
                <a:solidFill>
                  <a:srgbClr val="C00000"/>
                </a:solidFill>
              </a:rPr>
              <a:t>직장 내 괴롭힘 대화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400" dirty="0"/>
              <a:t>다름으로 구분을 잘하는데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직장에서만 쓰는 용어들이 </a:t>
            </a:r>
            <a:br>
              <a:rPr lang="en-US" altLang="ko-KR" sz="1400" dirty="0"/>
            </a:br>
            <a:r>
              <a:rPr lang="ko-KR" altLang="en-US" sz="1400" dirty="0"/>
              <a:t>있기 때문이라고 추측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507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7243-AFFA-A525-BC59-7F4FD1752AF8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</a:t>
            </a:r>
            <a:endParaRPr lang="ko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Confusion Matrix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D81CD9-C560-0083-9A42-F6B3182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1" y="2031142"/>
            <a:ext cx="572532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4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8" y="627128"/>
            <a:ext cx="6516842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Base</a:t>
            </a:r>
            <a:r>
              <a:rPr lang="en-US" altLang="ko-KR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모델 기반 다양한 실험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9F10BF0-0587-6A71-C314-375C5788D6E8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전처리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변경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전처리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변경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381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증강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9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415600" y="1138864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Base Model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7229F-861C-4E42-F261-2E06E0C9AC79}"/>
              </a:ext>
            </a:extLst>
          </p:cNvPr>
          <p:cNvSpPr txBox="1"/>
          <p:nvPr/>
        </p:nvSpPr>
        <p:spPr>
          <a:xfrm>
            <a:off x="6507580" y="29345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전처리</a:t>
            </a:r>
            <a:r>
              <a:rPr lang="ko-KR" altLang="en-US" sz="2800" dirty="0">
                <a:solidFill>
                  <a:srgbClr val="6699FF"/>
                </a:solidFill>
              </a:rPr>
              <a:t> 변경</a:t>
            </a:r>
            <a:r>
              <a:rPr lang="en-US" altLang="ko-KR" sz="2800" dirty="0">
                <a:solidFill>
                  <a:srgbClr val="6699FF"/>
                </a:solidFill>
              </a:rPr>
              <a:t>1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BFF86-A44E-CD4D-E1E3-FAE70CEA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662084"/>
            <a:ext cx="5763429" cy="166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26C5D2-4547-E77F-5096-6993F886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77" y="940786"/>
            <a:ext cx="5182323" cy="2676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B33B86-C95A-B709-09B4-820C8146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3617685"/>
            <a:ext cx="4229690" cy="2648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49411A-FE35-A42F-D57E-B65C2C3CE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077" y="3792805"/>
            <a:ext cx="4210638" cy="266737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266784-02C0-5BE8-FF45-7E4BAAC22255}"/>
              </a:ext>
            </a:extLst>
          </p:cNvPr>
          <p:cNvCxnSpPr>
            <a:cxnSpLocks/>
          </p:cNvCxnSpPr>
          <p:nvPr/>
        </p:nvCxnSpPr>
        <p:spPr>
          <a:xfrm>
            <a:off x="6397093" y="940786"/>
            <a:ext cx="0" cy="532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4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B7229F-861C-4E42-F261-2E06E0C9AC79}"/>
              </a:ext>
            </a:extLst>
          </p:cNvPr>
          <p:cNvSpPr txBox="1"/>
          <p:nvPr/>
        </p:nvSpPr>
        <p:spPr>
          <a:xfrm>
            <a:off x="6133382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전처리</a:t>
            </a:r>
            <a:r>
              <a:rPr lang="ko-KR" altLang="en-US" sz="2800" dirty="0">
                <a:solidFill>
                  <a:srgbClr val="6699FF"/>
                </a:solidFill>
              </a:rPr>
              <a:t> 변경</a:t>
            </a:r>
            <a:r>
              <a:rPr lang="en-US" altLang="ko-KR" sz="2800" dirty="0">
                <a:solidFill>
                  <a:srgbClr val="6699FF"/>
                </a:solidFill>
              </a:rPr>
              <a:t>2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26C5D2-4547-E77F-5096-6993F886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4" y="1464006"/>
            <a:ext cx="5182323" cy="2676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49411A-FE35-A42F-D57E-B65C2C3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7" y="4140905"/>
            <a:ext cx="4210638" cy="266737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266784-02C0-5BE8-FF45-7E4BAAC22255}"/>
              </a:ext>
            </a:extLst>
          </p:cNvPr>
          <p:cNvCxnSpPr>
            <a:cxnSpLocks/>
          </p:cNvCxnSpPr>
          <p:nvPr/>
        </p:nvCxnSpPr>
        <p:spPr>
          <a:xfrm>
            <a:off x="5842686" y="1460081"/>
            <a:ext cx="0" cy="498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CD7D17-8860-E83A-2C63-AC311EFF8EE6}"/>
              </a:ext>
            </a:extLst>
          </p:cNvPr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6699FF"/>
                </a:solidFill>
              </a:rPr>
              <a:t>전처리</a:t>
            </a:r>
            <a:r>
              <a:rPr lang="ko-KR" altLang="en-US" sz="2800" dirty="0">
                <a:solidFill>
                  <a:srgbClr val="6699FF"/>
                </a:solidFill>
              </a:rPr>
              <a:t> 변경</a:t>
            </a:r>
            <a:r>
              <a:rPr lang="en-US" altLang="ko-KR" sz="2800" dirty="0">
                <a:solidFill>
                  <a:srgbClr val="6699FF"/>
                </a:solidFill>
              </a:rPr>
              <a:t>1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B624C4-9DCA-FD87-5E16-F49DFD1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13" y="1490561"/>
            <a:ext cx="5087060" cy="2467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B1160A-9321-99C6-A1C8-FAA33ABBA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42" y="4157405"/>
            <a:ext cx="4004856" cy="26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5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D7D17-8860-E83A-2C63-AC311EFF8EE6}"/>
              </a:ext>
            </a:extLst>
          </p:cNvPr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699FF"/>
                </a:solidFill>
              </a:rPr>
              <a:t>데이터 증강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F5AEC4-E1DF-806F-7A71-98E58DD3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1460081"/>
            <a:ext cx="4495474" cy="5363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B36883-48C4-61D2-F184-9FA0591E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23" y="1582001"/>
            <a:ext cx="6439799" cy="4429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3DB41B-3ED1-38B3-B855-F2AEB1E3F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223" y="6171405"/>
            <a:ext cx="271500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6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D7D17-8860-E83A-2C63-AC311EFF8EE6}"/>
              </a:ext>
            </a:extLst>
          </p:cNvPr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699FF"/>
                </a:solidFill>
              </a:rPr>
              <a:t>데이터 증강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383B4-14DF-EFED-156F-22AD3EEA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00461"/>
            <a:ext cx="6906589" cy="1247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315B61-0A63-50C9-A408-70D065DD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0" y="3206117"/>
            <a:ext cx="5225706" cy="33167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C273EE-06C9-285C-2FEA-30D7EC8A717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rgbClr val="6699FF"/>
                </a:solidFill>
              </a:rPr>
              <a:t>Base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D7D17-8860-E83A-2C63-AC311EFF8EE6}"/>
              </a:ext>
            </a:extLst>
          </p:cNvPr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699FF"/>
                </a:solidFill>
              </a:rPr>
              <a:t>비교</a:t>
            </a:r>
            <a:endParaRPr lang="en-US" altLang="ko-KR" sz="2800" dirty="0">
              <a:solidFill>
                <a:srgbClr val="6699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25775-250D-36EA-AD08-EB312D3C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80" y="1575525"/>
            <a:ext cx="3909491" cy="24478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7DA194-09C5-7DDA-8C0E-320C46B7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79" y="4138804"/>
            <a:ext cx="3909491" cy="2476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30FAE-F7E3-805B-4D81-58299B5D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28" y="1430337"/>
            <a:ext cx="4004856" cy="26508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0D19F5-08AD-0C99-CD8C-58FE3C651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302" y="4313076"/>
            <a:ext cx="3901980" cy="247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B7B83D-84ED-A3F3-A693-C3D5980E0306}"/>
              </a:ext>
            </a:extLst>
          </p:cNvPr>
          <p:cNvSpPr txBox="1"/>
          <p:nvPr/>
        </p:nvSpPr>
        <p:spPr>
          <a:xfrm>
            <a:off x="4418598" y="1376634"/>
            <a:ext cx="13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model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2E631-0026-CE17-1421-5050CB516811}"/>
              </a:ext>
            </a:extLst>
          </p:cNvPr>
          <p:cNvSpPr txBox="1"/>
          <p:nvPr/>
        </p:nvSpPr>
        <p:spPr>
          <a:xfrm>
            <a:off x="4445789" y="4061243"/>
            <a:ext cx="162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전처리</a:t>
            </a:r>
            <a:r>
              <a:rPr lang="ko-KR" altLang="en-US" sz="1400" dirty="0"/>
              <a:t> 변경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AF3C2-BC5E-C6B1-51F9-DADCAD3ED521}"/>
              </a:ext>
            </a:extLst>
          </p:cNvPr>
          <p:cNvSpPr txBox="1"/>
          <p:nvPr/>
        </p:nvSpPr>
        <p:spPr>
          <a:xfrm>
            <a:off x="10226040" y="1299894"/>
            <a:ext cx="161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전처리</a:t>
            </a:r>
            <a:r>
              <a:rPr lang="ko-KR" altLang="en-US" sz="1400" dirty="0"/>
              <a:t> 변경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A28F-B1B0-D0CD-3233-28D2808D2841}"/>
              </a:ext>
            </a:extLst>
          </p:cNvPr>
          <p:cNvSpPr txBox="1"/>
          <p:nvPr/>
        </p:nvSpPr>
        <p:spPr>
          <a:xfrm>
            <a:off x="10253450" y="4215131"/>
            <a:ext cx="145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증강</a:t>
            </a:r>
          </a:p>
        </p:txBody>
      </p:sp>
    </p:spTree>
    <p:extLst>
      <p:ext uri="{BB962C8B-B14F-4D97-AF65-F5344CB8AC3E}">
        <p14:creationId xmlns:p14="http://schemas.microsoft.com/office/powerpoint/2010/main" val="9657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9" y="627128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분석배경</a:t>
            </a:r>
            <a:endParaRPr lang="ko-KR" altLang="en-US" sz="4000" kern="1200" dirty="0">
              <a:solidFill>
                <a:srgbClr val="6699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9F10BF0-0587-6A71-C314-375C5788D6E8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문제정의</a:t>
            </a:r>
            <a:endParaRPr lang="en-US" altLang="ko-KR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수집</a:t>
            </a: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60992E-5356-4A8B-E815-4F0EA02D65A4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8" y="627128"/>
            <a:ext cx="6516842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kern="1200" dirty="0" err="1">
                <a:solidFill>
                  <a:srgbClr val="6699FF"/>
                </a:solidFill>
                <a:latin typeface="+mj-lt"/>
                <a:ea typeface="+mj-ea"/>
                <a:cs typeface="+mj-cs"/>
              </a:rPr>
              <a:t>Klue</a:t>
            </a:r>
            <a:r>
              <a:rPr lang="en-US" altLang="ko-KR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 Bert </a:t>
            </a:r>
            <a:r>
              <a:rPr lang="ko-KR" altLang="en-US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모델 기반 실험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9F10BF0-0587-6A71-C314-375C5788D6E8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Klue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증강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증강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전처리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변경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4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599" y="119847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6699FF"/>
                </a:solidFill>
              </a:rPr>
              <a:t>Klue</a:t>
            </a:r>
            <a:r>
              <a:rPr lang="en-US" altLang="ko-KR" sz="2800" dirty="0">
                <a:solidFill>
                  <a:srgbClr val="6699FF"/>
                </a:solidFill>
              </a:rPr>
              <a:t> Bert Model</a:t>
            </a:r>
            <a:endParaRPr lang="ko-KR" altLang="en-US" sz="2800" dirty="0">
              <a:solidFill>
                <a:srgbClr val="6699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C08DA3-7A2E-0EA6-3E8A-60670BD5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2203876"/>
            <a:ext cx="8573696" cy="3677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5EBBC3-C9DD-EF07-507B-4F0D123CC637}"/>
              </a:ext>
            </a:extLst>
          </p:cNvPr>
          <p:cNvSpPr txBox="1"/>
          <p:nvPr/>
        </p:nvSpPr>
        <p:spPr>
          <a:xfrm>
            <a:off x="5617893" y="4530928"/>
            <a:ext cx="6030097" cy="1832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8100" lvl="0" indent="-228600" defTabSz="91440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dirty="0" err="1"/>
              <a:t>Klue</a:t>
            </a:r>
            <a:r>
              <a:rPr lang="en-US" altLang="ko-KR" dirty="0"/>
              <a:t> (</a:t>
            </a:r>
            <a:r>
              <a:rPr lang="ko" altLang="ko-KR" sz="1800" dirty="0"/>
              <a:t>Korean Language Understanding Evaluation</a:t>
            </a:r>
            <a:r>
              <a:rPr lang="en-US" altLang="ko" sz="1800" dirty="0"/>
              <a:t>)  </a:t>
            </a:r>
            <a:r>
              <a:rPr lang="ko-KR" altLang="en-US" sz="1800" dirty="0"/>
              <a:t>프로젝트에서 제공하는 </a:t>
            </a:r>
            <a:r>
              <a:rPr lang="en-US" altLang="ko-KR" sz="1800" dirty="0" err="1"/>
              <a:t>bert</a:t>
            </a:r>
            <a:r>
              <a:rPr lang="en-US" altLang="ko-KR" sz="1800" dirty="0"/>
              <a:t> </a:t>
            </a:r>
            <a:r>
              <a:rPr lang="ko-KR" altLang="en-US" sz="1800" dirty="0"/>
              <a:t>모델</a:t>
            </a:r>
            <a:endParaRPr lang="en-US" altLang="ko-KR" dirty="0"/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dirty="0"/>
              <a:t>한국어 </a:t>
            </a:r>
            <a:r>
              <a:rPr lang="en-US" altLang="ko-KR" dirty="0"/>
              <a:t>NLP</a:t>
            </a:r>
            <a:r>
              <a:rPr lang="ko-KR" altLang="en-US" dirty="0"/>
              <a:t>에서 좋은 성능을 보이는 모델</a:t>
            </a:r>
            <a:endParaRPr lang="en-US" altLang="ko-KR" dirty="0"/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기반 모델</a:t>
            </a:r>
          </a:p>
        </p:txBody>
      </p:sp>
    </p:spTree>
    <p:extLst>
      <p:ext uri="{BB962C8B-B14F-4D97-AF65-F5344CB8AC3E}">
        <p14:creationId xmlns:p14="http://schemas.microsoft.com/office/powerpoint/2010/main" val="293399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600" y="936861"/>
            <a:ext cx="39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6699FF"/>
                </a:solidFill>
              </a:rPr>
              <a:t>Klue</a:t>
            </a:r>
            <a:r>
              <a:rPr lang="en-US" altLang="ko-KR" sz="2800" dirty="0">
                <a:solidFill>
                  <a:srgbClr val="6699FF"/>
                </a:solidFill>
              </a:rPr>
              <a:t> Bert Model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4A7945-E424-07FC-60FA-BF3DE674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3" y="1700461"/>
            <a:ext cx="5096586" cy="1924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AE6AA5-41A3-6D29-0A5B-33CB08A1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3" y="3927231"/>
            <a:ext cx="6563641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7F37E7-B905-0B27-76E3-D5EACEF5065C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F1-socre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4A7C9BA-7B77-FD3D-B2D5-D34CD6F8AA5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FCB7A-E10D-6146-0697-AFCE667D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69" y="2151041"/>
            <a:ext cx="5362600" cy="34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AUC-ROC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C823F20-B723-6839-9ECD-0B278DBE32F3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B9B9B5-AD68-6B61-934E-9AD4E608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887171"/>
            <a:ext cx="5580866" cy="3789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5DFE13-2F5B-EF2A-3D89-4F57B570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5" y="5740033"/>
            <a:ext cx="772585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5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B23439-5795-B6D0-1E51-360EA4FE7587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6F79-654E-37A1-66C9-58E20596C605}"/>
              </a:ext>
            </a:extLst>
          </p:cNvPr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699FF"/>
                </a:solidFill>
              </a:rPr>
              <a:t>Confusion Matrix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4BE90D-ECBB-1E46-E74E-3A89B0725C6C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CE53A-0848-A8E1-133F-76D3B01B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61" y="2068213"/>
            <a:ext cx="5288012" cy="42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1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600" y="1061412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99FF"/>
                </a:solidFill>
              </a:rPr>
              <a:t>데이터 증강</a:t>
            </a:r>
            <a:r>
              <a:rPr lang="en-US" altLang="ko-KR" sz="2000" dirty="0">
                <a:solidFill>
                  <a:srgbClr val="6699FF"/>
                </a:solidFill>
              </a:rPr>
              <a:t>+</a:t>
            </a:r>
            <a:r>
              <a:rPr lang="ko-KR" altLang="en-US" sz="2000" dirty="0" err="1">
                <a:solidFill>
                  <a:srgbClr val="6699FF"/>
                </a:solidFill>
              </a:rPr>
              <a:t>전처리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F37E7-B905-0B27-76E3-D5EACEF5065C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0DE99-9AEF-3DFD-3C4D-B9AE8F6F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30" y="3153564"/>
            <a:ext cx="4439270" cy="2333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D656DF-5FE5-0F8C-EAA9-545D01387647}"/>
              </a:ext>
            </a:extLst>
          </p:cNvPr>
          <p:cNvSpPr txBox="1"/>
          <p:nvPr/>
        </p:nvSpPr>
        <p:spPr>
          <a:xfrm>
            <a:off x="415600" y="1575853"/>
            <a:ext cx="437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699FF"/>
                </a:solidFill>
              </a:rPr>
              <a:t>시행</a:t>
            </a:r>
            <a:r>
              <a:rPr lang="en-US" altLang="ko-KR" dirty="0">
                <a:solidFill>
                  <a:srgbClr val="6699FF"/>
                </a:solidFill>
              </a:rPr>
              <a:t>1</a:t>
            </a:r>
            <a:r>
              <a:rPr lang="ko-KR" altLang="en-US" dirty="0">
                <a:solidFill>
                  <a:srgbClr val="6699FF"/>
                </a:solidFill>
              </a:rPr>
              <a:t> </a:t>
            </a:r>
            <a:r>
              <a:rPr lang="en-US" altLang="ko-KR" dirty="0">
                <a:solidFill>
                  <a:srgbClr val="6699FF"/>
                </a:solidFill>
              </a:rPr>
              <a:t>: train0</a:t>
            </a:r>
          </a:p>
          <a:p>
            <a:r>
              <a:rPr lang="en-US" altLang="ko-KR" dirty="0">
                <a:solidFill>
                  <a:srgbClr val="6699FF"/>
                </a:solidFill>
              </a:rPr>
              <a:t>train0 : </a:t>
            </a:r>
            <a:r>
              <a:rPr lang="ko-KR" altLang="en-US" dirty="0">
                <a:solidFill>
                  <a:srgbClr val="6699FF"/>
                </a:solidFill>
              </a:rPr>
              <a:t>훈련데이터 </a:t>
            </a:r>
            <a:r>
              <a:rPr lang="en-US" altLang="ko-KR" dirty="0">
                <a:solidFill>
                  <a:srgbClr val="6699FF"/>
                </a:solidFill>
              </a:rPr>
              <a:t>+ </a:t>
            </a:r>
            <a:r>
              <a:rPr lang="en-US" altLang="ko-KR" dirty="0" err="1">
                <a:solidFill>
                  <a:srgbClr val="6699FF"/>
                </a:solidFill>
              </a:rPr>
              <a:t>kakao</a:t>
            </a:r>
            <a:r>
              <a:rPr lang="en-US" altLang="ko-KR" dirty="0">
                <a:solidFill>
                  <a:srgbClr val="6699FF"/>
                </a:solidFill>
              </a:rPr>
              <a:t> </a:t>
            </a:r>
            <a:r>
              <a:rPr lang="ko-KR" altLang="en-US" dirty="0">
                <a:solidFill>
                  <a:srgbClr val="6699FF"/>
                </a:solidFill>
              </a:rPr>
              <a:t>대화</a:t>
            </a:r>
            <a:endParaRPr lang="en-US" altLang="ko-KR" dirty="0">
              <a:solidFill>
                <a:srgbClr val="6699FF"/>
              </a:solidFill>
            </a:endParaRPr>
          </a:p>
          <a:p>
            <a:r>
              <a:rPr lang="ko-KR" altLang="en-US" dirty="0">
                <a:solidFill>
                  <a:srgbClr val="6699FF"/>
                </a:solidFill>
              </a:rPr>
              <a:t>시행</a:t>
            </a:r>
            <a:r>
              <a:rPr lang="en-US" altLang="ko-KR" dirty="0">
                <a:solidFill>
                  <a:srgbClr val="6699FF"/>
                </a:solidFill>
              </a:rPr>
              <a:t>2 : train4</a:t>
            </a:r>
          </a:p>
          <a:p>
            <a:r>
              <a:rPr lang="en-US" altLang="ko-KR" dirty="0">
                <a:solidFill>
                  <a:srgbClr val="6699FF"/>
                </a:solidFill>
              </a:rPr>
              <a:t>Train4 : </a:t>
            </a:r>
            <a:r>
              <a:rPr lang="ko-KR" altLang="en-US" dirty="0">
                <a:solidFill>
                  <a:srgbClr val="6699FF"/>
                </a:solidFill>
              </a:rPr>
              <a:t>훈련데이터 </a:t>
            </a:r>
            <a:r>
              <a:rPr lang="en-US" altLang="ko-KR" dirty="0">
                <a:solidFill>
                  <a:srgbClr val="6699FF"/>
                </a:solidFill>
              </a:rPr>
              <a:t>+ </a:t>
            </a:r>
            <a:r>
              <a:rPr lang="ko-KR" altLang="en-US" dirty="0">
                <a:solidFill>
                  <a:srgbClr val="6699FF"/>
                </a:solidFill>
              </a:rPr>
              <a:t>다양한 플랫폼 대화</a:t>
            </a:r>
            <a:endParaRPr lang="en-US" altLang="ko-KR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29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6699FF"/>
                </a:solidFill>
              </a:rPr>
              <a:t>val_loss</a:t>
            </a:r>
            <a:r>
              <a:rPr lang="en-US" altLang="ko-KR" sz="2000" dirty="0">
                <a:solidFill>
                  <a:srgbClr val="6699FF"/>
                </a:solidFill>
              </a:rPr>
              <a:t>,</a:t>
            </a:r>
            <a:r>
              <a:rPr lang="ko-KR" altLang="en-US" sz="2000" dirty="0">
                <a:solidFill>
                  <a:srgbClr val="6699FF"/>
                </a:solidFill>
              </a:rPr>
              <a:t> </a:t>
            </a:r>
            <a:r>
              <a:rPr lang="en-US" altLang="ko-KR" sz="2000" dirty="0" err="1">
                <a:solidFill>
                  <a:srgbClr val="6699FF"/>
                </a:solidFill>
              </a:rPr>
              <a:t>val_acc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F37E7-B905-0B27-76E3-D5EACEF5065C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2673B-CDB9-8AAC-237C-8C85E3DE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40" y="1480243"/>
            <a:ext cx="6630325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30662B-74E9-6E08-A617-C0B0407546AF}"/>
              </a:ext>
            </a:extLst>
          </p:cNvPr>
          <p:cNvSpPr txBox="1"/>
          <p:nvPr/>
        </p:nvSpPr>
        <p:spPr>
          <a:xfrm>
            <a:off x="491800" y="1561961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train0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EB8FD-9D54-0725-F4F1-92AE2EFA0209}"/>
              </a:ext>
            </a:extLst>
          </p:cNvPr>
          <p:cNvSpPr txBox="1"/>
          <p:nvPr/>
        </p:nvSpPr>
        <p:spPr>
          <a:xfrm>
            <a:off x="491800" y="4325227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train4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295307-D723-C0F3-6726-C9D0B138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40" y="4248387"/>
            <a:ext cx="654458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8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F1-score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F37E7-B905-0B27-76E3-D5EACEF5065C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0662B-74E9-6E08-A617-C0B0407546AF}"/>
              </a:ext>
            </a:extLst>
          </p:cNvPr>
          <p:cNvSpPr txBox="1"/>
          <p:nvPr/>
        </p:nvSpPr>
        <p:spPr>
          <a:xfrm>
            <a:off x="491800" y="1561961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train0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EB8FD-9D54-0725-F4F1-92AE2EFA0209}"/>
              </a:ext>
            </a:extLst>
          </p:cNvPr>
          <p:cNvSpPr txBox="1"/>
          <p:nvPr/>
        </p:nvSpPr>
        <p:spPr>
          <a:xfrm>
            <a:off x="491800" y="4325227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train4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B4007-2644-CBB7-411C-C4F8EFE8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18" y="1633342"/>
            <a:ext cx="3677163" cy="2343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6323B-A80D-C915-8463-6477D46D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18" y="4325227"/>
            <a:ext cx="364858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2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6BC27-D49D-98A9-72E7-001BC1D1EBEB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err="1">
                <a:solidFill>
                  <a:srgbClr val="6699FF"/>
                </a:solidFill>
              </a:rPr>
              <a:t>Klue</a:t>
            </a:r>
            <a:r>
              <a:rPr lang="en-US" altLang="ko-KR" sz="2500" dirty="0">
                <a:solidFill>
                  <a:srgbClr val="6699FF"/>
                </a:solidFill>
              </a:rPr>
              <a:t> Bert Model </a:t>
            </a:r>
            <a:r>
              <a:rPr lang="ko-KR" altLang="en-US" sz="2500" dirty="0">
                <a:solidFill>
                  <a:srgbClr val="6699FF"/>
                </a:solidFill>
              </a:rPr>
              <a:t>기반 실험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5177-D5BA-23EB-CBA2-2BF94B82CB99}"/>
              </a:ext>
            </a:extLst>
          </p:cNvPr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AUC-ROC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F37E7-B905-0B27-76E3-D5EACEF5065C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0662B-74E9-6E08-A617-C0B0407546AF}"/>
              </a:ext>
            </a:extLst>
          </p:cNvPr>
          <p:cNvSpPr txBox="1"/>
          <p:nvPr/>
        </p:nvSpPr>
        <p:spPr>
          <a:xfrm>
            <a:off x="491800" y="1561961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train0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EB8FD-9D54-0725-F4F1-92AE2EFA0209}"/>
              </a:ext>
            </a:extLst>
          </p:cNvPr>
          <p:cNvSpPr txBox="1"/>
          <p:nvPr/>
        </p:nvSpPr>
        <p:spPr>
          <a:xfrm>
            <a:off x="491800" y="4325227"/>
            <a:ext cx="390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699FF"/>
                </a:solidFill>
              </a:rPr>
              <a:t>train4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713F5-835B-0C09-9506-8AD2A6C0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41" y="1470627"/>
            <a:ext cx="3485660" cy="25277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874AE-D5EC-934A-6D9A-975DFA65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41" y="4161792"/>
            <a:ext cx="3485660" cy="24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2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D8E1-9CAD-3A67-F3A1-98D4AE5F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34871"/>
            <a:ext cx="11360800" cy="763600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rgbClr val="6699FF"/>
                </a:solidFill>
              </a:rPr>
              <a:t>문제 정의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35631-0B52-D4FF-8A73-7B4C039261CC}"/>
              </a:ext>
            </a:extLst>
          </p:cNvPr>
          <p:cNvSpPr txBox="1"/>
          <p:nvPr/>
        </p:nvSpPr>
        <p:spPr>
          <a:xfrm>
            <a:off x="3071364" y="3716258"/>
            <a:ext cx="6462891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/>
              <a:t>4</a:t>
            </a:r>
            <a:r>
              <a:rPr lang="ko-KR" altLang="en-US" dirty="0"/>
              <a:t>개의 클래스로 구성된 한국어 대화 데이터를 활용하여</a:t>
            </a:r>
            <a:endParaRPr lang="en-US" altLang="ko-KR" dirty="0"/>
          </a:p>
          <a:p>
            <a:pPr>
              <a:spcBef>
                <a:spcPts val="1000"/>
              </a:spcBef>
            </a:pPr>
            <a:r>
              <a:rPr lang="en-US" altLang="ko-KR" dirty="0"/>
              <a:t>5</a:t>
            </a:r>
            <a:r>
              <a:rPr lang="ko-KR" altLang="en-US" dirty="0"/>
              <a:t>개의 클래스로 다중 분류하는 모델 생성하여</a:t>
            </a:r>
            <a:endParaRPr lang="en-US" altLang="ko-KR" dirty="0"/>
          </a:p>
          <a:p>
            <a:pPr>
              <a:spcBef>
                <a:spcPts val="1000"/>
              </a:spcBef>
            </a:pPr>
            <a:endParaRPr lang="en-US" altLang="ko-KR" dirty="0"/>
          </a:p>
          <a:p>
            <a:pPr>
              <a:spcBef>
                <a:spcPts val="1000"/>
              </a:spcBef>
            </a:pPr>
            <a:r>
              <a:rPr lang="ko-KR" altLang="en-US" dirty="0"/>
              <a:t>한국어 협박</a:t>
            </a:r>
            <a:r>
              <a:rPr lang="en-US" altLang="ko-KR" dirty="0"/>
              <a:t>, </a:t>
            </a:r>
            <a:r>
              <a:rPr lang="ko-KR" altLang="en-US" dirty="0"/>
              <a:t>갈취</a:t>
            </a:r>
            <a:r>
              <a:rPr lang="en-US" altLang="ko-KR" dirty="0"/>
              <a:t>, </a:t>
            </a:r>
            <a:r>
              <a:rPr lang="ko-KR" altLang="en-US" dirty="0"/>
              <a:t>직장 내 괴롭힘</a:t>
            </a:r>
            <a:r>
              <a:rPr lang="en-US" altLang="ko-KR" dirty="0"/>
              <a:t>, </a:t>
            </a:r>
            <a:r>
              <a:rPr lang="ko-KR" altLang="en-US" dirty="0"/>
              <a:t>기타 괴롭힘</a:t>
            </a:r>
            <a:r>
              <a:rPr lang="en-US" altLang="ko-KR" dirty="0"/>
              <a:t>, </a:t>
            </a:r>
            <a:r>
              <a:rPr lang="ko-KR" altLang="en-US" dirty="0"/>
              <a:t>일반 대화의</a:t>
            </a:r>
            <a:r>
              <a:rPr lang="en-US" altLang="ko-KR" dirty="0"/>
              <a:t> </a:t>
            </a:r>
          </a:p>
          <a:p>
            <a:pPr>
              <a:spcBef>
                <a:spcPts val="1000"/>
              </a:spcBef>
            </a:pPr>
            <a:r>
              <a:rPr lang="en-US" altLang="ko-KR" dirty="0"/>
              <a:t>5</a:t>
            </a:r>
            <a:r>
              <a:rPr lang="ko-KR" altLang="en-US" dirty="0"/>
              <a:t>가지 대화 유형 </a:t>
            </a:r>
            <a:r>
              <a:rPr lang="en-US" altLang="ko-KR" dirty="0"/>
              <a:t>Class</a:t>
            </a:r>
            <a:r>
              <a:rPr lang="ko-KR" altLang="en-US" dirty="0"/>
              <a:t>를 분류</a:t>
            </a:r>
            <a:endParaRPr lang="en-US" altLang="ko-KR" kern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F1F3-F5B5-3456-06C4-D66FC33CC1C4}"/>
              </a:ext>
            </a:extLst>
          </p:cNvPr>
          <p:cNvSpPr txBox="1"/>
          <p:nvPr/>
        </p:nvSpPr>
        <p:spPr>
          <a:xfrm>
            <a:off x="2924608" y="2287999"/>
            <a:ext cx="6342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699FF"/>
                </a:solidFill>
              </a:rPr>
              <a:t>DKTC</a:t>
            </a:r>
            <a:r>
              <a:rPr lang="en-US" altLang="ko-KR" sz="3600" dirty="0"/>
              <a:t> </a:t>
            </a:r>
            <a:r>
              <a:rPr lang="en-US" altLang="ko-KR" sz="2000" dirty="0">
                <a:solidFill>
                  <a:srgbClr val="6699FF"/>
                </a:solidFill>
              </a:rPr>
              <a:t>(Dataset of Korean Threatening Conversations)</a:t>
            </a:r>
          </a:p>
        </p:txBody>
      </p:sp>
    </p:spTree>
    <p:extLst>
      <p:ext uri="{BB962C8B-B14F-4D97-AF65-F5344CB8AC3E}">
        <p14:creationId xmlns:p14="http://schemas.microsoft.com/office/powerpoint/2010/main" val="3557311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8" y="627128"/>
            <a:ext cx="6516842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성능 결과 표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EFBCCDED-2180-FFDE-F9ED-6D16CB18CBFB}"/>
              </a:ext>
            </a:extLst>
          </p:cNvPr>
          <p:cNvSpPr txBox="1">
            <a:spLocks noGrp="1"/>
          </p:cNvSpPr>
          <p:nvPr/>
        </p:nvSpPr>
        <p:spPr>
          <a:xfrm>
            <a:off x="2204308" y="3995844"/>
            <a:ext cx="5801917" cy="24887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model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 model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Klue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</a:p>
          <a:p>
            <a:pPr marL="381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Distil </a:t>
            </a: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</a:t>
            </a:r>
          </a:p>
          <a:p>
            <a:pPr marL="381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TFXLMRobert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114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6;p15">
            <a:extLst>
              <a:ext uri="{FF2B5EF4-FFF2-40B4-BE49-F238E27FC236}">
                <a16:creationId xmlns:a16="http://schemas.microsoft.com/office/drawing/2014/main" id="{876C8BC1-638E-41D7-5089-61394375DB36}"/>
              </a:ext>
            </a:extLst>
          </p:cNvPr>
          <p:cNvSpPr txBox="1">
            <a:spLocks/>
          </p:cNvSpPr>
          <p:nvPr/>
        </p:nvSpPr>
        <p:spPr>
          <a:xfrm>
            <a:off x="2330450" y="1718414"/>
            <a:ext cx="6944400" cy="5001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</a:pPr>
            <a:endParaRPr lang="en-US" sz="1800" b="1" dirty="0">
              <a:solidFill>
                <a:srgbClr val="22A32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832A1E-C9BE-4605-D263-5797DA6C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30683"/>
              </p:ext>
            </p:extLst>
          </p:nvPr>
        </p:nvGraphicFramePr>
        <p:xfrm>
          <a:off x="277792" y="1825627"/>
          <a:ext cx="11498606" cy="4351334"/>
        </p:xfrm>
        <a:graphic>
          <a:graphicData uri="http://schemas.openxmlformats.org/drawingml/2006/table">
            <a:tbl>
              <a:tblPr/>
              <a:tblGrid>
                <a:gridCol w="1365813">
                  <a:extLst>
                    <a:ext uri="{9D8B030D-6E8A-4147-A177-3AD203B41FA5}">
                      <a16:colId xmlns:a16="http://schemas.microsoft.com/office/drawing/2014/main" val="2522253272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2501881237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3646070238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2199012004"/>
                    </a:ext>
                  </a:extLst>
                </a:gridCol>
                <a:gridCol w="671331">
                  <a:extLst>
                    <a:ext uri="{9D8B030D-6E8A-4147-A177-3AD203B41FA5}">
                      <a16:colId xmlns:a16="http://schemas.microsoft.com/office/drawing/2014/main" val="2877356845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val="4290846514"/>
                    </a:ext>
                  </a:extLst>
                </a:gridCol>
                <a:gridCol w="648183">
                  <a:extLst>
                    <a:ext uri="{9D8B030D-6E8A-4147-A177-3AD203B41FA5}">
                      <a16:colId xmlns:a16="http://schemas.microsoft.com/office/drawing/2014/main" val="4150219386"/>
                    </a:ext>
                  </a:extLst>
                </a:gridCol>
                <a:gridCol w="983848">
                  <a:extLst>
                    <a:ext uri="{9D8B030D-6E8A-4147-A177-3AD203B41FA5}">
                      <a16:colId xmlns:a16="http://schemas.microsoft.com/office/drawing/2014/main" val="549178994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1064981733"/>
                    </a:ext>
                  </a:extLst>
                </a:gridCol>
                <a:gridCol w="1111169">
                  <a:extLst>
                    <a:ext uri="{9D8B030D-6E8A-4147-A177-3AD203B41FA5}">
                      <a16:colId xmlns:a16="http://schemas.microsoft.com/office/drawing/2014/main" val="1491849909"/>
                    </a:ext>
                  </a:extLst>
                </a:gridCol>
                <a:gridCol w="2493502">
                  <a:extLst>
                    <a:ext uri="{9D8B030D-6E8A-4147-A177-3AD203B41FA5}">
                      <a16:colId xmlns:a16="http://schemas.microsoft.com/office/drawing/2014/main" val="2272110288"/>
                    </a:ext>
                  </a:extLst>
                </a:gridCol>
              </a:tblGrid>
              <a:tr h="665499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data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구두점삭제유무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(X: </a:t>
                      </a:r>
                      <a:r>
                        <a:rPr lang="ko-KR" altLang="en-US" sz="1000" dirty="0"/>
                        <a:t>포함</a:t>
                      </a:r>
                      <a:r>
                        <a:rPr lang="en-US" altLang="ko-KR" sz="1000" dirty="0"/>
                        <a:t>, O: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백슬래시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변환유무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Soynlp</a:t>
                      </a:r>
                      <a:br>
                        <a:rPr lang="en-US" sz="1000" dirty="0"/>
                      </a:br>
                      <a:r>
                        <a:rPr lang="ko-KR" altLang="en-US" sz="1000" dirty="0"/>
                        <a:t>포함 여부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증강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여부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max_len</a:t>
                      </a:r>
                      <a:endParaRPr 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val_accuracy</a:t>
                      </a:r>
                      <a:endParaRPr lang="en-US" sz="1000" b="1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f1 score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Submit acc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1777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Base(BERT)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train0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0.8405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0.8401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0.666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969402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base_preprocess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0.7173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0.7047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0.578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996040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base_preprocess_EOL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 (EOL)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0.8530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0.8526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0.674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03574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base_preprocess_aug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0.8892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0.8869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0.658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568755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klue_bert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250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0.9213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0.9211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0.758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15788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klue_bert_aug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0.9327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0.9349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0.764(250)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0.756(260)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2868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klue_bert_aug_EOL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train0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 (EOL)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250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0.9110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0.9285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0.778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320915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distil </a:t>
                      </a:r>
                      <a:r>
                        <a:rPr lang="en-US" sz="1000" dirty="0" err="1">
                          <a:effectLst/>
                        </a:rPr>
                        <a:t>bert</a:t>
                      </a:r>
                      <a:endParaRPr lang="en-US" sz="1000" dirty="0">
                        <a:effectLst/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</a:rPr>
                        <a:t>train0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0.8602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0.8616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0.654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88601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TFXLMRobert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</a:rPr>
                        <a:t>train0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0.8664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0.8667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0.668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66360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2285CD5-092D-075C-5F76-9571782F4F01}"/>
              </a:ext>
            </a:extLst>
          </p:cNvPr>
          <p:cNvSpPr txBox="1">
            <a:spLocks/>
          </p:cNvSpPr>
          <p:nvPr/>
        </p:nvSpPr>
        <p:spPr>
          <a:xfrm>
            <a:off x="217478" y="741188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6699FF"/>
                </a:solidFill>
              </a:rPr>
              <a:t>성능 결과 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2136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8" y="627128"/>
            <a:ext cx="6516842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6699FF"/>
                </a:solidFill>
                <a:latin typeface="+mj-lt"/>
                <a:ea typeface="+mj-ea"/>
                <a:cs typeface="+mj-cs"/>
              </a:rPr>
              <a:t>성능 </a:t>
            </a:r>
            <a:r>
              <a:rPr lang="ko-KR" altLang="en-US" sz="4000" dirty="0">
                <a:solidFill>
                  <a:srgbClr val="6699FF"/>
                </a:solidFill>
              </a:rPr>
              <a:t>향상 시도</a:t>
            </a:r>
            <a:endParaRPr lang="ko-KR" altLang="en-US" sz="4000" kern="1200" dirty="0">
              <a:solidFill>
                <a:srgbClr val="6699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EFBCCDED-2180-FFDE-F9ED-6D16CB18CBFB}"/>
              </a:ext>
            </a:extLst>
          </p:cNvPr>
          <p:cNvSpPr txBox="1">
            <a:spLocks noGrp="1"/>
          </p:cNvSpPr>
          <p:nvPr/>
        </p:nvSpPr>
        <p:spPr>
          <a:xfrm>
            <a:off x="2204308" y="3995844"/>
            <a:ext cx="5801917" cy="24887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변경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590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540C61-1206-787C-7D6E-755C301C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14" y="0"/>
            <a:ext cx="9967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8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54D9-A0AB-917F-45D1-D44328162A1C}"/>
              </a:ext>
            </a:extLst>
          </p:cNvPr>
          <p:cNvSpPr txBox="1">
            <a:spLocks/>
          </p:cNvSpPr>
          <p:nvPr/>
        </p:nvSpPr>
        <p:spPr>
          <a:xfrm>
            <a:off x="567998" y="741188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6699FF"/>
                </a:solidFill>
              </a:rPr>
              <a:t>성능 향상 시도</a:t>
            </a:r>
            <a:endParaRPr lang="ko-KR" altLang="en-US"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9EB5B81B-5A8A-6E31-E5E1-C3A223DC8F35}"/>
              </a:ext>
            </a:extLst>
          </p:cNvPr>
          <p:cNvSpPr txBox="1">
            <a:spLocks noGrp="1"/>
          </p:cNvSpPr>
          <p:nvPr/>
        </p:nvSpPr>
        <p:spPr>
          <a:xfrm>
            <a:off x="672688" y="1504788"/>
            <a:ext cx="5801917" cy="24887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50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54D9-A0AB-917F-45D1-D44328162A1C}"/>
              </a:ext>
            </a:extLst>
          </p:cNvPr>
          <p:cNvSpPr txBox="1">
            <a:spLocks/>
          </p:cNvSpPr>
          <p:nvPr/>
        </p:nvSpPr>
        <p:spPr>
          <a:xfrm>
            <a:off x="567998" y="741188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6699FF"/>
                </a:solidFill>
              </a:rPr>
              <a:t>성능 향상 시도</a:t>
            </a:r>
            <a:endParaRPr lang="ko-KR" altLang="en-US"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9EB5B81B-5A8A-6E31-E5E1-C3A223DC8F35}"/>
              </a:ext>
            </a:extLst>
          </p:cNvPr>
          <p:cNvSpPr txBox="1">
            <a:spLocks noGrp="1"/>
          </p:cNvSpPr>
          <p:nvPr/>
        </p:nvSpPr>
        <p:spPr>
          <a:xfrm>
            <a:off x="672688" y="1504788"/>
            <a:ext cx="5801917" cy="24887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580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6">
            <a:extLst>
              <a:ext uri="{FF2B5EF4-FFF2-40B4-BE49-F238E27FC236}">
                <a16:creationId xmlns:a16="http://schemas.microsoft.com/office/drawing/2014/main" id="{F4AC96BC-EADF-1EB0-79FC-E901CE8F6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38100">
              <a:buSzPts val="3000"/>
            </a:pPr>
            <a:r>
              <a:rPr lang="en-US" altLang="ko-KR" sz="4400" b="1" dirty="0">
                <a:solidFill>
                  <a:schemeClr val="tx1"/>
                </a:solidFill>
                <a:latin typeface="+mn-ea"/>
                <a:ea typeface="+mn-ea"/>
              </a:rPr>
              <a:t>05 </a:t>
            </a:r>
            <a:r>
              <a:rPr lang="ko" altLang="ko-KR" sz="4400" b="1" dirty="0">
                <a:solidFill>
                  <a:schemeClr val="tx1"/>
                </a:solidFill>
                <a:latin typeface="+mn-ea"/>
                <a:ea typeface="+mn-ea"/>
              </a:rPr>
              <a:t>성능 결과표</a:t>
            </a:r>
            <a:br>
              <a:rPr lang="ko-KR" altLang="en-US" sz="4400" b="1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Google Shape;66;p15">
            <a:extLst>
              <a:ext uri="{FF2B5EF4-FFF2-40B4-BE49-F238E27FC236}">
                <a16:creationId xmlns:a16="http://schemas.microsoft.com/office/drawing/2014/main" id="{876C8BC1-638E-41D7-5089-61394375DB36}"/>
              </a:ext>
            </a:extLst>
          </p:cNvPr>
          <p:cNvSpPr txBox="1">
            <a:spLocks/>
          </p:cNvSpPr>
          <p:nvPr/>
        </p:nvSpPr>
        <p:spPr>
          <a:xfrm>
            <a:off x="2330450" y="1718414"/>
            <a:ext cx="6944400" cy="5001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</a:pPr>
            <a:endParaRPr lang="en-US" sz="1800" b="1" dirty="0">
              <a:solidFill>
                <a:srgbClr val="22A321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16AF2C-80E0-3350-E671-A2656F71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85519"/>
              </p:ext>
            </p:extLst>
          </p:nvPr>
        </p:nvGraphicFramePr>
        <p:xfrm>
          <a:off x="927100" y="1825625"/>
          <a:ext cx="10147300" cy="435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4174">
                  <a:extLst>
                    <a:ext uri="{9D8B030D-6E8A-4147-A177-3AD203B41FA5}">
                      <a16:colId xmlns:a16="http://schemas.microsoft.com/office/drawing/2014/main" val="390307493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626649706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3050772380"/>
                    </a:ext>
                  </a:extLst>
                </a:gridCol>
                <a:gridCol w="1648082">
                  <a:extLst>
                    <a:ext uri="{9D8B030D-6E8A-4147-A177-3AD203B41FA5}">
                      <a16:colId xmlns:a16="http://schemas.microsoft.com/office/drawing/2014/main" val="250823646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3349233475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4222172978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2119744583"/>
                    </a:ext>
                  </a:extLst>
                </a:gridCol>
                <a:gridCol w="1214174">
                  <a:extLst>
                    <a:ext uri="{9D8B030D-6E8A-4147-A177-3AD203B41FA5}">
                      <a16:colId xmlns:a16="http://schemas.microsoft.com/office/drawing/2014/main" val="81545559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batch size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learning rate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max_len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val_acc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f1score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submit acc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137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0.9265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0.766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42032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0.9265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0.9264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0.768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62135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0.9326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0.9327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0.778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59003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0.9161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0.9169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222374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0.9451345801353455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0.79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664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endParaRPr lang="ko-KR" altLang="en-US" sz="150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7892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endParaRPr lang="ko-KR" altLang="en-US" sz="150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6062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endParaRPr lang="ko-KR" altLang="en-US" sz="150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664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0.9282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0.9283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0.804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5829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ko-KR" altLang="en-US" sz="1500"/>
                        <a:t>✅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train4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5e-5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250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/>
                        <a:t>0.9101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0.9097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0.794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63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D8E1-9CAD-3A67-F3A1-98D4AE5F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34871"/>
            <a:ext cx="11360800" cy="763600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rgbClr val="6699FF"/>
                </a:solidFill>
              </a:rPr>
              <a:t>데이터 수집 방법</a:t>
            </a:r>
            <a:r>
              <a:rPr lang="en-US" altLang="ko-KR" sz="2500" dirty="0">
                <a:solidFill>
                  <a:srgbClr val="6699FF"/>
                </a:solidFill>
              </a:rPr>
              <a:t>, </a:t>
            </a:r>
            <a:r>
              <a:rPr lang="ko-KR" altLang="en-US" sz="2500" dirty="0">
                <a:solidFill>
                  <a:srgbClr val="6699FF"/>
                </a:solidFill>
              </a:rPr>
              <a:t>출처</a:t>
            </a:r>
            <a:br>
              <a:rPr lang="en-US" altLang="ko-KR" sz="2500" dirty="0"/>
            </a:b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35631-0B52-D4FF-8A73-7B4C039261CC}"/>
              </a:ext>
            </a:extLst>
          </p:cNvPr>
          <p:cNvSpPr txBox="1"/>
          <p:nvPr/>
        </p:nvSpPr>
        <p:spPr>
          <a:xfrm>
            <a:off x="1551863" y="2363993"/>
            <a:ext cx="8149793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kern="1000" dirty="0"/>
              <a:t>제공 </a:t>
            </a:r>
            <a:r>
              <a:rPr lang="en-US" altLang="ko-KR" kern="1000" dirty="0"/>
              <a:t>train data (</a:t>
            </a:r>
            <a:r>
              <a:rPr lang="en-US" altLang="ko-KR" kern="1000" dirty="0">
                <a:hlinkClick r:id="rId2"/>
              </a:rPr>
              <a:t>DKTC</a:t>
            </a:r>
            <a:r>
              <a:rPr lang="en-US" altLang="ko-KR" kern="1000" dirty="0"/>
              <a:t>)</a:t>
            </a:r>
          </a:p>
          <a:p>
            <a:pPr>
              <a:spcBef>
                <a:spcPts val="1000"/>
              </a:spcBef>
            </a:pPr>
            <a:r>
              <a:rPr lang="en-US" altLang="ko-KR" kern="1000" dirty="0"/>
              <a:t>3950</a:t>
            </a:r>
            <a:r>
              <a:rPr lang="ko-KR" altLang="en-US" kern="1000" dirty="0"/>
              <a:t>개의 대화</a:t>
            </a:r>
            <a:endParaRPr lang="en-US" altLang="ko-KR" kern="1000" dirty="0"/>
          </a:p>
          <a:p>
            <a:pPr>
              <a:spcBef>
                <a:spcPts val="1000"/>
              </a:spcBef>
            </a:pPr>
            <a:r>
              <a:rPr lang="en-US" altLang="ko-KR" kern="1000" dirty="0"/>
              <a:t>Class : 4</a:t>
            </a:r>
            <a:r>
              <a:rPr lang="ko-KR" altLang="en-US" kern="1000" dirty="0"/>
              <a:t>개 </a:t>
            </a:r>
            <a:r>
              <a:rPr lang="en-US" altLang="ko-KR" kern="1000" dirty="0"/>
              <a:t>(</a:t>
            </a:r>
            <a:r>
              <a:rPr lang="ko-KR" altLang="en-US" kern="1000" dirty="0"/>
              <a:t>협박</a:t>
            </a:r>
            <a:r>
              <a:rPr lang="en-US" altLang="ko-KR" kern="1000" dirty="0"/>
              <a:t>, </a:t>
            </a:r>
            <a:r>
              <a:rPr lang="ko-KR" altLang="en-US" kern="1000" dirty="0"/>
              <a:t>갈취</a:t>
            </a:r>
            <a:r>
              <a:rPr lang="en-US" altLang="ko-KR" kern="1000" dirty="0"/>
              <a:t>, </a:t>
            </a:r>
            <a:r>
              <a:rPr lang="ko-KR" altLang="en-US" kern="1000" dirty="0"/>
              <a:t>직장 내 괴롭힘</a:t>
            </a:r>
            <a:r>
              <a:rPr lang="en-US" altLang="ko-KR" kern="1000" dirty="0"/>
              <a:t>, </a:t>
            </a:r>
            <a:r>
              <a:rPr lang="ko-KR" altLang="en-US" kern="1000" dirty="0"/>
              <a:t>기타 괴롭힘</a:t>
            </a:r>
            <a:r>
              <a:rPr lang="en-US" altLang="ko-KR" kern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F1F3-F5B5-3456-06C4-D66FC33CC1C4}"/>
              </a:ext>
            </a:extLst>
          </p:cNvPr>
          <p:cNvSpPr txBox="1"/>
          <p:nvPr/>
        </p:nvSpPr>
        <p:spPr>
          <a:xfrm>
            <a:off x="1473984" y="1656107"/>
            <a:ext cx="6919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699FF"/>
                </a:solidFill>
                <a:latin typeface="+mn-ea"/>
              </a:rPr>
              <a:t>DKTC</a:t>
            </a:r>
            <a:endParaRPr lang="en-US" altLang="ko-KR" sz="2000" dirty="0">
              <a:solidFill>
                <a:srgbClr val="6699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304A3-7E6A-6C53-EC12-68F2B30C5C62}"/>
              </a:ext>
            </a:extLst>
          </p:cNvPr>
          <p:cNvSpPr txBox="1"/>
          <p:nvPr/>
        </p:nvSpPr>
        <p:spPr>
          <a:xfrm>
            <a:off x="1473984" y="3732259"/>
            <a:ext cx="63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rgbClr val="6699FF"/>
                </a:solidFill>
              </a:rPr>
              <a:t>일반 대화</a:t>
            </a:r>
            <a:endParaRPr lang="en-US" altLang="ko-KR" sz="3800" dirty="0">
              <a:solidFill>
                <a:srgbClr val="6699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AF419-03E0-6A87-38D7-FC7A056F5A26}"/>
              </a:ext>
            </a:extLst>
          </p:cNvPr>
          <p:cNvSpPr txBox="1"/>
          <p:nvPr/>
        </p:nvSpPr>
        <p:spPr>
          <a:xfrm>
            <a:off x="1551863" y="4409367"/>
            <a:ext cx="646289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kern="1000" dirty="0"/>
              <a:t>추가할 </a:t>
            </a:r>
            <a:r>
              <a:rPr lang="en-US" altLang="ko-KR" kern="1000" dirty="0"/>
              <a:t>train data (</a:t>
            </a:r>
            <a:r>
              <a:rPr lang="en-US" altLang="ko-KR" kern="1000" dirty="0">
                <a:hlinkClick r:id="rId3"/>
              </a:rPr>
              <a:t>AI Hub</a:t>
            </a:r>
            <a:r>
              <a:rPr lang="en-US" altLang="ko-KR" kern="1000" dirty="0"/>
              <a:t>) </a:t>
            </a:r>
          </a:p>
          <a:p>
            <a:pPr>
              <a:spcBef>
                <a:spcPts val="1000"/>
              </a:spcBef>
            </a:pPr>
            <a:r>
              <a:rPr lang="en-US" altLang="ko-KR" kern="1000" dirty="0"/>
              <a:t>Kakao, Facebook, </a:t>
            </a:r>
            <a:r>
              <a:rPr lang="en-US" altLang="ko-KR" kern="1000" dirty="0" err="1"/>
              <a:t>Nateon</a:t>
            </a:r>
            <a:r>
              <a:rPr lang="en-US" altLang="ko-KR" kern="1000" dirty="0"/>
              <a:t>, …</a:t>
            </a:r>
          </a:p>
          <a:p>
            <a:pPr>
              <a:spcBef>
                <a:spcPts val="1000"/>
              </a:spcBef>
            </a:pPr>
            <a:r>
              <a:rPr lang="ko-KR" altLang="en-US" kern="1000" dirty="0"/>
              <a:t>약 </a:t>
            </a:r>
            <a:r>
              <a:rPr lang="en-US" altLang="ko-KR" kern="1000" dirty="0"/>
              <a:t>1000</a:t>
            </a:r>
            <a:r>
              <a:rPr lang="ko-KR" altLang="en-US" kern="1000" dirty="0"/>
              <a:t>개의 대화</a:t>
            </a:r>
            <a:endParaRPr lang="en-US" altLang="ko-KR" kern="1000" dirty="0"/>
          </a:p>
          <a:p>
            <a:pPr>
              <a:spcBef>
                <a:spcPts val="1000"/>
              </a:spcBef>
            </a:pPr>
            <a:r>
              <a:rPr lang="en-US" altLang="ko-KR" kern="1000" dirty="0"/>
              <a:t>Class : 1</a:t>
            </a:r>
            <a:r>
              <a:rPr lang="ko-KR" altLang="en-US" kern="1000" dirty="0"/>
              <a:t>개 </a:t>
            </a:r>
            <a:r>
              <a:rPr lang="en-US" altLang="ko-KR" kern="1000" dirty="0"/>
              <a:t>(</a:t>
            </a:r>
            <a:r>
              <a:rPr lang="ko-KR" altLang="en-US" kern="1000" dirty="0"/>
              <a:t>일반 대화</a:t>
            </a:r>
            <a:r>
              <a:rPr lang="en-US" altLang="ko-KR" kern="10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129E3-CF28-7CD3-C65C-DB69F7E20ECB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2534-3594-A8A2-DECC-AB2DD67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29" y="627128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6699FF"/>
                </a:solidFill>
              </a:rPr>
              <a:t>EDA</a:t>
            </a:r>
            <a:endParaRPr lang="ko-KR" altLang="en-US" sz="4000" kern="1200" dirty="0">
              <a:solidFill>
                <a:srgbClr val="6699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9862F70-EC5C-CD97-07F0-E24C968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9F10BF0-0587-6A71-C314-375C5788D6E8}"/>
              </a:ext>
            </a:extLst>
          </p:cNvPr>
          <p:cNvSpPr txBox="1">
            <a:spLocks noGrp="1"/>
          </p:cNvSpPr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훈련 데이터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 대화 데이터</a:t>
            </a:r>
            <a:endParaRPr lang="en-US" altLang="ko-K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병합 데이터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7F993-1070-1D21-0B41-C81BEE3B31DD}"/>
              </a:ext>
            </a:extLst>
          </p:cNvPr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D8E1-9CAD-3A67-F3A1-98D4AE5F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34871"/>
            <a:ext cx="11360800" cy="763600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rgbClr val="6699FF"/>
                </a:solidFill>
              </a:rPr>
              <a:t>EDA</a:t>
            </a:r>
            <a:br>
              <a:rPr lang="en-US" altLang="ko-KR" sz="2500" dirty="0"/>
            </a:b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F1F3-F5B5-3456-06C4-D66FC33CC1C4}"/>
              </a:ext>
            </a:extLst>
          </p:cNvPr>
          <p:cNvSpPr txBox="1"/>
          <p:nvPr/>
        </p:nvSpPr>
        <p:spPr>
          <a:xfrm>
            <a:off x="4639668" y="3075057"/>
            <a:ext cx="291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6699FF"/>
                </a:solidFill>
                <a:latin typeface="+mn-ea"/>
              </a:rPr>
              <a:t>훈련 데이터</a:t>
            </a:r>
            <a:endParaRPr lang="en-US" altLang="ko-KR" sz="2000" dirty="0">
              <a:solidFill>
                <a:srgbClr val="6699FF"/>
              </a:solidFill>
              <a:latin typeface="+mn-ea"/>
            </a:endParaRP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BEC6A64F-4ECA-4A10-2D50-303ADA436F8F}"/>
              </a:ext>
            </a:extLst>
          </p:cNvPr>
          <p:cNvSpPr txBox="1">
            <a:spLocks noGrp="1"/>
          </p:cNvSpPr>
          <p:nvPr/>
        </p:nvSpPr>
        <p:spPr>
          <a:xfrm>
            <a:off x="4651373" y="3782943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3000"/>
              <a:buNone/>
            </a:pP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1B9885-932F-27C0-5CE5-2DD6A8C5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94" y="1480751"/>
            <a:ext cx="4885672" cy="424836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216DE6-B867-5A06-D7C5-6CAFC07E52A0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훈련 데이터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B20F2-55B7-9526-0FA8-DD32F466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4" y="1480751"/>
            <a:ext cx="5616458" cy="4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8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A5A8B1-2E1C-A6F7-8142-C55BA108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2" y="1303979"/>
            <a:ext cx="8065476" cy="48069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D5B8C55-6539-2BA3-6BBD-DB27DDBE5943}"/>
              </a:ext>
            </a:extLst>
          </p:cNvPr>
          <p:cNvSpPr txBox="1">
            <a:spLocks/>
          </p:cNvSpPr>
          <p:nvPr/>
        </p:nvSpPr>
        <p:spPr>
          <a:xfrm>
            <a:off x="415600" y="434871"/>
            <a:ext cx="11360800" cy="763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rgbClr val="6699FF"/>
                </a:solidFill>
              </a:rPr>
              <a:t>훈련 데이터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0761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549</TotalTime>
  <Words>801</Words>
  <Application>Microsoft Office PowerPoint</Application>
  <PresentationFormat>와이드스크린</PresentationFormat>
  <Paragraphs>338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분석배경</vt:lpstr>
      <vt:lpstr>문제 정의</vt:lpstr>
      <vt:lpstr>데이터 수집 방법, 출처 </vt:lpstr>
      <vt:lpstr>EDA</vt:lpstr>
      <vt:lpstr>EDA </vt:lpstr>
      <vt:lpstr>PowerPoint 프레젠테이션</vt:lpstr>
      <vt:lpstr>PowerPoint 프레젠테이션</vt:lpstr>
      <vt:lpstr>PowerPoint 프레젠테이션</vt:lpstr>
      <vt:lpstr>PowerPoint 프레젠테이션</vt:lpstr>
      <vt:lpstr>EDA  </vt:lpstr>
      <vt:lpstr>PowerPoint 프레젠테이션</vt:lpstr>
      <vt:lpstr>PowerPoint 프레젠테이션</vt:lpstr>
      <vt:lpstr>EDA  </vt:lpstr>
      <vt:lpstr>PowerPoint 프레젠테이션</vt:lpstr>
      <vt:lpstr>Base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Base 모델 기반 다양한 실험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Klue Bert 모델 기반 실험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성능 결과 표</vt:lpstr>
      <vt:lpstr>PowerPoint 프레젠테이션</vt:lpstr>
      <vt:lpstr>성능 향상 시도</vt:lpstr>
      <vt:lpstr>PowerPoint 프레젠테이션</vt:lpstr>
      <vt:lpstr>PowerPoint 프레젠테이션</vt:lpstr>
      <vt:lpstr>PowerPoint 프레젠테이션</vt:lpstr>
      <vt:lpstr>05 성능 결과표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상호 김</dc:creator>
  <cp:lastModifiedBy>경규 이</cp:lastModifiedBy>
  <cp:revision>10</cp:revision>
  <dcterms:created xsi:type="dcterms:W3CDTF">2024-06-26T11:27:49Z</dcterms:created>
  <dcterms:modified xsi:type="dcterms:W3CDTF">2024-06-26T20:42:40Z</dcterms:modified>
</cp:coreProperties>
</file>