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6FEA82-924B-4D47-A8DD-1AB9BE387C38}">
  <a:tblStyle styleId="{3C6FEA82-924B-4D47-A8DD-1AB9BE387C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822B7C4-0573-448B-BF69-56AF06F27AF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안녕하세요 DLthon 1조의 발표를 맡게된 ooo입니다.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 팀명은 SCV입니다. SCV라고 정한 이유는 팀원 4명 모두 CV를 선택하였고,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스타크래프트 게임의 테란 처럼 SCV 4기로부터 발전을 이뤄낸다는 의미를 담아보았습니다.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이어서 목차 설명드리겠습니다.</a:t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 data는 클래스에 따라 약 900에서 1100개 가량의 데이터로 구성되어있습니다.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전체 데이터에 대한 히스토그램을 그려서 데이터 분포를 파악해보았습니다.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평균 227자 였고, 최대 길이는 874자 였습니다.</a:t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왼쪽 위부터 시계방향으로, 협박, 갈취, 기타 괴롭힘, 직장내 괴롭힘 데이터의 분포를 확인했습니다.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모두 평균 길이가 200~250자 이내인것을 확인할 수 있었습니다.</a:t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일반대화 데이터를 생성하기 위해 처음으로 생각한것은 gpt 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프롬프팅을 통해 대화 길이를 원하는 만큼 생성 가능하다는 장점이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하지만 GPT 이용해서 일반대화 데이터 생성 시 중복데이터가 다수 발견되었습니다.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다양한 프롬프팅을 시도했지만 적절한 방법을 찾을 수 없었고,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gpt가 아닌 다른 방법으로 데이터를 구하기로 하였습니다.</a:t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 허브에서 구한 카카오톡 대화 데이터를 사용하기로하였고,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대화 길이는 50자에서 300자 이내의, 평균길이 277자의 데이터를 사용하기로 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이렇게 길이를 제한하여 880개의 일반 대화 데이터를 얻을 수 있었습니다.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추가로 가능한 max length를 300으로 지정하려고 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이렇게 일반대화 데이터 880개를 구할 수 있었고,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기존 제공된 데이터를 포함하여 토탈 다음과 같은 데이터 셋을 이용하여 학습을 진행할 수 있었습니다.</a:t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베이스 모델로는 Bert multilingual cased pretrained 모델을 사용하였습니다.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잘 알려진 대화 판별용 pretrained model이고, 다양한 언어를 지원하고, 텐서플로우 환경에서 사용이 가능하다는 점때문에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베이스 모델로 적합하다고 판단하여 선택하였습니다.</a:t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대화를 나타내는데 있어서 중요하지 않다고 판단되는 내용을 날리기 위해 전처리를 다음과 같이 진행하였습니다.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한글, 영어, 일부 특수 문자 제외 전부 제거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연속적인 느낌표, 물음표를 모두 하나로 합쳤습니다.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또한 문장 개별적인 느낌이 아니라, 전체 대화의 느낌이 중요하다고 판단하여 전체 대화가 하나의 문장으로 이어지도록 구두점을 공백으로 변환하였습니다.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또한 여러개의 공백은 모두 하나의 공백과 의미가 갔다고 생각하여 하나로 합쳤습니다.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10에폭으로 설정하였으나 3 에폭 이후부터 overfitting이 발생했고 3에폭 지점을 최적점으로 선택하였습니다.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model의 validation accuracy는 0.8447 인것을 확인할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먼저 분석 배경을 알아본다음 주어진 데이터에 대해 EDA를 진행합니다.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이후 base model과 다른 모델을 이용하여 실험한 결과를 분석해보겠습니다.</a:t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모델의 통계적 특성을 확인해보기 위해 f1 스코어를 확인했고 0.8308 임을 확인할 수 있었습니다.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일반대화와 직장내 괴롭힘 이 높은 auc-roc 값을 가지는 것을 확인됩니다.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일반 대화는 대른 대화들과의 차이가 도드라지기때문에 높은 분류 정확도를 나타내는 것으로 파악되고,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직장내 괴롭힘의 경우 팀장님, 대리님과 같은 직장내에서 쓰이는 용어들로 인해 높은 분류 정확도를 나타내는 것으로 추측할 수 있었습니다.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다음으로 confusion matrix를 통해 데이터를 확인해 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일반 대화의 경우 false positive가 1, 2개 정도로 작은 것을 확인할 수 있었습니다. </a:t>
            </a:r>
            <a:endParaRPr/>
          </a:p>
        </p:txBody>
      </p:sp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이어</a:t>
            </a:r>
            <a:r>
              <a:rPr lang="en-US"/>
              <a:t>서 Base 모델 기반으로 진행했던 여러 실험에 대해서 말씀드리겠습니다.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크게 전처리 변경과 데이터 증강에 관련된 내용이 있습니다.</a:t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첫번째</a:t>
            </a:r>
            <a:r>
              <a:rPr lang="en-US"/>
              <a:t>로 base 모델 기반 실험입니다.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전처리 과정을 변경하면서 실험을 진행했습니다.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왼쪽은 base 모델에서 전처리 함수를 정의한 것 이었고,</a:t>
            </a:r>
            <a:br>
              <a:rPr lang="en-US"/>
            </a:br>
            <a:r>
              <a:rPr lang="en-US"/>
              <a:t>오른쪽 내용은 base 모델에서 구두점을 삭제하고, 줄바꿈을 공백으로 치환한 결과입니다.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구두점 삭제와 공백 치환을 하지 않는 케이스가 더 성능이 좋음을 볼 수 있었습니다.</a:t>
            </a:r>
            <a:endParaRPr/>
          </a:p>
        </p:txBody>
      </p:sp>
      <p:sp>
        <p:nvSpPr>
          <p:cNvPr id="299" name="Google Shape;29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이어</a:t>
            </a:r>
            <a:r>
              <a:rPr lang="en-US"/>
              <a:t>서 왼쪽은 이전 페이지에 있었던 오른쪽 내용입니다. 구두점 삭제와 줄바꿈 공백 치환이 적용된 전처리 과정이었습니다.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오른쪽 내용은 구두점을 제거하지 않고 줄바꿈을 end of line 이라는 특수한 토큰으로 처리한 결과입니다.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f1 score 수치가 가장 높음을 확인할 수 있었습니다.</a:t>
            </a:r>
            <a:endParaRPr/>
          </a:p>
        </p:txBody>
      </p:sp>
      <p:sp>
        <p:nvSpPr>
          <p:cNvPr id="311" name="Google Shape;31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두번째</a:t>
            </a:r>
            <a:r>
              <a:rPr lang="en-US"/>
              <a:t>로 데이터 증강을 적용하여 실험한 내용입니다.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문장에서 무작위로 단어를 삭제하는 무작위 삭제와, (random_deletion)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문장에서 두 단어의 위치를 무작위로 바꾸는 무작위 교환을 적용했습니다. (random_swap)</a:t>
            </a:r>
            <a:endParaRPr/>
          </a:p>
        </p:txBody>
      </p:sp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</a:t>
            </a:r>
            <a:r>
              <a:rPr lang="en-US"/>
              <a:t>터 증강의 </a:t>
            </a:r>
            <a:r>
              <a:rPr lang="en-US"/>
              <a:t>결과</a:t>
            </a:r>
            <a:r>
              <a:rPr lang="en-US"/>
              <a:t>는 f1 score 0.88 로 가장 나은 성능을 보여주고 있는 것을 확인할 수 있었습니다.</a:t>
            </a:r>
            <a:endParaRPr/>
          </a:p>
        </p:txBody>
      </p:sp>
      <p:sp>
        <p:nvSpPr>
          <p:cNvPr id="332" name="Google Shape;33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앞서 진행했던 실험 내용을 모아 f1-score를 한 페이지에 나타내봤습니다.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요약해보면 구두점을 삭제하지 않는 경우,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줄바꿈을 endofline으로 구분하는 방법과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데이터를 증강하는 것이 모델의 성능향상에 기여하는 것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다음으</a:t>
            </a:r>
            <a:r>
              <a:rPr lang="en-US"/>
              <a:t>로 Klue Bert 모델을 기반으로 진행한 실험 내용에 대해 말씀드리겠습니다.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크게 데이터 증강 부분과 전처리 변경에 대한 내용이 있습니다.</a:t>
            </a:r>
            <a:endParaRPr/>
          </a:p>
        </p:txBody>
      </p:sp>
      <p:sp>
        <p:nvSpPr>
          <p:cNvPr id="355" name="Google Shape;35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먼</a:t>
            </a:r>
            <a:r>
              <a:rPr lang="en-US"/>
              <a:t>저 Klue 모델에 대해서 설명드리겠습니다.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KLUE-BERT는 벤치마크 데이터인 KLUE에서 베이스라인으로 사용되었던 모델로,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모두의 말뭉치, CC-100-Kor, 나무위키, 뉴스, 청원 등 문서에서 추출한 63GB의 데이터로 학습되었습니다.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 size는32,000이고 모델의 크기는 111M입니다.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KLUE에서 배포된 baseline 모델들은 Pytorch로 학습된 모델이기 때문에 Tensorflow에서 사용하기 위해서는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from_pretrained() 인자에 from_pt=True를 넣어줌으로써 Tensorflow모델로 변환 및 로드 할 수 있습니다.</a:t>
            </a:r>
            <a:endParaRPr/>
          </a:p>
        </p:txBody>
      </p:sp>
      <p:sp>
        <p:nvSpPr>
          <p:cNvPr id="363" name="Google Shape;36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klue bert model에 사용된 전처리 방법과 훈련과정을 시각화 한 것 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전처리 방법으로 구두점을 포함하고 줄바꿈을 공백으로 치환하여 훈련했습니다.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훈련의 과정을 시각화 해보았는데 epoch이 2일 때 val-loss가 가장 낮았고,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콜백 옵션을 통해 모델은 epoch이 2일 때의 가중치를 선택하여 저장 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Klue bert</a:t>
            </a:r>
            <a:r>
              <a:rPr lang="en-US"/>
              <a:t>의 검증 데이터셋 평가 결과입니다. 가중 f1 score 가 0.92 로 이전 base model 0.88 보다 높은 것을 볼 수 있었습니다.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한국어 데이터로 추가 학습된 모델인 만큼 더 잘 분류해내는 것을 확인할 수 있었습니다.</a:t>
            </a:r>
            <a:endParaRPr/>
          </a:p>
        </p:txBody>
      </p:sp>
      <p:sp>
        <p:nvSpPr>
          <p:cNvPr id="385" name="Google Shape;38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다음으</a:t>
            </a:r>
            <a:r>
              <a:rPr lang="en-US"/>
              <a:t>로 Klue bert의 AUC-ROC 그래프입니다. 면적이 1에 가까운 만큼 학습이 잘 진행되었음을 확인할 수 있었습니다.</a:t>
            </a:r>
            <a:endParaRPr/>
          </a:p>
        </p:txBody>
      </p:sp>
      <p:sp>
        <p:nvSpPr>
          <p:cNvPr id="393" name="Google Shape;39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</a:t>
            </a:r>
            <a:r>
              <a:rPr lang="en-US"/>
              <a:t> matrix </a:t>
            </a:r>
            <a:r>
              <a:rPr lang="en-US"/>
              <a:t>로 시각화한 내용입니다.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협박, 갈취, 기타 괴롭힘이 나머지 유형에 비해 오분류되는 비율이 높은것을 확인할 수 있었습니다.</a:t>
            </a:r>
            <a:endParaRPr/>
          </a:p>
        </p:txBody>
      </p:sp>
      <p:sp>
        <p:nvSpPr>
          <p:cNvPr id="402" name="Google Shape;40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</a:t>
            </a:r>
            <a:r>
              <a:rPr lang="en-US"/>
              <a:t>음 실험은 데이터와 줄바꿈을 end of line 토큰으로 바꾸어 진행한 내용입니다.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이전에는 카카오톡 일반 대화만으로 구성되어있었습니다.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그래서 조금 더 다양한 분포의 표본을 반영해보기 위해 카카오톡 포함 여러 플랫폼의 데이터를 합쳐서 구성했습니다.</a:t>
            </a:r>
            <a:endParaRPr/>
          </a:p>
        </p:txBody>
      </p:sp>
      <p:sp>
        <p:nvSpPr>
          <p:cNvPr id="411" name="Google Shape;41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</a:t>
            </a:r>
            <a:r>
              <a:rPr lang="en-US"/>
              <a:t>험 결과 훈련, 검증 데이터에서는 크게 유의미한 결과가 나타나진 않았습니다.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다만 리더보드 제출에서는 5.2%정도의 성능 향상이 있었습니다.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따라서 유의미하다고 판단하고 이이서 실험을 진행했습니다.</a:t>
            </a:r>
            <a:endParaRPr/>
          </a:p>
        </p:txBody>
      </p:sp>
      <p:sp>
        <p:nvSpPr>
          <p:cNvPr id="420" name="Google Shape;42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f1 score 포</a:t>
            </a:r>
            <a:r>
              <a:rPr lang="en-US"/>
              <a:t>함 각 지표에 대한 수치입니다.</a:t>
            </a:r>
            <a:endParaRPr/>
          </a:p>
        </p:txBody>
      </p:sp>
      <p:sp>
        <p:nvSpPr>
          <p:cNvPr id="439" name="Google Shape;43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AUC-ROC 그래프</a:t>
            </a:r>
            <a:r>
              <a:rPr lang="en-US"/>
              <a:t>도 큰 차이는 아니지만 미세한 차이가 있는 것을 확인할 수 있었습니다.</a:t>
            </a:r>
            <a:endParaRPr/>
          </a:p>
        </p:txBody>
      </p:sp>
      <p:sp>
        <p:nvSpPr>
          <p:cNvPr id="450" name="Google Shape;45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다음으</a:t>
            </a:r>
            <a:r>
              <a:rPr lang="en-US"/>
              <a:t>로 각 실험 결과에 대한 지표를 표 형식으로 정리한 내용을 말씀드리겠습니다.</a:t>
            </a:r>
            <a:endParaRPr/>
          </a:p>
        </p:txBody>
      </p:sp>
      <p:sp>
        <p:nvSpPr>
          <p:cNvPr id="461" name="Google Shape;46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해결해야할 문제는, 대화 분류 문제입니다.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먼저 주어진 데이터 DKTC는 한국어로 된 위협적인 대화 데이터입니다.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1"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4개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의 클래스로 구성된 한국어 대화 데이터를 활용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1"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5개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의 클래스로 다중 분류하는 모델 생성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한국어 </a:t>
            </a:r>
            <a:r>
              <a:rPr b="1"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협박, 갈취, 직장 내 괴롭힘, 기타 괴롭힘, 일반 대화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의 5가지 대화 유형 Class를 </a:t>
            </a:r>
            <a:r>
              <a:rPr b="1"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분류</a:t>
            </a:r>
            <a:endParaRPr b="1" sz="2000">
              <a:solidFill>
                <a:srgbClr val="6699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이 </a:t>
            </a:r>
            <a:r>
              <a:rPr lang="en-US"/>
              <a:t>표에</a:t>
            </a:r>
            <a:r>
              <a:rPr lang="en-US"/>
              <a:t>서 성능이 가장 우수했던 모델과 전처리 방법을 확인할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밑에서 세번째인 klue bert 모델에 기본적인 전처리, </a:t>
            </a:r>
            <a:r>
              <a:rPr lang="en-US"/>
              <a:t>반복 단어 제거, </a:t>
            </a:r>
            <a:r>
              <a:rPr lang="en-US"/>
              <a:t>line 토큰 적용, </a:t>
            </a:r>
            <a:r>
              <a:rPr lang="en-US"/>
              <a:t>데이터 증강을</a:t>
            </a:r>
            <a:r>
              <a:rPr lang="en-US"/>
              <a:t> 적용한 모델이 가장 우수했습니다.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그래</a:t>
            </a:r>
            <a:r>
              <a:rPr lang="en-US"/>
              <a:t>서 해당 모델을 기반으로 성능을 향상 시키기 위해 여러가지 튜닝을 진행해봤습니다.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크게 네 가지 batch size, learning rate, max length와 데이터 셋을 변경해보면서 시도해봤습니다.</a:t>
            </a:r>
            <a:endParaRPr/>
          </a:p>
        </p:txBody>
      </p:sp>
      <p:sp>
        <p:nvSpPr>
          <p:cNvPr id="476" name="Google Shape;47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첫번째</a:t>
            </a:r>
            <a:r>
              <a:rPr lang="en-US"/>
              <a:t>는 카카오 대화 데이터 기반으로 진행한 실험 결과입니다.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평균적으로 제출 성능이 0.7 중후반인 것을 볼 수 있었습니다.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그리고 두번째로 시도해봤던 내용은 카카오 단일 데이터 기반이 아닌 여러 플랫폼 기반으로 데이터 셋을 구성해 실험해봤습니다.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0.8 정도 성능을 내는 것을 확인할 수 있었습니다.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마지막 세번째로 일반 대화 데이터셋을 더 많이 적용하는 실험을 진행해 봤습니다.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 증강하는 비율만큼 추가적으로 (일반 대화 데이터를) 수집했고 나머지 클래스만 증강했습니다.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전반적으로 더 높은 성능을 내는 것을 확인했고 최종 스코어 0.846을 기록했습니다.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데이터의 다양성이 증가할 때 마다 성능이 증가했다는 점에서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플랫폼 대화 데이터뿐 아니라 더 다양한 일반 대화 데이터를 수집할 수 있다면, 더 좋은 성능의 결과를 기대할 수 있을 것 같다는 결론을 내리게 되었습니다.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74c82fa905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74c82fa905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이상으</a:t>
            </a:r>
            <a:r>
              <a:rPr lang="en-US"/>
              <a:t>로 발표를 마치겠습니다. 감사합니다.</a:t>
            </a:r>
            <a:endParaRPr/>
          </a:p>
        </p:txBody>
      </p:sp>
      <p:sp>
        <p:nvSpPr>
          <p:cNvPr id="497" name="Google Shape;497;g274c82fa905_1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각 대화가 어떤 맥락으로 되어있는 지 파악하기 위해 데이터를 예시를 몇가지 살펴보았습니다.</a:t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41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40.png"/><Relationship Id="rId5" Type="http://schemas.openxmlformats.org/officeDocument/2006/relationships/image" Target="../media/image12.png"/><Relationship Id="rId6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5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Relationship Id="rId5" Type="http://schemas.openxmlformats.org/officeDocument/2006/relationships/image" Target="../media/image51.png"/><Relationship Id="rId6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Relationship Id="rId4" Type="http://schemas.openxmlformats.org/officeDocument/2006/relationships/image" Target="../media/image5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Relationship Id="rId4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3.png"/><Relationship Id="rId4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tunib-ai/DKTC?tab=readme-ov-file" TargetMode="External"/><Relationship Id="rId4" Type="http://schemas.openxmlformats.org/officeDocument/2006/relationships/hyperlink" Target="https://www.aihub.or.kr/aihubdata/data/view.do?currMenu=115&amp;topMenu=100&amp;dataSetSn=54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412750" y="0"/>
            <a:ext cx="2159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00" u="none" cap="none" strike="noStrike">
                <a:solidFill>
                  <a:srgbClr val="6699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scv</a:t>
            </a:r>
            <a:endParaRPr b="1" sz="8800">
              <a:solidFill>
                <a:srgbClr val="6699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571750" y="2844143"/>
            <a:ext cx="7048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DLThon</a:t>
            </a:r>
            <a:r>
              <a:rPr b="1" lang="en-US" sz="6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 발표자료</a:t>
            </a:r>
            <a:endParaRPr b="1" sz="6000">
              <a:solidFill>
                <a:srgbClr val="669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88959" y="1173642"/>
            <a:ext cx="233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99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Search for computer vision</a:t>
            </a:r>
            <a:endParaRPr sz="1300"/>
          </a:p>
        </p:txBody>
      </p:sp>
      <p:sp>
        <p:nvSpPr>
          <p:cNvPr id="96" name="Google Shape;96;p14"/>
          <p:cNvSpPr txBox="1"/>
          <p:nvPr/>
        </p:nvSpPr>
        <p:spPr>
          <a:xfrm>
            <a:off x="6806526" y="6013325"/>
            <a:ext cx="5210400" cy="70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1조 </a:t>
            </a: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구성원 : 이경규 권영찬 이종민 김상호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23"/>
          <p:cNvGraphicFramePr/>
          <p:nvPr/>
        </p:nvGraphicFramePr>
        <p:xfrm>
          <a:off x="1015850" y="172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{3C6FEA82-924B-4D47-A8DD-1AB9BE387C38}</a:tableStyleId>
              </a:tblPr>
              <a:tblGrid>
                <a:gridCol w="2240750"/>
                <a:gridCol w="2240750"/>
              </a:tblGrid>
              <a:tr h="58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Class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Conversation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협박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896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갈취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981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직장 내 괴롭힘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979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기타괴롭힘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1094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23"/>
          <p:cNvSpPr txBox="1"/>
          <p:nvPr/>
        </p:nvSpPr>
        <p:spPr>
          <a:xfrm>
            <a:off x="415600" y="434871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 Train Data 개수 및 분포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23"/>
          <p:cNvGrpSpPr/>
          <p:nvPr/>
        </p:nvGrpSpPr>
        <p:grpSpPr>
          <a:xfrm>
            <a:off x="5949475" y="1496600"/>
            <a:ext cx="5616475" cy="3759475"/>
            <a:chOff x="584825" y="1658775"/>
            <a:chExt cx="5616475" cy="3759475"/>
          </a:xfrm>
        </p:grpSpPr>
        <p:pic>
          <p:nvPicPr>
            <p:cNvPr id="169" name="Google Shape;169;p23"/>
            <p:cNvPicPr preferRelativeResize="0"/>
            <p:nvPr/>
          </p:nvPicPr>
          <p:blipFill rotWithShape="1">
            <a:blip r:embed="rId3">
              <a:alphaModFix/>
            </a:blip>
            <a:srcRect b="12056" l="0" r="0" t="0"/>
            <a:stretch/>
          </p:blipFill>
          <p:spPr>
            <a:xfrm>
              <a:off x="584825" y="1658775"/>
              <a:ext cx="5616475" cy="3759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3"/>
            <p:cNvSpPr txBox="1"/>
            <p:nvPr/>
          </p:nvSpPr>
          <p:spPr>
            <a:xfrm>
              <a:off x="4151250" y="1848600"/>
              <a:ext cx="19137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 = 227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max = 874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15333" l="0" r="0" t="0"/>
          <a:stretch/>
        </p:blipFill>
        <p:spPr>
          <a:xfrm>
            <a:off x="2063250" y="1731250"/>
            <a:ext cx="8065501" cy="40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4249150" y="1893125"/>
            <a:ext cx="1513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협박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= 246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8406325" y="1893125"/>
            <a:ext cx="1513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갈취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= 216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8406325" y="3940550"/>
            <a:ext cx="1513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기타 괴롭힘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= 210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4249150" y="3940550"/>
            <a:ext cx="1513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직장 내 괴롭힘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= 238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415600" y="434871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 Train Data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800"/>
              <a:buFont typeface="Calibri"/>
              <a:buNone/>
            </a:pPr>
            <a:r>
              <a:rPr lang="en-US" sz="4000">
                <a:solidFill>
                  <a:srgbClr val="6699FF"/>
                </a:solidFill>
              </a:rPr>
              <a:t>EDA</a:t>
            </a:r>
            <a:br>
              <a:rPr lang="en-US" sz="2500">
                <a:solidFill>
                  <a:srgbClr val="6699FF"/>
                </a:solidFill>
              </a:rPr>
            </a:br>
            <a:br>
              <a:rPr lang="en-US" sz="2500"/>
            </a:br>
            <a:endParaRPr sz="2500"/>
          </a:p>
        </p:txBody>
      </p:sp>
      <p:sp>
        <p:nvSpPr>
          <p:cNvPr id="186" name="Google Shape;186;p25"/>
          <p:cNvSpPr txBox="1"/>
          <p:nvPr/>
        </p:nvSpPr>
        <p:spPr>
          <a:xfrm>
            <a:off x="3880904" y="3075057"/>
            <a:ext cx="4430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일반 대화 데이터</a:t>
            </a:r>
            <a:endParaRPr sz="2000">
              <a:solidFill>
                <a:srgbClr val="669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4166635" y="3933147"/>
            <a:ext cx="5801917" cy="205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38100" marR="0" rtl="0" algn="l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카카오 대화 데이터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5131175" y="1351550"/>
            <a:ext cx="517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4380375" y="399050"/>
            <a:ext cx="517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/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일반 대화 데이터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552306" y="1125654"/>
            <a:ext cx="488779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 생성 데이터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552300" y="1831725"/>
            <a:ext cx="104376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3812" lvl="0" marL="381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대화 길이를 원하는 만큼 지정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하여 생성가능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812" lvl="0" marL="381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중복 데이터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너무 많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음</a:t>
            </a:r>
            <a:endParaRPr/>
          </a:p>
        </p:txBody>
      </p:sp>
      <p:grpSp>
        <p:nvGrpSpPr>
          <p:cNvPr id="197" name="Google Shape;197;p26"/>
          <p:cNvGrpSpPr/>
          <p:nvPr/>
        </p:nvGrpSpPr>
        <p:grpSpPr>
          <a:xfrm>
            <a:off x="552306" y="3353027"/>
            <a:ext cx="9831173" cy="2819794"/>
            <a:chOff x="592506" y="2375502"/>
            <a:chExt cx="9831173" cy="2819794"/>
          </a:xfrm>
        </p:grpSpPr>
        <p:pic>
          <p:nvPicPr>
            <p:cNvPr id="198" name="Google Shape;198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506" y="2375502"/>
              <a:ext cx="9831173" cy="28197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26"/>
            <p:cNvSpPr/>
            <p:nvPr/>
          </p:nvSpPr>
          <p:spPr>
            <a:xfrm>
              <a:off x="1849375" y="2782775"/>
              <a:ext cx="7833000" cy="453000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1849375" y="4264300"/>
              <a:ext cx="7886700" cy="868500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/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일반 대화 데이터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1" y="1497417"/>
            <a:ext cx="6792273" cy="77163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4">
            <a:alphaModFix/>
          </a:blip>
          <a:srcRect b="9950" l="0" r="0" t="0"/>
          <a:stretch/>
        </p:blipFill>
        <p:spPr>
          <a:xfrm>
            <a:off x="1103875" y="2665849"/>
            <a:ext cx="5268525" cy="34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494423" y="907175"/>
            <a:ext cx="540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kakaotalk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대화 데이터 사용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881" y="2269050"/>
            <a:ext cx="6058746" cy="20957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1509525" y="2665850"/>
            <a:ext cx="337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= 50 ~ 300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= 277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0200" y="6152654"/>
            <a:ext cx="19050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/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병합 데이터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228" y="2560287"/>
            <a:ext cx="5344271" cy="38010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9" name="Google Shape;219;p28"/>
          <p:cNvGraphicFramePr/>
          <p:nvPr/>
        </p:nvGraphicFramePr>
        <p:xfrm>
          <a:off x="6436221" y="26352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{3C6FEA82-924B-4D47-A8DD-1AB9BE387C38}</a:tableStyleId>
              </a:tblPr>
              <a:tblGrid>
                <a:gridCol w="2240750"/>
                <a:gridCol w="2240750"/>
              </a:tblGrid>
              <a:tr h="58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Class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Conversation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협박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896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갈취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981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직장 내 괴롭힘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979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기타괴롭힘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1094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일반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880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" name="Google Shape;220;p28"/>
          <p:cNvSpPr txBox="1"/>
          <p:nvPr/>
        </p:nvSpPr>
        <p:spPr>
          <a:xfrm>
            <a:off x="634221" y="901824"/>
            <a:ext cx="5802000" cy="20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38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train0 : 훈련 데이터 + 카카오 데이터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성능향상 시도 시 더 다양한 일반 대화 데이터를 추가한 데이터 사용 예정 (train4, …)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2207029" y="627128"/>
            <a:ext cx="4978399" cy="316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Base Model </a:t>
            </a:r>
            <a:r>
              <a:rPr lang="en-US" sz="4000">
                <a:solidFill>
                  <a:srgbClr val="6699FF"/>
                </a:solidFill>
              </a:rPr>
              <a:t>분석</a:t>
            </a:r>
            <a:endParaRPr sz="4000">
              <a:solidFill>
                <a:srgbClr val="669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gnifying glass" id="226" name="Google Shape;2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49" y="2776619"/>
            <a:ext cx="1289051" cy="12890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/>
        </p:nvSpPr>
        <p:spPr>
          <a:xfrm>
            <a:off x="2187364" y="4072044"/>
            <a:ext cx="5801917" cy="205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38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선정 이유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전처리, 모델 파라미터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/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Base Model 분석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1970899" y="2444125"/>
            <a:ext cx="5269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Bert multilingual cased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2199503" y="3313619"/>
            <a:ext cx="56595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" lvl="0" marL="38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잘 알려진 대화 판별용 pretrained model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다양한 언어 지원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 환경 지원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/>
        </p:nvSpPr>
        <p:spPr>
          <a:xfrm>
            <a:off x="7451903" y="1383518"/>
            <a:ext cx="37317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콜백 설정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393" y="2091786"/>
            <a:ext cx="5763429" cy="166710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 txBox="1"/>
          <p:nvPr/>
        </p:nvSpPr>
        <p:spPr>
          <a:xfrm>
            <a:off x="699805" y="4172492"/>
            <a:ext cx="39092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하이퍼 파라미터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036" y="4960508"/>
            <a:ext cx="1619476" cy="657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1903" y="2091786"/>
            <a:ext cx="3315163" cy="2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 txBox="1"/>
          <p:nvPr/>
        </p:nvSpPr>
        <p:spPr>
          <a:xfrm>
            <a:off x="699805" y="1436168"/>
            <a:ext cx="37317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전처리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31"/>
          <p:cNvCxnSpPr/>
          <p:nvPr/>
        </p:nvCxnSpPr>
        <p:spPr>
          <a:xfrm>
            <a:off x="7010400" y="2091786"/>
            <a:ext cx="0" cy="35260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p31"/>
          <p:cNvSpPr txBox="1"/>
          <p:nvPr/>
        </p:nvSpPr>
        <p:spPr>
          <a:xfrm>
            <a:off x="415600" y="434871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Base Model 분석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415600" y="1198471"/>
            <a:ext cx="37317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val loss , val acc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" y="3281652"/>
            <a:ext cx="8688012" cy="3362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857" y="1890808"/>
            <a:ext cx="7916380" cy="139084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2"/>
          <p:cNvSpPr txBox="1"/>
          <p:nvPr/>
        </p:nvSpPr>
        <p:spPr>
          <a:xfrm>
            <a:off x="415600" y="434871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Base Model 분석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32"/>
          <p:cNvCxnSpPr/>
          <p:nvPr/>
        </p:nvCxnSpPr>
        <p:spPr>
          <a:xfrm>
            <a:off x="2399825" y="3579725"/>
            <a:ext cx="0" cy="259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2"/>
          <p:cNvCxnSpPr/>
          <p:nvPr/>
        </p:nvCxnSpPr>
        <p:spPr>
          <a:xfrm>
            <a:off x="6749525" y="3579725"/>
            <a:ext cx="0" cy="259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2"/>
          <p:cNvSpPr txBox="1"/>
          <p:nvPr/>
        </p:nvSpPr>
        <p:spPr>
          <a:xfrm>
            <a:off x="1363613" y="3579725"/>
            <a:ext cx="103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epoch=3</a:t>
            </a:r>
            <a:endParaRPr sz="17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6749513" y="3579725"/>
            <a:ext cx="103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epoch=3</a:t>
            </a:r>
            <a:endParaRPr sz="17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2187363" y="985769"/>
            <a:ext cx="58020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4000" u="none" cap="none" strike="noStrike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목차</a:t>
            </a:r>
            <a:endParaRPr b="1" i="0" sz="4000" u="none" cap="none" strike="noStrike">
              <a:solidFill>
                <a:srgbClr val="669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pward trend"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48" y="2084418"/>
            <a:ext cx="1198532" cy="1198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2187364" y="3462444"/>
            <a:ext cx="58020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3812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 분석배경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812" lvl="0" marL="381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5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 EDA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812" lvl="0" marL="381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5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 Base Model (Bert multilingual)</a:t>
            </a:r>
            <a:endParaRPr/>
          </a:p>
          <a:p>
            <a:pPr indent="-23812" lvl="0" marL="381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5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 Base Model 기반 실험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812" lvl="0" marL="381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5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Klue Bert Model 기반 실험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812" lvl="0" marL="381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5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성능 결과표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812" lvl="0" marL="3810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ct val="15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성능 향상 시도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8921578" y="0"/>
            <a:ext cx="3271200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699805" y="1371732"/>
            <a:ext cx="37317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F1-socre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805" y="2314729"/>
            <a:ext cx="4229690" cy="264832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/>
        </p:nvSpPr>
        <p:spPr>
          <a:xfrm>
            <a:off x="415600" y="434871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Base Model 분석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699805" y="1371732"/>
            <a:ext cx="37317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AUC-ROC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1894952"/>
            <a:ext cx="5461688" cy="395006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 txBox="1"/>
          <p:nvPr/>
        </p:nvSpPr>
        <p:spPr>
          <a:xfrm>
            <a:off x="5877288" y="2600917"/>
            <a:ext cx="2893200" cy="2124000"/>
          </a:xfrm>
          <a:prstGeom prst="rect">
            <a:avLst/>
          </a:prstGeom>
          <a:noFill/>
          <a:ln cap="flat" cmpd="sng" w="19050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A321"/>
                </a:solidFill>
                <a:latin typeface="Calibri"/>
                <a:ea typeface="Calibri"/>
                <a:cs typeface="Calibri"/>
                <a:sym typeface="Calibri"/>
              </a:rPr>
              <a:t>Class2 = 일반 대화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다른 대화들과의 차이가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도드라지기 때문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 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잘 분류한다고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추측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Class3 = 직장 내 괴롭힘 대화</a:t>
            </a: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다름으로 구분을 잘하는데,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직장에서만 쓰는 용어들이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있기 때문이라고 추측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2150020" y="4061422"/>
            <a:ext cx="1585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갈취</a:t>
            </a:r>
            <a:b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기타괴롭힘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일반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직장내괴롭힘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협박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415600" y="434871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Base Model 분석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699805" y="1371732"/>
            <a:ext cx="37317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925" y="1805549"/>
            <a:ext cx="4976025" cy="40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343" y="5845983"/>
            <a:ext cx="7725854" cy="90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5"/>
          <p:cNvSpPr txBox="1"/>
          <p:nvPr/>
        </p:nvSpPr>
        <p:spPr>
          <a:xfrm>
            <a:off x="415600" y="434871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Base Model 분석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2207028" y="627128"/>
            <a:ext cx="6516842" cy="316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r>
              <a:rPr lang="en-US" sz="4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 모델 기반 다양한 실험</a:t>
            </a:r>
            <a:endParaRPr/>
          </a:p>
        </p:txBody>
      </p:sp>
      <p:pic>
        <p:nvPicPr>
          <p:cNvPr descr="Magnifying glass" id="294" name="Google Shape;29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49" y="2776619"/>
            <a:ext cx="1289051" cy="12890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6"/>
          <p:cNvSpPr txBox="1"/>
          <p:nvPr/>
        </p:nvSpPr>
        <p:spPr>
          <a:xfrm>
            <a:off x="2187364" y="4072044"/>
            <a:ext cx="5801917" cy="205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38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전처리 변경1</a:t>
            </a:r>
            <a:endParaRPr/>
          </a:p>
          <a:p>
            <a:pPr indent="-38100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전처리 변경2</a:t>
            </a:r>
            <a:endParaRPr/>
          </a:p>
          <a:p>
            <a:pPr indent="-38100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증강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52400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/>
        </p:nvSpPr>
        <p:spPr>
          <a:xfrm>
            <a:off x="415600" y="1138864"/>
            <a:ext cx="37317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Base Model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6507580" y="293451"/>
            <a:ext cx="39092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전처리 변경1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Base Model 기반 실험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1662084"/>
            <a:ext cx="5763429" cy="166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4077" y="940786"/>
            <a:ext cx="5182323" cy="267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600" y="3617685"/>
            <a:ext cx="4229690" cy="264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4077" y="3792805"/>
            <a:ext cx="4210638" cy="2667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37"/>
          <p:cNvCxnSpPr/>
          <p:nvPr/>
        </p:nvCxnSpPr>
        <p:spPr>
          <a:xfrm>
            <a:off x="6397093" y="940786"/>
            <a:ext cx="0" cy="532521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/>
        </p:nvSpPr>
        <p:spPr>
          <a:xfrm>
            <a:off x="6133382" y="936861"/>
            <a:ext cx="39092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전처리 변경2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Base Model 기반 실험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124" y="1464006"/>
            <a:ext cx="5182323" cy="267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007" y="4140905"/>
            <a:ext cx="4210638" cy="2667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8"/>
          <p:cNvCxnSpPr/>
          <p:nvPr/>
        </p:nvCxnSpPr>
        <p:spPr>
          <a:xfrm>
            <a:off x="5842686" y="1460081"/>
            <a:ext cx="0" cy="49864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8" name="Google Shape;318;p38"/>
          <p:cNvSpPr txBox="1"/>
          <p:nvPr/>
        </p:nvSpPr>
        <p:spPr>
          <a:xfrm>
            <a:off x="366124" y="936861"/>
            <a:ext cx="39092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전처리 변경1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2713" y="1490561"/>
            <a:ext cx="5087060" cy="246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5942" y="4157405"/>
            <a:ext cx="4004856" cy="2650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/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Base Model 기반 실험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9"/>
          <p:cNvSpPr txBox="1"/>
          <p:nvPr/>
        </p:nvSpPr>
        <p:spPr>
          <a:xfrm>
            <a:off x="366124" y="936861"/>
            <a:ext cx="39092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데이터 증강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293" y="1460081"/>
            <a:ext cx="4495474" cy="536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8223" y="1470064"/>
            <a:ext cx="6439799" cy="442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8223" y="6171405"/>
            <a:ext cx="2715004" cy="44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/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Base Model 기반 실험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0"/>
          <p:cNvSpPr txBox="1"/>
          <p:nvPr/>
        </p:nvSpPr>
        <p:spPr>
          <a:xfrm>
            <a:off x="366124" y="936861"/>
            <a:ext cx="39092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데이터 증강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1700461"/>
            <a:ext cx="6906589" cy="124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570" y="3206117"/>
            <a:ext cx="5225706" cy="331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0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/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Base Model 기반 실험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366124" y="936861"/>
            <a:ext cx="39092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비교</a:t>
            </a:r>
            <a:endParaRPr sz="2800">
              <a:solidFill>
                <a:srgbClr val="669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1480" y="1575525"/>
            <a:ext cx="3909491" cy="244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1479" y="4138804"/>
            <a:ext cx="3909491" cy="24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8328" y="1430337"/>
            <a:ext cx="4004856" cy="2650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36302" y="4313076"/>
            <a:ext cx="3901980" cy="24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1"/>
          <p:cNvSpPr txBox="1"/>
          <p:nvPr/>
        </p:nvSpPr>
        <p:spPr>
          <a:xfrm>
            <a:off x="4418598" y="1376634"/>
            <a:ext cx="1375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model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1"/>
          <p:cNvSpPr txBox="1"/>
          <p:nvPr/>
        </p:nvSpPr>
        <p:spPr>
          <a:xfrm>
            <a:off x="4445789" y="4061243"/>
            <a:ext cx="16214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전처리 변경1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1"/>
          <p:cNvSpPr txBox="1"/>
          <p:nvPr/>
        </p:nvSpPr>
        <p:spPr>
          <a:xfrm>
            <a:off x="10226040" y="1299894"/>
            <a:ext cx="16153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전처리 변경2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1"/>
          <p:cNvSpPr txBox="1"/>
          <p:nvPr/>
        </p:nvSpPr>
        <p:spPr>
          <a:xfrm>
            <a:off x="10253450" y="4215131"/>
            <a:ext cx="14507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증강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>
            <p:ph type="title"/>
          </p:nvPr>
        </p:nvSpPr>
        <p:spPr>
          <a:xfrm>
            <a:off x="2207028" y="627128"/>
            <a:ext cx="6516842" cy="316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Klue Bert 모델 기반 실험</a:t>
            </a:r>
            <a:endParaRPr/>
          </a:p>
        </p:txBody>
      </p:sp>
      <p:pic>
        <p:nvPicPr>
          <p:cNvPr descr="Magnifying glass" id="358" name="Google Shape;35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49" y="2776619"/>
            <a:ext cx="1289051" cy="1289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2"/>
          <p:cNvSpPr txBox="1"/>
          <p:nvPr/>
        </p:nvSpPr>
        <p:spPr>
          <a:xfrm>
            <a:off x="2187364" y="4072044"/>
            <a:ext cx="5801917" cy="205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38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Klue bert 모델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증강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증강 + 전처리 변경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52400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2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2207029" y="3"/>
            <a:ext cx="4978500" cy="31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6699FF"/>
                </a:solidFill>
              </a:rPr>
              <a:t>분석 배경</a:t>
            </a:r>
            <a:endParaRPr b="1" sz="4000">
              <a:solidFill>
                <a:srgbClr val="6699FF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gnifying glass"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25" y="2160000"/>
            <a:ext cx="964375" cy="9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187364" y="3386244"/>
            <a:ext cx="5802000" cy="20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38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문제정의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수집 방법, 출처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 txBox="1"/>
          <p:nvPr/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Klue Bert Model 기반 실험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3"/>
          <p:cNvSpPr txBox="1"/>
          <p:nvPr/>
        </p:nvSpPr>
        <p:spPr>
          <a:xfrm>
            <a:off x="415599" y="1198471"/>
            <a:ext cx="39092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Klue Bert Model</a:t>
            </a:r>
            <a:endParaRPr sz="2800">
              <a:solidFill>
                <a:srgbClr val="669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010" y="2203876"/>
            <a:ext cx="8573696" cy="3677163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3"/>
          <p:cNvSpPr txBox="1"/>
          <p:nvPr/>
        </p:nvSpPr>
        <p:spPr>
          <a:xfrm>
            <a:off x="6626450" y="4578850"/>
            <a:ext cx="5283000" cy="1740300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8100" lvl="0" marL="38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Klue (Korean Language Understanding Evaluation)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프로젝트에서 제공하는 bert 모델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8100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한국어 NLP에서 좋은 성능을 보이는 모델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8100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Pytorch 기반 모델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/>
          <p:nvPr/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Klue Bert Model 기반 실험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4"/>
          <p:cNvSpPr txBox="1"/>
          <p:nvPr/>
        </p:nvSpPr>
        <p:spPr>
          <a:xfrm>
            <a:off x="415600" y="936861"/>
            <a:ext cx="39092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Klue Bert Model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633" y="1700461"/>
            <a:ext cx="5096586" cy="192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633" y="3927231"/>
            <a:ext cx="6563641" cy="2495898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4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Google Shape;378;p44"/>
          <p:cNvCxnSpPr/>
          <p:nvPr/>
        </p:nvCxnSpPr>
        <p:spPr>
          <a:xfrm>
            <a:off x="1719475" y="4126750"/>
            <a:ext cx="0" cy="194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4"/>
          <p:cNvCxnSpPr/>
          <p:nvPr/>
        </p:nvCxnSpPr>
        <p:spPr>
          <a:xfrm flipH="1">
            <a:off x="5001400" y="4144950"/>
            <a:ext cx="12300" cy="192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44"/>
          <p:cNvSpPr txBox="1"/>
          <p:nvPr/>
        </p:nvSpPr>
        <p:spPr>
          <a:xfrm>
            <a:off x="-5139325" y="418675"/>
            <a:ext cx="602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4"/>
          <p:cNvSpPr txBox="1"/>
          <p:nvPr/>
        </p:nvSpPr>
        <p:spPr>
          <a:xfrm>
            <a:off x="1193275" y="3718950"/>
            <a:ext cx="103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epoch=2</a:t>
            </a:r>
            <a:endParaRPr sz="17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4"/>
          <p:cNvSpPr txBox="1"/>
          <p:nvPr/>
        </p:nvSpPr>
        <p:spPr>
          <a:xfrm>
            <a:off x="4377200" y="3718950"/>
            <a:ext cx="103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epoch=2</a:t>
            </a:r>
            <a:endParaRPr sz="17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5"/>
          <p:cNvSpPr txBox="1"/>
          <p:nvPr/>
        </p:nvSpPr>
        <p:spPr>
          <a:xfrm>
            <a:off x="699805" y="1371732"/>
            <a:ext cx="37317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F1-socre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5"/>
          <p:cNvSpPr txBox="1"/>
          <p:nvPr/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Klue Bert Model 기반 실험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469" y="2151041"/>
            <a:ext cx="5362600" cy="341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6"/>
          <p:cNvSpPr txBox="1"/>
          <p:nvPr/>
        </p:nvSpPr>
        <p:spPr>
          <a:xfrm>
            <a:off x="699805" y="1371732"/>
            <a:ext cx="37317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AUC-ROC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6"/>
          <p:cNvSpPr txBox="1"/>
          <p:nvPr/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Klue Bert Model 기반 실험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1887171"/>
            <a:ext cx="5580866" cy="37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805" y="5740033"/>
            <a:ext cx="7725853" cy="90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7"/>
          <p:cNvSpPr txBox="1"/>
          <p:nvPr/>
        </p:nvSpPr>
        <p:spPr>
          <a:xfrm>
            <a:off x="699805" y="1371732"/>
            <a:ext cx="37317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7"/>
          <p:cNvSpPr txBox="1"/>
          <p:nvPr/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Klue Bert Model 기반 실험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201" y="1894949"/>
            <a:ext cx="4901841" cy="39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818" y="5845983"/>
            <a:ext cx="7725854" cy="90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 txBox="1"/>
          <p:nvPr/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Klue Bert Model 기반 실험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8"/>
          <p:cNvSpPr txBox="1"/>
          <p:nvPr/>
        </p:nvSpPr>
        <p:spPr>
          <a:xfrm>
            <a:off x="415600" y="1061412"/>
            <a:ext cx="39092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데이터 증강+전처리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8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230" y="3153564"/>
            <a:ext cx="4439270" cy="2333951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8"/>
          <p:cNvSpPr txBox="1"/>
          <p:nvPr/>
        </p:nvSpPr>
        <p:spPr>
          <a:xfrm>
            <a:off x="415600" y="1575853"/>
            <a:ext cx="437738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시행1 : train0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train0 : 훈련데이터 + kakao 대화</a:t>
            </a:r>
            <a:endParaRPr sz="1800">
              <a:solidFill>
                <a:srgbClr val="6699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시행2 : train4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Train4 : 훈련데이터 + 다양한 플랫폼 대화</a:t>
            </a:r>
            <a:endParaRPr sz="1800">
              <a:solidFill>
                <a:srgbClr val="669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/>
          <p:nvPr/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Klue Bert Model 기반 실험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9"/>
          <p:cNvSpPr txBox="1"/>
          <p:nvPr/>
        </p:nvSpPr>
        <p:spPr>
          <a:xfrm>
            <a:off x="415600" y="998416"/>
            <a:ext cx="39092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val_loss, val_acc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9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0040" y="1480243"/>
            <a:ext cx="6630326" cy="2486372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9"/>
          <p:cNvSpPr txBox="1"/>
          <p:nvPr/>
        </p:nvSpPr>
        <p:spPr>
          <a:xfrm>
            <a:off x="491800" y="1561961"/>
            <a:ext cx="39092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train0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9"/>
          <p:cNvSpPr txBox="1"/>
          <p:nvPr/>
        </p:nvSpPr>
        <p:spPr>
          <a:xfrm>
            <a:off x="491800" y="4325227"/>
            <a:ext cx="39092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train4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0040" y="4248387"/>
            <a:ext cx="6544588" cy="25435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49"/>
          <p:cNvCxnSpPr/>
          <p:nvPr/>
        </p:nvCxnSpPr>
        <p:spPr>
          <a:xfrm>
            <a:off x="2246175" y="1666800"/>
            <a:ext cx="0" cy="194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49"/>
          <p:cNvCxnSpPr/>
          <p:nvPr/>
        </p:nvCxnSpPr>
        <p:spPr>
          <a:xfrm>
            <a:off x="5507125" y="1666800"/>
            <a:ext cx="0" cy="194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49"/>
          <p:cNvCxnSpPr/>
          <p:nvPr/>
        </p:nvCxnSpPr>
        <p:spPr>
          <a:xfrm flipH="1">
            <a:off x="2246200" y="4438025"/>
            <a:ext cx="4200" cy="196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49"/>
          <p:cNvCxnSpPr/>
          <p:nvPr/>
        </p:nvCxnSpPr>
        <p:spPr>
          <a:xfrm>
            <a:off x="5507125" y="4452525"/>
            <a:ext cx="0" cy="194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49"/>
          <p:cNvSpPr txBox="1"/>
          <p:nvPr/>
        </p:nvSpPr>
        <p:spPr>
          <a:xfrm>
            <a:off x="1852138" y="1259200"/>
            <a:ext cx="103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epoch=1</a:t>
            </a:r>
            <a:endParaRPr sz="17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9"/>
          <p:cNvSpPr txBox="1"/>
          <p:nvPr/>
        </p:nvSpPr>
        <p:spPr>
          <a:xfrm>
            <a:off x="1852125" y="3966625"/>
            <a:ext cx="103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epoch=1</a:t>
            </a:r>
            <a:endParaRPr sz="17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9"/>
          <p:cNvSpPr txBox="1"/>
          <p:nvPr/>
        </p:nvSpPr>
        <p:spPr>
          <a:xfrm>
            <a:off x="5139038" y="1259200"/>
            <a:ext cx="103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epoch=1</a:t>
            </a:r>
            <a:endParaRPr sz="17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9"/>
          <p:cNvSpPr txBox="1"/>
          <p:nvPr/>
        </p:nvSpPr>
        <p:spPr>
          <a:xfrm>
            <a:off x="5139038" y="3966625"/>
            <a:ext cx="103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epoch=1</a:t>
            </a:r>
            <a:endParaRPr sz="17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/>
          <p:nvPr/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Klue Bert Model 기반 실험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0"/>
          <p:cNvSpPr txBox="1"/>
          <p:nvPr/>
        </p:nvSpPr>
        <p:spPr>
          <a:xfrm>
            <a:off x="415600" y="998416"/>
            <a:ext cx="39092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F1-score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50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0"/>
          <p:cNvSpPr txBox="1"/>
          <p:nvPr/>
        </p:nvSpPr>
        <p:spPr>
          <a:xfrm>
            <a:off x="795350" y="1560111"/>
            <a:ext cx="39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train0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50"/>
          <p:cNvSpPr txBox="1"/>
          <p:nvPr/>
        </p:nvSpPr>
        <p:spPr>
          <a:xfrm>
            <a:off x="795338" y="4325227"/>
            <a:ext cx="39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train4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543" y="1633342"/>
            <a:ext cx="3677163" cy="234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5543" y="4325227"/>
            <a:ext cx="3648584" cy="236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"/>
          <p:cNvSpPr txBox="1"/>
          <p:nvPr/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Klue Bert Model 기반 실험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51"/>
          <p:cNvSpPr txBox="1"/>
          <p:nvPr/>
        </p:nvSpPr>
        <p:spPr>
          <a:xfrm>
            <a:off x="415600" y="998416"/>
            <a:ext cx="39092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AUC-ROC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51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51"/>
          <p:cNvSpPr txBox="1"/>
          <p:nvPr/>
        </p:nvSpPr>
        <p:spPr>
          <a:xfrm>
            <a:off x="491800" y="1561961"/>
            <a:ext cx="39092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train0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1"/>
          <p:cNvSpPr txBox="1"/>
          <p:nvPr/>
        </p:nvSpPr>
        <p:spPr>
          <a:xfrm>
            <a:off x="491800" y="4325227"/>
            <a:ext cx="39092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train4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7" name="Google Shape;4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2341" y="1470627"/>
            <a:ext cx="3485660" cy="2527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2341" y="4161792"/>
            <a:ext cx="3485660" cy="248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2"/>
          <p:cNvSpPr txBox="1"/>
          <p:nvPr>
            <p:ph type="title"/>
          </p:nvPr>
        </p:nvSpPr>
        <p:spPr>
          <a:xfrm>
            <a:off x="2207028" y="627128"/>
            <a:ext cx="6516842" cy="316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성능 결과 표</a:t>
            </a:r>
            <a:endParaRPr/>
          </a:p>
        </p:txBody>
      </p:sp>
      <p:pic>
        <p:nvPicPr>
          <p:cNvPr descr="Magnifying glass" id="464" name="Google Shape;46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49" y="2776619"/>
            <a:ext cx="1289051" cy="1289051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2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2"/>
          <p:cNvSpPr txBox="1"/>
          <p:nvPr/>
        </p:nvSpPr>
        <p:spPr>
          <a:xfrm>
            <a:off x="2204308" y="3995844"/>
            <a:ext cx="5801917" cy="2488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3812" lvl="0" marL="38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model</a:t>
            </a:r>
            <a:endParaRPr/>
          </a:p>
          <a:p>
            <a:pPr indent="-23812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5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 model</a:t>
            </a:r>
            <a:endParaRPr/>
          </a:p>
          <a:p>
            <a:pPr indent="-23812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5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Klue model</a:t>
            </a:r>
            <a:endParaRPr/>
          </a:p>
          <a:p>
            <a:pPr indent="-23812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5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Distil bert model</a:t>
            </a:r>
            <a:endParaRPr/>
          </a:p>
          <a:p>
            <a:pPr indent="-23812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5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TFXLMRobert model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15600" y="508121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8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</a:rPr>
              <a:t>문제 정의</a:t>
            </a:r>
            <a:endParaRPr sz="2500"/>
          </a:p>
        </p:txBody>
      </p:sp>
      <p:sp>
        <p:nvSpPr>
          <p:cNvPr id="119" name="Google Shape;119;p17"/>
          <p:cNvSpPr txBox="1"/>
          <p:nvPr/>
        </p:nvSpPr>
        <p:spPr>
          <a:xfrm>
            <a:off x="2381725" y="3284720"/>
            <a:ext cx="7587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1"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개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 클래스로 구성된 한국어 대화 데이터를 활용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1"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5개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 클래스로 다중 분류하는 모델 생성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한국어 </a:t>
            </a:r>
            <a:r>
              <a:rPr b="1"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협박, 갈취, 직장 내 괴롭힘, 기타 괴롭힘, 일반 대화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 5가지 대화 유형 Class를 </a:t>
            </a:r>
            <a:r>
              <a:rPr b="1"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분류</a:t>
            </a:r>
            <a:endParaRPr b="1" sz="2000">
              <a:solidFill>
                <a:srgbClr val="669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342196" y="2372674"/>
            <a:ext cx="634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DKTC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(Dataset of Korean Threatening Conversations)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3"/>
          <p:cNvSpPr txBox="1"/>
          <p:nvPr/>
        </p:nvSpPr>
        <p:spPr>
          <a:xfrm>
            <a:off x="2330450" y="1718414"/>
            <a:ext cx="6944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1800">
              <a:solidFill>
                <a:srgbClr val="22A3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2" name="Google Shape;472;p53"/>
          <p:cNvGraphicFramePr/>
          <p:nvPr/>
        </p:nvGraphicFramePr>
        <p:xfrm>
          <a:off x="489354" y="1825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{1822B7C4-0573-448B-BF69-56AF06F27AFE}</a:tableStyleId>
              </a:tblPr>
              <a:tblGrid>
                <a:gridCol w="1689850"/>
                <a:gridCol w="1059725"/>
                <a:gridCol w="1260225"/>
                <a:gridCol w="859225"/>
                <a:gridCol w="830575"/>
                <a:gridCol w="816275"/>
                <a:gridCol w="801950"/>
                <a:gridCol w="1217275"/>
                <a:gridCol w="1231575"/>
                <a:gridCol w="1374800"/>
              </a:tblGrid>
              <a:tr h="66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models</a:t>
                      </a:r>
                      <a:endParaRPr sz="1000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data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구두점삭제유무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(X: 포함, O:삭제)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백슬래시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 변환유무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Soynlp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포함 여부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증강 여부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max_len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val_accuracy</a:t>
                      </a:r>
                      <a:endParaRPr b="1"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f1 score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Submit acc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5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Base(BERT)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train0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300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0.8405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0.8401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0.666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base_preprocess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train0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300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0.7173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0.7047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0.578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base_preprocess_EOL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train0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 (EOL)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300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0.8530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0.8526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0.674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base_preprocess_aug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train0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300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0.8892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0.8869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0.658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klue_bert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train0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250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0.9213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0.9211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0.758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klue_bert_aug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train0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</a:t>
                      </a:r>
                      <a:br>
                        <a:rPr lang="en-US" sz="1000"/>
                      </a:br>
                      <a:r>
                        <a:rPr lang="en-US" sz="1000"/>
                        <a:t>260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0.9327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0.9349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0.764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0.756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klue_bert_aug_EOL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train0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 (EOL)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250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0.9110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0.9285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0000"/>
                          </a:solidFill>
                        </a:rPr>
                        <a:t>0.778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distil bert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train0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300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0.8602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0.8616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0.654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TFXLMRobert 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train0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300</a:t>
                      </a:r>
                      <a:endParaRPr sz="1000" u="none" cap="none" strike="noStrike"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0.8664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0.8667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0.668</a:t>
                      </a:r>
                      <a:endParaRPr/>
                    </a:p>
                  </a:txBody>
                  <a:tcPr marT="25600" marB="25600" marR="51200" marL="51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3" name="Google Shape;473;p53"/>
          <p:cNvSpPr txBox="1"/>
          <p:nvPr/>
        </p:nvSpPr>
        <p:spPr>
          <a:xfrm>
            <a:off x="217478" y="741188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성능 결과 표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 txBox="1"/>
          <p:nvPr>
            <p:ph type="title"/>
          </p:nvPr>
        </p:nvSpPr>
        <p:spPr>
          <a:xfrm>
            <a:off x="2207028" y="627128"/>
            <a:ext cx="6516842" cy="316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성능 </a:t>
            </a:r>
            <a:r>
              <a:rPr lang="en-US" sz="4000">
                <a:solidFill>
                  <a:srgbClr val="6699FF"/>
                </a:solidFill>
              </a:rPr>
              <a:t>향상 시도</a:t>
            </a:r>
            <a:endParaRPr sz="4000">
              <a:solidFill>
                <a:srgbClr val="669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gnifying glass" id="479" name="Google Shape;47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49" y="2776619"/>
            <a:ext cx="1289051" cy="128905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4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4"/>
          <p:cNvSpPr txBox="1"/>
          <p:nvPr/>
        </p:nvSpPr>
        <p:spPr>
          <a:xfrm>
            <a:off x="2204308" y="3995844"/>
            <a:ext cx="5801917" cy="2488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38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변경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size</a:t>
            </a:r>
            <a:endParaRPr/>
          </a:p>
          <a:p>
            <a:pPr indent="-38100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rate</a:t>
            </a:r>
            <a:endParaRPr/>
          </a:p>
          <a:p>
            <a:pPr indent="-38100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length</a:t>
            </a:r>
            <a:endParaRPr/>
          </a:p>
          <a:p>
            <a:pPr indent="152400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5"/>
          <p:cNvSpPr txBox="1"/>
          <p:nvPr/>
        </p:nvSpPr>
        <p:spPr>
          <a:xfrm>
            <a:off x="128448" y="201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성능 향상 시도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55"/>
          <p:cNvSpPr txBox="1"/>
          <p:nvPr/>
        </p:nvSpPr>
        <p:spPr>
          <a:xfrm>
            <a:off x="211825" y="710388"/>
            <a:ext cx="748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17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카카오 대화 데이터셋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기반 하이퍼파라미터 튜닝 (train0)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55"/>
          <p:cNvSpPr txBox="1"/>
          <p:nvPr/>
        </p:nvSpPr>
        <p:spPr>
          <a:xfrm>
            <a:off x="262475" y="4531338"/>
            <a:ext cx="530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17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여러 플랫폼</a:t>
            </a:r>
            <a:r>
              <a:rPr lang="en-US" sz="17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 대화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데이터셋 기반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훈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련 (train4)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55"/>
          <p:cNvSpPr txBox="1"/>
          <p:nvPr/>
        </p:nvSpPr>
        <p:spPr>
          <a:xfrm>
            <a:off x="5973600" y="710400"/>
            <a:ext cx="652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17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여러</a:t>
            </a:r>
            <a:r>
              <a:rPr lang="en-US" sz="17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 플랫</a:t>
            </a:r>
            <a:r>
              <a:rPr lang="en-US" sz="17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폼 대화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데이터셋(</a:t>
            </a:r>
            <a:r>
              <a:rPr lang="en-US" sz="17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일</a:t>
            </a:r>
            <a:r>
              <a:rPr lang="en-US" sz="17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반 대화 증강 x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기반 튜닝 (train5)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55"/>
          <p:cNvSpPr txBox="1"/>
          <p:nvPr/>
        </p:nvSpPr>
        <p:spPr>
          <a:xfrm>
            <a:off x="6087850" y="4618425"/>
            <a:ext cx="5955900" cy="1882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train5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•</a:t>
            </a:r>
            <a:r>
              <a:rPr lang="en-US" sz="1300">
                <a:solidFill>
                  <a:srgbClr val="6699FF"/>
                </a:solidFill>
              </a:rPr>
              <a:t>일반 대화</a:t>
            </a:r>
            <a:r>
              <a:rPr lang="en-US" sz="1300">
                <a:solidFill>
                  <a:schemeClr val="dk1"/>
                </a:solidFill>
              </a:rPr>
              <a:t> 데이터를 데이터 </a:t>
            </a:r>
            <a:r>
              <a:rPr lang="en-US" sz="1300">
                <a:solidFill>
                  <a:srgbClr val="6699FF"/>
                </a:solidFill>
              </a:rPr>
              <a:t>증강 비율만큼</a:t>
            </a:r>
            <a:r>
              <a:rPr lang="en-US" sz="1300">
                <a:solidFill>
                  <a:schemeClr val="dk1"/>
                </a:solidFill>
              </a:rPr>
              <a:t> 수집했음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300">
                <a:solidFill>
                  <a:schemeClr val="dk1"/>
                </a:solidFill>
              </a:rPr>
              <a:t>기존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train4 [kakao, band, nateon, facebook] </a:t>
            </a:r>
            <a:r>
              <a:rPr lang="en-US" sz="1300">
                <a:solidFill>
                  <a:schemeClr val="dk1"/>
                </a:solidFill>
              </a:rPr>
              <a:t>각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250</a:t>
            </a:r>
            <a:r>
              <a:rPr lang="en-US" sz="1300">
                <a:solidFill>
                  <a:schemeClr val="dk1"/>
                </a:solidFill>
              </a:rPr>
              <a:t>개에서 →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750</a:t>
            </a:r>
            <a:r>
              <a:rPr lang="en-US" sz="1300">
                <a:solidFill>
                  <a:schemeClr val="dk1"/>
                </a:solidFill>
              </a:rPr>
              <a:t>개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•일반 대화 데이터는 증강 하지 않고 나머지 클래스 데이터만 증강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•일반 대화 데이터도 동일하게 증강해서 훈련했던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train4 </a:t>
            </a:r>
            <a:r>
              <a:rPr lang="en-US" sz="1300">
                <a:solidFill>
                  <a:schemeClr val="dk1"/>
                </a:solidFill>
              </a:rPr>
              <a:t>보다 </a:t>
            </a:r>
            <a:r>
              <a:rPr lang="en-US" sz="1300">
                <a:solidFill>
                  <a:srgbClr val="6699FF"/>
                </a:solidFill>
              </a:rPr>
              <a:t>나은 성능</a:t>
            </a:r>
            <a:r>
              <a:rPr lang="en-US" sz="1300">
                <a:solidFill>
                  <a:schemeClr val="dk1"/>
                </a:solidFill>
              </a:rPr>
              <a:t>을 보임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1" name="Google Shape;491;p55"/>
          <p:cNvGraphicFramePr/>
          <p:nvPr/>
        </p:nvGraphicFramePr>
        <p:xfrm>
          <a:off x="315413" y="1196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{3C6FEA82-924B-4D47-A8DD-1AB9BE387C38}</a:tableStyleId>
              </a:tblPr>
              <a:tblGrid>
                <a:gridCol w="773225"/>
                <a:gridCol w="773225"/>
                <a:gridCol w="773225"/>
                <a:gridCol w="773225"/>
                <a:gridCol w="773225"/>
                <a:gridCol w="773225"/>
                <a:gridCol w="773225"/>
              </a:tblGrid>
              <a:tr h="48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data set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batch size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learning rate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max length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vall acc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f1 score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submit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</a:tr>
              <a:tr h="325900">
                <a:tc row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train0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1e-5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0.9265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0.9262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0.766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25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1e-5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0.9265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0.9264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0.768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25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5e-5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0.9326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0.9327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0.778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25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5e-5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0.9161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0.9169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25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1e-5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0.9451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0.9452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0.79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25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1e-5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0.9265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0.9267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0.75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25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5e-5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0.9182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0.9182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0.788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25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5e-5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0.9379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0.9382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0.738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" name="Google Shape;492;p55"/>
          <p:cNvGraphicFramePr/>
          <p:nvPr/>
        </p:nvGraphicFramePr>
        <p:xfrm>
          <a:off x="6087850" y="120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{3C6FEA82-924B-4D47-A8DD-1AB9BE387C38}</a:tableStyleId>
              </a:tblPr>
              <a:tblGrid>
                <a:gridCol w="712075"/>
                <a:gridCol w="569100"/>
                <a:gridCol w="732075"/>
                <a:gridCol w="541300"/>
                <a:gridCol w="683175"/>
                <a:gridCol w="592800"/>
                <a:gridCol w="629600"/>
                <a:gridCol w="1495775"/>
              </a:tblGrid>
              <a:tr h="4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data set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batch size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learning rate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max length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vall acc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f1 score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submit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note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E599"/>
                    </a:solidFill>
                  </a:tcPr>
                </a:tc>
              </a:tr>
              <a:tr h="207600">
                <a:tc row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train5</a:t>
                      </a:r>
                      <a:endParaRPr b="1"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5e-5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200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0.9111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0.9101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0.834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43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5e-5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0.9192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0.9185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0.846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7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5e-5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0.9172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0.9167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0.844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7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schedule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0.9253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0.9248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0.824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7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5e-5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0.9263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0.9263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0.844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7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5e-5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0.9152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0.9147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0.826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8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5e-5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0.9212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0.9213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0.828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dense 레이어 추가(tanh)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088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5e-5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0.9131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0.9123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0.784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dense 레이어 추가(relu)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3" name="Google Shape;493;p55"/>
          <p:cNvGraphicFramePr/>
          <p:nvPr/>
        </p:nvGraphicFramePr>
        <p:xfrm>
          <a:off x="315413" y="49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{3C6FEA82-924B-4D47-A8DD-1AB9BE387C38}</a:tableStyleId>
              </a:tblPr>
              <a:tblGrid>
                <a:gridCol w="773225"/>
                <a:gridCol w="773225"/>
                <a:gridCol w="773225"/>
                <a:gridCol w="773225"/>
                <a:gridCol w="773225"/>
                <a:gridCol w="773225"/>
                <a:gridCol w="773225"/>
              </a:tblGrid>
              <a:tr h="34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data set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batch size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learning rate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max length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vall acc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f1 score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submit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399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train4</a:t>
                      </a:r>
                      <a:endParaRPr b="1"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5e-5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0.9282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0.9283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0.804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  <a:tr h="239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5e-5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0.9101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0.9097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0.794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239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5e-5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0.9181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0.9176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 txBox="1"/>
          <p:nvPr/>
        </p:nvSpPr>
        <p:spPr>
          <a:xfrm>
            <a:off x="3908400" y="2844300"/>
            <a:ext cx="43752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감사합니다</a:t>
            </a:r>
            <a:endParaRPr sz="6600">
              <a:solidFill>
                <a:srgbClr val="669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56"/>
          <p:cNvSpPr txBox="1"/>
          <p:nvPr/>
        </p:nvSpPr>
        <p:spPr>
          <a:xfrm>
            <a:off x="1604850" y="5461800"/>
            <a:ext cx="89823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출처: https://aihub.or.kr/aihubdata/data/view.do?currMenu=115&amp;topMenu=100&amp;dataSetSn=543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8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</a:rPr>
              <a:t>데이터 수집 방법, 출처</a:t>
            </a:r>
            <a:br>
              <a:rPr lang="en-US" sz="2500"/>
            </a:br>
            <a:endParaRPr sz="2500"/>
          </a:p>
        </p:txBody>
      </p:sp>
      <p:sp>
        <p:nvSpPr>
          <p:cNvPr id="126" name="Google Shape;126;p18"/>
          <p:cNvSpPr txBox="1"/>
          <p:nvPr/>
        </p:nvSpPr>
        <p:spPr>
          <a:xfrm>
            <a:off x="1551872" y="2364000"/>
            <a:ext cx="60258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제공된 train data (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DKTC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3950개의 대화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4개 (협박, 갈취, 직장 내 괴롭힘, 기타 괴롭힘)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1473984" y="1656107"/>
            <a:ext cx="69193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DKTC</a:t>
            </a:r>
            <a:endParaRPr sz="2000">
              <a:solidFill>
                <a:srgbClr val="669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473984" y="3732259"/>
            <a:ext cx="634278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일반 대화</a:t>
            </a:r>
            <a:endParaRPr sz="3800">
              <a:solidFill>
                <a:srgbClr val="669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1551863" y="4409367"/>
            <a:ext cx="64629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추가할 train data (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AI Hub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- Kakao, Facebook, 네이트온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1개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(일반 대화)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2207029" y="3"/>
            <a:ext cx="4978500" cy="31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4000"/>
              <a:buFont typeface="Calibri"/>
              <a:buNone/>
            </a:pPr>
            <a:r>
              <a:rPr b="1" lang="en-US" sz="5200">
                <a:solidFill>
                  <a:srgbClr val="6699FF"/>
                </a:solidFill>
              </a:rPr>
              <a:t>EDA</a:t>
            </a:r>
            <a:endParaRPr b="1" sz="5200">
              <a:solidFill>
                <a:srgbClr val="6699FF"/>
              </a:solidFill>
            </a:endParaRPr>
          </a:p>
        </p:txBody>
      </p:sp>
      <p:pic>
        <p:nvPicPr>
          <p:cNvPr descr="Magnifying glass"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25" y="2160000"/>
            <a:ext cx="964375" cy="9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2187364" y="3393594"/>
            <a:ext cx="5802000" cy="20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38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data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일반 대화 데이터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38100" marR="0" rtl="0" algn="l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병합 데이터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415600" y="4348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800"/>
              <a:buFont typeface="Calibri"/>
              <a:buNone/>
            </a:pPr>
            <a:r>
              <a:rPr lang="en-US" sz="4000">
                <a:solidFill>
                  <a:srgbClr val="6699FF"/>
                </a:solidFill>
              </a:rPr>
              <a:t>EDA</a:t>
            </a:r>
            <a:br>
              <a:rPr lang="en-US" sz="2500"/>
            </a:br>
            <a:endParaRPr sz="2500"/>
          </a:p>
        </p:txBody>
      </p:sp>
      <p:sp>
        <p:nvSpPr>
          <p:cNvPr id="144" name="Google Shape;144;p20"/>
          <p:cNvSpPr txBox="1"/>
          <p:nvPr/>
        </p:nvSpPr>
        <p:spPr>
          <a:xfrm>
            <a:off x="4639668" y="3075057"/>
            <a:ext cx="29126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Train Data</a:t>
            </a:r>
            <a:endParaRPr sz="2000">
              <a:solidFill>
                <a:srgbClr val="669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651373" y="3782943"/>
            <a:ext cx="5801917" cy="205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259" y="1402236"/>
            <a:ext cx="5868219" cy="192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943" y="3851053"/>
            <a:ext cx="5801535" cy="211484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59575" y="434871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 Train Data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028" y="1406312"/>
            <a:ext cx="7249537" cy="2133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028" y="4034216"/>
            <a:ext cx="4239217" cy="195289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8921578" y="0"/>
            <a:ext cx="3271134" cy="6858000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rgbClr val="66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359575" y="434871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6699FF"/>
                </a:solidFill>
                <a:latin typeface="Calibri"/>
                <a:ea typeface="Calibri"/>
                <a:cs typeface="Calibri"/>
                <a:sym typeface="Calibri"/>
              </a:rPr>
              <a:t> Train Data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2013 - 2022 테마">
  <a:themeElements>
    <a:clrScheme name="Office 2013 - 2022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