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ru-RU" dirty="0"/>
          </a:p>
        </p:txBody>
      </p:sp>
      <p:pic>
        <p:nvPicPr>
          <p:cNvPr id="1026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91" y="692696"/>
            <a:ext cx="5518714" cy="31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7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Goal: </a:t>
            </a:r>
            <a:r>
              <a:rPr lang="en-US" dirty="0" smtClean="0"/>
              <a:t>To get a matrix X and Y: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- If numerical values: process at once or better analyze first (normalization, discretization)</a:t>
            </a:r>
          </a:p>
          <a:p>
            <a:r>
              <a:rPr lang="en-US" dirty="0" smtClean="0"/>
              <a:t>- If text or categorical: certainly need to process to convert to numerical type.</a:t>
            </a:r>
          </a:p>
          <a:p>
            <a:r>
              <a:rPr lang="en-US" dirty="0" smtClean="0"/>
              <a:t>- Features could a result of two other features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95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Scale may differ with different features</a:t>
            </a:r>
          </a:p>
          <a:p>
            <a:pPr marL="0" indent="0">
              <a:buNone/>
            </a:pPr>
            <a:r>
              <a:rPr lang="en-US" i="1" dirty="0" smtClean="0"/>
              <a:t>For example: annual salary and number of children</a:t>
            </a:r>
          </a:p>
          <a:p>
            <a:pPr marL="0" indent="0">
              <a:buNone/>
            </a:pPr>
            <a:r>
              <a:rPr lang="en-US" dirty="0" smtClean="0"/>
              <a:t>- When changing Euclidian distance second parameter will have a minor impact: </a:t>
            </a:r>
          </a:p>
          <a:p>
            <a:pPr marL="0" indent="0">
              <a:buNone/>
            </a:pPr>
            <a:r>
              <a:rPr lang="en-US" dirty="0" smtClean="0"/>
              <a:t>Client x1: 100 000$ and 0 children</a:t>
            </a:r>
          </a:p>
          <a:p>
            <a:pPr marL="0" indent="0">
              <a:buNone/>
            </a:pPr>
            <a:r>
              <a:rPr lang="en-US" dirty="0" smtClean="0"/>
              <a:t>Client x2: 120 000$ and 5 children</a:t>
            </a:r>
          </a:p>
          <a:p>
            <a:pPr marL="0" indent="0">
              <a:buNone/>
            </a:pPr>
            <a:r>
              <a:rPr lang="en-US" dirty="0" smtClean="0"/>
              <a:t>New Client z: 105 000$ and 4 children</a:t>
            </a:r>
          </a:p>
          <a:p>
            <a:pPr marL="0" indent="0" algn="ctr">
              <a:buNone/>
            </a:pPr>
            <a:r>
              <a:rPr lang="en-US" dirty="0" smtClean="0"/>
              <a:t>Distance p(z,x1) = 5000, p(z,x2) = 15000          </a:t>
            </a:r>
            <a:r>
              <a:rPr lang="en-US" b="1" dirty="0" smtClean="0">
                <a:solidFill>
                  <a:schemeClr val="accent1"/>
                </a:solidFill>
              </a:rPr>
              <a:t>SMTH is wrong…..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In such a case we need feature Scaling!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(mean normalization, feature scaling)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93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717032"/>
            <a:ext cx="7467600" cy="1143000"/>
          </a:xfrm>
        </p:spPr>
        <p:txBody>
          <a:bodyPr/>
          <a:lstStyle/>
          <a:p>
            <a:r>
              <a:rPr lang="en-US" dirty="0" smtClean="0"/>
              <a:t>How to deal with Categorical parameters?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76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3" y="476672"/>
            <a:ext cx="742225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82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we have only one appearance of  “</a:t>
            </a:r>
            <a:r>
              <a:rPr lang="en-US" dirty="0" err="1" smtClean="0"/>
              <a:t>Kokshetau</a:t>
            </a:r>
            <a:r>
              <a:rPr lang="en-US" dirty="0" smtClean="0"/>
              <a:t>”? </a:t>
            </a:r>
            <a:endParaRPr lang="ru-RU" dirty="0"/>
          </a:p>
          <a:p>
            <a:r>
              <a:rPr lang="en-US" dirty="0"/>
              <a:t>One of the coding features will take the value 1 on only one object</a:t>
            </a:r>
          </a:p>
          <a:p>
            <a:r>
              <a:rPr lang="en-US" dirty="0"/>
              <a:t>Such a sign does not make </a:t>
            </a:r>
            <a:r>
              <a:rPr lang="en-US" dirty="0" smtClean="0"/>
              <a:t>sense!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Decision</a:t>
            </a:r>
            <a:r>
              <a:rPr lang="ru-RU" b="1" dirty="0" smtClean="0">
                <a:solidFill>
                  <a:schemeClr val="accent1"/>
                </a:solidFill>
              </a:rPr>
              <a:t>:</a:t>
            </a:r>
            <a:endParaRPr lang="ru-RU" b="1" dirty="0">
              <a:solidFill>
                <a:schemeClr val="accent1"/>
              </a:solidFill>
            </a:endParaRPr>
          </a:p>
          <a:p>
            <a:r>
              <a:rPr lang="en-US" dirty="0" smtClean="0"/>
              <a:t>Group all unique valued features to one</a:t>
            </a:r>
            <a:endParaRPr lang="ru-RU" dirty="0"/>
          </a:p>
          <a:p>
            <a:r>
              <a:rPr lang="en-US" dirty="0" smtClean="0"/>
              <a:t>Category </a:t>
            </a:r>
            <a:r>
              <a:rPr lang="ru-RU" dirty="0" smtClean="0"/>
              <a:t>u </a:t>
            </a:r>
            <a:r>
              <a:rPr lang="en-US" dirty="0" smtClean="0"/>
              <a:t>is seldom</a:t>
            </a:r>
            <a:r>
              <a:rPr lang="ru-RU" dirty="0" smtClean="0"/>
              <a:t>, </a:t>
            </a:r>
            <a:r>
              <a:rPr lang="en-US" dirty="0" smtClean="0"/>
              <a:t>if                            where r – some parameter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25144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67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(Dummy Coding)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Objective: Predict whether a user clicks on an </a:t>
            </a:r>
            <a:r>
              <a:rPr lang="en-US" dirty="0" smtClean="0"/>
              <a:t>ad banner</a:t>
            </a:r>
            <a:endParaRPr lang="en-US" dirty="0"/>
          </a:p>
          <a:p>
            <a:r>
              <a:rPr lang="en-US" dirty="0" smtClean="0"/>
              <a:t>Parameters: </a:t>
            </a:r>
          </a:p>
          <a:p>
            <a:pPr marL="0" indent="0">
              <a:buNone/>
            </a:pPr>
            <a:r>
              <a:rPr lang="en-US" dirty="0" smtClean="0"/>
              <a:t>User ID </a:t>
            </a:r>
          </a:p>
          <a:p>
            <a:pPr marL="0" indent="0">
              <a:buNone/>
            </a:pPr>
            <a:r>
              <a:rPr lang="en-US" dirty="0" smtClean="0"/>
              <a:t>Banner </a:t>
            </a: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The identifier of the site on which the banner is displayed</a:t>
            </a:r>
          </a:p>
          <a:p>
            <a:pPr marL="0" indent="0">
              <a:buNone/>
            </a:pPr>
            <a:r>
              <a:rPr lang="en-US" dirty="0"/>
              <a:t>Banner category id</a:t>
            </a:r>
          </a:p>
          <a:p>
            <a:r>
              <a:rPr lang="en-US" dirty="0"/>
              <a:t>With dummy coding, we get millions of signs!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39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the u1 banner click on average more often </a:t>
            </a:r>
            <a:r>
              <a:rPr lang="en-US" dirty="0" smtClean="0"/>
              <a:t>than banner </a:t>
            </a:r>
            <a:r>
              <a:rPr lang="en-US" dirty="0"/>
              <a:t>u2</a:t>
            </a:r>
          </a:p>
          <a:p>
            <a:r>
              <a:rPr lang="en-US" dirty="0"/>
              <a:t>This is an important sign!</a:t>
            </a:r>
          </a:p>
          <a:p>
            <a:r>
              <a:rPr lang="en-US" dirty="0"/>
              <a:t>Replace categories with click </a:t>
            </a:r>
            <a:r>
              <a:rPr lang="en-US" dirty="0" smtClean="0"/>
              <a:t>probabilities</a:t>
            </a:r>
          </a:p>
          <a:p>
            <a:endParaRPr lang="en-US" dirty="0"/>
          </a:p>
          <a:p>
            <a:r>
              <a:rPr lang="en-US" dirty="0"/>
              <a:t>Counters:</a:t>
            </a:r>
          </a:p>
          <a:p>
            <a:pPr marL="0" indent="0">
              <a:buNone/>
            </a:pPr>
            <a:r>
              <a:rPr lang="en-US" dirty="0"/>
              <a:t>Classification Problem, Y = {0, 1}</a:t>
            </a:r>
          </a:p>
          <a:p>
            <a:pPr marL="0" indent="0">
              <a:buNone/>
            </a:pPr>
            <a:r>
              <a:rPr lang="en-US" dirty="0"/>
              <a:t>We estimate the probability of the first class, provided </a:t>
            </a:r>
            <a:r>
              <a:rPr lang="en-US" dirty="0" smtClean="0"/>
              <a:t>that sign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517232"/>
            <a:ext cx="5210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65304"/>
            <a:ext cx="1181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05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6578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2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717032"/>
            <a:ext cx="7467600" cy="1143000"/>
          </a:xfrm>
        </p:spPr>
        <p:txBody>
          <a:bodyPr/>
          <a:lstStyle/>
          <a:p>
            <a:r>
              <a:rPr lang="en-US" dirty="0" smtClean="0"/>
              <a:t>How to deal with Text parameters?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11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parameters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sign value </a:t>
            </a:r>
            <a:r>
              <a:rPr lang="en-US" dirty="0" err="1"/>
              <a:t>xj</a:t>
            </a:r>
            <a:r>
              <a:rPr lang="en-US" dirty="0"/>
              <a:t> is a sequence of words (w1, w2, ...).</a:t>
            </a:r>
          </a:p>
          <a:p>
            <a:r>
              <a:rPr lang="en-US" b="1" dirty="0"/>
              <a:t>Bag of words:</a:t>
            </a:r>
          </a:p>
          <a:p>
            <a:r>
              <a:rPr lang="en-US" dirty="0"/>
              <a:t>Conclusions about the text can even be mixed words</a:t>
            </a:r>
          </a:p>
          <a:p>
            <a:r>
              <a:rPr lang="en-US" dirty="0"/>
              <a:t>Words from the text belong to the dictionary W = {w1, ..., </a:t>
            </a:r>
            <a:r>
              <a:rPr lang="en-US" dirty="0" err="1"/>
              <a:t>wm</a:t>
            </a:r>
            <a:r>
              <a:rPr lang="en-US" dirty="0"/>
              <a:t>}</a:t>
            </a:r>
          </a:p>
          <a:p>
            <a:r>
              <a:rPr lang="en-US" dirty="0"/>
              <a:t>Create m new indicator signs xj1, ..., </a:t>
            </a:r>
            <a:r>
              <a:rPr lang="en-US" dirty="0" err="1"/>
              <a:t>xjm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xjk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nwk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nwk</a:t>
            </a:r>
            <a:r>
              <a:rPr lang="en-US" dirty="0"/>
              <a:t> - number of occurrences of the word </a:t>
            </a:r>
            <a:r>
              <a:rPr lang="en-US" dirty="0" err="1"/>
              <a:t>wk</a:t>
            </a:r>
            <a:r>
              <a:rPr lang="en-US" dirty="0"/>
              <a:t> in the document</a:t>
            </a:r>
          </a:p>
          <a:p>
            <a:r>
              <a:rPr lang="en-US" dirty="0"/>
              <a:t>An analogue of dummy coding, but now </a:t>
            </a:r>
            <a:r>
              <a:rPr lang="en-US" dirty="0" smtClean="0"/>
              <a:t>several signs </a:t>
            </a:r>
            <a:r>
              <a:rPr lang="en-US" dirty="0"/>
              <a:t>may be more than zero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U = </a:t>
            </a:r>
            <a:r>
              <a:rPr lang="en-US" dirty="0" smtClean="0"/>
              <a:t>{student, </a:t>
            </a:r>
            <a:r>
              <a:rPr lang="en-US" dirty="0"/>
              <a:t>street, </a:t>
            </a:r>
            <a:r>
              <a:rPr lang="en-US" dirty="0" smtClean="0"/>
              <a:t>home, student}</a:t>
            </a:r>
            <a:endParaRPr lang="en-US" dirty="0"/>
          </a:p>
          <a:p>
            <a:r>
              <a:rPr lang="en-US" dirty="0"/>
              <a:t>We encode with four binary signs</a:t>
            </a:r>
          </a:p>
          <a:p>
            <a:r>
              <a:rPr lang="en-US" dirty="0"/>
              <a:t>student, street, home, student </a:t>
            </a:r>
            <a:r>
              <a:rPr lang="en-US" dirty="0" smtClean="0"/>
              <a:t>→ </a:t>
            </a:r>
            <a:r>
              <a:rPr lang="en-US" dirty="0"/>
              <a:t>(2, 1, 0, 1)</a:t>
            </a:r>
          </a:p>
          <a:p>
            <a:r>
              <a:rPr lang="en-US" dirty="0"/>
              <a:t>street </a:t>
            </a:r>
            <a:r>
              <a:rPr lang="en-US" dirty="0" smtClean="0"/>
              <a:t>home→ </a:t>
            </a:r>
            <a:r>
              <a:rPr lang="en-US" dirty="0"/>
              <a:t>(0, 1, 1, 0)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5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Problem</a:t>
            </a:r>
            <a:r>
              <a:rPr lang="en-US" dirty="0"/>
              <a:t>: </a:t>
            </a:r>
            <a:r>
              <a:rPr lang="en-US" dirty="0" smtClean="0"/>
              <a:t>You </a:t>
            </a:r>
            <a:r>
              <a:rPr lang="en-US" dirty="0"/>
              <a:t>were hired by a bank to help </a:t>
            </a:r>
            <a:r>
              <a:rPr lang="en-US" dirty="0" smtClean="0"/>
              <a:t>with </a:t>
            </a:r>
            <a:r>
              <a:rPr lang="en-US" dirty="0"/>
              <a:t>data analysis, and </a:t>
            </a:r>
            <a:r>
              <a:rPr lang="en-US" i="1" dirty="0" smtClean="0"/>
              <a:t>to </a:t>
            </a:r>
            <a:r>
              <a:rPr lang="en-US" i="1" dirty="0"/>
              <a:t>predict</a:t>
            </a:r>
            <a:r>
              <a:rPr lang="en-US" dirty="0"/>
              <a:t> how much money the bank will lose if it gives out a loan to a particular </a:t>
            </a:r>
            <a:r>
              <a:rPr lang="en-US" dirty="0" smtClean="0"/>
              <a:t>client (0 – if the client will return loan, 100% - otherwise).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dirty="0" smtClean="0"/>
              <a:t>1 – Regression (The amount of loss?) Y is R</a:t>
            </a:r>
          </a:p>
          <a:p>
            <a:pPr marL="0" indent="0">
              <a:buNone/>
            </a:pPr>
            <a:r>
              <a:rPr lang="en-US" dirty="0" smtClean="0"/>
              <a:t>2 – Classification (1-returned, 0-not) Y {0,1}</a:t>
            </a:r>
          </a:p>
          <a:p>
            <a:pPr marL="0" indent="0">
              <a:buNone/>
            </a:pPr>
            <a:r>
              <a:rPr lang="en-US" dirty="0" smtClean="0"/>
              <a:t>3 – </a:t>
            </a:r>
            <a:r>
              <a:rPr lang="en-US" dirty="0" err="1" smtClean="0"/>
              <a:t>Classterization</a:t>
            </a:r>
            <a:r>
              <a:rPr lang="en-US" dirty="0" smtClean="0"/>
              <a:t> (Find related clients) Y=?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Business point:  </a:t>
            </a:r>
            <a:r>
              <a:rPr lang="en-US" dirty="0"/>
              <a:t>Things that do not </a:t>
            </a:r>
            <a:r>
              <a:rPr lang="en-US" dirty="0" err="1"/>
              <a:t>acctually</a:t>
            </a:r>
            <a:r>
              <a:rPr lang="en-US" dirty="0"/>
              <a:t> depend on programming (recommendation could depend on the quality of image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Idea: to calculate not the number of occurrences of words, but their </a:t>
            </a:r>
            <a:r>
              <a:rPr lang="en-US" dirty="0" smtClean="0"/>
              <a:t>estimates importance </a:t>
            </a:r>
            <a:r>
              <a:rPr lang="en-US" dirty="0"/>
              <a:t>for text</a:t>
            </a:r>
          </a:p>
          <a:p>
            <a:r>
              <a:rPr lang="en-US" dirty="0"/>
              <a:t>the more often a word appears in a document, the more important it is</a:t>
            </a:r>
          </a:p>
          <a:p>
            <a:r>
              <a:rPr lang="en-US" dirty="0"/>
              <a:t>the less often the word occurs in other documents, </a:t>
            </a:r>
            <a:r>
              <a:rPr lang="en-US" dirty="0" smtClean="0"/>
              <a:t>the it </a:t>
            </a:r>
            <a:r>
              <a:rPr lang="en-US" dirty="0"/>
              <a:t>is more important</a:t>
            </a:r>
          </a:p>
          <a:p>
            <a:r>
              <a:rPr lang="en-US" dirty="0" err="1"/>
              <a:t>niw</a:t>
            </a:r>
            <a:r>
              <a:rPr lang="en-US" dirty="0"/>
              <a:t> (term frequency) - the number of occurrences of the word w in the text </a:t>
            </a:r>
          </a:p>
          <a:p>
            <a:r>
              <a:rPr lang="en-US" dirty="0" err="1"/>
              <a:t>Nw</a:t>
            </a:r>
            <a:r>
              <a:rPr lang="en-US" dirty="0"/>
              <a:t> (document frequency) - the number of texts containing w;</a:t>
            </a:r>
          </a:p>
          <a:p>
            <a:r>
              <a:rPr lang="en-US" dirty="0"/>
              <a:t>The importance of w for </a:t>
            </a:r>
            <a:r>
              <a:rPr lang="en-US" dirty="0" err="1"/>
              <a:t>xj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TF (</a:t>
            </a:r>
            <a:r>
              <a:rPr lang="en-US" dirty="0" err="1" smtClean="0"/>
              <a:t>i</a:t>
            </a:r>
            <a:r>
              <a:rPr lang="en-US" dirty="0" smtClean="0"/>
              <a:t>, d) = </a:t>
            </a:r>
            <a:r>
              <a:rPr lang="en-US" dirty="0" err="1" smtClean="0"/>
              <a:t>niw</a:t>
            </a:r>
            <a:r>
              <a:rPr lang="en-US" dirty="0" smtClean="0"/>
              <a:t> - term frequency;</a:t>
            </a:r>
          </a:p>
          <a:p>
            <a:r>
              <a:rPr lang="en-US" dirty="0" smtClean="0"/>
              <a:t>IDF (w) = log (l / </a:t>
            </a:r>
            <a:r>
              <a:rPr lang="en-US" dirty="0" err="1" smtClean="0"/>
              <a:t>Nw</a:t>
            </a:r>
            <a:r>
              <a:rPr lang="en-US" dirty="0" smtClean="0"/>
              <a:t>) - inverted document frequency.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20888"/>
            <a:ext cx="238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23" y="3053333"/>
            <a:ext cx="238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18" y="4437112"/>
            <a:ext cx="3362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5257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80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7467600" cy="1143000"/>
          </a:xfrm>
        </p:spPr>
        <p:txBody>
          <a:bodyPr/>
          <a:lstStyle/>
          <a:p>
            <a:r>
              <a:rPr lang="en-US" dirty="0" smtClean="0"/>
              <a:t>Data pre-processing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018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57256" cy="508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419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501008"/>
            <a:ext cx="7745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99592" y="2492896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7269" y="3653408"/>
            <a:ext cx="9028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Empty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573293" y="2645296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9397" y="4067780"/>
            <a:ext cx="2997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Suspicious concretization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3725421" y="3059668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1079" y="3379058"/>
            <a:ext cx="19960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Outlier?/Special?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12" idx="0"/>
          </p:cNvCxnSpPr>
          <p:nvPr/>
        </p:nvCxnSpPr>
        <p:spPr>
          <a:xfrm flipH="1" flipV="1">
            <a:off x="4507413" y="1916832"/>
            <a:ext cx="1111696" cy="1462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7525" y="288041"/>
            <a:ext cx="32287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What do these letters mean?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5" idx="2"/>
          </p:cNvCxnSpPr>
          <p:nvPr/>
        </p:nvCxnSpPr>
        <p:spPr>
          <a:xfrm flipH="1">
            <a:off x="5454816" y="657373"/>
            <a:ext cx="1227094" cy="395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4725144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Empty NUMERICAL</a:t>
            </a:r>
            <a:r>
              <a:rPr lang="en-US" dirty="0" smtClean="0"/>
              <a:t>: </a:t>
            </a:r>
            <a:r>
              <a:rPr lang="en-US" dirty="0"/>
              <a:t>Medium </a:t>
            </a:r>
            <a:r>
              <a:rPr lang="en-US" dirty="0" smtClean="0"/>
              <a:t>change OR Median Replacement</a:t>
            </a:r>
          </a:p>
          <a:p>
            <a:r>
              <a:rPr lang="en-US" b="1" dirty="0" smtClean="0"/>
              <a:t>Empty Categorical</a:t>
            </a:r>
            <a:r>
              <a:rPr lang="en-US" dirty="0" smtClean="0"/>
              <a:t>: </a:t>
            </a:r>
            <a:r>
              <a:rPr lang="en-US" dirty="0"/>
              <a:t>Replacing the most popular </a:t>
            </a:r>
            <a:r>
              <a:rPr lang="en-US" dirty="0" smtClean="0"/>
              <a:t>value Or </a:t>
            </a:r>
          </a:p>
          <a:p>
            <a:r>
              <a:rPr lang="en-US" dirty="0" smtClean="0"/>
              <a:t>Replace </a:t>
            </a:r>
            <a:r>
              <a:rPr lang="en-US" dirty="0"/>
              <a:t>with a new </a:t>
            </a:r>
            <a:r>
              <a:rPr lang="en-US" dirty="0" smtClean="0"/>
              <a:t>value Or Random </a:t>
            </a:r>
            <a:r>
              <a:rPr lang="en-US" dirty="0"/>
              <a:t>selection from value distribution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86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could be dirty:</a:t>
            </a:r>
          </a:p>
          <a:p>
            <a:pPr>
              <a:buFontTx/>
              <a:buChar char="-"/>
            </a:pPr>
            <a:r>
              <a:rPr lang="en-US" dirty="0" smtClean="0"/>
              <a:t>Noise</a:t>
            </a:r>
          </a:p>
          <a:p>
            <a:pPr>
              <a:buFontTx/>
              <a:buChar char="-"/>
            </a:pPr>
            <a:r>
              <a:rPr lang="en-US" dirty="0" err="1" smtClean="0"/>
              <a:t>Outleirs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Missing values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“GIGO” – Garbage in garbage out.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21297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can be many problems in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omissions</a:t>
            </a:r>
            <a:r>
              <a:rPr lang="en-US" dirty="0"/>
              <a:t>, </a:t>
            </a:r>
            <a:r>
              <a:rPr lang="en-US" dirty="0" smtClean="0"/>
              <a:t>outliers, incorrect </a:t>
            </a:r>
            <a:r>
              <a:rPr lang="en-US" dirty="0"/>
              <a:t>values</a:t>
            </a:r>
            <a:br>
              <a:rPr lang="en-US" dirty="0"/>
            </a:br>
            <a:r>
              <a:rPr lang="en-US" dirty="0"/>
              <a:t>Outliers can be detected </a:t>
            </a:r>
            <a:r>
              <a:rPr lang="en-US" dirty="0" smtClean="0"/>
              <a:t>using interquartile </a:t>
            </a:r>
            <a:r>
              <a:rPr lang="en-US" dirty="0"/>
              <a:t>range</a:t>
            </a:r>
            <a:br>
              <a:rPr lang="en-US" dirty="0"/>
            </a:br>
            <a:r>
              <a:rPr lang="en-US" dirty="0"/>
              <a:t>Gaps can be corrected by replacing with reasonable </a:t>
            </a:r>
            <a:r>
              <a:rPr lang="en-US" dirty="0" smtClean="0"/>
              <a:t>ones 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1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467600" cy="1143000"/>
          </a:xfrm>
        </p:spPr>
        <p:txBody>
          <a:bodyPr/>
          <a:lstStyle/>
          <a:p>
            <a:r>
              <a:rPr lang="en-US" dirty="0"/>
              <a:t>How to check the quality of the algorithm?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09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training </a:t>
            </a:r>
            <a:r>
              <a:rPr lang="en-US" dirty="0" smtClean="0"/>
              <a:t>sample the </a:t>
            </a:r>
            <a:r>
              <a:rPr lang="en-US" dirty="0"/>
              <a:t>algorithm is tailored to this </a:t>
            </a:r>
            <a:r>
              <a:rPr lang="en-US" dirty="0" smtClean="0"/>
              <a:t>sample during </a:t>
            </a:r>
            <a:r>
              <a:rPr lang="en-US" dirty="0"/>
              <a:t>retraining, the quality will be good in the absence </a:t>
            </a:r>
            <a:r>
              <a:rPr lang="en-US" dirty="0" smtClean="0"/>
              <a:t>of generalizing </a:t>
            </a:r>
            <a:r>
              <a:rPr lang="en-US" dirty="0"/>
              <a:t>ability</a:t>
            </a:r>
          </a:p>
          <a:p>
            <a:r>
              <a:rPr lang="en-US" dirty="0" smtClean="0"/>
              <a:t>Hold - out</a:t>
            </a:r>
            <a:endParaRPr lang="en-US" dirty="0"/>
          </a:p>
          <a:p>
            <a:r>
              <a:rPr lang="en-US" dirty="0"/>
              <a:t>Using cross validation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83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sample is divided into two parts: training </a:t>
            </a:r>
            <a:r>
              <a:rPr lang="en-US" dirty="0" smtClean="0"/>
              <a:t>and validation</a:t>
            </a:r>
            <a:r>
              <a:rPr lang="en-US" dirty="0"/>
              <a:t>.</a:t>
            </a:r>
          </a:p>
          <a:p>
            <a:r>
              <a:rPr lang="en-US" dirty="0"/>
              <a:t>In what ratio to break?</a:t>
            </a:r>
          </a:p>
          <a:p>
            <a:r>
              <a:rPr lang="en-US" dirty="0"/>
              <a:t>If the training sample is small, then the quality </a:t>
            </a:r>
            <a:r>
              <a:rPr lang="en-US" dirty="0" smtClean="0"/>
              <a:t>assessment will </a:t>
            </a:r>
            <a:r>
              <a:rPr lang="en-US" dirty="0"/>
              <a:t>be too pessimistic</a:t>
            </a:r>
          </a:p>
          <a:p>
            <a:r>
              <a:rPr lang="en-US" dirty="0"/>
              <a:t>If the validation sample is small, then the estimate will </a:t>
            </a:r>
            <a:r>
              <a:rPr lang="en-US" dirty="0" smtClean="0"/>
              <a:t>be inaccurate</a:t>
            </a:r>
            <a:endParaRPr lang="en-US" dirty="0"/>
          </a:p>
          <a:p>
            <a:r>
              <a:rPr lang="en-US" dirty="0"/>
              <a:t>Typical choice: 70/30</a:t>
            </a:r>
          </a:p>
          <a:p>
            <a:r>
              <a:rPr lang="en-US" dirty="0"/>
              <a:t>Problems:</a:t>
            </a:r>
          </a:p>
          <a:p>
            <a:r>
              <a:rPr lang="en-US" dirty="0"/>
              <a:t>The result is highly dependent on the partition - each </a:t>
            </a:r>
            <a:r>
              <a:rPr lang="en-US" dirty="0" smtClean="0"/>
              <a:t>object participates </a:t>
            </a:r>
            <a:r>
              <a:rPr lang="en-US" dirty="0"/>
              <a:t>either only in training, or only in validation</a:t>
            </a:r>
          </a:p>
          <a:p>
            <a:r>
              <a:rPr lang="en-US" dirty="0"/>
              <a:t>If you compare many models, there is a risk of fitting </a:t>
            </a:r>
            <a:r>
              <a:rPr lang="en-US" dirty="0" smtClean="0"/>
              <a:t>to specific </a:t>
            </a:r>
            <a:r>
              <a:rPr lang="en-US" dirty="0"/>
              <a:t>validation sample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44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sample is divided into k parts</a:t>
            </a:r>
          </a:p>
          <a:p>
            <a:r>
              <a:rPr lang="en-US" dirty="0"/>
              <a:t>Each in turn acts as a validation</a:t>
            </a:r>
          </a:p>
          <a:p>
            <a:r>
              <a:rPr lang="en-US" dirty="0"/>
              <a:t>Which k to choose?</a:t>
            </a:r>
          </a:p>
          <a:p>
            <a:r>
              <a:rPr lang="en-US" dirty="0"/>
              <a:t>Small k - pessimistic but accurate estimates</a:t>
            </a:r>
          </a:p>
          <a:p>
            <a:r>
              <a:rPr lang="en-US" dirty="0"/>
              <a:t>Large k - unbiased estimates with large variance</a:t>
            </a:r>
          </a:p>
          <a:p>
            <a:r>
              <a:rPr lang="en-US" dirty="0"/>
              <a:t>Typical choice: k = 5</a:t>
            </a:r>
          </a:p>
          <a:p>
            <a:r>
              <a:rPr lang="en-US" dirty="0"/>
              <a:t>Problem:</a:t>
            </a:r>
          </a:p>
          <a:p>
            <a:r>
              <a:rPr lang="en-US" dirty="0"/>
              <a:t>Need to train k algorithms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286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sample?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predicting layoffs of company employees </a:t>
            </a:r>
            <a:r>
              <a:rPr lang="en-US" dirty="0" smtClean="0"/>
              <a:t>in next </a:t>
            </a:r>
            <a:r>
              <a:rPr lang="en-US" dirty="0"/>
              <a:t>half year</a:t>
            </a:r>
          </a:p>
          <a:p>
            <a:r>
              <a:rPr lang="en-US" dirty="0"/>
              <a:t>The number of layoffs is highly dependent on </a:t>
            </a:r>
            <a:r>
              <a:rPr lang="en-US" dirty="0" smtClean="0"/>
              <a:t>economic situations </a:t>
            </a:r>
            <a:r>
              <a:rPr lang="en-US" dirty="0"/>
              <a:t>- distribution depends on time</a:t>
            </a:r>
          </a:p>
          <a:p>
            <a:r>
              <a:rPr lang="en-US" dirty="0"/>
              <a:t>If you break employees randomly, then the algorithm</a:t>
            </a:r>
          </a:p>
          <a:p>
            <a:r>
              <a:rPr lang="en-US" dirty="0"/>
              <a:t>"Peeps" into the distribution</a:t>
            </a:r>
          </a:p>
          <a:p>
            <a:r>
              <a:rPr lang="en-US" dirty="0"/>
              <a:t>Quality assessment will be overestimated - the algorithm </a:t>
            </a:r>
            <a:r>
              <a:rPr lang="en-US" dirty="0" smtClean="0"/>
              <a:t>knows information </a:t>
            </a:r>
            <a:r>
              <a:rPr lang="en-US" dirty="0"/>
              <a:t>that is not available in real conditions</a:t>
            </a:r>
          </a:p>
          <a:p>
            <a:r>
              <a:rPr lang="en-US" dirty="0"/>
              <a:t>Need to be broken by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97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Preparation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Introduction to Data Preparation</a:t>
            </a:r>
          </a:p>
          <a:p>
            <a:r>
              <a:rPr lang="en-US" dirty="0"/>
              <a:t>• Types of Data</a:t>
            </a:r>
          </a:p>
          <a:p>
            <a:r>
              <a:rPr lang="en-US" dirty="0"/>
              <a:t>• Discretization of Continuous Variables</a:t>
            </a:r>
          </a:p>
          <a:p>
            <a:r>
              <a:rPr lang="en-US" dirty="0"/>
              <a:t>• Outliers</a:t>
            </a:r>
          </a:p>
          <a:p>
            <a:r>
              <a:rPr lang="en-US" dirty="0"/>
              <a:t>• Data Transformation</a:t>
            </a:r>
          </a:p>
          <a:p>
            <a:r>
              <a:rPr lang="en-US" dirty="0"/>
              <a:t>• Missing Data</a:t>
            </a:r>
          </a:p>
          <a:p>
            <a:r>
              <a:rPr lang="en-US" dirty="0"/>
              <a:t>• Handling Redundancy</a:t>
            </a:r>
          </a:p>
          <a:p>
            <a:r>
              <a:rPr lang="en-US" dirty="0"/>
              <a:t>• Sampling and Unbalanced Datasets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201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sample?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methods assume that all objects belong </a:t>
            </a:r>
            <a:r>
              <a:rPr lang="en-US" dirty="0" smtClean="0"/>
              <a:t>to single </a:t>
            </a:r>
            <a:r>
              <a:rPr lang="en-US" dirty="0"/>
              <a:t>distribution and independent</a:t>
            </a:r>
          </a:p>
          <a:p>
            <a:r>
              <a:rPr lang="en-US" dirty="0"/>
              <a:t>Task: predicting the speed of the traffic flow </a:t>
            </a:r>
            <a:r>
              <a:rPr lang="en-US" dirty="0" smtClean="0"/>
              <a:t>on sections </a:t>
            </a:r>
            <a:r>
              <a:rPr lang="en-US" dirty="0"/>
              <a:t>of roads in Moscow</a:t>
            </a:r>
          </a:p>
          <a:p>
            <a:r>
              <a:rPr lang="en-US" dirty="0"/>
              <a:t>The speed in adjacent sections is almost the same </a:t>
            </a:r>
            <a:r>
              <a:rPr lang="en-US" dirty="0" smtClean="0"/>
              <a:t>- dependent </a:t>
            </a:r>
            <a:r>
              <a:rPr lang="en-US" dirty="0"/>
              <a:t>objects</a:t>
            </a:r>
          </a:p>
          <a:p>
            <a:r>
              <a:rPr lang="en-US" dirty="0"/>
              <a:t>If you break sections randomly, then the algorithm</a:t>
            </a:r>
          </a:p>
          <a:p>
            <a:r>
              <a:rPr lang="en-US" dirty="0"/>
              <a:t>“Peeps” at neighboring sites in the same </a:t>
            </a:r>
            <a:r>
              <a:rPr lang="en-US" dirty="0" smtClean="0"/>
              <a:t>speed moment </a:t>
            </a:r>
            <a:r>
              <a:rPr lang="en-US" dirty="0"/>
              <a:t>of time</a:t>
            </a:r>
          </a:p>
          <a:p>
            <a:r>
              <a:rPr lang="en-US" dirty="0"/>
              <a:t>Quality assessment will be overestimated - the algorithm </a:t>
            </a:r>
            <a:r>
              <a:rPr lang="en-US" dirty="0" smtClean="0"/>
              <a:t>knows information </a:t>
            </a:r>
            <a:r>
              <a:rPr lang="en-US" dirty="0"/>
              <a:t>that is not available in real conditions</a:t>
            </a:r>
          </a:p>
          <a:p>
            <a:r>
              <a:rPr lang="en-US" dirty="0"/>
              <a:t>It is necessary to divide the plots according </a:t>
            </a:r>
            <a:r>
              <a:rPr lang="en-US" dirty="0" smtClean="0"/>
              <a:t>to proximity </a:t>
            </a:r>
            <a:r>
              <a:rPr lang="en-US" dirty="0"/>
              <a:t>or </a:t>
            </a:r>
            <a:r>
              <a:rPr lang="en-US" dirty="0" smtClean="0"/>
              <a:t>by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not to select features and lower the dimension:</a:t>
            </a:r>
          </a:p>
          <a:p>
            <a:r>
              <a:rPr lang="en-US" dirty="0"/>
              <a:t>We find the optimal signs throughout the sample</a:t>
            </a:r>
          </a:p>
          <a:p>
            <a:r>
              <a:rPr lang="en-US" dirty="0"/>
              <a:t>We evaluate the quality of the algorithm on new features with</a:t>
            </a:r>
          </a:p>
          <a:p>
            <a:r>
              <a:rPr lang="en-US" dirty="0"/>
              <a:t>using cross validation</a:t>
            </a:r>
          </a:p>
          <a:p>
            <a:r>
              <a:rPr lang="en-US" dirty="0"/>
              <a:t>Attributes selected to optimize quality.</a:t>
            </a:r>
          </a:p>
          <a:p>
            <a:r>
              <a:rPr lang="en-US" dirty="0"/>
              <a:t>algorithms on all objects from the sample!</a:t>
            </a:r>
          </a:p>
          <a:p>
            <a:r>
              <a:rPr lang="en-US" dirty="0"/>
              <a:t>How to select features and lower the dimension:</a:t>
            </a:r>
          </a:p>
          <a:p>
            <a:r>
              <a:rPr lang="en-US" dirty="0"/>
              <a:t>We select the next training and test samples in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We find the optimal signs for the training sample</a:t>
            </a:r>
          </a:p>
          <a:p>
            <a:r>
              <a:rPr lang="en-US" dirty="0"/>
              <a:t>Checking quality on a test sample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294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the quality of the algorithm on the </a:t>
            </a:r>
            <a:r>
              <a:rPr lang="en-US" dirty="0" smtClean="0"/>
              <a:t>sample, different </a:t>
            </a:r>
            <a:r>
              <a:rPr lang="en-US" dirty="0"/>
              <a:t>from teaching</a:t>
            </a:r>
          </a:p>
          <a:p>
            <a:r>
              <a:rPr lang="en-US" dirty="0"/>
              <a:t>You can evaluate quality by a delayed sample or </a:t>
            </a:r>
            <a:r>
              <a:rPr lang="en-US" dirty="0" smtClean="0"/>
              <a:t>by cross </a:t>
            </a:r>
            <a:r>
              <a:rPr lang="en-US" dirty="0"/>
              <a:t>validation</a:t>
            </a:r>
          </a:p>
          <a:p>
            <a:r>
              <a:rPr lang="en-US" dirty="0"/>
              <a:t>Cross validation is better, but it works longer</a:t>
            </a:r>
          </a:p>
          <a:p>
            <a:r>
              <a:rPr lang="en-US" dirty="0"/>
              <a:t>If objects depend on each other or relate </a:t>
            </a:r>
            <a:r>
              <a:rPr lang="en-US" dirty="0" smtClean="0"/>
              <a:t>to different </a:t>
            </a:r>
            <a:r>
              <a:rPr lang="en-US" dirty="0"/>
              <a:t>distributions, this must be taken into account </a:t>
            </a:r>
            <a:r>
              <a:rPr lang="en-US" dirty="0" smtClean="0"/>
              <a:t>when breaking </a:t>
            </a:r>
            <a:r>
              <a:rPr lang="en-US" dirty="0"/>
              <a:t>up</a:t>
            </a:r>
          </a:p>
          <a:p>
            <a:r>
              <a:rPr lang="en-US" dirty="0"/>
              <a:t>You cannot select features before cross-validation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62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172400" cy="532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1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Prepare Data</a:t>
            </a:r>
            <a:r>
              <a:rPr lang="en-US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Some data preparation is needed for all mining tools</a:t>
            </a:r>
          </a:p>
          <a:p>
            <a:r>
              <a:rPr lang="en-US" dirty="0"/>
              <a:t>• The purpose of preparation is to transform data </a:t>
            </a:r>
            <a:r>
              <a:rPr lang="en-US" dirty="0" smtClean="0"/>
              <a:t>sets so </a:t>
            </a:r>
            <a:r>
              <a:rPr lang="en-US" dirty="0"/>
              <a:t>that their information content is best </a:t>
            </a:r>
            <a:r>
              <a:rPr lang="en-US" dirty="0" smtClean="0"/>
              <a:t>exposed to the </a:t>
            </a:r>
            <a:r>
              <a:rPr lang="en-US" dirty="0"/>
              <a:t>mining tool</a:t>
            </a:r>
          </a:p>
          <a:p>
            <a:r>
              <a:rPr lang="en-US" dirty="0"/>
              <a:t>• Error prediction rate should be lower (or the </a:t>
            </a:r>
            <a:r>
              <a:rPr lang="en-US" dirty="0" smtClean="0"/>
              <a:t>same) after the preparation as before it</a:t>
            </a:r>
          </a:p>
          <a:p>
            <a:r>
              <a:rPr lang="en-US" dirty="0"/>
              <a:t>• Preparing data also prepares the miner so that </a:t>
            </a:r>
            <a:r>
              <a:rPr lang="en-US" dirty="0" smtClean="0"/>
              <a:t>when using </a:t>
            </a:r>
            <a:r>
              <a:rPr lang="en-US" dirty="0"/>
              <a:t>prepared data the miner produces </a:t>
            </a:r>
            <a:r>
              <a:rPr lang="en-US" dirty="0" smtClean="0"/>
              <a:t>better models</a:t>
            </a:r>
            <a:r>
              <a:rPr lang="en-US" dirty="0"/>
              <a:t>, faster</a:t>
            </a:r>
          </a:p>
          <a:p>
            <a:r>
              <a:rPr lang="en-US" dirty="0"/>
              <a:t>• GIGO - good data is a prerequisite for </a:t>
            </a:r>
            <a:r>
              <a:rPr lang="en-US" dirty="0" smtClean="0"/>
              <a:t>producing effective </a:t>
            </a:r>
            <a:r>
              <a:rPr lang="en-US" dirty="0"/>
              <a:t>models of any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05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Prepare Data</a:t>
            </a:r>
            <a:r>
              <a:rPr lang="en-US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Data need to be formatted for a given software tool</a:t>
            </a:r>
          </a:p>
          <a:p>
            <a:pPr marL="0" indent="0">
              <a:buNone/>
            </a:pPr>
            <a:r>
              <a:rPr lang="en-US" dirty="0"/>
              <a:t>• Data need to be made adequate for a given method</a:t>
            </a:r>
          </a:p>
          <a:p>
            <a:pPr marL="0" indent="0">
              <a:buNone/>
            </a:pPr>
            <a:r>
              <a:rPr lang="en-US" dirty="0"/>
              <a:t>• Data in the real world is dirty</a:t>
            </a:r>
          </a:p>
          <a:p>
            <a:r>
              <a:rPr lang="en-US" dirty="0"/>
              <a:t>• incomplete: lacking attribute values, lacking certain attributes of interest, or</a:t>
            </a:r>
          </a:p>
          <a:p>
            <a:r>
              <a:rPr lang="en-US" dirty="0"/>
              <a:t>containing only aggregate data</a:t>
            </a:r>
          </a:p>
          <a:p>
            <a:pPr marL="0" indent="0">
              <a:buNone/>
            </a:pPr>
            <a:r>
              <a:rPr lang="en-US" dirty="0"/>
              <a:t>• e.g., occupation=“”</a:t>
            </a:r>
          </a:p>
          <a:p>
            <a:r>
              <a:rPr lang="en-US" dirty="0"/>
              <a:t>• noisy: containing errors or outliers</a:t>
            </a:r>
          </a:p>
          <a:p>
            <a:pPr marL="0" indent="0">
              <a:buNone/>
            </a:pPr>
            <a:r>
              <a:rPr lang="en-US" dirty="0"/>
              <a:t>• e.g., Salary=“-10”, Age=“222”</a:t>
            </a:r>
          </a:p>
          <a:p>
            <a:r>
              <a:rPr lang="en-US" dirty="0"/>
              <a:t>• inconsistent: containing discrepancies in codes or names</a:t>
            </a:r>
          </a:p>
          <a:p>
            <a:pPr marL="0" indent="0">
              <a:buNone/>
            </a:pPr>
            <a:r>
              <a:rPr lang="en-US" dirty="0"/>
              <a:t>• e.g., Age=“42” Birthday=“03/07/1997”</a:t>
            </a:r>
          </a:p>
          <a:p>
            <a:pPr marL="0" indent="0">
              <a:buNone/>
            </a:pPr>
            <a:r>
              <a:rPr lang="en-US" dirty="0"/>
              <a:t>• e.g., Was rating “1,2,3”, now rating “A, B, C”</a:t>
            </a:r>
          </a:p>
          <a:p>
            <a:pPr marL="0" indent="0">
              <a:buNone/>
            </a:pPr>
            <a:r>
              <a:rPr lang="en-US" dirty="0"/>
              <a:t>• e.g., discrepancy between duplicate records</a:t>
            </a:r>
          </a:p>
          <a:p>
            <a:pPr marL="0" indent="0">
              <a:buNone/>
            </a:pPr>
            <a:r>
              <a:rPr lang="pt-BR" dirty="0"/>
              <a:t>• e.g., </a:t>
            </a:r>
            <a:r>
              <a:rPr lang="pt-BR" b="1" dirty="0"/>
              <a:t>Endereço: </a:t>
            </a:r>
            <a:r>
              <a:rPr lang="pt-BR" dirty="0"/>
              <a:t>travessa da Igreja de Nevogilde </a:t>
            </a:r>
            <a:r>
              <a:rPr lang="pt-BR" b="1" dirty="0"/>
              <a:t>Freguesia: </a:t>
            </a:r>
            <a:r>
              <a:rPr lang="pt-BR" dirty="0"/>
              <a:t>Paranhos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14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Tasks in Data </a:t>
            </a:r>
            <a:r>
              <a:rPr lang="en-US" b="1" dirty="0" smtClean="0"/>
              <a:t>Preparation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Data discretization</a:t>
            </a:r>
          </a:p>
          <a:p>
            <a:r>
              <a:rPr lang="en-US" dirty="0"/>
              <a:t>• Part of data reduction but with particular importance, especially for numerical data</a:t>
            </a:r>
          </a:p>
          <a:p>
            <a:r>
              <a:rPr lang="en-US" dirty="0"/>
              <a:t>• Data cleaning</a:t>
            </a:r>
          </a:p>
          <a:p>
            <a:r>
              <a:rPr lang="en-US" dirty="0"/>
              <a:t>• Fill in missing values, smooth noisy data, identify or remove outliers, and </a:t>
            </a:r>
            <a:r>
              <a:rPr lang="en-US" dirty="0" smtClean="0"/>
              <a:t>resolve inconsistencies</a:t>
            </a:r>
            <a:endParaRPr lang="en-US" dirty="0"/>
          </a:p>
          <a:p>
            <a:r>
              <a:rPr lang="en-US" dirty="0"/>
              <a:t>• Data integration</a:t>
            </a:r>
          </a:p>
          <a:p>
            <a:r>
              <a:rPr lang="en-US" dirty="0"/>
              <a:t>• Integration of multiple databases, data cubes, or files</a:t>
            </a:r>
          </a:p>
          <a:p>
            <a:r>
              <a:rPr lang="en-US" dirty="0"/>
              <a:t>• Data transformation</a:t>
            </a:r>
          </a:p>
          <a:p>
            <a:r>
              <a:rPr lang="en-US" dirty="0"/>
              <a:t>• Normalization and aggregation</a:t>
            </a:r>
          </a:p>
          <a:p>
            <a:r>
              <a:rPr lang="en-US" dirty="0"/>
              <a:t>• Data reduction</a:t>
            </a:r>
          </a:p>
          <a:p>
            <a:r>
              <a:rPr lang="en-US" dirty="0"/>
              <a:t>• Obtains reduced representation in volume but produces the same or similar </a:t>
            </a:r>
            <a:r>
              <a:rPr lang="en-US" dirty="0" smtClean="0"/>
              <a:t>analytical 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19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1601"/>
            <a:ext cx="8568952" cy="619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36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771556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8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Measurements: </a:t>
            </a:r>
            <a:r>
              <a:rPr lang="en-US" b="1" dirty="0" smtClean="0"/>
              <a:t>Examples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Nominal</a:t>
            </a:r>
            <a:r>
              <a:rPr lang="en-US" dirty="0" smtClean="0"/>
              <a:t>: </a:t>
            </a:r>
            <a:r>
              <a:rPr lang="en-US" dirty="0"/>
              <a:t>ID numbers, Names of people</a:t>
            </a:r>
          </a:p>
          <a:p>
            <a:r>
              <a:rPr lang="en-US" dirty="0"/>
              <a:t>• </a:t>
            </a:r>
            <a:r>
              <a:rPr lang="en-US" dirty="0" smtClean="0"/>
              <a:t>Categorical: eye </a:t>
            </a:r>
            <a:r>
              <a:rPr lang="en-US" dirty="0"/>
              <a:t>color, zip codes</a:t>
            </a:r>
          </a:p>
          <a:p>
            <a:r>
              <a:rPr lang="en-US" dirty="0"/>
              <a:t>• </a:t>
            </a:r>
            <a:r>
              <a:rPr lang="en-US" dirty="0" smtClean="0"/>
              <a:t>Ordinal: rankings </a:t>
            </a:r>
            <a:r>
              <a:rPr lang="en-US" dirty="0"/>
              <a:t>(e.g., taste of potato chips on a scale from 1-10), </a:t>
            </a:r>
            <a:r>
              <a:rPr lang="en-US" dirty="0" smtClean="0"/>
              <a:t>grades, height </a:t>
            </a:r>
            <a:r>
              <a:rPr lang="en-US" dirty="0"/>
              <a:t>in {tall, medium, short}</a:t>
            </a:r>
          </a:p>
          <a:p>
            <a:r>
              <a:rPr lang="en-US" dirty="0"/>
              <a:t>• </a:t>
            </a:r>
            <a:r>
              <a:rPr lang="en-US" dirty="0" smtClean="0"/>
              <a:t>Interval: calendar </a:t>
            </a:r>
            <a:r>
              <a:rPr lang="en-US" dirty="0"/>
              <a:t>dates, temperatures in Celsius or Fahrenheit, </a:t>
            </a:r>
            <a:r>
              <a:rPr lang="en-US" dirty="0" smtClean="0"/>
              <a:t>GRE (Graduate </a:t>
            </a:r>
            <a:r>
              <a:rPr lang="en-US" dirty="0"/>
              <a:t>Record Examination) and IQ scores</a:t>
            </a:r>
          </a:p>
          <a:p>
            <a:r>
              <a:rPr lang="en-US" dirty="0"/>
              <a:t>• </a:t>
            </a:r>
            <a:r>
              <a:rPr lang="en-US" dirty="0" smtClean="0"/>
              <a:t>Ratio: temperature </a:t>
            </a:r>
            <a:r>
              <a:rPr lang="en-US" dirty="0"/>
              <a:t>in Kelvin, length, time, counts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21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1649</Words>
  <Application>Microsoft Office PowerPoint</Application>
  <PresentationFormat>Экран (4:3)</PresentationFormat>
  <Paragraphs>198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Эркер</vt:lpstr>
      <vt:lpstr>Data Preparation</vt:lpstr>
      <vt:lpstr>Understand the problem 1</vt:lpstr>
      <vt:lpstr>Data Preparation</vt:lpstr>
      <vt:lpstr>Why Prepare Data?</vt:lpstr>
      <vt:lpstr>Why Prepare Data?</vt:lpstr>
      <vt:lpstr>Major Tasks in Data Preparation</vt:lpstr>
      <vt:lpstr>Презентация PowerPoint</vt:lpstr>
      <vt:lpstr>Презентация PowerPoint</vt:lpstr>
      <vt:lpstr>Types of Measurements: Examples</vt:lpstr>
      <vt:lpstr>Feature Engineering</vt:lpstr>
      <vt:lpstr>Feature Scaling</vt:lpstr>
      <vt:lpstr>How to deal with Categorical parameters?</vt:lpstr>
      <vt:lpstr>Презентация PowerPoint</vt:lpstr>
      <vt:lpstr>Unique Values</vt:lpstr>
      <vt:lpstr>Another example (Dummy Coding)</vt:lpstr>
      <vt:lpstr>Idea</vt:lpstr>
      <vt:lpstr>Example</vt:lpstr>
      <vt:lpstr>How to deal with Text parameters?</vt:lpstr>
      <vt:lpstr>Text parameters</vt:lpstr>
      <vt:lpstr>TF-IDF</vt:lpstr>
      <vt:lpstr>Data pre-processing</vt:lpstr>
      <vt:lpstr>Example</vt:lpstr>
      <vt:lpstr>Data pre-processing</vt:lpstr>
      <vt:lpstr>There can be many problems in the data:  omissions, outliers, incorrect values Outliers can be detected using interquartile range Gaps can be corrected by replacing with reasonable ones values</vt:lpstr>
      <vt:lpstr>How to check the quality of the algorithm?</vt:lpstr>
      <vt:lpstr>Types</vt:lpstr>
      <vt:lpstr>Hold-out</vt:lpstr>
      <vt:lpstr>Cross-Validation</vt:lpstr>
      <vt:lpstr>How to split a sample?</vt:lpstr>
      <vt:lpstr>How to split a sample?</vt:lpstr>
      <vt:lpstr>Feature Selection</vt:lpstr>
      <vt:lpstr>Conclusion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Aizhan B. Abylkasymova</dc:creator>
  <cp:lastModifiedBy>Aizhan B. Abylkasymova</cp:lastModifiedBy>
  <cp:revision>86</cp:revision>
  <dcterms:created xsi:type="dcterms:W3CDTF">2019-11-26T10:03:54Z</dcterms:created>
  <dcterms:modified xsi:type="dcterms:W3CDTF">2019-11-26T11:55:26Z</dcterms:modified>
</cp:coreProperties>
</file>