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81" r:id="rId6"/>
    <p:sldId id="282" r:id="rId7"/>
    <p:sldId id="261" r:id="rId8"/>
    <p:sldId id="287" r:id="rId9"/>
    <p:sldId id="288" r:id="rId10"/>
    <p:sldId id="289" r:id="rId11"/>
    <p:sldId id="262" r:id="rId12"/>
    <p:sldId id="283" r:id="rId13"/>
    <p:sldId id="263" r:id="rId14"/>
    <p:sldId id="265" r:id="rId15"/>
    <p:sldId id="266" r:id="rId16"/>
    <p:sldId id="290" r:id="rId17"/>
    <p:sldId id="267" r:id="rId18"/>
    <p:sldId id="291" r:id="rId19"/>
    <p:sldId id="268" r:id="rId20"/>
    <p:sldId id="269" r:id="rId21"/>
    <p:sldId id="270" r:id="rId22"/>
    <p:sldId id="271" r:id="rId23"/>
    <p:sldId id="286" r:id="rId24"/>
    <p:sldId id="274" r:id="rId25"/>
    <p:sldId id="275" r:id="rId26"/>
    <p:sldId id="276" r:id="rId27"/>
    <p:sldId id="277" r:id="rId28"/>
    <p:sldId id="278" r:id="rId29"/>
    <p:sldId id="279" r:id="rId30"/>
    <p:sldId id="284" r:id="rId31"/>
    <p:sldId id="285" r:id="rId32"/>
    <p:sldId id="280" r:id="rId33"/>
    <p:sldId id="292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62" autoAdjust="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962C-446A-445F-BDAD-7E0F426B38FA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4F5A6-3C95-4D94-B264-72DCDB2EED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9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C40C14-09D0-482B-B44A-0DBD824C7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9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1988840"/>
            <a:ext cx="6192142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ML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2" descr="Картинки по запросу machine learning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2218035" cy="22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roduction to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52936"/>
            <a:ext cx="60007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2581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7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85946EB8-C64A-4026-9F73-1A177715AD3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txBody>
          <a:bodyPr/>
          <a:lstStyle/>
          <a:p>
            <a:r>
              <a:rPr lang="en-US" dirty="0"/>
              <a:t>What is clustering for?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Example 3</a:t>
            </a:r>
            <a:r>
              <a:rPr lang="en-US" dirty="0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It has a long history, and used in almost every field, e.g., medicine</a:t>
            </a:r>
            <a:r>
              <a:rPr lang="en-US" altLang="zh-CN" dirty="0">
                <a:ea typeface="宋体" pitchFamily="2" charset="-122"/>
              </a:rPr>
              <a:t>, psychology, botany, sociology, biology, </a:t>
            </a:r>
            <a:r>
              <a:rPr lang="en-US" altLang="ja-JP" dirty="0">
                <a:ea typeface="ＭＳ Ｐゴシック" pitchFamily="34" charset="-128"/>
              </a:rPr>
              <a:t>archeology</a:t>
            </a:r>
            <a:r>
              <a:rPr lang="en-US" altLang="zh-CN" dirty="0">
                <a:ea typeface="宋体" pitchFamily="2" charset="-122"/>
              </a:rPr>
              <a:t>, marketing, insurance, libraries, etc.</a:t>
            </a:r>
            <a:r>
              <a:rPr lang="en-US" altLang="ja-JP" dirty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pitchFamily="34" charset="-128"/>
              </a:rPr>
              <a:t>In recent years, due to the rapid increase of online documents, text clustering becomes important.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8" y="332656"/>
            <a:ext cx="8322890" cy="512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96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9C335FE6-9DD0-44A2-9BCC-B01E4BD9B79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67600" cy="796950"/>
          </a:xfrm>
        </p:spPr>
        <p:txBody>
          <a:bodyPr/>
          <a:lstStyle/>
          <a:p>
            <a:r>
              <a:rPr lang="en-US" dirty="0"/>
              <a:t>Aspects of clustering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/>
              <a:t>Partitional clustering</a:t>
            </a:r>
          </a:p>
          <a:p>
            <a:pPr lvl="1">
              <a:lnSpc>
                <a:spcPct val="90000"/>
              </a:lnSpc>
            </a:pPr>
            <a:r>
              <a:rPr lang="en-US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/>
              <a:t>…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Inter-clusters distance </a:t>
            </a:r>
            <a:r>
              <a:rPr lang="en-US">
                <a:latin typeface="Times New Roman" pitchFamily="18" charset="0"/>
                <a:sym typeface="Symbol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Intra-clusters distance </a:t>
            </a:r>
            <a:r>
              <a:rPr lang="en-US">
                <a:latin typeface="Times New Roman" pitchFamily="18" charset="0"/>
                <a:sym typeface="Symbol" pitchFamily="18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quality</a:t>
            </a:r>
            <a:r>
              <a:rPr lang="en-US"/>
              <a:t> of a clustering result depends on the algorithm, the distance function, and the application.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7A12F181-5179-4C14-B37C-12F87EF3348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467600" cy="724942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r>
              <a:rPr lang="en-US"/>
              <a:t>K-means is a </a:t>
            </a:r>
            <a:r>
              <a:rPr lang="en-US">
                <a:solidFill>
                  <a:srgbClr val="FF0000"/>
                </a:solidFill>
              </a:rPr>
              <a:t>partitional clustering</a:t>
            </a:r>
            <a:r>
              <a:rPr lang="en-US"/>
              <a:t> algorithm</a:t>
            </a:r>
          </a:p>
          <a:p>
            <a:r>
              <a:rPr lang="en-US" altLang="ja-JP">
                <a:ea typeface="ＭＳ Ｐゴシック" pitchFamily="34" charset="-128"/>
              </a:rPr>
              <a:t>Let the set of data points (or instances) </a:t>
            </a:r>
            <a:r>
              <a:rPr lang="en-US" altLang="ja-JP" i="1">
                <a:ea typeface="ＭＳ Ｐゴシック" pitchFamily="34" charset="-128"/>
              </a:rPr>
              <a:t>D</a:t>
            </a:r>
            <a:r>
              <a:rPr lang="en-US" altLang="ja-JP">
                <a:ea typeface="ＭＳ Ｐゴシック" pitchFamily="34" charset="-128"/>
              </a:rPr>
              <a:t> be </a:t>
            </a:r>
          </a:p>
          <a:p>
            <a:pPr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		{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baseline="-25000">
                <a:ea typeface="ＭＳ Ｐゴシック" pitchFamily="34" charset="-128"/>
              </a:rPr>
              <a:t>1</a:t>
            </a:r>
            <a:r>
              <a:rPr lang="en-US" altLang="ja-JP">
                <a:ea typeface="ＭＳ Ｐゴシック" pitchFamily="34" charset="-128"/>
              </a:rPr>
              <a:t>,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baseline="-25000">
                <a:ea typeface="ＭＳ Ｐゴシック" pitchFamily="34" charset="-128"/>
              </a:rPr>
              <a:t>2</a:t>
            </a:r>
            <a:r>
              <a:rPr lang="en-US" altLang="ja-JP">
                <a:ea typeface="ＭＳ Ｐゴシック" pitchFamily="34" charset="-128"/>
              </a:rPr>
              <a:t>, …,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baseline="-25000">
                <a:ea typeface="ＭＳ Ｐゴシック" pitchFamily="34" charset="-128"/>
              </a:rPr>
              <a:t>n</a:t>
            </a:r>
            <a:r>
              <a:rPr lang="en-US" altLang="ja-JP">
                <a:ea typeface="ＭＳ Ｐゴシック" pitchFamily="34" charset="-128"/>
              </a:rPr>
              <a:t>}, </a:t>
            </a:r>
          </a:p>
          <a:p>
            <a:pPr lvl="1">
              <a:buFont typeface="Wingdings" pitchFamily="2" charset="2"/>
              <a:buNone/>
            </a:pPr>
            <a:r>
              <a:rPr lang="en-US" altLang="ja-JP">
                <a:ea typeface="ＭＳ Ｐゴシック" pitchFamily="34" charset="-128"/>
              </a:rPr>
              <a:t>	where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 = (</a:t>
            </a:r>
            <a:r>
              <a:rPr lang="en-US" altLang="ja-JP" i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i</a:t>
            </a:r>
            <a:r>
              <a:rPr lang="en-US" altLang="ja-JP" baseline="-25000">
                <a:ea typeface="ＭＳ Ｐゴシック" pitchFamily="34" charset="-128"/>
              </a:rPr>
              <a:t>1</a:t>
            </a:r>
            <a:r>
              <a:rPr lang="en-US" altLang="ja-JP">
                <a:ea typeface="ＭＳ Ｐゴシック" pitchFamily="34" charset="-128"/>
              </a:rPr>
              <a:t>, </a:t>
            </a:r>
            <a:r>
              <a:rPr lang="en-US" altLang="ja-JP" i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i</a:t>
            </a:r>
            <a:r>
              <a:rPr lang="en-US" altLang="ja-JP" baseline="-25000">
                <a:ea typeface="ＭＳ Ｐゴシック" pitchFamily="34" charset="-128"/>
              </a:rPr>
              <a:t>2</a:t>
            </a:r>
            <a:r>
              <a:rPr lang="en-US" altLang="ja-JP">
                <a:ea typeface="ＭＳ Ｐゴシック" pitchFamily="34" charset="-128"/>
              </a:rPr>
              <a:t>, …, </a:t>
            </a:r>
            <a:r>
              <a:rPr lang="en-US" altLang="ja-JP" i="1">
                <a:ea typeface="ＭＳ Ｐゴシック" pitchFamily="34" charset="-128"/>
              </a:rPr>
              <a:t>x</a:t>
            </a:r>
            <a:r>
              <a:rPr lang="en-US" altLang="ja-JP" i="1" baseline="-25000">
                <a:ea typeface="ＭＳ Ｐゴシック" pitchFamily="34" charset="-128"/>
              </a:rPr>
              <a:t>ir</a:t>
            </a:r>
            <a:r>
              <a:rPr lang="en-US" altLang="ja-JP">
                <a:ea typeface="ＭＳ Ｐゴシック" pitchFamily="34" charset="-128"/>
              </a:rPr>
              <a:t>) is a </a:t>
            </a:r>
            <a:r>
              <a:rPr lang="en-US" altLang="ja-JP">
                <a:solidFill>
                  <a:srgbClr val="3333CC"/>
                </a:solidFill>
                <a:ea typeface="ＭＳ Ｐゴシック" pitchFamily="34" charset="-128"/>
              </a:rPr>
              <a:t>vector</a:t>
            </a:r>
            <a:r>
              <a:rPr lang="en-US" altLang="ja-JP">
                <a:ea typeface="ＭＳ Ｐゴシック" pitchFamily="34" charset="-128"/>
              </a:rPr>
              <a:t> in a real-valued space </a:t>
            </a:r>
            <a:r>
              <a:rPr lang="en-US" altLang="ja-JP" i="1">
                <a:ea typeface="ＭＳ Ｐゴシック" pitchFamily="34" charset="-128"/>
              </a:rPr>
              <a:t>X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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 i="1">
                <a:ea typeface="ＭＳ Ｐゴシック" pitchFamily="34" charset="-128"/>
              </a:rPr>
              <a:t>R</a:t>
            </a:r>
            <a:r>
              <a:rPr lang="en-US" altLang="ja-JP" i="1" baseline="30000">
                <a:ea typeface="ＭＳ Ｐゴシック" pitchFamily="34" charset="-128"/>
              </a:rPr>
              <a:t>r</a:t>
            </a:r>
            <a:r>
              <a:rPr lang="en-US" altLang="ja-JP">
                <a:ea typeface="ＭＳ Ｐゴシック" pitchFamily="34" charset="-128"/>
              </a:rPr>
              <a:t>, and </a:t>
            </a:r>
            <a:r>
              <a:rPr lang="en-US" altLang="ja-JP" i="1">
                <a:ea typeface="ＭＳ Ｐゴシック" pitchFamily="34" charset="-128"/>
              </a:rPr>
              <a:t>r</a:t>
            </a:r>
            <a:r>
              <a:rPr lang="en-US" altLang="ja-JP">
                <a:ea typeface="ＭＳ Ｐゴシック" pitchFamily="34" charset="-128"/>
              </a:rPr>
              <a:t> is the number of attributes (dimensions) in the data. </a:t>
            </a:r>
          </a:p>
          <a:p>
            <a:r>
              <a:rPr lang="en-US" altLang="ja-JP">
                <a:ea typeface="ＭＳ Ｐゴシック" pitchFamily="34" charset="-128"/>
              </a:rPr>
              <a:t>The 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-means algorithm partitions the given data into </a:t>
            </a:r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 clusters.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Each cluster has a cluster </a:t>
            </a:r>
            <a:r>
              <a:rPr lang="en-US" altLang="ja-JP" b="1">
                <a:ea typeface="ＭＳ Ｐゴシック" pitchFamily="34" charset="-128"/>
              </a:rPr>
              <a:t>center</a:t>
            </a:r>
            <a:r>
              <a:rPr lang="en-US" altLang="ja-JP">
                <a:ea typeface="ＭＳ Ｐゴシック" pitchFamily="34" charset="-128"/>
              </a:rPr>
              <a:t>, called </a:t>
            </a:r>
            <a:r>
              <a:rPr lang="en-US" altLang="ja-JP" b="1">
                <a:solidFill>
                  <a:srgbClr val="FF0000"/>
                </a:solidFill>
                <a:ea typeface="ＭＳ Ｐゴシック" pitchFamily="34" charset="-128"/>
              </a:rPr>
              <a:t>centroid</a:t>
            </a:r>
            <a:r>
              <a:rPr lang="en-US" altLang="ja-JP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ja-JP" i="1">
                <a:ea typeface="ＭＳ Ｐゴシック" pitchFamily="34" charset="-128"/>
              </a:rPr>
              <a:t>k</a:t>
            </a:r>
            <a:r>
              <a:rPr lang="en-US" altLang="ja-JP">
                <a:ea typeface="ＭＳ Ｐゴシック" pitchFamily="34" charset="-128"/>
              </a:rPr>
              <a:t> is specified by the user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5A5AC908-29E4-4F12-98A8-F2345992551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211637"/>
          </a:xfrm>
        </p:spPr>
        <p:txBody>
          <a:bodyPr/>
          <a:lstStyle/>
          <a:p>
            <a:r>
              <a:rPr lang="en-US"/>
              <a:t>Given </a:t>
            </a:r>
            <a:r>
              <a:rPr lang="en-US" i="1"/>
              <a:t>k</a:t>
            </a:r>
            <a:r>
              <a:rPr lang="en-US"/>
              <a:t>, the </a:t>
            </a:r>
            <a:r>
              <a:rPr lang="en-US" i="1"/>
              <a:t>k-means</a:t>
            </a:r>
            <a:r>
              <a:rPr lang="en-US"/>
              <a:t> algorithm works as follows:</a:t>
            </a:r>
            <a:r>
              <a:rPr lang="en-US" sz="2600"/>
              <a:t> </a:t>
            </a:r>
          </a:p>
          <a:p>
            <a:pPr lvl="1">
              <a:buSzTx/>
              <a:buFont typeface="Wingdings" pitchFamily="2" charset="2"/>
              <a:buAutoNum type="arabicParenR"/>
            </a:pPr>
            <a:r>
              <a:rPr lang="en-US"/>
              <a:t>Randomly choose </a:t>
            </a:r>
            <a:r>
              <a:rPr lang="en-US" i="1"/>
              <a:t>k</a:t>
            </a:r>
            <a:r>
              <a:rPr lang="en-US"/>
              <a:t> data points (</a:t>
            </a:r>
            <a:r>
              <a:rPr lang="en-US">
                <a:solidFill>
                  <a:srgbClr val="3333CC"/>
                </a:solidFill>
              </a:rPr>
              <a:t>seeds</a:t>
            </a:r>
            <a:r>
              <a:rPr lang="en-US"/>
              <a:t>) to be the initial </a:t>
            </a:r>
            <a:r>
              <a:rPr lang="en-US">
                <a:solidFill>
                  <a:srgbClr val="FF0000"/>
                </a:solidFill>
              </a:rPr>
              <a:t>centroids</a:t>
            </a:r>
            <a:r>
              <a:rPr lang="en-US"/>
              <a:t>, cluster centers</a:t>
            </a:r>
          </a:p>
          <a:p>
            <a:pPr lvl="1">
              <a:buSzTx/>
              <a:buFont typeface="Wingdings" pitchFamily="2" charset="2"/>
              <a:buAutoNum type="arabicParenR"/>
            </a:pPr>
            <a:r>
              <a:rPr lang="en-US">
                <a:solidFill>
                  <a:srgbClr val="000000"/>
                </a:solidFill>
              </a:rPr>
              <a:t>Assign each data point to the closest </a:t>
            </a:r>
            <a:r>
              <a:rPr lang="en-US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pitchFamily="2" charset="2"/>
              <a:buAutoNum type="arabicParenR"/>
            </a:pPr>
            <a:r>
              <a:rPr lang="en-US"/>
              <a:t>Re-compute the </a:t>
            </a:r>
            <a:r>
              <a:rPr lang="en-US">
                <a:solidFill>
                  <a:srgbClr val="FF0000"/>
                </a:solidFill>
              </a:rPr>
              <a:t>centroids</a:t>
            </a:r>
            <a:r>
              <a:rPr lang="en-US"/>
              <a:t> using the current cluster memberships.</a:t>
            </a:r>
          </a:p>
          <a:p>
            <a:pPr lvl="1">
              <a:buSzTx/>
              <a:buFont typeface="Wingdings" pitchFamily="2" charset="2"/>
              <a:buAutoNum type="arabicParenR"/>
            </a:pPr>
            <a:r>
              <a:rPr lang="en-US"/>
              <a:t>If a convergence criterion is not met, go to </a:t>
            </a:r>
            <a:r>
              <a:rPr lang="en-US">
                <a:solidFill>
                  <a:srgbClr val="3333CC"/>
                </a:solidFill>
              </a:rPr>
              <a:t>2).</a:t>
            </a:r>
          </a:p>
        </p:txBody>
      </p:sp>
    </p:spTree>
    <p:extLst>
      <p:ext uri="{BB962C8B-B14F-4D97-AF65-F5344CB8AC3E}">
        <p14:creationId xmlns:p14="http://schemas.microsoft.com/office/powerpoint/2010/main" val="130454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3153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84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153264F3-FA1F-4D12-868D-EF47AD20454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 – (cont …)</a:t>
            </a:r>
          </a:p>
        </p:txBody>
      </p:sp>
      <p:pic>
        <p:nvPicPr>
          <p:cNvPr id="7731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12875"/>
            <a:ext cx="8507412" cy="3563938"/>
          </a:xfrm>
        </p:spPr>
      </p:pic>
    </p:spTree>
    <p:extLst>
      <p:ext uri="{BB962C8B-B14F-4D97-AF65-F5344CB8AC3E}">
        <p14:creationId xmlns:p14="http://schemas.microsoft.com/office/powerpoint/2010/main" val="411864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008"/>
            <a:ext cx="935563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43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682067FB-DD94-4E47-923F-2B522023CE4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2782" y="476672"/>
            <a:ext cx="7457256" cy="580926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>
                <a:ea typeface="ＭＳ Ｐゴシック" pitchFamily="34" charset="-128"/>
              </a:rPr>
              <a:t>no (or minimum) re-assignments of data points to different clusters,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>
                <a:ea typeface="ＭＳ Ｐゴシック" pitchFamily="34" charset="-128"/>
              </a:rPr>
              <a:t>no (or minimum) change of centroids, or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>
                <a:ea typeface="ＭＳ Ｐゴシック" pitchFamily="34" charset="-128"/>
              </a:rPr>
              <a:t>minimum decrease in the </a:t>
            </a:r>
            <a:r>
              <a:rPr lang="en-US" altLang="ja-JP" b="1">
                <a:ea typeface="ＭＳ Ｐゴシック" pitchFamily="34" charset="-128"/>
              </a:rPr>
              <a:t>sum of squared error</a:t>
            </a:r>
            <a:r>
              <a:rPr lang="en-US" altLang="ja-JP">
                <a:ea typeface="ＭＳ Ｐゴシック" pitchFamily="34" charset="-128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>
              <a:ea typeface="ＭＳ Ｐゴシック" pitchFamily="34" charset="-128"/>
            </a:endParaRPr>
          </a:p>
          <a:p>
            <a:pPr marL="571500" indent="-571500">
              <a:lnSpc>
                <a:spcPct val="90000"/>
              </a:lnSpc>
            </a:pPr>
            <a:endParaRPr lang="en-US" altLang="ja-JP">
              <a:ea typeface="ＭＳ Ｐゴシック" pitchFamily="34" charset="-128"/>
            </a:endParaRPr>
          </a:p>
          <a:p>
            <a:pPr marL="839788" lvl="1" indent="-495300">
              <a:lnSpc>
                <a:spcPct val="90000"/>
              </a:lnSpc>
            </a:pP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i</a:t>
            </a:r>
            <a:r>
              <a:rPr lang="en-US" altLang="ja-JP">
                <a:ea typeface="ＭＳ Ｐゴシック" pitchFamily="34" charset="-128"/>
              </a:rPr>
              <a:t> is the </a:t>
            </a:r>
            <a:r>
              <a:rPr lang="en-US" altLang="ja-JP" i="1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th cluster, </a:t>
            </a:r>
            <a:r>
              <a:rPr lang="en-US" altLang="ja-JP" b="1">
                <a:ea typeface="ＭＳ Ｐゴシック" pitchFamily="34" charset="-128"/>
              </a:rPr>
              <a:t>m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 is the centroid of cluster 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 (the mean vector of all the data points in </a:t>
            </a:r>
            <a:r>
              <a:rPr lang="en-US" altLang="ja-JP" i="1">
                <a:ea typeface="ＭＳ Ｐゴシック" pitchFamily="34" charset="-128"/>
              </a:rPr>
              <a:t>C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), and </a:t>
            </a:r>
            <a:r>
              <a:rPr lang="en-US" altLang="ja-JP" i="1">
                <a:ea typeface="ＭＳ Ｐゴシック" pitchFamily="34" charset="-128"/>
              </a:rPr>
              <a:t>dist</a:t>
            </a:r>
            <a:r>
              <a:rPr lang="en-US" altLang="ja-JP">
                <a:ea typeface="ＭＳ Ｐゴシック" pitchFamily="34" charset="-128"/>
              </a:rPr>
              <a:t>(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>
                <a:ea typeface="ＭＳ Ｐゴシック" pitchFamily="34" charset="-128"/>
              </a:rPr>
              <a:t>, </a:t>
            </a:r>
            <a:r>
              <a:rPr lang="en-US" altLang="ja-JP" b="1">
                <a:ea typeface="ＭＳ Ｐゴシック" pitchFamily="34" charset="-128"/>
              </a:rPr>
              <a:t>m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) is the distance between data point </a:t>
            </a:r>
            <a:r>
              <a:rPr lang="en-US" altLang="ja-JP" b="1">
                <a:ea typeface="ＭＳ Ｐゴシック" pitchFamily="34" charset="-128"/>
              </a:rPr>
              <a:t>x</a:t>
            </a:r>
            <a:r>
              <a:rPr lang="en-US" altLang="ja-JP">
                <a:ea typeface="ＭＳ Ｐゴシック" pitchFamily="34" charset="-128"/>
              </a:rPr>
              <a:t> and centroid </a:t>
            </a:r>
            <a:r>
              <a:rPr lang="en-US" altLang="ja-JP" b="1">
                <a:ea typeface="ＭＳ Ｐゴシック" pitchFamily="34" charset="-128"/>
              </a:rPr>
              <a:t>m</a:t>
            </a:r>
            <a:r>
              <a:rPr lang="en-US" altLang="ja-JP" i="1" baseline="-25000">
                <a:ea typeface="ＭＳ Ｐゴシック" pitchFamily="34" charset="-128"/>
              </a:rPr>
              <a:t>j</a:t>
            </a:r>
            <a:r>
              <a:rPr lang="en-US" altLang="ja-JP">
                <a:ea typeface="ＭＳ Ｐゴシック" pitchFamily="34" charset="-128"/>
              </a:rPr>
              <a:t>. </a:t>
            </a:r>
            <a:endParaRPr lang="en-US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900385"/>
              </p:ext>
            </p:extLst>
          </p:nvPr>
        </p:nvGraphicFramePr>
        <p:xfrm>
          <a:off x="2483768" y="2852936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852936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7920038" y="3563938"/>
            <a:ext cx="792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0498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423081E-F98F-40BB-B436-7A63F51470E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15888"/>
            <a:ext cx="8435975" cy="1530350"/>
          </a:xfrm>
        </p:spPr>
        <p:txBody>
          <a:bodyPr/>
          <a:lstStyle/>
          <a:p>
            <a:r>
              <a:rPr lang="en-US"/>
              <a:t>Supervised learning vs. unsupervised learning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183563" cy="4708525"/>
          </a:xfrm>
        </p:spPr>
        <p:txBody>
          <a:bodyPr/>
          <a:lstStyle/>
          <a:p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Supervised learning</a:t>
            </a:r>
            <a:r>
              <a:rPr lang="en-US" altLang="ja-JP">
                <a:solidFill>
                  <a:srgbClr val="FF5050"/>
                </a:solidFill>
                <a:ea typeface="ＭＳ Ｐゴシック" pitchFamily="34" charset="-128"/>
              </a:rPr>
              <a:t>:</a:t>
            </a:r>
            <a:r>
              <a:rPr lang="en-US" altLang="ja-JP">
                <a:ea typeface="ＭＳ Ｐゴシック" pitchFamily="34" charset="-128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>
                <a:ea typeface="ＭＳ Ｐゴシック" pitchFamily="34" charset="-128"/>
              </a:rPr>
              <a:t>: The data have no target attribute.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We want to explore the data to find some intrinsic structures in them.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80FC1F9F-19D8-49CB-A192-542B2A1AA35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7256" cy="652934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775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163" y="1174750"/>
            <a:ext cx="7994650" cy="47656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2232025" y="432911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200"/>
              <a:t>+</a:t>
            </a: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1584325" y="400526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2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9562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4354EE34-C8E2-4056-AB02-5A3D5AB2D9E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457256" cy="580926"/>
          </a:xfrm>
        </p:spPr>
        <p:txBody>
          <a:bodyPr/>
          <a:lstStyle/>
          <a:p>
            <a:r>
              <a:rPr lang="en-US" dirty="0"/>
              <a:t>An example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p:pic>
        <p:nvPicPr>
          <p:cNvPr id="777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1233488"/>
            <a:ext cx="7993062" cy="484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2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5805A83D-C495-4D80-8EC9-77DB7BC111F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457256" cy="436910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distance function</a:t>
            </a:r>
          </a:p>
        </p:txBody>
      </p:sp>
      <p:pic>
        <p:nvPicPr>
          <p:cNvPr id="779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" y="1233488"/>
            <a:ext cx="8435975" cy="4897437"/>
          </a:xfrm>
        </p:spPr>
      </p:pic>
    </p:spTree>
    <p:extLst>
      <p:ext uri="{BB962C8B-B14F-4D97-AF65-F5344CB8AC3E}">
        <p14:creationId xmlns:p14="http://schemas.microsoft.com/office/powerpoint/2010/main" val="298843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7985117" cy="449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90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2A1522C6-89A4-4831-A4F6-4A6382CAF88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19256" cy="816570"/>
          </a:xfrm>
        </p:spPr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Strengths of k-means </a:t>
            </a:r>
            <a:endParaRPr lang="en-US" dirty="0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10538" cy="4932363"/>
          </a:xfrm>
        </p:spPr>
        <p:txBody>
          <a:bodyPr>
            <a:normAutofit lnSpcReduction="10000"/>
          </a:bodyPr>
          <a:lstStyle/>
          <a:p>
            <a:r>
              <a:rPr lang="en-US" sz="2600"/>
              <a:t>Strengths: </a:t>
            </a:r>
          </a:p>
          <a:p>
            <a:pPr lvl="1"/>
            <a:r>
              <a:rPr lang="en-US" sz="2200"/>
              <a:t>Simple: easy to understand and to implement</a:t>
            </a:r>
          </a:p>
          <a:p>
            <a:pPr lvl="1"/>
            <a:r>
              <a:rPr lang="en-US" sz="2200"/>
              <a:t>Efficient: </a:t>
            </a:r>
            <a:r>
              <a:rPr lang="en-US" altLang="ja-JP" sz="2200">
                <a:ea typeface="ＭＳ Ｐゴシック" pitchFamily="34" charset="-128"/>
              </a:rPr>
              <a:t>Time complexity: </a:t>
            </a:r>
            <a:r>
              <a:rPr lang="en-US" altLang="ja-JP" sz="2200" i="1">
                <a:ea typeface="ＭＳ Ｐゴシック" pitchFamily="34" charset="-128"/>
              </a:rPr>
              <a:t>O</a:t>
            </a:r>
            <a:r>
              <a:rPr lang="en-US" altLang="ja-JP" sz="2200">
                <a:ea typeface="ＭＳ Ｐゴシック" pitchFamily="34" charset="-128"/>
              </a:rPr>
              <a:t>(</a:t>
            </a:r>
            <a:r>
              <a:rPr lang="en-US" altLang="ja-JP" sz="2200" i="1">
                <a:ea typeface="ＭＳ Ｐゴシック" pitchFamily="34" charset="-128"/>
              </a:rPr>
              <a:t>tkn</a:t>
            </a:r>
            <a:r>
              <a:rPr lang="en-US" altLang="ja-JP" sz="2200">
                <a:ea typeface="ＭＳ Ｐゴシック" pitchFamily="34" charset="-128"/>
              </a:rPr>
              <a:t>),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where </a:t>
            </a:r>
            <a:r>
              <a:rPr lang="en-US" altLang="ja-JP" sz="2200" i="1">
                <a:ea typeface="ＭＳ Ｐゴシック" pitchFamily="34" charset="-128"/>
              </a:rPr>
              <a:t>n</a:t>
            </a:r>
            <a:r>
              <a:rPr lang="en-US" altLang="ja-JP" sz="2200">
                <a:ea typeface="ＭＳ Ｐゴシック" pitchFamily="34" charset="-128"/>
              </a:rPr>
              <a:t> is the number of data points,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is the number of clusters, and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>
                <a:ea typeface="ＭＳ Ｐゴシック" pitchFamily="34" charset="-128"/>
              </a:rPr>
              <a:t>	</a:t>
            </a:r>
            <a:r>
              <a:rPr lang="en-US" altLang="ja-JP" sz="2200" i="1">
                <a:ea typeface="ＭＳ Ｐゴシック" pitchFamily="34" charset="-128"/>
              </a:rPr>
              <a:t>t </a:t>
            </a:r>
            <a:r>
              <a:rPr lang="en-US" altLang="ja-JP" sz="2200">
                <a:ea typeface="ＭＳ Ｐゴシック" pitchFamily="34" charset="-128"/>
              </a:rPr>
              <a:t>is the number of iterations. 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Since both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 and </a:t>
            </a:r>
            <a:r>
              <a:rPr lang="en-US" altLang="ja-JP" sz="2200" i="1">
                <a:ea typeface="ＭＳ Ｐゴシック" pitchFamily="34" charset="-128"/>
              </a:rPr>
              <a:t>t</a:t>
            </a:r>
            <a:r>
              <a:rPr lang="en-US" altLang="ja-JP" sz="2200">
                <a:ea typeface="ＭＳ Ｐゴシック" pitchFamily="34" charset="-128"/>
              </a:rPr>
              <a:t> are small. </a:t>
            </a:r>
            <a:r>
              <a:rPr lang="en-US" altLang="ja-JP" sz="2200" i="1">
                <a:ea typeface="ＭＳ Ｐゴシック" pitchFamily="34" charset="-128"/>
              </a:rPr>
              <a:t>k</a:t>
            </a:r>
            <a:r>
              <a:rPr lang="en-US" altLang="ja-JP" sz="2200">
                <a:ea typeface="ＭＳ Ｐゴシック" pitchFamily="34" charset="-128"/>
              </a:rPr>
              <a:t>-means is considered a linear algorithm. </a:t>
            </a:r>
          </a:p>
          <a:p>
            <a:r>
              <a:rPr lang="en-US" sz="2600"/>
              <a:t>K-means is the most popular clustering algorithm.</a:t>
            </a:r>
          </a:p>
          <a:p>
            <a:r>
              <a:rPr lang="en-US" sz="2500"/>
              <a:t>Note that: it terminates at a </a:t>
            </a:r>
            <a:r>
              <a:rPr lang="en-US" sz="2500">
                <a:solidFill>
                  <a:srgbClr val="FF0000"/>
                </a:solidFill>
              </a:rPr>
              <a:t>local optimum </a:t>
            </a:r>
            <a:r>
              <a:rPr lang="en-US" sz="2500"/>
              <a:t>if SSE is used. The </a:t>
            </a:r>
            <a:r>
              <a:rPr lang="en-US" sz="2500">
                <a:solidFill>
                  <a:srgbClr val="FF0000"/>
                </a:solidFill>
              </a:rPr>
              <a:t>global optimum</a:t>
            </a:r>
            <a:r>
              <a:rPr lang="en-US" sz="2500"/>
              <a:t> is hard to find due to complexity.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534386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0395477-9015-4D70-A140-9B4387D8F82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Weaknesses of k-means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/>
              <a:t>For categorical data, </a:t>
            </a:r>
            <a:r>
              <a:rPr lang="en-US" i="1"/>
              <a:t>k</a:t>
            </a:r>
            <a:r>
              <a:rPr lang="en-US"/>
              <a:t>-mode - the centroid is represented by most frequent values. </a:t>
            </a:r>
          </a:p>
          <a:p>
            <a:r>
              <a:rPr lang="en-US"/>
              <a:t>The user needs to specify </a:t>
            </a:r>
            <a:r>
              <a:rPr lang="en-US" i="1">
                <a:solidFill>
                  <a:srgbClr val="FF0000"/>
                </a:solidFill>
              </a:rPr>
              <a:t>k</a:t>
            </a:r>
            <a:r>
              <a:rPr lang="en-US"/>
              <a:t>.</a:t>
            </a:r>
          </a:p>
          <a:p>
            <a:r>
              <a:rPr lang="en-US" altLang="ja-JP">
                <a:ea typeface="ＭＳ Ｐゴシック" pitchFamily="34" charset="-128"/>
              </a:rPr>
              <a:t>The algorithm is sensitive to </a:t>
            </a:r>
            <a:r>
              <a:rPr lang="en-US" altLang="ja-JP" b="1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8C06930-374C-4342-A609-565B0B4C74F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Weaknesses of k-means: Problems with outliers</a:t>
            </a:r>
          </a:p>
        </p:txBody>
      </p:sp>
      <p:pic>
        <p:nvPicPr>
          <p:cNvPr id="785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</p:spPr>
      </p:pic>
    </p:spTree>
    <p:extLst>
      <p:ext uri="{BB962C8B-B14F-4D97-AF65-F5344CB8AC3E}">
        <p14:creationId xmlns:p14="http://schemas.microsoft.com/office/powerpoint/2010/main" val="129334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DD422FE-1F41-4140-BF6A-AABA41BF89B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Weaknesses of k-means: To deal with 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04925"/>
            <a:ext cx="8229600" cy="4645025"/>
          </a:xfrm>
        </p:spPr>
        <p:txBody>
          <a:bodyPr>
            <a:normAutofit lnSpcReduction="10000"/>
          </a:bodyPr>
          <a:lstStyle/>
          <a:p>
            <a:r>
              <a:rPr lang="en-US" altLang="ja-JP" sz="2600">
                <a:ea typeface="ＭＳ Ｐゴシック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sz="2200"/>
              <a:t>Assign the rest of the data points to the clusters by distance or similarity comparison,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7383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A40EBF-997F-441B-97DF-2FAE81FD61C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19256" cy="724942"/>
          </a:xfrm>
        </p:spPr>
        <p:txBody>
          <a:bodyPr/>
          <a:lstStyle/>
          <a:p>
            <a:r>
              <a:rPr lang="en-US"/>
              <a:t>Weaknesses of k-means (cont …)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981075"/>
            <a:ext cx="8039100" cy="604838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The algorithm is sensitive to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initial seeds</a:t>
            </a:r>
            <a:r>
              <a:rPr lang="en-US" altLang="ja-JP" sz="2600" dirty="0">
                <a:ea typeface="ＭＳ Ｐゴシック" pitchFamily="34" charset="-128"/>
              </a:rPr>
              <a:t>.</a:t>
            </a:r>
            <a:endParaRPr lang="en-US" sz="2600" dirty="0"/>
          </a:p>
        </p:txBody>
      </p:sp>
      <p:pic>
        <p:nvPicPr>
          <p:cNvPr id="787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28775"/>
            <a:ext cx="6877050" cy="44529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05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B710A-213D-4FB2-A898-53750D4031F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19256" cy="796950"/>
          </a:xfrm>
        </p:spPr>
        <p:txBody>
          <a:bodyPr/>
          <a:lstStyle/>
          <a:p>
            <a:r>
              <a:rPr lang="en-US" dirty="0"/>
              <a:t>Weaknesses of k-means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089025"/>
            <a:ext cx="7021513" cy="647700"/>
          </a:xfrm>
        </p:spPr>
        <p:txBody>
          <a:bodyPr/>
          <a:lstStyle/>
          <a:p>
            <a:r>
              <a:rPr lang="en-US" sz="2600"/>
              <a:t>If we use </a:t>
            </a:r>
            <a:r>
              <a:rPr lang="en-US" sz="2600">
                <a:solidFill>
                  <a:srgbClr val="FF0000"/>
                </a:solidFill>
              </a:rPr>
              <a:t>different seeds</a:t>
            </a:r>
            <a:r>
              <a:rPr lang="en-US" sz="2600"/>
              <a:t>: good results</a:t>
            </a:r>
          </a:p>
        </p:txBody>
      </p:sp>
      <p:pic>
        <p:nvPicPr>
          <p:cNvPr id="789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00213"/>
            <a:ext cx="7164387" cy="44291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6264275" y="1665288"/>
            <a:ext cx="2592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7297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159D12D0-083F-4EC0-9D1B-14E1664F7F3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467600" cy="652934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60463"/>
            <a:ext cx="8394700" cy="5014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Clustering is a technique for finding </a:t>
            </a: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similarity groups</a:t>
            </a:r>
            <a:r>
              <a:rPr lang="en-US" altLang="ja-JP" sz="2600" b="1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</a:rPr>
              <a:t>in data, called </a:t>
            </a:r>
            <a:r>
              <a:rPr lang="en-US" altLang="ja-JP" sz="2600" b="1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sz="2600">
                <a:ea typeface="ＭＳ Ｐゴシック" pitchFamily="34" charset="-128"/>
              </a:rPr>
              <a:t>. I.e.,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ja-JP" sz="220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600">
                <a:ea typeface="ＭＳ Ｐゴシック" pitchFamily="34" charset="-128"/>
              </a:rPr>
              <a:t>Clustering is often called an </a:t>
            </a:r>
            <a:r>
              <a:rPr lang="en-US" altLang="ja-JP" sz="2600" b="1">
                <a:solidFill>
                  <a:srgbClr val="3333CC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sz="2600" b="1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</a:rPr>
              <a:t>task</a:t>
            </a:r>
            <a:r>
              <a:rPr lang="en-US" altLang="ja-JP" sz="2600" b="1">
                <a:ea typeface="ＭＳ Ｐゴシック" pitchFamily="34" charset="-128"/>
              </a:rPr>
              <a:t> </a:t>
            </a:r>
            <a:r>
              <a:rPr lang="en-US" altLang="ja-JP" sz="2600">
                <a:ea typeface="ＭＳ Ｐゴシック" pitchFamily="34" charset="-128"/>
              </a:rPr>
              <a:t>as no class values denoting an </a:t>
            </a:r>
            <a:r>
              <a:rPr lang="en-US" altLang="ja-JP" sz="2600" i="1">
                <a:ea typeface="ＭＳ Ｐゴシック" pitchFamily="34" charset="-128"/>
              </a:rPr>
              <a:t>a priori</a:t>
            </a:r>
            <a:r>
              <a:rPr lang="en-US" altLang="ja-JP" sz="2600">
                <a:ea typeface="ＭＳ Ｐゴシック" pitchFamily="34" charset="-128"/>
              </a:rPr>
              <a:t> grouping of the data instances are given, which is the case in supervised learning. </a:t>
            </a:r>
          </a:p>
          <a:p>
            <a:pPr>
              <a:lnSpc>
                <a:spcPct val="90000"/>
              </a:lnSpc>
            </a:pPr>
            <a:r>
              <a:rPr lang="en-US" sz="2600"/>
              <a:t>Due to historical reasons, clustering is often considered </a:t>
            </a:r>
            <a:r>
              <a:rPr lang="en-US" altLang="ja-JP" sz="2600">
                <a:ea typeface="ＭＳ Ｐゴシック" pitchFamily="34" charset="-128"/>
              </a:rPr>
              <a:t>synonymous with unsupervised learning</a:t>
            </a:r>
            <a:r>
              <a:rPr lang="en-US" sz="26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In fact, association rule mining is also unsupervised</a:t>
            </a:r>
          </a:p>
          <a:p>
            <a:pPr>
              <a:lnSpc>
                <a:spcPct val="90000"/>
              </a:lnSpc>
            </a:pPr>
            <a:r>
              <a:rPr lang="en-US" sz="2600"/>
              <a:t>This chapter focuses on clustering. </a:t>
            </a:r>
          </a:p>
        </p:txBody>
      </p:sp>
    </p:spTree>
    <p:extLst>
      <p:ext uri="{BB962C8B-B14F-4D97-AF65-F5344CB8AC3E}">
        <p14:creationId xmlns:p14="http://schemas.microsoft.com/office/powerpoint/2010/main" val="89362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8" y="260648"/>
            <a:ext cx="853256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39970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0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8A22F-116B-408D-9F46-5D80BC10163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31224" cy="724942"/>
          </a:xfrm>
        </p:spPr>
        <p:txBody>
          <a:bodyPr/>
          <a:lstStyle/>
          <a:p>
            <a:r>
              <a:rPr lang="en-US" dirty="0"/>
              <a:t>Weaknesses of k-means (</a:t>
            </a:r>
            <a:r>
              <a:rPr lang="en-US" dirty="0" err="1"/>
              <a:t>cont</a:t>
            </a:r>
            <a:r>
              <a:rPr lang="en-US" dirty="0"/>
              <a:t> …)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218487" cy="1289050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The </a:t>
            </a:r>
            <a:r>
              <a:rPr lang="en-US" altLang="ja-JP" sz="2600" i="1" dirty="0">
                <a:ea typeface="ＭＳ Ｐゴシック" pitchFamily="34" charset="-128"/>
              </a:rPr>
              <a:t>k</a:t>
            </a:r>
            <a:r>
              <a:rPr lang="en-US" altLang="ja-JP" sz="2600" dirty="0">
                <a:ea typeface="ＭＳ Ｐゴシック" pitchFamily="34" charset="-128"/>
              </a:rPr>
              <a:t>-means algorithm is not suitable for discovering clusters that are not hyper-ellipsoids (or hyper-spheres). </a:t>
            </a:r>
            <a:endParaRPr lang="en-US" sz="2600" dirty="0"/>
          </a:p>
        </p:txBody>
      </p:sp>
      <p:pic>
        <p:nvPicPr>
          <p:cNvPr id="7915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2492375"/>
            <a:ext cx="8243887" cy="34702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7308850" y="3213100"/>
            <a:ext cx="5032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997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48464" cy="649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79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E6144-4786-42E8-A54F-037535DB263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796950"/>
          </a:xfrm>
        </p:spPr>
        <p:txBody>
          <a:bodyPr/>
          <a:lstStyle/>
          <a:p>
            <a:r>
              <a:rPr lang="en-US" dirty="0"/>
              <a:t>An illustration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r>
              <a:rPr lang="en-US" sz="2600"/>
              <a:t>The data set has three natural groups of data points, i.e., 3 natural clusters. </a:t>
            </a:r>
          </a:p>
        </p:txBody>
      </p:sp>
      <p:pic>
        <p:nvPicPr>
          <p:cNvPr id="7557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276475"/>
            <a:ext cx="4427538" cy="36925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634082"/>
          </a:xfrm>
        </p:spPr>
        <p:txBody>
          <a:bodyPr/>
          <a:lstStyle/>
          <a:p>
            <a:r>
              <a:rPr lang="en-US" dirty="0" smtClean="0"/>
              <a:t>Types of clustered structures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311730" cy="523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3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634082"/>
          </a:xfrm>
        </p:spPr>
        <p:txBody>
          <a:bodyPr/>
          <a:lstStyle/>
          <a:p>
            <a:r>
              <a:rPr lang="en-US" dirty="0"/>
              <a:t>Types of clustered structures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7147352" cy="527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40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2899C1A0-63EA-4E23-AF58-99B134FBD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clustering for? 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/>
              <a:t>Let us see some real-life examples</a:t>
            </a:r>
          </a:p>
          <a:p>
            <a:r>
              <a:rPr lang="en-US">
                <a:solidFill>
                  <a:srgbClr val="3333CC"/>
                </a:solidFill>
              </a:rPr>
              <a:t>Example 1</a:t>
            </a:r>
            <a:r>
              <a:rPr lang="en-US"/>
              <a:t>: groups people of similar sizes together to make “small”, “medium” and “large” T-Shirts.</a:t>
            </a:r>
          </a:p>
          <a:p>
            <a:pPr lvl="1"/>
            <a:r>
              <a:rPr lang="en-US"/>
              <a:t>Tailor-made for each person: too expensive</a:t>
            </a:r>
          </a:p>
          <a:p>
            <a:pPr lvl="1"/>
            <a:r>
              <a:rPr lang="en-US"/>
              <a:t>One-size-fits-all: does not fit all. </a:t>
            </a:r>
          </a:p>
          <a:p>
            <a:r>
              <a:rPr lang="en-US">
                <a:solidFill>
                  <a:srgbClr val="3333CC"/>
                </a:solidFill>
              </a:rPr>
              <a:t>Example 2</a:t>
            </a:r>
            <a:r>
              <a:rPr lang="en-US"/>
              <a:t>: In marketing, segment customers according to their similarities</a:t>
            </a:r>
          </a:p>
          <a:p>
            <a:pPr lvl="1"/>
            <a:r>
              <a:rPr lang="en-US"/>
              <a:t>To do targeted marketing. </a:t>
            </a:r>
          </a:p>
        </p:txBody>
      </p:sp>
    </p:spTree>
    <p:extLst>
      <p:ext uri="{BB962C8B-B14F-4D97-AF65-F5344CB8AC3E}">
        <p14:creationId xmlns:p14="http://schemas.microsoft.com/office/powerpoint/2010/main" val="272714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1475"/>
            <a:ext cx="85534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3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6201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320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16329</TotalTime>
  <Words>888</Words>
  <Application>Microsoft Office PowerPoint</Application>
  <PresentationFormat>Экран (4:3)</PresentationFormat>
  <Paragraphs>119</Paragraphs>
  <Slides>33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Эркер</vt:lpstr>
      <vt:lpstr>Equation</vt:lpstr>
      <vt:lpstr>Unsupervised ML </vt:lpstr>
      <vt:lpstr>Supervised learning vs. unsupervised learning</vt:lpstr>
      <vt:lpstr>Clustering</vt:lpstr>
      <vt:lpstr>An illustration</vt:lpstr>
      <vt:lpstr>Types of clustered structures</vt:lpstr>
      <vt:lpstr>Types of clustered structures</vt:lpstr>
      <vt:lpstr>What is clustering for? </vt:lpstr>
      <vt:lpstr>Презентация PowerPoint</vt:lpstr>
      <vt:lpstr>Презентация PowerPoint</vt:lpstr>
      <vt:lpstr>Презентация PowerPoint</vt:lpstr>
      <vt:lpstr>What is clustering for? (cont…)</vt:lpstr>
      <vt:lpstr>Презентация PowerPoint</vt:lpstr>
      <vt:lpstr>Aspects of clustering</vt:lpstr>
      <vt:lpstr>K-means clustering</vt:lpstr>
      <vt:lpstr>K-means algorithm</vt:lpstr>
      <vt:lpstr>Презентация PowerPoint</vt:lpstr>
      <vt:lpstr>K-means algorithm – (cont …)</vt:lpstr>
      <vt:lpstr>Презентация PowerPoint</vt:lpstr>
      <vt:lpstr>Stopping/convergence criterion </vt:lpstr>
      <vt:lpstr>An example</vt:lpstr>
      <vt:lpstr>An example (cont …)</vt:lpstr>
      <vt:lpstr>An example distance function</vt:lpstr>
      <vt:lpstr>Презентация PowerPoint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Презентация PowerPoint</vt:lpstr>
      <vt:lpstr>Презентация PowerPoint</vt:lpstr>
      <vt:lpstr>Weaknesses of k-means (cont …)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Alibek</dc:creator>
  <cp:lastModifiedBy>Пользователь Windows</cp:lastModifiedBy>
  <cp:revision>901</cp:revision>
  <dcterms:created xsi:type="dcterms:W3CDTF">2019-08-08T07:08:36Z</dcterms:created>
  <dcterms:modified xsi:type="dcterms:W3CDTF">2019-11-04T17:56:45Z</dcterms:modified>
</cp:coreProperties>
</file>