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62" autoAdjust="0"/>
  </p:normalViewPr>
  <p:slideViewPr>
    <p:cSldViewPr>
      <p:cViewPr>
        <p:scale>
          <a:sx n="94" d="100"/>
          <a:sy n="94" d="100"/>
        </p:scale>
        <p:origin x="-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962C-446A-445F-BDAD-7E0F426B38FA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F5A6-3C95-4D94-B264-72DCDB2EED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94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4005064"/>
            <a:ext cx="6192142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Dimensionality Reduction</a:t>
            </a:r>
            <a:endParaRPr lang="ru-RU" dirty="0"/>
          </a:p>
        </p:txBody>
      </p:sp>
      <p:pic>
        <p:nvPicPr>
          <p:cNvPr id="4" name="Picture 2" descr="Картинки по запросу machine learning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0688"/>
            <a:ext cx="2218035" cy="22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 Engineering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6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Linear Dimensionality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Reduction Methods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Non-linear </a:t>
            </a:r>
            <a:r>
              <a:rPr lang="en-US" b="1" dirty="0"/>
              <a:t>Dimensionality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Reduction Methods</a:t>
            </a:r>
          </a:p>
          <a:p>
            <a:endParaRPr lang="ru-RU" dirty="0"/>
          </a:p>
          <a:p>
            <a:r>
              <a:rPr lang="en-US" b="1" dirty="0"/>
              <a:t>Auto-encoders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https://miro.medium.com/max/892/1*4ibdHcy6xlV7-HU3KjonsQ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314325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miro.medium.com/max/1500/1*CZTzxEBdQbYCzSAo91NSCQ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96952"/>
            <a:ext cx="3636888" cy="16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miro.medium.com/max/1700/1*I5MVGIrROrAnD3U_2Jm1Ng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65" y="4581128"/>
            <a:ext cx="4395579" cy="207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66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Dimensionality Reduction 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PCA</a:t>
            </a:r>
            <a:r>
              <a:rPr lang="en-US" dirty="0"/>
              <a:t> (Principal Component Analysis) : Popularly used for dimensionality reduction in continuous data, PCA rotates and projects data along the direction of increasing variance. The features with the maximum variance are the principal components.</a:t>
            </a:r>
            <a:endParaRPr lang="ru-RU" dirty="0"/>
          </a:p>
          <a:p>
            <a:pPr lvl="0"/>
            <a:r>
              <a:rPr lang="en-US" b="1" dirty="0"/>
              <a:t>Factor Analysis </a:t>
            </a:r>
            <a:r>
              <a:rPr lang="en-US" dirty="0"/>
              <a:t>: a technique that is used to reduce a large number of variables into fewer numbers of factors. The values of observed data are expressed as functions of a number of possible causes in order to find which are the most important. The observations are assumed to be caused by a linear transformation of lower dimensional latent factors and added Gaussian noise.</a:t>
            </a:r>
            <a:endParaRPr lang="ru-RU" dirty="0"/>
          </a:p>
          <a:p>
            <a:pPr lvl="0"/>
            <a:r>
              <a:rPr lang="en-US" b="1" dirty="0"/>
              <a:t>LDA</a:t>
            </a:r>
            <a:r>
              <a:rPr lang="en-US" dirty="0"/>
              <a:t> (Linear Discriminant Analysis): projects data in a way that the class </a:t>
            </a:r>
            <a:r>
              <a:rPr lang="en-US" dirty="0" err="1"/>
              <a:t>separability</a:t>
            </a:r>
            <a:r>
              <a:rPr lang="en-US" dirty="0"/>
              <a:t> is </a:t>
            </a:r>
            <a:r>
              <a:rPr lang="en-US" dirty="0" err="1"/>
              <a:t>maximised</a:t>
            </a:r>
            <a:r>
              <a:rPr lang="en-US" dirty="0"/>
              <a:t>. Examples from same class are put closely together by the projection. Examples from different classes are placed far apart by the </a:t>
            </a:r>
            <a:r>
              <a:rPr lang="en-US" dirty="0" smtClean="0"/>
              <a:t>projection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42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Non-linear Dimensionality Reduction </a:t>
            </a:r>
            <a:r>
              <a:rPr lang="en-US" b="1" dirty="0" smtClean="0"/>
              <a:t>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601416"/>
            <a:ext cx="7457256" cy="5256584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Multi-dimensional scaling (MDS) : A technique used for analyzing similarity or dissimilarity of data as distances in a geometric spaces. Projects data to a lower dimension such that data points that are close to each other (in terms if Euclidean distance) in the higher dimension are close in the lower dimension as well.</a:t>
            </a:r>
            <a:endParaRPr lang="ru-RU" dirty="0"/>
          </a:p>
          <a:p>
            <a:pPr lvl="0"/>
            <a:r>
              <a:rPr lang="en-US" dirty="0"/>
              <a:t>Isometric Feature Mapping (</a:t>
            </a:r>
            <a:r>
              <a:rPr lang="en-US" dirty="0" err="1"/>
              <a:t>Isomap</a:t>
            </a:r>
            <a:r>
              <a:rPr lang="en-US" dirty="0"/>
              <a:t>) : Projects data to a lower dimension while preserving the geodesic distance (rather than Euclidean distance as in MDS). Geodesic distance is the shortest distance between two points on a curve.</a:t>
            </a:r>
            <a:endParaRPr lang="ru-RU" dirty="0"/>
          </a:p>
          <a:p>
            <a:pPr lvl="0"/>
            <a:r>
              <a:rPr lang="en-US" dirty="0"/>
              <a:t>Locally Linear Embedding (LLE): Recovers global non-linear structure from linear fits. Each local patch of the manifold can be written as a linear, weighted sum of its </a:t>
            </a:r>
            <a:r>
              <a:rPr lang="en-US" dirty="0" err="1"/>
              <a:t>neighbours</a:t>
            </a:r>
            <a:r>
              <a:rPr lang="en-US" dirty="0"/>
              <a:t> given enough data.</a:t>
            </a:r>
            <a:endParaRPr lang="ru-RU" dirty="0"/>
          </a:p>
          <a:p>
            <a:pPr lvl="0"/>
            <a:r>
              <a:rPr lang="en-US" dirty="0"/>
              <a:t>Hessian </a:t>
            </a:r>
            <a:r>
              <a:rPr lang="en-US" dirty="0" err="1"/>
              <a:t>Eigenmapping</a:t>
            </a:r>
            <a:r>
              <a:rPr lang="en-US" dirty="0"/>
              <a:t> (HLLE): Projects data to a lower dimension while preserving the local </a:t>
            </a:r>
            <a:r>
              <a:rPr lang="en-US" dirty="0" err="1"/>
              <a:t>neighbourhood</a:t>
            </a:r>
            <a:r>
              <a:rPr lang="en-US" dirty="0"/>
              <a:t> like LLE but uses the Hessian operator to better achieve this result and hence the name.</a:t>
            </a:r>
            <a:endParaRPr lang="ru-RU" dirty="0"/>
          </a:p>
          <a:p>
            <a:pPr lvl="0"/>
            <a:r>
              <a:rPr lang="en-US" dirty="0"/>
              <a:t>Spectral Embedding (Laplacian </a:t>
            </a:r>
            <a:r>
              <a:rPr lang="en-US" dirty="0" err="1"/>
              <a:t>Eigenmaps</a:t>
            </a:r>
            <a:r>
              <a:rPr lang="en-US" dirty="0"/>
              <a:t>): Uses spectral techniques to perform dimensionality reduction by mapping nearby inputs to nearby outputs.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preserves</a:t>
            </a:r>
            <a:r>
              <a:rPr lang="ru-RU" dirty="0"/>
              <a:t> </a:t>
            </a:r>
            <a:r>
              <a:rPr lang="ru-RU" dirty="0" err="1"/>
              <a:t>locality</a:t>
            </a:r>
            <a:r>
              <a:rPr lang="ru-RU" dirty="0"/>
              <a:t> </a:t>
            </a:r>
            <a:r>
              <a:rPr lang="ru-RU" dirty="0" err="1"/>
              <a:t>rather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</a:t>
            </a:r>
            <a:r>
              <a:rPr lang="ru-RU" dirty="0" err="1"/>
              <a:t>local</a:t>
            </a:r>
            <a:r>
              <a:rPr lang="ru-RU" dirty="0"/>
              <a:t> </a:t>
            </a:r>
            <a:r>
              <a:rPr lang="ru-RU" dirty="0" err="1"/>
              <a:t>linearity</a:t>
            </a:r>
            <a:endParaRPr lang="ru-RU" dirty="0"/>
          </a:p>
          <a:p>
            <a:pPr lvl="0"/>
            <a:r>
              <a:rPr lang="en-US" dirty="0"/>
              <a:t>t-distributed Stochastic Neighbor Embedding (t-SNE): Computes the probability that pairs of data points in the high-dimensional space are related and then chooses a low-dimensional embedding which produce a similar </a:t>
            </a:r>
            <a:r>
              <a:rPr lang="en-US" dirty="0" smtClean="0"/>
              <a:t>distribution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71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Auto-encoders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</a:t>
            </a:r>
            <a:r>
              <a:rPr lang="en-US" dirty="0"/>
              <a:t>of artificial neural network that aims to copy their inputs to their outputs. They compress the input into a </a:t>
            </a:r>
            <a:r>
              <a:rPr lang="en-US" b="1" dirty="0"/>
              <a:t>latent-space representation</a:t>
            </a:r>
            <a:r>
              <a:rPr lang="en-US" dirty="0"/>
              <a:t>, and then reconstructs the output from this representation.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autoencoder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composed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two</a:t>
            </a:r>
            <a:r>
              <a:rPr lang="ru-RU" dirty="0"/>
              <a:t> </a:t>
            </a:r>
            <a:r>
              <a:rPr lang="ru-RU" dirty="0" err="1"/>
              <a:t>parts</a:t>
            </a:r>
            <a:r>
              <a:rPr lang="ru-RU" dirty="0"/>
              <a:t> </a:t>
            </a:r>
            <a:r>
              <a:rPr lang="ru-RU" dirty="0" smtClean="0"/>
              <a:t>:</a:t>
            </a:r>
            <a:endParaRPr lang="en-US" b="1" dirty="0" smtClean="0"/>
          </a:p>
          <a:p>
            <a:pPr lvl="0"/>
            <a:r>
              <a:rPr lang="en-US" b="1" dirty="0" smtClean="0"/>
              <a:t>Encoder</a:t>
            </a:r>
            <a:r>
              <a:rPr lang="en-US" b="1" dirty="0"/>
              <a:t>:</a:t>
            </a:r>
            <a:r>
              <a:rPr lang="en-US" dirty="0"/>
              <a:t> compresses the input into a latent-space representation.</a:t>
            </a:r>
            <a:endParaRPr lang="ru-RU" dirty="0"/>
          </a:p>
          <a:p>
            <a:pPr lvl="0"/>
            <a:r>
              <a:rPr lang="en-US" b="1" dirty="0"/>
              <a:t>Decoder:</a:t>
            </a:r>
            <a:r>
              <a:rPr lang="en-US" dirty="0"/>
              <a:t> reconstruct the input from the latent space representation.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1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7467600" cy="1143000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28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9208"/>
            <a:ext cx="884098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619672" y="1196752"/>
            <a:ext cx="2736304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55058"/>
            <a:ext cx="8228342" cy="80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11967"/>
            <a:ext cx="32385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 flipV="1">
            <a:off x="2123728" y="2852936"/>
            <a:ext cx="72008" cy="144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3707904" y="1484784"/>
            <a:ext cx="72008" cy="144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3563888" y="1772816"/>
            <a:ext cx="72008" cy="1440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6012160" y="2132856"/>
            <a:ext cx="611138" cy="30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623299" y="2132856"/>
            <a:ext cx="612997" cy="41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лилиния 13"/>
          <p:cNvSpPr/>
          <p:nvPr/>
        </p:nvSpPr>
        <p:spPr>
          <a:xfrm>
            <a:off x="5831840" y="1686560"/>
            <a:ext cx="701122" cy="436880"/>
          </a:xfrm>
          <a:custGeom>
            <a:avLst/>
            <a:gdLst>
              <a:gd name="connsiteX0" fmla="*/ 0 w 701122"/>
              <a:gd name="connsiteY0" fmla="*/ 436880 h 436880"/>
              <a:gd name="connsiteX1" fmla="*/ 91440 w 701122"/>
              <a:gd name="connsiteY1" fmla="*/ 406400 h 436880"/>
              <a:gd name="connsiteX2" fmla="*/ 121920 w 701122"/>
              <a:gd name="connsiteY2" fmla="*/ 386080 h 436880"/>
              <a:gd name="connsiteX3" fmla="*/ 152400 w 701122"/>
              <a:gd name="connsiteY3" fmla="*/ 375920 h 436880"/>
              <a:gd name="connsiteX4" fmla="*/ 213360 w 701122"/>
              <a:gd name="connsiteY4" fmla="*/ 335280 h 436880"/>
              <a:gd name="connsiteX5" fmla="*/ 254000 w 701122"/>
              <a:gd name="connsiteY5" fmla="*/ 284480 h 436880"/>
              <a:gd name="connsiteX6" fmla="*/ 284480 w 701122"/>
              <a:gd name="connsiteY6" fmla="*/ 254000 h 436880"/>
              <a:gd name="connsiteX7" fmla="*/ 345440 w 701122"/>
              <a:gd name="connsiteY7" fmla="*/ 233680 h 436880"/>
              <a:gd name="connsiteX8" fmla="*/ 386080 w 701122"/>
              <a:gd name="connsiteY8" fmla="*/ 213360 h 436880"/>
              <a:gd name="connsiteX9" fmla="*/ 416560 w 701122"/>
              <a:gd name="connsiteY9" fmla="*/ 193040 h 436880"/>
              <a:gd name="connsiteX10" fmla="*/ 447040 w 701122"/>
              <a:gd name="connsiteY10" fmla="*/ 182880 h 436880"/>
              <a:gd name="connsiteX11" fmla="*/ 477520 w 701122"/>
              <a:gd name="connsiteY11" fmla="*/ 162560 h 436880"/>
              <a:gd name="connsiteX12" fmla="*/ 538480 w 701122"/>
              <a:gd name="connsiteY12" fmla="*/ 142240 h 436880"/>
              <a:gd name="connsiteX13" fmla="*/ 619760 w 701122"/>
              <a:gd name="connsiteY13" fmla="*/ 71120 h 436880"/>
              <a:gd name="connsiteX14" fmla="*/ 650240 w 701122"/>
              <a:gd name="connsiteY14" fmla="*/ 50800 h 436880"/>
              <a:gd name="connsiteX15" fmla="*/ 670560 w 701122"/>
              <a:gd name="connsiteY15" fmla="*/ 20320 h 436880"/>
              <a:gd name="connsiteX16" fmla="*/ 701040 w 701122"/>
              <a:gd name="connsiteY16" fmla="*/ 0 h 43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1122" h="436880">
                <a:moveTo>
                  <a:pt x="0" y="436880"/>
                </a:moveTo>
                <a:cubicBezTo>
                  <a:pt x="30480" y="426720"/>
                  <a:pt x="61783" y="418757"/>
                  <a:pt x="91440" y="406400"/>
                </a:cubicBezTo>
                <a:cubicBezTo>
                  <a:pt x="102712" y="401704"/>
                  <a:pt x="110998" y="391541"/>
                  <a:pt x="121920" y="386080"/>
                </a:cubicBezTo>
                <a:cubicBezTo>
                  <a:pt x="131499" y="381291"/>
                  <a:pt x="143038" y="381121"/>
                  <a:pt x="152400" y="375920"/>
                </a:cubicBezTo>
                <a:cubicBezTo>
                  <a:pt x="173748" y="364060"/>
                  <a:pt x="213360" y="335280"/>
                  <a:pt x="213360" y="335280"/>
                </a:cubicBezTo>
                <a:cubicBezTo>
                  <a:pt x="230039" y="285243"/>
                  <a:pt x="211579" y="319831"/>
                  <a:pt x="254000" y="284480"/>
                </a:cubicBezTo>
                <a:cubicBezTo>
                  <a:pt x="265038" y="275282"/>
                  <a:pt x="271920" y="260978"/>
                  <a:pt x="284480" y="254000"/>
                </a:cubicBezTo>
                <a:cubicBezTo>
                  <a:pt x="303204" y="243598"/>
                  <a:pt x="326282" y="243259"/>
                  <a:pt x="345440" y="233680"/>
                </a:cubicBezTo>
                <a:cubicBezTo>
                  <a:pt x="358987" y="226907"/>
                  <a:pt x="372930" y="220874"/>
                  <a:pt x="386080" y="213360"/>
                </a:cubicBezTo>
                <a:cubicBezTo>
                  <a:pt x="396682" y="207302"/>
                  <a:pt x="405638" y="198501"/>
                  <a:pt x="416560" y="193040"/>
                </a:cubicBezTo>
                <a:cubicBezTo>
                  <a:pt x="426139" y="188251"/>
                  <a:pt x="437461" y="187669"/>
                  <a:pt x="447040" y="182880"/>
                </a:cubicBezTo>
                <a:cubicBezTo>
                  <a:pt x="457962" y="177419"/>
                  <a:pt x="466362" y="167519"/>
                  <a:pt x="477520" y="162560"/>
                </a:cubicBezTo>
                <a:cubicBezTo>
                  <a:pt x="497093" y="153861"/>
                  <a:pt x="538480" y="142240"/>
                  <a:pt x="538480" y="142240"/>
                </a:cubicBezTo>
                <a:cubicBezTo>
                  <a:pt x="572347" y="91440"/>
                  <a:pt x="548640" y="118533"/>
                  <a:pt x="619760" y="71120"/>
                </a:cubicBezTo>
                <a:lnTo>
                  <a:pt x="650240" y="50800"/>
                </a:lnTo>
                <a:cubicBezTo>
                  <a:pt x="657013" y="40640"/>
                  <a:pt x="661025" y="27948"/>
                  <a:pt x="670560" y="20320"/>
                </a:cubicBezTo>
                <a:cubicBezTo>
                  <a:pt x="704253" y="-6634"/>
                  <a:pt x="701040" y="25842"/>
                  <a:pt x="70104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 flipV="1">
            <a:off x="5831840" y="2132856"/>
            <a:ext cx="791458" cy="792088"/>
          </a:xfrm>
          <a:custGeom>
            <a:avLst/>
            <a:gdLst>
              <a:gd name="connsiteX0" fmla="*/ 0 w 701122"/>
              <a:gd name="connsiteY0" fmla="*/ 436880 h 436880"/>
              <a:gd name="connsiteX1" fmla="*/ 91440 w 701122"/>
              <a:gd name="connsiteY1" fmla="*/ 406400 h 436880"/>
              <a:gd name="connsiteX2" fmla="*/ 121920 w 701122"/>
              <a:gd name="connsiteY2" fmla="*/ 386080 h 436880"/>
              <a:gd name="connsiteX3" fmla="*/ 152400 w 701122"/>
              <a:gd name="connsiteY3" fmla="*/ 375920 h 436880"/>
              <a:gd name="connsiteX4" fmla="*/ 213360 w 701122"/>
              <a:gd name="connsiteY4" fmla="*/ 335280 h 436880"/>
              <a:gd name="connsiteX5" fmla="*/ 254000 w 701122"/>
              <a:gd name="connsiteY5" fmla="*/ 284480 h 436880"/>
              <a:gd name="connsiteX6" fmla="*/ 284480 w 701122"/>
              <a:gd name="connsiteY6" fmla="*/ 254000 h 436880"/>
              <a:gd name="connsiteX7" fmla="*/ 345440 w 701122"/>
              <a:gd name="connsiteY7" fmla="*/ 233680 h 436880"/>
              <a:gd name="connsiteX8" fmla="*/ 386080 w 701122"/>
              <a:gd name="connsiteY8" fmla="*/ 213360 h 436880"/>
              <a:gd name="connsiteX9" fmla="*/ 416560 w 701122"/>
              <a:gd name="connsiteY9" fmla="*/ 193040 h 436880"/>
              <a:gd name="connsiteX10" fmla="*/ 447040 w 701122"/>
              <a:gd name="connsiteY10" fmla="*/ 182880 h 436880"/>
              <a:gd name="connsiteX11" fmla="*/ 477520 w 701122"/>
              <a:gd name="connsiteY11" fmla="*/ 162560 h 436880"/>
              <a:gd name="connsiteX12" fmla="*/ 538480 w 701122"/>
              <a:gd name="connsiteY12" fmla="*/ 142240 h 436880"/>
              <a:gd name="connsiteX13" fmla="*/ 619760 w 701122"/>
              <a:gd name="connsiteY13" fmla="*/ 71120 h 436880"/>
              <a:gd name="connsiteX14" fmla="*/ 650240 w 701122"/>
              <a:gd name="connsiteY14" fmla="*/ 50800 h 436880"/>
              <a:gd name="connsiteX15" fmla="*/ 670560 w 701122"/>
              <a:gd name="connsiteY15" fmla="*/ 20320 h 436880"/>
              <a:gd name="connsiteX16" fmla="*/ 701040 w 701122"/>
              <a:gd name="connsiteY16" fmla="*/ 0 h 43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1122" h="436880">
                <a:moveTo>
                  <a:pt x="0" y="436880"/>
                </a:moveTo>
                <a:cubicBezTo>
                  <a:pt x="30480" y="426720"/>
                  <a:pt x="61783" y="418757"/>
                  <a:pt x="91440" y="406400"/>
                </a:cubicBezTo>
                <a:cubicBezTo>
                  <a:pt x="102712" y="401704"/>
                  <a:pt x="110998" y="391541"/>
                  <a:pt x="121920" y="386080"/>
                </a:cubicBezTo>
                <a:cubicBezTo>
                  <a:pt x="131499" y="381291"/>
                  <a:pt x="143038" y="381121"/>
                  <a:pt x="152400" y="375920"/>
                </a:cubicBezTo>
                <a:cubicBezTo>
                  <a:pt x="173748" y="364060"/>
                  <a:pt x="213360" y="335280"/>
                  <a:pt x="213360" y="335280"/>
                </a:cubicBezTo>
                <a:cubicBezTo>
                  <a:pt x="230039" y="285243"/>
                  <a:pt x="211579" y="319831"/>
                  <a:pt x="254000" y="284480"/>
                </a:cubicBezTo>
                <a:cubicBezTo>
                  <a:pt x="265038" y="275282"/>
                  <a:pt x="271920" y="260978"/>
                  <a:pt x="284480" y="254000"/>
                </a:cubicBezTo>
                <a:cubicBezTo>
                  <a:pt x="303204" y="243598"/>
                  <a:pt x="326282" y="243259"/>
                  <a:pt x="345440" y="233680"/>
                </a:cubicBezTo>
                <a:cubicBezTo>
                  <a:pt x="358987" y="226907"/>
                  <a:pt x="372930" y="220874"/>
                  <a:pt x="386080" y="213360"/>
                </a:cubicBezTo>
                <a:cubicBezTo>
                  <a:pt x="396682" y="207302"/>
                  <a:pt x="405638" y="198501"/>
                  <a:pt x="416560" y="193040"/>
                </a:cubicBezTo>
                <a:cubicBezTo>
                  <a:pt x="426139" y="188251"/>
                  <a:pt x="437461" y="187669"/>
                  <a:pt x="447040" y="182880"/>
                </a:cubicBezTo>
                <a:cubicBezTo>
                  <a:pt x="457962" y="177419"/>
                  <a:pt x="466362" y="167519"/>
                  <a:pt x="477520" y="162560"/>
                </a:cubicBezTo>
                <a:cubicBezTo>
                  <a:pt x="497093" y="153861"/>
                  <a:pt x="538480" y="142240"/>
                  <a:pt x="538480" y="142240"/>
                </a:cubicBezTo>
                <a:cubicBezTo>
                  <a:pt x="572347" y="91440"/>
                  <a:pt x="548640" y="118533"/>
                  <a:pt x="619760" y="71120"/>
                </a:cubicBezTo>
                <a:lnTo>
                  <a:pt x="650240" y="50800"/>
                </a:lnTo>
                <a:cubicBezTo>
                  <a:pt x="657013" y="40640"/>
                  <a:pt x="661025" y="27948"/>
                  <a:pt x="670560" y="20320"/>
                </a:cubicBezTo>
                <a:cubicBezTo>
                  <a:pt x="704253" y="-6634"/>
                  <a:pt x="701040" y="25842"/>
                  <a:pt x="70104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6623298" y="2528900"/>
            <a:ext cx="757014" cy="468052"/>
          </a:xfrm>
          <a:custGeom>
            <a:avLst/>
            <a:gdLst>
              <a:gd name="connsiteX0" fmla="*/ 0 w 701122"/>
              <a:gd name="connsiteY0" fmla="*/ 436880 h 436880"/>
              <a:gd name="connsiteX1" fmla="*/ 91440 w 701122"/>
              <a:gd name="connsiteY1" fmla="*/ 406400 h 436880"/>
              <a:gd name="connsiteX2" fmla="*/ 121920 w 701122"/>
              <a:gd name="connsiteY2" fmla="*/ 386080 h 436880"/>
              <a:gd name="connsiteX3" fmla="*/ 152400 w 701122"/>
              <a:gd name="connsiteY3" fmla="*/ 375920 h 436880"/>
              <a:gd name="connsiteX4" fmla="*/ 213360 w 701122"/>
              <a:gd name="connsiteY4" fmla="*/ 335280 h 436880"/>
              <a:gd name="connsiteX5" fmla="*/ 254000 w 701122"/>
              <a:gd name="connsiteY5" fmla="*/ 284480 h 436880"/>
              <a:gd name="connsiteX6" fmla="*/ 284480 w 701122"/>
              <a:gd name="connsiteY6" fmla="*/ 254000 h 436880"/>
              <a:gd name="connsiteX7" fmla="*/ 345440 w 701122"/>
              <a:gd name="connsiteY7" fmla="*/ 233680 h 436880"/>
              <a:gd name="connsiteX8" fmla="*/ 386080 w 701122"/>
              <a:gd name="connsiteY8" fmla="*/ 213360 h 436880"/>
              <a:gd name="connsiteX9" fmla="*/ 416560 w 701122"/>
              <a:gd name="connsiteY9" fmla="*/ 193040 h 436880"/>
              <a:gd name="connsiteX10" fmla="*/ 447040 w 701122"/>
              <a:gd name="connsiteY10" fmla="*/ 182880 h 436880"/>
              <a:gd name="connsiteX11" fmla="*/ 477520 w 701122"/>
              <a:gd name="connsiteY11" fmla="*/ 162560 h 436880"/>
              <a:gd name="connsiteX12" fmla="*/ 538480 w 701122"/>
              <a:gd name="connsiteY12" fmla="*/ 142240 h 436880"/>
              <a:gd name="connsiteX13" fmla="*/ 619760 w 701122"/>
              <a:gd name="connsiteY13" fmla="*/ 71120 h 436880"/>
              <a:gd name="connsiteX14" fmla="*/ 650240 w 701122"/>
              <a:gd name="connsiteY14" fmla="*/ 50800 h 436880"/>
              <a:gd name="connsiteX15" fmla="*/ 670560 w 701122"/>
              <a:gd name="connsiteY15" fmla="*/ 20320 h 436880"/>
              <a:gd name="connsiteX16" fmla="*/ 701040 w 701122"/>
              <a:gd name="connsiteY16" fmla="*/ 0 h 43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1122" h="436880">
                <a:moveTo>
                  <a:pt x="0" y="436880"/>
                </a:moveTo>
                <a:cubicBezTo>
                  <a:pt x="30480" y="426720"/>
                  <a:pt x="61783" y="418757"/>
                  <a:pt x="91440" y="406400"/>
                </a:cubicBezTo>
                <a:cubicBezTo>
                  <a:pt x="102712" y="401704"/>
                  <a:pt x="110998" y="391541"/>
                  <a:pt x="121920" y="386080"/>
                </a:cubicBezTo>
                <a:cubicBezTo>
                  <a:pt x="131499" y="381291"/>
                  <a:pt x="143038" y="381121"/>
                  <a:pt x="152400" y="375920"/>
                </a:cubicBezTo>
                <a:cubicBezTo>
                  <a:pt x="173748" y="364060"/>
                  <a:pt x="213360" y="335280"/>
                  <a:pt x="213360" y="335280"/>
                </a:cubicBezTo>
                <a:cubicBezTo>
                  <a:pt x="230039" y="285243"/>
                  <a:pt x="211579" y="319831"/>
                  <a:pt x="254000" y="284480"/>
                </a:cubicBezTo>
                <a:cubicBezTo>
                  <a:pt x="265038" y="275282"/>
                  <a:pt x="271920" y="260978"/>
                  <a:pt x="284480" y="254000"/>
                </a:cubicBezTo>
                <a:cubicBezTo>
                  <a:pt x="303204" y="243598"/>
                  <a:pt x="326282" y="243259"/>
                  <a:pt x="345440" y="233680"/>
                </a:cubicBezTo>
                <a:cubicBezTo>
                  <a:pt x="358987" y="226907"/>
                  <a:pt x="372930" y="220874"/>
                  <a:pt x="386080" y="213360"/>
                </a:cubicBezTo>
                <a:cubicBezTo>
                  <a:pt x="396682" y="207302"/>
                  <a:pt x="405638" y="198501"/>
                  <a:pt x="416560" y="193040"/>
                </a:cubicBezTo>
                <a:cubicBezTo>
                  <a:pt x="426139" y="188251"/>
                  <a:pt x="437461" y="187669"/>
                  <a:pt x="447040" y="182880"/>
                </a:cubicBezTo>
                <a:cubicBezTo>
                  <a:pt x="457962" y="177419"/>
                  <a:pt x="466362" y="167519"/>
                  <a:pt x="477520" y="162560"/>
                </a:cubicBezTo>
                <a:cubicBezTo>
                  <a:pt x="497093" y="153861"/>
                  <a:pt x="538480" y="142240"/>
                  <a:pt x="538480" y="142240"/>
                </a:cubicBezTo>
                <a:cubicBezTo>
                  <a:pt x="572347" y="91440"/>
                  <a:pt x="548640" y="118533"/>
                  <a:pt x="619760" y="71120"/>
                </a:cubicBezTo>
                <a:lnTo>
                  <a:pt x="650240" y="50800"/>
                </a:lnTo>
                <a:cubicBezTo>
                  <a:pt x="657013" y="40640"/>
                  <a:pt x="661025" y="27948"/>
                  <a:pt x="670560" y="20320"/>
                </a:cubicBezTo>
                <a:cubicBezTo>
                  <a:pt x="704253" y="-6634"/>
                  <a:pt x="701040" y="25842"/>
                  <a:pt x="70104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 flipH="1">
            <a:off x="6532962" y="1686560"/>
            <a:ext cx="919358" cy="862908"/>
          </a:xfrm>
          <a:custGeom>
            <a:avLst/>
            <a:gdLst>
              <a:gd name="connsiteX0" fmla="*/ 0 w 701122"/>
              <a:gd name="connsiteY0" fmla="*/ 436880 h 436880"/>
              <a:gd name="connsiteX1" fmla="*/ 91440 w 701122"/>
              <a:gd name="connsiteY1" fmla="*/ 406400 h 436880"/>
              <a:gd name="connsiteX2" fmla="*/ 121920 w 701122"/>
              <a:gd name="connsiteY2" fmla="*/ 386080 h 436880"/>
              <a:gd name="connsiteX3" fmla="*/ 152400 w 701122"/>
              <a:gd name="connsiteY3" fmla="*/ 375920 h 436880"/>
              <a:gd name="connsiteX4" fmla="*/ 213360 w 701122"/>
              <a:gd name="connsiteY4" fmla="*/ 335280 h 436880"/>
              <a:gd name="connsiteX5" fmla="*/ 254000 w 701122"/>
              <a:gd name="connsiteY5" fmla="*/ 284480 h 436880"/>
              <a:gd name="connsiteX6" fmla="*/ 284480 w 701122"/>
              <a:gd name="connsiteY6" fmla="*/ 254000 h 436880"/>
              <a:gd name="connsiteX7" fmla="*/ 345440 w 701122"/>
              <a:gd name="connsiteY7" fmla="*/ 233680 h 436880"/>
              <a:gd name="connsiteX8" fmla="*/ 386080 w 701122"/>
              <a:gd name="connsiteY8" fmla="*/ 213360 h 436880"/>
              <a:gd name="connsiteX9" fmla="*/ 416560 w 701122"/>
              <a:gd name="connsiteY9" fmla="*/ 193040 h 436880"/>
              <a:gd name="connsiteX10" fmla="*/ 447040 w 701122"/>
              <a:gd name="connsiteY10" fmla="*/ 182880 h 436880"/>
              <a:gd name="connsiteX11" fmla="*/ 477520 w 701122"/>
              <a:gd name="connsiteY11" fmla="*/ 162560 h 436880"/>
              <a:gd name="connsiteX12" fmla="*/ 538480 w 701122"/>
              <a:gd name="connsiteY12" fmla="*/ 142240 h 436880"/>
              <a:gd name="connsiteX13" fmla="*/ 619760 w 701122"/>
              <a:gd name="connsiteY13" fmla="*/ 71120 h 436880"/>
              <a:gd name="connsiteX14" fmla="*/ 650240 w 701122"/>
              <a:gd name="connsiteY14" fmla="*/ 50800 h 436880"/>
              <a:gd name="connsiteX15" fmla="*/ 670560 w 701122"/>
              <a:gd name="connsiteY15" fmla="*/ 20320 h 436880"/>
              <a:gd name="connsiteX16" fmla="*/ 701040 w 701122"/>
              <a:gd name="connsiteY16" fmla="*/ 0 h 43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1122" h="436880">
                <a:moveTo>
                  <a:pt x="0" y="436880"/>
                </a:moveTo>
                <a:cubicBezTo>
                  <a:pt x="30480" y="426720"/>
                  <a:pt x="61783" y="418757"/>
                  <a:pt x="91440" y="406400"/>
                </a:cubicBezTo>
                <a:cubicBezTo>
                  <a:pt x="102712" y="401704"/>
                  <a:pt x="110998" y="391541"/>
                  <a:pt x="121920" y="386080"/>
                </a:cubicBezTo>
                <a:cubicBezTo>
                  <a:pt x="131499" y="381291"/>
                  <a:pt x="143038" y="381121"/>
                  <a:pt x="152400" y="375920"/>
                </a:cubicBezTo>
                <a:cubicBezTo>
                  <a:pt x="173748" y="364060"/>
                  <a:pt x="213360" y="335280"/>
                  <a:pt x="213360" y="335280"/>
                </a:cubicBezTo>
                <a:cubicBezTo>
                  <a:pt x="230039" y="285243"/>
                  <a:pt x="211579" y="319831"/>
                  <a:pt x="254000" y="284480"/>
                </a:cubicBezTo>
                <a:cubicBezTo>
                  <a:pt x="265038" y="275282"/>
                  <a:pt x="271920" y="260978"/>
                  <a:pt x="284480" y="254000"/>
                </a:cubicBezTo>
                <a:cubicBezTo>
                  <a:pt x="303204" y="243598"/>
                  <a:pt x="326282" y="243259"/>
                  <a:pt x="345440" y="233680"/>
                </a:cubicBezTo>
                <a:cubicBezTo>
                  <a:pt x="358987" y="226907"/>
                  <a:pt x="372930" y="220874"/>
                  <a:pt x="386080" y="213360"/>
                </a:cubicBezTo>
                <a:cubicBezTo>
                  <a:pt x="396682" y="207302"/>
                  <a:pt x="405638" y="198501"/>
                  <a:pt x="416560" y="193040"/>
                </a:cubicBezTo>
                <a:cubicBezTo>
                  <a:pt x="426139" y="188251"/>
                  <a:pt x="437461" y="187669"/>
                  <a:pt x="447040" y="182880"/>
                </a:cubicBezTo>
                <a:cubicBezTo>
                  <a:pt x="457962" y="177419"/>
                  <a:pt x="466362" y="167519"/>
                  <a:pt x="477520" y="162560"/>
                </a:cubicBezTo>
                <a:cubicBezTo>
                  <a:pt x="497093" y="153861"/>
                  <a:pt x="538480" y="142240"/>
                  <a:pt x="538480" y="142240"/>
                </a:cubicBezTo>
                <a:cubicBezTo>
                  <a:pt x="572347" y="91440"/>
                  <a:pt x="548640" y="118533"/>
                  <a:pt x="619760" y="71120"/>
                </a:cubicBezTo>
                <a:lnTo>
                  <a:pt x="650240" y="50800"/>
                </a:lnTo>
                <a:cubicBezTo>
                  <a:pt x="657013" y="40640"/>
                  <a:pt x="661025" y="27948"/>
                  <a:pt x="670560" y="20320"/>
                </a:cubicBezTo>
                <a:cubicBezTo>
                  <a:pt x="704253" y="-6634"/>
                  <a:pt x="701040" y="25842"/>
                  <a:pt x="70104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9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3091"/>
            <a:ext cx="8490918" cy="40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40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83111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4149080"/>
            <a:ext cx="3337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Singular value decomposition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455108" y="37170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8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Example In 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essence, SVD states that a matrix can be represented as the product of three other matrices. In mathematical terms, SVD can be written as follows: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b="1" i="1" dirty="0"/>
              <a:t>n</a:t>
            </a:r>
            <a:r>
              <a:rPr lang="en-US" dirty="0"/>
              <a:t> is the number of rows (i.e. samples) and </a:t>
            </a:r>
            <a:r>
              <a:rPr lang="en-US" b="1" i="1" dirty="0"/>
              <a:t>p</a:t>
            </a:r>
            <a:r>
              <a:rPr lang="en-US" dirty="0"/>
              <a:t> represents the number of dimensions.</a:t>
            </a:r>
            <a:endParaRPr lang="ru-RU" dirty="0"/>
          </a:p>
        </p:txBody>
      </p:sp>
      <p:pic>
        <p:nvPicPr>
          <p:cNvPr id="4099" name="Picture 3" descr="https://miro.medium.com/max/268/1*P4VgGcZYQl04Jqa4NW9b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3312368" cy="113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miro.medium.com/max/30/1*P4VgGcZYQl04Jqa4NW9b4A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55625"/>
            <a:ext cx="25527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0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Dimensionality Reduction?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457256" cy="5133184"/>
          </a:xfrm>
        </p:spPr>
        <p:txBody>
          <a:bodyPr/>
          <a:lstStyle/>
          <a:p>
            <a:r>
              <a:rPr lang="en-US" dirty="0" smtClean="0"/>
              <a:t>Dimensionality </a:t>
            </a:r>
            <a:r>
              <a:rPr lang="en-US" dirty="0"/>
              <a:t>reduction is simply, the process of reducing the dimension of your feature set.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feature set could be a dataset with a hundred columns (</a:t>
            </a:r>
            <a:r>
              <a:rPr lang="en-US" dirty="0" err="1"/>
              <a:t>i.e</a:t>
            </a:r>
            <a:r>
              <a:rPr lang="en-US" dirty="0"/>
              <a:t> features) or it could be an array of points that make up a large sphere in the three-dimensional space. </a:t>
            </a:r>
            <a:endParaRPr lang="en-US" dirty="0" smtClean="0"/>
          </a:p>
          <a:p>
            <a:r>
              <a:rPr lang="en-US" dirty="0" smtClean="0"/>
              <a:t>Dimensionality </a:t>
            </a:r>
            <a:r>
              <a:rPr lang="en-US" dirty="0"/>
              <a:t>reduction is bringing the number of columns down to say, twenty or converting the sphere to a circle in the two-dimensional space.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53808880"/>
              </p:ext>
            </p:extLst>
          </p:nvPr>
        </p:nvGraphicFramePr>
        <p:xfrm>
          <a:off x="911965" y="2708920"/>
          <a:ext cx="7163368" cy="363278"/>
        </p:xfrm>
        <a:graphic>
          <a:graphicData uri="http://schemas.openxmlformats.org/drawingml/2006/table">
            <a:tbl>
              <a:tblPr/>
              <a:tblGrid>
                <a:gridCol w="203318"/>
                <a:gridCol w="6960050"/>
              </a:tblGrid>
              <a:tr h="36004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88959" marR="88959" marT="44479" marB="44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 = U . Sigma . V^T</a:t>
                      </a:r>
                    </a:p>
                  </a:txBody>
                  <a:tcPr marL="88959" marR="88959" marT="44479" marB="44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6600" y="1847002"/>
            <a:ext cx="74168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For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the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case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of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simplicity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we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will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focus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the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SVD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for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real-valued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matrices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ignore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the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case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for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complex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numbers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&amp;quot"/>
                <a:cs typeface="Arial" pitchFamily="34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rol 2"/>
          <p:cNvSpPr>
            <a:spLocks noChangeArrowheads="1" noChangeShapeType="1"/>
          </p:cNvSpPr>
          <p:nvPr/>
        </p:nvSpPr>
        <p:spPr bwMode="auto">
          <a:xfrm>
            <a:off x="457200" y="38560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0648" y="3356991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Where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A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is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the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real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m x n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matrix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that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we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wish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to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decompose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, U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is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an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 smtClean="0">
                <a:solidFill>
                  <a:srgbClr val="555555"/>
                </a:solidFill>
                <a:latin typeface="&amp;quot"/>
                <a:cs typeface="Arial" pitchFamily="34" charset="0"/>
              </a:rPr>
              <a:t>mxm</a:t>
            </a:r>
            <a:r>
              <a:rPr lang="ru-RU" dirty="0" smtClean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matrix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,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Sigma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(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often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represented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by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the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uppercase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Greek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letter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Sigma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)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is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an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m x n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diagonal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matrix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,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and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V^T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is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the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 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transpose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of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an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n x n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matrix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where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T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is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 a </a:t>
            </a:r>
            <a:r>
              <a:rPr lang="ru-RU" dirty="0" err="1">
                <a:solidFill>
                  <a:srgbClr val="555555"/>
                </a:solidFill>
                <a:latin typeface="&amp;quot"/>
                <a:cs typeface="Arial" pitchFamily="34" charset="0"/>
              </a:rPr>
              <a:t>superscript</a:t>
            </a:r>
            <a:r>
              <a:rPr lang="ru-RU" dirty="0">
                <a:solidFill>
                  <a:srgbClr val="555555"/>
                </a:solidFill>
                <a:latin typeface="&amp;quot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770438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diagonal values in the Sigma matrix are known as the singular values of the original matrix A. The columns of the U matrix are called the left-singular vectors of A, and the columns of V are called the right-singular vectors of 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Calculate Singular-Value Decomposition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104456" cy="219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54662"/>
            <a:ext cx="4101430" cy="226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Скругленная соединительная линия 4"/>
          <p:cNvCxnSpPr/>
          <p:nvPr/>
        </p:nvCxnSpPr>
        <p:spPr>
          <a:xfrm>
            <a:off x="1907704" y="3754662"/>
            <a:ext cx="1872208" cy="11303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90152" y="6228020"/>
            <a:ext cx="870232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U, s, and V elements returned from the </a:t>
            </a:r>
            <a:r>
              <a:rPr lang="en-US" dirty="0" err="1"/>
              <a:t>svd</a:t>
            </a:r>
            <a:r>
              <a:rPr lang="en-US" dirty="0"/>
              <a:t>() cannot be multiplied directly.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70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717005" cy="501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34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Reconstruct Matrix from SVD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112568" cy="379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09330"/>
            <a:ext cx="2375892" cy="188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03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7467600" cy="1143000"/>
          </a:xfrm>
        </p:spPr>
        <p:txBody>
          <a:bodyPr/>
          <a:lstStyle/>
          <a:p>
            <a:r>
              <a:rPr lang="en-US" b="1" dirty="0"/>
              <a:t>SVD for Dimensionality Reduction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89473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Data with a large number of features, such as more features (columns) than observations (rows) may be reduced to a smaller subset of features that are most relevant to the prediction problem.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The result is a matrix with a lower rank that is said to approximate the original matrix.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2492896"/>
            <a:ext cx="7092280" cy="38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45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75842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Скругленная соединительная линия 2"/>
          <p:cNvCxnSpPr/>
          <p:nvPr/>
        </p:nvCxnSpPr>
        <p:spPr>
          <a:xfrm rot="16200000" flipH="1">
            <a:off x="107504" y="1700808"/>
            <a:ext cx="1872208" cy="1008112"/>
          </a:xfrm>
          <a:prstGeom prst="curvedConnector3">
            <a:avLst>
              <a:gd name="adj1" fmla="val 993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кругленная соединительная линия 5"/>
          <p:cNvCxnSpPr/>
          <p:nvPr/>
        </p:nvCxnSpPr>
        <p:spPr>
          <a:xfrm rot="10800000" flipV="1">
            <a:off x="4788026" y="2420888"/>
            <a:ext cx="2520279" cy="1368152"/>
          </a:xfrm>
          <a:prstGeom prst="curvedConnector3">
            <a:avLst>
              <a:gd name="adj1" fmla="val 1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2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1441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44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344816" cy="329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21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the number of features increase, the number of samples also increases proportionally.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more features we have, the more number of samples we will need to have all combinations of feature values well represented in our sample.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688957"/>
            <a:ext cx="4859337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41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Increase in the                    More </a:t>
            </a:r>
            <a:r>
              <a:rPr lang="en-US" dirty="0"/>
              <a:t>complex model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the number        The more the chances of features                                overfitting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Overfitting                 Poor </a:t>
            </a:r>
            <a:r>
              <a:rPr lang="en-US" dirty="0"/>
              <a:t>performance </a:t>
            </a:r>
            <a:r>
              <a:rPr lang="en-US" dirty="0" smtClean="0"/>
              <a:t>on real </a:t>
            </a:r>
            <a:r>
              <a:rPr lang="en-US" dirty="0"/>
              <a:t>data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563888" y="186241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3716288" y="328498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2699792" y="429309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Less misleading data means model accuracy improves.</a:t>
            </a:r>
            <a:endParaRPr lang="ru-RU" dirty="0"/>
          </a:p>
          <a:p>
            <a:pPr lvl="0"/>
            <a:r>
              <a:rPr lang="en-US" dirty="0"/>
              <a:t>Less dimensions mean less computing. Less data means that algorithms train faster.</a:t>
            </a:r>
            <a:endParaRPr lang="ru-RU" dirty="0"/>
          </a:p>
          <a:p>
            <a:pPr lvl="0"/>
            <a:r>
              <a:rPr lang="en-US" dirty="0"/>
              <a:t>Less data means less storage space required.</a:t>
            </a:r>
            <a:endParaRPr lang="ru-RU" dirty="0"/>
          </a:p>
          <a:p>
            <a:pPr lvl="0"/>
            <a:r>
              <a:rPr lang="en-US" dirty="0"/>
              <a:t>Less dimensions allow usage of algorithms unfit for a large number of dimensions</a:t>
            </a:r>
            <a:endParaRPr lang="ru-RU" dirty="0"/>
          </a:p>
          <a:p>
            <a:pPr lvl="0"/>
            <a:r>
              <a:rPr lang="en-US" dirty="0"/>
              <a:t>Removes redundant features and noise.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Feature </a:t>
            </a:r>
            <a:r>
              <a:rPr lang="en-US" b="1" dirty="0"/>
              <a:t>Selection and Feature Engineering for dimensionality </a:t>
            </a:r>
            <a:r>
              <a:rPr lang="en-US" b="1" dirty="0" smtClean="0"/>
              <a:t>reduction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Feature selection is the process of identifying and selecting relevant features for your </a:t>
            </a:r>
            <a:r>
              <a:rPr lang="en-US" dirty="0" smtClean="0"/>
              <a:t>sample: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anually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Programmatically </a:t>
            </a:r>
          </a:p>
          <a:p>
            <a:r>
              <a:rPr lang="en-US" dirty="0"/>
              <a:t>Feature engineering is manually generating new features from existing features, by applying some transformation or performing some operation on them.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13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Simple </a:t>
            </a:r>
            <a:r>
              <a:rPr lang="en-US" dirty="0"/>
              <a:t>manual feature selections and reduce the dimensionality when the relevance or irrelevance of certain features are obvious or common knowledge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Heatmaps</a:t>
            </a:r>
            <a:r>
              <a:rPr lang="en-US" dirty="0" smtClean="0"/>
              <a:t> </a:t>
            </a:r>
            <a:r>
              <a:rPr lang="en-US" dirty="0"/>
              <a:t>that show the correlation between features is a good idea.</a:t>
            </a:r>
            <a:endParaRPr lang="ru-RU" dirty="0"/>
          </a:p>
          <a:p>
            <a:pPr lvl="0"/>
            <a:r>
              <a:rPr lang="en-US" dirty="0"/>
              <a:t>So is just </a:t>
            </a:r>
            <a:r>
              <a:rPr lang="en-US" dirty="0" err="1"/>
              <a:t>visualising</a:t>
            </a:r>
            <a:r>
              <a:rPr lang="en-US" dirty="0"/>
              <a:t> the relationship between the features and the target variable by plotting each feature against the target variable.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ru-RU" dirty="0" err="1"/>
              <a:t>Variance</a:t>
            </a:r>
            <a:r>
              <a:rPr lang="ru-RU" dirty="0"/>
              <a:t> </a:t>
            </a:r>
            <a:r>
              <a:rPr lang="ru-RU" dirty="0" err="1" smtClean="0"/>
              <a:t>Threshold</a:t>
            </a:r>
            <a:endParaRPr lang="en-US" dirty="0"/>
          </a:p>
          <a:p>
            <a:pPr lvl="0"/>
            <a:r>
              <a:rPr lang="ru-RU" dirty="0" err="1" smtClean="0"/>
              <a:t>Univariate</a:t>
            </a:r>
            <a:r>
              <a:rPr lang="ru-RU" dirty="0" smtClean="0"/>
              <a:t> </a:t>
            </a:r>
            <a:r>
              <a:rPr lang="ru-RU" dirty="0" err="1"/>
              <a:t>selection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Manually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Programmatically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82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Threshold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baseline approach to feature selection.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drops all features where the variance along the column does not exceed a threshold value.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premise is that a feature which doesn’t vary much within itself, has very little predictive power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/>
              <a:t>X = [[0, 2, 0, 3], [0, 1, 4, 3], [0, 1, 1, 3]]</a:t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dirty="0"/>
              <a:t>selector = </a:t>
            </a:r>
            <a:r>
              <a:rPr lang="en-US" dirty="0" err="1"/>
              <a:t>VarianceThreshold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 smtClean="0"/>
              <a:t>selector.fit_transform</a:t>
            </a:r>
            <a:r>
              <a:rPr lang="en-US" dirty="0" smtClean="0"/>
              <a:t>(X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array([[2, 0],</a:t>
            </a:r>
            <a:br>
              <a:rPr lang="en-US" dirty="0"/>
            </a:br>
            <a:r>
              <a:rPr lang="en-US" dirty="0"/>
              <a:t>       [1, 4],</a:t>
            </a:r>
            <a:br>
              <a:rPr lang="en-US" dirty="0"/>
            </a:br>
            <a:r>
              <a:rPr lang="en-US" dirty="0"/>
              <a:t>       [1, 1]])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1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Feature Selection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uses </a:t>
            </a:r>
            <a:r>
              <a:rPr lang="en-US" dirty="0"/>
              <a:t>statistical tests to select features. </a:t>
            </a:r>
            <a:endParaRPr lang="en-US" dirty="0" smtClean="0"/>
          </a:p>
          <a:p>
            <a:r>
              <a:rPr lang="en-US" dirty="0" smtClean="0"/>
              <a:t>Univariate </a:t>
            </a:r>
            <a:r>
              <a:rPr lang="en-US" dirty="0"/>
              <a:t>describes a type of data which consists of observations on only a single characteristic or attribute. </a:t>
            </a:r>
            <a:endParaRPr lang="en-US" dirty="0" smtClean="0"/>
          </a:p>
          <a:p>
            <a:r>
              <a:rPr lang="en-US" dirty="0" smtClean="0"/>
              <a:t>Univariate </a:t>
            </a:r>
            <a:r>
              <a:rPr lang="en-US" dirty="0"/>
              <a:t>feature selection examines each feature individually to determine the strength of the relationship of the feature with the response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 </a:t>
            </a:r>
            <a:r>
              <a:rPr lang="en-US" dirty="0"/>
              <a:t>Pearson Correlation, Maximal information coefficient, Distance correlation, ANOVA and Chi-square. </a:t>
            </a:r>
            <a:endParaRPr lang="en-US" dirty="0" smtClean="0"/>
          </a:p>
          <a:p>
            <a:r>
              <a:rPr lang="en-US" dirty="0" err="1"/>
              <a:t>Scikit</a:t>
            </a:r>
            <a:r>
              <a:rPr lang="en-US" dirty="0"/>
              <a:t>-learn exposes feature selection routines likes </a:t>
            </a:r>
            <a:r>
              <a:rPr lang="en-US" dirty="0" err="1"/>
              <a:t>SelectKBest</a:t>
            </a:r>
            <a:r>
              <a:rPr lang="en-US" dirty="0"/>
              <a:t>, </a:t>
            </a:r>
            <a:r>
              <a:rPr lang="en-US" dirty="0" err="1"/>
              <a:t>SelectPercentile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GenericUnivariateSelect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43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16575</TotalTime>
  <Words>1148</Words>
  <Application>Microsoft Office PowerPoint</Application>
  <PresentationFormat>Экран (4:3)</PresentationFormat>
  <Paragraphs>89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Эркер</vt:lpstr>
      <vt:lpstr> Dimensionality Reduction</vt:lpstr>
      <vt:lpstr>What is Dimensionality Reduction? </vt:lpstr>
      <vt:lpstr>why should we care? </vt:lpstr>
      <vt:lpstr>Consequences</vt:lpstr>
      <vt:lpstr>Advantages</vt:lpstr>
      <vt:lpstr> Feature Selection and Feature Engineering for dimensionality reduction</vt:lpstr>
      <vt:lpstr>Feature Selection</vt:lpstr>
      <vt:lpstr>Variance Threshold</vt:lpstr>
      <vt:lpstr>Univariate Feature Selection</vt:lpstr>
      <vt:lpstr>Feature Engineering </vt:lpstr>
      <vt:lpstr>Types </vt:lpstr>
      <vt:lpstr>Linear Dimensionality Reduction Methods</vt:lpstr>
      <vt:lpstr>Non-linear Dimensionality Reduction Methods</vt:lpstr>
      <vt:lpstr>Auto-encoders </vt:lpstr>
      <vt:lpstr>PCA</vt:lpstr>
      <vt:lpstr>Презентация PowerPoint</vt:lpstr>
      <vt:lpstr>Презентация PowerPoint</vt:lpstr>
      <vt:lpstr>Презентация PowerPoint</vt:lpstr>
      <vt:lpstr>Singular Value Decomposition Example In Python</vt:lpstr>
      <vt:lpstr>More definitions</vt:lpstr>
      <vt:lpstr>Calculate Singular-Value Decomposition</vt:lpstr>
      <vt:lpstr>Презентация PowerPoint</vt:lpstr>
      <vt:lpstr>Reconstruct Matrix from SVD</vt:lpstr>
      <vt:lpstr>SVD for Dimensionality Reduction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Alibek</dc:creator>
  <cp:lastModifiedBy>Пользователь Windows</cp:lastModifiedBy>
  <cp:revision>969</cp:revision>
  <dcterms:created xsi:type="dcterms:W3CDTF">2019-08-08T07:08:36Z</dcterms:created>
  <dcterms:modified xsi:type="dcterms:W3CDTF">2019-11-12T19:51:47Z</dcterms:modified>
</cp:coreProperties>
</file>