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9" r:id="rId3"/>
    <p:sldId id="280" r:id="rId4"/>
    <p:sldId id="281" r:id="rId5"/>
    <p:sldId id="258"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7962C-446A-445F-BDAD-7E0F426B38FA}" type="datetimeFigureOut">
              <a:rPr lang="ru-RU" smtClean="0"/>
              <a:pPr/>
              <a:t>22.10.2019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4F5A6-3C95-4D94-B264-72DCDB2EEDBC}" type="slidenum">
              <a:rPr lang="ru-RU" smtClean="0"/>
              <a:pPr/>
              <a:t>‹#›</a:t>
            </a:fld>
            <a:endParaRPr lang="ru-RU" dirty="0"/>
          </a:p>
        </p:txBody>
      </p:sp>
    </p:spTree>
    <p:extLst>
      <p:ext uri="{BB962C8B-B14F-4D97-AF65-F5344CB8AC3E}">
        <p14:creationId xmlns:p14="http://schemas.microsoft.com/office/powerpoint/2010/main" val="426194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pPr/>
              <a:t>22.10.2019</a:t>
            </a:fld>
            <a:endParaRPr lang="ru-RU" dirty="0"/>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dirty="0"/>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pPr/>
              <a:t>‹#›</a:t>
            </a:fld>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22.10.2019</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pPr/>
              <a:t>22.10.2019</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B4C71EC6-210F-42DE-9C53-41977AD35B3D}" type="datetimeFigureOut">
              <a:rPr lang="ru-RU" smtClean="0"/>
              <a:pPr/>
              <a:t>22.10.2019</a:t>
            </a:fld>
            <a:endParaRPr lang="ru-RU" dirty="0"/>
          </a:p>
        </p:txBody>
      </p:sp>
      <p:sp>
        <p:nvSpPr>
          <p:cNvPr id="9" name="Номер слайда 8"/>
          <p:cNvSpPr>
            <a:spLocks noGrp="1"/>
          </p:cNvSpPr>
          <p:nvPr>
            <p:ph type="sldNum" sz="quarter" idx="15"/>
          </p:nvPr>
        </p:nvSpPr>
        <p:spPr/>
        <p:txBody>
          <a:bodyPr rtlCol="0"/>
          <a:lstStyle/>
          <a:p>
            <a:fld id="{B19B0651-EE4F-4900-A07F-96A6BFA9D0F0}" type="slidenum">
              <a:rPr lang="ru-RU" smtClean="0"/>
              <a:pPr/>
              <a:t>‹#›</a:t>
            </a:fld>
            <a:endParaRPr lang="ru-RU" dirty="0"/>
          </a:p>
        </p:txBody>
      </p:sp>
      <p:sp>
        <p:nvSpPr>
          <p:cNvPr id="10" name="Нижний колонтитул 9"/>
          <p:cNvSpPr>
            <a:spLocks noGrp="1"/>
          </p:cNvSpPr>
          <p:nvPr>
            <p:ph type="ftr" sz="quarter" idx="16"/>
          </p:nvPr>
        </p:nvSpPr>
        <p:spPr/>
        <p:txBody>
          <a:bodyPr rtlCol="0"/>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pPr/>
              <a:t>22.10.2019</a:t>
            </a:fld>
            <a:endParaRPr lang="ru-RU" dirty="0"/>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dirty="0"/>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pPr/>
              <a:t>‹#›</a:t>
            </a:fld>
            <a:endParaRPr lang="ru-RU"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pPr/>
              <a:t>22.10.2019</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dirty="0"/>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pPr/>
              <a:t>22.10.2019</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dirty="0"/>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B4C71EC6-210F-42DE-9C53-41977AD35B3D}" type="datetimeFigureOut">
              <a:rPr lang="ru-RU" smtClean="0"/>
              <a:pPr/>
              <a:t>22.10.2019</a:t>
            </a:fld>
            <a:endParaRPr lang="ru-RU" dirty="0"/>
          </a:p>
        </p:txBody>
      </p:sp>
      <p:sp>
        <p:nvSpPr>
          <p:cNvPr id="7" name="Номер слайда 6"/>
          <p:cNvSpPr>
            <a:spLocks noGrp="1"/>
          </p:cNvSpPr>
          <p:nvPr>
            <p:ph type="sldNum" sz="quarter" idx="11"/>
          </p:nvPr>
        </p:nvSpPr>
        <p:spPr/>
        <p:txBody>
          <a:bodyPr rtlCol="0"/>
          <a:lstStyle/>
          <a:p>
            <a:fld id="{B19B0651-EE4F-4900-A07F-96A6BFA9D0F0}" type="slidenum">
              <a:rPr lang="ru-RU" smtClean="0"/>
              <a:pPr/>
              <a:t>‹#›</a:t>
            </a:fld>
            <a:endParaRPr lang="ru-RU" dirty="0"/>
          </a:p>
        </p:txBody>
      </p:sp>
      <p:sp>
        <p:nvSpPr>
          <p:cNvPr id="8" name="Нижний колонтитул 7"/>
          <p:cNvSpPr>
            <a:spLocks noGrp="1"/>
          </p:cNvSpPr>
          <p:nvPr>
            <p:ph type="ftr" sz="quarter" idx="12"/>
          </p:nvPr>
        </p:nvSpPr>
        <p:spPr/>
        <p:txBody>
          <a:bodyPr rtlCol="0"/>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22.10.2019</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B4C71EC6-210F-42DE-9C53-41977AD35B3D}" type="datetimeFigureOut">
              <a:rPr lang="ru-RU" smtClean="0"/>
              <a:pPr/>
              <a:t>22.10.2019</a:t>
            </a:fld>
            <a:endParaRPr lang="ru-RU" dirty="0"/>
          </a:p>
        </p:txBody>
      </p:sp>
      <p:sp>
        <p:nvSpPr>
          <p:cNvPr id="22" name="Номер слайда 21"/>
          <p:cNvSpPr>
            <a:spLocks noGrp="1"/>
          </p:cNvSpPr>
          <p:nvPr>
            <p:ph type="sldNum" sz="quarter" idx="15"/>
          </p:nvPr>
        </p:nvSpPr>
        <p:spPr/>
        <p:txBody>
          <a:bodyPr rtlCol="0"/>
          <a:lstStyle/>
          <a:p>
            <a:fld id="{B19B0651-EE4F-4900-A07F-96A6BFA9D0F0}" type="slidenum">
              <a:rPr lang="ru-RU" smtClean="0"/>
              <a:pPr/>
              <a:t>‹#›</a:t>
            </a:fld>
            <a:endParaRPr lang="ru-RU" dirty="0"/>
          </a:p>
        </p:txBody>
      </p:sp>
      <p:sp>
        <p:nvSpPr>
          <p:cNvPr id="23" name="Нижний колонтитул 22"/>
          <p:cNvSpPr>
            <a:spLocks noGrp="1"/>
          </p:cNvSpPr>
          <p:nvPr>
            <p:ph type="ftr" sz="quarter" idx="16"/>
          </p:nvPr>
        </p:nvSpPr>
        <p:spPr/>
        <p:txBody>
          <a:bodyPr rtlCol="0"/>
          <a:lstStyle/>
          <a:p>
            <a:endParaRPr lang="ru-RU"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dirty="0"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B4C71EC6-210F-42DE-9C53-41977AD35B3D}" type="datetimeFigureOut">
              <a:rPr lang="ru-RU" smtClean="0"/>
              <a:pPr/>
              <a:t>22.10.2019</a:t>
            </a:fld>
            <a:endParaRPr lang="ru-RU" dirty="0"/>
          </a:p>
        </p:txBody>
      </p:sp>
      <p:sp>
        <p:nvSpPr>
          <p:cNvPr id="18" name="Номер слайда 17"/>
          <p:cNvSpPr>
            <a:spLocks noGrp="1"/>
          </p:cNvSpPr>
          <p:nvPr>
            <p:ph type="sldNum" sz="quarter" idx="11"/>
          </p:nvPr>
        </p:nvSpPr>
        <p:spPr/>
        <p:txBody>
          <a:bodyPr rtlCol="0"/>
          <a:lstStyle/>
          <a:p>
            <a:fld id="{B19B0651-EE4F-4900-A07F-96A6BFA9D0F0}" type="slidenum">
              <a:rPr lang="ru-RU" smtClean="0"/>
              <a:pPr/>
              <a:t>‹#›</a:t>
            </a:fld>
            <a:endParaRPr lang="ru-RU" dirty="0"/>
          </a:p>
        </p:txBody>
      </p:sp>
      <p:sp>
        <p:nvSpPr>
          <p:cNvPr id="21" name="Нижний колонтитул 20"/>
          <p:cNvSpPr>
            <a:spLocks noGrp="1"/>
          </p:cNvSpPr>
          <p:nvPr>
            <p:ph type="ftr" sz="quarter" idx="12"/>
          </p:nvPr>
        </p:nvSpPr>
        <p:spPr/>
        <p:txBody>
          <a:bodyPr rtlCol="0"/>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C71EC6-210F-42DE-9C53-41977AD35B3D}" type="datetimeFigureOut">
              <a:rPr lang="ru-RU" smtClean="0"/>
              <a:pPr/>
              <a:t>22.10.2019</a:t>
            </a:fld>
            <a:endParaRPr lang="ru-RU" dirty="0"/>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dirty="0"/>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www.kernel-machine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0" y="3679372"/>
            <a:ext cx="6172200" cy="1894362"/>
          </a:xfrm>
        </p:spPr>
        <p:txBody>
          <a:bodyPr/>
          <a:lstStyle/>
          <a:p>
            <a:r>
              <a:rPr lang="en-US" dirty="0" smtClean="0"/>
              <a:t>Support Vector Machine</a:t>
            </a:r>
            <a:br>
              <a:rPr lang="en-US" dirty="0" smtClean="0"/>
            </a:br>
            <a:endParaRPr lang="ru-RU" dirty="0"/>
          </a:p>
        </p:txBody>
      </p:sp>
      <p:pic>
        <p:nvPicPr>
          <p:cNvPr id="4" name="Picture 2" descr="Картинки по запросу machine learning rob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60647"/>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12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92696"/>
            <a:ext cx="798018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492896"/>
            <a:ext cx="3695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24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4608512" cy="294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838" y="764704"/>
            <a:ext cx="444074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429000"/>
            <a:ext cx="3414142" cy="275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932040" y="4509120"/>
            <a:ext cx="530915" cy="369332"/>
          </a:xfrm>
          <a:prstGeom prst="rect">
            <a:avLst/>
          </a:prstGeom>
          <a:noFill/>
        </p:spPr>
        <p:txBody>
          <a:bodyPr wrap="none" rtlCol="0">
            <a:spAutoFit/>
          </a:bodyPr>
          <a:lstStyle/>
          <a:p>
            <a:r>
              <a:rPr lang="en-US" dirty="0" smtClean="0"/>
              <a:t>OR</a:t>
            </a:r>
            <a:endParaRPr lang="ru-RU" dirty="0"/>
          </a:p>
        </p:txBody>
      </p:sp>
      <p:sp>
        <p:nvSpPr>
          <p:cNvPr id="4" name="TextBox 3"/>
          <p:cNvSpPr txBox="1"/>
          <p:nvPr/>
        </p:nvSpPr>
        <p:spPr>
          <a:xfrm>
            <a:off x="5462955" y="5168572"/>
            <a:ext cx="2154757" cy="369332"/>
          </a:xfrm>
          <a:prstGeom prst="rect">
            <a:avLst/>
          </a:prstGeom>
          <a:noFill/>
        </p:spPr>
        <p:txBody>
          <a:bodyPr wrap="none" rtlCol="0">
            <a:spAutoFit/>
          </a:bodyPr>
          <a:lstStyle/>
          <a:p>
            <a:r>
              <a:rPr lang="en-US" dirty="0" smtClean="0"/>
              <a:t>Which one is best?</a:t>
            </a:r>
            <a:endParaRPr lang="ru-RU" dirty="0"/>
          </a:p>
        </p:txBody>
      </p:sp>
    </p:spTree>
    <p:extLst>
      <p:ext uri="{BB962C8B-B14F-4D97-AF65-F5344CB8AC3E}">
        <p14:creationId xmlns:p14="http://schemas.microsoft.com/office/powerpoint/2010/main" val="67091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arn(inVertic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barn(inVertical)">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38481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492896"/>
            <a:ext cx="18002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204864"/>
            <a:ext cx="4738836" cy="448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56766" y="4165852"/>
            <a:ext cx="2743059" cy="646331"/>
          </a:xfrm>
          <a:prstGeom prst="rect">
            <a:avLst/>
          </a:prstGeom>
          <a:noFill/>
        </p:spPr>
        <p:txBody>
          <a:bodyPr wrap="none" rtlCol="0">
            <a:spAutoFit/>
          </a:bodyPr>
          <a:lstStyle/>
          <a:p>
            <a:r>
              <a:rPr lang="en-US" dirty="0" smtClean="0"/>
              <a:t>LMC</a:t>
            </a:r>
          </a:p>
          <a:p>
            <a:r>
              <a:rPr lang="en-US" dirty="0" smtClean="0"/>
              <a:t>Large Margin Classifier</a:t>
            </a:r>
            <a:endParaRPr lang="ru-RU" dirty="0"/>
          </a:p>
        </p:txBody>
      </p:sp>
    </p:spTree>
    <p:extLst>
      <p:ext uri="{BB962C8B-B14F-4D97-AF65-F5344CB8AC3E}">
        <p14:creationId xmlns:p14="http://schemas.microsoft.com/office/powerpoint/2010/main" val="699208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8493566" cy="379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395536" y="4272677"/>
            <a:ext cx="7344816" cy="1477328"/>
          </a:xfrm>
          <a:prstGeom prst="rect">
            <a:avLst/>
          </a:prstGeom>
        </p:spPr>
        <p:txBody>
          <a:bodyPr wrap="square">
            <a:spAutoFit/>
          </a:bodyPr>
          <a:lstStyle/>
          <a:p>
            <a:r>
              <a:rPr lang="en-US" dirty="0"/>
              <a:t>C plays a role similar to </a:t>
            </a:r>
            <a:r>
              <a:rPr lang="en-US" dirty="0" smtClean="0"/>
              <a:t>one </a:t>
            </a:r>
            <a:r>
              <a:rPr lang="en-US" dirty="0"/>
              <a:t>over Lambda, where Lambda </a:t>
            </a:r>
            <a:r>
              <a:rPr lang="en-US" dirty="0" smtClean="0"/>
              <a:t>is </a:t>
            </a:r>
            <a:r>
              <a:rPr lang="en-US" dirty="0"/>
              <a:t>the regularization parameter </a:t>
            </a:r>
            <a:r>
              <a:rPr lang="en-US" dirty="0" smtClean="0"/>
              <a:t>we </a:t>
            </a:r>
            <a:r>
              <a:rPr lang="en-US" dirty="0"/>
              <a:t>had previously. </a:t>
            </a:r>
            <a:endParaRPr lang="en-US" dirty="0" smtClean="0"/>
          </a:p>
          <a:p>
            <a:r>
              <a:rPr lang="en-US" dirty="0" smtClean="0"/>
              <a:t>And </a:t>
            </a:r>
            <a:r>
              <a:rPr lang="en-US" dirty="0"/>
              <a:t>so it's </a:t>
            </a:r>
            <a:r>
              <a:rPr lang="en-US" dirty="0" smtClean="0"/>
              <a:t>only </a:t>
            </a:r>
            <a:r>
              <a:rPr lang="en-US" dirty="0"/>
              <a:t>of one over Lambda </a:t>
            </a:r>
            <a:r>
              <a:rPr lang="en-US" dirty="0" smtClean="0"/>
              <a:t>is </a:t>
            </a:r>
            <a:r>
              <a:rPr lang="en-US" dirty="0"/>
              <a:t>very large or equivalently </a:t>
            </a:r>
            <a:endParaRPr lang="ru-RU" dirty="0"/>
          </a:p>
          <a:p>
            <a:r>
              <a:rPr lang="en-US" dirty="0"/>
              <a:t>if Lambda is very small that </a:t>
            </a:r>
            <a:r>
              <a:rPr lang="en-US" dirty="0" smtClean="0"/>
              <a:t>you </a:t>
            </a:r>
            <a:r>
              <a:rPr lang="en-US" dirty="0"/>
              <a:t>end up with things like </a:t>
            </a:r>
            <a:r>
              <a:rPr lang="en-US" dirty="0" smtClean="0"/>
              <a:t>this decision </a:t>
            </a:r>
            <a:r>
              <a:rPr lang="en-US" dirty="0"/>
              <a:t>boundary</a:t>
            </a:r>
            <a:endParaRPr lang="ru-RU" dirty="0"/>
          </a:p>
        </p:txBody>
      </p:sp>
      <p:cxnSp>
        <p:nvCxnSpPr>
          <p:cNvPr id="5" name="Скругленная соединительная линия 4"/>
          <p:cNvCxnSpPr/>
          <p:nvPr/>
        </p:nvCxnSpPr>
        <p:spPr>
          <a:xfrm flipV="1">
            <a:off x="467544" y="3284984"/>
            <a:ext cx="2808312" cy="230425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58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836" b="53611"/>
          <a:stretch/>
        </p:blipFill>
        <p:spPr bwMode="auto">
          <a:xfrm>
            <a:off x="467544" y="548680"/>
            <a:ext cx="4602296" cy="220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251520" y="2693807"/>
                <a:ext cx="7227876" cy="427746"/>
              </a:xfrm>
              <a:prstGeom prst="rect">
                <a:avLst/>
              </a:prstGeom>
              <a:noFill/>
            </p:spPr>
            <p:txBody>
              <a:bodyPr wrap="none" rtlCol="0">
                <a:spAutoFit/>
              </a:bodyPr>
              <a:lstStyle/>
              <a:p>
                <a:r>
                  <a:rPr lang="en-US" dirty="0" smtClean="0"/>
                  <a:t>Simplification: Tetta0 = 0, n=2: 1/2(</a:t>
                </a:r>
                <a14:m>
                  <m:oMath xmlns:m="http://schemas.openxmlformats.org/officeDocument/2006/math">
                    <m:sSubSup>
                      <m:sSubSupPr>
                        <m:ctrlPr>
                          <a:rPr lang="en-US" i="1" smtClean="0">
                            <a:latin typeface="Cambria Math"/>
                          </a:rPr>
                        </m:ctrlPr>
                      </m:sSubSupPr>
                      <m:e>
                        <m:r>
                          <a:rPr lang="en-US" i="1" smtClean="0">
                            <a:latin typeface="Cambria Math"/>
                            <a:ea typeface="Cambria Math"/>
                          </a:rPr>
                          <m:t>𝜃</m:t>
                        </m:r>
                        <m:r>
                          <a:rPr lang="en-US" b="0" i="1" smtClean="0">
                            <a:latin typeface="Cambria Math"/>
                            <a:ea typeface="Cambria Math"/>
                          </a:rPr>
                          <m:t>1</m:t>
                        </m:r>
                      </m:e>
                      <m:sub/>
                      <m:sup>
                        <m:r>
                          <a:rPr lang="en-US" b="0" i="1" smtClean="0">
                            <a:latin typeface="Cambria Math"/>
                          </a:rPr>
                          <m:t>2</m:t>
                        </m:r>
                      </m:sup>
                    </m:sSubSup>
                    <m:r>
                      <a:rPr lang="en-US" b="0" i="1" smtClean="0">
                        <a:latin typeface="Cambria Math"/>
                      </a:rPr>
                      <m:t>+</m:t>
                    </m:r>
                    <m:sSubSup>
                      <m:sSubSupPr>
                        <m:ctrlPr>
                          <a:rPr lang="en-US" i="1">
                            <a:latin typeface="Cambria Math"/>
                          </a:rPr>
                        </m:ctrlPr>
                      </m:sSubSupPr>
                      <m:e>
                        <m:r>
                          <a:rPr lang="en-US" i="1">
                            <a:latin typeface="Cambria Math"/>
                            <a:ea typeface="Cambria Math"/>
                          </a:rPr>
                          <m:t>𝜃</m:t>
                        </m:r>
                        <m:r>
                          <a:rPr lang="en-US" b="0" i="1" smtClean="0">
                            <a:latin typeface="Cambria Math"/>
                            <a:ea typeface="Cambria Math"/>
                          </a:rPr>
                          <m:t>2</m:t>
                        </m:r>
                      </m:e>
                      <m:sub/>
                      <m:sup>
                        <m:r>
                          <a:rPr lang="en-US" i="1">
                            <a:latin typeface="Cambria Math"/>
                          </a:rPr>
                          <m:t>2</m:t>
                        </m:r>
                      </m:sup>
                    </m:sSubSup>
                    <m:r>
                      <a:rPr lang="en-US" b="0" i="1" smtClean="0">
                        <a:latin typeface="Cambria Math"/>
                      </a:rPr>
                      <m:t>)=1/2</m:t>
                    </m:r>
                    <m:sSup>
                      <m:sSupPr>
                        <m:ctrlPr>
                          <a:rPr lang="en-US" b="0" i="1" smtClean="0">
                            <a:latin typeface="Cambria Math"/>
                          </a:rPr>
                        </m:ctrlPr>
                      </m:sSupPr>
                      <m:e>
                        <m:r>
                          <a:rPr lang="en-US" i="1">
                            <a:latin typeface="Cambria Math"/>
                          </a:rPr>
                          <m:t>(</m:t>
                        </m:r>
                        <m:rad>
                          <m:radPr>
                            <m:degHide m:val="on"/>
                            <m:ctrlPr>
                              <a:rPr lang="en-US" i="1">
                                <a:latin typeface="Cambria Math"/>
                              </a:rPr>
                            </m:ctrlPr>
                          </m:radPr>
                          <m:deg/>
                          <m:e>
                            <m:sSubSup>
                              <m:sSubSupPr>
                                <m:ctrlPr>
                                  <a:rPr lang="en-US" i="1">
                                    <a:latin typeface="Cambria Math"/>
                                  </a:rPr>
                                </m:ctrlPr>
                              </m:sSubSupPr>
                              <m:e>
                                <m:r>
                                  <a:rPr lang="en-US" i="1">
                                    <a:latin typeface="Cambria Math"/>
                                    <a:ea typeface="Cambria Math"/>
                                  </a:rPr>
                                  <m:t>𝜃</m:t>
                                </m:r>
                                <m:r>
                                  <a:rPr lang="en-US" i="1">
                                    <a:latin typeface="Cambria Math"/>
                                    <a:ea typeface="Cambria Math"/>
                                  </a:rPr>
                                  <m:t>1</m:t>
                                </m:r>
                              </m:e>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ea typeface="Cambria Math"/>
                                  </a:rPr>
                                  <m:t>𝜃</m:t>
                                </m:r>
                                <m:r>
                                  <a:rPr lang="en-US" i="1">
                                    <a:latin typeface="Cambria Math"/>
                                    <a:ea typeface="Cambria Math"/>
                                  </a:rPr>
                                  <m:t>2</m:t>
                                </m:r>
                              </m:e>
                              <m:sub/>
                              <m:sup>
                                <m:r>
                                  <a:rPr lang="en-US" i="1">
                                    <a:latin typeface="Cambria Math"/>
                                  </a:rPr>
                                  <m:t>2</m:t>
                                </m:r>
                              </m:sup>
                            </m:sSubSup>
                          </m:e>
                        </m:rad>
                        <m:r>
                          <a:rPr lang="en-US" i="1">
                            <a:latin typeface="Cambria Math"/>
                          </a:rPr>
                          <m:t>)</m:t>
                        </m:r>
                      </m:e>
                      <m:sup>
                        <m:r>
                          <a:rPr lang="en-US" b="0" i="1" smtClean="0">
                            <a:latin typeface="Cambria Math"/>
                          </a:rPr>
                          <m:t>2</m:t>
                        </m:r>
                      </m:sup>
                    </m:sSup>
                  </m:oMath>
                </a14:m>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251520" y="2693807"/>
                <a:ext cx="7227876" cy="427746"/>
              </a:xfrm>
              <a:prstGeom prst="rect">
                <a:avLst/>
              </a:prstGeom>
              <a:blipFill rotWithShape="1">
                <a:blip r:embed="rId3"/>
                <a:stretch>
                  <a:fillRect l="-675" b="-18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380312" y="2775473"/>
                <a:ext cx="1641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=(1/2)</m:t>
                      </m:r>
                      <m:d>
                        <m:dPr>
                          <m:begChr m:val="‖"/>
                          <m:endChr m:val=""/>
                          <m:ctrlPr>
                            <a:rPr lang="en-US" b="0" i="1" smtClean="0">
                              <a:latin typeface="Cambria Math"/>
                            </a:rPr>
                          </m:ctrlPr>
                        </m:dPr>
                        <m:e>
                          <m:r>
                            <a:rPr lang="en-US" b="0" i="1" smtClean="0">
                              <a:latin typeface="Cambria Math"/>
                              <a:ea typeface="Cambria Math"/>
                            </a:rPr>
                            <m:t>𝜃</m:t>
                          </m:r>
                          <m:d>
                            <m:dPr>
                              <m:begChr m:val=""/>
                              <m:endChr m:val="‖"/>
                              <m:ctrlPr>
                                <a:rPr lang="en-US" b="0" i="1" smtClean="0">
                                  <a:latin typeface="Cambria Math"/>
                                  <a:ea typeface="Cambria Math"/>
                                </a:rPr>
                              </m:ctrlPr>
                            </m:dPr>
                            <m:e/>
                          </m:d>
                        </m:e>
                      </m:d>
                    </m:oMath>
                  </m:oMathPara>
                </a14:m>
                <a:endParaRPr lang="ru-RU" dirty="0"/>
              </a:p>
            </p:txBody>
          </p:sp>
        </mc:Choice>
        <mc:Fallback xmlns="">
          <p:sp>
            <p:nvSpPr>
              <p:cNvPr id="4" name="TextBox 3"/>
              <p:cNvSpPr txBox="1">
                <a:spLocks noRot="1" noChangeAspect="1" noMove="1" noResize="1" noEditPoints="1" noAdjustHandles="1" noChangeArrowheads="1" noChangeShapeType="1" noTextEdit="1"/>
              </p:cNvSpPr>
              <p:nvPr/>
            </p:nvSpPr>
            <p:spPr>
              <a:xfrm>
                <a:off x="7380312" y="2775473"/>
                <a:ext cx="1641026" cy="369332"/>
              </a:xfrm>
              <a:prstGeom prst="rect">
                <a:avLst/>
              </a:prstGeom>
              <a:blipFill rotWithShape="1">
                <a:blip r:embed="rId4"/>
                <a:stretch>
                  <a:fillRect t="-116393" r="-27138" b="-186885"/>
                </a:stretch>
              </a:blipFill>
            </p:spPr>
            <p:txBody>
              <a:bodyPr/>
              <a:lstStyle/>
              <a:p>
                <a:r>
                  <a:rPr lang="ru-RU">
                    <a:noFill/>
                  </a:rPr>
                  <a:t> </a:t>
                </a:r>
              </a:p>
            </p:txBody>
          </p:sp>
        </mc:Fallback>
      </mc:AlternateContent>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429000"/>
            <a:ext cx="3555638"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572000" y="3933056"/>
                <a:ext cx="1845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u-RU" i="1" smtClean="0">
                              <a:latin typeface="Cambria Math"/>
                            </a:rPr>
                          </m:ctrlPr>
                        </m:sSupPr>
                        <m:e>
                          <m:r>
                            <a:rPr lang="ru-RU" i="1" smtClean="0">
                              <a:latin typeface="Cambria Math"/>
                              <a:ea typeface="Cambria Math"/>
                            </a:rPr>
                            <m:t>𝜃</m:t>
                          </m:r>
                        </m:e>
                        <m:sup>
                          <m:r>
                            <a:rPr lang="en-US" b="0" i="1" smtClean="0">
                              <a:latin typeface="Cambria Math"/>
                            </a:rPr>
                            <m:t>𝑇</m:t>
                          </m:r>
                        </m:sup>
                      </m:sSup>
                      <m:sSub>
                        <m:sSubPr>
                          <m:ctrlPr>
                            <a:rPr lang="ru-RU"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 </m:t>
                      </m:r>
                      <m:sSub>
                        <m:sSubPr>
                          <m:ctrlPr>
                            <a:rPr lang="en-US" b="0" i="1" smtClean="0">
                              <a:latin typeface="Cambria Math"/>
                            </a:rPr>
                          </m:ctrlPr>
                        </m:sSubPr>
                        <m:e>
                          <m:r>
                            <a:rPr lang="en-US" b="0" i="1" smtClean="0">
                              <a:latin typeface="Cambria Math"/>
                            </a:rPr>
                            <m:t>𝑝</m:t>
                          </m:r>
                        </m:e>
                        <m:sub>
                          <m:r>
                            <a:rPr lang="en-US" b="0" i="1" smtClean="0">
                              <a:latin typeface="Cambria Math"/>
                            </a:rPr>
                            <m:t>𝑖</m:t>
                          </m:r>
                        </m:sub>
                      </m:sSub>
                      <m:d>
                        <m:dPr>
                          <m:begChr m:val="‖"/>
                          <m:endChr m:val=""/>
                          <m:ctrlPr>
                            <a:rPr lang="en-US" i="1">
                              <a:latin typeface="Cambria Math"/>
                            </a:rPr>
                          </m:ctrlPr>
                        </m:dPr>
                        <m:e>
                          <m:r>
                            <a:rPr lang="en-US" i="1">
                              <a:latin typeface="Cambria Math"/>
                              <a:ea typeface="Cambria Math"/>
                            </a:rPr>
                            <m:t>𝜃</m:t>
                          </m:r>
                          <m:d>
                            <m:dPr>
                              <m:begChr m:val=""/>
                              <m:endChr m:val="‖"/>
                              <m:ctrlPr>
                                <a:rPr lang="en-US" i="1">
                                  <a:latin typeface="Cambria Math"/>
                                  <a:ea typeface="Cambria Math"/>
                                </a:rPr>
                              </m:ctrlPr>
                            </m:dPr>
                            <m:e/>
                          </m:d>
                        </m:e>
                      </m:d>
                    </m:oMath>
                  </m:oMathPara>
                </a14:m>
                <a:endParaRPr lang="ru-RU"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0" y="3933056"/>
                <a:ext cx="1845057" cy="369332"/>
              </a:xfrm>
              <a:prstGeom prst="rect">
                <a:avLst/>
              </a:prstGeom>
              <a:blipFill rotWithShape="1">
                <a:blip r:embed="rId6"/>
                <a:stretch>
                  <a:fillRect t="-116393" r="-24092" b="-186885"/>
                </a:stretch>
              </a:blipFill>
            </p:spPr>
            <p:txBody>
              <a:bodyPr/>
              <a:lstStyle/>
              <a:p>
                <a:r>
                  <a:rPr lang="ru-RU">
                    <a:noFill/>
                  </a:rPr>
                  <a:t> </a:t>
                </a:r>
              </a:p>
            </p:txBody>
          </p:sp>
        </mc:Fallback>
      </mc:AlternateContent>
    </p:spTree>
    <p:extLst>
      <p:ext uri="{BB962C8B-B14F-4D97-AF65-F5344CB8AC3E}">
        <p14:creationId xmlns:p14="http://schemas.microsoft.com/office/powerpoint/2010/main" val="3890403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476672"/>
            <a:ext cx="821851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36" y="3221215"/>
            <a:ext cx="3024336" cy="193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88" y="3415954"/>
            <a:ext cx="3547432" cy="188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875950"/>
            <a:ext cx="4104456" cy="275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63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arn(inVertic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circle(in)">
                                      <p:cBhvr>
                                        <p:cTn id="12" dur="20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circle(in)">
                                      <p:cBhvr>
                                        <p:cTn id="17" dur="20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8460432" cy="445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496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244408" cy="461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22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6672"/>
            <a:ext cx="8187240" cy="445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179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774086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48680"/>
            <a:ext cx="6912768" cy="17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790672"/>
            <a:ext cx="5760640" cy="264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554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ltLang="zh-CN"/>
              <a:t>Properties of SVM</a:t>
            </a:r>
          </a:p>
        </p:txBody>
      </p:sp>
      <p:sp>
        <p:nvSpPr>
          <p:cNvPr id="317443" name="Rectangle 3"/>
          <p:cNvSpPr>
            <a:spLocks noGrp="1" noChangeArrowheads="1"/>
          </p:cNvSpPr>
          <p:nvPr>
            <p:ph type="body" idx="1"/>
          </p:nvPr>
        </p:nvSpPr>
        <p:spPr>
          <a:xfrm>
            <a:off x="457200" y="1371600"/>
            <a:ext cx="8229600" cy="4530725"/>
          </a:xfrm>
        </p:spPr>
        <p:txBody>
          <a:bodyPr/>
          <a:lstStyle/>
          <a:p>
            <a:pPr>
              <a:lnSpc>
                <a:spcPct val="80000"/>
              </a:lnSpc>
            </a:pPr>
            <a:r>
              <a:rPr lang="en-US" altLang="zh-CN" sz="2400" b="1"/>
              <a:t>Flexibility in choosing a similarity function</a:t>
            </a:r>
          </a:p>
          <a:p>
            <a:pPr>
              <a:lnSpc>
                <a:spcPct val="80000"/>
              </a:lnSpc>
            </a:pPr>
            <a:r>
              <a:rPr lang="en-US" altLang="zh-CN" sz="2400" b="1"/>
              <a:t>Sparseness of solution when dealing with large data sets</a:t>
            </a:r>
          </a:p>
          <a:p>
            <a:pPr>
              <a:lnSpc>
                <a:spcPct val="80000"/>
              </a:lnSpc>
              <a:buFont typeface="Wingdings" pitchFamily="2" charset="2"/>
              <a:buNone/>
            </a:pPr>
            <a:r>
              <a:rPr lang="en-US" altLang="zh-CN" sz="1800" b="1"/>
              <a:t>    </a:t>
            </a:r>
            <a:r>
              <a:rPr lang="en-US" altLang="zh-CN" sz="2000" b="1"/>
              <a:t>- only support vectors are used to specify the separating hyperplane </a:t>
            </a:r>
          </a:p>
          <a:p>
            <a:pPr>
              <a:lnSpc>
                <a:spcPct val="80000"/>
              </a:lnSpc>
            </a:pPr>
            <a:r>
              <a:rPr lang="en-US" altLang="zh-CN" sz="2400" b="1"/>
              <a:t>Ability to handle large feature spaces</a:t>
            </a:r>
          </a:p>
          <a:p>
            <a:pPr>
              <a:lnSpc>
                <a:spcPct val="80000"/>
              </a:lnSpc>
              <a:buFont typeface="Wingdings" pitchFamily="2" charset="2"/>
              <a:buNone/>
            </a:pPr>
            <a:r>
              <a:rPr lang="en-US" altLang="zh-CN" sz="2400" b="1"/>
              <a:t>   </a:t>
            </a:r>
            <a:r>
              <a:rPr lang="en-US" altLang="zh-CN" sz="2000" b="1"/>
              <a:t>- complexity does not depend on the dimensionality of the feature space</a:t>
            </a:r>
          </a:p>
          <a:p>
            <a:pPr>
              <a:lnSpc>
                <a:spcPct val="80000"/>
              </a:lnSpc>
            </a:pPr>
            <a:r>
              <a:rPr lang="en-US" altLang="zh-CN" sz="2400" b="1"/>
              <a:t>Overfitting can be controlled by soft margin approach</a:t>
            </a:r>
          </a:p>
          <a:p>
            <a:pPr>
              <a:lnSpc>
                <a:spcPct val="80000"/>
              </a:lnSpc>
            </a:pPr>
            <a:r>
              <a:rPr lang="en-US" altLang="zh-CN" sz="2400" b="1"/>
              <a:t>Nice math property: </a:t>
            </a:r>
            <a:r>
              <a:rPr lang="en-US" altLang="zh-CN" sz="2000" b="1"/>
              <a:t>a simple convex optimization problem which is guaranteed to converge to a single global solution</a:t>
            </a:r>
          </a:p>
          <a:p>
            <a:pPr>
              <a:lnSpc>
                <a:spcPct val="80000"/>
              </a:lnSpc>
            </a:pPr>
            <a:r>
              <a:rPr lang="en-US" altLang="zh-CN" sz="2400" b="1"/>
              <a:t>Feature Selection</a:t>
            </a:r>
          </a:p>
        </p:txBody>
      </p:sp>
    </p:spTree>
    <p:extLst>
      <p:ext uri="{BB962C8B-B14F-4D97-AF65-F5344CB8AC3E}">
        <p14:creationId xmlns:p14="http://schemas.microsoft.com/office/powerpoint/2010/main" val="1123332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5272"/>
            <a:ext cx="8100392" cy="444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977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7544" y="476672"/>
            <a:ext cx="7200800" cy="4524315"/>
          </a:xfrm>
          <a:prstGeom prst="rect">
            <a:avLst/>
          </a:prstGeom>
        </p:spPr>
        <p:txBody>
          <a:bodyPr wrap="square">
            <a:spAutoFit/>
          </a:bodyPr>
          <a:lstStyle/>
          <a:p>
            <a:r>
              <a:rPr lang="ru-RU" dirty="0"/>
              <a:t>Преимущества </a:t>
            </a:r>
            <a:r>
              <a:rPr lang="ru-RU" dirty="0" smtClean="0"/>
              <a:t>SVM.</a:t>
            </a:r>
            <a:endParaRPr lang="en-US" dirty="0" smtClean="0"/>
          </a:p>
          <a:p>
            <a:endParaRPr lang="en-US" dirty="0" smtClean="0"/>
          </a:p>
          <a:p>
            <a:r>
              <a:rPr lang="ru-RU" dirty="0" smtClean="0"/>
              <a:t>•</a:t>
            </a:r>
            <a:r>
              <a:rPr lang="ru-RU" dirty="0"/>
              <a:t>Вместо многоэкстремальной задачи решается задача квадратичного </a:t>
            </a:r>
            <a:r>
              <a:rPr lang="ru-RU" dirty="0" smtClean="0"/>
              <a:t>программирования</a:t>
            </a:r>
            <a:r>
              <a:rPr lang="ru-RU" dirty="0"/>
              <a:t>, имеющая единственное решение. Методы оптимизации в этом </a:t>
            </a:r>
            <a:r>
              <a:rPr lang="ru-RU" dirty="0" smtClean="0"/>
              <a:t>случае </a:t>
            </a:r>
            <a:r>
              <a:rPr lang="ru-RU" dirty="0"/>
              <a:t>существенно более эффективны</a:t>
            </a:r>
            <a:r>
              <a:rPr lang="ru-RU" dirty="0" smtClean="0"/>
              <a:t>.</a:t>
            </a:r>
            <a:endParaRPr lang="en-US" dirty="0" smtClean="0"/>
          </a:p>
          <a:p>
            <a:endParaRPr lang="en-US" dirty="0" smtClean="0"/>
          </a:p>
          <a:p>
            <a:r>
              <a:rPr lang="ru-RU" dirty="0" smtClean="0"/>
              <a:t>•</a:t>
            </a:r>
            <a:r>
              <a:rPr lang="ru-RU" dirty="0"/>
              <a:t>Автоматически определяется число нейронов скрытого слоя</a:t>
            </a:r>
            <a:r>
              <a:rPr lang="ru-RU" dirty="0" smtClean="0"/>
              <a:t>.</a:t>
            </a:r>
            <a:r>
              <a:rPr lang="en-US" dirty="0" smtClean="0"/>
              <a:t> </a:t>
            </a:r>
            <a:r>
              <a:rPr lang="ru-RU" dirty="0" smtClean="0"/>
              <a:t>Оно </a:t>
            </a:r>
            <a:r>
              <a:rPr lang="ru-RU" dirty="0"/>
              <a:t>равно </a:t>
            </a:r>
            <a:r>
              <a:rPr lang="ru-RU" dirty="0" smtClean="0"/>
              <a:t>числу</a:t>
            </a:r>
            <a:r>
              <a:rPr lang="en-US" dirty="0" smtClean="0"/>
              <a:t> </a:t>
            </a:r>
            <a:r>
              <a:rPr lang="ru-RU" dirty="0" smtClean="0"/>
              <a:t>опорных </a:t>
            </a:r>
            <a:r>
              <a:rPr lang="ru-RU" dirty="0"/>
              <a:t>векторов</a:t>
            </a:r>
            <a:r>
              <a:rPr lang="ru-RU" dirty="0" smtClean="0"/>
              <a:t>.</a:t>
            </a:r>
            <a:endParaRPr lang="en-US" dirty="0" smtClean="0"/>
          </a:p>
          <a:p>
            <a:endParaRPr lang="en-US" dirty="0" smtClean="0"/>
          </a:p>
          <a:p>
            <a:r>
              <a:rPr lang="ru-RU" dirty="0" smtClean="0"/>
              <a:t>•</a:t>
            </a:r>
            <a:r>
              <a:rPr lang="ru-RU" dirty="0"/>
              <a:t>Принцип оптимальной разделяющей гиперплоскости </a:t>
            </a:r>
            <a:r>
              <a:rPr lang="ru-RU" dirty="0" smtClean="0"/>
              <a:t>приводит</a:t>
            </a:r>
            <a:r>
              <a:rPr lang="en-US" dirty="0" smtClean="0"/>
              <a:t> </a:t>
            </a:r>
            <a:r>
              <a:rPr lang="ru-RU" dirty="0" smtClean="0"/>
              <a:t>к максимизации</a:t>
            </a:r>
            <a:r>
              <a:rPr lang="en-US" dirty="0" smtClean="0"/>
              <a:t>  </a:t>
            </a:r>
            <a:r>
              <a:rPr lang="ru-RU" dirty="0" smtClean="0"/>
              <a:t>ширины </a:t>
            </a:r>
            <a:r>
              <a:rPr lang="ru-RU" dirty="0"/>
              <a:t>разделяющей полосы между классами, </a:t>
            </a:r>
            <a:r>
              <a:rPr lang="ru-RU" dirty="0" smtClean="0"/>
              <a:t>следовательно,</a:t>
            </a:r>
            <a:r>
              <a:rPr lang="en-US" dirty="0" smtClean="0"/>
              <a:t> </a:t>
            </a:r>
            <a:r>
              <a:rPr lang="ru-RU" dirty="0" smtClean="0"/>
              <a:t>к </a:t>
            </a:r>
            <a:r>
              <a:rPr lang="ru-RU" dirty="0"/>
              <a:t>более </a:t>
            </a:r>
            <a:r>
              <a:rPr lang="ru-RU" dirty="0" smtClean="0"/>
              <a:t>уверенной </a:t>
            </a:r>
            <a:r>
              <a:rPr lang="ru-RU" dirty="0"/>
              <a:t>классификации. Градиентные </a:t>
            </a:r>
            <a:r>
              <a:rPr lang="ru-RU" dirty="0" err="1"/>
              <a:t>нейросетевые</a:t>
            </a:r>
            <a:r>
              <a:rPr lang="ru-RU" dirty="0"/>
              <a:t> методы выбирают </a:t>
            </a:r>
            <a:r>
              <a:rPr lang="ru-RU" dirty="0" smtClean="0"/>
              <a:t>положение</a:t>
            </a:r>
            <a:r>
              <a:rPr lang="en-US" dirty="0" smtClean="0"/>
              <a:t> </a:t>
            </a:r>
            <a:r>
              <a:rPr lang="ru-RU" dirty="0" smtClean="0"/>
              <a:t>разделяющей </a:t>
            </a:r>
            <a:r>
              <a:rPr lang="ru-RU" dirty="0"/>
              <a:t>гиперплоскости произвольным образом, ¾как </a:t>
            </a:r>
            <a:r>
              <a:rPr lang="ru-RU" dirty="0" smtClean="0"/>
              <a:t>придётся.</a:t>
            </a:r>
            <a:endParaRPr lang="ru-RU" dirty="0"/>
          </a:p>
        </p:txBody>
      </p:sp>
    </p:spTree>
    <p:extLst>
      <p:ext uri="{BB962C8B-B14F-4D97-AF65-F5344CB8AC3E}">
        <p14:creationId xmlns:p14="http://schemas.microsoft.com/office/powerpoint/2010/main" val="1006190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Недостатки SVM.•</a:t>
            </a:r>
          </a:p>
        </p:txBody>
      </p:sp>
      <p:sp>
        <p:nvSpPr>
          <p:cNvPr id="4" name="Прямоугольник 3"/>
          <p:cNvSpPr/>
          <p:nvPr/>
        </p:nvSpPr>
        <p:spPr>
          <a:xfrm>
            <a:off x="683568" y="1556793"/>
            <a:ext cx="7272808" cy="3416320"/>
          </a:xfrm>
          <a:prstGeom prst="rect">
            <a:avLst/>
          </a:prstGeom>
        </p:spPr>
        <p:txBody>
          <a:bodyPr wrap="square">
            <a:spAutoFit/>
          </a:bodyPr>
          <a:lstStyle/>
          <a:p>
            <a:r>
              <a:rPr lang="ru-RU" dirty="0" smtClean="0"/>
              <a:t>Метод </a:t>
            </a:r>
            <a:r>
              <a:rPr lang="ru-RU" dirty="0"/>
              <a:t>опорных векторов неустойчив по отношению к шуму в исходных данных</a:t>
            </a:r>
            <a:r>
              <a:rPr lang="ru-RU" dirty="0" smtClean="0"/>
              <a:t>.</a:t>
            </a:r>
            <a:r>
              <a:rPr lang="en-US" dirty="0" smtClean="0"/>
              <a:t> </a:t>
            </a:r>
            <a:r>
              <a:rPr lang="ru-RU" dirty="0" smtClean="0"/>
              <a:t>Если </a:t>
            </a:r>
            <a:r>
              <a:rPr lang="ru-RU" dirty="0"/>
              <a:t>обучающая выборка содержат шумовые выбросы, они </a:t>
            </a:r>
            <a:r>
              <a:rPr lang="ru-RU" dirty="0" smtClean="0"/>
              <a:t>будут</a:t>
            </a:r>
            <a:r>
              <a:rPr lang="en-US" dirty="0" smtClean="0"/>
              <a:t> </a:t>
            </a:r>
            <a:r>
              <a:rPr lang="ru-RU" dirty="0" smtClean="0"/>
              <a:t>существенным </a:t>
            </a:r>
            <a:r>
              <a:rPr lang="ru-RU" dirty="0"/>
              <a:t>образом учтены при построении разделяющей гиперплоскости</a:t>
            </a:r>
            <a:r>
              <a:rPr lang="ru-RU" dirty="0" smtClean="0"/>
              <a:t>.</a:t>
            </a:r>
            <a:endParaRPr lang="en-US" dirty="0" smtClean="0"/>
          </a:p>
          <a:p>
            <a:endParaRPr lang="en-US" dirty="0"/>
          </a:p>
          <a:p>
            <a:r>
              <a:rPr lang="ru-RU" dirty="0" smtClean="0"/>
              <a:t>До </a:t>
            </a:r>
            <a:r>
              <a:rPr lang="ru-RU" dirty="0"/>
              <a:t>сих пор не разработаны общие методы построения спрямляющих </a:t>
            </a:r>
            <a:r>
              <a:rPr lang="ru-RU" dirty="0" smtClean="0"/>
              <a:t>пространств </a:t>
            </a:r>
            <a:r>
              <a:rPr lang="ru-RU" dirty="0"/>
              <a:t>или ядер, наиболее подходящих для конкретной задачи. </a:t>
            </a:r>
            <a:r>
              <a:rPr lang="ru-RU" dirty="0" smtClean="0"/>
              <a:t>Построение</a:t>
            </a:r>
            <a:r>
              <a:rPr lang="en-US" dirty="0" smtClean="0"/>
              <a:t> </a:t>
            </a:r>
            <a:r>
              <a:rPr lang="ru-RU" dirty="0" smtClean="0"/>
              <a:t>адекватного </a:t>
            </a:r>
            <a:r>
              <a:rPr lang="ru-RU" dirty="0"/>
              <a:t>ядра является искусством и, как правило, опирается на </a:t>
            </a:r>
            <a:r>
              <a:rPr lang="ru-RU" dirty="0" smtClean="0"/>
              <a:t>априорные </a:t>
            </a:r>
            <a:r>
              <a:rPr lang="ru-RU" dirty="0"/>
              <a:t>знания о предметной области. На практике ¾вполне разумные¿ </a:t>
            </a:r>
            <a:r>
              <a:rPr lang="ru-RU" dirty="0" smtClean="0"/>
              <a:t>функции</a:t>
            </a:r>
            <a:r>
              <a:rPr lang="en-US" dirty="0" smtClean="0"/>
              <a:t> </a:t>
            </a:r>
            <a:r>
              <a:rPr lang="ru-RU" dirty="0" smtClean="0"/>
              <a:t>K(</a:t>
            </a:r>
            <a:r>
              <a:rPr lang="ru-RU" dirty="0" err="1" smtClean="0"/>
              <a:t>x,x</a:t>
            </a:r>
            <a:r>
              <a:rPr lang="ru-RU" dirty="0"/>
              <a:t>′), выведенные из содержательных соображений, далеко не всегда </a:t>
            </a:r>
            <a:r>
              <a:rPr lang="ru-RU" dirty="0" smtClean="0"/>
              <a:t>оказываются </a:t>
            </a:r>
            <a:r>
              <a:rPr lang="ru-RU" dirty="0"/>
              <a:t>положительно определёнными</a:t>
            </a:r>
          </a:p>
        </p:txBody>
      </p:sp>
    </p:spTree>
    <p:extLst>
      <p:ext uri="{BB962C8B-B14F-4D97-AF65-F5344CB8AC3E}">
        <p14:creationId xmlns:p14="http://schemas.microsoft.com/office/powerpoint/2010/main" val="3763953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 built-in libraries</a:t>
            </a:r>
            <a:endParaRPr lang="ru-RU" dirty="0"/>
          </a:p>
        </p:txBody>
      </p:sp>
      <p:sp>
        <p:nvSpPr>
          <p:cNvPr id="3" name="Прямоугольник 2"/>
          <p:cNvSpPr/>
          <p:nvPr/>
        </p:nvSpPr>
        <p:spPr>
          <a:xfrm>
            <a:off x="539552" y="1628800"/>
            <a:ext cx="7632848" cy="2031325"/>
          </a:xfrm>
          <a:prstGeom prst="rect">
            <a:avLst/>
          </a:prstGeom>
        </p:spPr>
        <p:txBody>
          <a:bodyPr wrap="square">
            <a:spAutoFit/>
          </a:bodyPr>
          <a:lstStyle/>
          <a:p>
            <a:r>
              <a:rPr lang="ru-RU" b="1" dirty="0"/>
              <a:t>Метод опорных векторов</a:t>
            </a:r>
          </a:p>
          <a:p>
            <a:r>
              <a:rPr lang="ru-RU" dirty="0"/>
              <a:t/>
            </a:r>
            <a:br>
              <a:rPr lang="ru-RU" dirty="0"/>
            </a:br>
            <a:r>
              <a:rPr lang="ru-RU" b="1" dirty="0"/>
              <a:t>SVM (</a:t>
            </a:r>
            <a:r>
              <a:rPr lang="ru-RU" b="1" dirty="0" err="1"/>
              <a:t>Support</a:t>
            </a:r>
            <a:r>
              <a:rPr lang="ru-RU" b="1" dirty="0"/>
              <a:t> </a:t>
            </a:r>
            <a:r>
              <a:rPr lang="ru-RU" b="1" dirty="0" err="1"/>
              <a:t>Vector</a:t>
            </a:r>
            <a:r>
              <a:rPr lang="ru-RU" b="1" dirty="0"/>
              <a:t> </a:t>
            </a:r>
            <a:r>
              <a:rPr lang="ru-RU" b="1" dirty="0" err="1"/>
              <a:t>Machines</a:t>
            </a:r>
            <a:r>
              <a:rPr lang="ru-RU" b="1" dirty="0"/>
              <a:t>)</a:t>
            </a:r>
            <a:r>
              <a:rPr lang="ru-RU" dirty="0"/>
              <a:t> является одним из самых известных алгоритмов машинного обучения, применяемых в основном для задачи классификации. Также как и логистическая регрессия, SVM допускает </a:t>
            </a:r>
            <a:r>
              <a:rPr lang="ru-RU" dirty="0" err="1"/>
              <a:t>многоклассовую</a:t>
            </a:r>
            <a:r>
              <a:rPr lang="ru-RU" dirty="0"/>
              <a:t> классификацию методом </a:t>
            </a:r>
            <a:r>
              <a:rPr lang="ru-RU" dirty="0" err="1"/>
              <a:t>one-vs-all</a:t>
            </a:r>
            <a:r>
              <a:rPr lang="ru-RU" dirty="0"/>
              <a: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546336"/>
            <a:ext cx="4762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199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zh-CN"/>
              <a:t>Additional Resources</a:t>
            </a:r>
          </a:p>
        </p:txBody>
      </p:sp>
      <p:sp>
        <p:nvSpPr>
          <p:cNvPr id="300035" name="Rectangle 3"/>
          <p:cNvSpPr>
            <a:spLocks noGrp="1" noChangeArrowheads="1"/>
          </p:cNvSpPr>
          <p:nvPr>
            <p:ph type="body" idx="1"/>
          </p:nvPr>
        </p:nvSpPr>
        <p:spPr>
          <a:xfrm>
            <a:off x="304800" y="1219200"/>
            <a:ext cx="8839200" cy="4343400"/>
          </a:xfrm>
        </p:spPr>
        <p:txBody>
          <a:bodyPr/>
          <a:lstStyle/>
          <a:p>
            <a:pPr>
              <a:lnSpc>
                <a:spcPct val="90000"/>
              </a:lnSpc>
            </a:pPr>
            <a:r>
              <a:rPr lang="en-US" altLang="zh-CN" sz="2500" b="1"/>
              <a:t>An excellent tutorial on VC-dimension and Support Vector Machines:</a:t>
            </a:r>
            <a:r>
              <a:rPr lang="en-US" altLang="zh-CN" sz="2500"/>
              <a:t> </a:t>
            </a:r>
          </a:p>
          <a:p>
            <a:pPr lvl="2">
              <a:lnSpc>
                <a:spcPct val="90000"/>
              </a:lnSpc>
              <a:buFont typeface="Wingdings" pitchFamily="2" charset="2"/>
              <a:buNone/>
            </a:pPr>
            <a:r>
              <a:rPr lang="en-US" altLang="zh-CN" sz="2000" b="1"/>
              <a:t>C.J.C. Burges. A tutorial on support vector machines for pattern recognition. Data Mining and Knowledge Discovery, 2(2):955-974, 1998. </a:t>
            </a:r>
          </a:p>
          <a:p>
            <a:pPr lvl="2">
              <a:lnSpc>
                <a:spcPct val="90000"/>
              </a:lnSpc>
              <a:buFont typeface="Wingdings" pitchFamily="2" charset="2"/>
              <a:buNone/>
            </a:pPr>
            <a:endParaRPr lang="en-US" altLang="zh-CN" sz="2000" b="1"/>
          </a:p>
          <a:p>
            <a:pPr>
              <a:lnSpc>
                <a:spcPct val="90000"/>
              </a:lnSpc>
            </a:pPr>
            <a:r>
              <a:rPr lang="en-US" altLang="zh-CN" sz="2500" b="1"/>
              <a:t>The VC/SRM/SVM Bible:</a:t>
            </a:r>
          </a:p>
          <a:p>
            <a:pPr>
              <a:lnSpc>
                <a:spcPct val="90000"/>
              </a:lnSpc>
              <a:buFont typeface="Wingdings" pitchFamily="2" charset="2"/>
              <a:buNone/>
            </a:pPr>
            <a:r>
              <a:rPr lang="en-US" altLang="zh-CN" sz="2500" b="1"/>
              <a:t>    </a:t>
            </a:r>
            <a:r>
              <a:rPr lang="en-US" altLang="zh-CN" sz="2100" b="1"/>
              <a:t>Statistical Learning Theory by Vladimir Vapnik, Wiley-Interscience; 1998</a:t>
            </a:r>
          </a:p>
          <a:p>
            <a:pPr>
              <a:lnSpc>
                <a:spcPct val="90000"/>
              </a:lnSpc>
              <a:buFont typeface="Wingdings" pitchFamily="2" charset="2"/>
              <a:buNone/>
            </a:pPr>
            <a:endParaRPr lang="en-US" altLang="zh-CN" sz="2500" b="1"/>
          </a:p>
          <a:p>
            <a:pPr>
              <a:lnSpc>
                <a:spcPct val="90000"/>
              </a:lnSpc>
            </a:pPr>
            <a:endParaRPr lang="en-US" altLang="zh-CN" sz="2500" b="1"/>
          </a:p>
          <a:p>
            <a:pPr>
              <a:lnSpc>
                <a:spcPct val="90000"/>
              </a:lnSpc>
              <a:buFont typeface="Wingdings" pitchFamily="2" charset="2"/>
              <a:buNone/>
            </a:pPr>
            <a:r>
              <a:rPr lang="en-US" altLang="zh-CN" sz="2100" b="1"/>
              <a:t>        </a:t>
            </a:r>
          </a:p>
          <a:p>
            <a:pPr>
              <a:lnSpc>
                <a:spcPct val="90000"/>
              </a:lnSpc>
            </a:pPr>
            <a:endParaRPr lang="en-US" altLang="zh-CN" sz="2100"/>
          </a:p>
          <a:p>
            <a:pPr>
              <a:lnSpc>
                <a:spcPct val="90000"/>
              </a:lnSpc>
            </a:pPr>
            <a:endParaRPr lang="en-US" altLang="zh-CN" sz="2100"/>
          </a:p>
          <a:p>
            <a:pPr lvl="2">
              <a:lnSpc>
                <a:spcPct val="90000"/>
              </a:lnSpc>
              <a:buFont typeface="Wingdings" pitchFamily="2" charset="2"/>
              <a:buNone/>
            </a:pPr>
            <a:endParaRPr lang="en-US" altLang="zh-CN"/>
          </a:p>
        </p:txBody>
      </p:sp>
      <p:sp>
        <p:nvSpPr>
          <p:cNvPr id="300039" name="Rectangle 7"/>
          <p:cNvSpPr>
            <a:spLocks noChangeArrowheads="1"/>
          </p:cNvSpPr>
          <p:nvPr/>
        </p:nvSpPr>
        <p:spPr bwMode="auto">
          <a:xfrm>
            <a:off x="533400" y="4953000"/>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a:latin typeface="Comic Sans MS" pitchFamily="66" charset="0"/>
                <a:hlinkClick r:id="rId2"/>
              </a:rPr>
              <a:t>http://www.kernel-machines.org/</a:t>
            </a:r>
            <a:endParaRPr lang="en-US" altLang="zh-CN">
              <a:latin typeface="Comic Sans MS" pitchFamily="66" charset="0"/>
            </a:endParaRPr>
          </a:p>
          <a:p>
            <a:pPr algn="l" eaLnBrk="0" hangingPunct="0"/>
            <a:endParaRPr lang="en-US" altLang="zh-CN">
              <a:latin typeface="Comic Sans MS" pitchFamily="66" charset="0"/>
            </a:endParaRPr>
          </a:p>
        </p:txBody>
      </p:sp>
    </p:spTree>
    <p:extLst>
      <p:ext uri="{BB962C8B-B14F-4D97-AF65-F5344CB8AC3E}">
        <p14:creationId xmlns:p14="http://schemas.microsoft.com/office/powerpoint/2010/main" val="540755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a:t>Reference</a:t>
            </a:r>
          </a:p>
        </p:txBody>
      </p:sp>
      <p:sp>
        <p:nvSpPr>
          <p:cNvPr id="357379" name="Rectangle 3"/>
          <p:cNvSpPr>
            <a:spLocks noGrp="1" noChangeArrowheads="1"/>
          </p:cNvSpPr>
          <p:nvPr>
            <p:ph type="body" idx="1"/>
          </p:nvPr>
        </p:nvSpPr>
        <p:spPr/>
        <p:txBody>
          <a:bodyPr/>
          <a:lstStyle/>
          <a:p>
            <a:r>
              <a:rPr lang="en-US" altLang="zh-CN" sz="2600" b="1"/>
              <a:t>Support Vector Machine Classification of Microarray Gene Expression Data</a:t>
            </a:r>
            <a:r>
              <a:rPr lang="en-US" altLang="zh-CN" sz="2600"/>
              <a:t>, Michael P. S. Brown William Noble Grundy, David Lin, Nello Cristianini, Charles Sugnet, Manuel Ares, Jr., David Haussler </a:t>
            </a:r>
          </a:p>
          <a:p>
            <a:r>
              <a:rPr lang="en-US" altLang="zh-CN" sz="2600"/>
              <a:t>www.cs.utexas.edu/users/mooney/cs391L/svm.</a:t>
            </a:r>
            <a:r>
              <a:rPr lang="en-US" altLang="zh-CN" sz="2600" b="1"/>
              <a:t>ppt</a:t>
            </a:r>
            <a:r>
              <a:rPr lang="en-US" altLang="zh-CN" sz="2600"/>
              <a:t> </a:t>
            </a:r>
          </a:p>
          <a:p>
            <a:r>
              <a:rPr lang="en-US" altLang="zh-CN" sz="2600" b="1"/>
              <a:t>Text categorization with Support Vector Machines:</a:t>
            </a:r>
            <a:br>
              <a:rPr lang="en-US" altLang="zh-CN" sz="2600" b="1"/>
            </a:br>
            <a:r>
              <a:rPr lang="en-US" altLang="zh-CN" sz="2600" b="1"/>
              <a:t>learning with many relevant features</a:t>
            </a:r>
            <a:r>
              <a:rPr lang="en-US" altLang="zh-CN" sz="2600"/>
              <a:t> </a:t>
            </a:r>
          </a:p>
          <a:p>
            <a:pPr>
              <a:buFont typeface="Wingdings" pitchFamily="2" charset="2"/>
              <a:buNone/>
            </a:pPr>
            <a:r>
              <a:rPr lang="en-US" altLang="zh-CN" sz="2600"/>
              <a:t>    </a:t>
            </a:r>
            <a:r>
              <a:rPr lang="en-US" altLang="zh-CN" sz="2400"/>
              <a:t>T. Joachims, ECML - 98 </a:t>
            </a:r>
          </a:p>
        </p:txBody>
      </p:sp>
    </p:spTree>
    <p:extLst>
      <p:ext uri="{BB962C8B-B14F-4D97-AF65-F5344CB8AC3E}">
        <p14:creationId xmlns:p14="http://schemas.microsoft.com/office/powerpoint/2010/main" val="2539974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zh-CN"/>
              <a:t>SVM Applications</a:t>
            </a:r>
          </a:p>
        </p:txBody>
      </p:sp>
      <p:sp>
        <p:nvSpPr>
          <p:cNvPr id="337923" name="Rectangle 3"/>
          <p:cNvSpPr>
            <a:spLocks noGrp="1" noChangeArrowheads="1"/>
          </p:cNvSpPr>
          <p:nvPr>
            <p:ph type="body" idx="1"/>
          </p:nvPr>
        </p:nvSpPr>
        <p:spPr/>
        <p:txBody>
          <a:bodyPr/>
          <a:lstStyle/>
          <a:p>
            <a:r>
              <a:rPr lang="en-US" altLang="zh-CN" b="1"/>
              <a:t>SVM has been used successfully in many real-world problems</a:t>
            </a:r>
          </a:p>
          <a:p>
            <a:pPr>
              <a:buFont typeface="Wingdings" pitchFamily="2" charset="2"/>
              <a:buNone/>
            </a:pPr>
            <a:r>
              <a:rPr lang="en-US" altLang="zh-CN" sz="2400"/>
              <a:t>   </a:t>
            </a:r>
            <a:r>
              <a:rPr lang="en-US" altLang="zh-CN" sz="2400" b="1"/>
              <a:t>- text (and hypertext) categorization</a:t>
            </a:r>
          </a:p>
          <a:p>
            <a:pPr>
              <a:buFont typeface="Wingdings" pitchFamily="2" charset="2"/>
              <a:buNone/>
            </a:pPr>
            <a:r>
              <a:rPr lang="en-US" altLang="zh-CN" sz="2400" b="1"/>
              <a:t>   - image classification</a:t>
            </a:r>
          </a:p>
          <a:p>
            <a:pPr>
              <a:buFont typeface="Wingdings" pitchFamily="2" charset="2"/>
              <a:buNone/>
            </a:pPr>
            <a:r>
              <a:rPr lang="en-US" altLang="zh-CN" sz="2400" b="1"/>
              <a:t>   - bioinformatics (Protein classification,   </a:t>
            </a:r>
          </a:p>
          <a:p>
            <a:pPr>
              <a:buFont typeface="Wingdings" pitchFamily="2" charset="2"/>
              <a:buNone/>
            </a:pPr>
            <a:r>
              <a:rPr lang="en-US" altLang="zh-CN" sz="2400" b="1"/>
              <a:t>      Cancer classification)</a:t>
            </a:r>
          </a:p>
          <a:p>
            <a:pPr>
              <a:buFont typeface="Wingdings" pitchFamily="2" charset="2"/>
              <a:buNone/>
            </a:pPr>
            <a:r>
              <a:rPr lang="en-US" altLang="zh-CN" sz="2400" b="1"/>
              <a:t>   - hand-written character recognition</a:t>
            </a:r>
          </a:p>
        </p:txBody>
      </p:sp>
    </p:spTree>
    <p:extLst>
      <p:ext uri="{BB962C8B-B14F-4D97-AF65-F5344CB8AC3E}">
        <p14:creationId xmlns:p14="http://schemas.microsoft.com/office/powerpoint/2010/main" val="287025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zh-CN"/>
              <a:t>Weakness of SVM</a:t>
            </a:r>
          </a:p>
        </p:txBody>
      </p:sp>
      <p:sp>
        <p:nvSpPr>
          <p:cNvPr id="338947" name="Rectangle 3"/>
          <p:cNvSpPr>
            <a:spLocks noGrp="1" noChangeArrowheads="1"/>
          </p:cNvSpPr>
          <p:nvPr>
            <p:ph type="body" idx="1"/>
          </p:nvPr>
        </p:nvSpPr>
        <p:spPr>
          <a:xfrm>
            <a:off x="457200" y="1143000"/>
            <a:ext cx="8229600" cy="5029200"/>
          </a:xfrm>
        </p:spPr>
        <p:txBody>
          <a:bodyPr/>
          <a:lstStyle/>
          <a:p>
            <a:pPr>
              <a:lnSpc>
                <a:spcPct val="80000"/>
              </a:lnSpc>
            </a:pPr>
            <a:r>
              <a:rPr lang="en-US" altLang="zh-CN" sz="2400" b="1"/>
              <a:t>It is sensitive to noise</a:t>
            </a:r>
          </a:p>
          <a:p>
            <a:pPr>
              <a:lnSpc>
                <a:spcPct val="80000"/>
              </a:lnSpc>
              <a:buFont typeface="Wingdings" pitchFamily="2" charset="2"/>
              <a:buNone/>
            </a:pPr>
            <a:r>
              <a:rPr lang="en-US" altLang="zh-CN" sz="2600"/>
              <a:t>   </a:t>
            </a:r>
            <a:r>
              <a:rPr lang="en-US" altLang="zh-CN" sz="2000" b="1"/>
              <a:t>- A relatively small number of mislabeled examples can dramatically decrease the performance</a:t>
            </a:r>
          </a:p>
          <a:p>
            <a:pPr>
              <a:lnSpc>
                <a:spcPct val="80000"/>
              </a:lnSpc>
              <a:buFont typeface="Wingdings" pitchFamily="2" charset="2"/>
              <a:buNone/>
            </a:pPr>
            <a:endParaRPr lang="en-US" altLang="zh-CN" sz="2000" b="1"/>
          </a:p>
          <a:p>
            <a:pPr>
              <a:lnSpc>
                <a:spcPct val="80000"/>
              </a:lnSpc>
            </a:pPr>
            <a:r>
              <a:rPr lang="en-US" altLang="zh-CN" sz="2400" b="1"/>
              <a:t>It only considers two classes</a:t>
            </a:r>
          </a:p>
          <a:p>
            <a:pPr>
              <a:lnSpc>
                <a:spcPct val="80000"/>
              </a:lnSpc>
              <a:buFont typeface="Wingdings" pitchFamily="2" charset="2"/>
              <a:buNone/>
            </a:pPr>
            <a:r>
              <a:rPr lang="en-US" altLang="zh-CN" sz="2600"/>
              <a:t>   </a:t>
            </a:r>
            <a:r>
              <a:rPr lang="en-US" altLang="zh-CN" sz="2000" b="1"/>
              <a:t>- how to do multi-class classification with SVM?</a:t>
            </a:r>
          </a:p>
          <a:p>
            <a:pPr>
              <a:lnSpc>
                <a:spcPct val="80000"/>
              </a:lnSpc>
              <a:buFont typeface="Wingdings" pitchFamily="2" charset="2"/>
              <a:buNone/>
            </a:pPr>
            <a:r>
              <a:rPr lang="en-US" altLang="zh-CN" sz="2000" b="1"/>
              <a:t>    - Answer: </a:t>
            </a:r>
          </a:p>
          <a:p>
            <a:pPr>
              <a:lnSpc>
                <a:spcPct val="80000"/>
              </a:lnSpc>
              <a:buFont typeface="Wingdings" pitchFamily="2" charset="2"/>
              <a:buNone/>
            </a:pPr>
            <a:r>
              <a:rPr lang="en-US" altLang="zh-CN" sz="2000" b="1"/>
              <a:t>    1) with output arity m, learn m SVM’s</a:t>
            </a:r>
          </a:p>
          <a:p>
            <a:pPr lvl="1">
              <a:lnSpc>
                <a:spcPct val="80000"/>
              </a:lnSpc>
            </a:pPr>
            <a:r>
              <a:rPr lang="en-US" altLang="zh-CN" sz="2000" b="1">
                <a:solidFill>
                  <a:schemeClr val="hlink"/>
                </a:solidFill>
              </a:rPr>
              <a:t>SVM 1 learns “Output==1” vs “Output != 1”</a:t>
            </a:r>
          </a:p>
          <a:p>
            <a:pPr lvl="1">
              <a:lnSpc>
                <a:spcPct val="80000"/>
              </a:lnSpc>
            </a:pPr>
            <a:r>
              <a:rPr lang="en-US" altLang="zh-CN" sz="2000" b="1">
                <a:solidFill>
                  <a:schemeClr val="hlink"/>
                </a:solidFill>
              </a:rPr>
              <a:t>SVM 2 learns “Output==2” vs “Output != 2”</a:t>
            </a:r>
          </a:p>
          <a:p>
            <a:pPr lvl="1">
              <a:lnSpc>
                <a:spcPct val="80000"/>
              </a:lnSpc>
            </a:pPr>
            <a:r>
              <a:rPr lang="en-US" altLang="zh-CN" sz="2000" b="1">
                <a:solidFill>
                  <a:schemeClr val="hlink"/>
                </a:solidFill>
              </a:rPr>
              <a:t>:</a:t>
            </a:r>
          </a:p>
          <a:p>
            <a:pPr lvl="1">
              <a:lnSpc>
                <a:spcPct val="80000"/>
              </a:lnSpc>
            </a:pPr>
            <a:r>
              <a:rPr lang="en-US" altLang="zh-CN" sz="2000" b="1">
                <a:solidFill>
                  <a:schemeClr val="hlink"/>
                </a:solidFill>
              </a:rPr>
              <a:t>SVM m learns “Output==m” vs “Output != m”</a:t>
            </a:r>
          </a:p>
          <a:p>
            <a:pPr>
              <a:lnSpc>
                <a:spcPct val="80000"/>
              </a:lnSpc>
              <a:buFont typeface="Wingdings" pitchFamily="2" charset="2"/>
              <a:buNone/>
            </a:pPr>
            <a:r>
              <a:rPr lang="en-US" altLang="zh-CN" sz="2000" b="1"/>
              <a:t>     2)To predict the output for a new input, just predict with each SVM and find out which one puts the prediction the furthest into the positive region.</a:t>
            </a:r>
          </a:p>
          <a:p>
            <a:pPr algn="ctr">
              <a:lnSpc>
                <a:spcPct val="80000"/>
              </a:lnSpc>
              <a:spcBef>
                <a:spcPct val="0"/>
              </a:spcBef>
              <a:buClrTx/>
              <a:buSzTx/>
              <a:buFontTx/>
              <a:buNone/>
            </a:pPr>
            <a:endParaRPr lang="en-US" altLang="zh-CN" sz="2000" b="1"/>
          </a:p>
        </p:txBody>
      </p:sp>
    </p:spTree>
    <p:extLst>
      <p:ext uri="{BB962C8B-B14F-4D97-AF65-F5344CB8AC3E}">
        <p14:creationId xmlns:p14="http://schemas.microsoft.com/office/powerpoint/2010/main" val="398307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543" y="188640"/>
            <a:ext cx="7457256" cy="652934"/>
          </a:xfrm>
        </p:spPr>
        <p:txBody>
          <a:bodyPr/>
          <a:lstStyle/>
          <a:p>
            <a:r>
              <a:rPr lang="en-US" dirty="0" smtClean="0"/>
              <a:t>Simple explanation 1</a:t>
            </a:r>
            <a:endParaRPr lang="ru-RU" dirty="0"/>
          </a:p>
        </p:txBody>
      </p:sp>
      <p:pic>
        <p:nvPicPr>
          <p:cNvPr id="1026" name="Picture 2" descr="http://i.imgur.com/zDB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999" y="980728"/>
            <a:ext cx="2496277" cy="1872208"/>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23528" y="1254269"/>
            <a:ext cx="4572000" cy="646331"/>
          </a:xfrm>
          <a:prstGeom prst="rect">
            <a:avLst/>
          </a:prstGeom>
        </p:spPr>
        <p:txBody>
          <a:bodyPr>
            <a:spAutoFit/>
          </a:bodyPr>
          <a:lstStyle/>
          <a:p>
            <a:r>
              <a:rPr lang="en-US" dirty="0"/>
              <a:t>We have 2 colors of balls on the table that we want to separate.</a:t>
            </a:r>
            <a:endParaRPr lang="ru-RU" dirty="0"/>
          </a:p>
        </p:txBody>
      </p:sp>
      <p:pic>
        <p:nvPicPr>
          <p:cNvPr id="1028" name="Picture 4" descr="http://i.imgur.com/aLZ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0848"/>
            <a:ext cx="3312368" cy="248427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851920" y="3133190"/>
            <a:ext cx="4572000" cy="646331"/>
          </a:xfrm>
          <a:prstGeom prst="rect">
            <a:avLst/>
          </a:prstGeom>
        </p:spPr>
        <p:txBody>
          <a:bodyPr>
            <a:spAutoFit/>
          </a:bodyPr>
          <a:lstStyle/>
          <a:p>
            <a:r>
              <a:rPr lang="en-US" dirty="0"/>
              <a:t>We get a stick and put it on the table, this works pretty well right?</a:t>
            </a:r>
            <a:endParaRPr lang="ru-RU" dirty="0"/>
          </a:p>
        </p:txBody>
      </p:sp>
      <p:pic>
        <p:nvPicPr>
          <p:cNvPr id="1030" name="Picture 6" descr="http://i.imgur.com/kxWg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831" y="3933056"/>
            <a:ext cx="3456384" cy="259228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95536" y="4797152"/>
            <a:ext cx="3528392" cy="1754326"/>
          </a:xfrm>
          <a:prstGeom prst="rect">
            <a:avLst/>
          </a:prstGeom>
        </p:spPr>
        <p:txBody>
          <a:bodyPr wrap="square">
            <a:spAutoFit/>
          </a:bodyPr>
          <a:lstStyle/>
          <a:p>
            <a:r>
              <a:rPr lang="en-US" dirty="0"/>
              <a:t>Some villain comes and places more balls on the table, it kind of works but one of the balls is on the wrong side and there is probably a better place to put the stick now.</a:t>
            </a:r>
            <a:endParaRPr lang="ru-RU" dirty="0"/>
          </a:p>
        </p:txBody>
      </p:sp>
    </p:spTree>
    <p:extLst>
      <p:ext uri="{BB962C8B-B14F-4D97-AF65-F5344CB8AC3E}">
        <p14:creationId xmlns:p14="http://schemas.microsoft.com/office/powerpoint/2010/main" val="148775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99176" cy="634082"/>
          </a:xfrm>
        </p:spPr>
        <p:txBody>
          <a:bodyPr/>
          <a:lstStyle/>
          <a:p>
            <a:r>
              <a:rPr lang="en-US" dirty="0"/>
              <a:t>Simple explanation </a:t>
            </a:r>
            <a:r>
              <a:rPr lang="en-US" dirty="0" smtClean="0"/>
              <a:t>2</a:t>
            </a:r>
            <a:endParaRPr lang="ru-RU" dirty="0"/>
          </a:p>
        </p:txBody>
      </p:sp>
      <p:pic>
        <p:nvPicPr>
          <p:cNvPr id="2050" name="Picture 2" descr="http://i.imgur.com/ePy4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526990"/>
            <a:ext cx="3851920" cy="288894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611560" y="1124744"/>
            <a:ext cx="4572000" cy="923330"/>
          </a:xfrm>
          <a:prstGeom prst="rect">
            <a:avLst/>
          </a:prstGeom>
        </p:spPr>
        <p:txBody>
          <a:bodyPr>
            <a:spAutoFit/>
          </a:bodyPr>
          <a:lstStyle/>
          <a:p>
            <a:r>
              <a:rPr lang="en-US" dirty="0"/>
              <a:t>SVMs try to put the stick in the best possible place by having as big a gap on either side of the stick as possible.</a:t>
            </a:r>
            <a:endParaRPr lang="ru-RU" dirty="0"/>
          </a:p>
        </p:txBody>
      </p:sp>
      <p:pic>
        <p:nvPicPr>
          <p:cNvPr id="2052" name="Picture 4" descr="http://i.imgur.com/R99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80" y="2276872"/>
            <a:ext cx="3984377" cy="298828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4340057" y="4293096"/>
            <a:ext cx="3832343" cy="1754326"/>
          </a:xfrm>
          <a:prstGeom prst="rect">
            <a:avLst/>
          </a:prstGeom>
        </p:spPr>
        <p:txBody>
          <a:bodyPr wrap="square">
            <a:spAutoFit/>
          </a:bodyPr>
          <a:lstStyle/>
          <a:p>
            <a:r>
              <a:rPr lang="en-US" dirty="0"/>
              <a:t>There is another trick in the SVM toolbox that is even more important. Say the villain has seen how good you are with a stick so he gives you a new challenge.</a:t>
            </a:r>
            <a:endParaRPr lang="ru-RU" dirty="0"/>
          </a:p>
        </p:txBody>
      </p:sp>
    </p:spTree>
    <p:extLst>
      <p:ext uri="{BB962C8B-B14F-4D97-AF65-F5344CB8AC3E}">
        <p14:creationId xmlns:p14="http://schemas.microsoft.com/office/powerpoint/2010/main" val="171525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lstStyle/>
          <a:p>
            <a:r>
              <a:rPr lang="en-US" dirty="0"/>
              <a:t>Simple explanation </a:t>
            </a:r>
            <a:r>
              <a:rPr lang="en-US" dirty="0" smtClean="0"/>
              <a:t>3</a:t>
            </a:r>
            <a:endParaRPr lang="ru-RU" dirty="0"/>
          </a:p>
        </p:txBody>
      </p:sp>
      <p:pic>
        <p:nvPicPr>
          <p:cNvPr id="3074" name="Picture 2" descr="http://i.imgur.com/Wux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24184"/>
            <a:ext cx="7755721" cy="434035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696784" y="1124744"/>
            <a:ext cx="4572000" cy="1754326"/>
          </a:xfrm>
          <a:prstGeom prst="rect">
            <a:avLst/>
          </a:prstGeom>
        </p:spPr>
        <p:txBody>
          <a:bodyPr>
            <a:spAutoFit/>
          </a:bodyPr>
          <a:lstStyle/>
          <a:p>
            <a:r>
              <a:rPr lang="en-US" dirty="0"/>
              <a:t>There’s no stick in the world that will let you split those balls well, so what do you do? You flip the table of course! Throwing the balls into the air. Then, with your pro ninja skills, you grab a sheet of paper and slip it between the balls.</a:t>
            </a:r>
            <a:endParaRPr lang="ru-RU" dirty="0"/>
          </a:p>
        </p:txBody>
      </p:sp>
    </p:spTree>
    <p:extLst>
      <p:ext uri="{BB962C8B-B14F-4D97-AF65-F5344CB8AC3E}">
        <p14:creationId xmlns:p14="http://schemas.microsoft.com/office/powerpoint/2010/main" val="35162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99176" cy="490066"/>
          </a:xfrm>
        </p:spPr>
        <p:txBody>
          <a:bodyPr>
            <a:normAutofit fontScale="90000"/>
          </a:bodyPr>
          <a:lstStyle/>
          <a:p>
            <a:r>
              <a:rPr lang="en-US" dirty="0"/>
              <a:t>Simple explanation </a:t>
            </a:r>
            <a:r>
              <a:rPr lang="en-US" dirty="0" smtClean="0"/>
              <a:t>4</a:t>
            </a:r>
            <a:endParaRPr lang="ru-RU" dirty="0"/>
          </a:p>
        </p:txBody>
      </p:sp>
      <p:pic>
        <p:nvPicPr>
          <p:cNvPr id="4098" name="Picture 2" descr="http://i.imgur.com/gWdP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4320480" cy="324036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4067944" y="1145679"/>
            <a:ext cx="4572000" cy="923330"/>
          </a:xfrm>
          <a:prstGeom prst="rect">
            <a:avLst/>
          </a:prstGeom>
        </p:spPr>
        <p:txBody>
          <a:bodyPr>
            <a:spAutoFit/>
          </a:bodyPr>
          <a:lstStyle/>
          <a:p>
            <a:r>
              <a:rPr lang="en-US" dirty="0"/>
              <a:t>Now, looking at the balls from where the villain is standing, they balls will look split by some curvy line.</a:t>
            </a:r>
            <a:endParaRPr lang="ru-RU" dirty="0"/>
          </a:p>
        </p:txBody>
      </p:sp>
      <p:sp>
        <p:nvSpPr>
          <p:cNvPr id="4" name="Прямоугольник 3"/>
          <p:cNvSpPr/>
          <p:nvPr/>
        </p:nvSpPr>
        <p:spPr>
          <a:xfrm>
            <a:off x="467544" y="4581128"/>
            <a:ext cx="7920880" cy="923330"/>
          </a:xfrm>
          <a:prstGeom prst="rect">
            <a:avLst/>
          </a:prstGeom>
        </p:spPr>
        <p:txBody>
          <a:bodyPr wrap="square">
            <a:spAutoFit/>
          </a:bodyPr>
          <a:lstStyle/>
          <a:p>
            <a:r>
              <a:rPr lang="en-US" dirty="0"/>
              <a:t>Boring adults the call balls data, the stick a classifier, the biggest gap trick optimization, call flipping the table kernelling and the piece of paper a </a:t>
            </a:r>
            <a:r>
              <a:rPr lang="en-US" dirty="0" err="1"/>
              <a:t>hyperplane</a:t>
            </a:r>
            <a:r>
              <a:rPr lang="en-US" dirty="0"/>
              <a:t>.</a:t>
            </a:r>
            <a:endParaRPr lang="ru-RU" dirty="0"/>
          </a:p>
        </p:txBody>
      </p:sp>
    </p:spTree>
    <p:extLst>
      <p:ext uri="{BB962C8B-B14F-4D97-AF65-F5344CB8AC3E}">
        <p14:creationId xmlns:p14="http://schemas.microsoft.com/office/powerpoint/2010/main" val="33257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4664"/>
            <a:ext cx="8313564" cy="4425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856" y="2492896"/>
            <a:ext cx="8722260" cy="1477328"/>
          </a:xfrm>
          <a:prstGeom prst="rect">
            <a:avLst/>
          </a:prstGeom>
          <a:noFill/>
        </p:spPr>
        <p:txBody>
          <a:bodyPr wrap="none" rtlCol="0">
            <a:spAutoFit/>
          </a:bodyPr>
          <a:lstStyle/>
          <a:p>
            <a:r>
              <a:rPr lang="en-US" dirty="0" smtClean="0"/>
              <a:t>Another function is chosen instead of sigmoid. </a:t>
            </a:r>
          </a:p>
          <a:p>
            <a:r>
              <a:rPr lang="en-US" dirty="0" smtClean="0"/>
              <a:t>1/m was reduced in both</a:t>
            </a:r>
            <a:r>
              <a:rPr lang="ru-RU" dirty="0" smtClean="0"/>
              <a:t> </a:t>
            </a:r>
            <a:r>
              <a:rPr lang="en-US" dirty="0" smtClean="0"/>
              <a:t>addendums</a:t>
            </a:r>
          </a:p>
          <a:p>
            <a:endParaRPr lang="en-US" dirty="0"/>
          </a:p>
          <a:p>
            <a:r>
              <a:rPr lang="en-US" dirty="0" smtClean="0"/>
              <a:t>New constant C was added/ instead of lambda parameter. </a:t>
            </a:r>
          </a:p>
          <a:p>
            <a:r>
              <a:rPr lang="en-US" dirty="0" smtClean="0"/>
              <a:t>In logistic Regression we tried to regularize THETTAS, on the contrary in SVM </a:t>
            </a:r>
            <a:endParaRPr lang="ru-RU" dirty="0"/>
          </a:p>
        </p:txBody>
      </p:sp>
    </p:spTree>
    <p:extLst>
      <p:ext uri="{BB962C8B-B14F-4D97-AF65-F5344CB8AC3E}">
        <p14:creationId xmlns:p14="http://schemas.microsoft.com/office/powerpoint/2010/main" val="3823700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15861</TotalTime>
  <Words>880</Words>
  <Application>Microsoft Office PowerPoint</Application>
  <PresentationFormat>Экран (4:3)</PresentationFormat>
  <Paragraphs>87</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Эркер</vt:lpstr>
      <vt:lpstr>Support Vector Machine </vt:lpstr>
      <vt:lpstr>Properties of SVM</vt:lpstr>
      <vt:lpstr>SVM Applications</vt:lpstr>
      <vt:lpstr>Weakness of SVM</vt:lpstr>
      <vt:lpstr>Simple explanation 1</vt:lpstr>
      <vt:lpstr>Simple explanation 2</vt:lpstr>
      <vt:lpstr>Simple explanation 3</vt:lpstr>
      <vt:lpstr>Simple explanation 4</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Недостатки SVM.•</vt:lpstr>
      <vt:lpstr>Use built-in libraries</vt:lpstr>
      <vt:lpstr>Additional Resources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Alibek</dc:creator>
  <cp:lastModifiedBy>Пользователь Windows</cp:lastModifiedBy>
  <cp:revision>730</cp:revision>
  <dcterms:created xsi:type="dcterms:W3CDTF">2019-08-08T07:08:36Z</dcterms:created>
  <dcterms:modified xsi:type="dcterms:W3CDTF">2019-10-22T17:19:19Z</dcterms:modified>
</cp:coreProperties>
</file>