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8.png" ContentType="image/png"/>
  <Override PartName="/ppt/media/image9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8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58.png" ContentType="image/png"/>
  <Override PartName="/ppt/media/image35.png" ContentType="image/png"/>
  <Override PartName="/ppt/media/image88.png" ContentType="image/png"/>
  <Override PartName="/ppt/media/image10.png" ContentType="image/png"/>
  <Override PartName="/ppt/media/image69.png" ContentType="image/png"/>
  <Override PartName="/ppt/media/image36.png" ContentType="image/png"/>
  <Override PartName="/ppt/media/image1.png" ContentType="image/png"/>
  <Override PartName="/ppt/media/image51.png" ContentType="image/png"/>
  <Override PartName="/ppt/media/image5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52.png" ContentType="image/png"/>
  <Override PartName="/ppt/media/image5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53.png" ContentType="image/png"/>
  <Override PartName="/ppt/media/image39.png" ContentType="image/png"/>
  <Override PartName="/ppt/media/image4.png" ContentType="image/png"/>
  <Override PartName="/ppt/media/image5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6.png" ContentType="image/png"/>
  <Override PartName="/ppt/media/image91.png" ContentType="image/png"/>
  <Override PartName="/ppt/media/image17.png" ContentType="image/png"/>
  <Override PartName="/ppt/media/image7.png" ContentType="image/png"/>
  <Override PartName="/ppt/media/image92.png" ContentType="image/png"/>
  <Override PartName="/ppt/media/image18.png" ContentType="image/png"/>
  <Override PartName="/ppt/media/image8.png" ContentType="image/png"/>
  <Override PartName="/ppt/media/image93.png" ContentType="image/png"/>
  <Override PartName="/ppt/media/image19.png" ContentType="image/png"/>
  <Override PartName="/ppt/media/image94.png" ContentType="image/png"/>
  <Override PartName="/ppt/media/image90.png" ContentType="image/png"/>
  <Override PartName="/ppt/media/image5.png" ContentType="image/png"/>
  <Override PartName="/ppt/media/image55.png" ContentType="image/png"/>
  <Override PartName="/ppt/media/image20.png" ContentType="image/png"/>
  <Override PartName="/ppt/media/image79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9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0.png" ContentType="image/png"/>
  <Override PartName="/ppt/media/image9.jpeg" ContentType="image/jpe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95.png" ContentType="image/png"/>
  <Override PartName="/ppt/media/image96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>
              <a:alpha val="87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10/7/19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>
              <a:alpha val="54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ed9cd">
              <a:alpha val="36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ed9cd">
              <a:alpha val="70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eede8">
              <a:alpha val="71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>
              <a:alpha val="51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fe8637"/>
          </a:solidFill>
          <a:ln w="2844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fe8637"/>
          </a:solidFill>
          <a:ln w="1260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fe8637"/>
          </a:solidFill>
          <a:ln w="1260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fe8637"/>
          </a:solidFill>
          <a:ln w="2844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FF2CC99-83A5-480A-9F94-4839C1ECD3A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>
              <a:alpha val="87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LevelОбразец текста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Второй уровень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Четвертый уровень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10/7/19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5753C59-09DC-4A44-BD3C-455E5E79299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>
              <a:alpha val="87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10/7/19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3BE85B6-6E69-4BCD-AF5B-48048D6E502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10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>
              <a:alpha val="87000"/>
            </a:srgbClr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60">
            <a:noFill/>
          </a:ln>
          <a:effectLst>
            <a:outerShdw dist="2484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PlaceHolder 7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10/7/19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8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9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5093D6C-D246-4114-92FB-F4394510436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6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286000" y="3679200"/>
            <a:ext cx="6171840" cy="189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Multivariate Linear Regression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5220000" y="260640"/>
            <a:ext cx="3571560" cy="35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" descr=""/>
          <p:cNvPicPr/>
          <p:nvPr/>
        </p:nvPicPr>
        <p:blipFill>
          <a:blip r:embed="rId1"/>
          <a:stretch/>
        </p:blipFill>
        <p:spPr>
          <a:xfrm>
            <a:off x="551520" y="2421000"/>
            <a:ext cx="3665160" cy="3888000"/>
          </a:xfrm>
          <a:prstGeom prst="rect">
            <a:avLst/>
          </a:prstGeom>
          <a:ln>
            <a:noFill/>
          </a:ln>
        </p:spPr>
      </p:pic>
      <p:pic>
        <p:nvPicPr>
          <p:cNvPr id="249" name="Picture 2" descr=""/>
          <p:cNvPicPr/>
          <p:nvPr/>
        </p:nvPicPr>
        <p:blipFill>
          <a:blip r:embed="rId2"/>
          <a:stretch/>
        </p:blipFill>
        <p:spPr>
          <a:xfrm>
            <a:off x="179640" y="188640"/>
            <a:ext cx="6696360" cy="2128680"/>
          </a:xfrm>
          <a:prstGeom prst="rect">
            <a:avLst/>
          </a:prstGeom>
          <a:ln>
            <a:noFill/>
          </a:ln>
        </p:spPr>
      </p:pic>
      <p:pic>
        <p:nvPicPr>
          <p:cNvPr id="250" name="Picture 3" descr=""/>
          <p:cNvPicPr/>
          <p:nvPr/>
        </p:nvPicPr>
        <p:blipFill>
          <a:blip r:embed="rId3"/>
          <a:stretch/>
        </p:blipFill>
        <p:spPr>
          <a:xfrm>
            <a:off x="669240" y="4077000"/>
            <a:ext cx="3429720" cy="2232000"/>
          </a:xfrm>
          <a:prstGeom prst="rect">
            <a:avLst/>
          </a:prstGeom>
          <a:ln>
            <a:noFill/>
          </a:ln>
        </p:spPr>
      </p:pic>
      <p:pic>
        <p:nvPicPr>
          <p:cNvPr id="251" name="Picture 4" descr=""/>
          <p:cNvPicPr/>
          <p:nvPr/>
        </p:nvPicPr>
        <p:blipFill>
          <a:blip r:embed="rId4"/>
          <a:stretch/>
        </p:blipFill>
        <p:spPr>
          <a:xfrm>
            <a:off x="551520" y="3892320"/>
            <a:ext cx="3605040" cy="241236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1920600" y="6305040"/>
            <a:ext cx="26683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Much more direct path!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846320" y="2377440"/>
            <a:ext cx="917280" cy="369000"/>
          </a:xfrm>
          <a:prstGeom prst="rect">
            <a:avLst/>
          </a:prstGeom>
          <a:blipFill>
            <a:blip r:embed="rId5"/>
            <a:stretch>
              <a:fillRect l="-5274" t="-8169" r="0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806360" y="2843640"/>
            <a:ext cx="922680" cy="369000"/>
          </a:xfrm>
          <a:prstGeom prst="rect">
            <a:avLst/>
          </a:prstGeom>
          <a:blipFill>
            <a:blip r:embed="rId6"/>
            <a:stretch>
              <a:fillRect l="-5241" t="-8169" r="0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6" dur="indefinite" restart="never" nodeType="tmRoot">
          <p:childTnLst>
            <p:seq>
              <p:cTn id="167" dur="indefinite" nodeType="mainSeq">
                <p:childTnLst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7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8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1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179640" y="332640"/>
            <a:ext cx="7992360" cy="1180800"/>
          </a:xfrm>
          <a:prstGeom prst="rect">
            <a:avLst/>
          </a:prstGeom>
          <a:ln>
            <a:noFill/>
          </a:ln>
        </p:spPr>
      </p:pic>
      <p:pic>
        <p:nvPicPr>
          <p:cNvPr id="256" name="Picture 3" descr=""/>
          <p:cNvPicPr/>
          <p:nvPr/>
        </p:nvPicPr>
        <p:blipFill>
          <a:blip r:embed="rId2"/>
          <a:stretch/>
        </p:blipFill>
        <p:spPr>
          <a:xfrm>
            <a:off x="474840" y="1917000"/>
            <a:ext cx="4016520" cy="3051000"/>
          </a:xfrm>
          <a:prstGeom prst="rect">
            <a:avLst/>
          </a:prstGeom>
          <a:ln>
            <a:noFill/>
          </a:ln>
        </p:spPr>
      </p:pic>
      <p:pic>
        <p:nvPicPr>
          <p:cNvPr id="257" name="Picture 4" descr=""/>
          <p:cNvPicPr/>
          <p:nvPr/>
        </p:nvPicPr>
        <p:blipFill>
          <a:blip r:embed="rId3"/>
          <a:stretch/>
        </p:blipFill>
        <p:spPr>
          <a:xfrm>
            <a:off x="5148000" y="2295360"/>
            <a:ext cx="2898000" cy="185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5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 descr=""/>
          <p:cNvPicPr/>
          <p:nvPr/>
        </p:nvPicPr>
        <p:blipFill>
          <a:blip r:embed="rId1"/>
          <a:stretch/>
        </p:blipFill>
        <p:spPr>
          <a:xfrm>
            <a:off x="323640" y="188640"/>
            <a:ext cx="7832880" cy="2952360"/>
          </a:xfrm>
          <a:prstGeom prst="rect">
            <a:avLst/>
          </a:prstGeom>
          <a:ln>
            <a:noFill/>
          </a:ln>
        </p:spPr>
      </p:pic>
      <p:sp>
        <p:nvSpPr>
          <p:cNvPr id="259" name="CustomShape 1"/>
          <p:cNvSpPr/>
          <p:nvPr/>
        </p:nvSpPr>
        <p:spPr>
          <a:xfrm>
            <a:off x="899640" y="3221280"/>
            <a:ext cx="1623960" cy="61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899640" y="3221280"/>
            <a:ext cx="1623960" cy="611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498920" y="3187080"/>
            <a:ext cx="2476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Where  - avg value of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2743200" y="3926160"/>
            <a:ext cx="5930640" cy="645840"/>
          </a:xfrm>
          <a:prstGeom prst="rect">
            <a:avLst/>
          </a:prstGeom>
          <a:blipFill>
            <a:blip r:embed="rId3"/>
            <a:stretch>
              <a:fillRect l="-920" t="-4684" r="0" b="-468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899640" y="4077000"/>
            <a:ext cx="1689120" cy="61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"/>
          <p:cNvSpPr/>
          <p:nvPr/>
        </p:nvSpPr>
        <p:spPr>
          <a:xfrm>
            <a:off x="899640" y="4077000"/>
            <a:ext cx="1689120" cy="6116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3116160" y="421632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Plan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67" name="Picture 2" descr=""/>
          <p:cNvPicPr/>
          <p:nvPr/>
        </p:nvPicPr>
        <p:blipFill>
          <a:blip r:embed="rId1"/>
          <a:stretch/>
        </p:blipFill>
        <p:spPr>
          <a:xfrm>
            <a:off x="755640" y="1628640"/>
            <a:ext cx="716184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9" dur="indefinite" restart="never" nodeType="tmRoot">
          <p:childTnLst>
            <p:seq>
              <p:cTn id="2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3" descr=""/>
          <p:cNvPicPr/>
          <p:nvPr/>
        </p:nvPicPr>
        <p:blipFill>
          <a:blip r:embed="rId1"/>
          <a:stretch/>
        </p:blipFill>
        <p:spPr>
          <a:xfrm>
            <a:off x="395640" y="260640"/>
            <a:ext cx="7344000" cy="5040360"/>
          </a:xfrm>
          <a:prstGeom prst="rect">
            <a:avLst/>
          </a:prstGeom>
          <a:ln>
            <a:noFill/>
          </a:ln>
        </p:spPr>
      </p:pic>
      <p:pic>
        <p:nvPicPr>
          <p:cNvPr id="269" name="Picture 4" descr=""/>
          <p:cNvPicPr/>
          <p:nvPr/>
        </p:nvPicPr>
        <p:blipFill>
          <a:blip r:embed="rId2"/>
          <a:stretch/>
        </p:blipFill>
        <p:spPr>
          <a:xfrm>
            <a:off x="683640" y="1196640"/>
            <a:ext cx="4339440" cy="4248000"/>
          </a:xfrm>
          <a:prstGeom prst="rect">
            <a:avLst/>
          </a:prstGeom>
          <a:ln>
            <a:noFill/>
          </a:ln>
        </p:spPr>
      </p:pic>
      <p:sp>
        <p:nvSpPr>
          <p:cNvPr id="270" name="CustomShape 1"/>
          <p:cNvSpPr/>
          <p:nvPr/>
        </p:nvSpPr>
        <p:spPr>
          <a:xfrm>
            <a:off x="4222800" y="1772640"/>
            <a:ext cx="39391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Plot each J(θ) through the iteration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212000" y="2493000"/>
            <a:ext cx="3816000" cy="11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After 100 iterations we get some value of θ. So we plot the value of J(θ). The same for 200, 300,… iterations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1979640" y="3573000"/>
            <a:ext cx="71640" cy="45360"/>
          </a:xfrm>
          <a:prstGeom prst="ellipse">
            <a:avLst/>
          </a:prstGeom>
          <a:solidFill>
            <a:srgbClr val="b32c16"/>
          </a:solidFill>
          <a:ln w="25560">
            <a:solidFill>
              <a:srgbClr val="84201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2771640" y="4031280"/>
            <a:ext cx="71640" cy="45360"/>
          </a:xfrm>
          <a:prstGeom prst="ellipse">
            <a:avLst/>
          </a:prstGeom>
          <a:solidFill>
            <a:srgbClr val="b32c16"/>
          </a:solidFill>
          <a:ln w="25560">
            <a:solidFill>
              <a:srgbClr val="84201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3636000" y="4149000"/>
            <a:ext cx="71640" cy="45360"/>
          </a:xfrm>
          <a:prstGeom prst="ellipse">
            <a:avLst/>
          </a:prstGeom>
          <a:solidFill>
            <a:srgbClr val="b32c16"/>
          </a:solidFill>
          <a:ln w="25560">
            <a:solidFill>
              <a:srgbClr val="84201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6"/>
          <p:cNvSpPr/>
          <p:nvPr/>
        </p:nvSpPr>
        <p:spPr>
          <a:xfrm>
            <a:off x="4500000" y="4149000"/>
            <a:ext cx="71640" cy="45360"/>
          </a:xfrm>
          <a:prstGeom prst="ellipse">
            <a:avLst/>
          </a:prstGeom>
          <a:solidFill>
            <a:srgbClr val="b32c16"/>
          </a:solidFill>
          <a:ln w="25560">
            <a:solidFill>
              <a:srgbClr val="84201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"/>
          <p:cNvSpPr/>
          <p:nvPr/>
        </p:nvSpPr>
        <p:spPr>
          <a:xfrm>
            <a:off x="414360" y="5314320"/>
            <a:ext cx="7632000" cy="639000"/>
          </a:xfrm>
          <a:prstGeom prst="rect">
            <a:avLst/>
          </a:prstGeom>
          <a:solidFill>
            <a:srgbClr val="b32c16"/>
          </a:solidFill>
          <a:ln w="25560">
            <a:solidFill>
              <a:srgbClr val="84201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So the Gradient Descent is working properly, if J(θ) is decreasing after each iteration!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3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3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3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2" descr=""/>
          <p:cNvPicPr/>
          <p:nvPr/>
        </p:nvPicPr>
        <p:blipFill>
          <a:blip r:embed="rId1"/>
          <a:stretch/>
        </p:blipFill>
        <p:spPr>
          <a:xfrm>
            <a:off x="1619640" y="2061000"/>
            <a:ext cx="4284720" cy="345672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467640" y="1124640"/>
            <a:ext cx="8353080" cy="63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b32c1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 different learning algorithms the convergence of Gradient Descent could be different!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Another way to test convergence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45" dur="indefinite" restart="never" nodeType="tmRoot">
          <p:childTnLst>
            <p:seq>
              <p:cTn id="2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2" descr=""/>
          <p:cNvPicPr/>
          <p:nvPr/>
        </p:nvPicPr>
        <p:blipFill>
          <a:blip r:embed="rId1"/>
          <a:stretch/>
        </p:blipFill>
        <p:spPr>
          <a:xfrm>
            <a:off x="539640" y="404640"/>
            <a:ext cx="7967880" cy="2592000"/>
          </a:xfrm>
          <a:prstGeom prst="rect">
            <a:avLst/>
          </a:prstGeom>
          <a:ln>
            <a:noFill/>
          </a:ln>
        </p:spPr>
      </p:pic>
      <p:pic>
        <p:nvPicPr>
          <p:cNvPr id="281" name="Picture 3" descr=""/>
          <p:cNvPicPr/>
          <p:nvPr/>
        </p:nvPicPr>
        <p:blipFill>
          <a:blip r:embed="rId2"/>
          <a:stretch/>
        </p:blipFill>
        <p:spPr>
          <a:xfrm>
            <a:off x="899640" y="972000"/>
            <a:ext cx="7200360" cy="1823040"/>
          </a:xfrm>
          <a:prstGeom prst="rect">
            <a:avLst/>
          </a:prstGeom>
          <a:ln>
            <a:noFill/>
          </a:ln>
        </p:spPr>
      </p:pic>
      <p:pic>
        <p:nvPicPr>
          <p:cNvPr id="282" name="Picture 4" descr=""/>
          <p:cNvPicPr/>
          <p:nvPr/>
        </p:nvPicPr>
        <p:blipFill>
          <a:blip r:embed="rId3"/>
          <a:stretch/>
        </p:blipFill>
        <p:spPr>
          <a:xfrm>
            <a:off x="1043640" y="3645000"/>
            <a:ext cx="2685600" cy="1685520"/>
          </a:xfrm>
          <a:prstGeom prst="rect">
            <a:avLst/>
          </a:prstGeom>
          <a:ln>
            <a:noFill/>
          </a:ln>
        </p:spPr>
      </p:pic>
      <p:sp>
        <p:nvSpPr>
          <p:cNvPr id="283" name="CustomShape 1"/>
          <p:cNvSpPr/>
          <p:nvPr/>
        </p:nvSpPr>
        <p:spPr>
          <a:xfrm>
            <a:off x="740880" y="2989440"/>
            <a:ext cx="751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Usually using too big alpha causes overshooting the global minimum!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4" name="Picture 5" descr=""/>
          <p:cNvPicPr/>
          <p:nvPr/>
        </p:nvPicPr>
        <p:blipFill>
          <a:blip r:embed="rId4"/>
          <a:stretch/>
        </p:blipFill>
        <p:spPr>
          <a:xfrm>
            <a:off x="4155840" y="3861000"/>
            <a:ext cx="4115880" cy="158364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 rot="10800000">
            <a:off x="8272440" y="3933000"/>
            <a:ext cx="2057760" cy="2049120"/>
          </a:xfrm>
          <a:prstGeom prst="curvedConnector3">
            <a:avLst>
              <a:gd name="adj1" fmla="val 50000"/>
            </a:avLst>
          </a:pr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Picture 6" descr=""/>
          <p:cNvPicPr/>
          <p:nvPr/>
        </p:nvPicPr>
        <p:blipFill>
          <a:blip r:embed="rId5"/>
          <a:stretch/>
        </p:blipFill>
        <p:spPr>
          <a:xfrm>
            <a:off x="539640" y="5733360"/>
            <a:ext cx="7560360" cy="84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2" descr=""/>
          <p:cNvPicPr/>
          <p:nvPr/>
        </p:nvPicPr>
        <p:blipFill>
          <a:blip r:embed="rId1"/>
          <a:stretch/>
        </p:blipFill>
        <p:spPr>
          <a:xfrm>
            <a:off x="539640" y="709560"/>
            <a:ext cx="7883640" cy="3888000"/>
          </a:xfrm>
          <a:prstGeom prst="rect">
            <a:avLst/>
          </a:prstGeom>
          <a:ln>
            <a:noFill/>
          </a:ln>
        </p:spPr>
      </p:pic>
      <p:pic>
        <p:nvPicPr>
          <p:cNvPr id="288" name="Picture 3" descr=""/>
          <p:cNvPicPr/>
          <p:nvPr/>
        </p:nvPicPr>
        <p:blipFill>
          <a:blip r:embed="rId2"/>
          <a:stretch/>
        </p:blipFill>
        <p:spPr>
          <a:xfrm>
            <a:off x="1475640" y="4797000"/>
            <a:ext cx="6520680" cy="5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9" dur="indefinite" restart="never" nodeType="tmRoot">
          <p:childTnLst>
            <p:seq>
              <p:cTn id="2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Features  and  </a:t>
            </a: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polynomial  regression  </a:t>
            </a: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90" name="Picture 2" descr=""/>
          <p:cNvPicPr/>
          <p:nvPr/>
        </p:nvPicPr>
        <p:blipFill>
          <a:blip r:embed="rId1"/>
          <a:stretch/>
        </p:blipFill>
        <p:spPr>
          <a:xfrm>
            <a:off x="395640" y="1340640"/>
            <a:ext cx="7632360" cy="2599560"/>
          </a:xfrm>
          <a:prstGeom prst="rect">
            <a:avLst/>
          </a:prstGeom>
          <a:ln>
            <a:noFill/>
          </a:ln>
        </p:spPr>
      </p:pic>
      <p:sp>
        <p:nvSpPr>
          <p:cNvPr id="291" name="CustomShape 2"/>
          <p:cNvSpPr/>
          <p:nvPr/>
        </p:nvSpPr>
        <p:spPr>
          <a:xfrm>
            <a:off x="3132000" y="2493000"/>
            <a:ext cx="280800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 flipV="1">
            <a:off x="5436000" y="1987560"/>
            <a:ext cx="5054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>
            <a:off x="2916360" y="2502000"/>
            <a:ext cx="430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4714200" y="1700640"/>
            <a:ext cx="430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568800" y="3460680"/>
            <a:ext cx="3363120" cy="1477080"/>
          </a:xfrm>
          <a:prstGeom prst="rect">
            <a:avLst/>
          </a:prstGeom>
          <a:blipFill>
            <a:blip r:embed="rId2"/>
            <a:stretch>
              <a:fillRect l="-1447" t="-2044" r="-534" b="-535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2780640" y="5229360"/>
            <a:ext cx="155124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Better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 flipH="1" flipV="1">
            <a:off x="2770200" y="5011560"/>
            <a:ext cx="57780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9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0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2" descr=""/>
          <p:cNvPicPr/>
          <p:nvPr/>
        </p:nvPicPr>
        <p:blipFill>
          <a:blip r:embed="rId1"/>
          <a:stretch/>
        </p:blipFill>
        <p:spPr>
          <a:xfrm>
            <a:off x="467640" y="548640"/>
            <a:ext cx="4526640" cy="2736000"/>
          </a:xfrm>
          <a:prstGeom prst="rect">
            <a:avLst/>
          </a:prstGeom>
          <a:ln>
            <a:noFill/>
          </a:ln>
        </p:spPr>
      </p:pic>
      <p:pic>
        <p:nvPicPr>
          <p:cNvPr id="299" name="Picture 3" descr=""/>
          <p:cNvPicPr/>
          <p:nvPr/>
        </p:nvPicPr>
        <p:blipFill>
          <a:blip r:embed="rId2"/>
          <a:stretch/>
        </p:blipFill>
        <p:spPr>
          <a:xfrm>
            <a:off x="507240" y="599400"/>
            <a:ext cx="6656400" cy="2634480"/>
          </a:xfrm>
          <a:prstGeom prst="rect">
            <a:avLst/>
          </a:prstGeom>
          <a:ln>
            <a:noFill/>
          </a:ln>
        </p:spPr>
      </p:pic>
      <p:sp>
        <p:nvSpPr>
          <p:cNvPr id="300" name="CustomShape 1"/>
          <p:cNvSpPr/>
          <p:nvPr/>
        </p:nvSpPr>
        <p:spPr>
          <a:xfrm>
            <a:off x="4089960" y="1657440"/>
            <a:ext cx="4618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Quadratic function.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But actually it does not make sense…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Because it eventually it should decrease ;(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81680" y="3234240"/>
            <a:ext cx="111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MAY 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Picture 4" descr=""/>
          <p:cNvPicPr/>
          <p:nvPr/>
        </p:nvPicPr>
        <p:blipFill>
          <a:blip r:embed="rId3"/>
          <a:stretch/>
        </p:blipFill>
        <p:spPr>
          <a:xfrm>
            <a:off x="839520" y="3632760"/>
            <a:ext cx="7649640" cy="257220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5803920" y="5445360"/>
            <a:ext cx="182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Cubic function?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8" dur="indefinite" restart="never" nodeType="tmRoot">
          <p:childTnLst>
            <p:seq>
              <p:cTn id="319" dur="indefinite" nodeType="mainSeq">
                <p:childTnLst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2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2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3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Couple of words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51640" y="1556640"/>
            <a:ext cx="806436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goal in any data analysis is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 extract from raw information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accurate estimation.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One of the most important and common question concerning if there is statistical relationship between a response variable (Y) and explanatory variables (Xi).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 option to answer this question is to employ regression analysis in order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 </a:t>
            </a:r>
            <a:r>
              <a:rPr b="0" i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model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its relationship.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There are various types of regression analysis.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type of the regression model depends on the type of the distribution of Y;  if it is continuous and approximately normal we use linear regression model; if dichotomous we use logistic regression; 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By modeling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we try to predict the outcome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(Y)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based on values of a set of predictor variables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(Xi).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These methods allow us to assess the impact of multiple variables (covariates and factors) in the same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2" descr=""/>
          <p:cNvPicPr/>
          <p:nvPr/>
        </p:nvPicPr>
        <p:blipFill>
          <a:blip r:embed="rId1"/>
          <a:stretch/>
        </p:blipFill>
        <p:spPr>
          <a:xfrm>
            <a:off x="323640" y="260640"/>
            <a:ext cx="8136720" cy="4350960"/>
          </a:xfrm>
          <a:prstGeom prst="rect">
            <a:avLst/>
          </a:prstGeom>
          <a:ln>
            <a:noFill/>
          </a:ln>
        </p:spPr>
      </p:pic>
      <p:sp>
        <p:nvSpPr>
          <p:cNvPr id="305" name="CustomShape 1"/>
          <p:cNvSpPr/>
          <p:nvPr/>
        </p:nvSpPr>
        <p:spPr>
          <a:xfrm>
            <a:off x="854280" y="4941000"/>
            <a:ext cx="5787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Here feature scaling become increasingly important!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Because: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Picture 3" descr=""/>
          <p:cNvPicPr/>
          <p:nvPr/>
        </p:nvPicPr>
        <p:blipFill>
          <a:blip r:embed="rId2"/>
          <a:stretch/>
        </p:blipFill>
        <p:spPr>
          <a:xfrm>
            <a:off x="2023560" y="5373360"/>
            <a:ext cx="2371320" cy="118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8" dur="indefinite" restart="never" nodeType="tmRoot">
          <p:childTnLst>
            <p:seq>
              <p:cTn id="339" dur="indefinite" nodeType="mainSeq">
                <p:childTnLst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2" descr=""/>
          <p:cNvPicPr/>
          <p:nvPr/>
        </p:nvPicPr>
        <p:blipFill>
          <a:blip r:embed="rId1"/>
          <a:stretch/>
        </p:blipFill>
        <p:spPr>
          <a:xfrm>
            <a:off x="323640" y="404640"/>
            <a:ext cx="6766200" cy="3873240"/>
          </a:xfrm>
          <a:prstGeom prst="rect">
            <a:avLst/>
          </a:prstGeom>
          <a:ln>
            <a:noFill/>
          </a:ln>
        </p:spPr>
      </p:pic>
      <p:sp>
        <p:nvSpPr>
          <p:cNvPr id="308" name="CustomShape 1"/>
          <p:cNvSpPr/>
          <p:nvPr/>
        </p:nvSpPr>
        <p:spPr>
          <a:xfrm>
            <a:off x="403200" y="3861000"/>
            <a:ext cx="18727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Not very good…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 flipV="1">
            <a:off x="2284200" y="3861000"/>
            <a:ext cx="48708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10" name="Picture 3" descr=""/>
          <p:cNvPicPr/>
          <p:nvPr/>
        </p:nvPicPr>
        <p:blipFill>
          <a:blip r:embed="rId2"/>
          <a:stretch/>
        </p:blipFill>
        <p:spPr>
          <a:xfrm>
            <a:off x="2497680" y="4509000"/>
            <a:ext cx="4717080" cy="64764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338040" y="5238720"/>
            <a:ext cx="295920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Another reasonable choice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 flipV="1">
            <a:off x="2212200" y="5004000"/>
            <a:ext cx="48708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3015360" y="717840"/>
            <a:ext cx="4277880" cy="1937880"/>
          </a:xfrm>
          <a:custGeom>
            <a:avLst/>
            <a:gdLst/>
            <a:ahLst/>
            <a:rect l="l" t="t" r="r" b="b"/>
            <a:pathLst>
              <a:path w="4278086" h="1938188">
                <a:moveTo>
                  <a:pt x="0" y="1938188"/>
                </a:moveTo>
                <a:cubicBezTo>
                  <a:pt x="5241" y="1885777"/>
                  <a:pt x="7533" y="1827110"/>
                  <a:pt x="21771" y="1774903"/>
                </a:cubicBezTo>
                <a:cubicBezTo>
                  <a:pt x="55471" y="1651337"/>
                  <a:pt x="26372" y="1754815"/>
                  <a:pt x="65314" y="1676931"/>
                </a:cubicBezTo>
                <a:cubicBezTo>
                  <a:pt x="70446" y="1666668"/>
                  <a:pt x="71068" y="1654537"/>
                  <a:pt x="76200" y="1644274"/>
                </a:cubicBezTo>
                <a:cubicBezTo>
                  <a:pt x="82051" y="1632572"/>
                  <a:pt x="92120" y="1623319"/>
                  <a:pt x="97971" y="1611617"/>
                </a:cubicBezTo>
                <a:cubicBezTo>
                  <a:pt x="103103" y="1601354"/>
                  <a:pt x="103725" y="1589223"/>
                  <a:pt x="108857" y="1578960"/>
                </a:cubicBezTo>
                <a:cubicBezTo>
                  <a:pt x="163521" y="1469632"/>
                  <a:pt x="95142" y="1636358"/>
                  <a:pt x="152400" y="1502760"/>
                </a:cubicBezTo>
                <a:cubicBezTo>
                  <a:pt x="156920" y="1492213"/>
                  <a:pt x="157382" y="1479942"/>
                  <a:pt x="163286" y="1470103"/>
                </a:cubicBezTo>
                <a:cubicBezTo>
                  <a:pt x="168566" y="1461302"/>
                  <a:pt x="178899" y="1456542"/>
                  <a:pt x="185057" y="1448331"/>
                </a:cubicBezTo>
                <a:cubicBezTo>
                  <a:pt x="200756" y="1427398"/>
                  <a:pt x="214086" y="1404788"/>
                  <a:pt x="228600" y="1383017"/>
                </a:cubicBezTo>
                <a:lnTo>
                  <a:pt x="250371" y="1350360"/>
                </a:lnTo>
                <a:cubicBezTo>
                  <a:pt x="257628" y="1339474"/>
                  <a:pt x="266292" y="1329405"/>
                  <a:pt x="272143" y="1317703"/>
                </a:cubicBezTo>
                <a:cubicBezTo>
                  <a:pt x="279400" y="1303189"/>
                  <a:pt x="285863" y="1288249"/>
                  <a:pt x="293914" y="1274160"/>
                </a:cubicBezTo>
                <a:cubicBezTo>
                  <a:pt x="327417" y="1215531"/>
                  <a:pt x="301699" y="1264430"/>
                  <a:pt x="337457" y="1219731"/>
                </a:cubicBezTo>
                <a:cubicBezTo>
                  <a:pt x="345630" y="1209515"/>
                  <a:pt x="351055" y="1197290"/>
                  <a:pt x="359228" y="1187074"/>
                </a:cubicBezTo>
                <a:cubicBezTo>
                  <a:pt x="365639" y="1179060"/>
                  <a:pt x="374589" y="1173317"/>
                  <a:pt x="381000" y="1165303"/>
                </a:cubicBezTo>
                <a:cubicBezTo>
                  <a:pt x="389173" y="1155087"/>
                  <a:pt x="394156" y="1142491"/>
                  <a:pt x="402771" y="1132645"/>
                </a:cubicBezTo>
                <a:cubicBezTo>
                  <a:pt x="419667" y="1113335"/>
                  <a:pt x="439057" y="1096360"/>
                  <a:pt x="457200" y="1078217"/>
                </a:cubicBezTo>
                <a:lnTo>
                  <a:pt x="500743" y="1034674"/>
                </a:lnTo>
                <a:cubicBezTo>
                  <a:pt x="511629" y="1023788"/>
                  <a:pt x="520591" y="1010556"/>
                  <a:pt x="533400" y="1002017"/>
                </a:cubicBezTo>
                <a:cubicBezTo>
                  <a:pt x="555171" y="987503"/>
                  <a:pt x="580212" y="976976"/>
                  <a:pt x="598714" y="958474"/>
                </a:cubicBezTo>
                <a:cubicBezTo>
                  <a:pt x="660758" y="896430"/>
                  <a:pt x="625179" y="926316"/>
                  <a:pt x="707571" y="871388"/>
                </a:cubicBezTo>
                <a:cubicBezTo>
                  <a:pt x="718457" y="864131"/>
                  <a:pt x="727817" y="853754"/>
                  <a:pt x="740228" y="849617"/>
                </a:cubicBezTo>
                <a:cubicBezTo>
                  <a:pt x="908733" y="793448"/>
                  <a:pt x="734697" y="857825"/>
                  <a:pt x="838200" y="806074"/>
                </a:cubicBezTo>
                <a:cubicBezTo>
                  <a:pt x="848463" y="800942"/>
                  <a:pt x="860594" y="800320"/>
                  <a:pt x="870857" y="795188"/>
                </a:cubicBezTo>
                <a:cubicBezTo>
                  <a:pt x="924137" y="768548"/>
                  <a:pt x="884783" y="782022"/>
                  <a:pt x="925286" y="751645"/>
                </a:cubicBezTo>
                <a:cubicBezTo>
                  <a:pt x="946219" y="735946"/>
                  <a:pt x="968829" y="722617"/>
                  <a:pt x="990600" y="708103"/>
                </a:cubicBezTo>
                <a:lnTo>
                  <a:pt x="1055914" y="664560"/>
                </a:lnTo>
                <a:lnTo>
                  <a:pt x="1088571" y="653674"/>
                </a:lnTo>
                <a:cubicBezTo>
                  <a:pt x="1137418" y="604829"/>
                  <a:pt x="1079408" y="656347"/>
                  <a:pt x="1143000" y="621017"/>
                </a:cubicBezTo>
                <a:cubicBezTo>
                  <a:pt x="1165873" y="608310"/>
                  <a:pt x="1189811" y="595976"/>
                  <a:pt x="1208314" y="577474"/>
                </a:cubicBezTo>
                <a:cubicBezTo>
                  <a:pt x="1215571" y="570217"/>
                  <a:pt x="1220906" y="560293"/>
                  <a:pt x="1230086" y="555703"/>
                </a:cubicBezTo>
                <a:cubicBezTo>
                  <a:pt x="1250612" y="545440"/>
                  <a:pt x="1273629" y="541188"/>
                  <a:pt x="1295400" y="533931"/>
                </a:cubicBezTo>
                <a:lnTo>
                  <a:pt x="1360714" y="512160"/>
                </a:lnTo>
                <a:cubicBezTo>
                  <a:pt x="1371600" y="508531"/>
                  <a:pt x="1382239" y="504057"/>
                  <a:pt x="1393371" y="501274"/>
                </a:cubicBezTo>
                <a:cubicBezTo>
                  <a:pt x="1407885" y="497645"/>
                  <a:pt x="1422309" y="493633"/>
                  <a:pt x="1436914" y="490388"/>
                </a:cubicBezTo>
                <a:cubicBezTo>
                  <a:pt x="1454976" y="486374"/>
                  <a:pt x="1473493" y="484371"/>
                  <a:pt x="1491343" y="479503"/>
                </a:cubicBezTo>
                <a:cubicBezTo>
                  <a:pt x="1491351" y="479501"/>
                  <a:pt x="1572981" y="452289"/>
                  <a:pt x="1589314" y="446845"/>
                </a:cubicBezTo>
                <a:cubicBezTo>
                  <a:pt x="1600200" y="443217"/>
                  <a:pt x="1610839" y="438743"/>
                  <a:pt x="1621971" y="435960"/>
                </a:cubicBezTo>
                <a:cubicBezTo>
                  <a:pt x="1636485" y="432331"/>
                  <a:pt x="1651129" y="429184"/>
                  <a:pt x="1665514" y="425074"/>
                </a:cubicBezTo>
                <a:cubicBezTo>
                  <a:pt x="1676547" y="421922"/>
                  <a:pt x="1687101" y="417207"/>
                  <a:pt x="1698171" y="414188"/>
                </a:cubicBezTo>
                <a:cubicBezTo>
                  <a:pt x="1727039" y="406315"/>
                  <a:pt x="1756871" y="401879"/>
                  <a:pt x="1785257" y="392417"/>
                </a:cubicBezTo>
                <a:lnTo>
                  <a:pt x="1915886" y="348874"/>
                </a:lnTo>
                <a:cubicBezTo>
                  <a:pt x="1915891" y="348872"/>
                  <a:pt x="1981194" y="327104"/>
                  <a:pt x="1981200" y="327103"/>
                </a:cubicBezTo>
                <a:cubicBezTo>
                  <a:pt x="2115415" y="312190"/>
                  <a:pt x="2046476" y="319487"/>
                  <a:pt x="2188028" y="305331"/>
                </a:cubicBezTo>
                <a:cubicBezTo>
                  <a:pt x="2262682" y="280446"/>
                  <a:pt x="2170021" y="309833"/>
                  <a:pt x="2275114" y="283560"/>
                </a:cubicBezTo>
                <a:cubicBezTo>
                  <a:pt x="2286246" y="280777"/>
                  <a:pt x="2296639" y="275457"/>
                  <a:pt x="2307771" y="272674"/>
                </a:cubicBezTo>
                <a:cubicBezTo>
                  <a:pt x="2325721" y="268186"/>
                  <a:pt x="2344250" y="266275"/>
                  <a:pt x="2362200" y="261788"/>
                </a:cubicBezTo>
                <a:cubicBezTo>
                  <a:pt x="2447623" y="240433"/>
                  <a:pt x="2319937" y="257796"/>
                  <a:pt x="2471057" y="240017"/>
                </a:cubicBezTo>
                <a:cubicBezTo>
                  <a:pt x="2513961" y="234969"/>
                  <a:pt x="2597154" y="230263"/>
                  <a:pt x="2645228" y="218245"/>
                </a:cubicBezTo>
                <a:cubicBezTo>
                  <a:pt x="2667492" y="212679"/>
                  <a:pt x="2688771" y="203731"/>
                  <a:pt x="2710543" y="196474"/>
                </a:cubicBezTo>
                <a:cubicBezTo>
                  <a:pt x="2721429" y="192845"/>
                  <a:pt x="2733653" y="191953"/>
                  <a:pt x="2743200" y="185588"/>
                </a:cubicBezTo>
                <a:cubicBezTo>
                  <a:pt x="2754086" y="178331"/>
                  <a:pt x="2763902" y="169130"/>
                  <a:pt x="2775857" y="163817"/>
                </a:cubicBezTo>
                <a:cubicBezTo>
                  <a:pt x="2829163" y="140125"/>
                  <a:pt x="2835988" y="145778"/>
                  <a:pt x="2884714" y="131160"/>
                </a:cubicBezTo>
                <a:cubicBezTo>
                  <a:pt x="2906695" y="124566"/>
                  <a:pt x="2928257" y="116645"/>
                  <a:pt x="2950028" y="109388"/>
                </a:cubicBezTo>
                <a:lnTo>
                  <a:pt x="3015343" y="87617"/>
                </a:lnTo>
                <a:cubicBezTo>
                  <a:pt x="3026229" y="83988"/>
                  <a:pt x="3036682" y="78617"/>
                  <a:pt x="3048000" y="76731"/>
                </a:cubicBezTo>
                <a:cubicBezTo>
                  <a:pt x="3142170" y="61035"/>
                  <a:pt x="3091413" y="68582"/>
                  <a:pt x="3200400" y="54960"/>
                </a:cubicBezTo>
                <a:cubicBezTo>
                  <a:pt x="3214914" y="51331"/>
                  <a:pt x="3229156" y="46349"/>
                  <a:pt x="3243943" y="44074"/>
                </a:cubicBezTo>
                <a:cubicBezTo>
                  <a:pt x="3331474" y="30607"/>
                  <a:pt x="3475208" y="24318"/>
                  <a:pt x="3548743" y="22303"/>
                </a:cubicBezTo>
                <a:lnTo>
                  <a:pt x="4136571" y="11417"/>
                </a:lnTo>
                <a:cubicBezTo>
                  <a:pt x="4226940" y="-3645"/>
                  <a:pt x="4179814" y="531"/>
                  <a:pt x="4278086" y="531"/>
                </a:cubicBezTo>
              </a:path>
            </a:pathLst>
          </a:custGeom>
          <a:noFill/>
          <a:ln w="34920">
            <a:solidFill>
              <a:srgbClr val="b32c16"/>
            </a:solidFill>
            <a:round/>
          </a:ln>
          <a:effectLst>
            <a:outerShdw dist="20160" dir="5400000">
              <a:srgbClr val="000000">
                <a:alpha val="42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6383160" y="1196640"/>
            <a:ext cx="224928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Does not goes 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 flipV="1" rot="16200000">
            <a:off x="6516360" y="907560"/>
            <a:ext cx="359640" cy="21564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0" dur="indefinite" restart="never" nodeType="tmRoot">
          <p:childTnLst>
            <p:seq>
              <p:cTn id="351" dur="indefinite" nodeType="mainSeq">
                <p:childTnLst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6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Example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317" name="Picture 2" descr=""/>
          <p:cNvPicPr/>
          <p:nvPr/>
        </p:nvPicPr>
        <p:blipFill>
          <a:blip r:embed="rId1"/>
          <a:stretch/>
        </p:blipFill>
        <p:spPr>
          <a:xfrm>
            <a:off x="323640" y="1700640"/>
            <a:ext cx="5284800" cy="4248000"/>
          </a:xfrm>
          <a:prstGeom prst="rect">
            <a:avLst/>
          </a:prstGeom>
          <a:ln>
            <a:noFill/>
          </a:ln>
        </p:spPr>
      </p:pic>
      <p:pic>
        <p:nvPicPr>
          <p:cNvPr id="318" name="Picture 3" descr=""/>
          <p:cNvPicPr/>
          <p:nvPr/>
        </p:nvPicPr>
        <p:blipFill>
          <a:blip r:embed="rId2"/>
          <a:stretch/>
        </p:blipFill>
        <p:spPr>
          <a:xfrm>
            <a:off x="5076000" y="2133000"/>
            <a:ext cx="3242880" cy="1708920"/>
          </a:xfrm>
          <a:prstGeom prst="rect">
            <a:avLst/>
          </a:prstGeom>
          <a:ln>
            <a:noFill/>
          </a:ln>
        </p:spPr>
      </p:pic>
      <p:pic>
        <p:nvPicPr>
          <p:cNvPr id="319" name="Picture 4" descr=""/>
          <p:cNvPicPr/>
          <p:nvPr/>
        </p:nvPicPr>
        <p:blipFill>
          <a:blip r:embed="rId3"/>
          <a:stretch/>
        </p:blipFill>
        <p:spPr>
          <a:xfrm>
            <a:off x="5059080" y="3861000"/>
            <a:ext cx="2824920" cy="49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8" dur="indefinite" restart="never" nodeType="tmRoot">
          <p:childTnLst>
            <p:seq>
              <p:cTn id="379" dur="indefinite" nodeType="mainSeq">
                <p:childTnLst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611640" y="22770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Computing Parameters Analytically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388" dur="indefinite" restart="never" nodeType="tmRoot">
          <p:childTnLst>
            <p:seq>
              <p:cTn id="3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4464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Normal Equation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11640" y="1326600"/>
            <a:ext cx="8064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normal equation for some linear regression problems, will give us a much better way to solve for the optimal value of the parameters theta.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Picture 2" descr=""/>
          <p:cNvPicPr/>
          <p:nvPr/>
        </p:nvPicPr>
        <p:blipFill>
          <a:blip r:embed="rId1"/>
          <a:stretch/>
        </p:blipFill>
        <p:spPr>
          <a:xfrm>
            <a:off x="982800" y="2694960"/>
            <a:ext cx="6000480" cy="2076120"/>
          </a:xfrm>
          <a:prstGeom prst="rect">
            <a:avLst/>
          </a:prstGeom>
          <a:ln>
            <a:noFill/>
          </a:ln>
        </p:spPr>
      </p:pic>
      <p:sp>
        <p:nvSpPr>
          <p:cNvPr id="324" name="CustomShape 3"/>
          <p:cNvSpPr/>
          <p:nvPr/>
        </p:nvSpPr>
        <p:spPr>
          <a:xfrm>
            <a:off x="1010160" y="2190960"/>
            <a:ext cx="6098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Algorithm for the linear regression is Gradient Descent.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249120" y="4855320"/>
            <a:ext cx="8354880" cy="63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Gradient Descent in order to converge to global minimum we do an iterative steps.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 flipH="1" flipV="1">
            <a:off x="5220000" y="4205520"/>
            <a:ext cx="165600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6"/>
          <p:cNvSpPr/>
          <p:nvPr/>
        </p:nvSpPr>
        <p:spPr>
          <a:xfrm>
            <a:off x="4428000" y="3486960"/>
            <a:ext cx="82080" cy="24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7"/>
          <p:cNvSpPr/>
          <p:nvPr/>
        </p:nvSpPr>
        <p:spPr>
          <a:xfrm>
            <a:off x="4561560" y="3745080"/>
            <a:ext cx="154080" cy="31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"/>
          <p:cNvSpPr/>
          <p:nvPr/>
        </p:nvSpPr>
        <p:spPr>
          <a:xfrm>
            <a:off x="4777560" y="4062960"/>
            <a:ext cx="226080" cy="1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Picture 3" descr=""/>
          <p:cNvPicPr/>
          <p:nvPr/>
        </p:nvPicPr>
        <p:blipFill>
          <a:blip r:embed="rId2"/>
          <a:stretch/>
        </p:blipFill>
        <p:spPr>
          <a:xfrm>
            <a:off x="1594080" y="5519160"/>
            <a:ext cx="5065920" cy="919800"/>
          </a:xfrm>
          <a:prstGeom prst="rect">
            <a:avLst/>
          </a:prstGeom>
          <a:ln>
            <a:noFill/>
          </a:ln>
          <a:effectLst>
            <a:outerShdw dist="139498" dir="270000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390" dur="indefinite" restart="never" nodeType="tmRoot">
          <p:childTnLst>
            <p:seq>
              <p:cTn id="391" dur="indefinite" nodeType="mainSeq">
                <p:childTnLst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0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0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1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1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1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Some Intuition of Normal Equation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332" name="Picture 2" descr=""/>
          <p:cNvPicPr/>
          <p:nvPr/>
        </p:nvPicPr>
        <p:blipFill>
          <a:blip r:embed="rId1"/>
          <a:stretch/>
        </p:blipFill>
        <p:spPr>
          <a:xfrm>
            <a:off x="539640" y="1628640"/>
            <a:ext cx="7848360" cy="2135880"/>
          </a:xfrm>
          <a:prstGeom prst="rect">
            <a:avLst/>
          </a:prstGeom>
          <a:ln>
            <a:noFill/>
          </a:ln>
        </p:spPr>
      </p:pic>
      <p:sp>
        <p:nvSpPr>
          <p:cNvPr id="333" name="CustomShape 2"/>
          <p:cNvSpPr/>
          <p:nvPr/>
        </p:nvSpPr>
        <p:spPr>
          <a:xfrm>
            <a:off x="604080" y="2696760"/>
            <a:ext cx="4836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How do you minimize a quadratic function?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839880" y="3213000"/>
            <a:ext cx="285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From Calculus we know: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3796200" y="3151800"/>
            <a:ext cx="148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 = …….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3679560" y="3151800"/>
            <a:ext cx="1721880" cy="491040"/>
          </a:xfrm>
          <a:prstGeom prst="rect">
            <a:avLst/>
          </a:prstGeom>
          <a:blipFill>
            <a:blip r:embed="rId2"/>
            <a:stretch>
              <a:fillRect l="0" t="0" r="-2111" b="-493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7" name="Picture 3" descr=""/>
          <p:cNvPicPr/>
          <p:nvPr/>
        </p:nvPicPr>
        <p:blipFill>
          <a:blip r:embed="rId3"/>
          <a:stretch/>
        </p:blipFill>
        <p:spPr>
          <a:xfrm>
            <a:off x="782640" y="4642200"/>
            <a:ext cx="7173360" cy="1825200"/>
          </a:xfrm>
          <a:prstGeom prst="rect">
            <a:avLst/>
          </a:prstGeom>
          <a:ln>
            <a:noFill/>
          </a:ln>
        </p:spPr>
      </p:pic>
      <p:sp>
        <p:nvSpPr>
          <p:cNvPr id="338" name="CustomShape 6"/>
          <p:cNvSpPr/>
          <p:nvPr/>
        </p:nvSpPr>
        <p:spPr>
          <a:xfrm>
            <a:off x="3506040" y="1403640"/>
            <a:ext cx="2797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Theta is just a row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7"/>
          <p:cNvSpPr/>
          <p:nvPr/>
        </p:nvSpPr>
        <p:spPr>
          <a:xfrm flipH="1">
            <a:off x="3490560" y="1772640"/>
            <a:ext cx="359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8"/>
          <p:cNvSpPr/>
          <p:nvPr/>
        </p:nvSpPr>
        <p:spPr>
          <a:xfrm>
            <a:off x="750960" y="4005000"/>
            <a:ext cx="7651440" cy="63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What if theta is no longer just a real number, but, instead, is this  n+1-dimensional parameter vector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9"/>
          <p:cNvSpPr/>
          <p:nvPr/>
        </p:nvSpPr>
        <p:spPr>
          <a:xfrm flipH="1">
            <a:off x="1762200" y="4651560"/>
            <a:ext cx="575640" cy="21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22" dur="indefinite" restart="never" nodeType="tmRoot">
          <p:childTnLst>
            <p:seq>
              <p:cTn id="423" dur="indefinite" nodeType="mainSeq">
                <p:childTnLst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3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449" dur="2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5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2" descr=""/>
          <p:cNvPicPr/>
          <p:nvPr/>
        </p:nvPicPr>
        <p:blipFill>
          <a:blip r:embed="rId1"/>
          <a:stretch/>
        </p:blipFill>
        <p:spPr>
          <a:xfrm>
            <a:off x="323640" y="404640"/>
            <a:ext cx="8136720" cy="2740680"/>
          </a:xfrm>
          <a:prstGeom prst="rect">
            <a:avLst/>
          </a:prstGeom>
          <a:ln>
            <a:noFill/>
          </a:ln>
        </p:spPr>
      </p:pic>
      <p:pic>
        <p:nvPicPr>
          <p:cNvPr id="343" name="Picture 3" descr=""/>
          <p:cNvPicPr/>
          <p:nvPr/>
        </p:nvPicPr>
        <p:blipFill>
          <a:blip r:embed="rId2"/>
          <a:stretch/>
        </p:blipFill>
        <p:spPr>
          <a:xfrm>
            <a:off x="965520" y="1089000"/>
            <a:ext cx="941760" cy="1763640"/>
          </a:xfrm>
          <a:prstGeom prst="rect">
            <a:avLst/>
          </a:prstGeom>
          <a:ln>
            <a:noFill/>
          </a:ln>
        </p:spPr>
      </p:pic>
      <p:sp>
        <p:nvSpPr>
          <p:cNvPr id="344" name="CustomShape 1"/>
          <p:cNvSpPr/>
          <p:nvPr/>
        </p:nvSpPr>
        <p:spPr>
          <a:xfrm>
            <a:off x="472320" y="1089000"/>
            <a:ext cx="60768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1085040" y="1458360"/>
            <a:ext cx="246240" cy="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46" name="Picture 4" descr=""/>
          <p:cNvPicPr/>
          <p:nvPr/>
        </p:nvPicPr>
        <p:blipFill>
          <a:blip r:embed="rId3"/>
          <a:stretch/>
        </p:blipFill>
        <p:spPr>
          <a:xfrm>
            <a:off x="2195640" y="3069000"/>
            <a:ext cx="3312000" cy="1636560"/>
          </a:xfrm>
          <a:prstGeom prst="rect">
            <a:avLst/>
          </a:prstGeom>
          <a:ln>
            <a:noFill/>
          </a:ln>
        </p:spPr>
      </p:pic>
      <p:sp>
        <p:nvSpPr>
          <p:cNvPr id="347" name="CustomShape 3"/>
          <p:cNvSpPr/>
          <p:nvPr/>
        </p:nvSpPr>
        <p:spPr>
          <a:xfrm rot="16200000">
            <a:off x="3808080" y="325440"/>
            <a:ext cx="179640" cy="5235480"/>
          </a:xfrm>
          <a:prstGeom prst="lef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ff6a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Picture 5" descr=""/>
          <p:cNvPicPr/>
          <p:nvPr/>
        </p:nvPicPr>
        <p:blipFill>
          <a:blip r:embed="rId4"/>
          <a:stretch/>
        </p:blipFill>
        <p:spPr>
          <a:xfrm>
            <a:off x="6444360" y="3004200"/>
            <a:ext cx="1550520" cy="1713960"/>
          </a:xfrm>
          <a:prstGeom prst="rect">
            <a:avLst/>
          </a:prstGeom>
          <a:ln>
            <a:noFill/>
          </a:ln>
        </p:spPr>
      </p:pic>
      <p:sp>
        <p:nvSpPr>
          <p:cNvPr id="349" name="CustomShape 4"/>
          <p:cNvSpPr/>
          <p:nvPr/>
        </p:nvSpPr>
        <p:spPr>
          <a:xfrm>
            <a:off x="7400880" y="2943000"/>
            <a:ext cx="12312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5"/>
          <p:cNvSpPr/>
          <p:nvPr/>
        </p:nvSpPr>
        <p:spPr>
          <a:xfrm>
            <a:off x="3569400" y="4509000"/>
            <a:ext cx="119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(m x n+1)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6078960" y="4533840"/>
            <a:ext cx="264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 – dimensional vector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2" name="Picture 6" descr=""/>
          <p:cNvPicPr/>
          <p:nvPr/>
        </p:nvPicPr>
        <p:blipFill>
          <a:blip r:embed="rId5"/>
          <a:stretch/>
        </p:blipFill>
        <p:spPr>
          <a:xfrm>
            <a:off x="3462120" y="5208480"/>
            <a:ext cx="2981880" cy="757800"/>
          </a:xfrm>
          <a:prstGeom prst="rect">
            <a:avLst/>
          </a:prstGeom>
          <a:ln w="228600">
            <a:solidFill>
              <a:srgbClr val="000000"/>
            </a:solidFill>
            <a:miter/>
          </a:ln>
        </p:spPr>
      </p:pic>
    </p:spTree>
  </p:cSld>
  <p:timing>
    <p:tnLst>
      <p:par>
        <p:cTn id="458" dur="indefinite" restart="never" nodeType="tmRoot">
          <p:childTnLst>
            <p:seq>
              <p:cTn id="4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More about equation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354" name="Picture 2" descr=""/>
          <p:cNvPicPr/>
          <p:nvPr/>
        </p:nvPicPr>
        <p:blipFill>
          <a:blip r:embed="rId1"/>
          <a:stretch/>
        </p:blipFill>
        <p:spPr>
          <a:xfrm>
            <a:off x="251640" y="1556640"/>
            <a:ext cx="6362280" cy="2304720"/>
          </a:xfrm>
          <a:prstGeom prst="rect">
            <a:avLst/>
          </a:prstGeom>
          <a:ln>
            <a:noFill/>
          </a:ln>
        </p:spPr>
      </p:pic>
      <p:pic>
        <p:nvPicPr>
          <p:cNvPr id="355" name="Picture 3" descr=""/>
          <p:cNvPicPr/>
          <p:nvPr/>
        </p:nvPicPr>
        <p:blipFill>
          <a:blip r:embed="rId2"/>
          <a:stretch/>
        </p:blipFill>
        <p:spPr>
          <a:xfrm>
            <a:off x="3132000" y="2133000"/>
            <a:ext cx="3771720" cy="1847520"/>
          </a:xfrm>
          <a:prstGeom prst="rect">
            <a:avLst/>
          </a:prstGeom>
          <a:ln>
            <a:noFill/>
          </a:ln>
        </p:spPr>
      </p:pic>
      <p:pic>
        <p:nvPicPr>
          <p:cNvPr id="356" name="Picture 4" descr=""/>
          <p:cNvPicPr/>
          <p:nvPr/>
        </p:nvPicPr>
        <p:blipFill>
          <a:blip r:embed="rId3"/>
          <a:stretch/>
        </p:blipFill>
        <p:spPr>
          <a:xfrm>
            <a:off x="467640" y="4221000"/>
            <a:ext cx="3299040" cy="1511640"/>
          </a:xfrm>
          <a:prstGeom prst="rect">
            <a:avLst/>
          </a:prstGeom>
          <a:ln>
            <a:noFill/>
          </a:ln>
        </p:spPr>
      </p:pic>
      <p:pic>
        <p:nvPicPr>
          <p:cNvPr id="357" name="Picture 6" descr=""/>
          <p:cNvPicPr/>
          <p:nvPr/>
        </p:nvPicPr>
        <p:blipFill>
          <a:blip r:embed="rId4"/>
          <a:stretch/>
        </p:blipFill>
        <p:spPr>
          <a:xfrm>
            <a:off x="6003720" y="4015800"/>
            <a:ext cx="1800000" cy="1819080"/>
          </a:xfrm>
          <a:prstGeom prst="rect">
            <a:avLst/>
          </a:prstGeom>
          <a:ln>
            <a:noFill/>
          </a:ln>
        </p:spPr>
      </p:pic>
      <p:pic>
        <p:nvPicPr>
          <p:cNvPr id="358" name="Picture 8" descr=""/>
          <p:cNvPicPr/>
          <p:nvPr/>
        </p:nvPicPr>
        <p:blipFill>
          <a:blip r:embed="rId5"/>
          <a:stretch/>
        </p:blipFill>
        <p:spPr>
          <a:xfrm>
            <a:off x="3766680" y="4153320"/>
            <a:ext cx="2238120" cy="1647360"/>
          </a:xfrm>
          <a:prstGeom prst="rect">
            <a:avLst/>
          </a:prstGeom>
          <a:ln>
            <a:noFill/>
          </a:ln>
        </p:spPr>
      </p:pic>
      <p:pic>
        <p:nvPicPr>
          <p:cNvPr id="359" name="Picture 6" descr=""/>
          <p:cNvPicPr/>
          <p:nvPr/>
        </p:nvPicPr>
        <p:blipFill>
          <a:blip r:embed="rId6"/>
          <a:stretch/>
        </p:blipFill>
        <p:spPr>
          <a:xfrm>
            <a:off x="683640" y="5733360"/>
            <a:ext cx="2981880" cy="757800"/>
          </a:xfrm>
          <a:prstGeom prst="rect">
            <a:avLst/>
          </a:prstGeom>
          <a:ln w="228600">
            <a:solidFill>
              <a:srgbClr val="000000"/>
            </a:solidFill>
            <a:miter/>
          </a:ln>
        </p:spPr>
      </p:pic>
    </p:spTree>
  </p:cSld>
  <p:timing>
    <p:tnLst>
      <p:par>
        <p:cTn id="460" dur="indefinite" restart="never" nodeType="tmRoot">
          <p:childTnLst>
            <p:seq>
              <p:cTn id="461" dur="indefinite" nodeType="mainSeq">
                <p:childTnLst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6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7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7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8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8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457200" y="274680"/>
            <a:ext cx="7467120" cy="70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Training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361" name="Picture 2" descr=""/>
          <p:cNvPicPr/>
          <p:nvPr/>
        </p:nvPicPr>
        <p:blipFill>
          <a:blip r:embed="rId1"/>
          <a:stretch/>
        </p:blipFill>
        <p:spPr>
          <a:xfrm>
            <a:off x="262080" y="1268640"/>
            <a:ext cx="6397920" cy="4176000"/>
          </a:xfrm>
          <a:prstGeom prst="rect">
            <a:avLst/>
          </a:prstGeom>
          <a:ln>
            <a:noFill/>
          </a:ln>
        </p:spPr>
      </p:pic>
      <p:pic>
        <p:nvPicPr>
          <p:cNvPr id="362" name="Picture 3" descr=""/>
          <p:cNvPicPr/>
          <p:nvPr/>
        </p:nvPicPr>
        <p:blipFill>
          <a:blip r:embed="rId2"/>
          <a:stretch/>
        </p:blipFill>
        <p:spPr>
          <a:xfrm>
            <a:off x="5796000" y="764640"/>
            <a:ext cx="2885760" cy="3095280"/>
          </a:xfrm>
          <a:prstGeom prst="rect">
            <a:avLst/>
          </a:prstGeom>
          <a:ln>
            <a:noFill/>
          </a:ln>
        </p:spPr>
      </p:pic>
      <p:sp>
        <p:nvSpPr>
          <p:cNvPr id="363" name="CustomShape 2"/>
          <p:cNvSpPr/>
          <p:nvPr/>
        </p:nvSpPr>
        <p:spPr>
          <a:xfrm>
            <a:off x="5940000" y="3069000"/>
            <a:ext cx="287640" cy="287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e8637"/>
          </a:solidFill>
          <a:ln w="25560">
            <a:solidFill>
              <a:srgbClr val="bb632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87" dur="indefinite" restart="never" nodeType="tmRoot">
          <p:childTnLst>
            <p:seq>
              <p:cTn id="488" dur="indefinite" nodeType="mainSeq">
                <p:childTnLst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49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2" descr=""/>
          <p:cNvPicPr/>
          <p:nvPr/>
        </p:nvPicPr>
        <p:blipFill>
          <a:blip r:embed="rId1"/>
          <a:stretch/>
        </p:blipFill>
        <p:spPr>
          <a:xfrm>
            <a:off x="2411640" y="332640"/>
            <a:ext cx="2704680" cy="694800"/>
          </a:xfrm>
          <a:prstGeom prst="rect">
            <a:avLst/>
          </a:prstGeom>
          <a:ln>
            <a:noFill/>
          </a:ln>
        </p:spPr>
      </p:pic>
      <p:pic>
        <p:nvPicPr>
          <p:cNvPr id="365" name="Picture 3" descr=""/>
          <p:cNvPicPr/>
          <p:nvPr/>
        </p:nvPicPr>
        <p:blipFill>
          <a:blip r:embed="rId2"/>
          <a:stretch/>
        </p:blipFill>
        <p:spPr>
          <a:xfrm>
            <a:off x="723960" y="1028160"/>
            <a:ext cx="4371480" cy="495000"/>
          </a:xfrm>
          <a:prstGeom prst="rect">
            <a:avLst/>
          </a:prstGeom>
          <a:ln>
            <a:noFill/>
          </a:ln>
        </p:spPr>
      </p:pic>
      <p:pic>
        <p:nvPicPr>
          <p:cNvPr id="366" name="Picture 4" descr=""/>
          <p:cNvPicPr/>
          <p:nvPr/>
        </p:nvPicPr>
        <p:blipFill>
          <a:blip r:embed="rId3"/>
          <a:stretch/>
        </p:blipFill>
        <p:spPr>
          <a:xfrm>
            <a:off x="3852000" y="1523160"/>
            <a:ext cx="3673440" cy="1439640"/>
          </a:xfrm>
          <a:prstGeom prst="rect">
            <a:avLst/>
          </a:prstGeom>
          <a:ln>
            <a:noFill/>
          </a:ln>
        </p:spPr>
      </p:pic>
      <p:pic>
        <p:nvPicPr>
          <p:cNvPr id="367" name="Picture 5" descr=""/>
          <p:cNvPicPr/>
          <p:nvPr/>
        </p:nvPicPr>
        <p:blipFill>
          <a:blip r:embed="rId4"/>
          <a:stretch/>
        </p:blipFill>
        <p:spPr>
          <a:xfrm>
            <a:off x="827640" y="3213000"/>
            <a:ext cx="4536000" cy="862560"/>
          </a:xfrm>
          <a:prstGeom prst="rect">
            <a:avLst/>
          </a:prstGeom>
          <a:ln>
            <a:noFill/>
          </a:ln>
        </p:spPr>
      </p:pic>
      <p:sp>
        <p:nvSpPr>
          <p:cNvPr id="368" name="CustomShape 1"/>
          <p:cNvSpPr/>
          <p:nvPr/>
        </p:nvSpPr>
        <p:spPr>
          <a:xfrm>
            <a:off x="1835640" y="1412640"/>
            <a:ext cx="575640" cy="20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"/>
          <p:cNvSpPr/>
          <p:nvPr/>
        </p:nvSpPr>
        <p:spPr>
          <a:xfrm>
            <a:off x="1115640" y="1412640"/>
            <a:ext cx="2160000" cy="201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"/>
          <p:cNvSpPr/>
          <p:nvPr/>
        </p:nvSpPr>
        <p:spPr>
          <a:xfrm>
            <a:off x="395640" y="4509000"/>
            <a:ext cx="7980120" cy="63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 need to do features scaling, although of course if you are using gradient descent, then, features scaling is still important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9" dur="indefinite" restart="never" nodeType="tmRoot">
          <p:childTnLst>
            <p:seq>
              <p:cTn id="500" dur="indefinite" nodeType="mainSeq">
                <p:childTnLst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1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1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1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2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527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323640" y="260640"/>
            <a:ext cx="6203520" cy="40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2" descr=""/>
          <p:cNvPicPr/>
          <p:nvPr/>
        </p:nvPicPr>
        <p:blipFill>
          <a:blip r:embed="rId1"/>
          <a:stretch/>
        </p:blipFill>
        <p:spPr>
          <a:xfrm>
            <a:off x="251640" y="332640"/>
            <a:ext cx="8356320" cy="2520000"/>
          </a:xfrm>
          <a:prstGeom prst="rect">
            <a:avLst/>
          </a:prstGeom>
          <a:ln>
            <a:noFill/>
          </a:ln>
        </p:spPr>
      </p:pic>
      <p:pic>
        <p:nvPicPr>
          <p:cNvPr id="372" name="Picture 3" descr=""/>
          <p:cNvPicPr/>
          <p:nvPr/>
        </p:nvPicPr>
        <p:blipFill>
          <a:blip r:embed="rId2"/>
          <a:stretch/>
        </p:blipFill>
        <p:spPr>
          <a:xfrm>
            <a:off x="539640" y="2493000"/>
            <a:ext cx="3024000" cy="904680"/>
          </a:xfrm>
          <a:prstGeom prst="rect">
            <a:avLst/>
          </a:prstGeom>
          <a:ln>
            <a:noFill/>
          </a:ln>
        </p:spPr>
      </p:pic>
      <p:pic>
        <p:nvPicPr>
          <p:cNvPr id="373" name="Picture 4" descr=""/>
          <p:cNvPicPr/>
          <p:nvPr/>
        </p:nvPicPr>
        <p:blipFill>
          <a:blip r:embed="rId3"/>
          <a:stretch/>
        </p:blipFill>
        <p:spPr>
          <a:xfrm>
            <a:off x="4572000" y="2469600"/>
            <a:ext cx="3312000" cy="1146960"/>
          </a:xfrm>
          <a:prstGeom prst="rect">
            <a:avLst/>
          </a:prstGeom>
          <a:ln>
            <a:noFill/>
          </a:ln>
        </p:spPr>
      </p:pic>
      <p:sp>
        <p:nvSpPr>
          <p:cNvPr id="374" name="CustomShape 1"/>
          <p:cNvSpPr/>
          <p:nvPr/>
        </p:nvSpPr>
        <p:spPr>
          <a:xfrm>
            <a:off x="4017600" y="3588480"/>
            <a:ext cx="4571640" cy="913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if n is relatively small,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then the normal equation might give you a better way to solve the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5868000" y="4511880"/>
            <a:ext cx="36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4099320" y="4780080"/>
            <a:ext cx="380808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What does small and large mean?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5868000" y="5149440"/>
            <a:ext cx="36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"/>
          <p:cNvSpPr/>
          <p:nvPr/>
        </p:nvSpPr>
        <p:spPr>
          <a:xfrm>
            <a:off x="3888360" y="5398560"/>
            <a:ext cx="457164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number of features is less than 1000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28" dur="indefinite" restart="never" nodeType="tmRoot">
          <p:childTnLst>
            <p:seq>
              <p:cTn id="529" dur="indefinite" nodeType="mainSeq">
                <p:childTnLst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0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1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2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5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6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56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467640" y="27810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Normal Equation Noninvertibility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568" dur="indefinite" restart="never" nodeType="tmRoot">
          <p:childTnLst>
            <p:seq>
              <p:cTn id="5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Exception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/>
        </p:blipFill>
        <p:spPr>
          <a:xfrm>
            <a:off x="539640" y="1628640"/>
            <a:ext cx="7560360" cy="345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0" dur="indefinite" restart="never" nodeType="tmRoot">
          <p:childTnLst>
            <p:seq>
              <p:cTn id="5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Picture 2" descr=""/>
          <p:cNvPicPr/>
          <p:nvPr/>
        </p:nvPicPr>
        <p:blipFill>
          <a:blip r:embed="rId1"/>
          <a:stretch/>
        </p:blipFill>
        <p:spPr>
          <a:xfrm>
            <a:off x="539640" y="609480"/>
            <a:ext cx="7676640" cy="3539160"/>
          </a:xfrm>
          <a:prstGeom prst="rect">
            <a:avLst/>
          </a:prstGeom>
          <a:ln>
            <a:noFill/>
          </a:ln>
        </p:spPr>
      </p:pic>
      <p:pic>
        <p:nvPicPr>
          <p:cNvPr id="383" name="Picture 3" descr=""/>
          <p:cNvPicPr/>
          <p:nvPr/>
        </p:nvPicPr>
        <p:blipFill>
          <a:blip r:embed="rId2"/>
          <a:stretch/>
        </p:blipFill>
        <p:spPr>
          <a:xfrm>
            <a:off x="5076000" y="1930320"/>
            <a:ext cx="1999800" cy="514080"/>
          </a:xfrm>
          <a:prstGeom prst="rect">
            <a:avLst/>
          </a:prstGeom>
          <a:ln>
            <a:noFill/>
          </a:ln>
        </p:spPr>
      </p:pic>
      <p:pic>
        <p:nvPicPr>
          <p:cNvPr id="384" name="Picture 4" descr=""/>
          <p:cNvPicPr/>
          <p:nvPr/>
        </p:nvPicPr>
        <p:blipFill>
          <a:blip r:embed="rId3"/>
          <a:stretch/>
        </p:blipFill>
        <p:spPr>
          <a:xfrm>
            <a:off x="5076000" y="2444760"/>
            <a:ext cx="2827080" cy="546840"/>
          </a:xfrm>
          <a:prstGeom prst="rect">
            <a:avLst/>
          </a:prstGeom>
          <a:ln>
            <a:noFill/>
          </a:ln>
        </p:spPr>
      </p:pic>
      <p:sp>
        <p:nvSpPr>
          <p:cNvPr id="385" name="CustomShape 1"/>
          <p:cNvSpPr/>
          <p:nvPr/>
        </p:nvSpPr>
        <p:spPr>
          <a:xfrm flipH="1" rot="16200000">
            <a:off x="7038000" y="2224800"/>
            <a:ext cx="304920" cy="23148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ff6a0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"/>
          <p:cNvSpPr/>
          <p:nvPr/>
        </p:nvSpPr>
        <p:spPr>
          <a:xfrm>
            <a:off x="251640" y="2494800"/>
            <a:ext cx="4824000" cy="63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algebra actually shows that if your two features are related, are a linear equation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489960" y="4475520"/>
            <a:ext cx="7538040" cy="913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Solutions to the above problems include deleting a feature that is linearly dependent with another or deleting one or more features when there are too many features.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2" dur="indefinite" restart="never" nodeType="tmRoot">
          <p:childTnLst>
            <p:seq>
              <p:cTn id="573" dur="indefinite" nodeType="mainSeq">
                <p:childTnLst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8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8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9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6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7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Multiple variables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02" name="Picture 3" descr=""/>
          <p:cNvPicPr/>
          <p:nvPr/>
        </p:nvPicPr>
        <p:blipFill>
          <a:blip r:embed="rId1"/>
          <a:stretch/>
        </p:blipFill>
        <p:spPr>
          <a:xfrm>
            <a:off x="611640" y="1484640"/>
            <a:ext cx="7415280" cy="2808000"/>
          </a:xfrm>
          <a:prstGeom prst="rect">
            <a:avLst/>
          </a:prstGeom>
          <a:ln>
            <a:noFill/>
          </a:ln>
        </p:spPr>
      </p:pic>
      <p:pic>
        <p:nvPicPr>
          <p:cNvPr id="203" name="Picture 2" descr=""/>
          <p:cNvPicPr/>
          <p:nvPr/>
        </p:nvPicPr>
        <p:blipFill>
          <a:blip r:embed="rId2"/>
          <a:stretch/>
        </p:blipFill>
        <p:spPr>
          <a:xfrm>
            <a:off x="611640" y="4509000"/>
            <a:ext cx="5204880" cy="153540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1025640" y="2068920"/>
            <a:ext cx="430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414160" y="2123640"/>
            <a:ext cx="430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706200" y="2123640"/>
            <a:ext cx="430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5146200" y="2133000"/>
            <a:ext cx="43092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x4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6877800" y="2123640"/>
            <a:ext cx="30456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7308360" y="2502360"/>
            <a:ext cx="360720" cy="157464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ff6a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8"/>
          <p:cNvSpPr/>
          <p:nvPr/>
        </p:nvSpPr>
        <p:spPr>
          <a:xfrm>
            <a:off x="7669080" y="3059640"/>
            <a:ext cx="77544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m=47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 rot="5400000">
            <a:off x="3368520" y="1648440"/>
            <a:ext cx="333000" cy="538668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ff6a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0"/>
          <p:cNvSpPr/>
          <p:nvPr/>
        </p:nvSpPr>
        <p:spPr>
          <a:xfrm>
            <a:off x="3346920" y="4500000"/>
            <a:ext cx="58644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n=4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084000" y="4869000"/>
            <a:ext cx="780480" cy="36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2"/>
          <p:cNvSpPr/>
          <p:nvPr/>
        </p:nvSpPr>
        <p:spPr>
          <a:xfrm>
            <a:off x="6084000" y="4869000"/>
            <a:ext cx="780480" cy="369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4"/>
          <a:stretch/>
        </p:blipFill>
        <p:spPr>
          <a:xfrm>
            <a:off x="6765480" y="4262040"/>
            <a:ext cx="1085400" cy="1456920"/>
          </a:xfrm>
          <a:prstGeom prst="rect">
            <a:avLst/>
          </a:prstGeom>
          <a:ln>
            <a:noFill/>
          </a:ln>
        </p:spPr>
      </p:pic>
      <p:sp>
        <p:nvSpPr>
          <p:cNvPr id="216" name="CustomShape 13"/>
          <p:cNvSpPr/>
          <p:nvPr/>
        </p:nvSpPr>
        <p:spPr>
          <a:xfrm>
            <a:off x="4114800" y="25452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Picture 4" descr=""/>
          <p:cNvPicPr/>
          <p:nvPr/>
        </p:nvPicPr>
        <p:blipFill>
          <a:blip r:embed="rId5"/>
          <a:stretch/>
        </p:blipFill>
        <p:spPr>
          <a:xfrm>
            <a:off x="6257880" y="5719320"/>
            <a:ext cx="533160" cy="647280"/>
          </a:xfrm>
          <a:prstGeom prst="rect">
            <a:avLst/>
          </a:prstGeom>
          <a:ln>
            <a:noFill/>
          </a:ln>
        </p:spPr>
      </p:pic>
      <p:sp>
        <p:nvSpPr>
          <p:cNvPr id="218" name="CustomShape 14"/>
          <p:cNvSpPr/>
          <p:nvPr/>
        </p:nvSpPr>
        <p:spPr>
          <a:xfrm>
            <a:off x="6869520" y="5858640"/>
            <a:ext cx="42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=?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" descr=""/>
          <p:cNvPicPr/>
          <p:nvPr/>
        </p:nvPicPr>
        <p:blipFill>
          <a:blip r:embed="rId1"/>
          <a:srcRect l="0" t="0" r="0" b="64846"/>
          <a:stretch/>
        </p:blipFill>
        <p:spPr>
          <a:xfrm>
            <a:off x="467640" y="116640"/>
            <a:ext cx="8069040" cy="111384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621000" y="1295280"/>
            <a:ext cx="5158080" cy="43056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621000" y="1295280"/>
            <a:ext cx="5158080" cy="430560"/>
          </a:xfrm>
          <a:prstGeom prst="rect">
            <a:avLst/>
          </a:prstGeom>
          <a:blipFill>
            <a:blip r:embed="rId2"/>
            <a:stretch>
              <a:fillRect l="0" t="0" r="0" b="-146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200040" y="1846800"/>
            <a:ext cx="5006880" cy="36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3200040" y="1846800"/>
            <a:ext cx="5006880" cy="369000"/>
          </a:xfrm>
          <a:prstGeom prst="rect">
            <a:avLst/>
          </a:prstGeom>
          <a:blipFill>
            <a:blip r:embed="rId3"/>
            <a:stretch>
              <a:fillRect l="0" t="0" r="0" b="-1074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5"/>
          <p:cNvSpPr/>
          <p:nvPr/>
        </p:nvSpPr>
        <p:spPr>
          <a:xfrm>
            <a:off x="179280" y="2348640"/>
            <a:ext cx="8357400" cy="360"/>
          </a:xfrm>
          <a:prstGeom prst="line">
            <a:avLst/>
          </a:prstGeom>
          <a:ln w="3492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Picture 3" descr=""/>
          <p:cNvPicPr/>
          <p:nvPr/>
        </p:nvPicPr>
        <p:blipFill>
          <a:blip r:embed="rId4"/>
          <a:stretch/>
        </p:blipFill>
        <p:spPr>
          <a:xfrm>
            <a:off x="2233080" y="2493000"/>
            <a:ext cx="4533480" cy="418680"/>
          </a:xfrm>
          <a:prstGeom prst="rect">
            <a:avLst/>
          </a:prstGeom>
          <a:ln>
            <a:noFill/>
          </a:ln>
        </p:spPr>
      </p:pic>
      <p:pic>
        <p:nvPicPr>
          <p:cNvPr id="226" name="Picture 4" descr=""/>
          <p:cNvPicPr/>
          <p:nvPr/>
        </p:nvPicPr>
        <p:blipFill>
          <a:blip r:embed="rId5"/>
          <a:stretch/>
        </p:blipFill>
        <p:spPr>
          <a:xfrm>
            <a:off x="395640" y="2997000"/>
            <a:ext cx="4314600" cy="390240"/>
          </a:xfrm>
          <a:prstGeom prst="rect">
            <a:avLst/>
          </a:prstGeom>
          <a:ln>
            <a:noFill/>
          </a:ln>
        </p:spPr>
      </p:pic>
      <p:pic>
        <p:nvPicPr>
          <p:cNvPr id="227" name="Picture 5" descr=""/>
          <p:cNvPicPr/>
          <p:nvPr/>
        </p:nvPicPr>
        <p:blipFill>
          <a:blip r:embed="rId6"/>
          <a:stretch/>
        </p:blipFill>
        <p:spPr>
          <a:xfrm>
            <a:off x="1115640" y="3357000"/>
            <a:ext cx="5943240" cy="1561680"/>
          </a:xfrm>
          <a:prstGeom prst="rect">
            <a:avLst/>
          </a:prstGeom>
          <a:ln>
            <a:noFill/>
          </a:ln>
        </p:spPr>
      </p:pic>
      <p:pic>
        <p:nvPicPr>
          <p:cNvPr id="228" name="Picture 6" descr=""/>
          <p:cNvPicPr/>
          <p:nvPr/>
        </p:nvPicPr>
        <p:blipFill>
          <a:blip r:embed="rId7"/>
          <a:stretch/>
        </p:blipFill>
        <p:spPr>
          <a:xfrm>
            <a:off x="104760" y="4869000"/>
            <a:ext cx="5686200" cy="1895040"/>
          </a:xfrm>
          <a:prstGeom prst="rect">
            <a:avLst/>
          </a:prstGeom>
          <a:ln>
            <a:noFill/>
          </a:ln>
        </p:spPr>
      </p:pic>
      <p:pic>
        <p:nvPicPr>
          <p:cNvPr id="229" name="Picture 7" descr=""/>
          <p:cNvPicPr/>
          <p:nvPr/>
        </p:nvPicPr>
        <p:blipFill>
          <a:blip r:embed="rId8"/>
          <a:stretch/>
        </p:blipFill>
        <p:spPr>
          <a:xfrm>
            <a:off x="3994200" y="6093360"/>
            <a:ext cx="4181040" cy="4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8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91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103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67640" y="299700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Gradient Descent for Multiple Variables</a:t>
            </a:r>
            <a:r>
              <a:rPr b="1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iming>
    <p:tnLst>
      <p:par>
        <p:cTn id="104" dur="indefinite" restart="never" nodeType="tmRoot">
          <p:childTnLst>
            <p:seq>
              <p:cTn id="10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Summarizing previous slides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539640" y="1628640"/>
            <a:ext cx="8073360" cy="216000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4064040" y="2151000"/>
            <a:ext cx="3427200" cy="36468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Θ – vector with n+1 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4484160" y="1340640"/>
            <a:ext cx="778320" cy="369000"/>
          </a:xfrm>
          <a:prstGeom prst="rect">
            <a:avLst/>
          </a:prstGeom>
          <a:blipFill>
            <a:blip r:embed="rId2"/>
            <a:stretch>
              <a:fillRect l="0" t="-8169" r="-6255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Picture 3" descr=""/>
          <p:cNvPicPr/>
          <p:nvPr/>
        </p:nvPicPr>
        <p:blipFill>
          <a:blip r:embed="rId3"/>
          <a:stretch/>
        </p:blipFill>
        <p:spPr>
          <a:xfrm>
            <a:off x="251640" y="3789000"/>
            <a:ext cx="8117280" cy="19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2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2" descr=""/>
          <p:cNvPicPr/>
          <p:nvPr/>
        </p:nvPicPr>
        <p:blipFill>
          <a:blip r:embed="rId1"/>
          <a:stretch/>
        </p:blipFill>
        <p:spPr>
          <a:xfrm>
            <a:off x="323640" y="476640"/>
            <a:ext cx="4059720" cy="3888000"/>
          </a:xfrm>
          <a:prstGeom prst="rect">
            <a:avLst/>
          </a:prstGeom>
          <a:ln>
            <a:noFill/>
          </a:ln>
        </p:spPr>
      </p:pic>
      <p:pic>
        <p:nvPicPr>
          <p:cNvPr id="237" name="Picture 3" descr=""/>
          <p:cNvPicPr/>
          <p:nvPr/>
        </p:nvPicPr>
        <p:blipFill>
          <a:blip r:embed="rId2"/>
          <a:stretch/>
        </p:blipFill>
        <p:spPr>
          <a:xfrm>
            <a:off x="4284000" y="459000"/>
            <a:ext cx="4294440" cy="2543040"/>
          </a:xfrm>
          <a:prstGeom prst="rect">
            <a:avLst/>
          </a:prstGeom>
          <a:ln>
            <a:noFill/>
          </a:ln>
        </p:spPr>
      </p:pic>
      <p:sp>
        <p:nvSpPr>
          <p:cNvPr id="238" name="Line 1"/>
          <p:cNvSpPr/>
          <p:nvPr/>
        </p:nvSpPr>
        <p:spPr>
          <a:xfrm>
            <a:off x="4364640" y="188640"/>
            <a:ext cx="81000" cy="6552720"/>
          </a:xfrm>
          <a:prstGeom prst="line">
            <a:avLst/>
          </a:prstGeom>
          <a:ln w="3492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Picture 4" descr=""/>
          <p:cNvPicPr/>
          <p:nvPr/>
        </p:nvPicPr>
        <p:blipFill>
          <a:blip r:embed="rId3"/>
          <a:stretch/>
        </p:blipFill>
        <p:spPr>
          <a:xfrm>
            <a:off x="4467600" y="3002760"/>
            <a:ext cx="4136760" cy="237096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4140000" y="2061000"/>
            <a:ext cx="719640" cy="94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4140000" y="3351240"/>
            <a:ext cx="575640" cy="6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6a09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4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67640" y="332640"/>
            <a:ext cx="7467120" cy="58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Gradient Descent in Practice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/>
        </p:blipFill>
        <p:spPr>
          <a:xfrm>
            <a:off x="460800" y="980640"/>
            <a:ext cx="6696360" cy="2128680"/>
          </a:xfrm>
          <a:prstGeom prst="rect">
            <a:avLst/>
          </a:prstGeom>
          <a:ln>
            <a:noFill/>
          </a:ln>
        </p:spPr>
      </p:pic>
      <p:pic>
        <p:nvPicPr>
          <p:cNvPr id="244" name="Picture 3" descr=""/>
          <p:cNvPicPr/>
          <p:nvPr/>
        </p:nvPicPr>
        <p:blipFill>
          <a:blip r:embed="rId2"/>
          <a:stretch/>
        </p:blipFill>
        <p:spPr>
          <a:xfrm>
            <a:off x="488520" y="2925000"/>
            <a:ext cx="4110480" cy="3600000"/>
          </a:xfrm>
          <a:prstGeom prst="rect">
            <a:avLst/>
          </a:prstGeom>
          <a:ln>
            <a:noFill/>
          </a:ln>
        </p:spPr>
      </p:pic>
      <p:pic>
        <p:nvPicPr>
          <p:cNvPr id="245" name="Picture 4" descr=""/>
          <p:cNvPicPr/>
          <p:nvPr/>
        </p:nvPicPr>
        <p:blipFill>
          <a:blip r:embed="rId3"/>
          <a:stretch/>
        </p:blipFill>
        <p:spPr>
          <a:xfrm>
            <a:off x="608040" y="2846880"/>
            <a:ext cx="3871080" cy="3799440"/>
          </a:xfrm>
          <a:prstGeom prst="rect">
            <a:avLst/>
          </a:prstGeom>
          <a:ln>
            <a:noFill/>
          </a:ln>
        </p:spPr>
      </p:pic>
      <p:pic>
        <p:nvPicPr>
          <p:cNvPr id="246" name="Picture 5" descr=""/>
          <p:cNvPicPr/>
          <p:nvPr/>
        </p:nvPicPr>
        <p:blipFill>
          <a:blip r:embed="rId4"/>
          <a:stretch/>
        </p:blipFill>
        <p:spPr>
          <a:xfrm>
            <a:off x="567720" y="2925000"/>
            <a:ext cx="3877920" cy="366228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5436000" y="3861000"/>
            <a:ext cx="2376000" cy="2010600"/>
          </a:xfrm>
          <a:prstGeom prst="rect">
            <a:avLst/>
          </a:prstGeom>
          <a:solidFill>
            <a:srgbClr val="ffffff"/>
          </a:solidFill>
          <a:ln w="2556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Very long time to find a global minimum.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this settings, the useful thing to do is –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FEATURE SCALING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6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2019-08-08T07:08:36Z</dcterms:created>
  <dc:creator>Alibek</dc:creator>
  <dc:description/>
  <dc:language>en-US</dc:language>
  <cp:lastModifiedBy/>
  <dcterms:modified xsi:type="dcterms:W3CDTF">2019-10-07T15:42:46Z</dcterms:modified>
  <cp:revision>304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